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1" r:id="rId1"/>
  </p:sldMasterIdLst>
  <p:notesMasterIdLst>
    <p:notesMasterId r:id="rId24"/>
  </p:notesMasterIdLst>
  <p:sldIdLst>
    <p:sldId id="270" r:id="rId2"/>
    <p:sldId id="277" r:id="rId3"/>
    <p:sldId id="256" r:id="rId4"/>
    <p:sldId id="269" r:id="rId5"/>
    <p:sldId id="266" r:id="rId6"/>
    <p:sldId id="257" r:id="rId7"/>
    <p:sldId id="267" r:id="rId8"/>
    <p:sldId id="268" r:id="rId9"/>
    <p:sldId id="258" r:id="rId10"/>
    <p:sldId id="259" r:id="rId11"/>
    <p:sldId id="271" r:id="rId12"/>
    <p:sldId id="272" r:id="rId13"/>
    <p:sldId id="260" r:id="rId14"/>
    <p:sldId id="273" r:id="rId15"/>
    <p:sldId id="261" r:id="rId16"/>
    <p:sldId id="274" r:id="rId17"/>
    <p:sldId id="262" r:id="rId18"/>
    <p:sldId id="275" r:id="rId19"/>
    <p:sldId id="263" r:id="rId20"/>
    <p:sldId id="264" r:id="rId21"/>
    <p:sldId id="265" r:id="rId22"/>
    <p:sldId id="276"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30" d="100"/>
          <a:sy n="130" d="100"/>
        </p:scale>
        <p:origin x="-234" y="150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2C5D53-FE93-45A8-8790-CE5A714A12AF}" type="datetimeFigureOut">
              <a:rPr lang="en-IN" smtClean="0"/>
              <a:pPr/>
              <a:t>04-04-2022</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3C0759-FD9A-4FF1-A65C-5BC512564D36}" type="slidenum">
              <a:rPr lang="en-IN" smtClean="0"/>
              <a:pPr/>
              <a:t>‹#›</a:t>
            </a:fld>
            <a:endParaRPr lang="en-IN"/>
          </a:p>
        </p:txBody>
      </p:sp>
    </p:spTree>
    <p:extLst>
      <p:ext uri="{BB962C8B-B14F-4D97-AF65-F5344CB8AC3E}">
        <p14:creationId xmlns:p14="http://schemas.microsoft.com/office/powerpoint/2010/main" xmlns="" val="4016528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B3C0759-FD9A-4FF1-A65C-5BC512564D36}" type="slidenum">
              <a:rPr lang="en-IN" smtClean="0"/>
              <a:pPr/>
              <a:t>1</a:t>
            </a:fld>
            <a:endParaRPr lang="en-IN"/>
          </a:p>
        </p:txBody>
      </p:sp>
    </p:spTree>
    <p:extLst>
      <p:ext uri="{BB962C8B-B14F-4D97-AF65-F5344CB8AC3E}">
        <p14:creationId xmlns:p14="http://schemas.microsoft.com/office/powerpoint/2010/main" xmlns="" val="438913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B3C0759-FD9A-4FF1-A65C-5BC512564D36}" type="slidenum">
              <a:rPr lang="en-IN" smtClean="0"/>
              <a:pPr/>
              <a:t>2</a:t>
            </a:fld>
            <a:endParaRPr lang="en-IN"/>
          </a:p>
        </p:txBody>
      </p:sp>
    </p:spTree>
    <p:extLst>
      <p:ext uri="{BB962C8B-B14F-4D97-AF65-F5344CB8AC3E}">
        <p14:creationId xmlns:p14="http://schemas.microsoft.com/office/powerpoint/2010/main" xmlns="" val="1882042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6473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97845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186676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049739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83789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4/4/2022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356309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4/4/2022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783080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4/4/2022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906324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8BD707-D9CF-40AE-B4C6-C98DA3205C09}" type="datetimeFigureOut">
              <a:rPr lang="en-US" smtClean="0"/>
              <a:pPr/>
              <a:t>4/4/2022</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674268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1D8BD707-D9CF-40AE-B4C6-C98DA3205C09}" type="datetimeFigureOut">
              <a:rPr lang="en-US" smtClean="0"/>
              <a:pPr/>
              <a:t>4/4/2022</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4079366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408329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1D8BD707-D9CF-40AE-B4C6-C98DA3205C09}" type="datetimeFigureOut">
              <a:rPr lang="en-US" smtClean="0"/>
              <a:pPr/>
              <a:t>4/4/2022</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B6F15528-21DE-4FAA-801E-634DDDAF4B2B}" type="slidenum">
              <a:rPr lang="en-US" smtClean="0"/>
              <a:pPr/>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21792994"/>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6FA4AF-E704-40BC-BACC-040F0041C3C0}"/>
              </a:ext>
            </a:extLst>
          </p:cNvPr>
          <p:cNvSpPr>
            <a:spLocks noGrp="1"/>
          </p:cNvSpPr>
          <p:nvPr>
            <p:ph type="ctrTitle"/>
          </p:nvPr>
        </p:nvSpPr>
        <p:spPr>
          <a:xfrm>
            <a:off x="228600" y="5105400"/>
            <a:ext cx="8610600" cy="1082040"/>
          </a:xfrm>
        </p:spPr>
        <p:txBody>
          <a:bodyPr>
            <a:normAutofit fontScale="90000"/>
          </a:bodyPr>
          <a:lstStyle/>
          <a:p>
            <a:pPr algn="ctr"/>
            <a:r>
              <a:rPr lang="en-IN" sz="2800" i="1" dirty="0"/>
              <a:t>By</a:t>
            </a:r>
            <a:br>
              <a:rPr lang="en-IN" sz="2800" i="1" dirty="0"/>
            </a:br>
            <a:r>
              <a:rPr lang="en-IN" sz="2800" i="1" dirty="0"/>
              <a:t> </a:t>
            </a:r>
            <a:r>
              <a:rPr lang="en-IN" sz="2800" i="1" dirty="0" err="1"/>
              <a:t>Dr.</a:t>
            </a:r>
            <a:r>
              <a:rPr lang="en-IN" sz="2800" i="1" dirty="0"/>
              <a:t> </a:t>
            </a:r>
            <a:r>
              <a:rPr lang="en-IN" sz="2800" i="1" dirty="0" err="1"/>
              <a:t>Indu</a:t>
            </a:r>
            <a:r>
              <a:rPr lang="en-IN" sz="2800" i="1" dirty="0"/>
              <a:t> Maheshwari</a:t>
            </a:r>
            <a:br>
              <a:rPr lang="en-IN" sz="2800" i="1" dirty="0"/>
            </a:br>
            <a:r>
              <a:rPr lang="en-IN" sz="2800" i="1" dirty="0"/>
              <a:t>Head of Institute, NPTI, NR, Badarpur, New Delhi</a:t>
            </a:r>
            <a:br>
              <a:rPr lang="en-IN" sz="2800" i="1" dirty="0"/>
            </a:br>
            <a:endParaRPr lang="en-IN" sz="2700" b="1" dirty="0">
              <a:solidFill>
                <a:srgbClr val="FF0000"/>
              </a:solidFill>
            </a:endParaRPr>
          </a:p>
        </p:txBody>
      </p:sp>
      <p:sp>
        <p:nvSpPr>
          <p:cNvPr id="5" name="TextBox 4">
            <a:extLst>
              <a:ext uri="{FF2B5EF4-FFF2-40B4-BE49-F238E27FC236}">
                <a16:creationId xmlns:a16="http://schemas.microsoft.com/office/drawing/2014/main" xmlns="" id="{F156F0DE-C7CE-46F2-B85B-0E2405221C55}"/>
              </a:ext>
            </a:extLst>
          </p:cNvPr>
          <p:cNvSpPr txBox="1"/>
          <p:nvPr/>
        </p:nvSpPr>
        <p:spPr>
          <a:xfrm>
            <a:off x="571500" y="914400"/>
            <a:ext cx="7924800" cy="3293209"/>
          </a:xfrm>
          <a:prstGeom prst="rect">
            <a:avLst/>
          </a:prstGeom>
          <a:noFill/>
        </p:spPr>
        <p:txBody>
          <a:bodyPr wrap="square" rtlCol="0">
            <a:spAutoFit/>
          </a:bodyPr>
          <a:lstStyle/>
          <a:p>
            <a:pPr algn="ctr"/>
            <a:r>
              <a:rPr lang="en-IN" sz="3200" dirty="0"/>
              <a:t>Online Training Program </a:t>
            </a:r>
            <a:br>
              <a:rPr lang="en-IN" sz="3200" dirty="0"/>
            </a:br>
            <a:r>
              <a:rPr lang="en-IN" sz="2000" dirty="0"/>
              <a:t>on</a:t>
            </a:r>
            <a:r>
              <a:rPr lang="en-IN" sz="800" dirty="0"/>
              <a:t> </a:t>
            </a:r>
            <a:br>
              <a:rPr lang="en-IN" sz="800" dirty="0"/>
            </a:br>
            <a:r>
              <a:rPr lang="en-IN" sz="4000" b="1" dirty="0">
                <a:solidFill>
                  <a:srgbClr val="FF0000"/>
                </a:solidFill>
              </a:rPr>
              <a:t>“ </a:t>
            </a:r>
            <a:r>
              <a:rPr lang="en-IN" sz="3600" b="1" dirty="0">
                <a:solidFill>
                  <a:srgbClr val="FF0000"/>
                </a:solidFill>
              </a:rPr>
              <a:t>Protection of Consumer Interest”</a:t>
            </a:r>
            <a:br>
              <a:rPr lang="en-IN" sz="3600" b="1" dirty="0">
                <a:solidFill>
                  <a:srgbClr val="FF0000"/>
                </a:solidFill>
              </a:rPr>
            </a:br>
            <a:r>
              <a:rPr lang="en-IN" sz="2000" b="1" dirty="0">
                <a:solidFill>
                  <a:srgbClr val="FF0000"/>
                </a:solidFill>
              </a:rPr>
              <a:t>for Officers of CGRF Ombudsman</a:t>
            </a:r>
            <a:r>
              <a:rPr lang="en-IN" sz="3200" b="1" dirty="0">
                <a:solidFill>
                  <a:srgbClr val="FF0000"/>
                </a:solidFill>
              </a:rPr>
              <a:t/>
            </a:r>
            <a:br>
              <a:rPr lang="en-IN" sz="3200" b="1" dirty="0">
                <a:solidFill>
                  <a:srgbClr val="FF0000"/>
                </a:solidFill>
              </a:rPr>
            </a:br>
            <a:r>
              <a:rPr lang="en-IN" sz="1200" b="1" dirty="0">
                <a:solidFill>
                  <a:srgbClr val="FF0000"/>
                </a:solidFill>
              </a:rPr>
              <a:t>20</a:t>
            </a:r>
            <a:r>
              <a:rPr lang="en-IN" sz="1200" b="1" baseline="30000" dirty="0">
                <a:solidFill>
                  <a:srgbClr val="FF0000"/>
                </a:solidFill>
              </a:rPr>
              <a:t>th</a:t>
            </a:r>
            <a:r>
              <a:rPr lang="en-IN" sz="1200" b="1" dirty="0">
                <a:solidFill>
                  <a:srgbClr val="FF0000"/>
                </a:solidFill>
              </a:rPr>
              <a:t> January 2021</a:t>
            </a:r>
          </a:p>
          <a:p>
            <a:pPr algn="ctr"/>
            <a:endParaRPr lang="en-IN" sz="1200" b="1" dirty="0">
              <a:solidFill>
                <a:srgbClr val="FF0000"/>
              </a:solidFill>
            </a:endParaRPr>
          </a:p>
          <a:p>
            <a:pPr algn="ctr"/>
            <a:endParaRPr lang="en-IN" sz="1200" b="1" dirty="0">
              <a:solidFill>
                <a:srgbClr val="FF0000"/>
              </a:solidFill>
            </a:endParaRPr>
          </a:p>
          <a:p>
            <a:pPr algn="ctr"/>
            <a:endParaRPr lang="en-IN" sz="1200" b="1" dirty="0">
              <a:solidFill>
                <a:srgbClr val="FF0000"/>
              </a:solidFill>
            </a:endParaRPr>
          </a:p>
          <a:p>
            <a:pPr algn="ctr"/>
            <a:endParaRPr lang="en-IN" sz="1200" b="1" dirty="0">
              <a:solidFill>
                <a:srgbClr val="FF0000"/>
              </a:solidFill>
            </a:endParaRPr>
          </a:p>
          <a:p>
            <a:pPr algn="ctr"/>
            <a:endParaRPr lang="en-IN" sz="1200" b="1" dirty="0">
              <a:solidFill>
                <a:srgbClr val="FF0000"/>
              </a:solidFill>
            </a:endParaRPr>
          </a:p>
          <a:p>
            <a:pPr algn="ctr"/>
            <a:endParaRPr lang="en-IN" sz="1200" b="1" dirty="0">
              <a:solidFill>
                <a:srgbClr val="FF0000"/>
              </a:solidFill>
            </a:endParaRPr>
          </a:p>
          <a:p>
            <a:pPr algn="ctr"/>
            <a:endParaRPr lang="en-IN" sz="1200" b="1" dirty="0">
              <a:solidFill>
                <a:srgbClr val="FF0000"/>
              </a:solidFill>
            </a:endParaRPr>
          </a:p>
        </p:txBody>
      </p:sp>
    </p:spTree>
    <p:extLst>
      <p:ext uri="{BB962C8B-B14F-4D97-AF65-F5344CB8AC3E}">
        <p14:creationId xmlns:p14="http://schemas.microsoft.com/office/powerpoint/2010/main" xmlns="" val="42537151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Consumer Rights The rights of consumers are spread across multiple documents including the Electricity Act, Tariff Policy, State Regulations, Tariff Orders, and Notifications etc. which are sometimes very technical and difficult to comprehend by general consumers. </a:t>
            </a:r>
          </a:p>
          <a:p>
            <a:r>
              <a:rPr lang="en-US" dirty="0"/>
              <a:t>While few </a:t>
            </a:r>
            <a:r>
              <a:rPr lang="en-US" dirty="0" err="1"/>
              <a:t>Discoms</a:t>
            </a:r>
            <a:r>
              <a:rPr lang="en-US" dirty="0"/>
              <a:t>/ SERCs come up with Consumer Charters with an aim to provide concise and centralized information to the consumers, these documents fall short of providing comprehensive information to consumers. </a:t>
            </a:r>
          </a:p>
          <a:p>
            <a:r>
              <a:rPr lang="en-US" dirty="0"/>
              <a:t>Also, information in consumer charters are not updated periodically to reflect changes in regulations, orders, etc. Standards of Performance (SOP) regulation is one of the primary mechanism for ensuring consumer rights and enforcing them on </a:t>
            </a:r>
            <a:r>
              <a:rPr lang="en-US" dirty="0" err="1"/>
              <a:t>Discoms</a:t>
            </a:r>
            <a:r>
              <a:rPr lang="en-US" dirty="0"/>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5BD4E8-E3D9-464E-B384-C93589710389}"/>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C68F28A5-E268-434E-9F96-97B07988C3F1}"/>
              </a:ext>
            </a:extLst>
          </p:cNvPr>
          <p:cNvSpPr>
            <a:spLocks noGrp="1"/>
          </p:cNvSpPr>
          <p:nvPr>
            <p:ph idx="1"/>
          </p:nvPr>
        </p:nvSpPr>
        <p:spPr/>
        <p:txBody>
          <a:bodyPr>
            <a:normAutofit fontScale="85000" lnSpcReduction="20000"/>
          </a:bodyPr>
          <a:lstStyle/>
          <a:p>
            <a:pPr algn="just"/>
            <a:r>
              <a:rPr lang="en-US" b="1" dirty="0"/>
              <a:t>A review of SOP regulations across states highlight wide variations in level of standards as well as compensation amount applicable (for nonadherence to SOPs by </a:t>
            </a:r>
            <a:r>
              <a:rPr lang="en-US" b="1" dirty="0" err="1"/>
              <a:t>Discom</a:t>
            </a:r>
            <a:r>
              <a:rPr lang="en-US" b="1" dirty="0"/>
              <a:t>). </a:t>
            </a:r>
          </a:p>
          <a:p>
            <a:pPr algn="just"/>
            <a:endParaRPr lang="en-US" b="1" dirty="0"/>
          </a:p>
          <a:p>
            <a:pPr algn="just"/>
            <a:r>
              <a:rPr lang="en-US" b="1" dirty="0"/>
              <a:t>Further, the existing compensation mechanism in case of nonadherence to the SOP parameters puts the responsibility on consumer to claim compensation from </a:t>
            </a:r>
            <a:r>
              <a:rPr lang="en-US" b="1" dirty="0" err="1"/>
              <a:t>Discom</a:t>
            </a:r>
            <a:r>
              <a:rPr lang="en-US" b="1" dirty="0"/>
              <a:t>. </a:t>
            </a:r>
          </a:p>
          <a:p>
            <a:pPr algn="just"/>
            <a:endParaRPr lang="en-US" b="1" dirty="0"/>
          </a:p>
          <a:p>
            <a:pPr algn="just"/>
            <a:r>
              <a:rPr lang="en-US" b="1" dirty="0"/>
              <a:t>Consumer associations have pointed out the issues of limited consumer awareness with respect to the various guaranteed standards of performance and the process to claim compensation from </a:t>
            </a:r>
            <a:r>
              <a:rPr lang="en-US" b="1" dirty="0" err="1"/>
              <a:t>Discom</a:t>
            </a:r>
            <a:r>
              <a:rPr lang="en-US" b="1" dirty="0"/>
              <a:t>. </a:t>
            </a:r>
          </a:p>
          <a:p>
            <a:pPr algn="just"/>
            <a:endParaRPr lang="en-US" b="1" dirty="0"/>
          </a:p>
          <a:p>
            <a:pPr algn="just"/>
            <a:r>
              <a:rPr lang="en-US" b="1" dirty="0"/>
              <a:t>Also, they have highlighted that the process for claiming compensation could generally be lengthy and time consuming for consumers, with possible requirement of escalating grievance to CGRF. </a:t>
            </a:r>
          </a:p>
          <a:p>
            <a:endParaRPr lang="en-US" dirty="0"/>
          </a:p>
        </p:txBody>
      </p:sp>
    </p:spTree>
    <p:extLst>
      <p:ext uri="{BB962C8B-B14F-4D97-AF65-F5344CB8AC3E}">
        <p14:creationId xmlns:p14="http://schemas.microsoft.com/office/powerpoint/2010/main" xmlns="" val="1658883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5D016C-D943-4A2F-B6D6-8378F1165BBF}"/>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2F780F41-DF7A-4B68-9662-05BABA65ED37}"/>
              </a:ext>
            </a:extLst>
          </p:cNvPr>
          <p:cNvSpPr>
            <a:spLocks noGrp="1"/>
          </p:cNvSpPr>
          <p:nvPr>
            <p:ph idx="1"/>
          </p:nvPr>
        </p:nvSpPr>
        <p:spPr/>
        <p:txBody>
          <a:bodyPr>
            <a:normAutofit fontScale="85000" lnSpcReduction="20000"/>
          </a:bodyPr>
          <a:lstStyle/>
          <a:p>
            <a:pPr algn="just"/>
            <a:r>
              <a:rPr lang="en-US" dirty="0"/>
              <a:t>This acts as a key bottleneck and discourages consumers from seeking claim from the </a:t>
            </a:r>
            <a:r>
              <a:rPr lang="en-US" dirty="0" err="1"/>
              <a:t>Discom</a:t>
            </a:r>
            <a:r>
              <a:rPr lang="en-US" dirty="0"/>
              <a:t>. Irregularity and delay in reporting of SOP compliance by </a:t>
            </a:r>
            <a:r>
              <a:rPr lang="en-US" dirty="0" err="1"/>
              <a:t>Discoms</a:t>
            </a:r>
            <a:r>
              <a:rPr lang="en-US" dirty="0"/>
              <a:t> is also observed as a key concern. </a:t>
            </a:r>
          </a:p>
          <a:p>
            <a:pPr algn="just"/>
            <a:endParaRPr lang="en-US" dirty="0"/>
          </a:p>
          <a:p>
            <a:pPr algn="just"/>
            <a:r>
              <a:rPr lang="en-US" dirty="0"/>
              <a:t>Only few </a:t>
            </a:r>
            <a:r>
              <a:rPr lang="en-US" dirty="0" err="1"/>
              <a:t>Discoms</a:t>
            </a:r>
            <a:r>
              <a:rPr lang="en-US" dirty="0"/>
              <a:t> comply with the periodic submission requirements on SOP parameters. </a:t>
            </a:r>
          </a:p>
          <a:p>
            <a:pPr algn="just"/>
            <a:endParaRPr lang="en-US" dirty="0"/>
          </a:p>
          <a:p>
            <a:pPr algn="just"/>
            <a:r>
              <a:rPr lang="en-US" dirty="0"/>
              <a:t>Further, the information available as part of these reports lack detail (circle or division level) and are not standardized. </a:t>
            </a:r>
          </a:p>
          <a:p>
            <a:pPr algn="just"/>
            <a:endParaRPr lang="en-US" dirty="0"/>
          </a:p>
          <a:p>
            <a:pPr algn="just"/>
            <a:r>
              <a:rPr lang="en-US" dirty="0"/>
              <a:t>Independent audit of the SOP reports are not being conducted to authenticate the accuracy of reported numbers, an issue highlighted by consumer associations as well, for effective monitoring and accurate status of </a:t>
            </a:r>
            <a:r>
              <a:rPr lang="en-US" dirty="0" err="1"/>
              <a:t>Discom</a:t>
            </a:r>
            <a:r>
              <a:rPr lang="en-US" dirty="0"/>
              <a:t> performance against the prescribed SOP parameters.</a:t>
            </a:r>
            <a:endParaRPr lang="en-IN" dirty="0"/>
          </a:p>
          <a:p>
            <a:endParaRPr lang="en-IN" dirty="0"/>
          </a:p>
        </p:txBody>
      </p:sp>
    </p:spTree>
    <p:extLst>
      <p:ext uri="{BB962C8B-B14F-4D97-AF65-F5344CB8AC3E}">
        <p14:creationId xmlns:p14="http://schemas.microsoft.com/office/powerpoint/2010/main" xmlns="" val="2976919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Consumer Rights Protection Consumer Protection in Electricity Sector in India FORUM OF REGULATORS (FOR) 6 | Page Section 42 (5) and (6) of the Electricity Act 2003 have created a multi-tier structure of consumer grievance redressal. </a:t>
            </a:r>
          </a:p>
          <a:p>
            <a:endParaRPr lang="en-US" dirty="0"/>
          </a:p>
          <a:p>
            <a:r>
              <a:rPr lang="en-US" dirty="0"/>
              <a:t>Consumers are first required to approach </a:t>
            </a:r>
            <a:r>
              <a:rPr lang="en-US" dirty="0" err="1"/>
              <a:t>Discom</a:t>
            </a:r>
            <a:r>
              <a:rPr lang="en-US" dirty="0"/>
              <a:t> with their complaint and in case unsatisfied by the resolution may file their grievance to Consumer Grievance Redressal Forum (CGRF) which includes three to four members. While few members of the CGRF are appointed by DISCOM, in many states one member is an independent member which is typically appointed by the respective Commission. In case consumer is still unsatisfied with the CGRF decision, the consumers have an option to approach Ombudsman which is appointed by SERCs for resolution of consumer grievances. </a:t>
            </a:r>
          </a:p>
          <a:p>
            <a:endParaRPr lang="en-US" dirty="0"/>
          </a:p>
          <a:p>
            <a:r>
              <a:rPr lang="en-US" dirty="0"/>
              <a:t>If still aggrieved, the consumers may approach an appropriate Court of Judicial System. All SERCs have notified CGRF and Ombudsman regulations. Significant difference in number of CGRFs established across various states is observed, with many states having established only single CGRF per </a:t>
            </a:r>
            <a:r>
              <a:rPr lang="en-US" dirty="0" err="1"/>
              <a:t>Discom</a:t>
            </a:r>
            <a:r>
              <a:rPr lang="en-US" dirty="0"/>
              <a:t>, which meets the minimum requirement. </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36F4C2-5D71-48C3-BDBA-5C41E98A8D82}"/>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C186F8D2-8135-4277-A566-960BD93D4854}"/>
              </a:ext>
            </a:extLst>
          </p:cNvPr>
          <p:cNvSpPr>
            <a:spLocks noGrp="1"/>
          </p:cNvSpPr>
          <p:nvPr>
            <p:ph idx="1"/>
          </p:nvPr>
        </p:nvSpPr>
        <p:spPr/>
        <p:txBody>
          <a:bodyPr>
            <a:normAutofit fontScale="55000" lnSpcReduction="20000"/>
          </a:bodyPr>
          <a:lstStyle/>
          <a:p>
            <a:pPr algn="just"/>
            <a:r>
              <a:rPr lang="en-US" dirty="0"/>
              <a:t>Therefore, on comparison it is observed that many states may have insufficient number of CGRFs in terms of overall consumers catered or area coverage of the </a:t>
            </a:r>
            <a:r>
              <a:rPr lang="en-US" dirty="0" err="1"/>
              <a:t>Discom</a:t>
            </a:r>
            <a:r>
              <a:rPr lang="en-US" dirty="0"/>
              <a:t>. </a:t>
            </a:r>
          </a:p>
          <a:p>
            <a:pPr algn="just"/>
            <a:endParaRPr lang="en-US" dirty="0"/>
          </a:p>
          <a:p>
            <a:pPr algn="just"/>
            <a:r>
              <a:rPr lang="en-US" dirty="0"/>
              <a:t>Number of complaints reported at CGRF level in many states are also low (primarily in case of states where single or low number of CGRFs exists) indicating lack of consumer awareness and lower reach of CGRFs. </a:t>
            </a:r>
          </a:p>
          <a:p>
            <a:pPr algn="just"/>
            <a:endParaRPr lang="en-US" dirty="0"/>
          </a:p>
          <a:p>
            <a:pPr algn="just"/>
            <a:r>
              <a:rPr lang="en-US" dirty="0"/>
              <a:t>Regulations prescribe periodic reporting of CGRF and Ombudsman cases, but reporting in many States falls short of detailed information and limit the reporting to number of complaint received, disposal status, etc. </a:t>
            </a:r>
          </a:p>
          <a:p>
            <a:pPr algn="just"/>
            <a:endParaRPr lang="en-US" dirty="0"/>
          </a:p>
          <a:p>
            <a:pPr algn="just"/>
            <a:r>
              <a:rPr lang="en-US" dirty="0"/>
              <a:t>Review of the type of cases, location of cases, their duration of pendency etc. may help in understanding the key issues faced by the consumers and guide appropriate regulatory measures, to address cases of recurrent nature. </a:t>
            </a:r>
          </a:p>
          <a:p>
            <a:pPr algn="just"/>
            <a:endParaRPr lang="en-US" dirty="0"/>
          </a:p>
          <a:p>
            <a:pPr algn="just"/>
            <a:r>
              <a:rPr lang="en-US" dirty="0" err="1"/>
              <a:t>Discoms</a:t>
            </a:r>
            <a:r>
              <a:rPr lang="en-US" dirty="0"/>
              <a:t> have made available multiple channels for consumers to raise their complaints including consumer centers, online website, mobile apps, call centers, etc. </a:t>
            </a:r>
          </a:p>
          <a:p>
            <a:pPr algn="just"/>
            <a:r>
              <a:rPr lang="en-US" dirty="0"/>
              <a:t>Few states have made effective use of technological advancements to integrate such channels and provide ease of redressal to the consumers. Integrated platform and online status for managing the consumer complaints may be an important aspect which the </a:t>
            </a:r>
            <a:r>
              <a:rPr lang="en-US" dirty="0" err="1"/>
              <a:t>Discoms</a:t>
            </a:r>
            <a:r>
              <a:rPr lang="en-US" dirty="0"/>
              <a:t> should look to adopt going forward.</a:t>
            </a:r>
          </a:p>
          <a:p>
            <a:endParaRPr lang="en-IN" dirty="0"/>
          </a:p>
        </p:txBody>
      </p:sp>
    </p:spTree>
    <p:extLst>
      <p:ext uri="{BB962C8B-B14F-4D97-AF65-F5344CB8AC3E}">
        <p14:creationId xmlns:p14="http://schemas.microsoft.com/office/powerpoint/2010/main" xmlns="" val="13271209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lgn="just"/>
            <a:r>
              <a:rPr lang="en-US" dirty="0"/>
              <a:t>Consumer Advocacy Establishing effective consumer protection mechanism is closely linked with high level of consumer awareness and consumer participation. </a:t>
            </a:r>
          </a:p>
          <a:p>
            <a:pPr algn="just"/>
            <a:endParaRPr lang="en-US" dirty="0"/>
          </a:p>
          <a:p>
            <a:pPr algn="just"/>
            <a:r>
              <a:rPr lang="en-US" dirty="0"/>
              <a:t>Based on the feedback from consumer associations as well as other studies conducted in the past on this topic, it is observed that the awareness of consumers with respect to their rights is very low. Majority of the consumers are unaware of the Regulations and their provisions which guarantee time bound resolution of consumer complaints, failing which they have an option to report the same at CGRF level. </a:t>
            </a:r>
          </a:p>
          <a:p>
            <a:pPr algn="just"/>
            <a:endParaRPr lang="en-US" dirty="0"/>
          </a:p>
          <a:p>
            <a:pPr algn="just"/>
            <a:r>
              <a:rPr lang="en-US" dirty="0"/>
              <a:t>Most of the </a:t>
            </a:r>
            <a:r>
              <a:rPr lang="en-US" dirty="0" err="1"/>
              <a:t>Discoms</a:t>
            </a:r>
            <a:r>
              <a:rPr lang="en-US" dirty="0"/>
              <a:t> provide only functional information on their websites for consumers such as tariff orders, relevant regulations, notifications/ procedures, downloadable forms for availing different services, bill details etc. which are complex and technical in nature and would be difficult for general consumers to comprehend. </a:t>
            </a:r>
          </a:p>
          <a:p>
            <a:pPr algn="just"/>
            <a:endParaRPr lang="en-US" dirty="0"/>
          </a:p>
          <a:p>
            <a:pPr algn="just"/>
            <a:r>
              <a:rPr lang="en-US" dirty="0" err="1"/>
              <a:t>Discoms</a:t>
            </a:r>
            <a:r>
              <a:rPr lang="en-US" dirty="0"/>
              <a:t> and SERC conduct several activities for enhancing consumer awareness with respect to their rights and mechanism available for reporting their grievances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210B9A-8405-4328-B611-5B61404BF712}"/>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6AD860C8-8421-44A6-AE01-A191DDA91F52}"/>
              </a:ext>
            </a:extLst>
          </p:cNvPr>
          <p:cNvSpPr>
            <a:spLocks noGrp="1"/>
          </p:cNvSpPr>
          <p:nvPr>
            <p:ph idx="1"/>
          </p:nvPr>
        </p:nvSpPr>
        <p:spPr/>
        <p:txBody>
          <a:bodyPr>
            <a:normAutofit fontScale="85000" lnSpcReduction="10000"/>
          </a:bodyPr>
          <a:lstStyle/>
          <a:p>
            <a:r>
              <a:rPr lang="en-US" dirty="0"/>
              <a:t>However, these activities are </a:t>
            </a:r>
            <a:r>
              <a:rPr lang="en-US" dirty="0" err="1"/>
              <a:t>adhoc</a:t>
            </a:r>
            <a:r>
              <a:rPr lang="en-US" dirty="0"/>
              <a:t> and irregular in nature resulting in limited reach amongst the consumers, especially rural consumers. </a:t>
            </a:r>
          </a:p>
          <a:p>
            <a:endParaRPr lang="en-US" dirty="0"/>
          </a:p>
          <a:p>
            <a:r>
              <a:rPr lang="en-US" dirty="0"/>
              <a:t>Few SERCs have also established Consumer Advocacy Cells to focus on activities related to consumer awareness and protection, however as per information available on the websites their activities have also been limited and irregular in the past. Review of stakeholder participation during tariff order consultations, issuance of regulations, etc. indicate poor participation by smaller consumers. </a:t>
            </a:r>
          </a:p>
          <a:p>
            <a:endParaRPr lang="en-US" dirty="0"/>
          </a:p>
          <a:p>
            <a:r>
              <a:rPr lang="en-US" dirty="0"/>
              <a:t>Consumer associations have suggested that in absence of adequate awareness of general public on various issues, the participation in these consultations have been limited to larger HT consumers only. </a:t>
            </a:r>
          </a:p>
          <a:p>
            <a:r>
              <a:rPr lang="en-US" dirty="0"/>
              <a:t>Few states do appoint consumer representatives for providing inputs and represent the voice of consumers during such stakeholder consultation process</a:t>
            </a:r>
          </a:p>
          <a:p>
            <a:endParaRPr lang="en-IN" dirty="0"/>
          </a:p>
        </p:txBody>
      </p:sp>
    </p:spTree>
    <p:extLst>
      <p:ext uri="{BB962C8B-B14F-4D97-AF65-F5344CB8AC3E}">
        <p14:creationId xmlns:p14="http://schemas.microsoft.com/office/powerpoint/2010/main" xmlns="" val="3367957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dirty="0"/>
              <a:t>Suggested measures Consumer Protection in Electricity Sector in India FORUM OF REGULATORS (FOR) </a:t>
            </a:r>
          </a:p>
          <a:p>
            <a:pPr algn="just"/>
            <a:r>
              <a:rPr lang="en-US" dirty="0"/>
              <a:t>An international review of consumer protection policies specified under United Nations Guidelines for Consumer Protection (UNGCP) and processes followed in electricity sector of UK, USA and Philippines was also conducted as part of this study to identify and suggest measures for improvement of the current consumer grievance redressal mechanism.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403151-5660-4706-B4C1-D85A358015A3}"/>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2672A05D-0E70-44F5-B661-A90B892BBDF6}"/>
              </a:ext>
            </a:extLst>
          </p:cNvPr>
          <p:cNvSpPr>
            <a:spLocks noGrp="1"/>
          </p:cNvSpPr>
          <p:nvPr>
            <p:ph idx="1"/>
          </p:nvPr>
        </p:nvSpPr>
        <p:spPr/>
        <p:txBody>
          <a:bodyPr>
            <a:normAutofit/>
          </a:bodyPr>
          <a:lstStyle/>
          <a:p>
            <a:r>
              <a:rPr lang="en-US" dirty="0"/>
              <a:t>Also review of consumer grievance handling mechanisms in other sectors such as banking, insurance, telecom, etc. was undertaken in this report. </a:t>
            </a:r>
          </a:p>
          <a:p>
            <a:r>
              <a:rPr lang="en-US" dirty="0"/>
              <a:t>Discussions with select consumer associations was also conducted to understand operational / ground level concerns and gather their views on ways for resolving issues impacting consumer protection. </a:t>
            </a:r>
          </a:p>
          <a:p>
            <a:r>
              <a:rPr lang="en-US" dirty="0"/>
              <a:t>Based on the review of various regulations and information available with respect to consumer protection in the electricity sector across the states, following measures have been identified for enhancement and improvement of consumer protection in electricity sector of India. </a:t>
            </a:r>
          </a:p>
          <a:p>
            <a:r>
              <a:rPr lang="en-US" dirty="0"/>
              <a:t>These suggestions have been classified into the three broad aspects and summarized in the following table</a:t>
            </a:r>
            <a:endParaRPr lang="en-IN" dirty="0"/>
          </a:p>
        </p:txBody>
      </p:sp>
    </p:spTree>
    <p:extLst>
      <p:ext uri="{BB962C8B-B14F-4D97-AF65-F5344CB8AC3E}">
        <p14:creationId xmlns:p14="http://schemas.microsoft.com/office/powerpoint/2010/main" xmlns="" val="32990081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shot 2022-01-19 170802.png"/>
          <p:cNvPicPr>
            <a:picLocks noGrp="1" noChangeAspect="1"/>
          </p:cNvPicPr>
          <p:nvPr>
            <p:ph idx="1"/>
          </p:nvPr>
        </p:nvPicPr>
        <p:blipFill>
          <a:blip r:embed="rId2"/>
          <a:stretch>
            <a:fillRect/>
          </a:stretch>
        </p:blipFill>
        <p:spPr>
          <a:xfrm>
            <a:off x="1828800" y="208280"/>
            <a:ext cx="6503470" cy="5211763"/>
          </a:xfrm>
        </p:spPr>
      </p:pic>
      <p:pic>
        <p:nvPicPr>
          <p:cNvPr id="1026" name="Picture 2"/>
          <p:cNvPicPr>
            <a:picLocks noChangeAspect="1" noChangeArrowheads="1"/>
          </p:cNvPicPr>
          <p:nvPr/>
        </p:nvPicPr>
        <p:blipFill>
          <a:blip r:embed="rId3"/>
          <a:srcRect/>
          <a:stretch>
            <a:fillRect/>
          </a:stretch>
        </p:blipFill>
        <p:spPr bwMode="auto">
          <a:xfrm>
            <a:off x="1981200" y="5343525"/>
            <a:ext cx="4648200" cy="752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AF1819-2F47-43D6-8BBB-5A9B84CE5DA2}"/>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xmlns="" id="{56AFEBB8-B5A9-44AA-A8C4-16A79C042F32}"/>
              </a:ext>
            </a:extLst>
          </p:cNvPr>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1018469" y="1846263"/>
            <a:ext cx="7151511" cy="4022725"/>
          </a:xfrm>
        </p:spPr>
      </p:pic>
    </p:spTree>
    <p:extLst>
      <p:ext uri="{BB962C8B-B14F-4D97-AF65-F5344CB8AC3E}">
        <p14:creationId xmlns:p14="http://schemas.microsoft.com/office/powerpoint/2010/main" xmlns="" val="17965368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a:t>One of the functions of FOR is to assist its members to evolve measures for protection of interest of consumers and promotion of efficiency, economy and competition in power sector. </a:t>
            </a:r>
          </a:p>
          <a:p>
            <a:r>
              <a:rPr lang="en-US" dirty="0"/>
              <a:t>In Indian Power Sector, consumer protection is the prime focus of the regulatory framework and protection of consumer interest is one of the primary objectives of Electricity Act 2003. </a:t>
            </a:r>
          </a:p>
          <a:p>
            <a:endParaRPr lang="en-US" dirty="0"/>
          </a:p>
          <a:p>
            <a:r>
              <a:rPr lang="en-US" dirty="0"/>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Deloitte Study</a:t>
            </a:r>
          </a:p>
        </p:txBody>
      </p:sp>
      <p:sp>
        <p:nvSpPr>
          <p:cNvPr id="3" name="Content Placeholder 2"/>
          <p:cNvSpPr>
            <a:spLocks noGrp="1"/>
          </p:cNvSpPr>
          <p:nvPr>
            <p:ph idx="1"/>
          </p:nvPr>
        </p:nvSpPr>
        <p:spPr/>
        <p:txBody>
          <a:bodyPr>
            <a:normAutofit fontScale="92500" lnSpcReduction="20000"/>
          </a:bodyPr>
          <a:lstStyle/>
          <a:p>
            <a:r>
              <a:rPr lang="en-US" dirty="0"/>
              <a:t>Consumer Protection can be defined as shielding of consumers against malpractices of sellers and traders. It means creating an environment whereby the consumers receive satisfaction from the delivery of goods and services needed by them. In a perfectly competitive market, the competition among sellers ensures to some extent that the consumer rights are protected, with the role of regulators limited to ensuring that competition in the market is not hindered. </a:t>
            </a:r>
          </a:p>
          <a:p>
            <a:pPr marL="0" indent="0">
              <a:buNone/>
            </a:pPr>
            <a:endParaRPr lang="en-US" dirty="0"/>
          </a:p>
          <a:p>
            <a:r>
              <a:rPr lang="en-US" dirty="0"/>
              <a:t>However in a regulated sector, the onus of creating such an environment of consumer protection naturally falls on the regulators. </a:t>
            </a:r>
          </a:p>
          <a:p>
            <a:endParaRPr lang="en-US" dirty="0"/>
          </a:p>
          <a:p>
            <a:r>
              <a:rPr lang="en-US" dirty="0"/>
              <a:t>The objective of this study is to asses in detail the prevalent status of consumer protection in India’s power distribution sector and propose measures to strengthen existing mechanisms or to introduce new constructs in the sector.</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824704-81B1-4FF1-9033-A6B24125AECE}"/>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xmlns="" id="{AB4DF06D-0BA5-46EF-AA9C-F9A734471A8A}"/>
              </a:ext>
            </a:extLst>
          </p:cNvPr>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914462" y="1846263"/>
            <a:ext cx="5359526" cy="4022725"/>
          </a:xfrm>
        </p:spPr>
      </p:pic>
    </p:spTree>
    <p:extLst>
      <p:ext uri="{BB962C8B-B14F-4D97-AF65-F5344CB8AC3E}">
        <p14:creationId xmlns:p14="http://schemas.microsoft.com/office/powerpoint/2010/main" xmlns="" val="2929362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Role of Regulatory Framework</a:t>
            </a:r>
            <a:br>
              <a:rPr lang="en-US" dirty="0"/>
            </a:br>
            <a:r>
              <a:rPr lang="en-US" dirty="0"/>
              <a:t>for Protection of Consumer Interest</a:t>
            </a:r>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0BFC06-B65D-4B5B-AA2C-6E5314817311}"/>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64E5E0E9-2120-484F-94FC-EAE0D7EA0D2F}"/>
              </a:ext>
            </a:extLst>
          </p:cNvPr>
          <p:cNvSpPr>
            <a:spLocks noGrp="1"/>
          </p:cNvSpPr>
          <p:nvPr>
            <p:ph idx="1"/>
          </p:nvPr>
        </p:nvSpPr>
        <p:spPr/>
        <p:txBody>
          <a:bodyPr/>
          <a:lstStyle/>
          <a:p>
            <a:endParaRPr lang="en-IN" dirty="0"/>
          </a:p>
        </p:txBody>
      </p:sp>
      <p:sp>
        <p:nvSpPr>
          <p:cNvPr id="4" name="Rectangle 3">
            <a:extLst>
              <a:ext uri="{FF2B5EF4-FFF2-40B4-BE49-F238E27FC236}">
                <a16:creationId xmlns:a16="http://schemas.microsoft.com/office/drawing/2014/main" xmlns="" id="{FB11A01D-042F-439C-A10E-66C9FB70A8E8}"/>
              </a:ext>
            </a:extLst>
          </p:cNvPr>
          <p:cNvSpPr/>
          <p:nvPr/>
        </p:nvSpPr>
        <p:spPr>
          <a:xfrm>
            <a:off x="2776702" y="2967335"/>
            <a:ext cx="3590599"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Background</a:t>
            </a:r>
          </a:p>
        </p:txBody>
      </p:sp>
    </p:spTree>
    <p:extLst>
      <p:ext uri="{BB962C8B-B14F-4D97-AF65-F5344CB8AC3E}">
        <p14:creationId xmlns:p14="http://schemas.microsoft.com/office/powerpoint/2010/main" xmlns="" val="20545137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‘Preamble to Electricity Act 2003</a:t>
            </a:r>
          </a:p>
        </p:txBody>
      </p:sp>
      <p:sp>
        <p:nvSpPr>
          <p:cNvPr id="3" name="Content Placeholder 2"/>
          <p:cNvSpPr>
            <a:spLocks noGrp="1"/>
          </p:cNvSpPr>
          <p:nvPr>
            <p:ph idx="1"/>
          </p:nvPr>
        </p:nvSpPr>
        <p:spPr/>
        <p:txBody>
          <a:bodyPr>
            <a:normAutofit fontScale="85000" lnSpcReduction="10000"/>
          </a:bodyPr>
          <a:lstStyle/>
          <a:p>
            <a:pPr marL="0" indent="0" algn="just">
              <a:buNone/>
            </a:pPr>
            <a:r>
              <a:rPr lang="en-US" dirty="0"/>
              <a:t> </a:t>
            </a:r>
          </a:p>
          <a:p>
            <a:pPr algn="just"/>
            <a:r>
              <a:rPr lang="en-US" dirty="0"/>
              <a:t>An Act to consolidate the laws relating to generation, transmission, distribution, trading and use of electricity and generally for taking measures conducive to development of electricity industry, promoting competition therein,</a:t>
            </a:r>
          </a:p>
          <a:p>
            <a:pPr marL="0" indent="0" algn="just">
              <a:buNone/>
            </a:pPr>
            <a:endParaRPr lang="en-US" dirty="0"/>
          </a:p>
          <a:p>
            <a:pPr algn="just"/>
            <a:r>
              <a:rPr lang="en-US" dirty="0"/>
              <a:t> </a:t>
            </a:r>
            <a:r>
              <a:rPr lang="en-US" i="1" dirty="0">
                <a:solidFill>
                  <a:srgbClr val="FF0000"/>
                </a:solidFill>
              </a:rPr>
              <a:t>protecting interest of consumers and supply of electricity to all areas, </a:t>
            </a:r>
          </a:p>
          <a:p>
            <a:pPr algn="just"/>
            <a:endParaRPr lang="en-US" dirty="0"/>
          </a:p>
          <a:p>
            <a:pPr algn="just"/>
            <a:r>
              <a:rPr lang="en-US" dirty="0"/>
              <a:t>rationalization of electricity tariff, ensuring transparent policies regarding subsidies, </a:t>
            </a:r>
          </a:p>
          <a:p>
            <a:pPr algn="just"/>
            <a:r>
              <a:rPr lang="en-US" dirty="0"/>
              <a:t>promotion of efficient and environmentally benign policies,</a:t>
            </a:r>
          </a:p>
          <a:p>
            <a:pPr algn="just"/>
            <a:r>
              <a:rPr lang="en-US" dirty="0"/>
              <a:t>Constitution of Central Electricity Authority, Regulatory Commissions and establishment of Appellate Tribunal and for matters connected therewith or incidental thereto (</a:t>
            </a:r>
            <a:r>
              <a:rPr lang="en-US" dirty="0" err="1"/>
              <a:t>GoI</a:t>
            </a:r>
            <a:r>
              <a:rPr lang="en-US" dirty="0"/>
              <a:t>, 2003).’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Act Provisions</a:t>
            </a:r>
          </a:p>
        </p:txBody>
      </p:sp>
      <p:sp>
        <p:nvSpPr>
          <p:cNvPr id="3" name="Content Placeholder 2"/>
          <p:cNvSpPr>
            <a:spLocks noGrp="1"/>
          </p:cNvSpPr>
          <p:nvPr>
            <p:ph idx="1"/>
          </p:nvPr>
        </p:nvSpPr>
        <p:spPr/>
        <p:txBody>
          <a:bodyPr>
            <a:normAutofit fontScale="92500" lnSpcReduction="10000"/>
          </a:bodyPr>
          <a:lstStyle/>
          <a:p>
            <a:pPr algn="just"/>
            <a:r>
              <a:rPr lang="en-US" sz="1600" b="1" dirty="0"/>
              <a:t>Power sector is a regulated industry in India administered under the Electricity Act 2003. </a:t>
            </a:r>
          </a:p>
          <a:p>
            <a:pPr algn="just"/>
            <a:endParaRPr lang="en-US" sz="1600" b="1" dirty="0"/>
          </a:p>
          <a:p>
            <a:pPr algn="just"/>
            <a:r>
              <a:rPr lang="en-US" sz="1600" b="1" dirty="0"/>
              <a:t>The need for consumer right protection has been envisaged as an integral element of the Electricity Act and provisions have been included for resolution of consumer grievances through a formal system of Consumer Grievance Redressal Forum (CGRF) and Ombudsman.</a:t>
            </a:r>
          </a:p>
          <a:p>
            <a:pPr algn="just"/>
            <a:endParaRPr lang="en-US" sz="1600" b="1" dirty="0"/>
          </a:p>
          <a:p>
            <a:pPr algn="just"/>
            <a:r>
              <a:rPr lang="en-US" sz="1600" b="1" dirty="0"/>
              <a:t>The grievance redressal system envisaged under the Electricity Act provides a dedicated resolution system for the electricity consumer to attend to the consumer grievances without going through the regular system of Consumer Rights Protection which is generally long and time consuming. </a:t>
            </a:r>
          </a:p>
          <a:p>
            <a:pPr algn="just"/>
            <a:endParaRPr lang="en-US" sz="1600" b="1" dirty="0"/>
          </a:p>
          <a:p>
            <a:pPr algn="just"/>
            <a:r>
              <a:rPr lang="en-US" sz="1600" b="1" dirty="0"/>
              <a:t>In line with the provisions of the Act, all SERCs have framed regulations for establishment of CGRF and Ombudsman for redressing the complaints of the consumers in their respective states.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Act provisions</a:t>
            </a:r>
          </a:p>
        </p:txBody>
      </p:sp>
      <p:sp>
        <p:nvSpPr>
          <p:cNvPr id="3" name="Content Placeholder 2"/>
          <p:cNvSpPr>
            <a:spLocks noGrp="1"/>
          </p:cNvSpPr>
          <p:nvPr>
            <p:ph idx="1"/>
          </p:nvPr>
        </p:nvSpPr>
        <p:spPr/>
        <p:txBody>
          <a:bodyPr>
            <a:normAutofit/>
          </a:bodyPr>
          <a:lstStyle/>
          <a:p>
            <a:pPr algn="just"/>
            <a:r>
              <a:rPr lang="en-US" dirty="0"/>
              <a:t>Further in compliance with Section 57 of the Electricity Act 2003, </a:t>
            </a:r>
          </a:p>
          <a:p>
            <a:pPr algn="just"/>
            <a:r>
              <a:rPr lang="en-US" dirty="0"/>
              <a:t>Various SERCs have framed the Standards of Performance Regulations which defines consumer rights with respect to service standards to be maintained by the licensee. </a:t>
            </a:r>
          </a:p>
          <a:p>
            <a:pPr algn="just"/>
            <a:r>
              <a:rPr lang="en-US" b="1" dirty="0">
                <a:solidFill>
                  <a:srgbClr val="FF0000"/>
                </a:solidFill>
              </a:rPr>
              <a:t>These rights are specified in form of maximum time frames for attending to consumer servicing </a:t>
            </a:r>
          </a:p>
          <a:p>
            <a:pPr marL="0" indent="0" algn="just">
              <a:buNone/>
            </a:pPr>
            <a:r>
              <a:rPr lang="en-US" b="1" dirty="0">
                <a:solidFill>
                  <a:srgbClr val="FF0000"/>
                </a:solidFill>
              </a:rPr>
              <a:t>  and</a:t>
            </a:r>
          </a:p>
          <a:p>
            <a:pPr algn="just"/>
            <a:r>
              <a:rPr lang="en-US" b="1" dirty="0">
                <a:solidFill>
                  <a:srgbClr val="FF0000"/>
                </a:solidFill>
              </a:rPr>
              <a:t>issues with provisions for compensation in case of non-adherence to the prescribed standards.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Regulations</a:t>
            </a:r>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990600" y="2136338"/>
            <a:ext cx="7391400" cy="3416320"/>
          </a:xfrm>
          <a:prstGeom prst="rect">
            <a:avLst/>
          </a:prstGeom>
        </p:spPr>
        <p:txBody>
          <a:bodyPr wrap="square">
            <a:spAutoFit/>
          </a:bodyPr>
          <a:lstStyle/>
          <a:p>
            <a:r>
              <a:rPr lang="en-US" sz="1600" dirty="0"/>
              <a:t>Further, the rights of consumers being spread across multiple documents including </a:t>
            </a:r>
          </a:p>
          <a:p>
            <a:pPr marL="285750" indent="-285750">
              <a:buFont typeface="Arial" panose="020B0604020202020204" pitchFamily="34" charset="0"/>
              <a:buChar char="•"/>
            </a:pPr>
            <a:r>
              <a:rPr lang="en-US" sz="1400" dirty="0"/>
              <a:t>Electricity Act 2003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Tariff Policy (2006, 2016)</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State </a:t>
            </a:r>
            <a:r>
              <a:rPr lang="en-US" sz="1400" dirty="0" smtClean="0"/>
              <a:t>Regulations(</a:t>
            </a:r>
            <a:r>
              <a:rPr lang="en-US" sz="1400" dirty="0" err="1" smtClean="0"/>
              <a:t>SoPs</a:t>
            </a:r>
            <a:r>
              <a:rPr lang="en-US" sz="1400" dirty="0" smtClean="0"/>
              <a:t>)</a:t>
            </a:r>
          </a:p>
          <a:p>
            <a:pPr marL="285750" indent="-285750"/>
            <a:endParaRPr lang="en-US" sz="1400" dirty="0" smtClean="0"/>
          </a:p>
          <a:p>
            <a:pPr marL="285750" indent="-285750">
              <a:buFont typeface="Arial" panose="020B0604020202020204" pitchFamily="34" charset="0"/>
              <a:buChar char="•"/>
            </a:pPr>
            <a:r>
              <a:rPr lang="en-US" sz="1400" dirty="0" smtClean="0"/>
              <a:t>Rights of Consumers Rules(2021)</a:t>
            </a:r>
            <a:endParaRPr lang="en-US" sz="1400" dirty="0"/>
          </a:p>
          <a:p>
            <a:endParaRPr lang="en-US" sz="1600" dirty="0"/>
          </a:p>
          <a:p>
            <a:r>
              <a:rPr lang="en-US" sz="1600" dirty="0"/>
              <a:t>the Forum of Regulators came out with a suggestion for </a:t>
            </a:r>
            <a:r>
              <a:rPr lang="en-US" sz="1600" dirty="0">
                <a:solidFill>
                  <a:srgbClr val="FF0000"/>
                </a:solidFill>
              </a:rPr>
              <a:t>issuance of Consumer Charter</a:t>
            </a:r>
            <a:r>
              <a:rPr lang="en-US" sz="1600" dirty="0"/>
              <a:t> which summarizes and educates the rights available to the consumers. </a:t>
            </a:r>
          </a:p>
          <a:p>
            <a:endParaRPr lang="en-US" sz="1600" dirty="0"/>
          </a:p>
          <a:p>
            <a:r>
              <a:rPr lang="en-US" sz="1600" dirty="0"/>
              <a:t>Various </a:t>
            </a:r>
            <a:r>
              <a:rPr lang="en-US" sz="1600" dirty="0" err="1"/>
              <a:t>Discoms</a:t>
            </a:r>
            <a:r>
              <a:rPr lang="en-US" sz="1600" dirty="0"/>
              <a:t>/ SERCs have prepared Consumer Charter for consumers in their respective supply </a:t>
            </a:r>
            <a:r>
              <a:rPr lang="en-US" sz="1600" dirty="0" smtClean="0"/>
              <a:t>areas.</a:t>
            </a:r>
            <a:endParaRPr 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0000"/>
                </a:solidFill>
              </a:rPr>
              <a:t>Deloitte </a:t>
            </a:r>
            <a:r>
              <a:rPr lang="en-US" sz="2800" dirty="0" err="1">
                <a:solidFill>
                  <a:srgbClr val="FF0000"/>
                </a:solidFill>
              </a:rPr>
              <a:t>Touche</a:t>
            </a:r>
            <a:r>
              <a:rPr lang="en-US" sz="2800" dirty="0">
                <a:solidFill>
                  <a:srgbClr val="FF0000"/>
                </a:solidFill>
              </a:rPr>
              <a:t> Tohmatsu Study  for </a:t>
            </a:r>
            <a:r>
              <a:rPr lang="en-US" sz="2800" dirty="0" err="1">
                <a:solidFill>
                  <a:srgbClr val="FF0000"/>
                </a:solidFill>
              </a:rPr>
              <a:t>FoR</a:t>
            </a:r>
            <a:endParaRPr lang="en-US" sz="2800" dirty="0">
              <a:solidFill>
                <a:srgbClr val="FF0000"/>
              </a:solidFill>
            </a:endParaRPr>
          </a:p>
        </p:txBody>
      </p:sp>
      <p:sp>
        <p:nvSpPr>
          <p:cNvPr id="3" name="Content Placeholder 2"/>
          <p:cNvSpPr>
            <a:spLocks noGrp="1"/>
          </p:cNvSpPr>
          <p:nvPr>
            <p:ph idx="1"/>
          </p:nvPr>
        </p:nvSpPr>
        <p:spPr/>
        <p:txBody>
          <a:bodyPr>
            <a:normAutofit/>
          </a:bodyPr>
          <a:lstStyle/>
          <a:p>
            <a:r>
              <a:rPr lang="en-US" dirty="0"/>
              <a:t>With over 20 years of enactment of the Act and all states having issued regulations and operationalized CGRF and Ombudsman for protecting the consumer interests,</a:t>
            </a:r>
          </a:p>
          <a:p>
            <a:r>
              <a:rPr lang="en-US" dirty="0" err="1"/>
              <a:t>FoR</a:t>
            </a:r>
            <a:r>
              <a:rPr lang="en-US" dirty="0"/>
              <a:t> has undertaken this study for status review of Consumer Grievance Redressal and Consumer Protection. </a:t>
            </a:r>
          </a:p>
          <a:p>
            <a:r>
              <a:rPr lang="en-US" dirty="0"/>
              <a:t>In this report, various aspects have been reviewed and analyzed, broadly classified under three main heads i.e. Consumer Rights, Consumer Protection Mechanisms and Consumer Advocacy. </a:t>
            </a:r>
          </a:p>
          <a:p>
            <a:r>
              <a:rPr lang="en-US" dirty="0"/>
              <a:t>The report also suggests measures for further improvement on these aspects by review of international best practices as well as practices followed in other sectors.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139</TotalTime>
  <Words>1926</Words>
  <Application>Microsoft Office PowerPoint</Application>
  <PresentationFormat>On-screen Show (4:3)</PresentationFormat>
  <Paragraphs>113</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Retrospect</vt:lpstr>
      <vt:lpstr>By  Dr. Indu Maheshwari Head of Institute, NPTI, NR, Badarpur, New Delhi </vt:lpstr>
      <vt:lpstr>Slide 2</vt:lpstr>
      <vt:lpstr>Role of Regulatory Framework for Protection of Consumer Interest</vt:lpstr>
      <vt:lpstr>Slide 4</vt:lpstr>
      <vt:lpstr>‘Preamble to Electricity Act 2003</vt:lpstr>
      <vt:lpstr>Electricity Act Provisions</vt:lpstr>
      <vt:lpstr>Electricity Act provisions</vt:lpstr>
      <vt:lpstr>Multiple Regulations</vt:lpstr>
      <vt:lpstr>Deloitte Touche Tohmatsu Study  for FoR</vt:lpstr>
      <vt:lpstr>Slide 10</vt:lpstr>
      <vt:lpstr>Slide 11</vt:lpstr>
      <vt:lpstr>Slide 12</vt:lpstr>
      <vt:lpstr>Slide 13</vt:lpstr>
      <vt:lpstr>Slide 14</vt:lpstr>
      <vt:lpstr>Slide 15</vt:lpstr>
      <vt:lpstr>Slide 16</vt:lpstr>
      <vt:lpstr>Slide 17</vt:lpstr>
      <vt:lpstr>Slide 18</vt:lpstr>
      <vt:lpstr>Slide 19</vt:lpstr>
      <vt:lpstr>Slide 20</vt:lpstr>
      <vt:lpstr>Deloitte Study</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Regulatory Framework</dc:title>
  <dc:creator>Online class</dc:creator>
  <cp:lastModifiedBy>Online class</cp:lastModifiedBy>
  <cp:revision>23</cp:revision>
  <dcterms:created xsi:type="dcterms:W3CDTF">2006-08-16T00:00:00Z</dcterms:created>
  <dcterms:modified xsi:type="dcterms:W3CDTF">2022-04-04T08:18:08Z</dcterms:modified>
</cp:coreProperties>
</file>