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23.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60"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6" r:id="rId15"/>
    <p:sldId id="277" r:id="rId16"/>
    <p:sldId id="278" r:id="rId17"/>
    <p:sldId id="279" r:id="rId18"/>
    <p:sldId id="280" r:id="rId19"/>
    <p:sldId id="281" r:id="rId20"/>
    <p:sldId id="282" r:id="rId21"/>
    <p:sldId id="283" r:id="rId22"/>
    <p:sldId id="284" r:id="rId23"/>
    <p:sldId id="269" r:id="rId24"/>
    <p:sldId id="270" r:id="rId25"/>
    <p:sldId id="271" r:id="rId26"/>
    <p:sldId id="272" r:id="rId27"/>
    <p:sldId id="273" r:id="rId28"/>
    <p:sldId id="274" r:id="rId29"/>
    <p:sldId id="27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00" d="100"/>
          <a:sy n="100" d="100"/>
        </p:scale>
        <p:origin x="-80" y="7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4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3FE18B-6B68-3D47-ACA8-0CBFE804CAAF}" type="datetimeFigureOut">
              <a:rPr lang="en-US" smtClean="0"/>
              <a:t>2/12/15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81B488-BA57-884A-8410-5BF45AB7F9C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281B488-BA57-884A-8410-5BF45AB7F9C6}" type="slidenum">
              <a:rPr lang="en-US" smtClean="0"/>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3D9324A4-18B0-475B-9FEE-218BD1A7DB68}" type="datetimeFigureOut">
              <a:rPr lang="en-US" smtClean="0"/>
              <a:pPr/>
              <a:t>2/12/15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6EC79F2D-158D-4FE3-8719-BF7611A7C03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D9324A4-18B0-475B-9FEE-218BD1A7DB68}" type="datetimeFigureOut">
              <a:rPr lang="en-US" smtClean="0"/>
              <a:pPr/>
              <a:t>2/12/15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79F2D-158D-4FE3-8719-BF7611A7C03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D9324A4-18B0-475B-9FEE-218BD1A7DB68}" type="datetimeFigureOut">
              <a:rPr lang="en-US" smtClean="0"/>
              <a:pPr/>
              <a:t>2/12/15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79F2D-158D-4FE3-8719-BF7611A7C03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3D9324A4-18B0-475B-9FEE-218BD1A7DB68}" type="datetimeFigureOut">
              <a:rPr lang="en-US" smtClean="0"/>
              <a:pPr/>
              <a:t>2/12/15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6EC79F2D-158D-4FE3-8719-BF7611A7C03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3D9324A4-18B0-475B-9FEE-218BD1A7DB68}" type="datetimeFigureOut">
              <a:rPr lang="en-US" smtClean="0"/>
              <a:pPr/>
              <a:t>2/12/15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6EC79F2D-158D-4FE3-8719-BF7611A7C03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3D9324A4-18B0-475B-9FEE-218BD1A7DB68}" type="datetimeFigureOut">
              <a:rPr lang="en-US" smtClean="0"/>
              <a:pPr/>
              <a:t>2/12/15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6EC79F2D-158D-4FE3-8719-BF7611A7C03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3D9324A4-18B0-475B-9FEE-218BD1A7DB68}" type="datetimeFigureOut">
              <a:rPr lang="en-US" smtClean="0"/>
              <a:pPr/>
              <a:t>2/12/15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6EC79F2D-158D-4FE3-8719-BF7611A7C03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3D9324A4-18B0-475B-9FEE-218BD1A7DB68}" type="datetimeFigureOut">
              <a:rPr lang="en-US" smtClean="0"/>
              <a:pPr/>
              <a:t>2/12/15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C79F2D-158D-4FE3-8719-BF7611A7C03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D9324A4-18B0-475B-9FEE-218BD1A7DB68}" type="datetimeFigureOut">
              <a:rPr lang="en-US" smtClean="0"/>
              <a:pPr/>
              <a:t>2/12/15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C79F2D-158D-4FE3-8719-BF7611A7C03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3D9324A4-18B0-475B-9FEE-218BD1A7DB68}" type="datetimeFigureOut">
              <a:rPr lang="en-US" smtClean="0"/>
              <a:pPr/>
              <a:t>2/12/15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C79F2D-158D-4FE3-8719-BF7611A7C03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3D9324A4-18B0-475B-9FEE-218BD1A7DB68}" type="datetimeFigureOut">
              <a:rPr lang="en-US" smtClean="0"/>
              <a:pPr/>
              <a:t>2/12/15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6EC79F2D-158D-4FE3-8719-BF7611A7C03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3D9324A4-18B0-475B-9FEE-218BD1A7DB68}" type="datetimeFigureOut">
              <a:rPr lang="en-US" smtClean="0"/>
              <a:pPr/>
              <a:t>2/12/15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EC79F2D-158D-4FE3-8719-BF7611A7C03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219200"/>
            <a:ext cx="8458200" cy="1755775"/>
          </a:xfrm>
        </p:spPr>
        <p:txBody>
          <a:bodyPr>
            <a:noAutofit/>
          </a:bodyPr>
          <a:lstStyle/>
          <a:p>
            <a:pPr algn="ctr"/>
            <a:r>
              <a:rPr lang="en-US" sz="6000" b="1" dirty="0" smtClean="0"/>
              <a:t>Consumer advocacy &amp; other issues </a:t>
            </a:r>
            <a:endParaRPr lang="en-US" sz="6000" b="1" dirty="0"/>
          </a:p>
        </p:txBody>
      </p:sp>
      <p:sp>
        <p:nvSpPr>
          <p:cNvPr id="3" name="Subtitle 2"/>
          <p:cNvSpPr>
            <a:spLocks noGrp="1"/>
          </p:cNvSpPr>
          <p:nvPr>
            <p:ph type="subTitle" idx="1"/>
          </p:nvPr>
        </p:nvSpPr>
        <p:spPr>
          <a:xfrm>
            <a:off x="381000" y="4343400"/>
            <a:ext cx="8458200" cy="914400"/>
          </a:xfrm>
        </p:spPr>
        <p:txBody>
          <a:bodyPr>
            <a:noAutofit/>
          </a:bodyPr>
          <a:lstStyle/>
          <a:p>
            <a:pPr algn="ctr"/>
            <a:r>
              <a:rPr lang="en-US" sz="4400" b="1" dirty="0" smtClean="0"/>
              <a:t>Ashok </a:t>
            </a:r>
            <a:r>
              <a:rPr lang="en-US" sz="4400" b="1" dirty="0" err="1" smtClean="0"/>
              <a:t>Pendse</a:t>
            </a:r>
            <a:r>
              <a:rPr lang="en-US" sz="4400" b="1" dirty="0" smtClean="0"/>
              <a:t>,</a:t>
            </a:r>
          </a:p>
          <a:p>
            <a:pPr algn="ctr"/>
            <a:r>
              <a:rPr lang="en-US" sz="4400" b="1" dirty="0" smtClean="0"/>
              <a:t>TBIA</a:t>
            </a:r>
            <a:endParaRPr lang="en-US" sz="4400" b="1" dirty="0"/>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issues of consumers</a:t>
            </a:r>
            <a:endParaRPr lang="en-US" dirty="0"/>
          </a:p>
        </p:txBody>
      </p:sp>
      <p:sp>
        <p:nvSpPr>
          <p:cNvPr id="3" name="Content Placeholder 2"/>
          <p:cNvSpPr>
            <a:spLocks noGrp="1"/>
          </p:cNvSpPr>
          <p:nvPr>
            <p:ph idx="1"/>
          </p:nvPr>
        </p:nvSpPr>
        <p:spPr/>
        <p:txBody>
          <a:bodyPr/>
          <a:lstStyle/>
          <a:p>
            <a:pPr>
              <a:buNone/>
            </a:pPr>
            <a:r>
              <a:rPr lang="en-US" dirty="0" smtClean="0"/>
              <a:t>Excessive Billing:-</a:t>
            </a:r>
          </a:p>
          <a:p>
            <a:pPr marL="514350" indent="-514350">
              <a:buClr>
                <a:srgbClr val="0070C0"/>
              </a:buClr>
              <a:buFont typeface="+mj-lt"/>
              <a:buAutoNum type="arabicPeriod"/>
            </a:pPr>
            <a:r>
              <a:rPr lang="en-US" dirty="0" smtClean="0"/>
              <a:t>Monopolistic attitude</a:t>
            </a:r>
          </a:p>
          <a:p>
            <a:pPr marL="514350" indent="-514350">
              <a:buClr>
                <a:srgbClr val="0070C0"/>
              </a:buClr>
              <a:buFont typeface="+mj-lt"/>
              <a:buAutoNum type="arabicPeriod"/>
            </a:pPr>
            <a:r>
              <a:rPr lang="en-US" dirty="0" smtClean="0"/>
              <a:t>Perennial shortage of fund.</a:t>
            </a:r>
          </a:p>
          <a:p>
            <a:pPr marL="514350" indent="-514350">
              <a:buClr>
                <a:srgbClr val="0070C0"/>
              </a:buClr>
              <a:buFont typeface="+mj-lt"/>
              <a:buAutoNum type="arabicPeriod"/>
            </a:pPr>
            <a:r>
              <a:rPr lang="en-US" dirty="0" smtClean="0"/>
              <a:t>Threat of disconnection.</a:t>
            </a:r>
          </a:p>
          <a:p>
            <a:pPr marL="514350" indent="-514350">
              <a:buClr>
                <a:srgbClr val="0070C0"/>
              </a:buClr>
              <a:buFont typeface="+mj-lt"/>
              <a:buAutoNum type="arabicPeriod"/>
            </a:pPr>
            <a:endParaRPr lang="en-US" dirty="0" smtClean="0"/>
          </a:p>
          <a:p>
            <a:pPr marL="514350" indent="-514350">
              <a:buClr>
                <a:srgbClr val="0070C0"/>
              </a:buClr>
              <a:buFont typeface="+mj-lt"/>
              <a:buAutoNum type="arabicPeriod"/>
            </a:pPr>
            <a:endParaRPr lang="en-US" dirty="0"/>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issues of consumers</a:t>
            </a:r>
            <a:endParaRPr lang="en-US" dirty="0"/>
          </a:p>
        </p:txBody>
      </p:sp>
      <p:sp>
        <p:nvSpPr>
          <p:cNvPr id="3" name="Content Placeholder 2"/>
          <p:cNvSpPr>
            <a:spLocks noGrp="1"/>
          </p:cNvSpPr>
          <p:nvPr>
            <p:ph idx="1"/>
          </p:nvPr>
        </p:nvSpPr>
        <p:spPr/>
        <p:txBody>
          <a:bodyPr/>
          <a:lstStyle/>
          <a:p>
            <a:pPr>
              <a:buNone/>
            </a:pPr>
            <a:r>
              <a:rPr lang="en-US" dirty="0" smtClean="0"/>
              <a:t>Connection in respect of agriculture pump:-</a:t>
            </a:r>
          </a:p>
          <a:p>
            <a:pPr marL="514350" indent="-514350">
              <a:buClr>
                <a:srgbClr val="7030A0"/>
              </a:buClr>
              <a:buFont typeface="+mj-lt"/>
              <a:buAutoNum type="arabicPeriod"/>
            </a:pPr>
            <a:r>
              <a:rPr lang="en-US" dirty="0" smtClean="0"/>
              <a:t>The economics of connection .</a:t>
            </a:r>
          </a:p>
          <a:p>
            <a:pPr marL="514350" indent="-514350">
              <a:buClr>
                <a:srgbClr val="7030A0"/>
              </a:buClr>
              <a:buFont typeface="+mj-lt"/>
              <a:buAutoNum type="arabicPeriod"/>
            </a:pPr>
            <a:r>
              <a:rPr lang="en-US" dirty="0" smtClean="0"/>
              <a:t>The methods of funding .</a:t>
            </a:r>
          </a:p>
        </p:txBody>
      </p:sp>
    </p:spTree>
  </p:cSld>
  <p:clrMapOvr>
    <a:masterClrMapping/>
  </p:clrMapOvr>
  <p:transition>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issues of consumers</a:t>
            </a:r>
            <a:endParaRPr lang="en-US" dirty="0"/>
          </a:p>
        </p:txBody>
      </p:sp>
      <p:sp>
        <p:nvSpPr>
          <p:cNvPr id="3" name="Content Placeholder 2"/>
          <p:cNvSpPr>
            <a:spLocks noGrp="1"/>
          </p:cNvSpPr>
          <p:nvPr>
            <p:ph idx="1"/>
          </p:nvPr>
        </p:nvSpPr>
        <p:spPr/>
        <p:txBody>
          <a:bodyPr/>
          <a:lstStyle/>
          <a:p>
            <a:pPr>
              <a:buNone/>
            </a:pPr>
            <a:r>
              <a:rPr lang="en-US" dirty="0" smtClean="0"/>
              <a:t>Classification of consumer:-</a:t>
            </a:r>
          </a:p>
          <a:p>
            <a:pPr marL="514350" indent="-514350">
              <a:buClr>
                <a:srgbClr val="7030A0"/>
              </a:buClr>
              <a:buFont typeface="+mj-lt"/>
              <a:buAutoNum type="arabicPeriod"/>
            </a:pPr>
            <a:r>
              <a:rPr lang="en-US" dirty="0" smtClean="0"/>
              <a:t>Use of section 126 &amp; threat of disconnection.</a:t>
            </a:r>
          </a:p>
          <a:p>
            <a:pPr>
              <a:buNone/>
            </a:pPr>
            <a:endParaRPr lang="en-US" dirty="0"/>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What </a:t>
            </a:r>
            <a:r>
              <a:rPr lang="en-US" b="1" dirty="0" err="1" smtClean="0"/>
              <a:t>cgrf’s</a:t>
            </a:r>
            <a:r>
              <a:rPr lang="en-US" b="1" dirty="0" smtClean="0"/>
              <a:t> can do</a:t>
            </a:r>
            <a:endParaRPr lang="en-US" b="1" dirty="0"/>
          </a:p>
        </p:txBody>
      </p:sp>
      <p:sp>
        <p:nvSpPr>
          <p:cNvPr id="3" name="Content Placeholder 2"/>
          <p:cNvSpPr>
            <a:spLocks noGrp="1"/>
          </p:cNvSpPr>
          <p:nvPr>
            <p:ph idx="1"/>
          </p:nvPr>
        </p:nvSpPr>
        <p:spPr/>
        <p:txBody>
          <a:bodyPr/>
          <a:lstStyle/>
          <a:p>
            <a:r>
              <a:rPr lang="en-US" dirty="0" smtClean="0"/>
              <a:t>Ask utility to give notice as per section 56-1 of 15 days.</a:t>
            </a:r>
          </a:p>
          <a:p>
            <a:r>
              <a:rPr lang="en-US" dirty="0" smtClean="0"/>
              <a:t>Consumer can approach CGRF with this notice to get a stay if CGRF is convinced.</a:t>
            </a:r>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Repeated Issues 1</a:t>
            </a:r>
            <a:endParaRPr lang="en-US" b="1" dirty="0"/>
          </a:p>
        </p:txBody>
      </p:sp>
      <p:sp>
        <p:nvSpPr>
          <p:cNvPr id="3" name="Content Placeholder 2"/>
          <p:cNvSpPr>
            <a:spLocks noGrp="1"/>
          </p:cNvSpPr>
          <p:nvPr>
            <p:ph idx="1"/>
          </p:nvPr>
        </p:nvSpPr>
        <p:spPr/>
        <p:txBody>
          <a:bodyPr>
            <a:noAutofit/>
          </a:bodyPr>
          <a:lstStyle/>
          <a:p>
            <a:pPr lvl="0"/>
            <a:r>
              <a:rPr lang="en-US" sz="2800" dirty="0" smtClean="0"/>
              <a:t>Defective meter</a:t>
            </a:r>
            <a:r>
              <a:rPr lang="en-US" sz="2800" dirty="0" smtClean="0"/>
              <a:t> needs clarity</a:t>
            </a:r>
          </a:p>
          <a:p>
            <a:pPr>
              <a:buNone/>
            </a:pPr>
            <a:r>
              <a:rPr lang="en-US" sz="2800" dirty="0" smtClean="0"/>
              <a:t> </a:t>
            </a:r>
          </a:p>
          <a:p>
            <a:pPr lvl="0"/>
            <a:r>
              <a:rPr lang="en-US" sz="2800" dirty="0" smtClean="0"/>
              <a:t>Change of category from continuous to non continuous</a:t>
            </a:r>
            <a:r>
              <a:rPr lang="en-US" sz="2800" dirty="0" smtClean="0"/>
              <a:t>.</a:t>
            </a:r>
          </a:p>
          <a:p>
            <a:pPr>
              <a:buNone/>
            </a:pPr>
            <a:r>
              <a:rPr lang="en-US" sz="2800" dirty="0" smtClean="0"/>
              <a:t> </a:t>
            </a:r>
          </a:p>
          <a:p>
            <a:pPr lvl="0"/>
            <a:r>
              <a:rPr lang="en-US" sz="2800" dirty="0" smtClean="0"/>
              <a:t>Disconnection of supply made even in pending disputes before the Forum / Ombudsman</a:t>
            </a:r>
            <a:r>
              <a:rPr lang="en-US" sz="2800" dirty="0" smtClean="0"/>
              <a:t>.</a:t>
            </a:r>
          </a:p>
          <a:p>
            <a:pPr lvl="0"/>
            <a:endParaRPr lang="en-US" sz="2800" dirty="0" smtClean="0"/>
          </a:p>
          <a:p>
            <a:pPr lvl="0"/>
            <a:r>
              <a:rPr lang="en-US" sz="2800" dirty="0" smtClean="0"/>
              <a:t>Long delays in granting agricultural connections beyond the period provided. </a:t>
            </a:r>
          </a:p>
          <a:p>
            <a:pPr>
              <a:buNone/>
            </a:pPr>
            <a:r>
              <a:rPr lang="en-US" sz="2800" dirty="0" smtClean="0"/>
              <a:t> </a:t>
            </a:r>
            <a:endParaRPr lang="en-US" sz="2800" dirty="0" smtClean="0"/>
          </a:p>
          <a:p>
            <a:r>
              <a:rPr lang="en-US" sz="2800" dirty="0" smtClean="0"/>
              <a:t> </a:t>
            </a:r>
            <a:endParaRPr lang="en-US" sz="2800" dirty="0" smtClean="0"/>
          </a:p>
          <a:p>
            <a:pPr>
              <a:buNone/>
            </a:pPr>
            <a:endParaRPr lang="en-US" sz="2800" dirty="0" smtClean="0"/>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Reapeated</a:t>
            </a:r>
            <a:r>
              <a:rPr lang="en-US" b="1" dirty="0" smtClean="0"/>
              <a:t> issues 2</a:t>
            </a:r>
            <a:endParaRPr lang="en-US" b="1" dirty="0"/>
          </a:p>
        </p:txBody>
      </p:sp>
      <p:sp>
        <p:nvSpPr>
          <p:cNvPr id="3" name="Content Placeholder 2"/>
          <p:cNvSpPr>
            <a:spLocks noGrp="1"/>
          </p:cNvSpPr>
          <p:nvPr>
            <p:ph idx="1"/>
          </p:nvPr>
        </p:nvSpPr>
        <p:spPr/>
        <p:txBody>
          <a:bodyPr>
            <a:normAutofit fontScale="85000" lnSpcReduction="20000"/>
          </a:bodyPr>
          <a:lstStyle/>
          <a:p>
            <a:pPr lvl="0"/>
            <a:r>
              <a:rPr lang="en-US" dirty="0" smtClean="0"/>
              <a:t>Refund of meter cost not done </a:t>
            </a:r>
            <a:r>
              <a:rPr lang="en-US" dirty="0" err="1" smtClean="0"/>
              <a:t>inspite</a:t>
            </a:r>
            <a:r>
              <a:rPr lang="en-US" dirty="0" smtClean="0"/>
              <a:t> of order. </a:t>
            </a:r>
          </a:p>
          <a:p>
            <a:pPr>
              <a:buNone/>
            </a:pPr>
            <a:r>
              <a:rPr lang="en-US" dirty="0" smtClean="0"/>
              <a:t> </a:t>
            </a:r>
          </a:p>
          <a:p>
            <a:pPr lvl="0"/>
            <a:r>
              <a:rPr lang="en-US" dirty="0" smtClean="0"/>
              <a:t>Date of actual issue and receipt of bill in respect of availing incentive. </a:t>
            </a:r>
            <a:r>
              <a:rPr lang="en-US" dirty="0" smtClean="0"/>
              <a:t> </a:t>
            </a:r>
          </a:p>
          <a:p>
            <a:pPr lvl="0"/>
            <a:endParaRPr lang="en-US" dirty="0" smtClean="0"/>
          </a:p>
          <a:p>
            <a:pPr lvl="0"/>
            <a:r>
              <a:rPr lang="en-US" dirty="0" smtClean="0"/>
              <a:t>Dispute </a:t>
            </a:r>
            <a:r>
              <a:rPr lang="en-US" dirty="0" smtClean="0"/>
              <a:t>regarding recovery of past arrears under Section 56 (2) of the Electricity Act, 2003 and this issue is pending in the High Court since 2011. Ambiguity in implementation. </a:t>
            </a:r>
          </a:p>
          <a:p>
            <a:pPr>
              <a:buNone/>
            </a:pPr>
            <a:r>
              <a:rPr lang="en-US" dirty="0" smtClean="0"/>
              <a:t> </a:t>
            </a:r>
            <a:endParaRPr lang="en-US" dirty="0" smtClean="0"/>
          </a:p>
          <a:p>
            <a:pPr>
              <a:buNone/>
            </a:pPr>
            <a:r>
              <a:rPr lang="en-US" b="1" dirty="0" smtClean="0"/>
              <a:t> </a:t>
            </a:r>
            <a:endParaRPr lang="en-US" dirty="0" smtClean="0"/>
          </a:p>
          <a:p>
            <a:pPr>
              <a:buNone/>
            </a:pPr>
            <a:endParaRPr lang="en-US" dirty="0" smtClean="0"/>
          </a:p>
        </p:txBody>
      </p:sp>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aggrieved about</a:t>
            </a:r>
            <a:endParaRPr lang="en-US" b="1" dirty="0"/>
          </a:p>
        </p:txBody>
      </p:sp>
      <p:sp>
        <p:nvSpPr>
          <p:cNvPr id="3" name="Content Placeholder 2"/>
          <p:cNvSpPr>
            <a:spLocks noGrp="1"/>
          </p:cNvSpPr>
          <p:nvPr>
            <p:ph idx="1"/>
          </p:nvPr>
        </p:nvSpPr>
        <p:spPr/>
        <p:txBody>
          <a:bodyPr>
            <a:normAutofit fontScale="25000" lnSpcReduction="20000"/>
          </a:bodyPr>
          <a:lstStyle/>
          <a:p>
            <a:pPr lvl="0"/>
            <a:r>
              <a:rPr lang="en-US" sz="11200" dirty="0" smtClean="0"/>
              <a:t>Cases in which interest payable under Section 62 (6) and the rate of interest. </a:t>
            </a:r>
          </a:p>
          <a:p>
            <a:pPr>
              <a:buNone/>
            </a:pPr>
            <a:r>
              <a:rPr lang="en-US" sz="11200" dirty="0" smtClean="0"/>
              <a:t> </a:t>
            </a:r>
          </a:p>
          <a:p>
            <a:pPr lvl="0"/>
            <a:r>
              <a:rPr lang="en-US" sz="11200" dirty="0" smtClean="0"/>
              <a:t>Delay and the procedure followed regarding assessment under Section 126 and appeal under Section 127 of the Electricity Act, 2003.</a:t>
            </a:r>
            <a:r>
              <a:rPr lang="en-US" sz="11200" dirty="0" smtClean="0"/>
              <a:t> </a:t>
            </a:r>
          </a:p>
          <a:p>
            <a:pPr lvl="0">
              <a:buNone/>
            </a:pPr>
            <a:endParaRPr lang="en-US" sz="11200" dirty="0" smtClean="0"/>
          </a:p>
          <a:p>
            <a:pPr lvl="0"/>
            <a:r>
              <a:rPr lang="en-US" sz="11200" dirty="0" smtClean="0"/>
              <a:t>IGRC </a:t>
            </a:r>
            <a:r>
              <a:rPr lang="en-US" sz="11200" dirty="0" smtClean="0"/>
              <a:t>is not effective – No decisions are given – mostly rejected.</a:t>
            </a:r>
          </a:p>
          <a:p>
            <a:pPr>
              <a:buNone/>
            </a:pPr>
            <a:r>
              <a:rPr lang="en-US" sz="11200" dirty="0" smtClean="0"/>
              <a:t> </a:t>
            </a:r>
          </a:p>
          <a:p>
            <a:pPr lvl="0"/>
            <a:r>
              <a:rPr lang="en-US" sz="11200" dirty="0" smtClean="0"/>
              <a:t>Vacant post of Chairman and members in the Forums and delay in decision. </a:t>
            </a:r>
          </a:p>
          <a:p>
            <a:pPr>
              <a:buNone/>
            </a:pPr>
            <a:r>
              <a:rPr lang="en-US" sz="11200" dirty="0" smtClean="0"/>
              <a:t> </a:t>
            </a:r>
            <a:endParaRPr lang="en-US" sz="11200" dirty="0" smtClean="0"/>
          </a:p>
          <a:p>
            <a:pPr>
              <a:buNone/>
            </a:pPr>
            <a:r>
              <a:rPr lang="en-US" sz="11200" dirty="0" smtClean="0"/>
              <a:t> </a:t>
            </a:r>
          </a:p>
          <a:p>
            <a:pPr>
              <a:buNone/>
            </a:pPr>
            <a:r>
              <a:rPr lang="en-US" sz="11200" dirty="0" smtClean="0"/>
              <a:t> </a:t>
            </a:r>
            <a:endParaRPr lang="en-US" sz="11200" dirty="0" smtClean="0"/>
          </a:p>
          <a:p>
            <a:pPr>
              <a:buNone/>
            </a:pPr>
            <a:r>
              <a:rPr lang="en-US" sz="11200" dirty="0" smtClean="0"/>
              <a:t> </a:t>
            </a:r>
            <a:endParaRPr lang="en-US" sz="11200" dirty="0" smtClean="0"/>
          </a:p>
          <a:p>
            <a:pPr>
              <a:buNone/>
            </a:pPr>
            <a:r>
              <a:rPr lang="en-US" sz="11200" dirty="0" smtClean="0"/>
              <a:t> </a:t>
            </a:r>
            <a:endParaRPr lang="en-US" sz="11200" dirty="0" smtClean="0"/>
          </a:p>
          <a:p>
            <a:pPr>
              <a:buNone/>
            </a:pPr>
            <a:endParaRPr lang="en-US" dirty="0" smtClean="0"/>
          </a:p>
        </p:txBody>
      </p: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aggrieved about</a:t>
            </a:r>
            <a:endParaRPr lang="en-US" b="1" dirty="0"/>
          </a:p>
        </p:txBody>
      </p:sp>
      <p:sp>
        <p:nvSpPr>
          <p:cNvPr id="3" name="Content Placeholder 2"/>
          <p:cNvSpPr>
            <a:spLocks noGrp="1"/>
          </p:cNvSpPr>
          <p:nvPr>
            <p:ph idx="1"/>
          </p:nvPr>
        </p:nvSpPr>
        <p:spPr/>
        <p:txBody>
          <a:bodyPr>
            <a:normAutofit fontScale="32500" lnSpcReduction="20000"/>
          </a:bodyPr>
          <a:lstStyle/>
          <a:p>
            <a:pPr lvl="0"/>
            <a:r>
              <a:rPr lang="en-US" sz="9600" dirty="0" smtClean="0"/>
              <a:t>Consumer Representatives to be genuine and fair. </a:t>
            </a:r>
          </a:p>
          <a:p>
            <a:pPr>
              <a:buNone/>
            </a:pPr>
            <a:r>
              <a:rPr lang="en-US" sz="9600" dirty="0" smtClean="0"/>
              <a:t> </a:t>
            </a:r>
          </a:p>
          <a:p>
            <a:pPr lvl="0"/>
            <a:r>
              <a:rPr lang="en-US" sz="9600" dirty="0" smtClean="0"/>
              <a:t>Customer </a:t>
            </a:r>
            <a:r>
              <a:rPr lang="en-US" sz="9600" dirty="0" err="1" smtClean="0"/>
              <a:t>centres</a:t>
            </a:r>
            <a:r>
              <a:rPr lang="en-US" sz="9600" dirty="0" smtClean="0"/>
              <a:t> to be established as per the SOP Regulations, 2014. </a:t>
            </a:r>
          </a:p>
          <a:p>
            <a:pPr>
              <a:buNone/>
            </a:pPr>
            <a:r>
              <a:rPr lang="en-US" sz="9600" dirty="0" smtClean="0"/>
              <a:t> </a:t>
            </a:r>
          </a:p>
          <a:p>
            <a:pPr lvl="0"/>
            <a:r>
              <a:rPr lang="en-US" sz="9600" dirty="0" smtClean="0"/>
              <a:t>Issue regarding giving connection to the buildings constructed </a:t>
            </a:r>
            <a:r>
              <a:rPr lang="en-US" sz="9600" dirty="0" err="1" smtClean="0"/>
              <a:t>unauthorisedly</a:t>
            </a:r>
            <a:r>
              <a:rPr lang="en-US" sz="9600" dirty="0" smtClean="0"/>
              <a:t>. </a:t>
            </a:r>
            <a:endParaRPr lang="en-US" sz="9600" dirty="0" smtClean="0"/>
          </a:p>
          <a:p>
            <a:pPr>
              <a:buNone/>
            </a:pPr>
            <a:r>
              <a:rPr lang="en-US" sz="8615" dirty="0" smtClean="0"/>
              <a:t> </a:t>
            </a:r>
          </a:p>
          <a:p>
            <a:r>
              <a:rPr lang="en-US" dirty="0" smtClean="0"/>
              <a:t> </a:t>
            </a:r>
            <a:endParaRPr lang="en-US" dirty="0" smtClean="0"/>
          </a:p>
          <a:p>
            <a:r>
              <a:rPr lang="en-US" dirty="0" smtClean="0"/>
              <a:t> </a:t>
            </a:r>
            <a:endParaRPr lang="en-US" dirty="0" smtClean="0"/>
          </a:p>
        </p:txBody>
      </p:sp>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aggrieved about</a:t>
            </a:r>
            <a:endParaRPr lang="en-US" b="1" dirty="0"/>
          </a:p>
        </p:txBody>
      </p:sp>
      <p:sp>
        <p:nvSpPr>
          <p:cNvPr id="3" name="Content Placeholder 2"/>
          <p:cNvSpPr>
            <a:spLocks noGrp="1"/>
          </p:cNvSpPr>
          <p:nvPr>
            <p:ph idx="1"/>
          </p:nvPr>
        </p:nvSpPr>
        <p:spPr/>
        <p:txBody>
          <a:bodyPr>
            <a:noAutofit/>
          </a:bodyPr>
          <a:lstStyle/>
          <a:p>
            <a:pPr lvl="0"/>
            <a:r>
              <a:rPr lang="en-US" sz="2400" dirty="0" smtClean="0"/>
              <a:t>Forums and the Ombudsman are expected to protect the interest of consumers. </a:t>
            </a:r>
          </a:p>
          <a:p>
            <a:pPr>
              <a:buNone/>
            </a:pPr>
            <a:r>
              <a:rPr lang="en-US" sz="2400" dirty="0" smtClean="0"/>
              <a:t> </a:t>
            </a:r>
          </a:p>
          <a:p>
            <a:pPr lvl="0"/>
            <a:r>
              <a:rPr lang="en-US" sz="2400" dirty="0" smtClean="0"/>
              <a:t>Grievances should not be rejected on technical grounds or for other minor lapses.</a:t>
            </a:r>
            <a:r>
              <a:rPr lang="en-US" sz="2400" dirty="0" smtClean="0"/>
              <a:t> </a:t>
            </a:r>
          </a:p>
          <a:p>
            <a:pPr lvl="0">
              <a:buNone/>
            </a:pPr>
            <a:endParaRPr lang="en-US" sz="2400" dirty="0" smtClean="0"/>
          </a:p>
          <a:p>
            <a:pPr lvl="0"/>
            <a:r>
              <a:rPr lang="en-US" sz="2400" dirty="0" smtClean="0"/>
              <a:t>Distribution </a:t>
            </a:r>
            <a:r>
              <a:rPr lang="en-US" sz="2400" dirty="0" smtClean="0"/>
              <a:t>Licensees are adding the disputed amount in regular monthly bills and the consumers are hesitant to pay disputed amount.  This is aggravating the problem further by increase in interest and delayed payment charges.  Disputed amount should be shown separately in the bill or separate bill for arrears be given so that the current bill can be paid regularly to avoid disconnection.  </a:t>
            </a:r>
          </a:p>
          <a:p>
            <a:pPr>
              <a:buNone/>
            </a:pPr>
            <a:r>
              <a:rPr lang="en-US" sz="2400" dirty="0" smtClean="0"/>
              <a:t> </a:t>
            </a:r>
            <a:endParaRPr lang="en-US" sz="2400" dirty="0" smtClean="0"/>
          </a:p>
          <a:p>
            <a:pPr>
              <a:buNone/>
            </a:pPr>
            <a:r>
              <a:rPr lang="en-US" sz="2400" dirty="0" smtClean="0"/>
              <a:t> </a:t>
            </a:r>
          </a:p>
          <a:p>
            <a:pPr>
              <a:buNone/>
            </a:pPr>
            <a:endParaRPr lang="en-US" sz="2400" dirty="0" smtClean="0"/>
          </a:p>
        </p:txBody>
      </p:sp>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aggrieved about</a:t>
            </a:r>
            <a:endParaRPr lang="en-US" b="1" dirty="0"/>
          </a:p>
        </p:txBody>
      </p:sp>
      <p:sp>
        <p:nvSpPr>
          <p:cNvPr id="3" name="Content Placeholder 2"/>
          <p:cNvSpPr>
            <a:spLocks noGrp="1"/>
          </p:cNvSpPr>
          <p:nvPr>
            <p:ph idx="1"/>
          </p:nvPr>
        </p:nvSpPr>
        <p:spPr/>
        <p:txBody>
          <a:bodyPr>
            <a:normAutofit fontScale="25000" lnSpcReduction="20000"/>
          </a:bodyPr>
          <a:lstStyle/>
          <a:p>
            <a:pPr lvl="0"/>
            <a:r>
              <a:rPr lang="en-US" sz="8615" dirty="0" smtClean="0"/>
              <a:t>There are large number of cases of non compliances of orders of Forums and Ombudsman where the consumers are required to approach the MERC under Section 142 of the Act. </a:t>
            </a:r>
          </a:p>
          <a:p>
            <a:pPr>
              <a:buNone/>
            </a:pPr>
            <a:r>
              <a:rPr lang="en-US" sz="8615" dirty="0" smtClean="0"/>
              <a:t> </a:t>
            </a:r>
          </a:p>
          <a:p>
            <a:pPr lvl="0"/>
            <a:r>
              <a:rPr lang="en-US" sz="8615" dirty="0" smtClean="0"/>
              <a:t>Power to ensure compliance needs to be delegated to the Forums and Ombudsman by suitably amending the Ac </a:t>
            </a:r>
            <a:r>
              <a:rPr lang="en-US" sz="8615" dirty="0" err="1" smtClean="0"/>
              <a:t>t</a:t>
            </a:r>
            <a:r>
              <a:rPr lang="en-US" sz="8615" dirty="0" smtClean="0"/>
              <a:t> and Regulations.</a:t>
            </a:r>
            <a:r>
              <a:rPr lang="en-US" sz="8615" dirty="0" smtClean="0"/>
              <a:t> </a:t>
            </a:r>
          </a:p>
          <a:p>
            <a:pPr lvl="0"/>
            <a:endParaRPr lang="en-US" sz="8615" dirty="0" smtClean="0"/>
          </a:p>
          <a:p>
            <a:pPr lvl="0"/>
            <a:r>
              <a:rPr lang="en-US" sz="8615" dirty="0" err="1" smtClean="0"/>
              <a:t>Inspite</a:t>
            </a:r>
            <a:r>
              <a:rPr lang="en-US" sz="8615" dirty="0" smtClean="0"/>
              <a:t> </a:t>
            </a:r>
            <a:r>
              <a:rPr lang="en-US" sz="8615" dirty="0" smtClean="0"/>
              <a:t>of the MERC order, meter cost etc. is recovered from the HT consumers increasing the grievances unnecessarily.  Where there is specific provision or the order of the MERC on any aspect, it should be followed by the Utilities. </a:t>
            </a:r>
          </a:p>
          <a:p>
            <a:pPr>
              <a:buNone/>
            </a:pPr>
            <a:r>
              <a:rPr lang="en-US" sz="8615" dirty="0" smtClean="0"/>
              <a:t> </a:t>
            </a:r>
          </a:p>
          <a:p>
            <a:pPr lvl="0"/>
            <a:r>
              <a:rPr lang="en-US" sz="8615" dirty="0" smtClean="0"/>
              <a:t>Consumers should be allowed to approach the Forums directly by intimating the </a:t>
            </a:r>
            <a:r>
              <a:rPr lang="en-US" sz="8615" dirty="0" err="1" smtClean="0"/>
              <a:t>IGRCs</a:t>
            </a:r>
            <a:r>
              <a:rPr lang="en-US" sz="8615" dirty="0" smtClean="0"/>
              <a:t>.  The relevant provisions of CGRF Regulations need to be suitably amended. </a:t>
            </a:r>
          </a:p>
          <a:p>
            <a:r>
              <a:rPr lang="en-US" dirty="0" smtClean="0"/>
              <a:t> </a:t>
            </a:r>
            <a:endParaRPr lang="en-US" dirty="0" smtClean="0"/>
          </a:p>
          <a:p>
            <a:r>
              <a:rPr lang="en-US" dirty="0" smtClean="0"/>
              <a:t> </a:t>
            </a:r>
            <a:endParaRPr lang="en-US" dirty="0" smtClean="0"/>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TOPICS</a:t>
            </a:r>
            <a:endParaRPr lang="en-US" b="1" dirty="0"/>
          </a:p>
        </p:txBody>
      </p:sp>
      <p:sp>
        <p:nvSpPr>
          <p:cNvPr id="3" name="Content Placeholder 2"/>
          <p:cNvSpPr>
            <a:spLocks noGrp="1"/>
          </p:cNvSpPr>
          <p:nvPr>
            <p:ph idx="1"/>
          </p:nvPr>
        </p:nvSpPr>
        <p:spPr/>
        <p:txBody>
          <a:bodyPr/>
          <a:lstStyle/>
          <a:p>
            <a:r>
              <a:rPr lang="en-US" dirty="0" smtClean="0"/>
              <a:t>Consumer advocacy</a:t>
            </a:r>
          </a:p>
          <a:p>
            <a:r>
              <a:rPr lang="en-US" dirty="0" smtClean="0"/>
              <a:t>Possible options for consumer education.</a:t>
            </a:r>
          </a:p>
          <a:p>
            <a:r>
              <a:rPr lang="en-US" dirty="0" smtClean="0"/>
              <a:t>Consumer empowerment and funding.</a:t>
            </a:r>
            <a:endParaRPr lang="en-US" dirty="0"/>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aggrieved about</a:t>
            </a:r>
            <a:endParaRPr lang="en-US" b="1" dirty="0"/>
          </a:p>
        </p:txBody>
      </p:sp>
      <p:sp>
        <p:nvSpPr>
          <p:cNvPr id="3" name="Content Placeholder 2"/>
          <p:cNvSpPr>
            <a:spLocks noGrp="1"/>
          </p:cNvSpPr>
          <p:nvPr>
            <p:ph idx="1"/>
          </p:nvPr>
        </p:nvSpPr>
        <p:spPr/>
        <p:txBody>
          <a:bodyPr>
            <a:normAutofit fontScale="25000" lnSpcReduction="20000"/>
          </a:bodyPr>
          <a:lstStyle/>
          <a:p>
            <a:r>
              <a:rPr lang="en-US" sz="11200" dirty="0" smtClean="0"/>
              <a:t>Though no new plea be allowed to be raised before the Ombudsman, furnishing of additional information or evidence should be allowed at the appellate stage for proper justice.</a:t>
            </a:r>
            <a:r>
              <a:rPr lang="en-US" sz="11200" dirty="0" smtClean="0"/>
              <a:t> </a:t>
            </a:r>
          </a:p>
          <a:p>
            <a:pPr>
              <a:buNone/>
            </a:pPr>
            <a:endParaRPr lang="en-US" sz="11200" dirty="0" smtClean="0"/>
          </a:p>
          <a:p>
            <a:pPr lvl="0"/>
            <a:r>
              <a:rPr lang="en-US" sz="11200" dirty="0" smtClean="0"/>
              <a:t>The </a:t>
            </a:r>
            <a:r>
              <a:rPr lang="en-US" sz="11200" dirty="0" smtClean="0"/>
              <a:t>Chairman of the IGRC who is the Nodal Officer and conversant with the case should appear before the Forum and the Ombudsman. </a:t>
            </a:r>
          </a:p>
          <a:p>
            <a:pPr>
              <a:buNone/>
            </a:pPr>
            <a:r>
              <a:rPr lang="en-US" sz="11200" dirty="0" smtClean="0"/>
              <a:t> </a:t>
            </a:r>
          </a:p>
          <a:p>
            <a:pPr lvl="0"/>
            <a:r>
              <a:rPr lang="en-US" sz="11200" dirty="0" smtClean="0"/>
              <a:t>District Committees should be constituted as per Section 166 (5) of the Electricity Act, 2003. </a:t>
            </a:r>
          </a:p>
          <a:p>
            <a:pPr>
              <a:buNone/>
            </a:pPr>
            <a:r>
              <a:rPr lang="en-US" sz="11200" dirty="0" smtClean="0"/>
              <a:t> </a:t>
            </a:r>
          </a:p>
          <a:p>
            <a:pPr lvl="0"/>
            <a:r>
              <a:rPr lang="en-US" sz="11200" dirty="0" smtClean="0"/>
              <a:t>Definition of the “grievance” and the “consumer” needs to be suitably amended.</a:t>
            </a:r>
          </a:p>
          <a:p>
            <a:pPr>
              <a:buNone/>
            </a:pPr>
            <a:r>
              <a:rPr lang="en-US" sz="11200" dirty="0" smtClean="0"/>
              <a:t> </a:t>
            </a:r>
          </a:p>
          <a:p>
            <a:pPr>
              <a:buNone/>
            </a:pPr>
            <a:r>
              <a:rPr lang="en-US" sz="11200" dirty="0" smtClean="0"/>
              <a:t> </a:t>
            </a:r>
            <a:endParaRPr lang="en-US" sz="11200" dirty="0" smtClean="0"/>
          </a:p>
          <a:p>
            <a:pPr>
              <a:buNone/>
            </a:pPr>
            <a:endParaRPr lang="en-US" sz="4000" dirty="0" smtClean="0"/>
          </a:p>
          <a:p>
            <a:pPr>
              <a:buNone/>
            </a:pPr>
            <a:endParaRPr lang="en-US" dirty="0" smtClean="0"/>
          </a:p>
        </p:txBody>
      </p:sp>
    </p:spTree>
  </p:cSld>
  <p:clrMapOvr>
    <a:masterClrMapping/>
  </p:clrMapOvr>
  <p:transition>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aggrieved about</a:t>
            </a:r>
            <a:endParaRPr lang="en-US" b="1" dirty="0"/>
          </a:p>
        </p:txBody>
      </p:sp>
      <p:sp>
        <p:nvSpPr>
          <p:cNvPr id="3" name="Content Placeholder 2"/>
          <p:cNvSpPr>
            <a:spLocks noGrp="1"/>
          </p:cNvSpPr>
          <p:nvPr>
            <p:ph idx="1"/>
          </p:nvPr>
        </p:nvSpPr>
        <p:spPr/>
        <p:txBody>
          <a:bodyPr>
            <a:normAutofit fontScale="85000" lnSpcReduction="10000"/>
          </a:bodyPr>
          <a:lstStyle/>
          <a:p>
            <a:pPr lvl="0"/>
            <a:r>
              <a:rPr lang="en-US" dirty="0" smtClean="0"/>
              <a:t>Forum and Electricity Ombudsman should hold circuit hearings at district places wherever possible. </a:t>
            </a:r>
          </a:p>
          <a:p>
            <a:pPr>
              <a:buNone/>
            </a:pPr>
            <a:r>
              <a:rPr lang="en-US" dirty="0" smtClean="0"/>
              <a:t> </a:t>
            </a:r>
          </a:p>
          <a:p>
            <a:pPr lvl="0"/>
            <a:r>
              <a:rPr lang="en-US" dirty="0" smtClean="0"/>
              <a:t>Chairman and the Member (Consumer) of the Forum, both should be appointed by MERC and Chairman should be as far as possible having experience of judicial work.  </a:t>
            </a:r>
          </a:p>
          <a:p>
            <a:pPr>
              <a:buNone/>
            </a:pPr>
            <a:r>
              <a:rPr lang="en-US" dirty="0" smtClean="0"/>
              <a:t> </a:t>
            </a:r>
          </a:p>
          <a:p>
            <a:pPr lvl="0"/>
            <a:r>
              <a:rPr lang="en-US" dirty="0" smtClean="0"/>
              <a:t>There is no objection for giving remedy to file review by the Distribution Licensees to avoid litigation in High Court. </a:t>
            </a:r>
          </a:p>
          <a:p>
            <a:pPr>
              <a:buNone/>
            </a:pPr>
            <a:endParaRPr lang="en-US" dirty="0" smtClean="0"/>
          </a:p>
          <a:p>
            <a:pPr>
              <a:buNone/>
            </a:pPr>
            <a:endParaRPr lang="en-US" dirty="0" smtClean="0"/>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Consumers are </a:t>
            </a:r>
            <a:r>
              <a:rPr lang="en-US" b="1" dirty="0" err="1" smtClean="0"/>
              <a:t>agrieved</a:t>
            </a:r>
            <a:r>
              <a:rPr lang="en-US" b="1" dirty="0" smtClean="0"/>
              <a:t> about</a:t>
            </a:r>
            <a:endParaRPr lang="en-US" b="1" dirty="0"/>
          </a:p>
        </p:txBody>
      </p:sp>
      <p:sp>
        <p:nvSpPr>
          <p:cNvPr id="3" name="Content Placeholder 2"/>
          <p:cNvSpPr>
            <a:spLocks noGrp="1"/>
          </p:cNvSpPr>
          <p:nvPr>
            <p:ph idx="1"/>
          </p:nvPr>
        </p:nvSpPr>
        <p:spPr/>
        <p:txBody>
          <a:bodyPr>
            <a:normAutofit fontScale="25000" lnSpcReduction="20000"/>
          </a:bodyPr>
          <a:lstStyle/>
          <a:p>
            <a:pPr lvl="0"/>
            <a:r>
              <a:rPr lang="en-US" sz="9600" dirty="0" smtClean="0"/>
              <a:t>Steps to be taken by the Forums and the Utilities for consumer awareness. </a:t>
            </a:r>
          </a:p>
          <a:p>
            <a:pPr>
              <a:buNone/>
            </a:pPr>
            <a:r>
              <a:rPr lang="en-US" sz="9600" dirty="0" smtClean="0"/>
              <a:t> </a:t>
            </a:r>
          </a:p>
          <a:p>
            <a:pPr lvl="0"/>
            <a:r>
              <a:rPr lang="en-US" sz="9600" dirty="0" smtClean="0"/>
              <a:t>Officials attending hearing on behalf of the Utilities are not empowered to settle the grievances.</a:t>
            </a:r>
            <a:r>
              <a:rPr lang="en-US" sz="9600" dirty="0" smtClean="0"/>
              <a:t> </a:t>
            </a:r>
          </a:p>
          <a:p>
            <a:pPr lvl="0"/>
            <a:endParaRPr lang="en-US" sz="9600" dirty="0" smtClean="0"/>
          </a:p>
          <a:p>
            <a:pPr lvl="0"/>
            <a:r>
              <a:rPr lang="en-US" sz="9600" dirty="0" smtClean="0"/>
              <a:t>There is less than 1% awareness amongst consumers about </a:t>
            </a:r>
            <a:r>
              <a:rPr lang="en-US" sz="9600" dirty="0" err="1" smtClean="0"/>
              <a:t>redressal</a:t>
            </a:r>
            <a:r>
              <a:rPr lang="en-US" sz="9600" dirty="0" smtClean="0"/>
              <a:t> mechanism.  Therefore, campaigning should be made by the Forums and Distribution Licensees. </a:t>
            </a:r>
          </a:p>
          <a:p>
            <a:pPr>
              <a:buNone/>
            </a:pPr>
            <a:r>
              <a:rPr lang="en-US" sz="9600" dirty="0" smtClean="0"/>
              <a:t> </a:t>
            </a:r>
          </a:p>
          <a:p>
            <a:pPr lvl="0"/>
            <a:r>
              <a:rPr lang="en-US" sz="9600" dirty="0" smtClean="0"/>
              <a:t>There is delay in passing final orders by the Forum due to shortage of staff, etc. This position needs to be improved keeping in view the time limit of two months prescribed in the Regulations. </a:t>
            </a:r>
          </a:p>
          <a:p>
            <a:pPr>
              <a:buNone/>
            </a:pPr>
            <a:r>
              <a:rPr lang="en-US" sz="9600" dirty="0" smtClean="0"/>
              <a:t> </a:t>
            </a:r>
          </a:p>
          <a:p>
            <a:pPr lvl="0"/>
            <a:r>
              <a:rPr lang="en-US" sz="9600" dirty="0" smtClean="0"/>
              <a:t>Vacant posts of the Chairman and Members of the Forums should be filled in immediately. </a:t>
            </a:r>
          </a:p>
          <a:p>
            <a:pPr>
              <a:buNone/>
            </a:pPr>
            <a:endParaRPr lang="en-US" dirty="0" smtClean="0"/>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Consumer education &amp; empowerment</a:t>
            </a:r>
            <a:endParaRPr lang="en-US" b="1" dirty="0"/>
          </a:p>
        </p:txBody>
      </p:sp>
      <p:sp>
        <p:nvSpPr>
          <p:cNvPr id="3" name="Content Placeholder 2"/>
          <p:cNvSpPr>
            <a:spLocks noGrp="1"/>
          </p:cNvSpPr>
          <p:nvPr>
            <p:ph idx="1"/>
          </p:nvPr>
        </p:nvSpPr>
        <p:spPr/>
        <p:txBody>
          <a:bodyPr>
            <a:noAutofit/>
          </a:bodyPr>
          <a:lstStyle/>
          <a:p>
            <a:pPr>
              <a:buNone/>
            </a:pPr>
            <a:r>
              <a:rPr lang="en-US" sz="2500" dirty="0" smtClean="0"/>
              <a:t>Three tiers:-</a:t>
            </a:r>
          </a:p>
          <a:p>
            <a:pPr marL="514350" indent="-514350">
              <a:buClr>
                <a:srgbClr val="7030A0"/>
              </a:buClr>
              <a:buFont typeface="Wingdings" pitchFamily="2" charset="2"/>
              <a:buChar char="Ø"/>
            </a:pPr>
            <a:r>
              <a:rPr lang="en-US" sz="2500" dirty="0" smtClean="0"/>
              <a:t>First TIER   </a:t>
            </a:r>
          </a:p>
          <a:p>
            <a:pPr marL="514350" indent="-514350">
              <a:buClr>
                <a:srgbClr val="7030A0"/>
              </a:buClr>
              <a:buNone/>
            </a:pPr>
            <a:r>
              <a:rPr lang="en-US" sz="2500" dirty="0" smtClean="0"/>
              <a:t>      State level – 2 or 3 persons. Capable of representing in stages of commission, tribunal &amp; ultimately Supreme court.</a:t>
            </a:r>
          </a:p>
          <a:p>
            <a:pPr marL="514350" indent="-514350">
              <a:buClr>
                <a:srgbClr val="7030A0"/>
              </a:buClr>
              <a:buFont typeface="Wingdings" pitchFamily="2" charset="2"/>
              <a:buChar char="Ø"/>
            </a:pPr>
            <a:r>
              <a:rPr lang="en-US" sz="2500" dirty="0" smtClean="0"/>
              <a:t>Second TIER</a:t>
            </a:r>
          </a:p>
          <a:p>
            <a:pPr marL="514350" indent="-514350">
              <a:buClr>
                <a:srgbClr val="7030A0"/>
              </a:buClr>
              <a:buNone/>
            </a:pPr>
            <a:r>
              <a:rPr lang="en-US" sz="2500" dirty="0" smtClean="0"/>
              <a:t>      At CGRF level about 4-5 organizations &amp; Hence about 10-12 persons helping consumers even helping in drafting of complaint.</a:t>
            </a:r>
          </a:p>
          <a:p>
            <a:pPr marL="514350" indent="-514350">
              <a:buClr>
                <a:srgbClr val="7030A0"/>
              </a:buClr>
              <a:buFont typeface="Wingdings" pitchFamily="2" charset="2"/>
              <a:buChar char="Ø"/>
            </a:pPr>
            <a:r>
              <a:rPr lang="en-US" sz="2500" dirty="0" smtClean="0"/>
              <a:t>Third TIER </a:t>
            </a:r>
          </a:p>
          <a:p>
            <a:pPr marL="514350" indent="-514350">
              <a:buClr>
                <a:srgbClr val="7030A0"/>
              </a:buClr>
              <a:buNone/>
            </a:pPr>
            <a:r>
              <a:rPr lang="en-US" sz="2500" dirty="0" smtClean="0"/>
              <a:t>       In grass root level about 100-150 people at every internal forum.     </a:t>
            </a:r>
          </a:p>
        </p:txBody>
      </p:sp>
    </p:spTree>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 education &amp; empowerment</a:t>
            </a:r>
            <a:endParaRPr lang="en-US" dirty="0"/>
          </a:p>
        </p:txBody>
      </p:sp>
      <p:sp>
        <p:nvSpPr>
          <p:cNvPr id="3" name="Content Placeholder 2"/>
          <p:cNvSpPr>
            <a:spLocks noGrp="1"/>
          </p:cNvSpPr>
          <p:nvPr>
            <p:ph idx="1"/>
          </p:nvPr>
        </p:nvSpPr>
        <p:spPr/>
        <p:txBody>
          <a:bodyPr/>
          <a:lstStyle/>
          <a:p>
            <a:pPr>
              <a:buNone/>
            </a:pPr>
            <a:r>
              <a:rPr lang="en-US" dirty="0" smtClean="0"/>
              <a:t>Education:-</a:t>
            </a:r>
          </a:p>
          <a:p>
            <a:pPr>
              <a:buClr>
                <a:srgbClr val="7030A0"/>
              </a:buClr>
              <a:buFont typeface="Wingdings" pitchFamily="2" charset="2"/>
              <a:buChar char="Ø"/>
            </a:pPr>
            <a:r>
              <a:rPr lang="en-US" dirty="0" smtClean="0"/>
              <a:t>At State level :- TBIA can train 2-3 people in Mumbai. </a:t>
            </a:r>
          </a:p>
          <a:p>
            <a:pPr>
              <a:buClr>
                <a:srgbClr val="7030A0"/>
              </a:buClr>
              <a:buFont typeface="Wingdings" pitchFamily="2" charset="2"/>
              <a:buChar char="Ø"/>
            </a:pPr>
            <a:r>
              <a:rPr lang="en-US" dirty="0" smtClean="0"/>
              <a:t>Second Tier:- We may be in a position to share the ideas regarding training.</a:t>
            </a:r>
          </a:p>
          <a:p>
            <a:pPr>
              <a:buClr>
                <a:srgbClr val="7030A0"/>
              </a:buClr>
              <a:buFont typeface="Wingdings" pitchFamily="2" charset="2"/>
              <a:buChar char="Ø"/>
            </a:pPr>
            <a:r>
              <a:rPr lang="en-US" dirty="0" smtClean="0"/>
              <a:t>Third tier:- Commission / Ombudsman /CGRF will have to help.</a:t>
            </a:r>
            <a:endParaRPr lang="en-US" dirty="0"/>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Funding to consumers</a:t>
            </a:r>
            <a:endParaRPr lang="en-US" b="1" dirty="0"/>
          </a:p>
        </p:txBody>
      </p:sp>
      <p:sp>
        <p:nvSpPr>
          <p:cNvPr id="3" name="Content Placeholder 2"/>
          <p:cNvSpPr>
            <a:spLocks noGrp="1"/>
          </p:cNvSpPr>
          <p:nvPr>
            <p:ph idx="1"/>
          </p:nvPr>
        </p:nvSpPr>
        <p:spPr/>
        <p:txBody>
          <a:bodyPr/>
          <a:lstStyle/>
          <a:p>
            <a:r>
              <a:rPr lang="en-US" dirty="0" smtClean="0"/>
              <a:t>At Supreme court level:- 3-4 years and about Rs.10-12 </a:t>
            </a:r>
            <a:r>
              <a:rPr lang="en-US" dirty="0" err="1" smtClean="0"/>
              <a:t>lakhs</a:t>
            </a:r>
            <a:r>
              <a:rPr lang="en-US" dirty="0" smtClean="0"/>
              <a:t>.</a:t>
            </a:r>
          </a:p>
          <a:p>
            <a:r>
              <a:rPr lang="en-US" dirty="0" smtClean="0"/>
              <a:t>At appellate tribunal:-1 year and about Rs.1.5-2 </a:t>
            </a:r>
            <a:r>
              <a:rPr lang="en-US" dirty="0" err="1" smtClean="0"/>
              <a:t>lakhs</a:t>
            </a:r>
            <a:r>
              <a:rPr lang="en-US" dirty="0" smtClean="0"/>
              <a:t>.</a:t>
            </a:r>
          </a:p>
          <a:p>
            <a:r>
              <a:rPr lang="en-US" dirty="0" smtClean="0"/>
              <a:t>At High court :- 2-3 years and about 2-3 </a:t>
            </a:r>
            <a:r>
              <a:rPr lang="en-US" dirty="0" err="1" smtClean="0"/>
              <a:t>lakhs</a:t>
            </a:r>
            <a:r>
              <a:rPr lang="en-US" dirty="0" smtClean="0"/>
              <a:t> </a:t>
            </a:r>
          </a:p>
          <a:p>
            <a:r>
              <a:rPr lang="en-US" dirty="0" smtClean="0"/>
              <a:t>At Commission :- 6-8 months and about Rs.20-25 Thousand</a:t>
            </a:r>
          </a:p>
          <a:p>
            <a:r>
              <a:rPr lang="en-US" dirty="0" smtClean="0"/>
              <a:t>At CGRF:- 2-3 months and about 2-3 thousand.</a:t>
            </a:r>
            <a:endParaRPr lang="en-US" dirty="0"/>
          </a:p>
        </p:txBody>
      </p:sp>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Funding to consumers</a:t>
            </a:r>
            <a:endParaRPr lang="en-US" b="1" dirty="0"/>
          </a:p>
        </p:txBody>
      </p:sp>
      <p:sp>
        <p:nvSpPr>
          <p:cNvPr id="3" name="Content Placeholder 2"/>
          <p:cNvSpPr>
            <a:spLocks noGrp="1"/>
          </p:cNvSpPr>
          <p:nvPr>
            <p:ph idx="1"/>
          </p:nvPr>
        </p:nvSpPr>
        <p:spPr/>
        <p:txBody>
          <a:bodyPr/>
          <a:lstStyle/>
          <a:p>
            <a:r>
              <a:rPr lang="en-US" dirty="0" smtClean="0"/>
              <a:t>Ministry of consumer affairs</a:t>
            </a:r>
          </a:p>
          <a:p>
            <a:r>
              <a:rPr lang="en-US" dirty="0" smtClean="0"/>
              <a:t>From Forum of regulators</a:t>
            </a:r>
          </a:p>
          <a:p>
            <a:r>
              <a:rPr lang="en-US" dirty="0" smtClean="0"/>
              <a:t>May be from State commission</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Funding to consumers</a:t>
            </a:r>
            <a:endParaRPr lang="en-US" b="1" dirty="0"/>
          </a:p>
        </p:txBody>
      </p:sp>
      <p:sp>
        <p:nvSpPr>
          <p:cNvPr id="3" name="Content Placeholder 2"/>
          <p:cNvSpPr>
            <a:spLocks noGrp="1"/>
          </p:cNvSpPr>
          <p:nvPr>
            <p:ph idx="1"/>
          </p:nvPr>
        </p:nvSpPr>
        <p:spPr/>
        <p:txBody>
          <a:bodyPr/>
          <a:lstStyle/>
          <a:p>
            <a:pPr>
              <a:buNone/>
            </a:pPr>
            <a:r>
              <a:rPr lang="en-US" dirty="0" smtClean="0"/>
              <a:t>The issues:-</a:t>
            </a:r>
          </a:p>
          <a:p>
            <a:r>
              <a:rPr lang="en-US" dirty="0" smtClean="0"/>
              <a:t>Who should get?</a:t>
            </a:r>
          </a:p>
          <a:p>
            <a:r>
              <a:rPr lang="en-US" dirty="0" smtClean="0"/>
              <a:t>What quantum?</a:t>
            </a:r>
          </a:p>
          <a:p>
            <a:r>
              <a:rPr lang="en-US" dirty="0" smtClean="0"/>
              <a:t>On what issues?</a:t>
            </a:r>
          </a:p>
          <a:p>
            <a:r>
              <a:rPr lang="en-US" dirty="0" smtClean="0"/>
              <a:t>Why commission should support consumers to fight against utility and on occasion against commission even</a:t>
            </a:r>
          </a:p>
          <a:p>
            <a:r>
              <a:rPr lang="en-US" dirty="0" smtClean="0"/>
              <a:t>Will consumers get into this habit?</a:t>
            </a:r>
          </a:p>
          <a:p>
            <a:endParaRPr lang="en-US" dirty="0"/>
          </a:p>
        </p:txBody>
      </p:sp>
    </p:spTree>
  </p:cSld>
  <p:clrMapOvr>
    <a:masterClrMapping/>
  </p:clrMapOvr>
  <p:transition>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Conclusion</a:t>
            </a:r>
            <a:endParaRPr lang="en-US" b="1" dirty="0"/>
          </a:p>
        </p:txBody>
      </p:sp>
      <p:sp>
        <p:nvSpPr>
          <p:cNvPr id="3" name="Content Placeholder 2"/>
          <p:cNvSpPr>
            <a:spLocks noGrp="1"/>
          </p:cNvSpPr>
          <p:nvPr>
            <p:ph idx="1"/>
          </p:nvPr>
        </p:nvSpPr>
        <p:spPr/>
        <p:txBody>
          <a:bodyPr/>
          <a:lstStyle/>
          <a:p>
            <a:r>
              <a:rPr lang="en-US" dirty="0" smtClean="0"/>
              <a:t>Asking for more</a:t>
            </a:r>
          </a:p>
          <a:p>
            <a:r>
              <a:rPr lang="en-US" dirty="0" smtClean="0"/>
              <a:t>Dr. Baba </a:t>
            </a:r>
            <a:r>
              <a:rPr lang="en-US" dirty="0" err="1" smtClean="0"/>
              <a:t>Saheb</a:t>
            </a:r>
            <a:r>
              <a:rPr lang="en-US" dirty="0" smtClean="0"/>
              <a:t> </a:t>
            </a:r>
            <a:r>
              <a:rPr lang="en-US" dirty="0" err="1" smtClean="0"/>
              <a:t>Ambedkar’s</a:t>
            </a:r>
            <a:r>
              <a:rPr lang="en-US" dirty="0" smtClean="0"/>
              <a:t> Empowerment.</a:t>
            </a:r>
          </a:p>
          <a:p>
            <a:endParaRPr lang="en-US" dirty="0" smtClean="0"/>
          </a:p>
          <a:p>
            <a:endParaRPr lang="en-US" dirty="0" smtClean="0"/>
          </a:p>
          <a:p>
            <a:endParaRPr lang="en-US" dirty="0" smtClean="0"/>
          </a:p>
          <a:p>
            <a:r>
              <a:rPr lang="en-US" dirty="0" smtClean="0"/>
              <a:t>Attachment of five Supreme court / High court </a:t>
            </a:r>
            <a:r>
              <a:rPr lang="en-US" dirty="0" err="1" smtClean="0"/>
              <a:t>judgement</a:t>
            </a:r>
            <a:r>
              <a:rPr lang="en-US" dirty="0" smtClean="0"/>
              <a:t>.</a:t>
            </a:r>
          </a:p>
          <a:p>
            <a:endParaRPr lang="en-US" dirty="0"/>
          </a:p>
        </p:txBody>
      </p:sp>
    </p:spTree>
  </p:cSld>
  <p:clrMapOvr>
    <a:masterClrMapping/>
  </p:clrMapOvr>
  <p:transition>
    <p:pull dir="d"/>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hank-you.jpg"/>
          <p:cNvPicPr>
            <a:picLocks noGrp="1" noChangeAspect="1"/>
          </p:cNvPicPr>
          <p:nvPr>
            <p:ph idx="1"/>
          </p:nvPr>
        </p:nvPicPr>
        <p:blipFill>
          <a:blip r:embed="rId2"/>
          <a:stretch>
            <a:fillRect/>
          </a:stretch>
        </p:blipFill>
        <p:spPr>
          <a:xfrm>
            <a:off x="0" y="0"/>
            <a:ext cx="9143999" cy="6858000"/>
          </a:xfrm>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 advocacy</a:t>
            </a:r>
            <a:endParaRPr lang="en-US" b="1" dirty="0"/>
          </a:p>
        </p:txBody>
      </p:sp>
      <p:sp>
        <p:nvSpPr>
          <p:cNvPr id="3" name="Content Placeholder 2"/>
          <p:cNvSpPr>
            <a:spLocks noGrp="1"/>
          </p:cNvSpPr>
          <p:nvPr>
            <p:ph idx="1"/>
          </p:nvPr>
        </p:nvSpPr>
        <p:spPr/>
        <p:txBody>
          <a:bodyPr>
            <a:normAutofit lnSpcReduction="10000"/>
          </a:bodyPr>
          <a:lstStyle/>
          <a:p>
            <a:pPr>
              <a:buNone/>
            </a:pPr>
            <a:r>
              <a:rPr lang="en-US" b="1" dirty="0" smtClean="0"/>
              <a:t>Definition:-</a:t>
            </a:r>
          </a:p>
          <a:p>
            <a:r>
              <a:rPr lang="en-US" dirty="0" smtClean="0"/>
              <a:t>Movement or </a:t>
            </a:r>
            <a:r>
              <a:rPr lang="en-US" b="1" dirty="0" smtClean="0">
                <a:solidFill>
                  <a:srgbClr val="C00000"/>
                </a:solidFill>
              </a:rPr>
              <a:t>policies</a:t>
            </a:r>
            <a:r>
              <a:rPr lang="en-US" dirty="0" smtClean="0"/>
              <a:t>, </a:t>
            </a:r>
            <a:r>
              <a:rPr lang="en-US" b="1" dirty="0" smtClean="0">
                <a:solidFill>
                  <a:srgbClr val="C00000"/>
                </a:solidFill>
              </a:rPr>
              <a:t>aimed at regulating </a:t>
            </a:r>
            <a:r>
              <a:rPr lang="en-US" dirty="0" smtClean="0"/>
              <a:t>products, </a:t>
            </a:r>
            <a:r>
              <a:rPr lang="en-US" b="1" dirty="0" smtClean="0">
                <a:solidFill>
                  <a:srgbClr val="C00000"/>
                </a:solidFill>
              </a:rPr>
              <a:t>services</a:t>
            </a:r>
            <a:r>
              <a:rPr lang="en-US" dirty="0" smtClean="0"/>
              <a:t>, methods, </a:t>
            </a:r>
            <a:r>
              <a:rPr lang="en-US" b="1" dirty="0" smtClean="0">
                <a:solidFill>
                  <a:srgbClr val="C00000"/>
                </a:solidFill>
              </a:rPr>
              <a:t>standards of </a:t>
            </a:r>
            <a:r>
              <a:rPr lang="en-US" dirty="0" smtClean="0"/>
              <a:t>manufacturers, </a:t>
            </a:r>
            <a:r>
              <a:rPr lang="en-US" b="1" dirty="0" smtClean="0">
                <a:solidFill>
                  <a:srgbClr val="C00000"/>
                </a:solidFill>
              </a:rPr>
              <a:t>sellers</a:t>
            </a:r>
            <a:r>
              <a:rPr lang="en-US" dirty="0" smtClean="0"/>
              <a:t> &amp; advertisers in the </a:t>
            </a:r>
            <a:r>
              <a:rPr lang="en-US" b="1" dirty="0" smtClean="0">
                <a:solidFill>
                  <a:srgbClr val="C00000"/>
                </a:solidFill>
              </a:rPr>
              <a:t>interest of </a:t>
            </a:r>
            <a:r>
              <a:rPr lang="en-US" dirty="0" smtClean="0"/>
              <a:t>buyer(</a:t>
            </a:r>
            <a:r>
              <a:rPr lang="en-US" b="1" dirty="0" smtClean="0">
                <a:solidFill>
                  <a:srgbClr val="C00000"/>
                </a:solidFill>
              </a:rPr>
              <a:t>consumer</a:t>
            </a:r>
            <a:r>
              <a:rPr lang="en-US" dirty="0" smtClean="0"/>
              <a:t>).</a:t>
            </a:r>
          </a:p>
          <a:p>
            <a:endParaRPr lang="en-US" dirty="0" smtClean="0"/>
          </a:p>
          <a:p>
            <a:r>
              <a:rPr lang="en-US" b="1" dirty="0" smtClean="0">
                <a:solidFill>
                  <a:srgbClr val="7030A0"/>
                </a:solidFill>
              </a:rPr>
              <a:t>Policies aimed at regulating Services, Standards of sellers in the interest of consumers.</a:t>
            </a:r>
          </a:p>
          <a:p>
            <a:endParaRPr lang="en-US" dirty="0" smtClean="0"/>
          </a:p>
          <a:p>
            <a:endParaRPr lang="en-US" dirty="0" smtClean="0"/>
          </a:p>
          <a:p>
            <a:endParaRPr lang="en-US" dirty="0" smtClean="0"/>
          </a:p>
          <a:p>
            <a:endParaRPr lang="en-US" dirty="0" smtClean="0"/>
          </a:p>
          <a:p>
            <a:pPr>
              <a:buNone/>
            </a:pPr>
            <a:endParaRPr lang="en-US" dirty="0"/>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 advocacy</a:t>
            </a:r>
            <a:endParaRPr lang="en-US" b="1" dirty="0"/>
          </a:p>
        </p:txBody>
      </p:sp>
      <p:sp>
        <p:nvSpPr>
          <p:cNvPr id="3" name="Content Placeholder 2"/>
          <p:cNvSpPr>
            <a:spLocks noGrp="1"/>
          </p:cNvSpPr>
          <p:nvPr>
            <p:ph idx="1"/>
          </p:nvPr>
        </p:nvSpPr>
        <p:spPr/>
        <p:txBody>
          <a:bodyPr/>
          <a:lstStyle/>
          <a:p>
            <a:r>
              <a:rPr lang="en-US" dirty="0" smtClean="0"/>
              <a:t>Electricity Act, 2003:-</a:t>
            </a:r>
          </a:p>
          <a:p>
            <a:r>
              <a:rPr lang="en-US" dirty="0" smtClean="0"/>
              <a:t>It has mandated  Consumer grievance </a:t>
            </a:r>
            <a:r>
              <a:rPr lang="en-US" dirty="0" err="1" smtClean="0"/>
              <a:t>redressal</a:t>
            </a:r>
            <a:r>
              <a:rPr lang="en-US" dirty="0" smtClean="0"/>
              <a:t> forum (CGRF) and Ombudsman as per section  42-5 &amp; 42-6. The word is shall and not may.</a:t>
            </a:r>
          </a:p>
          <a:p>
            <a:r>
              <a:rPr lang="en-US" dirty="0" smtClean="0"/>
              <a:t>CGRF and Ombudsman did not exist prior to Electricity Act.</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 advocacy in Maharashtra</a:t>
            </a:r>
            <a:endParaRPr lang="en-US" b="1" dirty="0"/>
          </a:p>
        </p:txBody>
      </p:sp>
      <p:sp>
        <p:nvSpPr>
          <p:cNvPr id="3" name="Content Placeholder 2"/>
          <p:cNvSpPr>
            <a:spLocks noGrp="1"/>
          </p:cNvSpPr>
          <p:nvPr>
            <p:ph idx="1"/>
          </p:nvPr>
        </p:nvSpPr>
        <p:spPr/>
        <p:txBody>
          <a:bodyPr>
            <a:normAutofit fontScale="92500" lnSpcReduction="10000"/>
          </a:bodyPr>
          <a:lstStyle/>
          <a:p>
            <a:r>
              <a:rPr lang="en-US" dirty="0" smtClean="0"/>
              <a:t>The Break up of CGRF </a:t>
            </a:r>
          </a:p>
          <a:p>
            <a:pPr>
              <a:buNone/>
            </a:pPr>
            <a:r>
              <a:rPr lang="en-US" dirty="0" smtClean="0"/>
              <a:t>MSEDCL                      –   11 nos.</a:t>
            </a:r>
          </a:p>
          <a:p>
            <a:pPr>
              <a:buNone/>
            </a:pPr>
            <a:r>
              <a:rPr lang="en-US" dirty="0" smtClean="0"/>
              <a:t>BEST                            -     1 nos.</a:t>
            </a:r>
          </a:p>
          <a:p>
            <a:pPr>
              <a:buNone/>
            </a:pPr>
            <a:r>
              <a:rPr lang="en-US" dirty="0" smtClean="0"/>
              <a:t>Reliance                      -     1 nos.</a:t>
            </a:r>
          </a:p>
          <a:p>
            <a:pPr>
              <a:buNone/>
            </a:pPr>
            <a:r>
              <a:rPr lang="en-US" dirty="0" smtClean="0"/>
              <a:t>TATA                              -    1 nos.</a:t>
            </a:r>
          </a:p>
          <a:p>
            <a:pPr>
              <a:buNone/>
            </a:pPr>
            <a:r>
              <a:rPr lang="en-US" dirty="0" smtClean="0"/>
              <a:t>Total                             -    14 nos.</a:t>
            </a:r>
          </a:p>
          <a:p>
            <a:r>
              <a:rPr lang="en-US" dirty="0" smtClean="0"/>
              <a:t>Normally in MSEDCL area 3-4 internal </a:t>
            </a:r>
            <a:r>
              <a:rPr lang="en-US" dirty="0" err="1" smtClean="0"/>
              <a:t>redressal</a:t>
            </a:r>
            <a:r>
              <a:rPr lang="en-US" dirty="0" smtClean="0"/>
              <a:t> forum are present per one CGRF (Virtually 1 per district)</a:t>
            </a:r>
          </a:p>
          <a:p>
            <a:endParaRPr lang="en-US" dirty="0"/>
          </a:p>
        </p:txBody>
      </p:sp>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 advocacy in </a:t>
            </a:r>
            <a:r>
              <a:rPr lang="en-US" b="1" dirty="0" err="1" smtClean="0"/>
              <a:t>maharashtra</a:t>
            </a:r>
            <a:endParaRPr lang="en-US" b="1" dirty="0"/>
          </a:p>
        </p:txBody>
      </p:sp>
      <p:sp>
        <p:nvSpPr>
          <p:cNvPr id="3" name="Content Placeholder 2"/>
          <p:cNvSpPr>
            <a:spLocks noGrp="1"/>
          </p:cNvSpPr>
          <p:nvPr>
            <p:ph idx="1"/>
          </p:nvPr>
        </p:nvSpPr>
        <p:spPr/>
        <p:txBody>
          <a:bodyPr>
            <a:normAutofit fontScale="85000" lnSpcReduction="20000"/>
          </a:bodyPr>
          <a:lstStyle/>
          <a:p>
            <a:r>
              <a:rPr lang="en-US" dirty="0" smtClean="0"/>
              <a:t>CGRF consists of one chairman, one consumer member &amp; one member of the utility. It also has a staff of about 3-5 persons additionally.</a:t>
            </a:r>
          </a:p>
          <a:p>
            <a:r>
              <a:rPr lang="en-US" dirty="0" smtClean="0"/>
              <a:t>Composition of chairman's 7 High court or district judges, 3 retired government officials and 4 persons from Electrical Inspectorate.</a:t>
            </a:r>
          </a:p>
          <a:p>
            <a:r>
              <a:rPr lang="en-US" dirty="0" smtClean="0"/>
              <a:t>It works from 10 AM to 5 PM on all days except holidays.</a:t>
            </a:r>
          </a:p>
          <a:p>
            <a:r>
              <a:rPr lang="en-US" dirty="0" smtClean="0"/>
              <a:t>No consumer has to travel more than about 100 km to reach CGRF.</a:t>
            </a:r>
          </a:p>
          <a:p>
            <a:r>
              <a:rPr lang="en-US" dirty="0" smtClean="0"/>
              <a:t>Roughly about 2000 cases per annum are registered with CGRF. The cases in favor of consumers is generally 70%.</a:t>
            </a:r>
          </a:p>
        </p:txBody>
      </p:sp>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Consumer advocacy in Maharashtra</a:t>
            </a:r>
            <a:endParaRPr lang="en-US" dirty="0"/>
          </a:p>
        </p:txBody>
      </p:sp>
      <p:sp>
        <p:nvSpPr>
          <p:cNvPr id="3" name="Content Placeholder 2"/>
          <p:cNvSpPr>
            <a:spLocks noGrp="1"/>
          </p:cNvSpPr>
          <p:nvPr>
            <p:ph idx="1"/>
          </p:nvPr>
        </p:nvSpPr>
        <p:spPr/>
        <p:txBody>
          <a:bodyPr/>
          <a:lstStyle/>
          <a:p>
            <a:r>
              <a:rPr lang="en-US" dirty="0" smtClean="0"/>
              <a:t>There are 2 Ombudsman covering the state. Nearly 8+6 CGRF is the division per Ombudsman.</a:t>
            </a:r>
          </a:p>
          <a:p>
            <a:r>
              <a:rPr lang="en-US" dirty="0" smtClean="0"/>
              <a:t>About 180–200 cases per annum go to Ombudsman. </a:t>
            </a:r>
          </a:p>
          <a:p>
            <a:r>
              <a:rPr lang="en-US" dirty="0" smtClean="0"/>
              <a:t>Cases in favor of consumers are about 70%.</a:t>
            </a:r>
          </a:p>
          <a:p>
            <a:r>
              <a:rPr lang="en-US" dirty="0" smtClean="0"/>
              <a:t>The cases going to High court against Ombudsman are about 3-5 per annum.</a:t>
            </a:r>
            <a:endParaRPr lang="en-US"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issues of consumers</a:t>
            </a:r>
            <a:endParaRPr lang="en-US" b="1" dirty="0"/>
          </a:p>
        </p:txBody>
      </p:sp>
      <p:sp>
        <p:nvSpPr>
          <p:cNvPr id="3" name="Content Placeholder 2"/>
          <p:cNvSpPr>
            <a:spLocks noGrp="1"/>
          </p:cNvSpPr>
          <p:nvPr>
            <p:ph idx="1"/>
          </p:nvPr>
        </p:nvSpPr>
        <p:spPr/>
        <p:txBody>
          <a:bodyPr/>
          <a:lstStyle/>
          <a:p>
            <a:r>
              <a:rPr lang="en-US" dirty="0" smtClean="0"/>
              <a:t>Old arrears in respect of premises.</a:t>
            </a:r>
          </a:p>
          <a:p>
            <a:r>
              <a:rPr lang="en-US" dirty="0" smtClean="0"/>
              <a:t>Excessive billing.</a:t>
            </a:r>
          </a:p>
          <a:p>
            <a:r>
              <a:rPr lang="en-US" dirty="0" smtClean="0"/>
              <a:t>Connection in respect of agriculture pump.</a:t>
            </a:r>
          </a:p>
          <a:p>
            <a:r>
              <a:rPr lang="en-US" dirty="0" smtClean="0"/>
              <a:t>Classification of consumer.</a:t>
            </a:r>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issues of consumers</a:t>
            </a:r>
            <a:endParaRPr lang="en-US" dirty="0"/>
          </a:p>
        </p:txBody>
      </p:sp>
      <p:sp>
        <p:nvSpPr>
          <p:cNvPr id="3" name="Content Placeholder 2"/>
          <p:cNvSpPr>
            <a:spLocks noGrp="1"/>
          </p:cNvSpPr>
          <p:nvPr>
            <p:ph idx="1"/>
          </p:nvPr>
        </p:nvSpPr>
        <p:spPr/>
        <p:txBody>
          <a:bodyPr/>
          <a:lstStyle/>
          <a:p>
            <a:pPr>
              <a:buNone/>
            </a:pPr>
            <a:r>
              <a:rPr lang="en-US" dirty="0" smtClean="0"/>
              <a:t>Old arrears in respect of premises:-</a:t>
            </a:r>
          </a:p>
          <a:p>
            <a:pPr marL="514350" indent="-514350">
              <a:buClr>
                <a:srgbClr val="0070C0"/>
              </a:buClr>
              <a:buFont typeface="+mj-lt"/>
              <a:buAutoNum type="arabicPeriod"/>
            </a:pPr>
            <a:r>
              <a:rPr lang="en-US" dirty="0" smtClean="0"/>
              <a:t>Auctioned premises</a:t>
            </a:r>
          </a:p>
          <a:p>
            <a:pPr marL="514350" indent="-514350">
              <a:buClr>
                <a:srgbClr val="0070C0"/>
              </a:buClr>
              <a:buFont typeface="+mj-lt"/>
              <a:buAutoNum type="arabicPeriod"/>
            </a:pPr>
            <a:r>
              <a:rPr lang="en-US" dirty="0" smtClean="0"/>
              <a:t>Non billed premises</a:t>
            </a:r>
          </a:p>
          <a:p>
            <a:pPr marL="514350" indent="-514350">
              <a:buClr>
                <a:srgbClr val="0070C0"/>
              </a:buClr>
              <a:buFont typeface="+mj-lt"/>
              <a:buAutoNum type="arabicPeriod"/>
            </a:pPr>
            <a:r>
              <a:rPr lang="en-US" dirty="0" smtClean="0"/>
              <a:t>Non application of Multiplying factor.</a:t>
            </a:r>
          </a:p>
          <a:p>
            <a:pPr marL="514350" indent="-514350">
              <a:buClr>
                <a:srgbClr val="0070C0"/>
              </a:buClr>
              <a:buFont typeface="+mj-lt"/>
              <a:buAutoNum type="arabicPeriod"/>
            </a:pPr>
            <a:r>
              <a:rPr lang="en-US" dirty="0" smtClean="0"/>
              <a:t>Permanently disconnected premises.</a:t>
            </a:r>
          </a:p>
          <a:p>
            <a:pPr marL="514350" indent="-514350">
              <a:buClr>
                <a:srgbClr val="0070C0"/>
              </a:buClr>
              <a:buFont typeface="+mj-lt"/>
              <a:buAutoNum type="arabicPeriod"/>
            </a:pPr>
            <a:r>
              <a:rPr lang="en-US" dirty="0" smtClean="0"/>
              <a:t>The present Supreme court case.</a:t>
            </a:r>
          </a:p>
          <a:p>
            <a:pPr marL="514350" indent="-514350">
              <a:buFont typeface="+mj-lt"/>
              <a:buAutoNum type="arabicPeriod"/>
            </a:pPr>
            <a:endParaRPr lang="en-US" dirty="0" smtClean="0"/>
          </a:p>
          <a:p>
            <a:pPr>
              <a:buNone/>
            </a:pPr>
            <a:endParaRPr lang="en-US" dirty="0" smtClean="0"/>
          </a:p>
        </p:txBody>
      </p:sp>
    </p:spTree>
  </p:cSld>
  <p:clrMapOvr>
    <a:masterClrMapping/>
  </p:clrMapOvr>
  <p:transition>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Trek</Template>
  <TotalTime>122</TotalTime>
  <Words>1529</Words>
  <Application>Microsoft Macintosh PowerPoint</Application>
  <PresentationFormat>On-screen Show (4:3)</PresentationFormat>
  <Paragraphs>187</Paragraphs>
  <Slides>29</Slides>
  <Notes>1</Notes>
  <HiddenSlides>0</HiddenSlides>
  <MMClips>0</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Trek</vt:lpstr>
      <vt:lpstr>Consumer advocacy &amp; other issues </vt:lpstr>
      <vt:lpstr>THE TOPICS</vt:lpstr>
      <vt:lpstr>Consumer advocacy</vt:lpstr>
      <vt:lpstr>Consumer advocacy</vt:lpstr>
      <vt:lpstr>Consumer advocacy in Maharashtra</vt:lpstr>
      <vt:lpstr>Consumer advocacy in maharashtra</vt:lpstr>
      <vt:lpstr>Consumer advocacy in Maharashtra</vt:lpstr>
      <vt:lpstr>The issues of consumers</vt:lpstr>
      <vt:lpstr>The issues of consumers</vt:lpstr>
      <vt:lpstr>The issues of consumers</vt:lpstr>
      <vt:lpstr>The issues of consumers</vt:lpstr>
      <vt:lpstr>The issues of consumers</vt:lpstr>
      <vt:lpstr>What cgrf’s can do</vt:lpstr>
      <vt:lpstr>Repeated Issues 1</vt:lpstr>
      <vt:lpstr>Reapeated issues 2</vt:lpstr>
      <vt:lpstr>Consumers are aggrieved about</vt:lpstr>
      <vt:lpstr>Consumers are aggrieved about</vt:lpstr>
      <vt:lpstr>Consumers are aggrieved about</vt:lpstr>
      <vt:lpstr>Consumers are aggrieved about</vt:lpstr>
      <vt:lpstr>Consumers are aggrieved about</vt:lpstr>
      <vt:lpstr>Consumers are aggrieved about</vt:lpstr>
      <vt:lpstr>Consumers are agrieved about</vt:lpstr>
      <vt:lpstr>Consumer education &amp; empowerment</vt:lpstr>
      <vt:lpstr>Consumer education &amp; empowerment</vt:lpstr>
      <vt:lpstr>Funding to consumers</vt:lpstr>
      <vt:lpstr>Funding to consumers</vt:lpstr>
      <vt:lpstr>Funding to consumers</vt:lpstr>
      <vt:lpstr>Conclusion</vt:lpstr>
      <vt:lpstr>Slide 29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Consumer advocacy &amp; other issues </dc:title>
  <dc:creator>JAYGANESH</dc:creator>
  <cp:lastModifiedBy>Ujjwala Pendse</cp:lastModifiedBy>
  <cp:revision>26</cp:revision>
  <dcterms:created xsi:type="dcterms:W3CDTF">2015-02-12T11:35:41Z</dcterms:created>
  <dcterms:modified xsi:type="dcterms:W3CDTF">2015-02-12T12:11:29Z</dcterms:modified>
</cp:coreProperties>
</file>