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notesMasterIdLst>
    <p:notesMasterId r:id="rId39"/>
  </p:notesMasterIdLst>
  <p:sldIdLst>
    <p:sldId id="257" r:id="rId2"/>
    <p:sldId id="444" r:id="rId3"/>
    <p:sldId id="449" r:id="rId4"/>
    <p:sldId id="445" r:id="rId5"/>
    <p:sldId id="446" r:id="rId6"/>
    <p:sldId id="375" r:id="rId7"/>
    <p:sldId id="376" r:id="rId8"/>
    <p:sldId id="378" r:id="rId9"/>
    <p:sldId id="431" r:id="rId10"/>
    <p:sldId id="432" r:id="rId11"/>
    <p:sldId id="425" r:id="rId12"/>
    <p:sldId id="426" r:id="rId13"/>
    <p:sldId id="435" r:id="rId14"/>
    <p:sldId id="433" r:id="rId15"/>
    <p:sldId id="434" r:id="rId16"/>
    <p:sldId id="436" r:id="rId17"/>
    <p:sldId id="424" r:id="rId18"/>
    <p:sldId id="422" r:id="rId19"/>
    <p:sldId id="438" r:id="rId20"/>
    <p:sldId id="419" r:id="rId21"/>
    <p:sldId id="439" r:id="rId22"/>
    <p:sldId id="420" r:id="rId23"/>
    <p:sldId id="427" r:id="rId24"/>
    <p:sldId id="430" r:id="rId25"/>
    <p:sldId id="428" r:id="rId26"/>
    <p:sldId id="429" r:id="rId27"/>
    <p:sldId id="442" r:id="rId28"/>
    <p:sldId id="421" r:id="rId29"/>
    <p:sldId id="377" r:id="rId30"/>
    <p:sldId id="389" r:id="rId31"/>
    <p:sldId id="440" r:id="rId32"/>
    <p:sldId id="414" r:id="rId33"/>
    <p:sldId id="390" r:id="rId34"/>
    <p:sldId id="441" r:id="rId35"/>
    <p:sldId id="447" r:id="rId36"/>
    <p:sldId id="448" r:id="rId37"/>
    <p:sldId id="443"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74" d="100"/>
          <a:sy n="74" d="100"/>
        </p:scale>
        <p:origin x="108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ED1DDE-FB35-401C-93E3-304B85EDDCBA}" type="datetimeFigureOut">
              <a:rPr lang="en-IN" smtClean="0"/>
              <a:t>19-02-2021</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391F29-134C-4540-A2D7-F0EB421ABFCF}" type="slidenum">
              <a:rPr lang="en-IN" smtClean="0"/>
              <a:t>‹#›</a:t>
            </a:fld>
            <a:endParaRPr lang="en-IN"/>
          </a:p>
        </p:txBody>
      </p:sp>
    </p:spTree>
    <p:extLst>
      <p:ext uri="{BB962C8B-B14F-4D97-AF65-F5344CB8AC3E}">
        <p14:creationId xmlns:p14="http://schemas.microsoft.com/office/powerpoint/2010/main" val="41707288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xmlns="" id="{B76CD16E-D029-4818-91BD-C7408E4066D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a:extLst>
              <a:ext uri="{FF2B5EF4-FFF2-40B4-BE49-F238E27FC236}">
                <a16:creationId xmlns:a16="http://schemas.microsoft.com/office/drawing/2014/main" xmlns="" id="{8FB7DE53-7756-440C-963D-117485404D7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3316" name="Slide Number Placeholder 3">
            <a:extLst>
              <a:ext uri="{FF2B5EF4-FFF2-40B4-BE49-F238E27FC236}">
                <a16:creationId xmlns:a16="http://schemas.microsoft.com/office/drawing/2014/main" xmlns="" id="{3D2D3178-2B4E-4B39-A035-19A27DDE9FC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EC84929-7D5B-4911-964F-B678C9BB54D7}" type="slidenum">
              <a:rPr lang="en-US" altLang="en-US">
                <a:latin typeface="Calibri" panose="020F0502020204030204" pitchFamily="34" charset="0"/>
              </a:rPr>
              <a:pPr/>
              <a:t>1</a:t>
            </a:fld>
            <a:endParaRPr lang="en-US" altLang="en-US">
              <a:latin typeface="Calibri" panose="020F0502020204030204" pitchFamily="34" charset="0"/>
            </a:endParaRPr>
          </a:p>
        </p:txBody>
      </p:sp>
    </p:spTree>
    <p:extLst>
      <p:ext uri="{BB962C8B-B14F-4D97-AF65-F5344CB8AC3E}">
        <p14:creationId xmlns:p14="http://schemas.microsoft.com/office/powerpoint/2010/main" val="721389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08B194B-D338-4AB5-9FB8-FD012B959876}" type="datetimeFigureOut">
              <a:rPr lang="en-IN" smtClean="0"/>
              <a:t>19-02-2021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05C23B5-476B-479E-863A-2B64FDD83A3B}" type="slidenum">
              <a:rPr lang="en-IN" smtClean="0"/>
              <a:t>‹#›</a:t>
            </a:fld>
            <a:endParaRPr lang="en-IN"/>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25674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08B194B-D338-4AB5-9FB8-FD012B959876}" type="datetimeFigureOut">
              <a:rPr lang="en-IN" smtClean="0"/>
              <a:t>19-02-2021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05C23B5-476B-479E-863A-2B64FDD83A3B}" type="slidenum">
              <a:rPr lang="en-IN" smtClean="0"/>
              <a:t>‹#›</a:t>
            </a:fld>
            <a:endParaRPr lang="en-IN"/>
          </a:p>
        </p:txBody>
      </p:sp>
    </p:spTree>
    <p:extLst>
      <p:ext uri="{BB962C8B-B14F-4D97-AF65-F5344CB8AC3E}">
        <p14:creationId xmlns:p14="http://schemas.microsoft.com/office/powerpoint/2010/main" val="2505539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08B194B-D338-4AB5-9FB8-FD012B959876}" type="datetimeFigureOut">
              <a:rPr lang="en-IN" smtClean="0"/>
              <a:t>19-02-2021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05C23B5-476B-479E-863A-2B64FDD83A3B}" type="slidenum">
              <a:rPr lang="en-IN" smtClean="0"/>
              <a:t>‹#›</a:t>
            </a:fld>
            <a:endParaRPr lang="en-IN"/>
          </a:p>
        </p:txBody>
      </p:sp>
    </p:spTree>
    <p:extLst>
      <p:ext uri="{BB962C8B-B14F-4D97-AF65-F5344CB8AC3E}">
        <p14:creationId xmlns:p14="http://schemas.microsoft.com/office/powerpoint/2010/main" val="3314644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08B194B-D338-4AB5-9FB8-FD012B959876}" type="datetimeFigureOut">
              <a:rPr lang="en-IN" smtClean="0"/>
              <a:t>19-02-2021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05C23B5-476B-479E-863A-2B64FDD83A3B}" type="slidenum">
              <a:rPr lang="en-IN" smtClean="0"/>
              <a:t>‹#›</a:t>
            </a:fld>
            <a:endParaRPr lang="en-IN"/>
          </a:p>
        </p:txBody>
      </p:sp>
    </p:spTree>
    <p:extLst>
      <p:ext uri="{BB962C8B-B14F-4D97-AF65-F5344CB8AC3E}">
        <p14:creationId xmlns:p14="http://schemas.microsoft.com/office/powerpoint/2010/main" val="913534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08B194B-D338-4AB5-9FB8-FD012B959876}" type="datetimeFigureOut">
              <a:rPr lang="en-IN" smtClean="0"/>
              <a:t>19-02-2021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05C23B5-476B-479E-863A-2B64FDD83A3B}" type="slidenum">
              <a:rPr lang="en-IN" smtClean="0"/>
              <a:t>‹#›</a:t>
            </a:fld>
            <a:endParaRPr lang="en-IN"/>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0502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08B194B-D338-4AB5-9FB8-FD012B959876}" type="datetimeFigureOut">
              <a:rPr lang="en-IN" smtClean="0"/>
              <a:t>19-02-2021</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05C23B5-476B-479E-863A-2B64FDD83A3B}" type="slidenum">
              <a:rPr lang="en-IN" smtClean="0"/>
              <a:t>‹#›</a:t>
            </a:fld>
            <a:endParaRPr lang="en-IN"/>
          </a:p>
        </p:txBody>
      </p:sp>
    </p:spTree>
    <p:extLst>
      <p:ext uri="{BB962C8B-B14F-4D97-AF65-F5344CB8AC3E}">
        <p14:creationId xmlns:p14="http://schemas.microsoft.com/office/powerpoint/2010/main" val="2788863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2960" y="2582334"/>
            <a:ext cx="370332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440" y="2582334"/>
            <a:ext cx="370332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08B194B-D338-4AB5-9FB8-FD012B959876}" type="datetimeFigureOut">
              <a:rPr lang="en-IN" smtClean="0"/>
              <a:t>19-02-2021</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B05C23B5-476B-479E-863A-2B64FDD83A3B}" type="slidenum">
              <a:rPr lang="en-IN" smtClean="0"/>
              <a:t>‹#›</a:t>
            </a:fld>
            <a:endParaRPr lang="en-IN"/>
          </a:p>
        </p:txBody>
      </p:sp>
    </p:spTree>
    <p:extLst>
      <p:ext uri="{BB962C8B-B14F-4D97-AF65-F5344CB8AC3E}">
        <p14:creationId xmlns:p14="http://schemas.microsoft.com/office/powerpoint/2010/main" val="1099624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08B194B-D338-4AB5-9FB8-FD012B959876}" type="datetimeFigureOut">
              <a:rPr lang="en-IN" smtClean="0"/>
              <a:t>19-02-2021</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B05C23B5-476B-479E-863A-2B64FDD83A3B}" type="slidenum">
              <a:rPr lang="en-IN" smtClean="0"/>
              <a:t>‹#›</a:t>
            </a:fld>
            <a:endParaRPr lang="en-IN"/>
          </a:p>
        </p:txBody>
      </p:sp>
    </p:spTree>
    <p:extLst>
      <p:ext uri="{BB962C8B-B14F-4D97-AF65-F5344CB8AC3E}">
        <p14:creationId xmlns:p14="http://schemas.microsoft.com/office/powerpoint/2010/main" val="8549716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8B194B-D338-4AB5-9FB8-FD012B959876}" type="datetimeFigureOut">
              <a:rPr lang="en-IN" smtClean="0"/>
              <a:t>19-02-2021</a:t>
            </a:fld>
            <a:endParaRPr lang="en-IN"/>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IN"/>
          </a:p>
        </p:txBody>
      </p:sp>
      <p:sp>
        <p:nvSpPr>
          <p:cNvPr id="9" name="Slide Number Placeholder 8"/>
          <p:cNvSpPr>
            <a:spLocks noGrp="1"/>
          </p:cNvSpPr>
          <p:nvPr>
            <p:ph type="sldNum" sz="quarter" idx="12"/>
          </p:nvPr>
        </p:nvSpPr>
        <p:spPr/>
        <p:txBody>
          <a:bodyPr/>
          <a:lstStyle/>
          <a:p>
            <a:fld id="{B05C23B5-476B-479E-863A-2B64FDD83A3B}" type="slidenum">
              <a:rPr lang="en-IN" smtClean="0"/>
              <a:t>‹#›</a:t>
            </a:fld>
            <a:endParaRPr lang="en-IN"/>
          </a:p>
        </p:txBody>
      </p:sp>
    </p:spTree>
    <p:extLst>
      <p:ext uri="{BB962C8B-B14F-4D97-AF65-F5344CB8AC3E}">
        <p14:creationId xmlns:p14="http://schemas.microsoft.com/office/powerpoint/2010/main" val="1690554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C08B194B-D338-4AB5-9FB8-FD012B959876}" type="datetimeFigureOut">
              <a:rPr lang="en-IN" smtClean="0"/>
              <a:t>19-02-2021</a:t>
            </a:fld>
            <a:endParaRPr lang="en-IN"/>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IN"/>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B05C23B5-476B-479E-863A-2B64FDD83A3B}" type="slidenum">
              <a:rPr lang="en-IN" smtClean="0"/>
              <a:t>‹#›</a:t>
            </a:fld>
            <a:endParaRPr lang="en-IN"/>
          </a:p>
        </p:txBody>
      </p:sp>
    </p:spTree>
    <p:extLst>
      <p:ext uri="{BB962C8B-B14F-4D97-AF65-F5344CB8AC3E}">
        <p14:creationId xmlns:p14="http://schemas.microsoft.com/office/powerpoint/2010/main" val="678685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5234"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8B194B-D338-4AB5-9FB8-FD012B959876}" type="datetimeFigureOut">
              <a:rPr lang="en-IN" smtClean="0"/>
              <a:t>19-02-2021</a:t>
            </a:fld>
            <a:endParaRPr lang="en-IN"/>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05C23B5-476B-479E-863A-2B64FDD83A3B}" type="slidenum">
              <a:rPr lang="en-IN" smtClean="0"/>
              <a:t>‹#›</a:t>
            </a:fld>
            <a:endParaRPr lang="en-IN"/>
          </a:p>
        </p:txBody>
      </p:sp>
    </p:spTree>
    <p:extLst>
      <p:ext uri="{BB962C8B-B14F-4D97-AF65-F5344CB8AC3E}">
        <p14:creationId xmlns:p14="http://schemas.microsoft.com/office/powerpoint/2010/main" val="26135182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C08B194B-D338-4AB5-9FB8-FD012B959876}" type="datetimeFigureOut">
              <a:rPr lang="en-IN" smtClean="0"/>
              <a:t>19-02-2021</a:t>
            </a:fld>
            <a:endParaRPr lang="en-IN"/>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IN"/>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B05C23B5-476B-479E-863A-2B64FDD83A3B}" type="slidenum">
              <a:rPr lang="en-IN" smtClean="0"/>
              <a:t>‹#›</a:t>
            </a:fld>
            <a:endParaRPr lang="en-IN"/>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31906"/>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xmlns="" id="{E5780DF5-C82D-412B-8B68-0899C1450E28}"/>
              </a:ext>
            </a:extLst>
          </p:cNvPr>
          <p:cNvSpPr txBox="1">
            <a:spLocks noChangeArrowheads="1"/>
          </p:cNvSpPr>
          <p:nvPr/>
        </p:nvSpPr>
        <p:spPr bwMode="auto">
          <a:xfrm>
            <a:off x="911716" y="2288146"/>
            <a:ext cx="76962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Wingdings" panose="05000000000000000000" pitchFamily="2" charset="2"/>
              <a:buChar char="•"/>
              <a:defRPr sz="2000">
                <a:solidFill>
                  <a:srgbClr val="00B0F0"/>
                </a:solidFill>
                <a:latin typeface="Khaitan" pitchFamily="50" charset="0"/>
              </a:defRPr>
            </a:lvl1pPr>
            <a:lvl2pPr marL="742950" indent="-285750">
              <a:spcBef>
                <a:spcPct val="20000"/>
              </a:spcBef>
              <a:buFont typeface="Wingdings" panose="05000000000000000000" pitchFamily="2" charset="2"/>
              <a:buChar char="§"/>
              <a:defRPr sz="1400">
                <a:solidFill>
                  <a:srgbClr val="7F7F7F"/>
                </a:solidFill>
                <a:latin typeface="Khaitan" pitchFamily="50" charset="0"/>
              </a:defRPr>
            </a:lvl2pPr>
            <a:lvl3pPr marL="1143000" indent="-228600">
              <a:spcBef>
                <a:spcPct val="20000"/>
              </a:spcBef>
              <a:buFont typeface="Wingdings" panose="05000000000000000000" pitchFamily="2" charset="2"/>
              <a:buChar char="§"/>
              <a:defRPr sz="1400">
                <a:solidFill>
                  <a:srgbClr val="7F7F7F"/>
                </a:solidFill>
                <a:latin typeface="Khaitan" pitchFamily="50" charset="0"/>
              </a:defRPr>
            </a:lvl3pPr>
            <a:lvl4pPr marL="1600200" indent="-228600">
              <a:spcBef>
                <a:spcPct val="20000"/>
              </a:spcBef>
              <a:buFont typeface="Arial" panose="020B0604020202020204" pitchFamily="34" charset="0"/>
              <a:buChar char="–"/>
              <a:defRPr sz="2000">
                <a:solidFill>
                  <a:schemeClr val="tx1"/>
                </a:solidFill>
                <a:latin typeface="Khaitan" pitchFamily="50" charset="0"/>
              </a:defRPr>
            </a:lvl4pPr>
            <a:lvl5pPr marL="2057400" indent="-228600">
              <a:spcBef>
                <a:spcPct val="20000"/>
              </a:spcBef>
              <a:buFont typeface="Arial" panose="020B0604020202020204" pitchFamily="34" charset="0"/>
              <a:buChar char="»"/>
              <a:defRPr sz="2000">
                <a:solidFill>
                  <a:schemeClr val="tx1"/>
                </a:solidFill>
                <a:latin typeface="Khaitan" pitchFamily="50"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9pPr>
          </a:lstStyle>
          <a:p>
            <a:pPr algn="ctr">
              <a:spcBef>
                <a:spcPct val="0"/>
              </a:spcBef>
              <a:buNone/>
            </a:pPr>
            <a:r>
              <a:rPr lang="en-IN" sz="3200" b="1" dirty="0">
                <a:solidFill>
                  <a:schemeClr val="tx1"/>
                </a:solidFill>
                <a:latin typeface="Goudy ExtraBold" panose="02040702050305020303" pitchFamily="18" charset="0"/>
              </a:rPr>
              <a:t>Important legal issues arising before CGRFs and Electricity Ombudsman</a:t>
            </a:r>
            <a:endParaRPr lang="en-US" altLang="en-US" sz="3000" b="1" dirty="0">
              <a:solidFill>
                <a:schemeClr val="tx1"/>
              </a:solidFill>
              <a:latin typeface="Goudy ExtraBold" panose="02040702050305020303" pitchFamily="18" charset="0"/>
              <a:ea typeface="ＭＳ Ｐゴシック" panose="020B0600070205080204" pitchFamily="34" charset="-128"/>
              <a:cs typeface="Times New Roman" panose="02020603050405020304" pitchFamily="18" charset="0"/>
            </a:endParaRPr>
          </a:p>
        </p:txBody>
      </p:sp>
      <p:sp>
        <p:nvSpPr>
          <p:cNvPr id="12291" name="Rectangle 2">
            <a:extLst>
              <a:ext uri="{FF2B5EF4-FFF2-40B4-BE49-F238E27FC236}">
                <a16:creationId xmlns:a16="http://schemas.microsoft.com/office/drawing/2014/main" xmlns="" id="{C651B489-0EF4-475C-9425-139A370A9CEC}"/>
              </a:ext>
            </a:extLst>
          </p:cNvPr>
          <p:cNvSpPr txBox="1">
            <a:spLocks noChangeArrowheads="1"/>
          </p:cNvSpPr>
          <p:nvPr/>
        </p:nvSpPr>
        <p:spPr bwMode="auto">
          <a:xfrm>
            <a:off x="1104900" y="4774096"/>
            <a:ext cx="69342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Wingdings" panose="05000000000000000000" pitchFamily="2" charset="2"/>
              <a:buChar char="•"/>
              <a:defRPr sz="2000">
                <a:solidFill>
                  <a:srgbClr val="00B0F0"/>
                </a:solidFill>
                <a:latin typeface="Khaitan" pitchFamily="50" charset="0"/>
              </a:defRPr>
            </a:lvl1pPr>
            <a:lvl2pPr marL="742950" indent="-285750">
              <a:spcBef>
                <a:spcPct val="20000"/>
              </a:spcBef>
              <a:buFont typeface="Wingdings" panose="05000000000000000000" pitchFamily="2" charset="2"/>
              <a:buChar char="§"/>
              <a:defRPr sz="1400">
                <a:solidFill>
                  <a:srgbClr val="7F7F7F"/>
                </a:solidFill>
                <a:latin typeface="Khaitan" pitchFamily="50" charset="0"/>
              </a:defRPr>
            </a:lvl2pPr>
            <a:lvl3pPr marL="1143000" indent="-228600">
              <a:spcBef>
                <a:spcPct val="20000"/>
              </a:spcBef>
              <a:buFont typeface="Wingdings" panose="05000000000000000000" pitchFamily="2" charset="2"/>
              <a:buChar char="§"/>
              <a:defRPr sz="1400">
                <a:solidFill>
                  <a:srgbClr val="7F7F7F"/>
                </a:solidFill>
                <a:latin typeface="Khaitan" pitchFamily="50" charset="0"/>
              </a:defRPr>
            </a:lvl3pPr>
            <a:lvl4pPr marL="1600200" indent="-228600">
              <a:spcBef>
                <a:spcPct val="20000"/>
              </a:spcBef>
              <a:buFont typeface="Arial" panose="020B0604020202020204" pitchFamily="34" charset="0"/>
              <a:buChar char="–"/>
              <a:defRPr sz="2000">
                <a:solidFill>
                  <a:schemeClr val="tx1"/>
                </a:solidFill>
                <a:latin typeface="Khaitan" pitchFamily="50" charset="0"/>
              </a:defRPr>
            </a:lvl4pPr>
            <a:lvl5pPr marL="2057400" indent="-228600">
              <a:spcBef>
                <a:spcPct val="20000"/>
              </a:spcBef>
              <a:buFont typeface="Arial" panose="020B0604020202020204" pitchFamily="34" charset="0"/>
              <a:buChar char="»"/>
              <a:defRPr sz="2000">
                <a:solidFill>
                  <a:schemeClr val="tx1"/>
                </a:solidFill>
                <a:latin typeface="Khaitan" pitchFamily="50"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9pPr>
          </a:lstStyle>
          <a:p>
            <a:pPr algn="ctr" eaLnBrk="1" hangingPunct="1">
              <a:spcBef>
                <a:spcPct val="0"/>
              </a:spcBef>
              <a:buFontTx/>
              <a:buNone/>
            </a:pPr>
            <a:endParaRPr lang="en-US" altLang="en-US" sz="2400" dirty="0">
              <a:solidFill>
                <a:schemeClr val="tx1"/>
              </a:solidFill>
              <a:ea typeface="ＭＳ Ｐゴシック"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44248951"/>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xmlns="" id="{93DCDD12-B6F0-4562-8F8A-9B8E6858A368}"/>
              </a:ext>
            </a:extLst>
          </p:cNvPr>
          <p:cNvSpPr>
            <a:spLocks noGrp="1"/>
          </p:cNvSpPr>
          <p:nvPr>
            <p:ph type="title"/>
          </p:nvPr>
        </p:nvSpPr>
        <p:spPr/>
        <p:txBody>
          <a:bodyPr/>
          <a:lstStyle/>
          <a:p>
            <a:r>
              <a:rPr lang="en-IN" altLang="en-US" sz="2800" b="1" dirty="0">
                <a:latin typeface="Cambria" panose="02040503050406030204" pitchFamily="18" charset="0"/>
              </a:rPr>
              <a:t>Captive Generation</a:t>
            </a:r>
            <a:r>
              <a:rPr lang="en-IN" altLang="en-US" sz="2800" dirty="0">
                <a:latin typeface="Cambria" panose="02040503050406030204" pitchFamily="18" charset="0"/>
              </a:rPr>
              <a:t>	</a:t>
            </a:r>
            <a:r>
              <a:rPr lang="en-IN" altLang="en-US" dirty="0"/>
              <a:t>	</a:t>
            </a:r>
          </a:p>
        </p:txBody>
      </p:sp>
      <p:sp>
        <p:nvSpPr>
          <p:cNvPr id="3" name="Text Placeholder 2">
            <a:extLst>
              <a:ext uri="{FF2B5EF4-FFF2-40B4-BE49-F238E27FC236}">
                <a16:creationId xmlns:a16="http://schemas.microsoft.com/office/drawing/2014/main" xmlns="" id="{BABA8D15-766B-4932-8E36-FAA922E453A1}"/>
              </a:ext>
            </a:extLst>
          </p:cNvPr>
          <p:cNvSpPr>
            <a:spLocks noGrp="1"/>
          </p:cNvSpPr>
          <p:nvPr>
            <p:ph idx="1"/>
          </p:nvPr>
        </p:nvSpPr>
        <p:spPr>
          <a:xfrm>
            <a:off x="1524000" y="1295400"/>
            <a:ext cx="7010400" cy="4830763"/>
          </a:xfrm>
        </p:spPr>
        <p:txBody>
          <a:bodyPr>
            <a:normAutofit/>
          </a:bodyPr>
          <a:lstStyle/>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Captive Generation sought to be encouraged.</a:t>
            </a:r>
          </a:p>
          <a:p>
            <a:pPr lvl="1" algn="just">
              <a:defRPr/>
            </a:pPr>
            <a:r>
              <a:rPr lang="en-IN" altLang="en-US" dirty="0">
                <a:solidFill>
                  <a:schemeClr val="tx1"/>
                </a:solidFill>
                <a:latin typeface="Cambria" panose="02040503050406030204" pitchFamily="18" charset="0"/>
              </a:rPr>
              <a:t>There is no need for an owner of the plant to consume 100% of power generated in the plant to qualify as captive. </a:t>
            </a:r>
          </a:p>
          <a:p>
            <a:pPr lvl="1" algn="just">
              <a:defRPr/>
            </a:pPr>
            <a:r>
              <a:rPr lang="en-IN" altLang="en-US" dirty="0">
                <a:solidFill>
                  <a:schemeClr val="tx1"/>
                </a:solidFill>
                <a:latin typeface="Cambria" panose="02040503050406030204" pitchFamily="18" charset="0"/>
              </a:rPr>
              <a:t>The requirements under Electricity Rules 2005:</a:t>
            </a:r>
          </a:p>
          <a:p>
            <a:pPr lvl="2" algn="just">
              <a:buFont typeface="Courier New" panose="02070309020205020404" pitchFamily="49" charset="0"/>
              <a:buChar char="o"/>
              <a:defRPr/>
            </a:pPr>
            <a:r>
              <a:rPr lang="en-IN" altLang="en-US" sz="1800" dirty="0">
                <a:latin typeface="Cambria" panose="02040503050406030204" pitchFamily="18" charset="0"/>
              </a:rPr>
              <a:t>26% ownership</a:t>
            </a:r>
          </a:p>
          <a:p>
            <a:pPr lvl="2" algn="just">
              <a:buFont typeface="Courier New" panose="02070309020205020404" pitchFamily="49" charset="0"/>
              <a:buChar char="o"/>
              <a:defRPr/>
            </a:pPr>
            <a:r>
              <a:rPr lang="en-IN" altLang="en-US" sz="1800" dirty="0">
                <a:latin typeface="Cambria" panose="02040503050406030204" pitchFamily="18" charset="0"/>
              </a:rPr>
              <a:t>51% consumption</a:t>
            </a:r>
          </a:p>
          <a:p>
            <a:pPr lvl="1" algn="just">
              <a:defRPr/>
            </a:pPr>
            <a:r>
              <a:rPr lang="en-IN" altLang="en-US" dirty="0">
                <a:solidFill>
                  <a:schemeClr val="tx1"/>
                </a:solidFill>
                <a:latin typeface="Cambria" panose="02040503050406030204" pitchFamily="18" charset="0"/>
              </a:rPr>
              <a:t>The owner is free to sell the remaining power to licensees, or consumers.</a:t>
            </a:r>
          </a:p>
          <a:p>
            <a:pPr lvl="1" algn="just">
              <a:defRPr/>
            </a:pPr>
            <a:r>
              <a:rPr lang="en-IN" altLang="en-US" dirty="0">
                <a:solidFill>
                  <a:schemeClr val="tx1"/>
                </a:solidFill>
                <a:latin typeface="Cambria" panose="02040503050406030204" pitchFamily="18" charset="0"/>
              </a:rPr>
              <a:t>The Act provides captive generating plants with a right to open access for carrying power for its own use.</a:t>
            </a:r>
          </a:p>
          <a:p>
            <a:pPr lvl="1" algn="just">
              <a:defRPr/>
            </a:pPr>
            <a:r>
              <a:rPr lang="en-IN" altLang="en-US" dirty="0">
                <a:solidFill>
                  <a:schemeClr val="tx1"/>
                </a:solidFill>
                <a:latin typeface="Cambria" panose="02040503050406030204" pitchFamily="18" charset="0"/>
              </a:rPr>
              <a:t>Such captive consumption is not subject to cross subsidy surcharge.</a:t>
            </a:r>
          </a:p>
          <a:p>
            <a:pPr lvl="3" algn="just">
              <a:defRPr/>
            </a:pPr>
            <a:endParaRPr lang="en-IN" altLang="en-US" sz="1800" dirty="0">
              <a:latin typeface="Cambria" panose="02040503050406030204" pitchFamily="18" charset="0"/>
            </a:endParaRPr>
          </a:p>
          <a:p>
            <a:pPr lvl="3" algn="just">
              <a:defRPr/>
            </a:pPr>
            <a:endParaRPr lang="en-IN" altLang="en-US" sz="1800" dirty="0"/>
          </a:p>
          <a:p>
            <a:pPr lvl="3" algn="just">
              <a:defRPr/>
            </a:pPr>
            <a:endParaRPr lang="en-IN" altLang="en-US" sz="1800" dirty="0"/>
          </a:p>
          <a:p>
            <a:pPr>
              <a:defRPr/>
            </a:pPr>
            <a:endParaRPr lang="en-IN" sz="1800" dirty="0">
              <a:solidFill>
                <a:schemeClr val="tx1"/>
              </a:solidFill>
            </a:endParaRPr>
          </a:p>
        </p:txBody>
      </p:sp>
    </p:spTree>
    <p:extLst>
      <p:ext uri="{BB962C8B-B14F-4D97-AF65-F5344CB8AC3E}">
        <p14:creationId xmlns:p14="http://schemas.microsoft.com/office/powerpoint/2010/main" val="44599720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xmlns="" id="{E0D3A9CA-D83A-476A-9528-3469A8E39170}"/>
              </a:ext>
            </a:extLst>
          </p:cNvPr>
          <p:cNvSpPr>
            <a:spLocks noGrp="1"/>
          </p:cNvSpPr>
          <p:nvPr>
            <p:ph type="title"/>
          </p:nvPr>
        </p:nvSpPr>
        <p:spPr>
          <a:xfrm>
            <a:off x="1457325" y="49213"/>
            <a:ext cx="7086600" cy="762000"/>
          </a:xfrm>
        </p:spPr>
        <p:txBody>
          <a:bodyPr>
            <a:normAutofit/>
          </a:bodyPr>
          <a:lstStyle/>
          <a:p>
            <a:r>
              <a:rPr lang="en-IN" altLang="en-US" sz="2800" b="1" dirty="0">
                <a:latin typeface="Cambria" panose="02040503050406030204" pitchFamily="18" charset="0"/>
              </a:rPr>
              <a:t>Licences by Regulatory Commissions</a:t>
            </a:r>
          </a:p>
        </p:txBody>
      </p:sp>
      <p:sp>
        <p:nvSpPr>
          <p:cNvPr id="22531" name="Text Placeholder 2">
            <a:extLst>
              <a:ext uri="{FF2B5EF4-FFF2-40B4-BE49-F238E27FC236}">
                <a16:creationId xmlns:a16="http://schemas.microsoft.com/office/drawing/2014/main" xmlns="" id="{11184855-78F9-435F-A538-16A37CC0AD4B}"/>
              </a:ext>
            </a:extLst>
          </p:cNvPr>
          <p:cNvSpPr>
            <a:spLocks noGrp="1"/>
          </p:cNvSpPr>
          <p:nvPr>
            <p:ph idx="1"/>
          </p:nvPr>
        </p:nvSpPr>
        <p:spPr>
          <a:xfrm>
            <a:off x="1524000" y="685800"/>
            <a:ext cx="7010400" cy="5562600"/>
          </a:xfrm>
        </p:spPr>
        <p:txBody>
          <a:bodyPr>
            <a:noAutofit/>
          </a:bodyPr>
          <a:lstStyle/>
          <a:p>
            <a:pPr algn="just">
              <a:buFont typeface="Wingdings" panose="05000000000000000000" pitchFamily="2" charset="2"/>
              <a:buChar char="Ø"/>
              <a:defRPr/>
            </a:pPr>
            <a:r>
              <a:rPr lang="en-IN" altLang="en-US" sz="1700" u="sng" dirty="0">
                <a:solidFill>
                  <a:schemeClr val="tx1"/>
                </a:solidFill>
                <a:latin typeface="Cambria" panose="02040503050406030204" pitchFamily="18" charset="0"/>
              </a:rPr>
              <a:t>Grant of Licence – S. 15</a:t>
            </a:r>
          </a:p>
          <a:p>
            <a:pPr lvl="1" algn="just">
              <a:defRPr/>
            </a:pPr>
            <a:r>
              <a:rPr lang="en-IN" altLang="en-US" sz="1700" dirty="0">
                <a:solidFill>
                  <a:schemeClr val="tx1"/>
                </a:solidFill>
                <a:latin typeface="Cambria" panose="02040503050406030204" pitchFamily="18" charset="0"/>
              </a:rPr>
              <a:t>Procedure for public notice and invitation of objections</a:t>
            </a:r>
          </a:p>
          <a:p>
            <a:pPr lvl="1" algn="just">
              <a:defRPr/>
            </a:pPr>
            <a:r>
              <a:rPr lang="en-IN" altLang="en-US" sz="1700" dirty="0">
                <a:solidFill>
                  <a:schemeClr val="tx1"/>
                </a:solidFill>
                <a:latin typeface="Cambria" panose="02040503050406030204" pitchFamily="18" charset="0"/>
              </a:rPr>
              <a:t>Licence to be for 25 years</a:t>
            </a:r>
          </a:p>
          <a:p>
            <a:pPr lvl="1" algn="just">
              <a:defRPr/>
            </a:pPr>
            <a:r>
              <a:rPr lang="en-IN" altLang="en-US" sz="1700" dirty="0">
                <a:solidFill>
                  <a:schemeClr val="tx1"/>
                </a:solidFill>
                <a:latin typeface="Cambria" panose="02040503050406030204" pitchFamily="18" charset="0"/>
              </a:rPr>
              <a:t>General or specific condition of licence may be specified.</a:t>
            </a:r>
          </a:p>
          <a:p>
            <a:pPr algn="just">
              <a:buFont typeface="Wingdings" panose="05000000000000000000" pitchFamily="2" charset="2"/>
              <a:buChar char="Ø"/>
              <a:defRPr/>
            </a:pPr>
            <a:r>
              <a:rPr lang="en-IN" altLang="en-US" sz="1700" u="sng" dirty="0">
                <a:solidFill>
                  <a:schemeClr val="tx1"/>
                </a:solidFill>
                <a:latin typeface="Cambria" panose="02040503050406030204" pitchFamily="18" charset="0"/>
              </a:rPr>
              <a:t>Amendment and revocation of licence (S. 18 and 19)</a:t>
            </a:r>
          </a:p>
          <a:p>
            <a:pPr lvl="1" algn="just">
              <a:defRPr/>
            </a:pPr>
            <a:r>
              <a:rPr lang="en-IN" altLang="en-US" sz="1700" dirty="0">
                <a:solidFill>
                  <a:schemeClr val="tx1"/>
                </a:solidFill>
                <a:latin typeface="Cambria" panose="02040503050406030204" pitchFamily="18" charset="0"/>
              </a:rPr>
              <a:t>Underlying principle for both is public interest which has to be satisfied.</a:t>
            </a:r>
          </a:p>
          <a:p>
            <a:pPr lvl="1" algn="just">
              <a:defRPr/>
            </a:pPr>
            <a:r>
              <a:rPr lang="en-IN" altLang="en-US" sz="1700" dirty="0">
                <a:solidFill>
                  <a:schemeClr val="tx1"/>
                </a:solidFill>
                <a:latin typeface="Cambria" panose="02040503050406030204" pitchFamily="18" charset="0"/>
              </a:rPr>
              <a:t>Procedure</a:t>
            </a:r>
          </a:p>
          <a:p>
            <a:pPr lvl="2" algn="just">
              <a:buFont typeface="Courier New" panose="02070309020205020404" pitchFamily="49" charset="0"/>
              <a:buChar char="o"/>
              <a:defRPr/>
            </a:pPr>
            <a:r>
              <a:rPr lang="en-IN" altLang="en-US" sz="1700" dirty="0">
                <a:latin typeface="Cambria" panose="02040503050406030204" pitchFamily="18" charset="0"/>
              </a:rPr>
              <a:t>For Amendment, procedure similar to grant of licences</a:t>
            </a:r>
          </a:p>
          <a:p>
            <a:pPr lvl="2" algn="just">
              <a:buFont typeface="Courier New" panose="02070309020205020404" pitchFamily="49" charset="0"/>
              <a:buChar char="o"/>
              <a:defRPr/>
            </a:pPr>
            <a:r>
              <a:rPr lang="en-IN" altLang="en-US" sz="1700" dirty="0">
                <a:latin typeface="Cambria" panose="02040503050406030204" pitchFamily="18" charset="0"/>
              </a:rPr>
              <a:t>For revocation, no such provision for public notice.</a:t>
            </a:r>
          </a:p>
          <a:p>
            <a:pPr lvl="1" algn="just">
              <a:defRPr/>
            </a:pPr>
            <a:r>
              <a:rPr lang="en-IN" altLang="en-US" sz="1700" dirty="0">
                <a:solidFill>
                  <a:schemeClr val="tx1"/>
                </a:solidFill>
                <a:latin typeface="Cambria" panose="02040503050406030204" pitchFamily="18" charset="0"/>
              </a:rPr>
              <a:t>Amendment can be both on application of licensee or otherwise.</a:t>
            </a:r>
          </a:p>
          <a:p>
            <a:pPr lvl="2" algn="just">
              <a:buFont typeface="Courier New" panose="02070309020205020404" pitchFamily="49" charset="0"/>
              <a:buChar char="o"/>
              <a:defRPr/>
            </a:pPr>
            <a:r>
              <a:rPr lang="en-IN" altLang="en-US" sz="1700" dirty="0">
                <a:latin typeface="Cambria" panose="02040503050406030204" pitchFamily="18" charset="0"/>
              </a:rPr>
              <a:t>The consent of the licensee is not mandatory, if the commission feels that it has been unreasonably withheld.</a:t>
            </a:r>
          </a:p>
          <a:p>
            <a:pPr lvl="1" algn="just">
              <a:defRPr/>
            </a:pPr>
            <a:r>
              <a:rPr lang="en-IN" altLang="en-US" sz="1700" dirty="0">
                <a:solidFill>
                  <a:schemeClr val="tx1"/>
                </a:solidFill>
                <a:latin typeface="Cambria" panose="02040503050406030204" pitchFamily="18" charset="0"/>
              </a:rPr>
              <a:t>Revocation is contemplated under two circumstances</a:t>
            </a:r>
          </a:p>
          <a:p>
            <a:pPr lvl="2" algn="just">
              <a:buFont typeface="Courier New" panose="02070309020205020404" pitchFamily="49" charset="0"/>
              <a:buChar char="o"/>
              <a:defRPr/>
            </a:pPr>
            <a:r>
              <a:rPr lang="en-IN" altLang="en-US" sz="1700" dirty="0">
                <a:latin typeface="Cambria" panose="02040503050406030204" pitchFamily="18" charset="0"/>
              </a:rPr>
              <a:t>Any default or inability on part of licensee to discharge its duties</a:t>
            </a:r>
          </a:p>
          <a:p>
            <a:pPr lvl="2" algn="just">
              <a:buFont typeface="Courier New" panose="02070309020205020404" pitchFamily="49" charset="0"/>
              <a:buChar char="o"/>
              <a:defRPr/>
            </a:pPr>
            <a:r>
              <a:rPr lang="en-IN" altLang="en-US" sz="1700" dirty="0">
                <a:latin typeface="Cambria" panose="02040503050406030204" pitchFamily="18" charset="0"/>
              </a:rPr>
              <a:t>Where the Licensee applies or consents to revocation.</a:t>
            </a:r>
          </a:p>
          <a:p>
            <a:pPr algn="just">
              <a:buFont typeface="Wingdings" panose="05000000000000000000" pitchFamily="2" charset="2"/>
              <a:buChar char="Ø"/>
              <a:defRPr/>
            </a:pPr>
            <a:r>
              <a:rPr lang="en-IN" altLang="en-US" sz="1700" u="sng" dirty="0">
                <a:solidFill>
                  <a:schemeClr val="tx1"/>
                </a:solidFill>
                <a:latin typeface="Cambria" panose="02040503050406030204" pitchFamily="18" charset="0"/>
              </a:rPr>
              <a:t>Sale of utilities of revoked licensees – (S. 20)</a:t>
            </a:r>
          </a:p>
          <a:p>
            <a:pPr lvl="1" algn="just">
              <a:defRPr/>
            </a:pPr>
            <a:r>
              <a:rPr lang="en-IN" altLang="en-US" sz="1700" dirty="0">
                <a:solidFill>
                  <a:schemeClr val="tx1"/>
                </a:solidFill>
                <a:latin typeface="Cambria" panose="02040503050406030204" pitchFamily="18" charset="0"/>
              </a:rPr>
              <a:t>Commission would require the sale of utility of licensee to a successful applicant.</a:t>
            </a:r>
          </a:p>
        </p:txBody>
      </p:sp>
    </p:spTree>
    <p:extLst>
      <p:ext uri="{BB962C8B-B14F-4D97-AF65-F5344CB8AC3E}">
        <p14:creationId xmlns:p14="http://schemas.microsoft.com/office/powerpoint/2010/main" val="162072110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xmlns="" id="{61CC00DC-B918-41D1-9224-9829FAE6EBFD}"/>
              </a:ext>
            </a:extLst>
          </p:cNvPr>
          <p:cNvSpPr>
            <a:spLocks noGrp="1"/>
          </p:cNvSpPr>
          <p:nvPr>
            <p:ph type="title"/>
          </p:nvPr>
        </p:nvSpPr>
        <p:spPr>
          <a:xfrm>
            <a:off x="1524000" y="76200"/>
            <a:ext cx="7086600" cy="990600"/>
          </a:xfrm>
        </p:spPr>
        <p:txBody>
          <a:bodyPr>
            <a:normAutofit/>
          </a:bodyPr>
          <a:lstStyle/>
          <a:p>
            <a:r>
              <a:rPr lang="en-IN" altLang="en-US" sz="2800" b="1" dirty="0">
                <a:latin typeface="Cambria" panose="02040503050406030204" pitchFamily="18" charset="0"/>
              </a:rPr>
              <a:t>Transmission - the Regulatory Set up</a:t>
            </a:r>
          </a:p>
        </p:txBody>
      </p:sp>
      <p:sp>
        <p:nvSpPr>
          <p:cNvPr id="3" name="Text Placeholder 2">
            <a:extLst>
              <a:ext uri="{FF2B5EF4-FFF2-40B4-BE49-F238E27FC236}">
                <a16:creationId xmlns:a16="http://schemas.microsoft.com/office/drawing/2014/main" xmlns="" id="{C87AEEB6-5E77-497E-8A44-EBE9C3D80779}"/>
              </a:ext>
            </a:extLst>
          </p:cNvPr>
          <p:cNvSpPr>
            <a:spLocks noGrp="1"/>
          </p:cNvSpPr>
          <p:nvPr>
            <p:ph idx="1"/>
          </p:nvPr>
        </p:nvSpPr>
        <p:spPr>
          <a:xfrm>
            <a:off x="1524000" y="800100"/>
            <a:ext cx="7010400" cy="5524500"/>
          </a:xfrm>
        </p:spPr>
        <p:txBody>
          <a:bodyPr>
            <a:normAutofit/>
          </a:bodyPr>
          <a:lstStyle/>
          <a:p>
            <a:pPr algn="just">
              <a:buFont typeface="Wingdings" panose="05000000000000000000" pitchFamily="2" charset="2"/>
              <a:buChar char="Ø"/>
              <a:defRPr/>
            </a:pPr>
            <a:r>
              <a:rPr lang="en-IN" sz="1800" u="sng" dirty="0">
                <a:solidFill>
                  <a:schemeClr val="tx1"/>
                </a:solidFill>
                <a:latin typeface="Cambria" panose="02040503050406030204" pitchFamily="18" charset="0"/>
              </a:rPr>
              <a:t>Region wise demarcations for efficient and integrated transmission (S. 25)</a:t>
            </a:r>
          </a:p>
          <a:p>
            <a:pPr lvl="1">
              <a:defRPr/>
            </a:pPr>
            <a:r>
              <a:rPr lang="en-IN" dirty="0">
                <a:solidFill>
                  <a:schemeClr val="tx1"/>
                </a:solidFill>
                <a:latin typeface="Cambria" panose="02040503050406030204" pitchFamily="18" charset="0"/>
              </a:rPr>
              <a:t>Northern, Western, Eastern, Southern and North Eastern</a:t>
            </a:r>
          </a:p>
          <a:p>
            <a:pPr algn="just">
              <a:buFont typeface="Wingdings" panose="05000000000000000000" pitchFamily="2" charset="2"/>
              <a:buChar char="Ø"/>
              <a:defRPr/>
            </a:pPr>
            <a:r>
              <a:rPr lang="en-IN" sz="1800" u="sng" dirty="0">
                <a:solidFill>
                  <a:schemeClr val="tx1"/>
                </a:solidFill>
                <a:latin typeface="Cambria" panose="02040503050406030204" pitchFamily="18" charset="0"/>
              </a:rPr>
              <a:t>Establishment of Load Despatch Centres (LDCs)</a:t>
            </a:r>
          </a:p>
          <a:p>
            <a:pPr lvl="1" algn="just">
              <a:defRPr/>
            </a:pPr>
            <a:r>
              <a:rPr lang="en-IN" dirty="0">
                <a:solidFill>
                  <a:schemeClr val="tx1"/>
                </a:solidFill>
                <a:latin typeface="Cambria" panose="02040503050406030204" pitchFamily="18" charset="0"/>
              </a:rPr>
              <a:t>For optimum scheduling and despatch of electricity and integrated operation of the power system. </a:t>
            </a:r>
          </a:p>
          <a:p>
            <a:pPr lvl="1" algn="just">
              <a:defRPr/>
            </a:pPr>
            <a:r>
              <a:rPr lang="en-IN" dirty="0">
                <a:solidFill>
                  <a:schemeClr val="tx1"/>
                </a:solidFill>
                <a:latin typeface="Cambria" panose="02040503050406030204" pitchFamily="18" charset="0"/>
              </a:rPr>
              <a:t>These are to be only Government companies, not private.</a:t>
            </a:r>
          </a:p>
          <a:p>
            <a:pPr lvl="1" algn="just">
              <a:defRPr/>
            </a:pPr>
            <a:r>
              <a:rPr lang="en-IN" dirty="0">
                <a:solidFill>
                  <a:schemeClr val="tx1"/>
                </a:solidFill>
                <a:latin typeface="Cambria" panose="02040503050406030204" pitchFamily="18" charset="0"/>
              </a:rPr>
              <a:t>Three LDCs </a:t>
            </a:r>
          </a:p>
          <a:p>
            <a:pPr lvl="2" algn="just">
              <a:buFont typeface="Courier New" panose="02070309020205020404" pitchFamily="49" charset="0"/>
              <a:buChar char="o"/>
              <a:defRPr/>
            </a:pPr>
            <a:r>
              <a:rPr lang="en-IN" sz="1800" dirty="0">
                <a:latin typeface="Cambria" panose="02040503050406030204" pitchFamily="18" charset="0"/>
              </a:rPr>
              <a:t>National LDCs – for integrated operation among RLDCs</a:t>
            </a:r>
          </a:p>
          <a:p>
            <a:pPr lvl="2" algn="just">
              <a:buFont typeface="Courier New" panose="02070309020205020404" pitchFamily="49" charset="0"/>
              <a:buChar char="o"/>
              <a:defRPr/>
            </a:pPr>
            <a:r>
              <a:rPr lang="en-IN" sz="1800" dirty="0">
                <a:latin typeface="Cambria" panose="02040503050406030204" pitchFamily="18" charset="0"/>
              </a:rPr>
              <a:t>Regional LDCs –in the concerned region</a:t>
            </a:r>
          </a:p>
          <a:p>
            <a:pPr lvl="2" algn="just">
              <a:buFont typeface="Courier New" panose="02070309020205020404" pitchFamily="49" charset="0"/>
              <a:buChar char="o"/>
              <a:defRPr/>
            </a:pPr>
            <a:r>
              <a:rPr lang="en-IN" sz="1800" dirty="0">
                <a:latin typeface="Cambria" panose="02040503050406030204" pitchFamily="18" charset="0"/>
              </a:rPr>
              <a:t>State LDCs –within the state.</a:t>
            </a:r>
          </a:p>
          <a:p>
            <a:pPr algn="just">
              <a:buFont typeface="Wingdings" panose="05000000000000000000" pitchFamily="2" charset="2"/>
              <a:buChar char="Ø"/>
              <a:defRPr/>
            </a:pPr>
            <a:r>
              <a:rPr lang="en-IN" sz="1800" u="sng" dirty="0">
                <a:solidFill>
                  <a:schemeClr val="tx1"/>
                </a:solidFill>
                <a:latin typeface="Cambria" panose="02040503050406030204" pitchFamily="18" charset="0"/>
              </a:rPr>
              <a:t>Establishment of CTU and STUs</a:t>
            </a:r>
          </a:p>
          <a:p>
            <a:pPr lvl="1" algn="just">
              <a:defRPr/>
            </a:pPr>
            <a:r>
              <a:rPr lang="en-IN" dirty="0">
                <a:solidFill>
                  <a:schemeClr val="tx1"/>
                </a:solidFill>
                <a:latin typeface="Cambria" panose="02040503050406030204" pitchFamily="18" charset="0"/>
              </a:rPr>
              <a:t>Responsible for development of transmission network in a planned and coordinated manner</a:t>
            </a:r>
          </a:p>
          <a:p>
            <a:pPr lvl="2" algn="just">
              <a:buFont typeface="Courier New" panose="02070309020205020404" pitchFamily="49" charset="0"/>
              <a:buChar char="o"/>
              <a:defRPr/>
            </a:pPr>
            <a:r>
              <a:rPr lang="en-IN" sz="1800" dirty="0">
                <a:latin typeface="Cambria" panose="02040503050406030204" pitchFamily="18" charset="0"/>
              </a:rPr>
              <a:t>CTU – to undertake and plan for inter-state transmission</a:t>
            </a:r>
          </a:p>
          <a:p>
            <a:pPr lvl="2" algn="just">
              <a:buFont typeface="Courier New" panose="02070309020205020404" pitchFamily="49" charset="0"/>
              <a:buChar char="o"/>
              <a:defRPr/>
            </a:pPr>
            <a:r>
              <a:rPr lang="en-IN" sz="1800" dirty="0">
                <a:latin typeface="Cambria" panose="02040503050406030204" pitchFamily="18" charset="0"/>
              </a:rPr>
              <a:t>STUs –to undertake and plan for intra-state transmission system</a:t>
            </a:r>
          </a:p>
          <a:p>
            <a:pPr marL="457200" lvl="2" indent="0">
              <a:buFont typeface="Wingdings" panose="05000000000000000000" pitchFamily="2" charset="2"/>
              <a:buNone/>
              <a:defRPr/>
            </a:pPr>
            <a:endParaRPr lang="en-IN" sz="1800" dirty="0">
              <a:solidFill>
                <a:schemeClr val="tx1"/>
              </a:solidFill>
            </a:endParaRPr>
          </a:p>
        </p:txBody>
      </p:sp>
    </p:spTree>
    <p:extLst>
      <p:ext uri="{BB962C8B-B14F-4D97-AF65-F5344CB8AC3E}">
        <p14:creationId xmlns:p14="http://schemas.microsoft.com/office/powerpoint/2010/main" val="18433295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xmlns="" id="{C1DC5250-AF8F-4C7F-9C7A-ECAEF7AD74F2}"/>
              </a:ext>
            </a:extLst>
          </p:cNvPr>
          <p:cNvSpPr>
            <a:spLocks noGrp="1"/>
          </p:cNvSpPr>
          <p:nvPr>
            <p:ph type="title"/>
          </p:nvPr>
        </p:nvSpPr>
        <p:spPr/>
        <p:txBody>
          <a:bodyPr>
            <a:normAutofit/>
          </a:bodyPr>
          <a:lstStyle/>
          <a:p>
            <a:r>
              <a:rPr lang="en-IN" altLang="en-US" sz="2800" b="1" dirty="0">
                <a:latin typeface="Cambria" panose="02040503050406030204" pitchFamily="18" charset="0"/>
              </a:rPr>
              <a:t>Transmission Licensees</a:t>
            </a:r>
          </a:p>
        </p:txBody>
      </p:sp>
      <p:sp>
        <p:nvSpPr>
          <p:cNvPr id="3" name="Text Placeholder 2">
            <a:extLst>
              <a:ext uri="{FF2B5EF4-FFF2-40B4-BE49-F238E27FC236}">
                <a16:creationId xmlns:a16="http://schemas.microsoft.com/office/drawing/2014/main" xmlns="" id="{3E235D45-8D24-4802-BB41-F4C57E11A693}"/>
              </a:ext>
            </a:extLst>
          </p:cNvPr>
          <p:cNvSpPr>
            <a:spLocks noGrp="1"/>
          </p:cNvSpPr>
          <p:nvPr>
            <p:ph idx="1"/>
          </p:nvPr>
        </p:nvSpPr>
        <p:spPr>
          <a:xfrm>
            <a:off x="1524000" y="1219200"/>
            <a:ext cx="7010400" cy="4953000"/>
          </a:xfrm>
        </p:spPr>
        <p:txBody>
          <a:bodyPr>
            <a:noAutofit/>
          </a:bodyPr>
          <a:lstStyle/>
          <a:p>
            <a:pPr>
              <a:buFont typeface="Wingdings" panose="05000000000000000000" pitchFamily="2" charset="2"/>
              <a:buChar char="Ø"/>
              <a:defRPr/>
            </a:pPr>
            <a:r>
              <a:rPr lang="en-IN" sz="1700" u="sng" dirty="0">
                <a:solidFill>
                  <a:schemeClr val="tx1"/>
                </a:solidFill>
                <a:latin typeface="Cambria" panose="02040503050406030204" pitchFamily="18" charset="0"/>
              </a:rPr>
              <a:t>Two kinds of transmission licensees</a:t>
            </a:r>
          </a:p>
          <a:p>
            <a:pPr lvl="1" algn="just">
              <a:defRPr/>
            </a:pPr>
            <a:r>
              <a:rPr lang="en-IN" sz="1700" dirty="0">
                <a:solidFill>
                  <a:schemeClr val="tx1"/>
                </a:solidFill>
                <a:latin typeface="Cambria" panose="02040503050406030204" pitchFamily="18" charset="0"/>
              </a:rPr>
              <a:t>Inter State Transmission Licence </a:t>
            </a:r>
          </a:p>
          <a:p>
            <a:pPr lvl="1" algn="just">
              <a:defRPr/>
            </a:pPr>
            <a:r>
              <a:rPr lang="en-IN" sz="1700" dirty="0">
                <a:solidFill>
                  <a:schemeClr val="tx1"/>
                </a:solidFill>
                <a:latin typeface="Cambria" panose="02040503050406030204" pitchFamily="18" charset="0"/>
              </a:rPr>
              <a:t>Intra-State Transmission Licence</a:t>
            </a:r>
          </a:p>
          <a:p>
            <a:pPr algn="just">
              <a:buFont typeface="Wingdings" panose="05000000000000000000" pitchFamily="2" charset="2"/>
              <a:buChar char="Ø"/>
              <a:defRPr/>
            </a:pPr>
            <a:r>
              <a:rPr lang="en-IN" sz="1700" u="sng" dirty="0">
                <a:solidFill>
                  <a:schemeClr val="tx1"/>
                </a:solidFill>
                <a:latin typeface="Cambria" panose="02040503050406030204" pitchFamily="18" charset="0"/>
              </a:rPr>
              <a:t>Due Consideration to CTU or STU before grant of licence</a:t>
            </a:r>
          </a:p>
          <a:p>
            <a:pPr algn="just">
              <a:buFont typeface="Wingdings" panose="05000000000000000000" pitchFamily="2" charset="2"/>
              <a:buChar char="Ø"/>
              <a:defRPr/>
            </a:pPr>
            <a:r>
              <a:rPr lang="en-IN" sz="1700" u="sng" dirty="0">
                <a:solidFill>
                  <a:schemeClr val="tx1"/>
                </a:solidFill>
                <a:latin typeface="Cambria" panose="02040503050406030204" pitchFamily="18" charset="0"/>
              </a:rPr>
              <a:t>Duties of Licensees</a:t>
            </a:r>
          </a:p>
          <a:p>
            <a:pPr lvl="1" algn="just">
              <a:defRPr/>
            </a:pPr>
            <a:r>
              <a:rPr lang="en-IN" sz="1700" dirty="0">
                <a:solidFill>
                  <a:schemeClr val="tx1"/>
                </a:solidFill>
                <a:latin typeface="Cambria" panose="02040503050406030204" pitchFamily="18" charset="0"/>
              </a:rPr>
              <a:t>To build and maintain an efficient, co-ordinated and economical transmission system</a:t>
            </a:r>
          </a:p>
          <a:p>
            <a:pPr lvl="1" algn="just">
              <a:defRPr/>
            </a:pPr>
            <a:r>
              <a:rPr lang="en-IN" sz="1700" dirty="0">
                <a:solidFill>
                  <a:schemeClr val="tx1"/>
                </a:solidFill>
                <a:latin typeface="Cambria" panose="02040503050406030204" pitchFamily="18" charset="0"/>
              </a:rPr>
              <a:t>To comply with grid standards for operation and maintenance of lines</a:t>
            </a:r>
          </a:p>
          <a:p>
            <a:pPr lvl="1" algn="just">
              <a:defRPr/>
            </a:pPr>
            <a:r>
              <a:rPr lang="en-IN" sz="1700" dirty="0">
                <a:solidFill>
                  <a:schemeClr val="tx1"/>
                </a:solidFill>
                <a:latin typeface="Cambria" panose="02040503050406030204" pitchFamily="18" charset="0"/>
              </a:rPr>
              <a:t>To comply with directions of the RLDCs or SLDCs</a:t>
            </a:r>
          </a:p>
          <a:p>
            <a:pPr lvl="1" algn="just">
              <a:defRPr/>
            </a:pPr>
            <a:r>
              <a:rPr lang="en-IN" sz="1700" dirty="0">
                <a:solidFill>
                  <a:schemeClr val="tx1"/>
                </a:solidFill>
                <a:latin typeface="Cambria" panose="02040503050406030204" pitchFamily="18" charset="0"/>
              </a:rPr>
              <a:t>Provide non discriminatory open access to its transmission system for use by licensees or generating companies.</a:t>
            </a:r>
          </a:p>
          <a:p>
            <a:pPr algn="just">
              <a:buFont typeface="Wingdings" panose="05000000000000000000" pitchFamily="2" charset="2"/>
              <a:buChar char="Ø"/>
              <a:defRPr/>
            </a:pPr>
            <a:r>
              <a:rPr lang="en-IN" sz="1700" u="sng" dirty="0">
                <a:solidFill>
                  <a:schemeClr val="tx1"/>
                </a:solidFill>
                <a:latin typeface="Cambria" panose="02040503050406030204" pitchFamily="18" charset="0"/>
              </a:rPr>
              <a:t>Works of licensees (Part VIII)</a:t>
            </a:r>
          </a:p>
          <a:p>
            <a:pPr lvl="1" algn="just">
              <a:defRPr/>
            </a:pPr>
            <a:r>
              <a:rPr lang="en-IN" sz="1700" dirty="0">
                <a:solidFill>
                  <a:schemeClr val="tx1"/>
                </a:solidFill>
                <a:latin typeface="Cambria" panose="02040503050406030204" pitchFamily="18" charset="0"/>
              </a:rPr>
              <a:t>Provision for carrying out works on streets, railways and placing of electric lines and other works. </a:t>
            </a:r>
          </a:p>
          <a:p>
            <a:pPr lvl="1" algn="just">
              <a:defRPr/>
            </a:pPr>
            <a:r>
              <a:rPr lang="en-IN" sz="1700" dirty="0">
                <a:solidFill>
                  <a:schemeClr val="tx1"/>
                </a:solidFill>
                <a:latin typeface="Cambria" panose="02040503050406030204" pitchFamily="18" charset="0"/>
              </a:rPr>
              <a:t>Compensation for any damage</a:t>
            </a:r>
          </a:p>
          <a:p>
            <a:pPr lvl="1" algn="just">
              <a:defRPr/>
            </a:pPr>
            <a:r>
              <a:rPr lang="en-IN" sz="1700" dirty="0">
                <a:solidFill>
                  <a:schemeClr val="tx1"/>
                </a:solidFill>
                <a:latin typeface="Cambria" panose="02040503050406030204" pitchFamily="18" charset="0"/>
              </a:rPr>
              <a:t>Also applicable to distribution licensees</a:t>
            </a:r>
          </a:p>
          <a:p>
            <a:pPr>
              <a:buFont typeface="Wingdings" panose="05000000000000000000" pitchFamily="2" charset="2"/>
              <a:buChar char="Ø"/>
              <a:defRPr/>
            </a:pPr>
            <a:endParaRPr lang="en-IN" sz="1700" dirty="0">
              <a:solidFill>
                <a:schemeClr val="tx1"/>
              </a:solidFill>
              <a:latin typeface="Cambria" panose="02040503050406030204" pitchFamily="18" charset="0"/>
            </a:endParaRPr>
          </a:p>
        </p:txBody>
      </p:sp>
    </p:spTree>
    <p:extLst>
      <p:ext uri="{BB962C8B-B14F-4D97-AF65-F5344CB8AC3E}">
        <p14:creationId xmlns:p14="http://schemas.microsoft.com/office/powerpoint/2010/main" val="362369278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xmlns="" id="{E07C4F6E-7580-4E0A-B059-CB4D426AA867}"/>
              </a:ext>
            </a:extLst>
          </p:cNvPr>
          <p:cNvSpPr>
            <a:spLocks noGrp="1"/>
          </p:cNvSpPr>
          <p:nvPr>
            <p:ph type="title"/>
          </p:nvPr>
        </p:nvSpPr>
        <p:spPr/>
        <p:txBody>
          <a:bodyPr>
            <a:normAutofit/>
          </a:bodyPr>
          <a:lstStyle/>
          <a:p>
            <a:r>
              <a:rPr lang="en-IN" altLang="en-US" sz="2800" b="1" dirty="0">
                <a:latin typeface="Cambria" panose="02040503050406030204" pitchFamily="18" charset="0"/>
              </a:rPr>
              <a:t>Trading	</a:t>
            </a:r>
          </a:p>
        </p:txBody>
      </p:sp>
      <p:sp>
        <p:nvSpPr>
          <p:cNvPr id="3" name="Text Placeholder 2">
            <a:extLst>
              <a:ext uri="{FF2B5EF4-FFF2-40B4-BE49-F238E27FC236}">
                <a16:creationId xmlns:a16="http://schemas.microsoft.com/office/drawing/2014/main" xmlns="" id="{DAFC823B-92B5-4BB8-8E5A-EAC37CA4754A}"/>
              </a:ext>
            </a:extLst>
          </p:cNvPr>
          <p:cNvSpPr>
            <a:spLocks noGrp="1"/>
          </p:cNvSpPr>
          <p:nvPr>
            <p:ph idx="1"/>
          </p:nvPr>
        </p:nvSpPr>
        <p:spPr>
          <a:xfrm>
            <a:off x="1524000" y="1219200"/>
            <a:ext cx="7010400" cy="4906963"/>
          </a:xfrm>
        </p:spPr>
        <p:txBody>
          <a:bodyPr>
            <a:noAutofit/>
          </a:bodyPr>
          <a:lstStyle/>
          <a:p>
            <a:pPr algn="just">
              <a:buFont typeface="Wingdings" panose="05000000000000000000" pitchFamily="2" charset="2"/>
              <a:buChar char="Ø"/>
              <a:defRPr/>
            </a:pPr>
            <a:r>
              <a:rPr lang="en-IN" sz="1800" dirty="0">
                <a:solidFill>
                  <a:schemeClr val="tx1"/>
                </a:solidFill>
                <a:latin typeface="Cambria" panose="02040503050406030204" pitchFamily="18" charset="0"/>
              </a:rPr>
              <a:t>Trading as a distinct activity recognized</a:t>
            </a:r>
          </a:p>
          <a:p>
            <a:pPr lvl="1" algn="just">
              <a:defRPr/>
            </a:pPr>
            <a:r>
              <a:rPr lang="en-IN" dirty="0">
                <a:solidFill>
                  <a:schemeClr val="tx1"/>
                </a:solidFill>
                <a:latin typeface="Cambria" panose="02040503050406030204" pitchFamily="18" charset="0"/>
              </a:rPr>
              <a:t>Purchase of electricity for resale (S.2(71))</a:t>
            </a:r>
          </a:p>
          <a:p>
            <a:pPr lvl="1" algn="just">
              <a:defRPr/>
            </a:pPr>
            <a:r>
              <a:rPr lang="en-IN" dirty="0">
                <a:solidFill>
                  <a:schemeClr val="tx1"/>
                </a:solidFill>
                <a:latin typeface="Cambria" panose="02040503050406030204" pitchFamily="18" charset="0"/>
              </a:rPr>
              <a:t>Commission may specify technical requirements, capital adequacy requirement and credit worthiness for being an electricity trader (S. 52)</a:t>
            </a:r>
          </a:p>
          <a:p>
            <a:pPr algn="just">
              <a:buFont typeface="Wingdings" panose="05000000000000000000" pitchFamily="2" charset="2"/>
              <a:buChar char="Ø"/>
              <a:defRPr/>
            </a:pPr>
            <a:r>
              <a:rPr lang="en-IN" sz="1800" dirty="0">
                <a:solidFill>
                  <a:schemeClr val="tx1"/>
                </a:solidFill>
                <a:latin typeface="Cambria" panose="02040503050406030204" pitchFamily="18" charset="0"/>
              </a:rPr>
              <a:t>Relation to other activities</a:t>
            </a:r>
          </a:p>
          <a:p>
            <a:pPr lvl="1" algn="just">
              <a:defRPr/>
            </a:pPr>
            <a:r>
              <a:rPr lang="en-IN" dirty="0">
                <a:solidFill>
                  <a:schemeClr val="tx1"/>
                </a:solidFill>
                <a:latin typeface="Cambria" panose="02040503050406030204" pitchFamily="18" charset="0"/>
              </a:rPr>
              <a:t>Distribution licensees do not require licence to undertake trading</a:t>
            </a:r>
          </a:p>
          <a:p>
            <a:pPr lvl="1" algn="just">
              <a:defRPr/>
            </a:pPr>
            <a:r>
              <a:rPr lang="en-IN" dirty="0">
                <a:solidFill>
                  <a:schemeClr val="tx1"/>
                </a:solidFill>
                <a:latin typeface="Cambria" panose="02040503050406030204" pitchFamily="18" charset="0"/>
              </a:rPr>
              <a:t>Transmission licensees, CTUs and STUs cannot engage in trading of electricity</a:t>
            </a:r>
          </a:p>
          <a:p>
            <a:pPr algn="just">
              <a:buFont typeface="Wingdings" panose="05000000000000000000" pitchFamily="2" charset="2"/>
              <a:buChar char="Ø"/>
              <a:defRPr/>
            </a:pPr>
            <a:r>
              <a:rPr lang="en-IN" sz="1800" dirty="0">
                <a:solidFill>
                  <a:schemeClr val="tx1"/>
                </a:solidFill>
                <a:latin typeface="Cambria" panose="02040503050406030204" pitchFamily="18" charset="0"/>
              </a:rPr>
              <a:t>Commission may fix ceilings on trading margins (S. 79(1)(j) &amp; S. 86(1)(j))</a:t>
            </a:r>
          </a:p>
          <a:p>
            <a:pPr lvl="1" algn="just">
              <a:defRPr/>
            </a:pPr>
            <a:r>
              <a:rPr lang="en-IN" dirty="0">
                <a:solidFill>
                  <a:schemeClr val="tx1"/>
                </a:solidFill>
                <a:latin typeface="Cambria" panose="02040503050406030204" pitchFamily="18" charset="0"/>
              </a:rPr>
              <a:t>This is a safeguard to ensure that trading licensees do not sell electricity at unregulated prices.</a:t>
            </a:r>
          </a:p>
          <a:p>
            <a:pPr lvl="1" algn="just">
              <a:defRPr/>
            </a:pPr>
            <a:r>
              <a:rPr lang="en-IN" dirty="0">
                <a:solidFill>
                  <a:schemeClr val="tx1"/>
                </a:solidFill>
                <a:latin typeface="Cambria" panose="02040503050406030204" pitchFamily="18" charset="0"/>
              </a:rPr>
              <a:t>APTEL had fixed a trading margin of 4% on base price; however this was subsequently set aside on the issue of locus of the Appellant before APTEL.</a:t>
            </a:r>
          </a:p>
          <a:p>
            <a:pPr lvl="2" algn="just">
              <a:buFont typeface="Wingdings" panose="05000000000000000000" pitchFamily="2" charset="2"/>
              <a:buChar char="Ø"/>
              <a:defRPr/>
            </a:pPr>
            <a:endParaRPr lang="en-IN" sz="1800" dirty="0">
              <a:solidFill>
                <a:schemeClr val="tx1"/>
              </a:solidFill>
              <a:latin typeface="Cambria" panose="02040503050406030204" pitchFamily="18" charset="0"/>
            </a:endParaRPr>
          </a:p>
        </p:txBody>
      </p:sp>
    </p:spTree>
    <p:extLst>
      <p:ext uri="{BB962C8B-B14F-4D97-AF65-F5344CB8AC3E}">
        <p14:creationId xmlns:p14="http://schemas.microsoft.com/office/powerpoint/2010/main" val="284768547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xmlns="" id="{67402CC6-61B5-4557-833A-C494DB5C0EA7}"/>
              </a:ext>
            </a:extLst>
          </p:cNvPr>
          <p:cNvSpPr>
            <a:spLocks noGrp="1"/>
          </p:cNvSpPr>
          <p:nvPr>
            <p:ph type="title"/>
          </p:nvPr>
        </p:nvSpPr>
        <p:spPr>
          <a:xfrm>
            <a:off x="1524000" y="152400"/>
            <a:ext cx="7086600" cy="914400"/>
          </a:xfrm>
        </p:spPr>
        <p:txBody>
          <a:bodyPr>
            <a:normAutofit/>
          </a:bodyPr>
          <a:lstStyle/>
          <a:p>
            <a:r>
              <a:rPr lang="en-IN" altLang="en-US" sz="2800" b="1" dirty="0">
                <a:latin typeface="Cambria" panose="02040503050406030204" pitchFamily="18" charset="0"/>
              </a:rPr>
              <a:t>Distribution of electricity</a:t>
            </a:r>
          </a:p>
        </p:txBody>
      </p:sp>
      <p:sp>
        <p:nvSpPr>
          <p:cNvPr id="3" name="Text Placeholder 2">
            <a:extLst>
              <a:ext uri="{FF2B5EF4-FFF2-40B4-BE49-F238E27FC236}">
                <a16:creationId xmlns:a16="http://schemas.microsoft.com/office/drawing/2014/main" xmlns="" id="{A7A47150-8FD2-485A-9C47-C612D97AD7DA}"/>
              </a:ext>
            </a:extLst>
          </p:cNvPr>
          <p:cNvSpPr>
            <a:spLocks noGrp="1"/>
          </p:cNvSpPr>
          <p:nvPr>
            <p:ph idx="1"/>
          </p:nvPr>
        </p:nvSpPr>
        <p:spPr>
          <a:xfrm>
            <a:off x="1524000" y="990600"/>
            <a:ext cx="7010400" cy="5135563"/>
          </a:xfrm>
        </p:spPr>
        <p:txBody>
          <a:bodyPr>
            <a:noAutofit/>
          </a:bodyPr>
          <a:lstStyle/>
          <a:p>
            <a:pPr>
              <a:buFont typeface="Wingdings" panose="05000000000000000000" pitchFamily="2" charset="2"/>
              <a:buChar char="Ø"/>
              <a:defRPr/>
            </a:pPr>
            <a:r>
              <a:rPr lang="en-IN" sz="1800" dirty="0">
                <a:solidFill>
                  <a:schemeClr val="tx1"/>
                </a:solidFill>
                <a:latin typeface="Cambria" panose="02040503050406030204" pitchFamily="18" charset="0"/>
              </a:rPr>
              <a:t>Distribution vis-à-vis supply of electricity</a:t>
            </a:r>
          </a:p>
          <a:p>
            <a:pPr lvl="1" algn="just">
              <a:defRPr/>
            </a:pPr>
            <a:r>
              <a:rPr lang="en-IN" dirty="0">
                <a:solidFill>
                  <a:schemeClr val="tx1"/>
                </a:solidFill>
                <a:latin typeface="Cambria" panose="02040503050406030204" pitchFamily="18" charset="0"/>
              </a:rPr>
              <a:t>A distribution licensee is defined as a licensee authorized to </a:t>
            </a:r>
            <a:r>
              <a:rPr lang="en-IN" i="1" u="sng" dirty="0">
                <a:solidFill>
                  <a:schemeClr val="tx1"/>
                </a:solidFill>
                <a:latin typeface="Cambria" panose="02040503050406030204" pitchFamily="18" charset="0"/>
              </a:rPr>
              <a:t>maintain a distribution system</a:t>
            </a:r>
            <a:r>
              <a:rPr lang="en-IN" u="sng" dirty="0">
                <a:solidFill>
                  <a:schemeClr val="tx1"/>
                </a:solidFill>
                <a:latin typeface="Cambria" panose="02040503050406030204" pitchFamily="18" charset="0"/>
              </a:rPr>
              <a:t> </a:t>
            </a:r>
            <a:r>
              <a:rPr lang="en-IN" dirty="0">
                <a:solidFill>
                  <a:schemeClr val="tx1"/>
                </a:solidFill>
                <a:latin typeface="Cambria" panose="02040503050406030204" pitchFamily="18" charset="0"/>
              </a:rPr>
              <a:t>for supply of electricity to the consumers.</a:t>
            </a:r>
          </a:p>
          <a:p>
            <a:pPr algn="just">
              <a:buFont typeface="Wingdings" panose="05000000000000000000" pitchFamily="2" charset="2"/>
              <a:buChar char="Ø"/>
              <a:defRPr/>
            </a:pPr>
            <a:r>
              <a:rPr lang="en-IN" sz="1800" dirty="0">
                <a:latin typeface="Cambria" panose="02040503050406030204" pitchFamily="18" charset="0"/>
              </a:rPr>
              <a:t>Distribution system means system of wires and facilities between transmission points or generating station and installation of consumers.</a:t>
            </a:r>
          </a:p>
          <a:p>
            <a:pPr lvl="1">
              <a:defRPr/>
            </a:pPr>
            <a:r>
              <a:rPr lang="en-IN" dirty="0">
                <a:solidFill>
                  <a:schemeClr val="tx1"/>
                </a:solidFill>
                <a:latin typeface="Cambria" panose="02040503050406030204" pitchFamily="18" charset="0"/>
              </a:rPr>
              <a:t>Supply is defined as sale of electricity</a:t>
            </a:r>
          </a:p>
          <a:p>
            <a:pPr>
              <a:buFont typeface="Wingdings" panose="05000000000000000000" pitchFamily="2" charset="2"/>
              <a:buChar char="Ø"/>
              <a:defRPr/>
            </a:pPr>
            <a:r>
              <a:rPr lang="en-IN" sz="1800" dirty="0">
                <a:solidFill>
                  <a:schemeClr val="tx1"/>
                </a:solidFill>
                <a:latin typeface="Cambria" panose="02040503050406030204" pitchFamily="18" charset="0"/>
              </a:rPr>
              <a:t>Whether Licence required for supply</a:t>
            </a:r>
          </a:p>
          <a:p>
            <a:pPr lvl="1" algn="just">
              <a:defRPr/>
            </a:pPr>
            <a:r>
              <a:rPr lang="en-IN" dirty="0">
                <a:solidFill>
                  <a:schemeClr val="tx1"/>
                </a:solidFill>
                <a:latin typeface="Cambria" panose="02040503050406030204" pitchFamily="18" charset="0"/>
              </a:rPr>
              <a:t>The Act permits generating companies (including CPPs) to supply power to consumers without a licence. (Ss. 9 and 10)</a:t>
            </a:r>
          </a:p>
          <a:p>
            <a:pPr lvl="1" algn="just">
              <a:defRPr/>
            </a:pPr>
            <a:r>
              <a:rPr lang="en-IN" dirty="0">
                <a:solidFill>
                  <a:schemeClr val="tx1"/>
                </a:solidFill>
                <a:latin typeface="Cambria" panose="02040503050406030204" pitchFamily="18" charset="0"/>
              </a:rPr>
              <a:t>Generating Companies and CPPs are permitted to construct and maintain dedicated transmission lines. </a:t>
            </a:r>
          </a:p>
          <a:p>
            <a:pPr lvl="2" algn="just">
              <a:buFont typeface="Courier New" panose="02070309020205020404" pitchFamily="49" charset="0"/>
              <a:buChar char="o"/>
              <a:defRPr/>
            </a:pPr>
            <a:r>
              <a:rPr lang="en-IN" sz="1800" dirty="0">
                <a:latin typeface="Cambria" panose="02040503050406030204" pitchFamily="18" charset="0"/>
              </a:rPr>
              <a:t>APTEL has held that a dedicated transmission line can be used to supply power to a single consumer without licence. However supply to a large number of consumers through own lines would amount to distribution.</a:t>
            </a:r>
          </a:p>
          <a:p>
            <a:pPr marL="457200" lvl="2" indent="0">
              <a:buFont typeface="Wingdings" panose="05000000000000000000" pitchFamily="2" charset="2"/>
              <a:buNone/>
              <a:defRPr/>
            </a:pPr>
            <a:endParaRPr lang="en-IN" sz="1800" dirty="0">
              <a:solidFill>
                <a:schemeClr val="tx1"/>
              </a:solidFill>
              <a:latin typeface="Cambria" panose="02040503050406030204" pitchFamily="18" charset="0"/>
            </a:endParaRPr>
          </a:p>
        </p:txBody>
      </p:sp>
    </p:spTree>
    <p:extLst>
      <p:ext uri="{BB962C8B-B14F-4D97-AF65-F5344CB8AC3E}">
        <p14:creationId xmlns:p14="http://schemas.microsoft.com/office/powerpoint/2010/main" val="388573456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xmlns="" id="{44BF6458-BA8C-4C1B-8FE5-31432384A955}"/>
              </a:ext>
            </a:extLst>
          </p:cNvPr>
          <p:cNvSpPr>
            <a:spLocks noGrp="1"/>
          </p:cNvSpPr>
          <p:nvPr>
            <p:ph type="title"/>
          </p:nvPr>
        </p:nvSpPr>
        <p:spPr>
          <a:xfrm>
            <a:off x="5410200" y="0"/>
            <a:ext cx="3962400" cy="457200"/>
          </a:xfrm>
        </p:spPr>
        <p:txBody>
          <a:bodyPr>
            <a:normAutofit fontScale="90000"/>
          </a:bodyPr>
          <a:lstStyle/>
          <a:p>
            <a:r>
              <a:rPr lang="en-IN" altLang="en-US" dirty="0"/>
              <a:t>	</a:t>
            </a:r>
          </a:p>
        </p:txBody>
      </p:sp>
      <p:sp>
        <p:nvSpPr>
          <p:cNvPr id="3" name="Text Placeholder 2">
            <a:extLst>
              <a:ext uri="{FF2B5EF4-FFF2-40B4-BE49-F238E27FC236}">
                <a16:creationId xmlns:a16="http://schemas.microsoft.com/office/drawing/2014/main" xmlns="" id="{D9F7694A-1C66-4D8E-9A84-54334405CB1A}"/>
              </a:ext>
            </a:extLst>
          </p:cNvPr>
          <p:cNvSpPr>
            <a:spLocks noGrp="1"/>
          </p:cNvSpPr>
          <p:nvPr>
            <p:ph idx="1"/>
          </p:nvPr>
        </p:nvSpPr>
        <p:spPr>
          <a:xfrm>
            <a:off x="1140178" y="778932"/>
            <a:ext cx="7448374" cy="5424311"/>
          </a:xfrm>
        </p:spPr>
        <p:txBody>
          <a:bodyPr>
            <a:normAutofit fontScale="92500" lnSpcReduction="10000"/>
          </a:bodyPr>
          <a:lstStyle/>
          <a:p>
            <a:pPr lvl="2">
              <a:defRPr/>
            </a:pPr>
            <a:endParaRPr lang="en-IN" sz="1500" dirty="0">
              <a:solidFill>
                <a:schemeClr val="tx1"/>
              </a:solidFill>
            </a:endParaRPr>
          </a:p>
          <a:p>
            <a:pPr marL="0" indent="0">
              <a:spcBef>
                <a:spcPct val="0"/>
              </a:spcBef>
              <a:buNone/>
              <a:defRPr/>
            </a:pPr>
            <a:r>
              <a:rPr lang="en-IN" altLang="en-US" sz="2800" b="1" dirty="0">
                <a:latin typeface="Cambria" panose="02040503050406030204" pitchFamily="18" charset="0"/>
                <a:ea typeface="+mj-ea"/>
                <a:cs typeface="+mj-cs"/>
              </a:rPr>
              <a:t>Duties of </a:t>
            </a:r>
            <a:r>
              <a:rPr lang="en-IN" altLang="en-US" sz="2800" b="1" dirty="0" smtClean="0">
                <a:latin typeface="Cambria" panose="02040503050406030204" pitchFamily="18" charset="0"/>
                <a:ea typeface="+mj-ea"/>
                <a:cs typeface="+mj-cs"/>
              </a:rPr>
              <a:t>distribution licensee</a:t>
            </a:r>
            <a:endParaRPr lang="en-IN" altLang="en-US" sz="2800" b="1" dirty="0">
              <a:latin typeface="Cambria" panose="02040503050406030204" pitchFamily="18" charset="0"/>
              <a:ea typeface="+mj-ea"/>
              <a:cs typeface="+mj-cs"/>
            </a:endParaRPr>
          </a:p>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Develop, Maintain &amp; operate efficient distribution system(S. 42) Licensee may seek recovery expenditure for last mile connectivity to consumer (S. 46)</a:t>
            </a:r>
          </a:p>
          <a:p>
            <a:pPr>
              <a:buFont typeface="Wingdings" panose="05000000000000000000" pitchFamily="2" charset="2"/>
              <a:buChar char="Ø"/>
              <a:defRPr/>
            </a:pPr>
            <a:r>
              <a:rPr lang="en-IN" altLang="en-US" sz="1800" dirty="0">
                <a:solidFill>
                  <a:schemeClr val="tx1"/>
                </a:solidFill>
                <a:latin typeface="Cambria" panose="02040503050406030204" pitchFamily="18" charset="0"/>
              </a:rPr>
              <a:t>Duty to supply on request (S.43)</a:t>
            </a:r>
          </a:p>
          <a:p>
            <a:pPr lvl="1">
              <a:defRPr/>
            </a:pPr>
            <a:r>
              <a:rPr lang="en-IN" altLang="en-US" dirty="0">
                <a:solidFill>
                  <a:schemeClr val="tx1"/>
                </a:solidFill>
                <a:latin typeface="Cambria" panose="02040503050406030204" pitchFamily="18" charset="0"/>
              </a:rPr>
              <a:t>Licensee to give supply of electricity within one month</a:t>
            </a:r>
          </a:p>
          <a:p>
            <a:pPr lvl="1">
              <a:defRPr/>
            </a:pPr>
            <a:r>
              <a:rPr lang="en-IN" altLang="en-US" i="1" dirty="0">
                <a:solidFill>
                  <a:schemeClr val="tx1"/>
                </a:solidFill>
                <a:latin typeface="Cambria" panose="02040503050406030204" pitchFamily="18" charset="0"/>
              </a:rPr>
              <a:t>Exception: </a:t>
            </a:r>
          </a:p>
          <a:p>
            <a:pPr lvl="2">
              <a:buFont typeface="Courier New" panose="02070309020205020404" pitchFamily="49" charset="0"/>
              <a:buChar char="o"/>
              <a:defRPr/>
            </a:pPr>
            <a:r>
              <a:rPr lang="en-IN" altLang="en-US" sz="1800" dirty="0">
                <a:latin typeface="Cambria" panose="02040503050406030204" pitchFamily="18" charset="0"/>
              </a:rPr>
              <a:t>extension of line required</a:t>
            </a:r>
          </a:p>
          <a:p>
            <a:pPr lvl="2">
              <a:buFont typeface="Courier New" panose="02070309020205020404" pitchFamily="49" charset="0"/>
              <a:buChar char="o"/>
              <a:defRPr/>
            </a:pPr>
            <a:r>
              <a:rPr lang="en-IN" altLang="en-US" sz="1800" dirty="0">
                <a:latin typeface="Cambria" panose="02040503050406030204" pitchFamily="18" charset="0"/>
              </a:rPr>
              <a:t>Occurrence beyond control – floods, cyclones, storms </a:t>
            </a:r>
            <a:r>
              <a:rPr lang="en-IN" altLang="en-US" sz="1800" dirty="0" err="1">
                <a:latin typeface="Cambria" panose="02040503050406030204" pitchFamily="18" charset="0"/>
              </a:rPr>
              <a:t>etc</a:t>
            </a:r>
            <a:endParaRPr lang="en-IN" altLang="en-US" sz="1800" dirty="0">
              <a:latin typeface="Cambria" panose="02040503050406030204" pitchFamily="18" charset="0"/>
            </a:endParaRPr>
          </a:p>
          <a:p>
            <a:pPr>
              <a:buFont typeface="Wingdings" panose="05000000000000000000" pitchFamily="2" charset="2"/>
              <a:buChar char="Ø"/>
              <a:defRPr/>
            </a:pPr>
            <a:r>
              <a:rPr lang="en-IN" altLang="en-US" sz="1800" dirty="0">
                <a:solidFill>
                  <a:schemeClr val="tx1"/>
                </a:solidFill>
                <a:latin typeface="Cambria" panose="02040503050406030204" pitchFamily="18" charset="0"/>
              </a:rPr>
              <a:t>Supply only through meters (S. 55)</a:t>
            </a:r>
          </a:p>
          <a:p>
            <a:pPr>
              <a:buFont typeface="Wingdings" panose="05000000000000000000" pitchFamily="2" charset="2"/>
              <a:buChar char="Ø"/>
              <a:defRPr/>
            </a:pPr>
            <a:r>
              <a:rPr lang="en-IN" altLang="en-US" sz="1800" dirty="0">
                <a:solidFill>
                  <a:schemeClr val="tx1"/>
                </a:solidFill>
                <a:latin typeface="Cambria" panose="02040503050406030204" pitchFamily="18" charset="0"/>
              </a:rPr>
              <a:t>Tariff as determined by Regulatory Commissions </a:t>
            </a:r>
            <a:endParaRPr lang="en-IN" altLang="en-US" sz="1800" u="sng" dirty="0">
              <a:solidFill>
                <a:schemeClr val="tx1"/>
              </a:solidFill>
              <a:latin typeface="Cambria" panose="02040503050406030204" pitchFamily="18" charset="0"/>
            </a:endParaRPr>
          </a:p>
          <a:p>
            <a:pPr marL="0" indent="0">
              <a:buFont typeface="Wingdings" panose="05000000000000000000" pitchFamily="2" charset="2"/>
              <a:buNone/>
              <a:defRPr/>
            </a:pPr>
            <a:r>
              <a:rPr lang="en-IN" sz="1800" u="sng" dirty="0">
                <a:solidFill>
                  <a:schemeClr val="tx1"/>
                </a:solidFill>
                <a:latin typeface="Cambria" panose="02040503050406030204" pitchFamily="18" charset="0"/>
              </a:rPr>
              <a:t>Disconnection of Electricity (S. 56)</a:t>
            </a:r>
          </a:p>
          <a:p>
            <a:pPr>
              <a:buFont typeface="Wingdings" panose="05000000000000000000" pitchFamily="2" charset="2"/>
              <a:buChar char="Ø"/>
              <a:defRPr/>
            </a:pPr>
            <a:r>
              <a:rPr lang="en-IN" sz="1800" dirty="0">
                <a:solidFill>
                  <a:schemeClr val="tx1"/>
                </a:solidFill>
                <a:latin typeface="Cambria" panose="02040503050406030204" pitchFamily="18" charset="0"/>
              </a:rPr>
              <a:t>Licensee may disconnect connection on non payment of charges</a:t>
            </a:r>
          </a:p>
          <a:p>
            <a:pPr>
              <a:buFont typeface="Wingdings" panose="05000000000000000000" pitchFamily="2" charset="2"/>
              <a:buChar char="Ø"/>
              <a:defRPr/>
            </a:pPr>
            <a:r>
              <a:rPr lang="en-IN" sz="1800" dirty="0">
                <a:solidFill>
                  <a:schemeClr val="tx1"/>
                </a:solidFill>
                <a:latin typeface="Cambria" panose="02040503050406030204" pitchFamily="18" charset="0"/>
              </a:rPr>
              <a:t>15 day notice required</a:t>
            </a:r>
          </a:p>
          <a:p>
            <a:pPr>
              <a:buFont typeface="Wingdings" panose="05000000000000000000" pitchFamily="2" charset="2"/>
              <a:buChar char="Ø"/>
              <a:defRPr/>
            </a:pPr>
            <a:r>
              <a:rPr lang="en-IN" sz="1800" dirty="0">
                <a:solidFill>
                  <a:schemeClr val="tx1"/>
                </a:solidFill>
                <a:latin typeface="Cambria" panose="02040503050406030204" pitchFamily="18" charset="0"/>
              </a:rPr>
              <a:t>Limitation of 2 years for recovery</a:t>
            </a:r>
          </a:p>
        </p:txBody>
      </p:sp>
    </p:spTree>
    <p:extLst>
      <p:ext uri="{BB962C8B-B14F-4D97-AF65-F5344CB8AC3E}">
        <p14:creationId xmlns:p14="http://schemas.microsoft.com/office/powerpoint/2010/main" val="406513085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xmlns="" id="{041BD275-0362-4976-AE12-5F2689195CAB}"/>
              </a:ext>
            </a:extLst>
          </p:cNvPr>
          <p:cNvSpPr>
            <a:spLocks noGrp="1"/>
          </p:cNvSpPr>
          <p:nvPr>
            <p:ph type="title"/>
          </p:nvPr>
        </p:nvSpPr>
        <p:spPr/>
        <p:txBody>
          <a:bodyPr/>
          <a:lstStyle/>
          <a:p>
            <a:r>
              <a:rPr lang="en-IN" altLang="en-US" sz="2800" b="1" dirty="0">
                <a:latin typeface="Cambria" panose="02040503050406030204" pitchFamily="18" charset="0"/>
              </a:rPr>
              <a:t>Open Access</a:t>
            </a:r>
            <a:r>
              <a:rPr lang="en-IN" altLang="en-US" dirty="0"/>
              <a:t>	</a:t>
            </a:r>
          </a:p>
        </p:txBody>
      </p:sp>
      <p:sp>
        <p:nvSpPr>
          <p:cNvPr id="4" name="Text Placeholder 2">
            <a:extLst>
              <a:ext uri="{FF2B5EF4-FFF2-40B4-BE49-F238E27FC236}">
                <a16:creationId xmlns:a16="http://schemas.microsoft.com/office/drawing/2014/main" xmlns="" id="{0608A9C2-4BE9-444E-9F89-B927C724D790}"/>
              </a:ext>
            </a:extLst>
          </p:cNvPr>
          <p:cNvSpPr>
            <a:spLocks noGrp="1"/>
          </p:cNvSpPr>
          <p:nvPr>
            <p:ph idx="1"/>
          </p:nvPr>
        </p:nvSpPr>
        <p:spPr>
          <a:xfrm>
            <a:off x="1504950" y="1249680"/>
            <a:ext cx="7010400" cy="4800600"/>
          </a:xfrm>
        </p:spPr>
        <p:txBody>
          <a:bodyPr>
            <a:normAutofit/>
          </a:bodyPr>
          <a:lstStyle/>
          <a:p>
            <a:pPr>
              <a:buFont typeface="Wingdings" panose="05000000000000000000" pitchFamily="2" charset="2"/>
              <a:buChar char="Ø"/>
              <a:defRPr/>
            </a:pPr>
            <a:r>
              <a:rPr lang="en-IN" sz="1800" u="sng" dirty="0">
                <a:solidFill>
                  <a:schemeClr val="tx1"/>
                </a:solidFill>
                <a:latin typeface="Cambria" panose="02040503050406030204" pitchFamily="18" charset="0"/>
              </a:rPr>
              <a:t>Definition</a:t>
            </a:r>
          </a:p>
          <a:p>
            <a:pPr lvl="1" algn="just">
              <a:defRPr/>
            </a:pPr>
            <a:r>
              <a:rPr lang="en-IN" dirty="0">
                <a:solidFill>
                  <a:schemeClr val="tx1"/>
                </a:solidFill>
                <a:latin typeface="Cambria" panose="02040503050406030204" pitchFamily="18" charset="0"/>
              </a:rPr>
              <a:t>Non discriminatory provision for use of lines or system </a:t>
            </a:r>
            <a:r>
              <a:rPr lang="en-IN" b="1" u="sng" dirty="0">
                <a:solidFill>
                  <a:schemeClr val="tx1"/>
                </a:solidFill>
                <a:latin typeface="Cambria" panose="02040503050406030204" pitchFamily="18" charset="0"/>
              </a:rPr>
              <a:t>by any licensee</a:t>
            </a:r>
            <a:r>
              <a:rPr lang="en-IN" dirty="0">
                <a:solidFill>
                  <a:schemeClr val="tx1"/>
                </a:solidFill>
                <a:latin typeface="Cambria" panose="02040503050406030204" pitchFamily="18" charset="0"/>
              </a:rPr>
              <a:t> or </a:t>
            </a:r>
            <a:r>
              <a:rPr lang="en-IN" b="1" u="sng" dirty="0">
                <a:solidFill>
                  <a:schemeClr val="tx1"/>
                </a:solidFill>
                <a:latin typeface="Cambria" panose="02040503050406030204" pitchFamily="18" charset="0"/>
              </a:rPr>
              <a:t>consumer</a:t>
            </a:r>
            <a:r>
              <a:rPr lang="en-IN" dirty="0">
                <a:solidFill>
                  <a:schemeClr val="tx1"/>
                </a:solidFill>
                <a:latin typeface="Cambria" panose="02040503050406030204" pitchFamily="18" charset="0"/>
              </a:rPr>
              <a:t> or </a:t>
            </a:r>
            <a:r>
              <a:rPr lang="en-IN" b="1" u="sng" dirty="0">
                <a:solidFill>
                  <a:schemeClr val="tx1"/>
                </a:solidFill>
                <a:latin typeface="Cambria" panose="02040503050406030204" pitchFamily="18" charset="0"/>
              </a:rPr>
              <a:t>generating company</a:t>
            </a:r>
          </a:p>
          <a:p>
            <a:pPr lvl="1" algn="just">
              <a:defRPr/>
            </a:pPr>
            <a:r>
              <a:rPr lang="en-IN" b="1" u="sng" dirty="0">
                <a:solidFill>
                  <a:schemeClr val="tx1"/>
                </a:solidFill>
                <a:latin typeface="Cambria" panose="02040503050406030204" pitchFamily="18" charset="0"/>
              </a:rPr>
              <a:t>Applicable to both transmission and distribution lines/system</a:t>
            </a:r>
          </a:p>
          <a:p>
            <a:pPr>
              <a:buFont typeface="Wingdings" panose="05000000000000000000" pitchFamily="2" charset="2"/>
              <a:buChar char="Ø"/>
              <a:defRPr/>
            </a:pPr>
            <a:r>
              <a:rPr lang="en-IN" sz="1800" u="sng" dirty="0">
                <a:solidFill>
                  <a:schemeClr val="tx1"/>
                </a:solidFill>
                <a:latin typeface="Cambria" panose="02040503050406030204" pitchFamily="18" charset="0"/>
              </a:rPr>
              <a:t>Open Access on Distribution System</a:t>
            </a:r>
          </a:p>
          <a:p>
            <a:pPr lvl="1" algn="just">
              <a:defRPr/>
            </a:pPr>
            <a:r>
              <a:rPr lang="en-IN" dirty="0">
                <a:solidFill>
                  <a:schemeClr val="tx1"/>
                </a:solidFill>
                <a:latin typeface="Cambria" panose="02040503050406030204" pitchFamily="18" charset="0"/>
              </a:rPr>
              <a:t>To be introduced in phases by the Commission but available to all within 5 years to consumers with more than 1 MW demand.</a:t>
            </a:r>
          </a:p>
          <a:p>
            <a:pPr lvl="1" algn="just">
              <a:defRPr/>
            </a:pPr>
            <a:r>
              <a:rPr lang="en-IN" dirty="0">
                <a:solidFill>
                  <a:schemeClr val="tx1"/>
                </a:solidFill>
                <a:latin typeface="Cambria" panose="02040503050406030204" pitchFamily="18" charset="0"/>
              </a:rPr>
              <a:t>Allows consumers to take from a generating company or licensee, other than its own distribution licensee</a:t>
            </a:r>
          </a:p>
          <a:p>
            <a:pPr algn="just">
              <a:buFont typeface="Wingdings" panose="05000000000000000000" pitchFamily="2" charset="2"/>
              <a:buChar char="Ø"/>
              <a:defRPr/>
            </a:pPr>
            <a:r>
              <a:rPr lang="en-IN" sz="1800" u="sng" dirty="0">
                <a:solidFill>
                  <a:schemeClr val="tx1"/>
                </a:solidFill>
                <a:latin typeface="Cambria" panose="02040503050406030204" pitchFamily="18" charset="0"/>
              </a:rPr>
              <a:t>Costs payable by a consumer availing Open Access</a:t>
            </a:r>
          </a:p>
          <a:p>
            <a:pPr lvl="1" algn="just">
              <a:defRPr/>
            </a:pPr>
            <a:r>
              <a:rPr lang="en-IN" dirty="0">
                <a:solidFill>
                  <a:schemeClr val="tx1"/>
                </a:solidFill>
                <a:latin typeface="Cambria" panose="02040503050406030204" pitchFamily="18" charset="0"/>
              </a:rPr>
              <a:t>Wheeling Charges – for use of lines</a:t>
            </a:r>
          </a:p>
          <a:p>
            <a:pPr lvl="1" algn="just">
              <a:defRPr/>
            </a:pPr>
            <a:r>
              <a:rPr lang="en-IN" dirty="0">
                <a:solidFill>
                  <a:schemeClr val="tx1"/>
                </a:solidFill>
                <a:latin typeface="Cambria" panose="02040503050406030204" pitchFamily="18" charset="0"/>
              </a:rPr>
              <a:t>Cross Subsidy Surcharge – to compensate licensee for loss of a cross subsidising consumer</a:t>
            </a:r>
          </a:p>
          <a:p>
            <a:pPr lvl="1" algn="just">
              <a:defRPr/>
            </a:pPr>
            <a:r>
              <a:rPr lang="en-IN" dirty="0">
                <a:solidFill>
                  <a:schemeClr val="tx1"/>
                </a:solidFill>
                <a:latin typeface="Cambria" panose="02040503050406030204" pitchFamily="18" charset="0"/>
              </a:rPr>
              <a:t>Additional Surcharge – to compensate licensee for fixed cost incurred out of its duty to supply</a:t>
            </a:r>
          </a:p>
          <a:p>
            <a:pPr lvl="2" algn="just">
              <a:defRPr/>
            </a:pPr>
            <a:endParaRPr lang="en-IN" sz="1800" dirty="0">
              <a:solidFill>
                <a:schemeClr val="tx1"/>
              </a:solidFill>
              <a:latin typeface="Cambria" panose="02040503050406030204" pitchFamily="18" charset="0"/>
            </a:endParaRPr>
          </a:p>
          <a:p>
            <a:pPr>
              <a:buFont typeface="Wingdings" panose="05000000000000000000" pitchFamily="2" charset="2"/>
              <a:buChar char="Ø"/>
              <a:defRPr/>
            </a:pPr>
            <a:endParaRPr lang="en-IN" sz="1800" dirty="0">
              <a:solidFill>
                <a:schemeClr val="tx1"/>
              </a:solidFill>
            </a:endParaRPr>
          </a:p>
        </p:txBody>
      </p:sp>
    </p:spTree>
    <p:extLst>
      <p:ext uri="{BB962C8B-B14F-4D97-AF65-F5344CB8AC3E}">
        <p14:creationId xmlns:p14="http://schemas.microsoft.com/office/powerpoint/2010/main" val="154663882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xmlns="" id="{C0D7BF84-FC5C-4DFF-8B31-7EBFB5C397A2}"/>
              </a:ext>
            </a:extLst>
          </p:cNvPr>
          <p:cNvSpPr>
            <a:spLocks noGrp="1"/>
          </p:cNvSpPr>
          <p:nvPr>
            <p:ph type="title"/>
          </p:nvPr>
        </p:nvSpPr>
        <p:spPr>
          <a:xfrm>
            <a:off x="1476375" y="63500"/>
            <a:ext cx="7086600" cy="546100"/>
          </a:xfrm>
        </p:spPr>
        <p:txBody>
          <a:bodyPr>
            <a:normAutofit/>
          </a:bodyPr>
          <a:lstStyle/>
          <a:p>
            <a:r>
              <a:rPr lang="en-IN" altLang="en-US" sz="2800" b="1" dirty="0">
                <a:latin typeface="Cambria" panose="02040503050406030204" pitchFamily="18" charset="0"/>
              </a:rPr>
              <a:t>Unbundling of State Electricity Boards</a:t>
            </a:r>
          </a:p>
        </p:txBody>
      </p:sp>
      <p:sp>
        <p:nvSpPr>
          <p:cNvPr id="21507" name="Text Placeholder 2">
            <a:extLst>
              <a:ext uri="{FF2B5EF4-FFF2-40B4-BE49-F238E27FC236}">
                <a16:creationId xmlns:a16="http://schemas.microsoft.com/office/drawing/2014/main" xmlns="" id="{B90D9F18-71B4-4926-8041-45916968BDBF}"/>
              </a:ext>
            </a:extLst>
          </p:cNvPr>
          <p:cNvSpPr>
            <a:spLocks noGrp="1"/>
          </p:cNvSpPr>
          <p:nvPr>
            <p:ph idx="1"/>
          </p:nvPr>
        </p:nvSpPr>
        <p:spPr>
          <a:xfrm>
            <a:off x="1476375" y="647700"/>
            <a:ext cx="7010400" cy="5562600"/>
          </a:xfrm>
        </p:spPr>
        <p:txBody>
          <a:bodyPr>
            <a:noAutofit/>
          </a:bodyPr>
          <a:lstStyle/>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Historically, SEBs were engaged in generation, distribution and transmission of electricity.</a:t>
            </a:r>
          </a:p>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Some states introduced reforms for unbundling SEBs into different companies for different activities</a:t>
            </a:r>
          </a:p>
          <a:p>
            <a:pPr lvl="1" algn="just">
              <a:defRPr/>
            </a:pPr>
            <a:r>
              <a:rPr lang="en-IN" altLang="en-US" dirty="0">
                <a:solidFill>
                  <a:schemeClr val="tx1"/>
                </a:solidFill>
                <a:latin typeface="Cambria" panose="02040503050406030204" pitchFamily="18" charset="0"/>
              </a:rPr>
              <a:t>Orissa, Haryana, Andhra Pradesh, Karnataka, Rajasthan and U.P </a:t>
            </a:r>
          </a:p>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2003 Act provides for a transfer scheme for creation of various companies from SEBs (S. 131)</a:t>
            </a:r>
          </a:p>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Aimed at permitting States to separate generation, distribution, transmission and trading activities into different companies. </a:t>
            </a:r>
          </a:p>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Is it compulsory to unbundle?</a:t>
            </a:r>
          </a:p>
          <a:p>
            <a:pPr lvl="1" algn="just">
              <a:defRPr/>
            </a:pPr>
            <a:r>
              <a:rPr lang="en-IN" altLang="en-US" dirty="0">
                <a:solidFill>
                  <a:schemeClr val="tx1"/>
                </a:solidFill>
                <a:latin typeface="Cambria" panose="02040503050406030204" pitchFamily="18" charset="0"/>
              </a:rPr>
              <a:t>The Statement of Reasons provide that State Governments </a:t>
            </a:r>
            <a:r>
              <a:rPr lang="en-IN" altLang="en-US" i="1" u="sng" dirty="0">
                <a:solidFill>
                  <a:schemeClr val="tx1"/>
                </a:solidFill>
                <a:latin typeface="Cambria" panose="02040503050406030204" pitchFamily="18" charset="0"/>
              </a:rPr>
              <a:t>have the option </a:t>
            </a:r>
            <a:r>
              <a:rPr lang="en-IN" altLang="en-US" dirty="0">
                <a:solidFill>
                  <a:schemeClr val="tx1"/>
                </a:solidFill>
                <a:latin typeface="Cambria" panose="02040503050406030204" pitchFamily="18" charset="0"/>
              </a:rPr>
              <a:t>of continuing with SEBs, </a:t>
            </a:r>
            <a:r>
              <a:rPr lang="en-IN" altLang="en-US" b="1" u="sng" dirty="0">
                <a:solidFill>
                  <a:schemeClr val="tx1"/>
                </a:solidFill>
                <a:latin typeface="Cambria" panose="02040503050406030204" pitchFamily="18" charset="0"/>
              </a:rPr>
              <a:t>provided distribution licensee and STU are separated. </a:t>
            </a:r>
          </a:p>
          <a:p>
            <a:pPr lvl="1" algn="just">
              <a:defRPr/>
            </a:pPr>
            <a:r>
              <a:rPr lang="en-IN" altLang="en-US" dirty="0">
                <a:solidFill>
                  <a:schemeClr val="tx1"/>
                </a:solidFill>
                <a:latin typeface="Cambria" panose="02040503050406030204" pitchFamily="18" charset="0"/>
              </a:rPr>
              <a:t>Section 131 provides for a scheme for transfer; does not specifically oblige the states to unbundle the various activities.</a:t>
            </a:r>
          </a:p>
          <a:p>
            <a:pPr lvl="2" algn="just">
              <a:buFont typeface="Arial" panose="020B0604020202020204" pitchFamily="34" charset="0"/>
              <a:buChar char="•"/>
              <a:defRPr/>
            </a:pPr>
            <a:endParaRPr lang="en-IN" altLang="en-US" sz="1800" dirty="0">
              <a:solidFill>
                <a:schemeClr val="tx1"/>
              </a:solidFill>
              <a:latin typeface="Cambria" panose="02040503050406030204" pitchFamily="18" charset="0"/>
            </a:endParaRPr>
          </a:p>
        </p:txBody>
      </p:sp>
    </p:spTree>
    <p:extLst>
      <p:ext uri="{BB962C8B-B14F-4D97-AF65-F5344CB8AC3E}">
        <p14:creationId xmlns:p14="http://schemas.microsoft.com/office/powerpoint/2010/main" val="70641604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xmlns="" id="{48229F84-F13A-45E1-8A31-7D616055F2FE}"/>
              </a:ext>
            </a:extLst>
          </p:cNvPr>
          <p:cNvSpPr>
            <a:spLocks noGrp="1"/>
          </p:cNvSpPr>
          <p:nvPr>
            <p:ph type="title"/>
          </p:nvPr>
        </p:nvSpPr>
        <p:spPr>
          <a:xfrm>
            <a:off x="1524000" y="152400"/>
            <a:ext cx="7086600" cy="762000"/>
          </a:xfrm>
        </p:spPr>
        <p:txBody>
          <a:bodyPr>
            <a:normAutofit/>
          </a:bodyPr>
          <a:lstStyle/>
          <a:p>
            <a:r>
              <a:rPr lang="en-IN" altLang="en-US" sz="2800" b="1" dirty="0">
                <a:latin typeface="Cambria" panose="02040503050406030204" pitchFamily="18" charset="0"/>
              </a:rPr>
              <a:t>Electricity Regulatory Commission</a:t>
            </a:r>
          </a:p>
        </p:txBody>
      </p:sp>
      <p:sp>
        <p:nvSpPr>
          <p:cNvPr id="3" name="Text Placeholder 2">
            <a:extLst>
              <a:ext uri="{FF2B5EF4-FFF2-40B4-BE49-F238E27FC236}">
                <a16:creationId xmlns:a16="http://schemas.microsoft.com/office/drawing/2014/main" xmlns="" id="{1B77B9ED-06E6-4541-9E35-F74E8A4728D1}"/>
              </a:ext>
            </a:extLst>
          </p:cNvPr>
          <p:cNvSpPr>
            <a:spLocks noGrp="1"/>
          </p:cNvSpPr>
          <p:nvPr>
            <p:ph idx="1"/>
          </p:nvPr>
        </p:nvSpPr>
        <p:spPr>
          <a:xfrm>
            <a:off x="1524000" y="800100"/>
            <a:ext cx="7010400" cy="5829300"/>
          </a:xfrm>
        </p:spPr>
        <p:txBody>
          <a:bodyPr>
            <a:normAutofit/>
          </a:bodyPr>
          <a:lstStyle/>
          <a:p>
            <a:pPr algn="just">
              <a:buFont typeface="Wingdings" panose="05000000000000000000" pitchFamily="2" charset="2"/>
              <a:buChar char="Ø"/>
              <a:defRPr/>
            </a:pPr>
            <a:r>
              <a:rPr lang="en-IN" sz="1800" dirty="0">
                <a:solidFill>
                  <a:schemeClr val="tx1"/>
                </a:solidFill>
                <a:latin typeface="Cambria" panose="02040503050406030204" pitchFamily="18" charset="0"/>
              </a:rPr>
              <a:t>Independent and transparent bodies for determination of tariff and regulation of various activities</a:t>
            </a:r>
          </a:p>
          <a:p>
            <a:pPr lvl="1" algn="just">
              <a:defRPr/>
            </a:pPr>
            <a:r>
              <a:rPr lang="en-IN" dirty="0">
                <a:solidFill>
                  <a:schemeClr val="tx1"/>
                </a:solidFill>
                <a:latin typeface="Cambria" panose="02040503050406030204" pitchFamily="18" charset="0"/>
              </a:rPr>
              <a:t>However the Act provides for directions by the Government to the Commissions (S. 107 and 108)</a:t>
            </a:r>
          </a:p>
          <a:p>
            <a:pPr algn="just">
              <a:buFont typeface="Wingdings" panose="05000000000000000000" pitchFamily="2" charset="2"/>
              <a:buChar char="Ø"/>
              <a:defRPr/>
            </a:pPr>
            <a:r>
              <a:rPr lang="en-IN" sz="1800" dirty="0">
                <a:solidFill>
                  <a:schemeClr val="tx1"/>
                </a:solidFill>
                <a:latin typeface="Cambria" panose="02040503050406030204" pitchFamily="18" charset="0"/>
              </a:rPr>
              <a:t>Commissions now made mandatory</a:t>
            </a:r>
          </a:p>
          <a:p>
            <a:pPr algn="just">
              <a:buFont typeface="Wingdings" panose="05000000000000000000" pitchFamily="2" charset="2"/>
              <a:buChar char="Ø"/>
              <a:defRPr/>
            </a:pPr>
            <a:r>
              <a:rPr lang="en-IN" sz="1800" dirty="0">
                <a:solidFill>
                  <a:schemeClr val="tx1"/>
                </a:solidFill>
                <a:latin typeface="Cambria" panose="02040503050406030204" pitchFamily="18" charset="0"/>
              </a:rPr>
              <a:t>Commissions have been granted regulation making powers with regard to their functions Section 178 </a:t>
            </a:r>
          </a:p>
          <a:p>
            <a:pPr algn="just">
              <a:buFont typeface="Wingdings" panose="05000000000000000000" pitchFamily="2" charset="2"/>
              <a:buChar char="Ø"/>
              <a:defRPr/>
            </a:pPr>
            <a:r>
              <a:rPr lang="en-IN" sz="1800" dirty="0">
                <a:solidFill>
                  <a:schemeClr val="tx1"/>
                </a:solidFill>
                <a:latin typeface="Cambria" panose="02040503050406030204" pitchFamily="18" charset="0"/>
              </a:rPr>
              <a:t>Powers to ensure compliance</a:t>
            </a:r>
          </a:p>
          <a:p>
            <a:pPr lvl="1" algn="just">
              <a:defRPr/>
            </a:pPr>
            <a:r>
              <a:rPr lang="en-IN" dirty="0">
                <a:solidFill>
                  <a:schemeClr val="tx1"/>
                </a:solidFill>
                <a:latin typeface="Cambria" panose="02040503050406030204" pitchFamily="18" charset="0"/>
              </a:rPr>
              <a:t>Powers of Civil court for purpose of inquiry or proceedings</a:t>
            </a:r>
          </a:p>
          <a:p>
            <a:pPr lvl="1" algn="just">
              <a:defRPr/>
            </a:pPr>
            <a:r>
              <a:rPr lang="en-IN" dirty="0">
                <a:solidFill>
                  <a:schemeClr val="tx1"/>
                </a:solidFill>
                <a:latin typeface="Cambria" panose="02040503050406030204" pitchFamily="18" charset="0"/>
              </a:rPr>
              <a:t>Power of investigation and issuance of directions to licensees (S.128 &amp; 129)</a:t>
            </a:r>
          </a:p>
          <a:p>
            <a:pPr lvl="1" algn="just">
              <a:defRPr/>
            </a:pPr>
            <a:r>
              <a:rPr lang="en-IN" dirty="0">
                <a:solidFill>
                  <a:schemeClr val="tx1"/>
                </a:solidFill>
                <a:latin typeface="Cambria" panose="02040503050406030204" pitchFamily="18" charset="0"/>
              </a:rPr>
              <a:t>Punishment under S. 142 (Civil) and S. 146 (Criminal) for non compliance of directions</a:t>
            </a:r>
          </a:p>
          <a:p>
            <a:pPr lvl="1" algn="just">
              <a:defRPr/>
            </a:pPr>
            <a:r>
              <a:rPr lang="en-IN" dirty="0">
                <a:solidFill>
                  <a:schemeClr val="tx1"/>
                </a:solidFill>
                <a:latin typeface="Cambria" panose="02040503050406030204" pitchFamily="18" charset="0"/>
              </a:rPr>
              <a:t>Liability for an offence by companies on every person in charge of affairs of company (S. 149)</a:t>
            </a:r>
          </a:p>
          <a:p>
            <a:pPr algn="just">
              <a:defRPr/>
            </a:pPr>
            <a:endParaRPr lang="en-IN" sz="1800" dirty="0">
              <a:solidFill>
                <a:schemeClr val="tx1"/>
              </a:solidFill>
              <a:latin typeface="Cambria" panose="02040503050406030204" pitchFamily="18" charset="0"/>
            </a:endParaRPr>
          </a:p>
          <a:p>
            <a:pPr marL="457200" lvl="2" indent="0" algn="just">
              <a:buFont typeface="Wingdings" panose="05000000000000000000" pitchFamily="2" charset="2"/>
              <a:buNone/>
              <a:defRPr/>
            </a:pPr>
            <a:endParaRPr lang="en-IN" sz="1800" dirty="0">
              <a:solidFill>
                <a:schemeClr val="tx1"/>
              </a:solidFill>
              <a:latin typeface="Cambria" panose="02040503050406030204" pitchFamily="18" charset="0"/>
            </a:endParaRPr>
          </a:p>
        </p:txBody>
      </p:sp>
    </p:spTree>
    <p:extLst>
      <p:ext uri="{BB962C8B-B14F-4D97-AF65-F5344CB8AC3E}">
        <p14:creationId xmlns:p14="http://schemas.microsoft.com/office/powerpoint/2010/main" val="268867552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xmlns="" id="{79109FAB-2DE8-4E00-8344-FBF68AF8B6FB}"/>
              </a:ext>
            </a:extLst>
          </p:cNvPr>
          <p:cNvSpPr>
            <a:spLocks noGrp="1"/>
          </p:cNvSpPr>
          <p:nvPr>
            <p:ph type="ctrTitle"/>
          </p:nvPr>
        </p:nvSpPr>
        <p:spPr>
          <a:xfrm>
            <a:off x="965915" y="746975"/>
            <a:ext cx="7772400" cy="1374649"/>
          </a:xfrm>
        </p:spPr>
        <p:txBody>
          <a:bodyPr>
            <a:normAutofit fontScale="90000"/>
          </a:bodyPr>
          <a:lstStyle/>
          <a:p>
            <a:pPr lvl="0"/>
            <a:r>
              <a:rPr lang="en-IN" sz="2800" b="1" i="1" dirty="0">
                <a:latin typeface="Cambria" panose="02040503050406030204" pitchFamily="18" charset="0"/>
                <a:ea typeface="Cambria" panose="02040503050406030204" pitchFamily="18" charset="0"/>
              </a:rPr>
              <a:t>Maharashtra State Electricity Distribution Company Ltd. v. </a:t>
            </a:r>
            <a:r>
              <a:rPr lang="en-IN" sz="2800" b="1" i="1" dirty="0" err="1">
                <a:latin typeface="Cambria" panose="02040503050406030204" pitchFamily="18" charset="0"/>
                <a:ea typeface="Cambria" panose="02040503050406030204" pitchFamily="18" charset="0"/>
              </a:rPr>
              <a:t>Jawahar</a:t>
            </a:r>
            <a:r>
              <a:rPr lang="en-IN" sz="2800" b="1" i="1" dirty="0">
                <a:latin typeface="Cambria" panose="02040503050406030204" pitchFamily="18" charset="0"/>
                <a:ea typeface="Cambria" panose="02040503050406030204" pitchFamily="18" charset="0"/>
              </a:rPr>
              <a:t> </a:t>
            </a:r>
            <a:r>
              <a:rPr lang="en-IN" sz="2800" b="1" i="1" dirty="0" err="1">
                <a:latin typeface="Cambria" panose="02040503050406030204" pitchFamily="18" charset="0"/>
                <a:ea typeface="Cambria" panose="02040503050406030204" pitchFamily="18" charset="0"/>
              </a:rPr>
              <a:t>Shetkari</a:t>
            </a:r>
            <a:r>
              <a:rPr lang="en-IN" sz="2800" b="1" i="1" dirty="0">
                <a:latin typeface="Cambria" panose="02040503050406030204" pitchFamily="18" charset="0"/>
                <a:ea typeface="Cambria" panose="02040503050406030204" pitchFamily="18" charset="0"/>
              </a:rPr>
              <a:t> Soot </a:t>
            </a:r>
            <a:r>
              <a:rPr lang="en-IN" sz="2800" b="1" i="1" dirty="0" err="1">
                <a:latin typeface="Cambria" panose="02040503050406030204" pitchFamily="18" charset="0"/>
                <a:ea typeface="Cambria" panose="02040503050406030204" pitchFamily="18" charset="0"/>
              </a:rPr>
              <a:t>Girni</a:t>
            </a:r>
            <a:r>
              <a:rPr lang="en-IN" sz="2800" b="1" i="1" dirty="0">
                <a:latin typeface="Cambria" panose="02040503050406030204" pitchFamily="18" charset="0"/>
                <a:ea typeface="Cambria" panose="02040503050406030204" pitchFamily="18" charset="0"/>
              </a:rPr>
              <a:t> Ltd., </a:t>
            </a:r>
            <a:r>
              <a:rPr lang="en-IN" sz="2800" b="1" i="1" dirty="0" smtClean="0">
                <a:latin typeface="Cambria" panose="02040503050406030204" pitchFamily="18" charset="0"/>
                <a:ea typeface="Cambria" panose="02040503050406030204" pitchFamily="18" charset="0"/>
              </a:rPr>
              <a:t/>
            </a:r>
            <a:br>
              <a:rPr lang="en-IN" sz="2800" b="1" i="1" dirty="0" smtClean="0">
                <a:latin typeface="Cambria" panose="02040503050406030204" pitchFamily="18" charset="0"/>
                <a:ea typeface="Cambria" panose="02040503050406030204" pitchFamily="18" charset="0"/>
              </a:rPr>
            </a:br>
            <a:r>
              <a:rPr lang="en-IN" sz="2800" b="1" i="1" dirty="0" smtClean="0">
                <a:latin typeface="Cambria" panose="02040503050406030204" pitchFamily="18" charset="0"/>
                <a:ea typeface="Cambria" panose="02040503050406030204" pitchFamily="18" charset="0"/>
              </a:rPr>
              <a:t>2018 </a:t>
            </a:r>
            <a:r>
              <a:rPr lang="en-IN" sz="2800" b="1" i="1" dirty="0">
                <a:latin typeface="Cambria" panose="02040503050406030204" pitchFamily="18" charset="0"/>
                <a:ea typeface="Cambria" panose="02040503050406030204" pitchFamily="18" charset="0"/>
              </a:rPr>
              <a:t>SCC </a:t>
            </a:r>
            <a:r>
              <a:rPr lang="en-IN" sz="2800" b="1" i="1" dirty="0" err="1">
                <a:latin typeface="Cambria" panose="02040503050406030204" pitchFamily="18" charset="0"/>
                <a:ea typeface="Cambria" panose="02040503050406030204" pitchFamily="18" charset="0"/>
              </a:rPr>
              <a:t>OnLine</a:t>
            </a:r>
            <a:r>
              <a:rPr lang="en-IN" sz="2800" b="1" i="1" dirty="0">
                <a:latin typeface="Cambria" panose="02040503050406030204" pitchFamily="18" charset="0"/>
                <a:ea typeface="Cambria" panose="02040503050406030204" pitchFamily="18" charset="0"/>
              </a:rPr>
              <a:t> </a:t>
            </a:r>
            <a:r>
              <a:rPr lang="en-IN" sz="2800" b="1" i="1" dirty="0" err="1">
                <a:latin typeface="Cambria" panose="02040503050406030204" pitchFamily="18" charset="0"/>
                <a:ea typeface="Cambria" panose="02040503050406030204" pitchFamily="18" charset="0"/>
              </a:rPr>
              <a:t>Bom</a:t>
            </a:r>
            <a:r>
              <a:rPr lang="en-IN" sz="2800" b="1" i="1" dirty="0">
                <a:latin typeface="Cambria" panose="02040503050406030204" pitchFamily="18" charset="0"/>
                <a:ea typeface="Cambria" panose="02040503050406030204" pitchFamily="18" charset="0"/>
              </a:rPr>
              <a:t> 2247 </a:t>
            </a:r>
            <a:r>
              <a:rPr lang="en-IN" sz="2800" b="1" dirty="0">
                <a:latin typeface="Cambria" panose="02040503050406030204" pitchFamily="18" charset="0"/>
                <a:ea typeface="Cambria" panose="02040503050406030204" pitchFamily="18" charset="0"/>
              </a:rPr>
              <a:t>- Bombay High Court </a:t>
            </a:r>
            <a:r>
              <a:rPr lang="en-IN" sz="2800" b="1" dirty="0" smtClean="0">
                <a:latin typeface="Cambria" panose="02040503050406030204" pitchFamily="18" charset="0"/>
                <a:ea typeface="Cambria" panose="02040503050406030204" pitchFamily="18" charset="0"/>
              </a:rPr>
              <a:t/>
            </a:r>
            <a:br>
              <a:rPr lang="en-IN" sz="2800" b="1" dirty="0" smtClean="0">
                <a:latin typeface="Cambria" panose="02040503050406030204" pitchFamily="18" charset="0"/>
                <a:ea typeface="Cambria" panose="02040503050406030204" pitchFamily="18" charset="0"/>
              </a:rPr>
            </a:br>
            <a:r>
              <a:rPr lang="en-IN" sz="2800" b="1" dirty="0" smtClean="0">
                <a:latin typeface="Cambria" panose="02040503050406030204" pitchFamily="18" charset="0"/>
                <a:ea typeface="Cambria" panose="02040503050406030204" pitchFamily="18" charset="0"/>
              </a:rPr>
              <a:t>(Ref - Maharashtra Regulations)</a:t>
            </a:r>
            <a:endParaRPr lang="en-IN" sz="2800" b="1" i="1" dirty="0">
              <a:latin typeface="Cambria" panose="02040503050406030204" pitchFamily="18" charset="0"/>
              <a:ea typeface="Cambria" panose="02040503050406030204" pitchFamily="18" charset="0"/>
            </a:endParaRPr>
          </a:p>
        </p:txBody>
      </p:sp>
      <p:sp>
        <p:nvSpPr>
          <p:cNvPr id="5" name="TextBox 4">
            <a:extLst>
              <a:ext uri="{FF2B5EF4-FFF2-40B4-BE49-F238E27FC236}">
                <a16:creationId xmlns:a16="http://schemas.microsoft.com/office/drawing/2014/main" xmlns="" id="{3045D176-E469-4C24-8F2C-353832271B0B}"/>
              </a:ext>
            </a:extLst>
          </p:cNvPr>
          <p:cNvSpPr txBox="1"/>
          <p:nvPr/>
        </p:nvSpPr>
        <p:spPr>
          <a:xfrm>
            <a:off x="965915" y="2121624"/>
            <a:ext cx="7594600" cy="5755422"/>
          </a:xfrm>
          <a:prstGeom prst="rect">
            <a:avLst/>
          </a:prstGeom>
          <a:noFill/>
        </p:spPr>
        <p:txBody>
          <a:bodyPr wrap="square">
            <a:spAutoFit/>
          </a:bodyPr>
          <a:lstStyle/>
          <a:p>
            <a:r>
              <a:rPr lang="en-IN" sz="1600" b="1" dirty="0">
                <a:latin typeface="Cambria" panose="02040503050406030204" pitchFamily="18" charset="0"/>
                <a:ea typeface="Cambria" panose="02040503050406030204" pitchFamily="18" charset="0"/>
              </a:rPr>
              <a:t>Facts:</a:t>
            </a:r>
            <a:r>
              <a:rPr lang="en-IN" sz="1600" dirty="0">
                <a:latin typeface="Cambria" panose="02040503050406030204" pitchFamily="18" charset="0"/>
                <a:ea typeface="Cambria" panose="02040503050406030204" pitchFamily="18" charset="0"/>
              </a:rPr>
              <a:t> </a:t>
            </a:r>
            <a:endParaRPr lang="en-IN" sz="1600" dirty="0" smtClean="0">
              <a:latin typeface="Cambria" panose="02040503050406030204" pitchFamily="18" charset="0"/>
              <a:ea typeface="Cambria" panose="02040503050406030204" pitchFamily="18" charset="0"/>
            </a:endParaRPr>
          </a:p>
          <a:p>
            <a:endParaRPr lang="en-IN" sz="1600" dirty="0">
              <a:latin typeface="Cambria" panose="02040503050406030204" pitchFamily="18" charset="0"/>
              <a:ea typeface="Cambria" panose="02040503050406030204" pitchFamily="18" charset="0"/>
            </a:endParaRPr>
          </a:p>
          <a:p>
            <a:r>
              <a:rPr lang="en-IN" sz="1600" dirty="0" smtClean="0">
                <a:latin typeface="Cambria" panose="02040503050406030204" pitchFamily="18" charset="0"/>
                <a:ea typeface="Cambria" panose="02040503050406030204" pitchFamily="18" charset="0"/>
              </a:rPr>
              <a:t>Petitioners </a:t>
            </a:r>
            <a:r>
              <a:rPr lang="en-IN" sz="1600" dirty="0">
                <a:latin typeface="Cambria" panose="02040503050406030204" pitchFamily="18" charset="0"/>
                <a:ea typeface="Cambria" panose="02040503050406030204" pitchFamily="18" charset="0"/>
              </a:rPr>
              <a:t>are aggrieved by the identical orders passed by the Consumer Grievances Redressal Forum established under section 42(5) of the Electricity Act, 2003. In all these impugned orders, the grievances put forth by the respondent consumers have been entertained and the petitioner has been directed to refund the excess fuel adjustment costs (FACs</a:t>
            </a:r>
            <a:r>
              <a:rPr lang="en-IN" sz="1600" dirty="0" smtClean="0">
                <a:latin typeface="Cambria" panose="02040503050406030204" pitchFamily="18" charset="0"/>
                <a:ea typeface="Cambria" panose="02040503050406030204" pitchFamily="18" charset="0"/>
              </a:rPr>
              <a:t>).</a:t>
            </a:r>
          </a:p>
          <a:p>
            <a:endParaRPr lang="en-IN" sz="1600" dirty="0">
              <a:latin typeface="Cambria" panose="02040503050406030204" pitchFamily="18" charset="0"/>
              <a:ea typeface="Cambria" panose="02040503050406030204" pitchFamily="18" charset="0"/>
            </a:endParaRPr>
          </a:p>
          <a:p>
            <a:r>
              <a:rPr lang="en-IN" sz="1600" dirty="0">
                <a:latin typeface="Cambria" panose="02040503050406030204" pitchFamily="18" charset="0"/>
                <a:ea typeface="Cambria" panose="02040503050406030204" pitchFamily="18" charset="0"/>
              </a:rPr>
              <a:t>5. The petitioner Company has raised certain FAC bills for various months in different financial years in these petitions by which the Fuel Adjustment Costs are sought to be recovered from the consumer. By raising those bills, the consumer was informed about the FAC that it has to pay. </a:t>
            </a:r>
            <a:endParaRPr lang="en-IN" sz="1600" dirty="0" smtClean="0">
              <a:latin typeface="Cambria" panose="02040503050406030204" pitchFamily="18" charset="0"/>
              <a:ea typeface="Cambria" panose="02040503050406030204" pitchFamily="18" charset="0"/>
            </a:endParaRPr>
          </a:p>
          <a:p>
            <a:endParaRPr lang="en-IN" sz="1600" dirty="0">
              <a:latin typeface="Cambria" panose="02040503050406030204" pitchFamily="18" charset="0"/>
              <a:ea typeface="Cambria" panose="02040503050406030204" pitchFamily="18" charset="0"/>
            </a:endParaRPr>
          </a:p>
          <a:p>
            <a:r>
              <a:rPr lang="en-IN" sz="1600" dirty="0" smtClean="0">
                <a:latin typeface="Cambria" panose="02040503050406030204" pitchFamily="18" charset="0"/>
                <a:ea typeface="Cambria" panose="02040503050406030204" pitchFamily="18" charset="0"/>
              </a:rPr>
              <a:t>The </a:t>
            </a:r>
            <a:r>
              <a:rPr lang="en-IN" sz="1600" dirty="0">
                <a:latin typeface="Cambria" panose="02040503050406030204" pitchFamily="18" charset="0"/>
                <a:ea typeface="Cambria" panose="02040503050406030204" pitchFamily="18" charset="0"/>
              </a:rPr>
              <a:t>consumer has paid the said bills and has raised a grievance before the Internal Grievance Redressal Cell by filing a representation on 8-8-2016 and thereafter, in the respective cases. The Internal Grievance Redressal Cell declined to entertain the grievance/representation of the consumer by order dated 27-10-2016 on the ground that the representations were filed after 2 years which was the limitation period for raising a grievance before the Forum. The Consumer, therefore, approached the Consumer Grievances Redressal Forum which has entertained the grievance of the consumer and has delivered the impugned orders directing the petitioner/company to refund the amounts of FAC bills to the consumer.</a:t>
            </a:r>
          </a:p>
          <a:p>
            <a:pPr>
              <a:defRPr/>
            </a:pPr>
            <a:endParaRPr lang="en-IN" sz="1600" b="1" dirty="0">
              <a:latin typeface="Cambria" panose="02040503050406030204" pitchFamily="18" charset="0"/>
              <a:ea typeface="Cambria" panose="02040503050406030204" pitchFamily="18" charset="0"/>
              <a:cs typeface="Arial" charset="0"/>
            </a:endParaRPr>
          </a:p>
        </p:txBody>
      </p:sp>
    </p:spTree>
    <p:extLst>
      <p:ext uri="{BB962C8B-B14F-4D97-AF65-F5344CB8AC3E}">
        <p14:creationId xmlns:p14="http://schemas.microsoft.com/office/powerpoint/2010/main" val="1901653503"/>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xmlns="" id="{488E89EB-4B68-4381-AC9E-BCA4FEA41F7F}"/>
              </a:ext>
            </a:extLst>
          </p:cNvPr>
          <p:cNvSpPr>
            <a:spLocks noGrp="1"/>
          </p:cNvSpPr>
          <p:nvPr>
            <p:ph type="title"/>
          </p:nvPr>
        </p:nvSpPr>
        <p:spPr>
          <a:xfrm>
            <a:off x="1524000" y="76200"/>
            <a:ext cx="7086600" cy="914400"/>
          </a:xfrm>
        </p:spPr>
        <p:txBody>
          <a:bodyPr>
            <a:normAutofit/>
          </a:bodyPr>
          <a:lstStyle/>
          <a:p>
            <a:r>
              <a:rPr lang="en-IN" altLang="en-US" sz="2800" b="1" dirty="0">
                <a:latin typeface="Cambria" panose="02040503050406030204" pitchFamily="18" charset="0"/>
              </a:rPr>
              <a:t>Central Electricity Regulatory Commission (CERC)</a:t>
            </a:r>
          </a:p>
        </p:txBody>
      </p:sp>
      <p:sp>
        <p:nvSpPr>
          <p:cNvPr id="3" name="Text Placeholder 2">
            <a:extLst>
              <a:ext uri="{FF2B5EF4-FFF2-40B4-BE49-F238E27FC236}">
                <a16:creationId xmlns:a16="http://schemas.microsoft.com/office/drawing/2014/main" xmlns="" id="{04BE1E40-4490-4247-B68B-0762DE1C7168}"/>
              </a:ext>
            </a:extLst>
          </p:cNvPr>
          <p:cNvSpPr>
            <a:spLocks noGrp="1"/>
          </p:cNvSpPr>
          <p:nvPr>
            <p:ph idx="1"/>
          </p:nvPr>
        </p:nvSpPr>
        <p:spPr>
          <a:xfrm>
            <a:off x="1524000" y="1295400"/>
            <a:ext cx="7010400" cy="4830763"/>
          </a:xfrm>
        </p:spPr>
        <p:txBody>
          <a:bodyPr>
            <a:noAutofit/>
          </a:bodyPr>
          <a:lstStyle/>
          <a:p>
            <a:pPr>
              <a:buFont typeface="Wingdings" panose="05000000000000000000" pitchFamily="2" charset="2"/>
              <a:buChar char="Ø"/>
              <a:defRPr/>
            </a:pPr>
            <a:r>
              <a:rPr lang="en-IN" sz="1800" u="sng" dirty="0">
                <a:solidFill>
                  <a:schemeClr val="tx1"/>
                </a:solidFill>
                <a:latin typeface="Cambria" panose="02040503050406030204" pitchFamily="18" charset="0"/>
              </a:rPr>
              <a:t>Constitution</a:t>
            </a:r>
          </a:p>
          <a:p>
            <a:pPr lvl="1" algn="just">
              <a:defRPr/>
            </a:pPr>
            <a:r>
              <a:rPr lang="en-IN" dirty="0">
                <a:solidFill>
                  <a:schemeClr val="tx1"/>
                </a:solidFill>
                <a:latin typeface="Cambria" panose="02040503050406030204" pitchFamily="18" charset="0"/>
              </a:rPr>
              <a:t>Members to be appointed by Central Government on recommendation of a Selection Committee</a:t>
            </a:r>
          </a:p>
          <a:p>
            <a:pPr lvl="1" algn="just">
              <a:defRPr/>
            </a:pPr>
            <a:r>
              <a:rPr lang="en-IN" dirty="0">
                <a:solidFill>
                  <a:schemeClr val="tx1"/>
                </a:solidFill>
                <a:latin typeface="Cambria" panose="02040503050406030204" pitchFamily="18" charset="0"/>
              </a:rPr>
              <a:t>Knowledge and experience in </a:t>
            </a:r>
            <a:r>
              <a:rPr lang="en-IN" b="1" u="sng" dirty="0">
                <a:solidFill>
                  <a:schemeClr val="tx1"/>
                </a:solidFill>
                <a:latin typeface="Cambria" panose="02040503050406030204" pitchFamily="18" charset="0"/>
              </a:rPr>
              <a:t>engineering</a:t>
            </a:r>
            <a:r>
              <a:rPr lang="en-IN" b="1" dirty="0">
                <a:solidFill>
                  <a:schemeClr val="tx1"/>
                </a:solidFill>
                <a:latin typeface="Cambria" panose="02040503050406030204" pitchFamily="18" charset="0"/>
              </a:rPr>
              <a:t>, </a:t>
            </a:r>
            <a:r>
              <a:rPr lang="en-IN" b="1" u="sng" dirty="0">
                <a:solidFill>
                  <a:schemeClr val="tx1"/>
                </a:solidFill>
                <a:latin typeface="Cambria" panose="02040503050406030204" pitchFamily="18" charset="0"/>
              </a:rPr>
              <a:t>law</a:t>
            </a:r>
            <a:r>
              <a:rPr lang="en-IN" b="1" dirty="0">
                <a:solidFill>
                  <a:schemeClr val="tx1"/>
                </a:solidFill>
                <a:latin typeface="Cambria" panose="02040503050406030204" pitchFamily="18" charset="0"/>
              </a:rPr>
              <a:t>, </a:t>
            </a:r>
            <a:r>
              <a:rPr lang="en-IN" b="1" u="sng" dirty="0">
                <a:solidFill>
                  <a:schemeClr val="tx1"/>
                </a:solidFill>
                <a:latin typeface="Cambria" panose="02040503050406030204" pitchFamily="18" charset="0"/>
              </a:rPr>
              <a:t>economics</a:t>
            </a:r>
            <a:r>
              <a:rPr lang="en-IN" b="1" dirty="0">
                <a:solidFill>
                  <a:schemeClr val="tx1"/>
                </a:solidFill>
                <a:latin typeface="Cambria" panose="02040503050406030204" pitchFamily="18" charset="0"/>
              </a:rPr>
              <a:t>, </a:t>
            </a:r>
            <a:r>
              <a:rPr lang="en-IN" b="1" u="sng" dirty="0">
                <a:solidFill>
                  <a:schemeClr val="tx1"/>
                </a:solidFill>
                <a:latin typeface="Cambria" panose="02040503050406030204" pitchFamily="18" charset="0"/>
              </a:rPr>
              <a:t>commerce</a:t>
            </a:r>
            <a:r>
              <a:rPr lang="en-IN" b="1" dirty="0">
                <a:solidFill>
                  <a:schemeClr val="tx1"/>
                </a:solidFill>
                <a:latin typeface="Cambria" panose="02040503050406030204" pitchFamily="18" charset="0"/>
              </a:rPr>
              <a:t>, </a:t>
            </a:r>
            <a:r>
              <a:rPr lang="en-IN" b="1" u="sng" dirty="0">
                <a:solidFill>
                  <a:schemeClr val="tx1"/>
                </a:solidFill>
                <a:latin typeface="Cambria" panose="02040503050406030204" pitchFamily="18" charset="0"/>
              </a:rPr>
              <a:t>finance</a:t>
            </a:r>
            <a:r>
              <a:rPr lang="en-IN" b="1" dirty="0">
                <a:solidFill>
                  <a:schemeClr val="tx1"/>
                </a:solidFill>
                <a:latin typeface="Cambria" panose="02040503050406030204" pitchFamily="18" charset="0"/>
              </a:rPr>
              <a:t> or </a:t>
            </a:r>
            <a:r>
              <a:rPr lang="en-IN" b="1" u="sng" dirty="0">
                <a:solidFill>
                  <a:schemeClr val="tx1"/>
                </a:solidFill>
                <a:latin typeface="Cambria" panose="02040503050406030204" pitchFamily="18" charset="0"/>
              </a:rPr>
              <a:t>management</a:t>
            </a:r>
            <a:r>
              <a:rPr lang="en-IN" b="1" dirty="0">
                <a:solidFill>
                  <a:schemeClr val="tx1"/>
                </a:solidFill>
                <a:latin typeface="Cambria" panose="02040503050406030204" pitchFamily="18" charset="0"/>
              </a:rPr>
              <a:t>. </a:t>
            </a:r>
          </a:p>
          <a:p>
            <a:pPr marL="457200" lvl="2" indent="0" algn="just">
              <a:buFont typeface="Wingdings" panose="05000000000000000000" pitchFamily="2" charset="2"/>
              <a:buNone/>
              <a:defRPr/>
            </a:pPr>
            <a:endParaRPr lang="en-IN" sz="1800" dirty="0">
              <a:solidFill>
                <a:schemeClr val="tx1"/>
              </a:solidFill>
              <a:latin typeface="Cambria" panose="02040503050406030204" pitchFamily="18" charset="0"/>
            </a:endParaRPr>
          </a:p>
          <a:p>
            <a:pPr algn="just">
              <a:buFont typeface="Wingdings" panose="05000000000000000000" pitchFamily="2" charset="2"/>
              <a:buChar char="Ø"/>
              <a:defRPr/>
            </a:pPr>
            <a:r>
              <a:rPr lang="en-IN" sz="1800" u="sng" dirty="0">
                <a:solidFill>
                  <a:schemeClr val="tx1"/>
                </a:solidFill>
                <a:latin typeface="Cambria" panose="02040503050406030204" pitchFamily="18" charset="0"/>
              </a:rPr>
              <a:t>Mandatory Functions – regulate inter-state activities. S 79</a:t>
            </a:r>
          </a:p>
          <a:p>
            <a:pPr lvl="1" algn="just">
              <a:defRPr/>
            </a:pPr>
            <a:r>
              <a:rPr lang="en-IN" dirty="0">
                <a:solidFill>
                  <a:schemeClr val="tx1"/>
                </a:solidFill>
                <a:latin typeface="Cambria" panose="02040503050406030204" pitchFamily="18" charset="0"/>
              </a:rPr>
              <a:t>Regulate tariff of central government owned generating companies</a:t>
            </a:r>
          </a:p>
          <a:p>
            <a:pPr lvl="1" algn="just">
              <a:defRPr/>
            </a:pPr>
            <a:r>
              <a:rPr lang="en-IN" dirty="0">
                <a:solidFill>
                  <a:schemeClr val="tx1"/>
                </a:solidFill>
                <a:latin typeface="Cambria" panose="02040503050406030204" pitchFamily="18" charset="0"/>
              </a:rPr>
              <a:t>Regulate tariff of generating companies for sale under as composite scheme to two or more states</a:t>
            </a:r>
          </a:p>
          <a:p>
            <a:pPr lvl="1" algn="just">
              <a:defRPr/>
            </a:pPr>
            <a:r>
              <a:rPr lang="en-IN" dirty="0">
                <a:solidFill>
                  <a:schemeClr val="tx1"/>
                </a:solidFill>
                <a:latin typeface="Cambria" panose="02040503050406030204" pitchFamily="18" charset="0"/>
              </a:rPr>
              <a:t>Regulate inter-state transmission</a:t>
            </a:r>
          </a:p>
          <a:p>
            <a:pPr lvl="1" algn="just">
              <a:defRPr/>
            </a:pPr>
            <a:r>
              <a:rPr lang="en-IN" dirty="0">
                <a:solidFill>
                  <a:schemeClr val="tx1"/>
                </a:solidFill>
                <a:latin typeface="Cambria" panose="02040503050406030204" pitchFamily="18" charset="0"/>
              </a:rPr>
              <a:t>Fix trading margins in inter-state trading</a:t>
            </a:r>
          </a:p>
          <a:p>
            <a:pPr lvl="1" algn="just">
              <a:defRPr/>
            </a:pPr>
            <a:r>
              <a:rPr lang="en-IN" dirty="0">
                <a:solidFill>
                  <a:schemeClr val="tx1"/>
                </a:solidFill>
                <a:latin typeface="Cambria" panose="02040503050406030204" pitchFamily="18" charset="0"/>
              </a:rPr>
              <a:t>To issue licences for inter-state transmission and trading</a:t>
            </a:r>
          </a:p>
          <a:p>
            <a:pPr lvl="1" algn="just">
              <a:defRPr/>
            </a:pPr>
            <a:r>
              <a:rPr lang="en-IN" dirty="0">
                <a:solidFill>
                  <a:schemeClr val="tx1"/>
                </a:solidFill>
                <a:latin typeface="Cambria" panose="02040503050406030204" pitchFamily="18" charset="0"/>
              </a:rPr>
              <a:t>To adjudicate disputes as per above</a:t>
            </a:r>
          </a:p>
          <a:p>
            <a:pPr lvl="1" algn="just">
              <a:defRPr/>
            </a:pPr>
            <a:r>
              <a:rPr lang="en-IN" dirty="0">
                <a:solidFill>
                  <a:schemeClr val="tx1"/>
                </a:solidFill>
                <a:latin typeface="Cambria" panose="02040503050406030204" pitchFamily="18" charset="0"/>
              </a:rPr>
              <a:t>Specify Grid Code, Standards for service by licensee</a:t>
            </a:r>
          </a:p>
          <a:p>
            <a:pPr lvl="1" algn="just">
              <a:defRPr/>
            </a:pPr>
            <a:r>
              <a:rPr lang="en-IN" dirty="0">
                <a:solidFill>
                  <a:schemeClr val="tx1"/>
                </a:solidFill>
                <a:latin typeface="Cambria" panose="02040503050406030204" pitchFamily="18" charset="0"/>
              </a:rPr>
              <a:t>Advise Central Government</a:t>
            </a:r>
          </a:p>
          <a:p>
            <a:pPr marL="457200" lvl="2" indent="0" algn="just">
              <a:buFont typeface="Wingdings" panose="05000000000000000000" pitchFamily="2" charset="2"/>
              <a:buNone/>
              <a:defRPr/>
            </a:pPr>
            <a:endParaRPr lang="en-IN" sz="1800" dirty="0">
              <a:solidFill>
                <a:schemeClr val="tx1"/>
              </a:solidFill>
              <a:latin typeface="Cambria" panose="02040503050406030204" pitchFamily="18" charset="0"/>
            </a:endParaRPr>
          </a:p>
          <a:p>
            <a:pPr lvl="1">
              <a:buFont typeface="Wingdings" panose="05000000000000000000" pitchFamily="2" charset="2"/>
              <a:buChar char="Ø"/>
              <a:defRPr/>
            </a:pPr>
            <a:endParaRPr lang="en-IN" dirty="0">
              <a:solidFill>
                <a:schemeClr val="tx1"/>
              </a:solidFill>
            </a:endParaRPr>
          </a:p>
        </p:txBody>
      </p:sp>
    </p:spTree>
    <p:extLst>
      <p:ext uri="{BB962C8B-B14F-4D97-AF65-F5344CB8AC3E}">
        <p14:creationId xmlns:p14="http://schemas.microsoft.com/office/powerpoint/2010/main" val="3789411713"/>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xmlns="" id="{AE9279F9-758F-4FCD-B761-BC7CC1536E0F}"/>
              </a:ext>
            </a:extLst>
          </p:cNvPr>
          <p:cNvSpPr>
            <a:spLocks noGrp="1"/>
          </p:cNvSpPr>
          <p:nvPr>
            <p:ph type="title"/>
          </p:nvPr>
        </p:nvSpPr>
        <p:spPr>
          <a:xfrm>
            <a:off x="1600200" y="0"/>
            <a:ext cx="7391400" cy="914400"/>
          </a:xfrm>
        </p:spPr>
        <p:txBody>
          <a:bodyPr>
            <a:normAutofit/>
          </a:bodyPr>
          <a:lstStyle/>
          <a:p>
            <a:pPr algn="just"/>
            <a:r>
              <a:rPr lang="en-IN" altLang="en-US" sz="2800" b="1" dirty="0">
                <a:latin typeface="Cambria" panose="02040503050406030204" pitchFamily="18" charset="0"/>
              </a:rPr>
              <a:t>State / Joint Electricity Regulatory </a:t>
            </a:r>
            <a:br>
              <a:rPr lang="en-IN" altLang="en-US" sz="2800" b="1" dirty="0">
                <a:latin typeface="Cambria" panose="02040503050406030204" pitchFamily="18" charset="0"/>
              </a:rPr>
            </a:br>
            <a:r>
              <a:rPr lang="en-IN" altLang="en-US" sz="2800" b="1" dirty="0">
                <a:latin typeface="Cambria" panose="02040503050406030204" pitchFamily="18" charset="0"/>
              </a:rPr>
              <a:t>Commissions</a:t>
            </a:r>
          </a:p>
        </p:txBody>
      </p:sp>
      <p:sp>
        <p:nvSpPr>
          <p:cNvPr id="4" name="Text Placeholder 2">
            <a:extLst>
              <a:ext uri="{FF2B5EF4-FFF2-40B4-BE49-F238E27FC236}">
                <a16:creationId xmlns:a16="http://schemas.microsoft.com/office/drawing/2014/main" xmlns="" id="{1BC01303-B9CE-49DF-A7CF-B5311F20DE3C}"/>
              </a:ext>
            </a:extLst>
          </p:cNvPr>
          <p:cNvSpPr>
            <a:spLocks noGrp="1"/>
          </p:cNvSpPr>
          <p:nvPr>
            <p:ph idx="1"/>
          </p:nvPr>
        </p:nvSpPr>
        <p:spPr>
          <a:xfrm>
            <a:off x="1524000" y="914400"/>
            <a:ext cx="7391400" cy="5105400"/>
          </a:xfrm>
        </p:spPr>
        <p:txBody>
          <a:bodyPr>
            <a:noAutofit/>
          </a:bodyPr>
          <a:lstStyle/>
          <a:p>
            <a:pPr algn="just">
              <a:buFont typeface="Wingdings" panose="05000000000000000000" pitchFamily="2" charset="2"/>
              <a:buChar char="Ø"/>
              <a:defRPr/>
            </a:pPr>
            <a:r>
              <a:rPr lang="en-IN" altLang="en-US" sz="1700" u="sng" dirty="0">
                <a:solidFill>
                  <a:schemeClr val="tx1"/>
                </a:solidFill>
                <a:latin typeface="Cambria" panose="02040503050406030204" pitchFamily="18" charset="0"/>
              </a:rPr>
              <a:t>Constitution</a:t>
            </a:r>
          </a:p>
          <a:p>
            <a:pPr lvl="1" algn="just">
              <a:defRPr/>
            </a:pPr>
            <a:r>
              <a:rPr lang="en-IN" altLang="en-US" sz="1700" dirty="0">
                <a:solidFill>
                  <a:schemeClr val="tx1"/>
                </a:solidFill>
                <a:latin typeface="Cambria" panose="02040503050406030204" pitchFamily="18" charset="0"/>
              </a:rPr>
              <a:t>Members of SERC appointed by State Government on recommendation of a Selection Committee</a:t>
            </a:r>
          </a:p>
          <a:p>
            <a:pPr lvl="1" algn="just">
              <a:defRPr/>
            </a:pPr>
            <a:r>
              <a:rPr lang="en-IN" altLang="en-US" sz="1700" dirty="0">
                <a:solidFill>
                  <a:schemeClr val="tx1"/>
                </a:solidFill>
                <a:latin typeface="Cambria" panose="02040503050406030204" pitchFamily="18" charset="0"/>
              </a:rPr>
              <a:t>Members of JERC appointed by each participating state/UT or by Central Government.</a:t>
            </a:r>
          </a:p>
          <a:p>
            <a:pPr algn="just">
              <a:buFont typeface="Wingdings" panose="05000000000000000000" pitchFamily="2" charset="2"/>
              <a:buChar char="Ø"/>
              <a:defRPr/>
            </a:pPr>
            <a:r>
              <a:rPr lang="en-IN" altLang="en-US" sz="1700" u="sng" dirty="0">
                <a:solidFill>
                  <a:schemeClr val="tx1"/>
                </a:solidFill>
                <a:latin typeface="Cambria" panose="02040503050406030204" pitchFamily="18" charset="0"/>
              </a:rPr>
              <a:t>Functions – regulate intra-state activities (S. 86)</a:t>
            </a:r>
          </a:p>
          <a:p>
            <a:pPr lvl="1" algn="just">
              <a:defRPr/>
            </a:pPr>
            <a:r>
              <a:rPr lang="en-IN" altLang="en-US" sz="1700" dirty="0">
                <a:solidFill>
                  <a:schemeClr val="tx1"/>
                </a:solidFill>
                <a:latin typeface="Cambria" panose="02040503050406030204" pitchFamily="18" charset="0"/>
              </a:rPr>
              <a:t>Determine tariff for generation, transmission, supply, wheeling within state</a:t>
            </a:r>
          </a:p>
          <a:p>
            <a:pPr lvl="1" algn="just">
              <a:defRPr/>
            </a:pPr>
            <a:r>
              <a:rPr lang="en-IN" altLang="en-US" sz="1700" dirty="0">
                <a:solidFill>
                  <a:schemeClr val="tx1"/>
                </a:solidFill>
                <a:latin typeface="Cambria" panose="02040503050406030204" pitchFamily="18" charset="0"/>
              </a:rPr>
              <a:t>Regulate power procurement process of distribution licensees</a:t>
            </a:r>
          </a:p>
          <a:p>
            <a:pPr lvl="1" algn="just">
              <a:defRPr/>
            </a:pPr>
            <a:r>
              <a:rPr lang="en-IN" altLang="en-US" sz="1700" dirty="0">
                <a:solidFill>
                  <a:schemeClr val="tx1"/>
                </a:solidFill>
                <a:latin typeface="Cambria" panose="02040503050406030204" pitchFamily="18" charset="0"/>
              </a:rPr>
              <a:t>Fix trading margins for intra-state traders</a:t>
            </a:r>
          </a:p>
          <a:p>
            <a:pPr lvl="1" algn="just">
              <a:defRPr/>
            </a:pPr>
            <a:r>
              <a:rPr lang="en-IN" altLang="en-US" sz="1700" dirty="0">
                <a:solidFill>
                  <a:schemeClr val="tx1"/>
                </a:solidFill>
                <a:latin typeface="Cambria" panose="02040503050406030204" pitchFamily="18" charset="0"/>
              </a:rPr>
              <a:t>Issues licenses for transmission, trading and distribution within state</a:t>
            </a:r>
          </a:p>
          <a:p>
            <a:pPr lvl="1" algn="just">
              <a:defRPr/>
            </a:pPr>
            <a:r>
              <a:rPr lang="en-IN" altLang="en-US" sz="1700" dirty="0">
                <a:solidFill>
                  <a:schemeClr val="tx1"/>
                </a:solidFill>
                <a:latin typeface="Cambria" panose="02040503050406030204" pitchFamily="18" charset="0"/>
              </a:rPr>
              <a:t>Promote co-generation and generation from renewable sources</a:t>
            </a:r>
          </a:p>
          <a:p>
            <a:pPr lvl="1" algn="just">
              <a:defRPr/>
            </a:pPr>
            <a:r>
              <a:rPr lang="en-IN" altLang="en-US" sz="1700" dirty="0">
                <a:solidFill>
                  <a:schemeClr val="tx1"/>
                </a:solidFill>
                <a:latin typeface="Cambria" panose="02040503050406030204" pitchFamily="18" charset="0"/>
              </a:rPr>
              <a:t>Adjudicate disputes between licensees and generating companies</a:t>
            </a:r>
          </a:p>
          <a:p>
            <a:pPr lvl="1" algn="just">
              <a:defRPr/>
            </a:pPr>
            <a:r>
              <a:rPr lang="en-IN" altLang="en-US" sz="1700" dirty="0">
                <a:solidFill>
                  <a:schemeClr val="tx1"/>
                </a:solidFill>
                <a:latin typeface="Cambria" panose="02040503050406030204" pitchFamily="18" charset="0"/>
              </a:rPr>
              <a:t>Specify State Grid Code, standards of service for licensees</a:t>
            </a:r>
          </a:p>
          <a:p>
            <a:pPr algn="just">
              <a:buFont typeface="Wingdings" panose="05000000000000000000" pitchFamily="2" charset="2"/>
              <a:buChar char="Ø"/>
              <a:defRPr/>
            </a:pPr>
            <a:r>
              <a:rPr lang="en-IN" altLang="en-US" sz="1700" u="sng" dirty="0">
                <a:solidFill>
                  <a:schemeClr val="tx1"/>
                </a:solidFill>
                <a:latin typeface="Cambria" panose="02040503050406030204" pitchFamily="18" charset="0"/>
              </a:rPr>
              <a:t>Jurisdiction of SERC/JERC cannot be ousted by resorting to arbitration </a:t>
            </a:r>
          </a:p>
          <a:p>
            <a:pPr lvl="1" algn="just">
              <a:defRPr/>
            </a:pPr>
            <a:r>
              <a:rPr lang="en-IN" altLang="en-US" sz="1700" dirty="0">
                <a:solidFill>
                  <a:schemeClr val="tx1"/>
                </a:solidFill>
                <a:latin typeface="Cambria" panose="02040503050406030204" pitchFamily="18" charset="0"/>
              </a:rPr>
              <a:t>The disputes between licensees and generating companies have to be resolved by SERC. The parties cannot provide for dispute resolution by way of arbitration – (Gujarat </a:t>
            </a:r>
            <a:r>
              <a:rPr lang="en-IN" altLang="en-US" sz="1700" dirty="0" err="1">
                <a:solidFill>
                  <a:schemeClr val="tx1"/>
                </a:solidFill>
                <a:latin typeface="Cambria" panose="02040503050406030204" pitchFamily="18" charset="0"/>
              </a:rPr>
              <a:t>Urja</a:t>
            </a:r>
            <a:r>
              <a:rPr lang="en-IN" altLang="en-US" sz="1700" dirty="0">
                <a:solidFill>
                  <a:schemeClr val="tx1"/>
                </a:solidFill>
                <a:latin typeface="Cambria" panose="02040503050406030204" pitchFamily="18" charset="0"/>
              </a:rPr>
              <a:t> Vikas Nigam Ltd v. </a:t>
            </a:r>
            <a:r>
              <a:rPr lang="en-IN" altLang="en-US" sz="1700" dirty="0" err="1">
                <a:solidFill>
                  <a:schemeClr val="tx1"/>
                </a:solidFill>
                <a:latin typeface="Cambria" panose="02040503050406030204" pitchFamily="18" charset="0"/>
              </a:rPr>
              <a:t>Essar</a:t>
            </a:r>
            <a:r>
              <a:rPr lang="en-IN" altLang="en-US" sz="1700" dirty="0">
                <a:solidFill>
                  <a:schemeClr val="tx1"/>
                </a:solidFill>
                <a:latin typeface="Cambria" panose="02040503050406030204" pitchFamily="18" charset="0"/>
              </a:rPr>
              <a:t> Power Ltd </a:t>
            </a:r>
            <a:r>
              <a:rPr lang="en-IN" sz="1700" dirty="0">
                <a:solidFill>
                  <a:schemeClr val="tx1"/>
                </a:solidFill>
                <a:latin typeface="Cambria" panose="02040503050406030204" pitchFamily="18" charset="0"/>
              </a:rPr>
              <a:t>(2008) 4 SCC 755)</a:t>
            </a:r>
            <a:endParaRPr lang="en-IN" altLang="en-US" sz="1700" dirty="0">
              <a:solidFill>
                <a:schemeClr val="tx1"/>
              </a:solidFill>
              <a:latin typeface="Cambria" panose="02040503050406030204" pitchFamily="18" charset="0"/>
            </a:endParaRPr>
          </a:p>
          <a:p>
            <a:pPr lvl="1" algn="just">
              <a:defRPr/>
            </a:pPr>
            <a:r>
              <a:rPr lang="en-IN" altLang="en-US" sz="1700" dirty="0">
                <a:solidFill>
                  <a:schemeClr val="tx1"/>
                </a:solidFill>
                <a:latin typeface="Cambria" panose="02040503050406030204" pitchFamily="18" charset="0"/>
              </a:rPr>
              <a:t>However SERC may refer the matter to arbitration under S. 86(1)(f)</a:t>
            </a:r>
          </a:p>
          <a:p>
            <a:pPr algn="just">
              <a:buFont typeface="Arial" panose="020B0604020202020204" pitchFamily="34" charset="0"/>
              <a:buChar char="•"/>
              <a:defRPr/>
            </a:pPr>
            <a:endParaRPr lang="en-IN" altLang="en-US" sz="1700" dirty="0">
              <a:solidFill>
                <a:schemeClr val="tx1"/>
              </a:solidFill>
              <a:latin typeface="Cambria" panose="02040503050406030204" pitchFamily="18" charset="0"/>
            </a:endParaRPr>
          </a:p>
          <a:p>
            <a:pPr algn="just">
              <a:defRPr/>
            </a:pPr>
            <a:endParaRPr lang="en-IN" altLang="en-US" sz="1700" dirty="0">
              <a:solidFill>
                <a:schemeClr val="tx1"/>
              </a:solidFill>
              <a:latin typeface="Cambria" panose="02040503050406030204" pitchFamily="18" charset="0"/>
            </a:endParaRPr>
          </a:p>
        </p:txBody>
      </p:sp>
    </p:spTree>
    <p:extLst>
      <p:ext uri="{BB962C8B-B14F-4D97-AF65-F5344CB8AC3E}">
        <p14:creationId xmlns:p14="http://schemas.microsoft.com/office/powerpoint/2010/main" val="187679333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xmlns="" id="{59B66B57-F7A1-4B76-8454-EDDFCEC3DEC3}"/>
              </a:ext>
            </a:extLst>
          </p:cNvPr>
          <p:cNvSpPr>
            <a:spLocks noGrp="1"/>
          </p:cNvSpPr>
          <p:nvPr>
            <p:ph type="title"/>
          </p:nvPr>
        </p:nvSpPr>
        <p:spPr>
          <a:xfrm>
            <a:off x="1524000" y="0"/>
            <a:ext cx="7086600" cy="533400"/>
          </a:xfrm>
        </p:spPr>
        <p:txBody>
          <a:bodyPr>
            <a:normAutofit fontScale="90000"/>
          </a:bodyPr>
          <a:lstStyle/>
          <a:p>
            <a:r>
              <a:rPr lang="en-IN" altLang="en-US" sz="3100" b="1" dirty="0">
                <a:latin typeface="Cambria" panose="02040503050406030204" pitchFamily="18" charset="0"/>
              </a:rPr>
              <a:t>Appellate Tribunal for Electricity</a:t>
            </a:r>
            <a:r>
              <a:rPr lang="en-IN" altLang="en-US" dirty="0"/>
              <a:t>	</a:t>
            </a:r>
          </a:p>
        </p:txBody>
      </p:sp>
      <p:sp>
        <p:nvSpPr>
          <p:cNvPr id="31747" name="Text Placeholder 2">
            <a:extLst>
              <a:ext uri="{FF2B5EF4-FFF2-40B4-BE49-F238E27FC236}">
                <a16:creationId xmlns:a16="http://schemas.microsoft.com/office/drawing/2014/main" xmlns="" id="{A02400A1-066E-46D0-834C-C911A6B3ADE2}"/>
              </a:ext>
            </a:extLst>
          </p:cNvPr>
          <p:cNvSpPr>
            <a:spLocks noGrp="1"/>
          </p:cNvSpPr>
          <p:nvPr>
            <p:ph idx="1"/>
          </p:nvPr>
        </p:nvSpPr>
        <p:spPr>
          <a:xfrm>
            <a:off x="1524000" y="457200"/>
            <a:ext cx="7239000" cy="5419725"/>
          </a:xfrm>
        </p:spPr>
        <p:txBody>
          <a:bodyPr>
            <a:noAutofit/>
          </a:bodyPr>
          <a:lstStyle/>
          <a:p>
            <a:pPr algn="just">
              <a:buFont typeface="Wingdings" panose="05000000000000000000" pitchFamily="2" charset="2"/>
              <a:buChar char="Ø"/>
              <a:defRPr/>
            </a:pPr>
            <a:r>
              <a:rPr lang="en-IN" altLang="en-US" sz="1600" dirty="0">
                <a:solidFill>
                  <a:schemeClr val="tx1"/>
                </a:solidFill>
                <a:latin typeface="Cambria" panose="02040503050406030204" pitchFamily="18" charset="0"/>
              </a:rPr>
              <a:t>Introduction of APTEL for disposal of appeals</a:t>
            </a:r>
          </a:p>
          <a:p>
            <a:pPr lvl="1" algn="just">
              <a:defRPr/>
            </a:pPr>
            <a:r>
              <a:rPr lang="en-IN" altLang="en-US" sz="1600" dirty="0">
                <a:solidFill>
                  <a:schemeClr val="tx1"/>
                </a:solidFill>
                <a:latin typeface="Cambria" panose="02040503050406030204" pitchFamily="18" charset="0"/>
              </a:rPr>
              <a:t>Reduce litigations and delays in Courts</a:t>
            </a:r>
          </a:p>
          <a:p>
            <a:pPr lvl="1" algn="just">
              <a:defRPr/>
            </a:pPr>
            <a:r>
              <a:rPr lang="en-IN" altLang="en-US" sz="1600" dirty="0">
                <a:solidFill>
                  <a:schemeClr val="tx1"/>
                </a:solidFill>
                <a:latin typeface="Cambria" panose="02040503050406030204" pitchFamily="18" charset="0"/>
              </a:rPr>
              <a:t>To provide technical expertise in decisions on appeals</a:t>
            </a:r>
          </a:p>
          <a:p>
            <a:pPr algn="just">
              <a:buFont typeface="Wingdings" panose="05000000000000000000" pitchFamily="2" charset="2"/>
              <a:buChar char="Ø"/>
              <a:defRPr/>
            </a:pPr>
            <a:r>
              <a:rPr lang="en-IN" altLang="en-US" sz="1600" dirty="0">
                <a:solidFill>
                  <a:schemeClr val="tx1"/>
                </a:solidFill>
                <a:latin typeface="Cambria" panose="02040503050406030204" pitchFamily="18" charset="0"/>
              </a:rPr>
              <a:t>Bench of judicial and technical member</a:t>
            </a:r>
          </a:p>
          <a:p>
            <a:pPr algn="just">
              <a:buFont typeface="Wingdings" panose="05000000000000000000" pitchFamily="2" charset="2"/>
              <a:buChar char="Ø"/>
              <a:defRPr/>
            </a:pPr>
            <a:r>
              <a:rPr lang="en-IN" altLang="en-US" sz="1600" dirty="0">
                <a:solidFill>
                  <a:schemeClr val="tx1"/>
                </a:solidFill>
                <a:latin typeface="Cambria" panose="02040503050406030204" pitchFamily="18" charset="0"/>
              </a:rPr>
              <a:t>Appeal under Section 111</a:t>
            </a:r>
          </a:p>
          <a:p>
            <a:pPr lvl="1" algn="just">
              <a:defRPr/>
            </a:pPr>
            <a:r>
              <a:rPr lang="en-IN" altLang="en-US" sz="1600" dirty="0">
                <a:solidFill>
                  <a:schemeClr val="tx1"/>
                </a:solidFill>
                <a:latin typeface="Cambria" panose="02040503050406030204" pitchFamily="18" charset="0"/>
              </a:rPr>
              <a:t>Appeal against Orders of Commissions</a:t>
            </a:r>
          </a:p>
          <a:p>
            <a:pPr lvl="1" algn="just">
              <a:defRPr/>
            </a:pPr>
            <a:r>
              <a:rPr lang="en-IN" altLang="en-US" sz="1600" dirty="0">
                <a:solidFill>
                  <a:schemeClr val="tx1"/>
                </a:solidFill>
                <a:latin typeface="Cambria" panose="02040503050406030204" pitchFamily="18" charset="0"/>
              </a:rPr>
              <a:t>Limitation  - 45 days with powers of condonation of delay </a:t>
            </a:r>
          </a:p>
          <a:p>
            <a:pPr lvl="1" algn="just">
              <a:defRPr/>
            </a:pPr>
            <a:r>
              <a:rPr lang="en-IN" altLang="en-US" sz="1600" dirty="0">
                <a:solidFill>
                  <a:schemeClr val="tx1"/>
                </a:solidFill>
                <a:latin typeface="Cambria" panose="02040503050406030204" pitchFamily="18" charset="0"/>
              </a:rPr>
              <a:t>Time line – Appeal to be decided within 180 days</a:t>
            </a:r>
          </a:p>
          <a:p>
            <a:pPr lvl="1" algn="just">
              <a:defRPr/>
            </a:pPr>
            <a:r>
              <a:rPr lang="en-IN" altLang="en-US" sz="1600" dirty="0">
                <a:solidFill>
                  <a:schemeClr val="tx1"/>
                </a:solidFill>
                <a:latin typeface="Cambria" panose="02040503050406030204" pitchFamily="18" charset="0"/>
              </a:rPr>
              <a:t>Procedure – not bound by CPC but guided by principles of natural justice</a:t>
            </a:r>
          </a:p>
          <a:p>
            <a:pPr lvl="1" algn="just">
              <a:defRPr/>
            </a:pPr>
            <a:r>
              <a:rPr lang="en-IN" altLang="en-US" sz="1600" dirty="0">
                <a:solidFill>
                  <a:schemeClr val="tx1"/>
                </a:solidFill>
                <a:latin typeface="Cambria" panose="02040503050406030204" pitchFamily="18" charset="0"/>
              </a:rPr>
              <a:t>Same powers as Civil Court for discharging functions</a:t>
            </a:r>
          </a:p>
          <a:p>
            <a:pPr algn="just">
              <a:buFont typeface="Wingdings" panose="05000000000000000000" pitchFamily="2" charset="2"/>
              <a:buChar char="Ø"/>
              <a:defRPr/>
            </a:pPr>
            <a:r>
              <a:rPr lang="en-IN" altLang="en-US" sz="1600" dirty="0">
                <a:solidFill>
                  <a:schemeClr val="tx1"/>
                </a:solidFill>
                <a:latin typeface="Cambria" panose="02040503050406030204" pitchFamily="18" charset="0"/>
              </a:rPr>
              <a:t>Power to issue directions under Section 121</a:t>
            </a:r>
          </a:p>
          <a:p>
            <a:pPr lvl="1" algn="just">
              <a:defRPr/>
            </a:pPr>
            <a:r>
              <a:rPr lang="en-IN" altLang="en-US" sz="1600" dirty="0">
                <a:solidFill>
                  <a:schemeClr val="tx1"/>
                </a:solidFill>
                <a:latin typeface="Cambria" panose="02040503050406030204" pitchFamily="18" charset="0"/>
              </a:rPr>
              <a:t>APTEL may issues orders and directions to Commissions for performance of their statutory functions </a:t>
            </a:r>
          </a:p>
          <a:p>
            <a:pPr algn="just">
              <a:buFont typeface="Wingdings" panose="05000000000000000000" pitchFamily="2" charset="2"/>
              <a:buChar char="Ø"/>
              <a:defRPr/>
            </a:pPr>
            <a:r>
              <a:rPr lang="en-IN" altLang="en-US" sz="1600" dirty="0">
                <a:solidFill>
                  <a:schemeClr val="tx1"/>
                </a:solidFill>
                <a:latin typeface="Cambria" panose="02040503050406030204" pitchFamily="18" charset="0"/>
              </a:rPr>
              <a:t>APTEL cannot hear challenges to Regulations framed by Commissions (PTC India Ltd v. CERC (2010) 4 SCC 603)</a:t>
            </a:r>
          </a:p>
          <a:p>
            <a:pPr lvl="1" algn="just">
              <a:defRPr/>
            </a:pPr>
            <a:r>
              <a:rPr lang="en-IN" altLang="en-US" sz="1600" dirty="0">
                <a:solidFill>
                  <a:schemeClr val="tx1"/>
                </a:solidFill>
                <a:latin typeface="Cambria" panose="02040503050406030204" pitchFamily="18" charset="0"/>
              </a:rPr>
              <a:t>The above powers under S. 111 and S. 121 do not confer power of judicial review.</a:t>
            </a:r>
          </a:p>
          <a:p>
            <a:pPr lvl="1" algn="just">
              <a:defRPr/>
            </a:pPr>
            <a:r>
              <a:rPr lang="en-IN" altLang="en-US" sz="1600" dirty="0">
                <a:solidFill>
                  <a:schemeClr val="tx1"/>
                </a:solidFill>
                <a:latin typeface="Cambria" panose="02040503050406030204" pitchFamily="18" charset="0"/>
              </a:rPr>
              <a:t>APTEL can decide on interpretation of regulations, but not on validity of regulations.</a:t>
            </a:r>
          </a:p>
          <a:p>
            <a:pPr lvl="1" algn="just">
              <a:defRPr/>
            </a:pPr>
            <a:r>
              <a:rPr lang="en-IN" altLang="en-US" sz="1600" dirty="0">
                <a:solidFill>
                  <a:schemeClr val="tx1"/>
                </a:solidFill>
                <a:latin typeface="Cambria" panose="02040503050406030204" pitchFamily="18" charset="0"/>
              </a:rPr>
              <a:t>Regulations can be challenged only by way of writ petitions before Courts. </a:t>
            </a:r>
          </a:p>
          <a:p>
            <a:pPr algn="just">
              <a:buFont typeface="Wingdings" panose="05000000000000000000" pitchFamily="2" charset="2"/>
              <a:buChar char="Ø"/>
              <a:defRPr/>
            </a:pPr>
            <a:r>
              <a:rPr lang="en-IN" altLang="en-US" sz="1600" dirty="0">
                <a:solidFill>
                  <a:schemeClr val="tx1"/>
                </a:solidFill>
                <a:latin typeface="Cambria" panose="02040503050406030204" pitchFamily="18" charset="0"/>
              </a:rPr>
              <a:t>Appeal against Orders of APTEL to Supreme Court under S. 125</a:t>
            </a:r>
          </a:p>
        </p:txBody>
      </p:sp>
    </p:spTree>
    <p:extLst>
      <p:ext uri="{BB962C8B-B14F-4D97-AF65-F5344CB8AC3E}">
        <p14:creationId xmlns:p14="http://schemas.microsoft.com/office/powerpoint/2010/main" val="286705081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xmlns="" id="{84C89FCA-B796-46E0-B9EB-933022AE4E91}"/>
              </a:ext>
            </a:extLst>
          </p:cNvPr>
          <p:cNvSpPr>
            <a:spLocks noGrp="1"/>
          </p:cNvSpPr>
          <p:nvPr>
            <p:ph type="title"/>
          </p:nvPr>
        </p:nvSpPr>
        <p:spPr>
          <a:xfrm>
            <a:off x="1524000" y="0"/>
            <a:ext cx="7086600" cy="609600"/>
          </a:xfrm>
        </p:spPr>
        <p:txBody>
          <a:bodyPr>
            <a:normAutofit/>
          </a:bodyPr>
          <a:lstStyle/>
          <a:p>
            <a:r>
              <a:rPr lang="en-IN" altLang="en-US" sz="2800" b="1" dirty="0">
                <a:latin typeface="Cambria" panose="02040503050406030204" pitchFamily="18" charset="0"/>
              </a:rPr>
              <a:t>Issues on functioning of SERCs</a:t>
            </a:r>
          </a:p>
        </p:txBody>
      </p:sp>
      <p:sp>
        <p:nvSpPr>
          <p:cNvPr id="30723" name="Text Placeholder 2">
            <a:extLst>
              <a:ext uri="{FF2B5EF4-FFF2-40B4-BE49-F238E27FC236}">
                <a16:creationId xmlns:a16="http://schemas.microsoft.com/office/drawing/2014/main" xmlns="" id="{4580A2E8-D582-49A6-8698-EE077A01F30B}"/>
              </a:ext>
            </a:extLst>
          </p:cNvPr>
          <p:cNvSpPr>
            <a:spLocks noGrp="1"/>
          </p:cNvSpPr>
          <p:nvPr>
            <p:ph idx="1"/>
          </p:nvPr>
        </p:nvSpPr>
        <p:spPr>
          <a:xfrm>
            <a:off x="1524000" y="800100"/>
            <a:ext cx="7010400" cy="5524500"/>
          </a:xfrm>
        </p:spPr>
        <p:txBody>
          <a:bodyPr>
            <a:normAutofit/>
          </a:bodyPr>
          <a:lstStyle/>
          <a:p>
            <a:pPr algn="just">
              <a:buFont typeface="Wingdings" panose="05000000000000000000" pitchFamily="2" charset="2"/>
              <a:buChar char="Ø"/>
              <a:defRPr/>
            </a:pPr>
            <a:r>
              <a:rPr lang="en-IN" altLang="en-US" sz="1800" b="1" u="sng" dirty="0">
                <a:solidFill>
                  <a:schemeClr val="tx1"/>
                </a:solidFill>
                <a:latin typeface="Cambria" panose="02040503050406030204" pitchFamily="18" charset="0"/>
              </a:rPr>
              <a:t>In 2011, Ministry of Power requested APTEL </a:t>
            </a:r>
            <a:r>
              <a:rPr lang="en-IN" altLang="en-US" sz="1800" dirty="0">
                <a:solidFill>
                  <a:schemeClr val="tx1"/>
                </a:solidFill>
                <a:latin typeface="Cambria" panose="02040503050406030204" pitchFamily="18" charset="0"/>
              </a:rPr>
              <a:t>to issue suitable directions to SERCs with regard to timely revisions in tariff. </a:t>
            </a:r>
            <a:r>
              <a:rPr lang="en-IN" altLang="en-US" sz="1800" b="1" u="sng" dirty="0">
                <a:solidFill>
                  <a:schemeClr val="tx1"/>
                </a:solidFill>
                <a:latin typeface="Cambria" panose="02040503050406030204" pitchFamily="18" charset="0"/>
              </a:rPr>
              <a:t>Under Section 121 APTEL can issue such directions</a:t>
            </a:r>
            <a:r>
              <a:rPr lang="en-IN" altLang="en-US" sz="1800" dirty="0">
                <a:solidFill>
                  <a:schemeClr val="tx1"/>
                </a:solidFill>
                <a:latin typeface="Cambria" panose="02040503050406030204" pitchFamily="18" charset="0"/>
              </a:rPr>
              <a:t>. </a:t>
            </a:r>
          </a:p>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Accordingly APTEL has issued various directions from time to time on functioning of SERCs (OP No. 1 of 2011):</a:t>
            </a:r>
          </a:p>
          <a:p>
            <a:pPr lvl="1" algn="just">
              <a:defRPr/>
            </a:pPr>
            <a:r>
              <a:rPr lang="en-IN" altLang="en-US" dirty="0">
                <a:solidFill>
                  <a:schemeClr val="tx1"/>
                </a:solidFill>
                <a:latin typeface="Cambria" panose="02040503050406030204" pitchFamily="18" charset="0"/>
              </a:rPr>
              <a:t>Tariff Determination Process  </a:t>
            </a:r>
          </a:p>
          <a:p>
            <a:pPr lvl="2" algn="just">
              <a:buFont typeface="Courier New" panose="02070309020205020404" pitchFamily="49" charset="0"/>
              <a:buChar char="o"/>
              <a:defRPr/>
            </a:pPr>
            <a:r>
              <a:rPr lang="en-IN" altLang="en-US" sz="1800" dirty="0">
                <a:latin typeface="Cambria" panose="02040503050406030204" pitchFamily="18" charset="0"/>
              </a:rPr>
              <a:t>Tariff determination as per time schedule and before 1</a:t>
            </a:r>
            <a:r>
              <a:rPr lang="en-IN" altLang="en-US" sz="1800" baseline="30000" dirty="0">
                <a:latin typeface="Cambria" panose="02040503050406030204" pitchFamily="18" charset="0"/>
              </a:rPr>
              <a:t>st</a:t>
            </a:r>
            <a:r>
              <a:rPr lang="en-IN" altLang="en-US" sz="1800" dirty="0">
                <a:latin typeface="Cambria" panose="02040503050406030204" pitchFamily="18" charset="0"/>
              </a:rPr>
              <a:t> April of every year  </a:t>
            </a:r>
          </a:p>
          <a:p>
            <a:pPr lvl="2" algn="just">
              <a:buFont typeface="Courier New" panose="02070309020205020404" pitchFamily="49" charset="0"/>
              <a:buChar char="o"/>
              <a:defRPr/>
            </a:pPr>
            <a:r>
              <a:rPr lang="en-IN" altLang="en-US" sz="1800" dirty="0">
                <a:latin typeface="Cambria" panose="02040503050406030204" pitchFamily="18" charset="0"/>
              </a:rPr>
              <a:t>Revenue Gaps and regulatory assets should be avoided; only when justifiable and recoverable in time bound manner;</a:t>
            </a:r>
          </a:p>
          <a:p>
            <a:pPr lvl="2" algn="just">
              <a:buFont typeface="Courier New" panose="02070309020205020404" pitchFamily="49" charset="0"/>
              <a:buChar char="o"/>
              <a:defRPr/>
            </a:pPr>
            <a:r>
              <a:rPr lang="en-IN" altLang="en-US" sz="1800" dirty="0">
                <a:latin typeface="Cambria" panose="02040503050406030204" pitchFamily="18" charset="0"/>
              </a:rPr>
              <a:t>Proper mechanism for fuel and  power purchase cost</a:t>
            </a:r>
          </a:p>
          <a:p>
            <a:pPr lvl="2" algn="just">
              <a:buFont typeface="Courier New" panose="02070309020205020404" pitchFamily="49" charset="0"/>
              <a:buChar char="o"/>
              <a:defRPr/>
            </a:pPr>
            <a:r>
              <a:rPr lang="en-IN" altLang="en-US" sz="1800" dirty="0">
                <a:latin typeface="Cambria" panose="02040503050406030204" pitchFamily="18" charset="0"/>
              </a:rPr>
              <a:t>Ensure framing of Multi-Year Tariff Regulations</a:t>
            </a:r>
          </a:p>
          <a:p>
            <a:pPr lvl="1" algn="just">
              <a:defRPr/>
            </a:pPr>
            <a:r>
              <a:rPr lang="en-IN" altLang="en-US" dirty="0">
                <a:solidFill>
                  <a:schemeClr val="tx1"/>
                </a:solidFill>
                <a:latin typeface="Cambria" panose="02040503050406030204" pitchFamily="18" charset="0"/>
              </a:rPr>
              <a:t>Lack of Quorum for Regulatory Commissions </a:t>
            </a:r>
          </a:p>
          <a:p>
            <a:pPr lvl="2" algn="just">
              <a:buFont typeface="Courier New" panose="02070309020205020404" pitchFamily="49" charset="0"/>
              <a:buChar char="o"/>
              <a:defRPr/>
            </a:pPr>
            <a:r>
              <a:rPr lang="en-IN" altLang="en-US" sz="1800" dirty="0">
                <a:latin typeface="Cambria" panose="02040503050406030204" pitchFamily="18" charset="0"/>
              </a:rPr>
              <a:t>No quorum specified in the Act for proceedings by SERCs. </a:t>
            </a:r>
          </a:p>
          <a:p>
            <a:pPr lvl="2" algn="just">
              <a:buFont typeface="Courier New" panose="02070309020205020404" pitchFamily="49" charset="0"/>
              <a:buChar char="o"/>
              <a:defRPr/>
            </a:pPr>
            <a:r>
              <a:rPr lang="en-IN" altLang="en-US" sz="1800" dirty="0">
                <a:latin typeface="Cambria" panose="02040503050406030204" pitchFamily="18" charset="0"/>
              </a:rPr>
              <a:t>Decision of SERC would not be invalidated in absence of a member or even Chairperson</a:t>
            </a:r>
          </a:p>
          <a:p>
            <a:pPr lvl="2" algn="just">
              <a:defRPr/>
            </a:pPr>
            <a:endParaRPr lang="en-IN" altLang="en-US" sz="1800" dirty="0">
              <a:solidFill>
                <a:srgbClr val="00B0F0"/>
              </a:solidFill>
              <a:latin typeface="Cambria" panose="02040503050406030204" pitchFamily="18" charset="0"/>
            </a:endParaRPr>
          </a:p>
          <a:p>
            <a:pPr algn="just">
              <a:buFont typeface="Arial" panose="020B0604020202020204" pitchFamily="34" charset="0"/>
              <a:buChar char="•"/>
              <a:defRPr/>
            </a:pPr>
            <a:endParaRPr lang="en-IN" altLang="en-US" sz="1800" dirty="0">
              <a:latin typeface="Cambria" panose="02040503050406030204" pitchFamily="18" charset="0"/>
            </a:endParaRPr>
          </a:p>
        </p:txBody>
      </p:sp>
    </p:spTree>
    <p:extLst>
      <p:ext uri="{BB962C8B-B14F-4D97-AF65-F5344CB8AC3E}">
        <p14:creationId xmlns:p14="http://schemas.microsoft.com/office/powerpoint/2010/main" val="394980947"/>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xmlns="" id="{9545DF06-DF11-4B7F-90A6-AE6ADAD49C28}"/>
              </a:ext>
            </a:extLst>
          </p:cNvPr>
          <p:cNvSpPr>
            <a:spLocks noGrp="1"/>
          </p:cNvSpPr>
          <p:nvPr>
            <p:ph type="title"/>
          </p:nvPr>
        </p:nvSpPr>
        <p:spPr>
          <a:xfrm>
            <a:off x="1524000" y="0"/>
            <a:ext cx="7086600" cy="800100"/>
          </a:xfrm>
          <a:noFill/>
          <a:ln>
            <a:noFill/>
            <a:miter lim="800000"/>
            <a:headEnd/>
            <a:tailEnd/>
          </a:ln>
        </p:spPr>
        <p:txBody>
          <a:bodyPr>
            <a:noAutofit/>
          </a:bodyPr>
          <a:lstStyle/>
          <a:p>
            <a:r>
              <a:rPr lang="en-IN" altLang="en-US" sz="2800" b="1" dirty="0">
                <a:latin typeface="Cambria" panose="02040503050406030204" pitchFamily="18" charset="0"/>
              </a:rPr>
              <a:t>Central Electricity Authority (CEA) – Part IX Sections  70-75 </a:t>
            </a:r>
          </a:p>
        </p:txBody>
      </p:sp>
      <p:sp>
        <p:nvSpPr>
          <p:cNvPr id="28675" name="Text Placeholder 2">
            <a:extLst>
              <a:ext uri="{FF2B5EF4-FFF2-40B4-BE49-F238E27FC236}">
                <a16:creationId xmlns:a16="http://schemas.microsoft.com/office/drawing/2014/main" xmlns="" id="{9A2810A0-A06D-4EB7-9FA4-A5E4A78BF89B}"/>
              </a:ext>
            </a:extLst>
          </p:cNvPr>
          <p:cNvSpPr>
            <a:spLocks noGrp="1"/>
          </p:cNvSpPr>
          <p:nvPr>
            <p:ph idx="1"/>
          </p:nvPr>
        </p:nvSpPr>
        <p:spPr>
          <a:xfrm>
            <a:off x="1524000" y="990600"/>
            <a:ext cx="7010400" cy="5334000"/>
          </a:xfrm>
        </p:spPr>
        <p:txBody>
          <a:bodyPr>
            <a:normAutofit/>
          </a:bodyPr>
          <a:lstStyle/>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CEA is the main technical advisor to Government and Commissions</a:t>
            </a:r>
          </a:p>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Constitution of CEA </a:t>
            </a:r>
          </a:p>
          <a:p>
            <a:pPr lvl="1" algn="just">
              <a:defRPr/>
            </a:pPr>
            <a:r>
              <a:rPr lang="en-IN" altLang="en-US" dirty="0">
                <a:solidFill>
                  <a:schemeClr val="tx1"/>
                </a:solidFill>
                <a:latin typeface="Cambria" panose="02040503050406030204" pitchFamily="18" charset="0"/>
              </a:rPr>
              <a:t>Members of knowledge and experience in fields of </a:t>
            </a:r>
            <a:r>
              <a:rPr lang="en-IN" altLang="en-US" b="1" u="sng" dirty="0">
                <a:solidFill>
                  <a:schemeClr val="tx1"/>
                </a:solidFill>
                <a:latin typeface="Cambria" panose="02040503050406030204" pitchFamily="18" charset="0"/>
              </a:rPr>
              <a:t>engineering</a:t>
            </a:r>
            <a:r>
              <a:rPr lang="en-IN" altLang="en-US" dirty="0">
                <a:solidFill>
                  <a:schemeClr val="tx1"/>
                </a:solidFill>
                <a:latin typeface="Cambria" panose="02040503050406030204" pitchFamily="18" charset="0"/>
              </a:rPr>
              <a:t> with specialisation in generation, transmission and supply, </a:t>
            </a:r>
            <a:r>
              <a:rPr lang="en-IN" altLang="en-US" b="1" u="sng" dirty="0">
                <a:solidFill>
                  <a:schemeClr val="tx1"/>
                </a:solidFill>
                <a:latin typeface="Cambria" panose="02040503050406030204" pitchFamily="18" charset="0"/>
              </a:rPr>
              <a:t>finance</a:t>
            </a:r>
            <a:r>
              <a:rPr lang="en-IN" altLang="en-US" dirty="0">
                <a:solidFill>
                  <a:schemeClr val="tx1"/>
                </a:solidFill>
                <a:latin typeface="Cambria" panose="02040503050406030204" pitchFamily="18" charset="0"/>
              </a:rPr>
              <a:t>, </a:t>
            </a:r>
            <a:r>
              <a:rPr lang="en-IN" altLang="en-US" b="1" u="sng" dirty="0">
                <a:solidFill>
                  <a:schemeClr val="tx1"/>
                </a:solidFill>
                <a:latin typeface="Cambria" panose="02040503050406030204" pitchFamily="18" charset="0"/>
              </a:rPr>
              <a:t>commerce</a:t>
            </a:r>
            <a:r>
              <a:rPr lang="en-IN" altLang="en-US" dirty="0">
                <a:solidFill>
                  <a:schemeClr val="tx1"/>
                </a:solidFill>
                <a:latin typeface="Cambria" panose="02040503050406030204" pitchFamily="18" charset="0"/>
              </a:rPr>
              <a:t>, </a:t>
            </a:r>
            <a:r>
              <a:rPr lang="en-IN" altLang="en-US" b="1" u="sng" dirty="0">
                <a:solidFill>
                  <a:schemeClr val="tx1"/>
                </a:solidFill>
                <a:latin typeface="Cambria" panose="02040503050406030204" pitchFamily="18" charset="0"/>
              </a:rPr>
              <a:t>economics</a:t>
            </a:r>
            <a:r>
              <a:rPr lang="en-IN" altLang="en-US" dirty="0">
                <a:solidFill>
                  <a:schemeClr val="tx1"/>
                </a:solidFill>
                <a:latin typeface="Cambria" panose="02040503050406030204" pitchFamily="18" charset="0"/>
              </a:rPr>
              <a:t> or </a:t>
            </a:r>
            <a:r>
              <a:rPr lang="en-IN" altLang="en-US" b="1" u="sng" dirty="0">
                <a:solidFill>
                  <a:schemeClr val="tx1"/>
                </a:solidFill>
                <a:latin typeface="Cambria" panose="02040503050406030204" pitchFamily="18" charset="0"/>
              </a:rPr>
              <a:t>industrial</a:t>
            </a:r>
            <a:r>
              <a:rPr lang="en-IN" altLang="en-US" dirty="0">
                <a:solidFill>
                  <a:schemeClr val="tx1"/>
                </a:solidFill>
                <a:latin typeface="Cambria" panose="02040503050406030204" pitchFamily="18" charset="0"/>
              </a:rPr>
              <a:t> matters</a:t>
            </a:r>
          </a:p>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Functions</a:t>
            </a:r>
          </a:p>
          <a:p>
            <a:pPr lvl="1" algn="just">
              <a:defRPr/>
            </a:pPr>
            <a:r>
              <a:rPr lang="en-IN" altLang="en-US" dirty="0">
                <a:solidFill>
                  <a:schemeClr val="tx1"/>
                </a:solidFill>
                <a:latin typeface="Cambria" panose="02040503050406030204" pitchFamily="18" charset="0"/>
              </a:rPr>
              <a:t>Advising Central Government, State Government, Commissions, Licensees, generating companies </a:t>
            </a:r>
          </a:p>
          <a:p>
            <a:pPr lvl="1" algn="just">
              <a:defRPr/>
            </a:pPr>
            <a:r>
              <a:rPr lang="en-IN" altLang="en-US" dirty="0">
                <a:solidFill>
                  <a:schemeClr val="tx1"/>
                </a:solidFill>
                <a:latin typeface="Cambria" panose="02040503050406030204" pitchFamily="18" charset="0"/>
              </a:rPr>
              <a:t>Specifying technical Standards</a:t>
            </a:r>
          </a:p>
          <a:p>
            <a:pPr lvl="2" algn="just">
              <a:buFont typeface="Courier New" panose="02070309020205020404" pitchFamily="49" charset="0"/>
              <a:buChar char="o"/>
              <a:defRPr/>
            </a:pPr>
            <a:r>
              <a:rPr lang="en-IN" altLang="en-US" sz="1800" dirty="0">
                <a:latin typeface="Cambria" panose="02040503050406030204" pitchFamily="18" charset="0"/>
              </a:rPr>
              <a:t>Technical Standards for electrical plants, lines and connectivity to grid</a:t>
            </a:r>
          </a:p>
          <a:p>
            <a:pPr lvl="2" algn="just">
              <a:buFont typeface="Courier New" panose="02070309020205020404" pitchFamily="49" charset="0"/>
              <a:buChar char="o"/>
              <a:defRPr/>
            </a:pPr>
            <a:r>
              <a:rPr lang="en-IN" altLang="en-US" sz="1800" dirty="0">
                <a:latin typeface="Cambria" panose="02040503050406030204" pitchFamily="18" charset="0"/>
              </a:rPr>
              <a:t>Measures for safety and protection of public (S.53)</a:t>
            </a:r>
          </a:p>
          <a:p>
            <a:pPr lvl="2" algn="just">
              <a:buFont typeface="Courier New" panose="02070309020205020404" pitchFamily="49" charset="0"/>
              <a:buChar char="o"/>
              <a:defRPr/>
            </a:pPr>
            <a:r>
              <a:rPr lang="en-IN" altLang="en-US" sz="1800" dirty="0">
                <a:latin typeface="Cambria" panose="02040503050406030204" pitchFamily="18" charset="0"/>
              </a:rPr>
              <a:t>Regulations for metering (S.55)</a:t>
            </a:r>
          </a:p>
          <a:p>
            <a:pPr lvl="2" algn="just">
              <a:buFont typeface="Courier New" panose="02070309020205020404" pitchFamily="49" charset="0"/>
              <a:buChar char="o"/>
              <a:defRPr/>
            </a:pPr>
            <a:r>
              <a:rPr lang="en-IN" altLang="en-US" sz="1800" dirty="0">
                <a:latin typeface="Cambria" panose="02040503050406030204" pitchFamily="18" charset="0"/>
              </a:rPr>
              <a:t>Approve Hydro-Electric Generating Stations (S.8)</a:t>
            </a:r>
          </a:p>
          <a:p>
            <a:pPr lvl="3" algn="just">
              <a:buFont typeface="Courier New" panose="02070309020205020404" pitchFamily="49" charset="0"/>
              <a:buChar char="o"/>
              <a:defRPr/>
            </a:pPr>
            <a:endParaRPr lang="en-IN" altLang="en-US" sz="1800" dirty="0">
              <a:latin typeface="Cambria" panose="02040503050406030204" pitchFamily="18" charset="0"/>
            </a:endParaRPr>
          </a:p>
          <a:p>
            <a:pPr lvl="2" algn="just">
              <a:buFont typeface="Courier New" panose="02070309020205020404" pitchFamily="49" charset="0"/>
              <a:buChar char="o"/>
              <a:defRPr/>
            </a:pPr>
            <a:endParaRPr lang="en-IN" altLang="en-US" sz="1800" dirty="0">
              <a:solidFill>
                <a:schemeClr val="tx1"/>
              </a:solidFill>
              <a:latin typeface="Cambria" panose="02040503050406030204" pitchFamily="18" charset="0"/>
            </a:endParaRPr>
          </a:p>
          <a:p>
            <a:pPr lvl="2" algn="just">
              <a:buFont typeface="Arial" panose="020B0604020202020204" pitchFamily="34" charset="0"/>
              <a:buChar char="•"/>
              <a:defRPr/>
            </a:pPr>
            <a:endParaRPr lang="en-IN" altLang="en-US" sz="1800" dirty="0">
              <a:solidFill>
                <a:schemeClr val="tx1"/>
              </a:solidFill>
              <a:latin typeface="Cambria" panose="02040503050406030204" pitchFamily="18" charset="0"/>
            </a:endParaRPr>
          </a:p>
          <a:p>
            <a:pPr lvl="2" algn="just">
              <a:buFont typeface="Arial" panose="020B0604020202020204" pitchFamily="34" charset="0"/>
              <a:buChar char="•"/>
              <a:defRPr/>
            </a:pPr>
            <a:endParaRPr lang="en-IN" altLang="en-US" sz="1800" dirty="0">
              <a:solidFill>
                <a:schemeClr val="tx1"/>
              </a:solidFill>
              <a:latin typeface="Cambria" panose="02040503050406030204" pitchFamily="18" charset="0"/>
            </a:endParaRPr>
          </a:p>
          <a:p>
            <a:pPr algn="just">
              <a:defRPr/>
            </a:pPr>
            <a:endParaRPr lang="en-IN" altLang="en-US" sz="1800" dirty="0">
              <a:solidFill>
                <a:schemeClr val="tx1"/>
              </a:solidFill>
              <a:latin typeface="Cambria" panose="02040503050406030204" pitchFamily="18" charset="0"/>
            </a:endParaRPr>
          </a:p>
        </p:txBody>
      </p:sp>
    </p:spTree>
    <p:extLst>
      <p:ext uri="{BB962C8B-B14F-4D97-AF65-F5344CB8AC3E}">
        <p14:creationId xmlns:p14="http://schemas.microsoft.com/office/powerpoint/2010/main" val="4165938920"/>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xmlns="" id="{1C7A7870-A6D2-42FE-9A51-88A42A0A0A70}"/>
              </a:ext>
            </a:extLst>
          </p:cNvPr>
          <p:cNvSpPr>
            <a:spLocks noGrp="1"/>
          </p:cNvSpPr>
          <p:nvPr>
            <p:ph type="title"/>
          </p:nvPr>
        </p:nvSpPr>
        <p:spPr>
          <a:xfrm>
            <a:off x="1600200" y="-152400"/>
            <a:ext cx="7086600" cy="685800"/>
          </a:xfrm>
        </p:spPr>
        <p:txBody>
          <a:bodyPr>
            <a:normAutofit/>
          </a:bodyPr>
          <a:lstStyle/>
          <a:p>
            <a:r>
              <a:rPr lang="en-IN" altLang="en-US" sz="2800" b="1" dirty="0">
                <a:latin typeface="Cambria" panose="02040503050406030204" pitchFamily="18" charset="0"/>
              </a:rPr>
              <a:t>Tariff Determination Process </a:t>
            </a:r>
          </a:p>
        </p:txBody>
      </p:sp>
      <p:sp>
        <p:nvSpPr>
          <p:cNvPr id="3" name="Text Placeholder 2">
            <a:extLst>
              <a:ext uri="{FF2B5EF4-FFF2-40B4-BE49-F238E27FC236}">
                <a16:creationId xmlns:a16="http://schemas.microsoft.com/office/drawing/2014/main" xmlns="" id="{B9C29621-FE65-4FBB-9D47-8BF6769E3A01}"/>
              </a:ext>
            </a:extLst>
          </p:cNvPr>
          <p:cNvSpPr>
            <a:spLocks noGrp="1"/>
          </p:cNvSpPr>
          <p:nvPr>
            <p:ph idx="1"/>
          </p:nvPr>
        </p:nvSpPr>
        <p:spPr>
          <a:xfrm>
            <a:off x="1524000" y="457200"/>
            <a:ext cx="7010400" cy="5638800"/>
          </a:xfrm>
        </p:spPr>
        <p:txBody>
          <a:bodyPr>
            <a:noAutofit/>
          </a:bodyPr>
          <a:lstStyle/>
          <a:p>
            <a:pPr algn="just">
              <a:buFont typeface="Wingdings" panose="05000000000000000000" pitchFamily="2" charset="2"/>
              <a:buChar char="Ø"/>
              <a:defRPr/>
            </a:pPr>
            <a:r>
              <a:rPr lang="en-IN" sz="1800" dirty="0">
                <a:solidFill>
                  <a:schemeClr val="tx1"/>
                </a:solidFill>
                <a:latin typeface="Cambria" panose="02040503050406030204" pitchFamily="18" charset="0"/>
              </a:rPr>
              <a:t>The underlying approach for tariff determination is cost plus regime i.e. cost + a reasonable return</a:t>
            </a:r>
          </a:p>
          <a:p>
            <a:pPr algn="just">
              <a:buFont typeface="Wingdings" panose="05000000000000000000" pitchFamily="2" charset="2"/>
              <a:buChar char="Ø"/>
              <a:defRPr/>
            </a:pPr>
            <a:r>
              <a:rPr lang="en-IN" sz="1800" dirty="0">
                <a:solidFill>
                  <a:schemeClr val="tx1"/>
                </a:solidFill>
                <a:latin typeface="Cambria" panose="02040503050406030204" pitchFamily="18" charset="0"/>
              </a:rPr>
              <a:t>Determination of tariff (S. 62)</a:t>
            </a:r>
          </a:p>
          <a:p>
            <a:pPr lvl="1" algn="just">
              <a:defRPr/>
            </a:pPr>
            <a:r>
              <a:rPr lang="en-IN" dirty="0">
                <a:solidFill>
                  <a:schemeClr val="tx1"/>
                </a:solidFill>
                <a:latin typeface="Cambria" panose="02040503050406030204" pitchFamily="18" charset="0"/>
              </a:rPr>
              <a:t>Commission to determine tariff for generation, transmission, wheeling and retail sale of electricity </a:t>
            </a:r>
          </a:p>
          <a:p>
            <a:pPr lvl="1" algn="just">
              <a:defRPr/>
            </a:pPr>
            <a:r>
              <a:rPr lang="en-IN" dirty="0">
                <a:solidFill>
                  <a:schemeClr val="tx1"/>
                </a:solidFill>
                <a:latin typeface="Cambria" panose="02040503050406030204" pitchFamily="18" charset="0"/>
              </a:rPr>
              <a:t>Commission to look at costs of each activity separately, even if same company (S. 62(2))</a:t>
            </a:r>
          </a:p>
          <a:p>
            <a:pPr lvl="1" algn="just">
              <a:defRPr/>
            </a:pPr>
            <a:r>
              <a:rPr lang="en-IN" dirty="0">
                <a:solidFill>
                  <a:schemeClr val="tx1"/>
                </a:solidFill>
                <a:latin typeface="Cambria" panose="02040503050406030204" pitchFamily="18" charset="0"/>
              </a:rPr>
              <a:t>No undue preference except on certain factors like load factor, voltage, nature of supply etc.</a:t>
            </a:r>
          </a:p>
          <a:p>
            <a:pPr lvl="1" algn="just">
              <a:defRPr/>
            </a:pPr>
            <a:r>
              <a:rPr lang="en-IN" dirty="0">
                <a:solidFill>
                  <a:schemeClr val="tx1"/>
                </a:solidFill>
                <a:latin typeface="Cambria" panose="02040503050406030204" pitchFamily="18" charset="0"/>
              </a:rPr>
              <a:t>Procedure of public notice and invitation of objections to protect consumer interests</a:t>
            </a:r>
          </a:p>
          <a:p>
            <a:pPr algn="just">
              <a:buFont typeface="Wingdings" panose="05000000000000000000" pitchFamily="2" charset="2"/>
              <a:buChar char="Ø"/>
              <a:defRPr/>
            </a:pPr>
            <a:r>
              <a:rPr lang="en-IN" sz="1800" dirty="0">
                <a:solidFill>
                  <a:schemeClr val="tx1"/>
                </a:solidFill>
                <a:latin typeface="Cambria" panose="02040503050406030204" pitchFamily="18" charset="0"/>
              </a:rPr>
              <a:t>Act provides for principles for tariff determination (S.61)</a:t>
            </a:r>
          </a:p>
          <a:p>
            <a:pPr lvl="1" algn="just">
              <a:defRPr/>
            </a:pPr>
            <a:r>
              <a:rPr lang="en-IN" dirty="0">
                <a:solidFill>
                  <a:schemeClr val="tx1"/>
                </a:solidFill>
                <a:latin typeface="Cambria" panose="02040503050406030204" pitchFamily="18" charset="0"/>
              </a:rPr>
              <a:t>Activities to be conducted on </a:t>
            </a:r>
            <a:r>
              <a:rPr lang="en-IN" b="1" u="sng" dirty="0">
                <a:solidFill>
                  <a:schemeClr val="tx1"/>
                </a:solidFill>
                <a:latin typeface="Cambria" panose="02040503050406030204" pitchFamily="18" charset="0"/>
              </a:rPr>
              <a:t>commercial principles</a:t>
            </a:r>
          </a:p>
          <a:p>
            <a:pPr lvl="1" algn="just">
              <a:defRPr/>
            </a:pPr>
            <a:r>
              <a:rPr lang="en-IN" b="1" u="sng" dirty="0">
                <a:solidFill>
                  <a:schemeClr val="tx1"/>
                </a:solidFill>
                <a:latin typeface="Cambria" panose="02040503050406030204" pitchFamily="18" charset="0"/>
              </a:rPr>
              <a:t>Encourage competition</a:t>
            </a:r>
            <a:r>
              <a:rPr lang="en-IN" dirty="0">
                <a:solidFill>
                  <a:schemeClr val="tx1"/>
                </a:solidFill>
                <a:latin typeface="Cambria" panose="02040503050406030204" pitchFamily="18" charset="0"/>
              </a:rPr>
              <a:t>, economical use of resources</a:t>
            </a:r>
          </a:p>
          <a:p>
            <a:pPr lvl="1" algn="just">
              <a:defRPr/>
            </a:pPr>
            <a:r>
              <a:rPr lang="en-IN" b="1" u="sng" dirty="0">
                <a:solidFill>
                  <a:schemeClr val="tx1"/>
                </a:solidFill>
                <a:latin typeface="Cambria" panose="02040503050406030204" pitchFamily="18" charset="0"/>
              </a:rPr>
              <a:t>Safeguard consumer interests</a:t>
            </a:r>
            <a:r>
              <a:rPr lang="en-IN" dirty="0">
                <a:solidFill>
                  <a:schemeClr val="tx1"/>
                </a:solidFill>
                <a:latin typeface="Cambria" panose="02040503050406030204" pitchFamily="18" charset="0"/>
              </a:rPr>
              <a:t> but ensure recovery in reasonable manner</a:t>
            </a:r>
          </a:p>
          <a:p>
            <a:pPr lvl="1" algn="just">
              <a:defRPr/>
            </a:pPr>
            <a:r>
              <a:rPr lang="en-IN" dirty="0">
                <a:solidFill>
                  <a:schemeClr val="tx1"/>
                </a:solidFill>
                <a:latin typeface="Cambria" panose="02040503050406030204" pitchFamily="18" charset="0"/>
              </a:rPr>
              <a:t>Multi-year tariff principles (as against single year tariff)</a:t>
            </a:r>
          </a:p>
          <a:p>
            <a:pPr lvl="1" algn="just">
              <a:defRPr/>
            </a:pPr>
            <a:r>
              <a:rPr lang="en-IN" dirty="0">
                <a:solidFill>
                  <a:schemeClr val="tx1"/>
                </a:solidFill>
                <a:latin typeface="Cambria" panose="02040503050406030204" pitchFamily="18" charset="0"/>
              </a:rPr>
              <a:t>Reduction in cross subsidies</a:t>
            </a:r>
          </a:p>
          <a:p>
            <a:pPr algn="just">
              <a:buFont typeface="Wingdings" panose="05000000000000000000" pitchFamily="2" charset="2"/>
              <a:buChar char="Ø"/>
              <a:defRPr/>
            </a:pPr>
            <a:r>
              <a:rPr lang="en-IN" sz="1800" dirty="0">
                <a:solidFill>
                  <a:schemeClr val="tx1"/>
                </a:solidFill>
                <a:latin typeface="Cambria" panose="02040503050406030204" pitchFamily="18" charset="0"/>
              </a:rPr>
              <a:t>Any subsidy in tariff only against compensation paid in advance by State Government (S. 65)</a:t>
            </a:r>
          </a:p>
          <a:p>
            <a:pPr marL="0" indent="0">
              <a:buFont typeface="Wingdings" panose="05000000000000000000" pitchFamily="2" charset="2"/>
              <a:buNone/>
              <a:defRPr/>
            </a:pPr>
            <a:endParaRPr lang="en-IN" sz="1800" dirty="0">
              <a:latin typeface="Cambria" panose="02040503050406030204" pitchFamily="18" charset="0"/>
            </a:endParaRPr>
          </a:p>
          <a:p>
            <a:pPr>
              <a:defRPr/>
            </a:pPr>
            <a:endParaRPr lang="en-IN" sz="1800" dirty="0">
              <a:latin typeface="Cambria" panose="02040503050406030204" pitchFamily="18" charset="0"/>
            </a:endParaRPr>
          </a:p>
        </p:txBody>
      </p:sp>
    </p:spTree>
    <p:extLst>
      <p:ext uri="{BB962C8B-B14F-4D97-AF65-F5344CB8AC3E}">
        <p14:creationId xmlns:p14="http://schemas.microsoft.com/office/powerpoint/2010/main" val="483595873"/>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xmlns="" id="{FF906CEB-539E-4B22-BA21-44FA8E8A0A02}"/>
              </a:ext>
            </a:extLst>
          </p:cNvPr>
          <p:cNvSpPr>
            <a:spLocks noGrp="1"/>
          </p:cNvSpPr>
          <p:nvPr>
            <p:ph type="title"/>
          </p:nvPr>
        </p:nvSpPr>
        <p:spPr>
          <a:xfrm>
            <a:off x="1524000" y="0"/>
            <a:ext cx="7086600" cy="914400"/>
          </a:xfrm>
        </p:spPr>
        <p:txBody>
          <a:bodyPr>
            <a:normAutofit fontScale="90000"/>
          </a:bodyPr>
          <a:lstStyle/>
          <a:p>
            <a:pPr algn="just"/>
            <a:r>
              <a:rPr lang="en-IN" altLang="en-US" sz="3100" b="1" dirty="0">
                <a:latin typeface="Cambria" panose="02040503050406030204" pitchFamily="18" charset="0"/>
              </a:rPr>
              <a:t>Power procurement by Distribution licensees	</a:t>
            </a:r>
            <a:r>
              <a:rPr lang="en-IN" altLang="en-US" dirty="0"/>
              <a:t>		</a:t>
            </a:r>
          </a:p>
        </p:txBody>
      </p:sp>
      <p:sp>
        <p:nvSpPr>
          <p:cNvPr id="26627" name="Text Placeholder 2">
            <a:extLst>
              <a:ext uri="{FF2B5EF4-FFF2-40B4-BE49-F238E27FC236}">
                <a16:creationId xmlns:a16="http://schemas.microsoft.com/office/drawing/2014/main" xmlns="" id="{25B0C305-5479-4BCE-B8A9-345406F5BFFD}"/>
              </a:ext>
            </a:extLst>
          </p:cNvPr>
          <p:cNvSpPr>
            <a:spLocks noGrp="1"/>
          </p:cNvSpPr>
          <p:nvPr>
            <p:ph idx="1"/>
          </p:nvPr>
        </p:nvSpPr>
        <p:spPr>
          <a:xfrm>
            <a:off x="1524000" y="1066800"/>
            <a:ext cx="7010400" cy="5410200"/>
          </a:xfrm>
        </p:spPr>
        <p:txBody>
          <a:bodyPr>
            <a:normAutofit/>
          </a:bodyPr>
          <a:lstStyle/>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The Act envisages two mechanisms for power procurement </a:t>
            </a:r>
          </a:p>
          <a:p>
            <a:pPr lvl="1" algn="just">
              <a:defRPr/>
            </a:pPr>
            <a:r>
              <a:rPr lang="en-IN" altLang="en-US" dirty="0">
                <a:solidFill>
                  <a:schemeClr val="tx1"/>
                </a:solidFill>
                <a:latin typeface="Cambria" panose="02040503050406030204" pitchFamily="18" charset="0"/>
              </a:rPr>
              <a:t>Negotiated route wherein the tariff of generating company is determined by Commission under Section 62 </a:t>
            </a:r>
          </a:p>
          <a:p>
            <a:pPr lvl="1" algn="just">
              <a:defRPr/>
            </a:pPr>
            <a:r>
              <a:rPr lang="en-IN" altLang="en-US" dirty="0">
                <a:solidFill>
                  <a:schemeClr val="tx1"/>
                </a:solidFill>
                <a:latin typeface="Cambria" panose="02040503050406030204" pitchFamily="18" charset="0"/>
              </a:rPr>
              <a:t>Competitive Bidding route wherein tariff is discovered through competitive bid and adopted by Commission under 63</a:t>
            </a:r>
          </a:p>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Competitive bidding route is envisaged to yield more competitive rates for power procurement and therefore beneficial for the consumers</a:t>
            </a:r>
          </a:p>
          <a:p>
            <a:pPr lvl="1" algn="just">
              <a:defRPr/>
            </a:pPr>
            <a:r>
              <a:rPr lang="en-IN" altLang="en-US" dirty="0">
                <a:solidFill>
                  <a:schemeClr val="tx1"/>
                </a:solidFill>
                <a:latin typeface="Cambria" panose="02040503050406030204" pitchFamily="18" charset="0"/>
              </a:rPr>
              <a:t>National Tariff Policy, 2005 states that future requirement of power should be procured competitively (Clause 5.1)</a:t>
            </a:r>
          </a:p>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Competitive bid route not mandatory</a:t>
            </a:r>
          </a:p>
          <a:p>
            <a:pPr lvl="1" algn="just">
              <a:defRPr/>
            </a:pPr>
            <a:r>
              <a:rPr lang="en-IN" altLang="en-US" dirty="0">
                <a:solidFill>
                  <a:schemeClr val="tx1"/>
                </a:solidFill>
                <a:latin typeface="Cambria" panose="02040503050406030204" pitchFamily="18" charset="0"/>
              </a:rPr>
              <a:t>APTEL has held that Section 62 and Section 63 routes are alternate in nature and it is </a:t>
            </a:r>
            <a:r>
              <a:rPr lang="en-IN" altLang="en-US" dirty="0" err="1">
                <a:solidFill>
                  <a:schemeClr val="tx1"/>
                </a:solidFill>
                <a:latin typeface="Cambria" panose="02040503050406030204" pitchFamily="18" charset="0"/>
              </a:rPr>
              <a:t>upto</a:t>
            </a:r>
            <a:r>
              <a:rPr lang="en-IN" altLang="en-US" dirty="0">
                <a:solidFill>
                  <a:schemeClr val="tx1"/>
                </a:solidFill>
                <a:latin typeface="Cambria" panose="02040503050406030204" pitchFamily="18" charset="0"/>
              </a:rPr>
              <a:t> the Commission whether to approve negotiated tariff or direct the licensee to adopt competitive bidding process. (</a:t>
            </a:r>
            <a:r>
              <a:rPr lang="en-US" u="sng" dirty="0">
                <a:solidFill>
                  <a:schemeClr val="tx1"/>
                </a:solidFill>
                <a:latin typeface="Cambria" panose="02040503050406030204" pitchFamily="18" charset="0"/>
              </a:rPr>
              <a:t>BSES </a:t>
            </a:r>
            <a:r>
              <a:rPr lang="en-US" u="sng" dirty="0" err="1">
                <a:solidFill>
                  <a:schemeClr val="tx1"/>
                </a:solidFill>
                <a:latin typeface="Cambria" panose="02040503050406030204" pitchFamily="18" charset="0"/>
              </a:rPr>
              <a:t>Rajdhani</a:t>
            </a:r>
            <a:r>
              <a:rPr lang="en-US" u="sng" dirty="0">
                <a:solidFill>
                  <a:schemeClr val="tx1"/>
                </a:solidFill>
                <a:latin typeface="Cambria" panose="02040503050406030204" pitchFamily="18" charset="0"/>
              </a:rPr>
              <a:t> Power Limited v. DERC &amp; </a:t>
            </a:r>
            <a:r>
              <a:rPr lang="en-US" u="sng" dirty="0" err="1">
                <a:solidFill>
                  <a:schemeClr val="tx1"/>
                </a:solidFill>
                <a:latin typeface="Cambria" panose="02040503050406030204" pitchFamily="18" charset="0"/>
              </a:rPr>
              <a:t>Anr</a:t>
            </a:r>
            <a:r>
              <a:rPr lang="en-US" u="sng" dirty="0">
                <a:solidFill>
                  <a:schemeClr val="tx1"/>
                </a:solidFill>
                <a:latin typeface="Cambria" panose="02040503050406030204" pitchFamily="18" charset="0"/>
              </a:rPr>
              <a:t> 2010 ELR (APTEL) 404</a:t>
            </a:r>
            <a:r>
              <a:rPr lang="en-IN" altLang="en-US" dirty="0">
                <a:solidFill>
                  <a:schemeClr val="tx1"/>
                </a:solidFill>
                <a:latin typeface="Cambria" panose="02040503050406030204" pitchFamily="18" charset="0"/>
              </a:rPr>
              <a:t>)</a:t>
            </a:r>
          </a:p>
        </p:txBody>
      </p:sp>
    </p:spTree>
    <p:extLst>
      <p:ext uri="{BB962C8B-B14F-4D97-AF65-F5344CB8AC3E}">
        <p14:creationId xmlns:p14="http://schemas.microsoft.com/office/powerpoint/2010/main" val="2509630427"/>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xmlns="" id="{BD87B9DD-798F-469C-B542-4E1F66ECD8D6}"/>
              </a:ext>
            </a:extLst>
          </p:cNvPr>
          <p:cNvSpPr>
            <a:spLocks noGrp="1"/>
          </p:cNvSpPr>
          <p:nvPr>
            <p:ph type="title"/>
          </p:nvPr>
        </p:nvSpPr>
        <p:spPr/>
        <p:txBody>
          <a:bodyPr>
            <a:normAutofit/>
          </a:bodyPr>
          <a:lstStyle/>
          <a:p>
            <a:r>
              <a:rPr lang="en-IN" altLang="en-US" sz="2800" b="1" dirty="0">
                <a:latin typeface="Cambria" panose="02040503050406030204" pitchFamily="18" charset="0"/>
              </a:rPr>
              <a:t>Promotion of Competition</a:t>
            </a:r>
          </a:p>
        </p:txBody>
      </p:sp>
      <p:sp>
        <p:nvSpPr>
          <p:cNvPr id="3" name="Text Placeholder 2">
            <a:extLst>
              <a:ext uri="{FF2B5EF4-FFF2-40B4-BE49-F238E27FC236}">
                <a16:creationId xmlns:a16="http://schemas.microsoft.com/office/drawing/2014/main" xmlns="" id="{52EED059-69CD-43D7-A2D7-B3663B5B1B9C}"/>
              </a:ext>
            </a:extLst>
          </p:cNvPr>
          <p:cNvSpPr>
            <a:spLocks noGrp="1"/>
          </p:cNvSpPr>
          <p:nvPr>
            <p:ph idx="1"/>
          </p:nvPr>
        </p:nvSpPr>
        <p:spPr>
          <a:xfrm>
            <a:off x="1524000" y="1295400"/>
            <a:ext cx="7010400" cy="5334000"/>
          </a:xfrm>
        </p:spPr>
        <p:txBody>
          <a:bodyPr>
            <a:normAutofit/>
          </a:bodyPr>
          <a:lstStyle/>
          <a:p>
            <a:pPr algn="just">
              <a:buFont typeface="Wingdings" panose="05000000000000000000" pitchFamily="2" charset="2"/>
              <a:buChar char="Ø"/>
              <a:defRPr/>
            </a:pPr>
            <a:r>
              <a:rPr lang="en-IN" sz="1800" dirty="0">
                <a:solidFill>
                  <a:schemeClr val="tx1"/>
                </a:solidFill>
                <a:latin typeface="Cambria" panose="02040503050406030204" pitchFamily="18" charset="0"/>
              </a:rPr>
              <a:t>By its very nature, the activities under power sector are monopolistic. This may breed inefficiencies in the licensees undertaking such activities</a:t>
            </a:r>
          </a:p>
          <a:p>
            <a:pPr algn="just">
              <a:buFont typeface="Wingdings" panose="05000000000000000000" pitchFamily="2" charset="2"/>
              <a:buChar char="Ø"/>
              <a:defRPr/>
            </a:pPr>
            <a:r>
              <a:rPr lang="en-IN" sz="1800" dirty="0">
                <a:solidFill>
                  <a:schemeClr val="tx1"/>
                </a:solidFill>
                <a:latin typeface="Cambria" panose="02040503050406030204" pitchFamily="18" charset="0"/>
              </a:rPr>
              <a:t>This shift under the 2003 Act is to promote competition :</a:t>
            </a:r>
          </a:p>
          <a:p>
            <a:pPr lvl="1" algn="just">
              <a:defRPr/>
            </a:pPr>
            <a:r>
              <a:rPr lang="en-IN" dirty="0">
                <a:solidFill>
                  <a:schemeClr val="tx1"/>
                </a:solidFill>
                <a:latin typeface="Cambria" panose="02040503050406030204" pitchFamily="18" charset="0"/>
              </a:rPr>
              <a:t>Open Access on distribution and transmission network</a:t>
            </a:r>
          </a:p>
          <a:p>
            <a:pPr lvl="1" algn="just">
              <a:defRPr/>
            </a:pPr>
            <a:r>
              <a:rPr lang="en-IN" dirty="0">
                <a:solidFill>
                  <a:schemeClr val="tx1"/>
                </a:solidFill>
                <a:latin typeface="Cambria" panose="02040503050406030204" pitchFamily="18" charset="0"/>
              </a:rPr>
              <a:t>Introduction of competitive bidding as preferable mechanism for power procurement</a:t>
            </a:r>
          </a:p>
          <a:p>
            <a:pPr lvl="1" algn="just">
              <a:defRPr/>
            </a:pPr>
            <a:r>
              <a:rPr lang="en-IN" dirty="0">
                <a:solidFill>
                  <a:schemeClr val="tx1"/>
                </a:solidFill>
                <a:latin typeface="Cambria" panose="02040503050406030204" pitchFamily="18" charset="0"/>
              </a:rPr>
              <a:t>Determination of tariff to encourage competition (S. 61(c))</a:t>
            </a:r>
          </a:p>
          <a:p>
            <a:pPr lvl="1" algn="just">
              <a:defRPr/>
            </a:pPr>
            <a:r>
              <a:rPr lang="en-IN" dirty="0">
                <a:solidFill>
                  <a:schemeClr val="tx1"/>
                </a:solidFill>
                <a:latin typeface="Cambria" panose="02040503050406030204" pitchFamily="18" charset="0"/>
              </a:rPr>
              <a:t>Power to Commission to issue directions to licensee or generating company if it abuses its dominant position or causes adverse effect on competition in electricity industry (S. 60)</a:t>
            </a:r>
          </a:p>
          <a:p>
            <a:pPr lvl="1" algn="just">
              <a:defRPr/>
            </a:pPr>
            <a:r>
              <a:rPr lang="en-IN" dirty="0">
                <a:solidFill>
                  <a:schemeClr val="tx1"/>
                </a:solidFill>
                <a:latin typeface="Cambria" panose="02040503050406030204" pitchFamily="18" charset="0"/>
              </a:rPr>
              <a:t>Commissions to promote development of market (including trading) (S. 66)</a:t>
            </a:r>
          </a:p>
        </p:txBody>
      </p:sp>
    </p:spTree>
    <p:extLst>
      <p:ext uri="{BB962C8B-B14F-4D97-AF65-F5344CB8AC3E}">
        <p14:creationId xmlns:p14="http://schemas.microsoft.com/office/powerpoint/2010/main" val="4026336347"/>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xmlns="" id="{5E34A507-2632-414B-BFB6-CAA33D8D5680}"/>
              </a:ext>
            </a:extLst>
          </p:cNvPr>
          <p:cNvSpPr>
            <a:spLocks noGrp="1"/>
          </p:cNvSpPr>
          <p:nvPr>
            <p:ph type="title"/>
          </p:nvPr>
        </p:nvSpPr>
        <p:spPr>
          <a:xfrm>
            <a:off x="1524000" y="0"/>
            <a:ext cx="7086600" cy="800100"/>
          </a:xfrm>
        </p:spPr>
        <p:txBody>
          <a:bodyPr>
            <a:normAutofit fontScale="90000"/>
          </a:bodyPr>
          <a:lstStyle/>
          <a:p>
            <a:pPr algn="just"/>
            <a:r>
              <a:rPr lang="en-IN" altLang="en-US" sz="3100" b="1" dirty="0">
                <a:latin typeface="Cambria" panose="02040503050406030204" pitchFamily="18" charset="0"/>
              </a:rPr>
              <a:t>Matters outside the Jurisdiction of Commissions and APTEL</a:t>
            </a:r>
            <a:r>
              <a:rPr lang="en-IN" altLang="en-US" dirty="0"/>
              <a:t>	</a:t>
            </a:r>
          </a:p>
        </p:txBody>
      </p:sp>
      <p:sp>
        <p:nvSpPr>
          <p:cNvPr id="32771" name="Text Placeholder 2">
            <a:extLst>
              <a:ext uri="{FF2B5EF4-FFF2-40B4-BE49-F238E27FC236}">
                <a16:creationId xmlns:a16="http://schemas.microsoft.com/office/drawing/2014/main" xmlns="" id="{25E74BF9-D929-4FE8-9AE9-76046B32EFE5}"/>
              </a:ext>
            </a:extLst>
          </p:cNvPr>
          <p:cNvSpPr>
            <a:spLocks noGrp="1"/>
          </p:cNvSpPr>
          <p:nvPr>
            <p:ph idx="1"/>
          </p:nvPr>
        </p:nvSpPr>
        <p:spPr>
          <a:xfrm>
            <a:off x="1524000" y="914400"/>
            <a:ext cx="7010400" cy="5105400"/>
          </a:xfrm>
        </p:spPr>
        <p:txBody>
          <a:bodyPr>
            <a:noAutofit/>
          </a:bodyPr>
          <a:lstStyle/>
          <a:p>
            <a:pPr algn="just">
              <a:buFont typeface="Wingdings" panose="05000000000000000000" pitchFamily="2" charset="2"/>
              <a:buChar char="Ø"/>
              <a:defRPr/>
            </a:pPr>
            <a:r>
              <a:rPr lang="en-IN" altLang="en-US" sz="1700" u="sng" dirty="0">
                <a:solidFill>
                  <a:schemeClr val="tx1"/>
                </a:solidFill>
                <a:latin typeface="Cambria" panose="02040503050406030204" pitchFamily="18" charset="0"/>
              </a:rPr>
              <a:t>Billing Disputes</a:t>
            </a:r>
          </a:p>
          <a:p>
            <a:pPr lvl="1" algn="just">
              <a:defRPr/>
            </a:pPr>
            <a:r>
              <a:rPr lang="en-IN" altLang="en-US" sz="1700" dirty="0">
                <a:solidFill>
                  <a:schemeClr val="tx1"/>
                </a:solidFill>
                <a:latin typeface="Cambria" panose="02040503050406030204" pitchFamily="18" charset="0"/>
              </a:rPr>
              <a:t>In case of a billing dispute between a consumer and a distribution company, a redressal mechanism by way of a Consumer Grievance Redressal Forum and Ombudsman is provided under Sections 42 (5) to (8) </a:t>
            </a:r>
          </a:p>
          <a:p>
            <a:pPr lvl="1" algn="just">
              <a:defRPr/>
            </a:pPr>
            <a:r>
              <a:rPr lang="en-IN" sz="1700" b="1" u="sng" dirty="0">
                <a:solidFill>
                  <a:schemeClr val="tx1"/>
                </a:solidFill>
                <a:latin typeface="Cambria" panose="02040503050406030204" pitchFamily="18" charset="0"/>
              </a:rPr>
              <a:t>APTEL has held that billing disputes are outside jurisdiction of Commissions</a:t>
            </a:r>
            <a:r>
              <a:rPr lang="en-IN" sz="1700" dirty="0">
                <a:solidFill>
                  <a:schemeClr val="tx1"/>
                </a:solidFill>
                <a:latin typeface="Cambria" panose="02040503050406030204" pitchFamily="18" charset="0"/>
              </a:rPr>
              <a:t> (Reliance Energy Limited v. MERC and others 2007ELR(APTEL)543</a:t>
            </a:r>
          </a:p>
          <a:p>
            <a:pPr lvl="1" algn="just">
              <a:defRPr/>
            </a:pPr>
            <a:r>
              <a:rPr lang="en-IN" altLang="en-US" sz="1700" dirty="0">
                <a:solidFill>
                  <a:schemeClr val="tx1"/>
                </a:solidFill>
                <a:latin typeface="Cambria" panose="02040503050406030204" pitchFamily="18" charset="0"/>
              </a:rPr>
              <a:t>Jurisdiction under Consumer Protection Act is not ousted (S.42(8) and S.173)</a:t>
            </a:r>
          </a:p>
          <a:p>
            <a:pPr algn="just">
              <a:buFont typeface="Wingdings" panose="05000000000000000000" pitchFamily="2" charset="2"/>
              <a:buChar char="Ø"/>
              <a:defRPr/>
            </a:pPr>
            <a:r>
              <a:rPr lang="en-IN" altLang="en-US" sz="1700" u="sng" dirty="0">
                <a:solidFill>
                  <a:schemeClr val="tx1"/>
                </a:solidFill>
                <a:latin typeface="Cambria" panose="02040503050406030204" pitchFamily="18" charset="0"/>
              </a:rPr>
              <a:t>Unauthorized use of electricity </a:t>
            </a:r>
          </a:p>
          <a:p>
            <a:pPr lvl="1" algn="just">
              <a:defRPr/>
            </a:pPr>
            <a:r>
              <a:rPr lang="en-IN" altLang="en-US" sz="1700" dirty="0">
                <a:solidFill>
                  <a:schemeClr val="tx1"/>
                </a:solidFill>
                <a:latin typeface="Cambria" panose="02040503050406030204" pitchFamily="18" charset="0"/>
              </a:rPr>
              <a:t>Section 126 provide for assessment for such unauthorized use. </a:t>
            </a:r>
          </a:p>
          <a:p>
            <a:pPr lvl="1" algn="just">
              <a:defRPr/>
            </a:pPr>
            <a:r>
              <a:rPr lang="en-IN" altLang="en-US" sz="1700" dirty="0">
                <a:solidFill>
                  <a:schemeClr val="tx1"/>
                </a:solidFill>
                <a:latin typeface="Cambria" panose="02040503050406030204" pitchFamily="18" charset="0"/>
              </a:rPr>
              <a:t>Section 127 provides for appeal against the assessment to Appellate Authority.</a:t>
            </a:r>
          </a:p>
          <a:p>
            <a:pPr algn="just">
              <a:buFont typeface="Wingdings" panose="05000000000000000000" pitchFamily="2" charset="2"/>
              <a:buChar char="Ø"/>
              <a:defRPr/>
            </a:pPr>
            <a:r>
              <a:rPr lang="en-IN" altLang="en-US" sz="1700" u="sng" dirty="0">
                <a:solidFill>
                  <a:schemeClr val="tx1"/>
                </a:solidFill>
                <a:latin typeface="Cambria" panose="02040503050406030204" pitchFamily="18" charset="0"/>
              </a:rPr>
              <a:t>Theft of Electricity and Electric Lines and Materials</a:t>
            </a:r>
          </a:p>
          <a:p>
            <a:pPr lvl="1" algn="just">
              <a:defRPr/>
            </a:pPr>
            <a:r>
              <a:rPr lang="en-IN" altLang="en-US" sz="1700" dirty="0">
                <a:solidFill>
                  <a:schemeClr val="tx1"/>
                </a:solidFill>
                <a:latin typeface="Cambria" panose="02040503050406030204" pitchFamily="18" charset="0"/>
              </a:rPr>
              <a:t>These are criminal offences punishable with imprisonment or fine or both. </a:t>
            </a:r>
          </a:p>
          <a:p>
            <a:pPr lvl="1" algn="just">
              <a:defRPr/>
            </a:pPr>
            <a:r>
              <a:rPr lang="en-IN" altLang="en-US" sz="1700" dirty="0">
                <a:solidFill>
                  <a:schemeClr val="tx1"/>
                </a:solidFill>
                <a:latin typeface="Cambria" panose="02040503050406030204" pitchFamily="18" charset="0"/>
              </a:rPr>
              <a:t>Government may provide for Special Courts with respect to such matters (S. 153)</a:t>
            </a:r>
          </a:p>
          <a:p>
            <a:pPr algn="just">
              <a:buFont typeface="Arial" panose="020B0604020202020204" pitchFamily="34" charset="0"/>
              <a:buChar char="•"/>
              <a:defRPr/>
            </a:pPr>
            <a:endParaRPr lang="en-IN" altLang="en-US" sz="1700" dirty="0">
              <a:latin typeface="Cambria" panose="02040503050406030204" pitchFamily="18" charset="0"/>
            </a:endParaRPr>
          </a:p>
          <a:p>
            <a:pPr algn="just">
              <a:defRPr/>
            </a:pPr>
            <a:endParaRPr lang="en-IN" altLang="en-US" sz="1700" dirty="0">
              <a:latin typeface="Cambria" panose="02040503050406030204" pitchFamily="18" charset="0"/>
            </a:endParaRPr>
          </a:p>
        </p:txBody>
      </p:sp>
    </p:spTree>
    <p:extLst>
      <p:ext uri="{BB962C8B-B14F-4D97-AF65-F5344CB8AC3E}">
        <p14:creationId xmlns:p14="http://schemas.microsoft.com/office/powerpoint/2010/main" val="2511331295"/>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xmlns="" id="{883AD64B-BB4B-4B2D-8782-96791B62A42C}"/>
              </a:ext>
            </a:extLst>
          </p:cNvPr>
          <p:cNvSpPr>
            <a:spLocks noGrp="1"/>
          </p:cNvSpPr>
          <p:nvPr>
            <p:ph type="title"/>
          </p:nvPr>
        </p:nvSpPr>
        <p:spPr>
          <a:xfrm>
            <a:off x="1524000" y="76200"/>
            <a:ext cx="7086600" cy="609600"/>
          </a:xfrm>
        </p:spPr>
        <p:txBody>
          <a:bodyPr>
            <a:normAutofit/>
          </a:bodyPr>
          <a:lstStyle/>
          <a:p>
            <a:r>
              <a:rPr lang="en-IN" altLang="en-US" sz="2800" b="1" dirty="0">
                <a:latin typeface="Cambria" panose="02040503050406030204" pitchFamily="18" charset="0"/>
              </a:rPr>
              <a:t>Statutory Policies</a:t>
            </a:r>
          </a:p>
        </p:txBody>
      </p:sp>
      <p:sp>
        <p:nvSpPr>
          <p:cNvPr id="41987" name="Text Placeholder 2">
            <a:extLst>
              <a:ext uri="{FF2B5EF4-FFF2-40B4-BE49-F238E27FC236}">
                <a16:creationId xmlns:a16="http://schemas.microsoft.com/office/drawing/2014/main" xmlns="" id="{E0042093-7033-4052-B671-4DB669CFD934}"/>
              </a:ext>
            </a:extLst>
          </p:cNvPr>
          <p:cNvSpPr>
            <a:spLocks noGrp="1"/>
          </p:cNvSpPr>
          <p:nvPr>
            <p:ph idx="1"/>
          </p:nvPr>
        </p:nvSpPr>
        <p:spPr>
          <a:xfrm>
            <a:off x="1295400" y="685800"/>
            <a:ext cx="7620000" cy="5181600"/>
          </a:xfrm>
        </p:spPr>
        <p:txBody>
          <a:bodyPr>
            <a:normAutofit/>
          </a:bodyPr>
          <a:lstStyle/>
          <a:p>
            <a:pPr algn="just">
              <a:buFont typeface="Wingdings" panose="05000000000000000000" pitchFamily="2" charset="2"/>
              <a:buChar char="Ø"/>
            </a:pPr>
            <a:r>
              <a:rPr lang="en-IN" altLang="en-US" sz="1800" dirty="0">
                <a:solidFill>
                  <a:schemeClr val="tx1"/>
                </a:solidFill>
                <a:latin typeface="Cambria" panose="02040503050406030204" pitchFamily="18" charset="0"/>
              </a:rPr>
              <a:t>Section 3 of the Act provides for statutory policies for development of power system</a:t>
            </a:r>
          </a:p>
          <a:p>
            <a:pPr lvl="1" algn="just"/>
            <a:r>
              <a:rPr lang="en-IN" altLang="en-US" dirty="0">
                <a:solidFill>
                  <a:schemeClr val="tx1"/>
                </a:solidFill>
                <a:latin typeface="Cambria" panose="02040503050406030204" pitchFamily="18" charset="0"/>
              </a:rPr>
              <a:t>National Electricity Policy </a:t>
            </a:r>
          </a:p>
          <a:p>
            <a:pPr lvl="1" algn="just"/>
            <a:r>
              <a:rPr lang="en-IN" altLang="en-US" dirty="0">
                <a:solidFill>
                  <a:schemeClr val="tx1"/>
                </a:solidFill>
                <a:latin typeface="Cambria" panose="02040503050406030204" pitchFamily="18" charset="0"/>
              </a:rPr>
              <a:t>Tariff Policy</a:t>
            </a:r>
          </a:p>
          <a:p>
            <a:pPr lvl="1" algn="just"/>
            <a:r>
              <a:rPr lang="en-IN" altLang="en-US" dirty="0">
                <a:solidFill>
                  <a:schemeClr val="tx1"/>
                </a:solidFill>
                <a:latin typeface="Cambria" panose="02040503050406030204" pitchFamily="18" charset="0"/>
              </a:rPr>
              <a:t>National Electricity Plan</a:t>
            </a:r>
          </a:p>
          <a:p>
            <a:pPr algn="just">
              <a:buFont typeface="Wingdings" panose="05000000000000000000" pitchFamily="2" charset="2"/>
              <a:buChar char="Ø"/>
            </a:pPr>
            <a:r>
              <a:rPr lang="en-IN" altLang="en-US" sz="1800" dirty="0">
                <a:solidFill>
                  <a:schemeClr val="tx1"/>
                </a:solidFill>
                <a:latin typeface="Cambria" panose="02040503050406030204" pitchFamily="18" charset="0"/>
              </a:rPr>
              <a:t>The Act provides that the Commissions “shall be guided” by the Statutory Policies</a:t>
            </a:r>
          </a:p>
          <a:p>
            <a:pPr lvl="1" algn="just"/>
            <a:r>
              <a:rPr lang="en-IN" altLang="en-US" dirty="0">
                <a:solidFill>
                  <a:schemeClr val="tx1"/>
                </a:solidFill>
                <a:latin typeface="Cambria" panose="02040503050406030204" pitchFamily="18" charset="0"/>
              </a:rPr>
              <a:t>Section 61 – for terms and conditions of tariff determination</a:t>
            </a:r>
          </a:p>
          <a:p>
            <a:pPr lvl="1" algn="just"/>
            <a:r>
              <a:rPr lang="en-IN" altLang="en-US" dirty="0">
                <a:solidFill>
                  <a:schemeClr val="tx1"/>
                </a:solidFill>
                <a:latin typeface="Cambria" panose="02040503050406030204" pitchFamily="18" charset="0"/>
              </a:rPr>
              <a:t>Section 79(4) – discharge of CERC’s functions</a:t>
            </a:r>
          </a:p>
          <a:p>
            <a:pPr lvl="1" algn="just"/>
            <a:r>
              <a:rPr lang="en-IN" altLang="en-US" dirty="0">
                <a:solidFill>
                  <a:schemeClr val="tx1"/>
                </a:solidFill>
                <a:latin typeface="Cambria" panose="02040503050406030204" pitchFamily="18" charset="0"/>
              </a:rPr>
              <a:t>Section 86(4) – discharge of SERC’s functions</a:t>
            </a:r>
          </a:p>
          <a:p>
            <a:pPr algn="just">
              <a:buFont typeface="Wingdings" panose="05000000000000000000" pitchFamily="2" charset="2"/>
              <a:buChar char="Ø"/>
            </a:pPr>
            <a:r>
              <a:rPr lang="en-IN" altLang="en-US" sz="1800" dirty="0">
                <a:solidFill>
                  <a:schemeClr val="tx1"/>
                </a:solidFill>
                <a:latin typeface="Cambria" panose="02040503050406030204" pitchFamily="18" charset="0"/>
              </a:rPr>
              <a:t>Are they binding on Commissions?</a:t>
            </a:r>
          </a:p>
          <a:p>
            <a:pPr lvl="1" algn="just"/>
            <a:r>
              <a:rPr lang="en-IN" altLang="en-US" dirty="0">
                <a:solidFill>
                  <a:schemeClr val="tx1"/>
                </a:solidFill>
                <a:latin typeface="Cambria" panose="02040503050406030204" pitchFamily="18" charset="0"/>
              </a:rPr>
              <a:t>The term used “shall be guided” which appears may be considered as guiding principle rather than binding direction;</a:t>
            </a:r>
          </a:p>
          <a:p>
            <a:pPr lvl="1" algn="just"/>
            <a:r>
              <a:rPr lang="en-IN" altLang="en-US" b="1" u="sng" dirty="0">
                <a:solidFill>
                  <a:schemeClr val="tx1"/>
                </a:solidFill>
                <a:latin typeface="Cambria" panose="02040503050406030204" pitchFamily="18" charset="0"/>
              </a:rPr>
              <a:t>APTEL has held in various decisions that “shall be guided” is not binding, both in context of directions by Government under S 108 </a:t>
            </a:r>
            <a:r>
              <a:rPr lang="en-IN" altLang="en-US" dirty="0">
                <a:solidFill>
                  <a:schemeClr val="tx1"/>
                </a:solidFill>
                <a:latin typeface="Cambria" panose="02040503050406030204" pitchFamily="18" charset="0"/>
              </a:rPr>
              <a:t>and power procurement through competitive bidding. </a:t>
            </a:r>
            <a:endParaRPr lang="en-IN" altLang="en-US" dirty="0">
              <a:solidFill>
                <a:srgbClr val="00B0F0"/>
              </a:solidFill>
              <a:latin typeface="Cambria" panose="02040503050406030204" pitchFamily="18" charset="0"/>
            </a:endParaRPr>
          </a:p>
          <a:p>
            <a:pPr marL="1371600" lvl="3" indent="0" algn="just">
              <a:buFont typeface="Arial" panose="020B0604020202020204" pitchFamily="34" charset="0"/>
              <a:buNone/>
            </a:pPr>
            <a:endParaRPr lang="en-IN" altLang="en-US" sz="1800" dirty="0">
              <a:solidFill>
                <a:srgbClr val="00B0F0"/>
              </a:solidFill>
              <a:latin typeface="Cambria" panose="02040503050406030204" pitchFamily="18" charset="0"/>
            </a:endParaRPr>
          </a:p>
        </p:txBody>
      </p:sp>
    </p:spTree>
    <p:extLst>
      <p:ext uri="{BB962C8B-B14F-4D97-AF65-F5344CB8AC3E}">
        <p14:creationId xmlns:p14="http://schemas.microsoft.com/office/powerpoint/2010/main" val="23980805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lstStyle/>
          <a:p>
            <a:r>
              <a:rPr lang="en-IN" b="1" dirty="0"/>
              <a:t>Issue: </a:t>
            </a:r>
            <a:r>
              <a:rPr lang="en-IN" dirty="0"/>
              <a:t>Whether the contention of the consumer that he can approach the Internal Grievance Redressal Cell at any point in time and can then approach the Consumer Grievances Redressal Forum within 2 years upon being aggrieved by the decision of the Cell, could be sustained in the face of Regulation 6.6 which provides that the Forum shall not admit any grievance unless it is filed within 2 years from the date on which the cause of action has arisen.</a:t>
            </a:r>
          </a:p>
        </p:txBody>
      </p:sp>
    </p:spTree>
    <p:extLst>
      <p:ext uri="{BB962C8B-B14F-4D97-AF65-F5344CB8AC3E}">
        <p14:creationId xmlns:p14="http://schemas.microsoft.com/office/powerpoint/2010/main" val="16310453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xmlns="" id="{218DF049-28C8-43B1-BC3F-3DA206FA4AA1}"/>
              </a:ext>
            </a:extLst>
          </p:cNvPr>
          <p:cNvSpPr>
            <a:spLocks noGrp="1"/>
          </p:cNvSpPr>
          <p:nvPr>
            <p:ph type="title"/>
          </p:nvPr>
        </p:nvSpPr>
        <p:spPr/>
        <p:txBody>
          <a:bodyPr>
            <a:normAutofit/>
          </a:bodyPr>
          <a:lstStyle/>
          <a:p>
            <a:r>
              <a:rPr lang="en-IN" altLang="en-US" sz="2800" b="1" dirty="0">
                <a:latin typeface="Cambria" panose="02040503050406030204" pitchFamily="18" charset="0"/>
              </a:rPr>
              <a:t>National Electricity Policy (NEP)</a:t>
            </a:r>
          </a:p>
        </p:txBody>
      </p:sp>
      <p:sp>
        <p:nvSpPr>
          <p:cNvPr id="34819" name="Text Placeholder 2">
            <a:extLst>
              <a:ext uri="{FF2B5EF4-FFF2-40B4-BE49-F238E27FC236}">
                <a16:creationId xmlns:a16="http://schemas.microsoft.com/office/drawing/2014/main" xmlns="" id="{E126B47E-CC1B-49D3-ACD5-A361B6673F96}"/>
              </a:ext>
            </a:extLst>
          </p:cNvPr>
          <p:cNvSpPr>
            <a:spLocks noGrp="1"/>
          </p:cNvSpPr>
          <p:nvPr>
            <p:ph idx="1"/>
          </p:nvPr>
        </p:nvSpPr>
        <p:spPr>
          <a:xfrm>
            <a:off x="1524000" y="1219200"/>
            <a:ext cx="7010400" cy="4906963"/>
          </a:xfrm>
        </p:spPr>
        <p:txBody>
          <a:bodyPr>
            <a:normAutofit/>
          </a:bodyPr>
          <a:lstStyle/>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Section 3 provides for framing of NEP for development of power system based on optimal utilization of resources</a:t>
            </a:r>
          </a:p>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Central Government framed the NEP in 2005 </a:t>
            </a:r>
          </a:p>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The NEP aims at:</a:t>
            </a:r>
          </a:p>
          <a:p>
            <a:pPr lvl="1" algn="just">
              <a:defRPr/>
            </a:pPr>
            <a:r>
              <a:rPr lang="en-IN" altLang="en-US" dirty="0">
                <a:solidFill>
                  <a:schemeClr val="tx1"/>
                </a:solidFill>
                <a:latin typeface="Cambria" panose="02040503050406030204" pitchFamily="18" charset="0"/>
              </a:rPr>
              <a:t>Access to electricity for all </a:t>
            </a:r>
          </a:p>
          <a:p>
            <a:pPr lvl="1" algn="just">
              <a:defRPr/>
            </a:pPr>
            <a:r>
              <a:rPr lang="en-IN" altLang="en-US" dirty="0">
                <a:solidFill>
                  <a:schemeClr val="tx1"/>
                </a:solidFill>
                <a:latin typeface="Cambria" panose="02040503050406030204" pitchFamily="18" charset="0"/>
              </a:rPr>
              <a:t>Accelerated development of power sector and availability of power</a:t>
            </a:r>
          </a:p>
          <a:p>
            <a:pPr lvl="1" algn="just">
              <a:defRPr/>
            </a:pPr>
            <a:r>
              <a:rPr lang="en-IN" altLang="en-US" dirty="0">
                <a:solidFill>
                  <a:schemeClr val="tx1"/>
                </a:solidFill>
                <a:latin typeface="Cambria" panose="02040503050406030204" pitchFamily="18" charset="0"/>
              </a:rPr>
              <a:t>Financial Turnaround and Commercial Viability of Electricity Sector</a:t>
            </a:r>
          </a:p>
          <a:p>
            <a:pPr lvl="1" algn="just">
              <a:defRPr/>
            </a:pPr>
            <a:r>
              <a:rPr lang="en-IN" altLang="en-US" dirty="0">
                <a:solidFill>
                  <a:schemeClr val="tx1"/>
                </a:solidFill>
                <a:latin typeface="Cambria" panose="02040503050406030204" pitchFamily="18" charset="0"/>
              </a:rPr>
              <a:t>Protecting interests of consumers and other stakeholders</a:t>
            </a:r>
          </a:p>
          <a:p>
            <a:pPr algn="just">
              <a:buFont typeface="Wingdings" panose="05000000000000000000" pitchFamily="2" charset="2"/>
              <a:buChar char="Ø"/>
              <a:defRPr/>
            </a:pPr>
            <a:endParaRPr lang="en-IN" altLang="en-US" sz="1800" dirty="0">
              <a:latin typeface="Cambria" panose="02040503050406030204" pitchFamily="18" charset="0"/>
            </a:endParaRPr>
          </a:p>
        </p:txBody>
      </p:sp>
    </p:spTree>
    <p:extLst>
      <p:ext uri="{BB962C8B-B14F-4D97-AF65-F5344CB8AC3E}">
        <p14:creationId xmlns:p14="http://schemas.microsoft.com/office/powerpoint/2010/main" val="1573726918"/>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xmlns="" id="{CD9F425E-0F36-4ED9-B62C-C5DA1F3D6D2A}"/>
              </a:ext>
            </a:extLst>
          </p:cNvPr>
          <p:cNvSpPr>
            <a:spLocks noGrp="1"/>
          </p:cNvSpPr>
          <p:nvPr>
            <p:ph type="title"/>
          </p:nvPr>
        </p:nvSpPr>
        <p:spPr>
          <a:xfrm>
            <a:off x="1524000" y="0"/>
            <a:ext cx="7086600" cy="800100"/>
          </a:xfrm>
        </p:spPr>
        <p:txBody>
          <a:bodyPr>
            <a:normAutofit/>
          </a:bodyPr>
          <a:lstStyle/>
          <a:p>
            <a:r>
              <a:rPr lang="en-IN" altLang="en-US" sz="2800" b="1" dirty="0">
                <a:latin typeface="Cambria" panose="02040503050406030204" pitchFamily="18" charset="0"/>
              </a:rPr>
              <a:t>NEP – Issues addressed	</a:t>
            </a:r>
          </a:p>
        </p:txBody>
      </p:sp>
      <p:sp>
        <p:nvSpPr>
          <p:cNvPr id="44035" name="Text Placeholder 2">
            <a:extLst>
              <a:ext uri="{FF2B5EF4-FFF2-40B4-BE49-F238E27FC236}">
                <a16:creationId xmlns:a16="http://schemas.microsoft.com/office/drawing/2014/main" xmlns="" id="{BDBA50B2-DD95-439E-BAEE-9AC421FC3FC3}"/>
              </a:ext>
            </a:extLst>
          </p:cNvPr>
          <p:cNvSpPr>
            <a:spLocks noGrp="1"/>
          </p:cNvSpPr>
          <p:nvPr>
            <p:ph idx="1"/>
          </p:nvPr>
        </p:nvSpPr>
        <p:spPr>
          <a:xfrm>
            <a:off x="1524000" y="800100"/>
            <a:ext cx="7010400" cy="5829300"/>
          </a:xfrm>
        </p:spPr>
        <p:txBody>
          <a:bodyPr>
            <a:noAutofit/>
          </a:bodyPr>
          <a:lstStyle/>
          <a:p>
            <a:pPr algn="just">
              <a:buFont typeface="Wingdings" panose="05000000000000000000" pitchFamily="2" charset="2"/>
              <a:buChar char="Ø"/>
            </a:pPr>
            <a:r>
              <a:rPr lang="en-IN" altLang="en-US" sz="1600" dirty="0">
                <a:solidFill>
                  <a:schemeClr val="tx1"/>
                </a:solidFill>
                <a:latin typeface="Cambria" panose="02040503050406030204" pitchFamily="18" charset="0"/>
              </a:rPr>
              <a:t>Reliable rural electrification system</a:t>
            </a:r>
          </a:p>
          <a:p>
            <a:pPr algn="just">
              <a:buFont typeface="Wingdings" panose="05000000000000000000" pitchFamily="2" charset="2"/>
              <a:buChar char="Ø"/>
            </a:pPr>
            <a:r>
              <a:rPr lang="en-IN" altLang="en-US" sz="1600" dirty="0">
                <a:solidFill>
                  <a:schemeClr val="tx1"/>
                </a:solidFill>
                <a:latin typeface="Cambria" panose="02040503050406030204" pitchFamily="18" charset="0"/>
              </a:rPr>
              <a:t>Addition of new Generation capacity – 1 lac MW</a:t>
            </a:r>
          </a:p>
          <a:p>
            <a:pPr lvl="1" algn="just"/>
            <a:r>
              <a:rPr lang="en-IN" altLang="en-US" sz="1600" dirty="0">
                <a:solidFill>
                  <a:schemeClr val="tx1"/>
                </a:solidFill>
                <a:latin typeface="Cambria" panose="02040503050406030204" pitchFamily="18" charset="0"/>
              </a:rPr>
              <a:t>Enhancing overall availability of installed capacity to 85%</a:t>
            </a:r>
          </a:p>
          <a:p>
            <a:pPr lvl="1" algn="just"/>
            <a:r>
              <a:rPr lang="en-IN" altLang="en-US" sz="1600" dirty="0">
                <a:solidFill>
                  <a:schemeClr val="tx1"/>
                </a:solidFill>
                <a:latin typeface="Cambria" panose="02040503050406030204" pitchFamily="18" charset="0"/>
              </a:rPr>
              <a:t>Renovation and Modernization for higher efficiency levels</a:t>
            </a:r>
          </a:p>
          <a:p>
            <a:pPr lvl="1" algn="just"/>
            <a:r>
              <a:rPr lang="en-IN" altLang="en-US" sz="1600" dirty="0">
                <a:solidFill>
                  <a:schemeClr val="tx1"/>
                </a:solidFill>
                <a:latin typeface="Cambria" panose="02040503050406030204" pitchFamily="18" charset="0"/>
              </a:rPr>
              <a:t>Harness surplus power from captive generating plants</a:t>
            </a:r>
          </a:p>
          <a:p>
            <a:pPr algn="just">
              <a:buFont typeface="Wingdings" panose="05000000000000000000" pitchFamily="2" charset="2"/>
              <a:buChar char="Ø"/>
            </a:pPr>
            <a:r>
              <a:rPr lang="en-IN" altLang="en-US" sz="1600" dirty="0">
                <a:solidFill>
                  <a:schemeClr val="tx1"/>
                </a:solidFill>
                <a:latin typeface="Cambria" panose="02040503050406030204" pitchFamily="18" charset="0"/>
              </a:rPr>
              <a:t>Adequate augmentation of Transmission capacity</a:t>
            </a:r>
          </a:p>
          <a:p>
            <a:pPr algn="just">
              <a:buFont typeface="Wingdings" panose="05000000000000000000" pitchFamily="2" charset="2"/>
              <a:buChar char="Ø"/>
            </a:pPr>
            <a:r>
              <a:rPr lang="en-IN" altLang="en-US" sz="1600" dirty="0">
                <a:solidFill>
                  <a:schemeClr val="tx1"/>
                </a:solidFill>
                <a:latin typeface="Cambria" panose="02040503050406030204" pitchFamily="18" charset="0"/>
              </a:rPr>
              <a:t>Distribution</a:t>
            </a:r>
          </a:p>
          <a:p>
            <a:pPr lvl="1" algn="just"/>
            <a:r>
              <a:rPr lang="en-IN" altLang="en-US" sz="1600" dirty="0">
                <a:solidFill>
                  <a:schemeClr val="tx1"/>
                </a:solidFill>
                <a:latin typeface="Cambria" panose="02040503050406030204" pitchFamily="18" charset="0"/>
              </a:rPr>
              <a:t>Restructuring of distribution utilities for greater efficiency</a:t>
            </a:r>
          </a:p>
          <a:p>
            <a:pPr lvl="1" algn="just"/>
            <a:r>
              <a:rPr lang="en-IN" altLang="en-US" sz="1600" dirty="0">
                <a:solidFill>
                  <a:schemeClr val="tx1"/>
                </a:solidFill>
                <a:latin typeface="Cambria" panose="02040503050406030204" pitchFamily="18" charset="0"/>
              </a:rPr>
              <a:t>Conducive business environment in terms of adequate returns and multi year tariff framework</a:t>
            </a:r>
          </a:p>
          <a:p>
            <a:pPr lvl="1" algn="just"/>
            <a:r>
              <a:rPr lang="en-IN" altLang="en-US" sz="1600" dirty="0">
                <a:solidFill>
                  <a:schemeClr val="tx1"/>
                </a:solidFill>
                <a:latin typeface="Cambria" panose="02040503050406030204" pitchFamily="18" charset="0"/>
              </a:rPr>
              <a:t>Modern information technology systems to be implemented by utilities on priority basis</a:t>
            </a:r>
          </a:p>
          <a:p>
            <a:pPr algn="just">
              <a:buFont typeface="Wingdings" panose="05000000000000000000" pitchFamily="2" charset="2"/>
              <a:buChar char="Ø"/>
            </a:pPr>
            <a:r>
              <a:rPr lang="en-IN" altLang="en-US" sz="1600" dirty="0" err="1">
                <a:solidFill>
                  <a:schemeClr val="tx1"/>
                </a:solidFill>
                <a:latin typeface="Cambria" panose="02040503050406030204" pitchFamily="18" charset="0"/>
              </a:rPr>
              <a:t>Targetted</a:t>
            </a:r>
            <a:r>
              <a:rPr lang="en-IN" altLang="en-US" sz="1600" dirty="0">
                <a:solidFill>
                  <a:schemeClr val="tx1"/>
                </a:solidFill>
                <a:latin typeface="Cambria" panose="02040503050406030204" pitchFamily="18" charset="0"/>
              </a:rPr>
              <a:t> Subsidies in a transparent and efficient way</a:t>
            </a:r>
          </a:p>
          <a:p>
            <a:pPr algn="just">
              <a:buFont typeface="Wingdings" panose="05000000000000000000" pitchFamily="2" charset="2"/>
              <a:buChar char="Ø"/>
            </a:pPr>
            <a:r>
              <a:rPr lang="en-IN" altLang="en-US" sz="1600" dirty="0">
                <a:solidFill>
                  <a:schemeClr val="tx1"/>
                </a:solidFill>
                <a:latin typeface="Cambria" panose="02040503050406030204" pitchFamily="18" charset="0"/>
              </a:rPr>
              <a:t>Technological development and R&amp;D</a:t>
            </a:r>
          </a:p>
          <a:p>
            <a:pPr algn="just">
              <a:buFont typeface="Wingdings" panose="05000000000000000000" pitchFamily="2" charset="2"/>
              <a:buChar char="Ø"/>
            </a:pPr>
            <a:r>
              <a:rPr lang="en-IN" altLang="en-US" sz="1600" dirty="0">
                <a:solidFill>
                  <a:schemeClr val="tx1"/>
                </a:solidFill>
                <a:latin typeface="Cambria" panose="02040503050406030204" pitchFamily="18" charset="0"/>
              </a:rPr>
              <a:t>Competition aimed at Consumer Interest</a:t>
            </a:r>
          </a:p>
          <a:p>
            <a:pPr lvl="1" algn="just"/>
            <a:r>
              <a:rPr lang="en-IN" altLang="en-US" sz="1600" dirty="0">
                <a:solidFill>
                  <a:schemeClr val="tx1"/>
                </a:solidFill>
                <a:latin typeface="Cambria" panose="02040503050406030204" pitchFamily="18" charset="0"/>
              </a:rPr>
              <a:t>Development of power markets, introduction of Availability Based Tariff</a:t>
            </a:r>
          </a:p>
          <a:p>
            <a:pPr lvl="1" algn="just"/>
            <a:r>
              <a:rPr lang="en-IN" altLang="en-US" sz="1600" dirty="0">
                <a:solidFill>
                  <a:schemeClr val="tx1"/>
                </a:solidFill>
                <a:latin typeface="Cambria" panose="02040503050406030204" pitchFamily="18" charset="0"/>
              </a:rPr>
              <a:t>Private Sector Participation </a:t>
            </a:r>
          </a:p>
          <a:p>
            <a:pPr algn="just">
              <a:buFont typeface="Wingdings" panose="05000000000000000000" pitchFamily="2" charset="2"/>
              <a:buChar char="Ø"/>
            </a:pPr>
            <a:r>
              <a:rPr lang="en-IN" altLang="en-US" sz="1600" dirty="0">
                <a:solidFill>
                  <a:schemeClr val="tx1"/>
                </a:solidFill>
                <a:latin typeface="Cambria" panose="02040503050406030204" pitchFamily="18" charset="0"/>
              </a:rPr>
              <a:t>Promotion of Cogeneration and non conventional energy </a:t>
            </a:r>
          </a:p>
          <a:p>
            <a:pPr algn="just">
              <a:buFont typeface="Wingdings" panose="05000000000000000000" pitchFamily="2" charset="2"/>
              <a:buChar char="Ø"/>
            </a:pPr>
            <a:r>
              <a:rPr lang="en-IN" altLang="en-US" sz="1600" dirty="0">
                <a:solidFill>
                  <a:schemeClr val="tx1"/>
                </a:solidFill>
                <a:latin typeface="Cambria" panose="02040503050406030204" pitchFamily="18" charset="0"/>
              </a:rPr>
              <a:t>Coordinated development</a:t>
            </a:r>
          </a:p>
        </p:txBody>
      </p:sp>
    </p:spTree>
    <p:extLst>
      <p:ext uri="{BB962C8B-B14F-4D97-AF65-F5344CB8AC3E}">
        <p14:creationId xmlns:p14="http://schemas.microsoft.com/office/powerpoint/2010/main" val="1184405285"/>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xmlns="" id="{7C761D1E-26DA-443B-AB32-0B0F62F42331}"/>
              </a:ext>
            </a:extLst>
          </p:cNvPr>
          <p:cNvSpPr>
            <a:spLocks noGrp="1"/>
          </p:cNvSpPr>
          <p:nvPr>
            <p:ph type="title"/>
          </p:nvPr>
        </p:nvSpPr>
        <p:spPr>
          <a:xfrm>
            <a:off x="1524000" y="0"/>
            <a:ext cx="7086600" cy="800100"/>
          </a:xfrm>
          <a:ln>
            <a:solidFill>
              <a:schemeClr val="accent1"/>
            </a:solidFill>
            <a:miter lim="800000"/>
            <a:headEnd/>
            <a:tailEnd/>
          </a:ln>
        </p:spPr>
        <p:txBody>
          <a:bodyPr>
            <a:noAutofit/>
          </a:bodyPr>
          <a:lstStyle/>
          <a:p>
            <a:pPr algn="just"/>
            <a:r>
              <a:rPr lang="en-IN" altLang="en-US" sz="2800" b="1" dirty="0">
                <a:latin typeface="Cambria" panose="02040503050406030204" pitchFamily="18" charset="0"/>
              </a:rPr>
              <a:t>National Electricity Policy &amp; Plan by CEA Under Section 3 </a:t>
            </a:r>
          </a:p>
        </p:txBody>
      </p:sp>
      <p:sp>
        <p:nvSpPr>
          <p:cNvPr id="36867" name="Text Placeholder 2">
            <a:extLst>
              <a:ext uri="{FF2B5EF4-FFF2-40B4-BE49-F238E27FC236}">
                <a16:creationId xmlns:a16="http://schemas.microsoft.com/office/drawing/2014/main" xmlns="" id="{88338A0D-3EA3-4FF0-8DA7-DB09B0DA9552}"/>
              </a:ext>
            </a:extLst>
          </p:cNvPr>
          <p:cNvSpPr>
            <a:spLocks noGrp="1"/>
          </p:cNvSpPr>
          <p:nvPr>
            <p:ph idx="1"/>
          </p:nvPr>
        </p:nvSpPr>
        <p:spPr>
          <a:xfrm>
            <a:off x="1524000" y="1066800"/>
            <a:ext cx="7010400" cy="5562600"/>
          </a:xfrm>
        </p:spPr>
        <p:txBody>
          <a:bodyPr>
            <a:normAutofit/>
          </a:bodyPr>
          <a:lstStyle/>
          <a:p>
            <a:pPr algn="just">
              <a:buFont typeface="Wingdings" panose="05000000000000000000" pitchFamily="2" charset="2"/>
              <a:buChar char="Ø"/>
              <a:defRPr/>
            </a:pPr>
            <a:r>
              <a:rPr lang="en-IN" altLang="en-US" sz="1800" u="sng" dirty="0">
                <a:solidFill>
                  <a:schemeClr val="tx1"/>
                </a:solidFill>
                <a:latin typeface="Cambria" panose="02040503050406030204" pitchFamily="18" charset="0"/>
              </a:rPr>
              <a:t>Section 3(4) requires CEA</a:t>
            </a:r>
            <a:r>
              <a:rPr lang="en-IN" altLang="en-US" sz="1800" dirty="0">
                <a:solidFill>
                  <a:schemeClr val="tx1"/>
                </a:solidFill>
                <a:latin typeface="Cambria" panose="02040503050406030204" pitchFamily="18" charset="0"/>
              </a:rPr>
              <a:t> to frame a National Electricity Plan in accordance with NEP and notify such plan every five years.</a:t>
            </a:r>
          </a:p>
          <a:p>
            <a:pPr lvl="1" algn="just">
              <a:defRPr/>
            </a:pPr>
            <a:r>
              <a:rPr lang="en-IN" altLang="en-US" dirty="0">
                <a:solidFill>
                  <a:schemeClr val="tx1"/>
                </a:solidFill>
                <a:latin typeface="Cambria" panose="02040503050406030204" pitchFamily="18" charset="0"/>
              </a:rPr>
              <a:t>Notify with Consent of Central Government</a:t>
            </a:r>
          </a:p>
          <a:p>
            <a:pPr algn="just">
              <a:buFont typeface="Wingdings" panose="05000000000000000000" pitchFamily="2" charset="2"/>
              <a:buChar char="Ø"/>
              <a:defRPr/>
            </a:pPr>
            <a:r>
              <a:rPr lang="en-IN" altLang="en-US" sz="1800" u="sng" dirty="0">
                <a:solidFill>
                  <a:schemeClr val="tx1"/>
                </a:solidFill>
                <a:latin typeface="Cambria" panose="02040503050406030204" pitchFamily="18" charset="0"/>
              </a:rPr>
              <a:t>CEA shall consult all stakeholders for such plan</a:t>
            </a:r>
          </a:p>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National Electricity Plan to prepare short term and perspective plan</a:t>
            </a:r>
          </a:p>
          <a:p>
            <a:pPr lvl="1" algn="just">
              <a:defRPr/>
            </a:pPr>
            <a:r>
              <a:rPr lang="en-IN" altLang="en-US" dirty="0">
                <a:solidFill>
                  <a:schemeClr val="tx1"/>
                </a:solidFill>
                <a:latin typeface="Cambria" panose="02040503050406030204" pitchFamily="18" charset="0"/>
              </a:rPr>
              <a:t>short term and long term demand forecasts</a:t>
            </a:r>
          </a:p>
          <a:p>
            <a:pPr lvl="1" algn="just">
              <a:defRPr/>
            </a:pPr>
            <a:r>
              <a:rPr lang="en-IN" altLang="en-US" dirty="0">
                <a:solidFill>
                  <a:schemeClr val="tx1"/>
                </a:solidFill>
                <a:latin typeface="Cambria" panose="02040503050406030204" pitchFamily="18" charset="0"/>
              </a:rPr>
              <a:t>suggest areas for capacity additions in generation and transmission and their integration with transmission system</a:t>
            </a:r>
          </a:p>
          <a:p>
            <a:pPr lvl="1" algn="just">
              <a:defRPr/>
            </a:pPr>
            <a:r>
              <a:rPr lang="en-IN" altLang="en-US" dirty="0">
                <a:solidFill>
                  <a:schemeClr val="tx1"/>
                </a:solidFill>
                <a:latin typeface="Cambria" panose="02040503050406030204" pitchFamily="18" charset="0"/>
              </a:rPr>
              <a:t>Fuel Choices based on economy, energy security and environment consideration</a:t>
            </a:r>
          </a:p>
          <a:p>
            <a:pPr marL="457200" lvl="2" indent="0" algn="just">
              <a:buFont typeface="Wingdings" panose="05000000000000000000" pitchFamily="2" charset="2"/>
              <a:buNone/>
              <a:defRPr/>
            </a:pPr>
            <a:endParaRPr lang="en-IN" altLang="en-US" sz="1800" dirty="0">
              <a:latin typeface="Cambria" panose="02040503050406030204" pitchFamily="18" charset="0"/>
            </a:endParaRPr>
          </a:p>
        </p:txBody>
      </p:sp>
    </p:spTree>
    <p:extLst>
      <p:ext uri="{BB962C8B-B14F-4D97-AF65-F5344CB8AC3E}">
        <p14:creationId xmlns:p14="http://schemas.microsoft.com/office/powerpoint/2010/main" val="1147316721"/>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a:extLst>
              <a:ext uri="{FF2B5EF4-FFF2-40B4-BE49-F238E27FC236}">
                <a16:creationId xmlns:a16="http://schemas.microsoft.com/office/drawing/2014/main" xmlns="" id="{C5BB0C82-4570-4DAF-80D4-AB80C2A2D6A5}"/>
              </a:ext>
            </a:extLst>
          </p:cNvPr>
          <p:cNvSpPr>
            <a:spLocks noGrp="1"/>
          </p:cNvSpPr>
          <p:nvPr>
            <p:ph type="title"/>
          </p:nvPr>
        </p:nvSpPr>
        <p:spPr>
          <a:xfrm>
            <a:off x="1524000" y="76200"/>
            <a:ext cx="7086600" cy="723900"/>
          </a:xfrm>
        </p:spPr>
        <p:txBody>
          <a:bodyPr>
            <a:normAutofit/>
          </a:bodyPr>
          <a:lstStyle/>
          <a:p>
            <a:r>
              <a:rPr lang="en-IN" altLang="en-US" sz="2800" b="1" dirty="0">
                <a:latin typeface="Cambria" panose="02040503050406030204" pitchFamily="18" charset="0"/>
              </a:rPr>
              <a:t>Tariff Policy </a:t>
            </a:r>
          </a:p>
        </p:txBody>
      </p:sp>
      <p:sp>
        <p:nvSpPr>
          <p:cNvPr id="46083" name="Text Placeholder 2">
            <a:extLst>
              <a:ext uri="{FF2B5EF4-FFF2-40B4-BE49-F238E27FC236}">
                <a16:creationId xmlns:a16="http://schemas.microsoft.com/office/drawing/2014/main" xmlns="" id="{3254191C-976A-4D65-9876-0A7E70DA7D81}"/>
              </a:ext>
            </a:extLst>
          </p:cNvPr>
          <p:cNvSpPr>
            <a:spLocks noGrp="1"/>
          </p:cNvSpPr>
          <p:nvPr>
            <p:ph idx="1"/>
          </p:nvPr>
        </p:nvSpPr>
        <p:spPr>
          <a:xfrm>
            <a:off x="1524000" y="990600"/>
            <a:ext cx="7010400" cy="5562600"/>
          </a:xfrm>
        </p:spPr>
        <p:txBody>
          <a:bodyPr>
            <a:normAutofit/>
          </a:bodyPr>
          <a:lstStyle/>
          <a:p>
            <a:pPr algn="just">
              <a:buFont typeface="Wingdings" panose="05000000000000000000" pitchFamily="2" charset="2"/>
              <a:buChar char="Ø"/>
            </a:pPr>
            <a:r>
              <a:rPr lang="en-IN" altLang="en-US" sz="1800" dirty="0">
                <a:solidFill>
                  <a:schemeClr val="tx1"/>
                </a:solidFill>
                <a:latin typeface="Cambria" panose="02040503050406030204" pitchFamily="18" charset="0"/>
              </a:rPr>
              <a:t>Introduced in 2006, amended in 2011</a:t>
            </a:r>
          </a:p>
          <a:p>
            <a:pPr algn="just">
              <a:buFont typeface="Wingdings" panose="05000000000000000000" pitchFamily="2" charset="2"/>
              <a:buChar char="Ø"/>
            </a:pPr>
            <a:r>
              <a:rPr lang="en-IN" altLang="en-US" sz="1800" dirty="0">
                <a:solidFill>
                  <a:schemeClr val="tx1"/>
                </a:solidFill>
                <a:latin typeface="Cambria" panose="02040503050406030204" pitchFamily="18" charset="0"/>
              </a:rPr>
              <a:t>Recognizes the NEP goal of addition of 1 lac MW capacity and the need to ensure appropriate return to attract investment</a:t>
            </a:r>
          </a:p>
          <a:p>
            <a:pPr algn="just">
              <a:buFont typeface="Wingdings" panose="05000000000000000000" pitchFamily="2" charset="2"/>
              <a:buChar char="Ø"/>
            </a:pPr>
            <a:r>
              <a:rPr lang="en-IN" altLang="en-US" sz="1800" dirty="0">
                <a:solidFill>
                  <a:schemeClr val="tx1"/>
                </a:solidFill>
                <a:latin typeface="Cambria" panose="02040503050406030204" pitchFamily="18" charset="0"/>
              </a:rPr>
              <a:t>Objectives</a:t>
            </a:r>
          </a:p>
          <a:p>
            <a:pPr lvl="1" algn="just"/>
            <a:r>
              <a:rPr lang="en-IN" altLang="en-US" dirty="0">
                <a:solidFill>
                  <a:schemeClr val="tx1"/>
                </a:solidFill>
                <a:latin typeface="Cambria" panose="02040503050406030204" pitchFamily="18" charset="0"/>
              </a:rPr>
              <a:t>Ensure availability of electricity to consumers at reasonable rates</a:t>
            </a:r>
          </a:p>
          <a:p>
            <a:pPr lvl="1" algn="just"/>
            <a:r>
              <a:rPr lang="en-IN" altLang="en-US" dirty="0">
                <a:solidFill>
                  <a:schemeClr val="tx1"/>
                </a:solidFill>
                <a:latin typeface="Cambria" panose="02040503050406030204" pitchFamily="18" charset="0"/>
              </a:rPr>
              <a:t>Ensure financial viability of the sector</a:t>
            </a:r>
          </a:p>
          <a:p>
            <a:pPr lvl="1" algn="just"/>
            <a:r>
              <a:rPr lang="en-IN" altLang="en-US" dirty="0">
                <a:solidFill>
                  <a:schemeClr val="tx1"/>
                </a:solidFill>
                <a:latin typeface="Cambria" panose="02040503050406030204" pitchFamily="18" charset="0"/>
              </a:rPr>
              <a:t>Promote transparency, consistency and predictability in regulatory approaches and minimize regulatory risks</a:t>
            </a:r>
          </a:p>
          <a:p>
            <a:pPr lvl="1" algn="just"/>
            <a:r>
              <a:rPr lang="en-IN" altLang="en-US" dirty="0">
                <a:solidFill>
                  <a:schemeClr val="tx1"/>
                </a:solidFill>
                <a:latin typeface="Cambria" panose="02040503050406030204" pitchFamily="18" charset="0"/>
              </a:rPr>
              <a:t>Promote competition</a:t>
            </a:r>
          </a:p>
          <a:p>
            <a:pPr>
              <a:buFont typeface="Wingdings" panose="05000000000000000000" pitchFamily="2" charset="2"/>
              <a:buChar char="Ø"/>
            </a:pPr>
            <a:r>
              <a:rPr lang="en-IN" altLang="en-US" sz="1800" dirty="0">
                <a:solidFill>
                  <a:schemeClr val="tx1"/>
                </a:solidFill>
                <a:latin typeface="Cambria" panose="02040503050406030204" pitchFamily="18" charset="0"/>
              </a:rPr>
              <a:t>General Approach</a:t>
            </a:r>
          </a:p>
          <a:p>
            <a:pPr lvl="1" algn="just"/>
            <a:r>
              <a:rPr lang="en-IN" altLang="en-US" dirty="0">
                <a:solidFill>
                  <a:schemeClr val="tx1"/>
                </a:solidFill>
                <a:latin typeface="Cambria" panose="02040503050406030204" pitchFamily="18" charset="0"/>
              </a:rPr>
              <a:t>Introduction of competition – future procurement by competitive bid</a:t>
            </a:r>
          </a:p>
          <a:p>
            <a:pPr lvl="1" algn="just"/>
            <a:r>
              <a:rPr lang="en-IN" altLang="en-US" dirty="0">
                <a:solidFill>
                  <a:schemeClr val="tx1"/>
                </a:solidFill>
                <a:latin typeface="Cambria" panose="02040503050406030204" pitchFamily="18" charset="0"/>
              </a:rPr>
              <a:t>Performance based cost of service with sector specific recommendations on return on investment, debt-equity ratio, depreciation, cost of debt, operating norms etc.</a:t>
            </a:r>
          </a:p>
          <a:p>
            <a:pPr lvl="2" algn="just">
              <a:buFont typeface="Wingdings" panose="05000000000000000000" pitchFamily="2" charset="2"/>
              <a:buChar char="Ø"/>
            </a:pPr>
            <a:endParaRPr lang="en-IN" altLang="en-US" sz="1800" dirty="0">
              <a:solidFill>
                <a:srgbClr val="00B0F0"/>
              </a:solidFill>
              <a:latin typeface="Cambria" panose="02040503050406030204" pitchFamily="18" charset="0"/>
            </a:endParaRPr>
          </a:p>
          <a:p>
            <a:pPr algn="just">
              <a:buFont typeface="Wingdings" panose="05000000000000000000" pitchFamily="2" charset="2"/>
              <a:buChar char="Ø"/>
            </a:pPr>
            <a:endParaRPr lang="en-IN" altLang="en-US" sz="1800" dirty="0">
              <a:latin typeface="Cambria" panose="02040503050406030204" pitchFamily="18" charset="0"/>
            </a:endParaRPr>
          </a:p>
        </p:txBody>
      </p:sp>
    </p:spTree>
    <p:extLst>
      <p:ext uri="{BB962C8B-B14F-4D97-AF65-F5344CB8AC3E}">
        <p14:creationId xmlns:p14="http://schemas.microsoft.com/office/powerpoint/2010/main" val="3271775339"/>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xmlns="" id="{EA641906-7AA0-471A-ACFA-487FE44BEAC9}"/>
              </a:ext>
            </a:extLst>
          </p:cNvPr>
          <p:cNvSpPr>
            <a:spLocks noGrp="1"/>
          </p:cNvSpPr>
          <p:nvPr>
            <p:ph type="title"/>
          </p:nvPr>
        </p:nvSpPr>
        <p:spPr>
          <a:xfrm>
            <a:off x="1524000" y="152400"/>
            <a:ext cx="7086600" cy="647700"/>
          </a:xfrm>
        </p:spPr>
        <p:txBody>
          <a:bodyPr>
            <a:normAutofit/>
          </a:bodyPr>
          <a:lstStyle/>
          <a:p>
            <a:r>
              <a:rPr lang="en-IN" altLang="en-US" sz="2800" b="1" dirty="0">
                <a:latin typeface="Cambria" panose="02040503050406030204" pitchFamily="18" charset="0"/>
              </a:rPr>
              <a:t>Tariff Policy – Issues Addressed</a:t>
            </a:r>
          </a:p>
        </p:txBody>
      </p:sp>
      <p:sp>
        <p:nvSpPr>
          <p:cNvPr id="47107" name="Text Placeholder 2">
            <a:extLst>
              <a:ext uri="{FF2B5EF4-FFF2-40B4-BE49-F238E27FC236}">
                <a16:creationId xmlns:a16="http://schemas.microsoft.com/office/drawing/2014/main" xmlns="" id="{CA3A8B80-3D67-4F79-8189-F2F905DD77B3}"/>
              </a:ext>
            </a:extLst>
          </p:cNvPr>
          <p:cNvSpPr>
            <a:spLocks noGrp="1"/>
          </p:cNvSpPr>
          <p:nvPr>
            <p:ph idx="1"/>
          </p:nvPr>
        </p:nvSpPr>
        <p:spPr>
          <a:xfrm>
            <a:off x="1524000" y="914400"/>
            <a:ext cx="7010400" cy="5562600"/>
          </a:xfrm>
        </p:spPr>
        <p:txBody>
          <a:bodyPr>
            <a:noAutofit/>
          </a:bodyPr>
          <a:lstStyle/>
          <a:p>
            <a:pPr algn="just">
              <a:buFont typeface="Wingdings" panose="05000000000000000000" pitchFamily="2" charset="2"/>
              <a:buChar char="Ø"/>
            </a:pPr>
            <a:r>
              <a:rPr lang="en-IN" altLang="en-US" sz="1700" u="sng" dirty="0">
                <a:solidFill>
                  <a:schemeClr val="tx1"/>
                </a:solidFill>
                <a:latin typeface="Cambria" panose="02040503050406030204" pitchFamily="18" charset="0"/>
              </a:rPr>
              <a:t>Generation</a:t>
            </a:r>
          </a:p>
          <a:p>
            <a:pPr lvl="1" algn="just"/>
            <a:r>
              <a:rPr lang="en-IN" altLang="en-US" sz="1700" dirty="0">
                <a:solidFill>
                  <a:schemeClr val="tx1"/>
                </a:solidFill>
                <a:latin typeface="Cambria" panose="02040503050406030204" pitchFamily="18" charset="0"/>
              </a:rPr>
              <a:t>Reiterated emphasis on competitive bidding</a:t>
            </a:r>
          </a:p>
          <a:p>
            <a:pPr lvl="1" algn="just"/>
            <a:r>
              <a:rPr lang="en-IN" altLang="en-US" sz="1700" dirty="0">
                <a:solidFill>
                  <a:schemeClr val="tx1"/>
                </a:solidFill>
                <a:latin typeface="Cambria" panose="02040503050406030204" pitchFamily="18" charset="0"/>
              </a:rPr>
              <a:t>Encouraging captive and non conventional sources of energy</a:t>
            </a:r>
          </a:p>
          <a:p>
            <a:pPr algn="just">
              <a:buFont typeface="Wingdings" panose="05000000000000000000" pitchFamily="2" charset="2"/>
              <a:buChar char="Ø"/>
            </a:pPr>
            <a:r>
              <a:rPr lang="en-IN" altLang="en-US" sz="1700" u="sng" dirty="0">
                <a:solidFill>
                  <a:schemeClr val="tx1"/>
                </a:solidFill>
                <a:latin typeface="Cambria" panose="02040503050406030204" pitchFamily="18" charset="0"/>
              </a:rPr>
              <a:t>Transmission</a:t>
            </a:r>
          </a:p>
          <a:p>
            <a:pPr lvl="1" algn="just"/>
            <a:r>
              <a:rPr lang="en-IN" altLang="en-US" sz="1700" dirty="0">
                <a:solidFill>
                  <a:schemeClr val="tx1"/>
                </a:solidFill>
                <a:latin typeface="Cambria" panose="02040503050406030204" pitchFamily="18" charset="0"/>
              </a:rPr>
              <a:t>Tariff framework sensitive to distance, direction and related to quantum of power flow i.e. share cost in proportion to respective utilization</a:t>
            </a:r>
          </a:p>
          <a:p>
            <a:pPr lvl="1" algn="just"/>
            <a:r>
              <a:rPr lang="en-IN" altLang="en-US" sz="1700" dirty="0">
                <a:solidFill>
                  <a:schemeClr val="tx1"/>
                </a:solidFill>
                <a:latin typeface="Cambria" panose="02040503050406030204" pitchFamily="18" charset="0"/>
              </a:rPr>
              <a:t>CERC to establish norms/ performance indicators at different voltage</a:t>
            </a:r>
          </a:p>
          <a:p>
            <a:pPr algn="just">
              <a:buFont typeface="Wingdings" panose="05000000000000000000" pitchFamily="2" charset="2"/>
              <a:buChar char="Ø"/>
            </a:pPr>
            <a:r>
              <a:rPr lang="en-IN" altLang="en-US" sz="1700" u="sng" dirty="0">
                <a:solidFill>
                  <a:schemeClr val="tx1"/>
                </a:solidFill>
                <a:latin typeface="Cambria" panose="02040503050406030204" pitchFamily="18" charset="0"/>
              </a:rPr>
              <a:t>Distribution</a:t>
            </a:r>
          </a:p>
          <a:p>
            <a:pPr lvl="1" algn="just"/>
            <a:r>
              <a:rPr lang="en-IN" altLang="en-US" sz="1700" dirty="0">
                <a:solidFill>
                  <a:schemeClr val="tx1"/>
                </a:solidFill>
                <a:latin typeface="Cambria" panose="02040503050406030204" pitchFamily="18" charset="0"/>
              </a:rPr>
              <a:t>Implementation of Multi Year Tariff framework</a:t>
            </a:r>
          </a:p>
          <a:p>
            <a:pPr lvl="1" algn="just"/>
            <a:r>
              <a:rPr lang="en-IN" altLang="en-US" sz="1700" dirty="0">
                <a:solidFill>
                  <a:schemeClr val="tx1"/>
                </a:solidFill>
                <a:latin typeface="Cambria" panose="02040503050406030204" pitchFamily="18" charset="0"/>
              </a:rPr>
              <a:t>Framework for revenue requirements provided </a:t>
            </a:r>
          </a:p>
          <a:p>
            <a:pPr lvl="1" algn="just"/>
            <a:r>
              <a:rPr lang="en-IN" altLang="en-US" sz="1700" dirty="0">
                <a:solidFill>
                  <a:schemeClr val="tx1"/>
                </a:solidFill>
                <a:latin typeface="Cambria" panose="02040503050406030204" pitchFamily="18" charset="0"/>
              </a:rPr>
              <a:t>Linkage of tariff to cost of service and reduction of cross subsidies</a:t>
            </a:r>
          </a:p>
          <a:p>
            <a:pPr lvl="1" algn="just"/>
            <a:r>
              <a:rPr lang="en-IN" altLang="en-US" sz="1700" dirty="0">
                <a:solidFill>
                  <a:schemeClr val="tx1"/>
                </a:solidFill>
                <a:latin typeface="Cambria" panose="02040503050406030204" pitchFamily="18" charset="0"/>
              </a:rPr>
              <a:t>Formula for Cross Subsidy Surcharge (for Open Access) provided</a:t>
            </a:r>
          </a:p>
          <a:p>
            <a:pPr algn="just">
              <a:buFont typeface="Wingdings" panose="05000000000000000000" pitchFamily="2" charset="2"/>
              <a:buChar char="Ø"/>
            </a:pPr>
            <a:r>
              <a:rPr lang="en-IN" altLang="en-US" sz="1700" u="sng" dirty="0">
                <a:solidFill>
                  <a:schemeClr val="tx1"/>
                </a:solidFill>
                <a:latin typeface="Cambria" panose="02040503050406030204" pitchFamily="18" charset="0"/>
              </a:rPr>
              <a:t>Trading Margin</a:t>
            </a:r>
          </a:p>
          <a:p>
            <a:pPr lvl="1" algn="just"/>
            <a:r>
              <a:rPr lang="en-IN" altLang="en-US" sz="1700" dirty="0">
                <a:solidFill>
                  <a:schemeClr val="tx1"/>
                </a:solidFill>
                <a:latin typeface="Cambria" panose="02040503050406030204" pitchFamily="18" charset="0"/>
              </a:rPr>
              <a:t>While recognizing need to promote trading and competitive market, Commission directed to monitor trading transactions for profiteering</a:t>
            </a:r>
          </a:p>
        </p:txBody>
      </p:sp>
    </p:spTree>
    <p:extLst>
      <p:ext uri="{BB962C8B-B14F-4D97-AF65-F5344CB8AC3E}">
        <p14:creationId xmlns:p14="http://schemas.microsoft.com/office/powerpoint/2010/main" val="354485980"/>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altLang="en-US" sz="3200" b="1" dirty="0" smtClean="0">
                <a:latin typeface="Cambria" panose="02040503050406030204" pitchFamily="18" charset="0"/>
              </a:rPr>
              <a:t>Disputes - Change </a:t>
            </a:r>
            <a:r>
              <a:rPr lang="en-IN" altLang="en-US" sz="3200" b="1" dirty="0">
                <a:latin typeface="Cambria" panose="02040503050406030204" pitchFamily="18" charset="0"/>
              </a:rPr>
              <a:t>in Law </a:t>
            </a:r>
            <a:r>
              <a:rPr lang="en-IN" altLang="en-US" sz="3200" b="1" dirty="0" smtClean="0">
                <a:latin typeface="Cambria" panose="02040503050406030204" pitchFamily="18" charset="0"/>
              </a:rPr>
              <a:t>&amp; Force Majeure </a:t>
            </a:r>
            <a:endParaRPr lang="en-IN" sz="3200" dirty="0"/>
          </a:p>
        </p:txBody>
      </p:sp>
      <p:sp>
        <p:nvSpPr>
          <p:cNvPr id="3" name="Content Placeholder 2"/>
          <p:cNvSpPr>
            <a:spLocks noGrp="1"/>
          </p:cNvSpPr>
          <p:nvPr>
            <p:ph idx="1"/>
          </p:nvPr>
        </p:nvSpPr>
        <p:spPr/>
        <p:txBody>
          <a:bodyPr>
            <a:normAutofit fontScale="92500" lnSpcReduction="10000"/>
          </a:bodyPr>
          <a:lstStyle/>
          <a:p>
            <a:pPr algn="just">
              <a:buFont typeface="Wingdings" panose="05000000000000000000" pitchFamily="2" charset="2"/>
              <a:buChar char="Ø"/>
            </a:pPr>
            <a:r>
              <a:rPr lang="en-IN" altLang="en-US" sz="1700" u="sng" dirty="0" smtClean="0">
                <a:latin typeface="Cambria" panose="02040503050406030204" pitchFamily="18" charset="0"/>
              </a:rPr>
              <a:t>Coal Shortfall </a:t>
            </a:r>
            <a:endParaRPr lang="en-IN" altLang="en-US" sz="1700" u="sng" dirty="0">
              <a:latin typeface="Cambria" panose="02040503050406030204" pitchFamily="18" charset="0"/>
            </a:endParaRPr>
          </a:p>
          <a:p>
            <a:pPr lvl="1" algn="just"/>
            <a:r>
              <a:rPr lang="en-IN" altLang="en-US" sz="1700" dirty="0" smtClean="0">
                <a:latin typeface="Cambria" panose="02040503050406030204" pitchFamily="18" charset="0"/>
              </a:rPr>
              <a:t>Contractual provisions on discharge of contract</a:t>
            </a:r>
          </a:p>
          <a:p>
            <a:pPr lvl="1" algn="just"/>
            <a:r>
              <a:rPr lang="en-IN" altLang="en-US" sz="1700" dirty="0" smtClean="0">
                <a:latin typeface="Cambria" panose="02040503050406030204" pitchFamily="18" charset="0"/>
              </a:rPr>
              <a:t>Tariff </a:t>
            </a:r>
            <a:r>
              <a:rPr lang="en-IN" altLang="en-US" sz="1700" dirty="0">
                <a:latin typeface="Cambria" panose="02040503050406030204" pitchFamily="18" charset="0"/>
              </a:rPr>
              <a:t>Adjustment  </a:t>
            </a:r>
          </a:p>
          <a:p>
            <a:pPr lvl="1" algn="just"/>
            <a:r>
              <a:rPr lang="en-IN" altLang="en-US" sz="1700" dirty="0" smtClean="0">
                <a:latin typeface="Cambria" panose="02040503050406030204" pitchFamily="18" charset="0"/>
              </a:rPr>
              <a:t>Domestic coal availability issues</a:t>
            </a:r>
            <a:endParaRPr lang="en-IN" altLang="en-US" sz="1700" dirty="0">
              <a:latin typeface="Cambria" panose="02040503050406030204" pitchFamily="18" charset="0"/>
            </a:endParaRPr>
          </a:p>
          <a:p>
            <a:pPr lvl="1" algn="just"/>
            <a:r>
              <a:rPr lang="en-IN" altLang="en-US" sz="1700" dirty="0" smtClean="0">
                <a:latin typeface="Cambria" panose="02040503050406030204" pitchFamily="18" charset="0"/>
              </a:rPr>
              <a:t>Indonesian coal Policy</a:t>
            </a:r>
          </a:p>
          <a:p>
            <a:pPr marL="342900" lvl="1" indent="0" algn="just">
              <a:buNone/>
            </a:pPr>
            <a:endParaRPr lang="en-IN" altLang="en-US" sz="1700" dirty="0" smtClean="0">
              <a:latin typeface="Cambria" panose="02040503050406030204" pitchFamily="18" charset="0"/>
            </a:endParaRPr>
          </a:p>
          <a:p>
            <a:pPr algn="just">
              <a:buFont typeface="Wingdings" panose="05000000000000000000" pitchFamily="2" charset="2"/>
              <a:buChar char="Ø"/>
            </a:pPr>
            <a:r>
              <a:rPr lang="en-IN" altLang="en-US" sz="1700" u="sng" dirty="0" smtClean="0">
                <a:latin typeface="Cambria" panose="02040503050406030204" pitchFamily="18" charset="0"/>
              </a:rPr>
              <a:t>Solar equipment</a:t>
            </a:r>
          </a:p>
          <a:p>
            <a:pPr lvl="1" algn="just"/>
            <a:r>
              <a:rPr lang="en-IN" altLang="en-US" sz="1700" dirty="0" smtClean="0">
                <a:latin typeface="Cambria" panose="02040503050406030204" pitchFamily="18" charset="0"/>
              </a:rPr>
              <a:t>Import issues </a:t>
            </a:r>
          </a:p>
          <a:p>
            <a:pPr lvl="1" algn="just"/>
            <a:r>
              <a:rPr lang="en-IN" altLang="en-US" sz="1700" dirty="0" smtClean="0">
                <a:latin typeface="Cambria" panose="02040503050406030204" pitchFamily="18" charset="0"/>
              </a:rPr>
              <a:t>Safeguard duty</a:t>
            </a:r>
          </a:p>
          <a:p>
            <a:pPr marL="342900" lvl="1" indent="0" algn="just">
              <a:buNone/>
            </a:pPr>
            <a:endParaRPr lang="en-IN" altLang="en-US" sz="1700" dirty="0">
              <a:latin typeface="Cambria" panose="02040503050406030204" pitchFamily="18" charset="0"/>
            </a:endParaRPr>
          </a:p>
          <a:p>
            <a:pPr algn="just">
              <a:buFont typeface="Wingdings" panose="05000000000000000000" pitchFamily="2" charset="2"/>
              <a:buChar char="Ø"/>
            </a:pPr>
            <a:r>
              <a:rPr lang="en-IN" altLang="en-US" sz="1700" u="sng" dirty="0" smtClean="0">
                <a:latin typeface="Cambria" panose="02040503050406030204" pitchFamily="18" charset="0"/>
              </a:rPr>
              <a:t>Environment </a:t>
            </a:r>
            <a:endParaRPr lang="en-IN" altLang="en-US" sz="1700" u="sng" dirty="0">
              <a:latin typeface="Cambria" panose="02040503050406030204" pitchFamily="18" charset="0"/>
            </a:endParaRPr>
          </a:p>
          <a:p>
            <a:pPr lvl="1" algn="just"/>
            <a:r>
              <a:rPr lang="en-IN" altLang="en-US" sz="1700" dirty="0" smtClean="0">
                <a:latin typeface="Cambria" panose="02040503050406030204" pitchFamily="18" charset="0"/>
              </a:rPr>
              <a:t>FGD – SOX and NOX</a:t>
            </a:r>
          </a:p>
          <a:p>
            <a:pPr lvl="1" algn="just"/>
            <a:r>
              <a:rPr lang="en-IN" altLang="en-US" sz="1700" dirty="0" smtClean="0">
                <a:latin typeface="Cambria" panose="02040503050406030204" pitchFamily="18" charset="0"/>
              </a:rPr>
              <a:t>MOP Order dated 30.05.2018 </a:t>
            </a:r>
          </a:p>
          <a:p>
            <a:pPr marL="342900" lvl="1" indent="0" algn="just">
              <a:buNone/>
            </a:pPr>
            <a:endParaRPr lang="en-IN" altLang="en-US" sz="1700" dirty="0">
              <a:latin typeface="Cambria" panose="02040503050406030204" pitchFamily="18" charset="0"/>
            </a:endParaRPr>
          </a:p>
        </p:txBody>
      </p:sp>
    </p:spTree>
    <p:extLst>
      <p:ext uri="{BB962C8B-B14F-4D97-AF65-F5344CB8AC3E}">
        <p14:creationId xmlns:p14="http://schemas.microsoft.com/office/powerpoint/2010/main" val="35492815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altLang="en-US" sz="3200" b="1" dirty="0" smtClean="0">
                <a:latin typeface="Cambria" panose="02040503050406030204" pitchFamily="18" charset="0"/>
              </a:rPr>
              <a:t>Disputes – Tariff and Renewable Energy  </a:t>
            </a:r>
            <a:endParaRPr lang="en-IN" dirty="0"/>
          </a:p>
        </p:txBody>
      </p:sp>
      <p:sp>
        <p:nvSpPr>
          <p:cNvPr id="3" name="Content Placeholder 2"/>
          <p:cNvSpPr>
            <a:spLocks noGrp="1"/>
          </p:cNvSpPr>
          <p:nvPr>
            <p:ph idx="1"/>
          </p:nvPr>
        </p:nvSpPr>
        <p:spPr/>
        <p:txBody>
          <a:bodyPr>
            <a:normAutofit lnSpcReduction="10000"/>
          </a:bodyPr>
          <a:lstStyle/>
          <a:p>
            <a:pPr algn="just">
              <a:buFont typeface="Wingdings" panose="05000000000000000000" pitchFamily="2" charset="2"/>
              <a:buChar char="Ø"/>
            </a:pPr>
            <a:r>
              <a:rPr lang="en-IN" altLang="en-US" sz="2000" u="sng" dirty="0" smtClean="0">
                <a:latin typeface="Cambria" panose="02040503050406030204" pitchFamily="18" charset="0"/>
              </a:rPr>
              <a:t>Tariff Appeal under Section 62</a:t>
            </a:r>
            <a:endParaRPr lang="en-IN" altLang="en-US" sz="2000" u="sng" dirty="0">
              <a:latin typeface="Cambria" panose="02040503050406030204" pitchFamily="18" charset="0"/>
            </a:endParaRPr>
          </a:p>
          <a:p>
            <a:pPr lvl="1" algn="just"/>
            <a:r>
              <a:rPr lang="en-IN" altLang="en-US" sz="2000" dirty="0" smtClean="0">
                <a:latin typeface="Cambria" panose="02040503050406030204" pitchFamily="18" charset="0"/>
              </a:rPr>
              <a:t>State tariffs</a:t>
            </a:r>
          </a:p>
          <a:p>
            <a:pPr lvl="1" algn="just"/>
            <a:r>
              <a:rPr lang="en-IN" altLang="en-US" sz="2000" dirty="0" smtClean="0">
                <a:latin typeface="Cambria" panose="02040503050406030204" pitchFamily="18" charset="0"/>
              </a:rPr>
              <a:t>Yearly adjustments </a:t>
            </a:r>
          </a:p>
          <a:p>
            <a:pPr lvl="1" algn="just"/>
            <a:endParaRPr lang="en-IN" altLang="en-US" sz="2000" dirty="0">
              <a:latin typeface="Cambria" panose="02040503050406030204" pitchFamily="18" charset="0"/>
            </a:endParaRPr>
          </a:p>
          <a:p>
            <a:pPr algn="just">
              <a:buFont typeface="Wingdings" panose="05000000000000000000" pitchFamily="2" charset="2"/>
              <a:buChar char="Ø"/>
            </a:pPr>
            <a:r>
              <a:rPr lang="en-IN" altLang="en-US" sz="2000" u="sng" dirty="0">
                <a:latin typeface="Cambria" panose="02040503050406030204" pitchFamily="18" charset="0"/>
              </a:rPr>
              <a:t>Cross Subsidy Surcharge and Addl. Surcharge </a:t>
            </a:r>
          </a:p>
          <a:p>
            <a:pPr lvl="1" algn="just"/>
            <a:r>
              <a:rPr lang="en-IN" altLang="en-US" sz="2000" dirty="0">
                <a:latin typeface="Cambria" panose="02040503050406030204" pitchFamily="18" charset="0"/>
              </a:rPr>
              <a:t>Charges thereunder. </a:t>
            </a:r>
          </a:p>
          <a:p>
            <a:pPr lvl="1" algn="just"/>
            <a:r>
              <a:rPr lang="en-IN" altLang="en-US" sz="2000" dirty="0">
                <a:latin typeface="Cambria" panose="02040503050406030204" pitchFamily="18" charset="0"/>
              </a:rPr>
              <a:t>State </a:t>
            </a:r>
            <a:r>
              <a:rPr lang="en-IN" altLang="en-US" sz="2000" dirty="0" smtClean="0">
                <a:latin typeface="Cambria" panose="02040503050406030204" pitchFamily="18" charset="0"/>
              </a:rPr>
              <a:t>tariffs</a:t>
            </a:r>
          </a:p>
          <a:p>
            <a:pPr lvl="1" algn="just"/>
            <a:endParaRPr lang="en-IN" altLang="en-US" sz="2000" dirty="0" smtClean="0">
              <a:latin typeface="Cambria" panose="02040503050406030204" pitchFamily="18" charset="0"/>
            </a:endParaRPr>
          </a:p>
          <a:p>
            <a:pPr algn="just">
              <a:buFont typeface="Wingdings" panose="05000000000000000000" pitchFamily="2" charset="2"/>
              <a:buChar char="Ø"/>
            </a:pPr>
            <a:r>
              <a:rPr lang="en-IN" altLang="en-US" sz="2000" u="sng" dirty="0" smtClean="0">
                <a:latin typeface="Cambria" panose="02040503050406030204" pitchFamily="18" charset="0"/>
              </a:rPr>
              <a:t>Renewable Energy Certificates </a:t>
            </a:r>
            <a:endParaRPr lang="en-IN" altLang="en-US" sz="2000" u="sng" dirty="0">
              <a:latin typeface="Cambria" panose="02040503050406030204" pitchFamily="18" charset="0"/>
            </a:endParaRPr>
          </a:p>
          <a:p>
            <a:pPr lvl="1" algn="just"/>
            <a:r>
              <a:rPr lang="en-IN" altLang="en-US" sz="2000" dirty="0" smtClean="0">
                <a:latin typeface="Cambria" panose="02040503050406030204" pitchFamily="18" charset="0"/>
              </a:rPr>
              <a:t>Allotment – Accreditation and Certification </a:t>
            </a:r>
          </a:p>
          <a:p>
            <a:pPr lvl="1" algn="just"/>
            <a:r>
              <a:rPr lang="en-IN" altLang="en-US" sz="2000" dirty="0" smtClean="0">
                <a:latin typeface="Cambria" panose="02040503050406030204" pitchFamily="18" charset="0"/>
              </a:rPr>
              <a:t>Issues relating to floor prices </a:t>
            </a:r>
            <a:endParaRPr lang="en-IN" altLang="en-US" sz="2000" dirty="0">
              <a:latin typeface="Cambria" panose="02040503050406030204" pitchFamily="18" charset="0"/>
            </a:endParaRPr>
          </a:p>
          <a:p>
            <a:endParaRPr lang="en-IN" dirty="0"/>
          </a:p>
        </p:txBody>
      </p:sp>
    </p:spTree>
    <p:extLst>
      <p:ext uri="{BB962C8B-B14F-4D97-AF65-F5344CB8AC3E}">
        <p14:creationId xmlns:p14="http://schemas.microsoft.com/office/powerpoint/2010/main" val="35354115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Text Placeholder 2">
            <a:extLst>
              <a:ext uri="{FF2B5EF4-FFF2-40B4-BE49-F238E27FC236}">
                <a16:creationId xmlns:a16="http://schemas.microsoft.com/office/drawing/2014/main" xmlns="" id="{405DE70E-6CDD-49E7-A753-2AB892FB9315}"/>
              </a:ext>
            </a:extLst>
          </p:cNvPr>
          <p:cNvSpPr>
            <a:spLocks noGrp="1"/>
          </p:cNvSpPr>
          <p:nvPr>
            <p:ph idx="1"/>
          </p:nvPr>
        </p:nvSpPr>
        <p:spPr>
          <a:xfrm>
            <a:off x="1524000" y="2590800"/>
            <a:ext cx="7010400" cy="3535363"/>
          </a:xfrm>
        </p:spPr>
        <p:txBody>
          <a:bodyPr/>
          <a:lstStyle/>
          <a:p>
            <a:pPr marL="0" indent="0" algn="ctr">
              <a:buFont typeface="Wingdings" panose="05000000000000000000" pitchFamily="2" charset="2"/>
              <a:buNone/>
            </a:pPr>
            <a:r>
              <a:rPr lang="en-IN" altLang="en-US" sz="6000" dirty="0">
                <a:solidFill>
                  <a:schemeClr val="tx1"/>
                </a:solidFill>
                <a:latin typeface="Cambria" panose="02040503050406030204" pitchFamily="18" charset="0"/>
              </a:rPr>
              <a:t>Thank You !</a:t>
            </a:r>
          </a:p>
        </p:txBody>
      </p:sp>
    </p:spTree>
    <p:extLst>
      <p:ext uri="{BB962C8B-B14F-4D97-AF65-F5344CB8AC3E}">
        <p14:creationId xmlns:p14="http://schemas.microsoft.com/office/powerpoint/2010/main" val="26956373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xmlns="" id="{C882FA9B-BA54-4ED6-AF0E-B55A1CC87D3E}"/>
              </a:ext>
            </a:extLst>
          </p:cNvPr>
          <p:cNvSpPr>
            <a:spLocks noGrp="1"/>
          </p:cNvSpPr>
          <p:nvPr>
            <p:ph type="ctrTitle"/>
          </p:nvPr>
        </p:nvSpPr>
        <p:spPr>
          <a:xfrm>
            <a:off x="1487488" y="0"/>
            <a:ext cx="7772400" cy="1470025"/>
          </a:xfrm>
        </p:spPr>
        <p:txBody>
          <a:bodyPr vert="horz" lIns="91440" tIns="45720" rIns="91440" bIns="45720" rtlCol="0" anchor="b">
            <a:normAutofit/>
          </a:bodyPr>
          <a:lstStyle/>
          <a:p>
            <a:r>
              <a:rPr lang="en-IN" altLang="en-US" sz="2800" b="1" dirty="0">
                <a:latin typeface="Cambria" panose="02040503050406030204" pitchFamily="18" charset="0"/>
              </a:rPr>
              <a:t>Private Players &amp; Government Company</a:t>
            </a:r>
          </a:p>
        </p:txBody>
      </p:sp>
      <p:sp>
        <p:nvSpPr>
          <p:cNvPr id="3" name="Subtitle 2">
            <a:extLst>
              <a:ext uri="{FF2B5EF4-FFF2-40B4-BE49-F238E27FC236}">
                <a16:creationId xmlns:a16="http://schemas.microsoft.com/office/drawing/2014/main" xmlns="" id="{19DC44EB-1319-4946-9C66-EB51E4225B3E}"/>
              </a:ext>
            </a:extLst>
          </p:cNvPr>
          <p:cNvSpPr>
            <a:spLocks noGrp="1"/>
          </p:cNvSpPr>
          <p:nvPr>
            <p:ph type="subTitle" idx="1"/>
          </p:nvPr>
        </p:nvSpPr>
        <p:spPr>
          <a:xfrm>
            <a:off x="533400" y="1828800"/>
            <a:ext cx="6400800" cy="1752600"/>
          </a:xfrm>
        </p:spPr>
        <p:txBody>
          <a:bodyPr>
            <a:noAutofit/>
          </a:bodyPr>
          <a:lstStyle/>
          <a:p>
            <a:r>
              <a:rPr lang="en-IN" b="1" dirty="0"/>
              <a:t>Ratio:</a:t>
            </a:r>
            <a:endParaRPr lang="en-IN" dirty="0"/>
          </a:p>
          <a:p>
            <a:r>
              <a:rPr lang="en-IN" dirty="0"/>
              <a:t>29. …It is unquestionably evident that the cause of action is the FAC Bills in the instant cases, which is the origin of the legal injury caused to the consumer. The litigation journey begins from this cause of action and the law mandates that he should reach the Forum, if his grievance is not redressed by the Internal Grievance Redressal Cell, within 2 years from the cause of action.</a:t>
            </a:r>
          </a:p>
          <a:p>
            <a:r>
              <a:rPr lang="en-IN" dirty="0"/>
              <a:t>42. I have concluded on the basis of the specific facts of these cases that once the FAC Bill is raised by the Company and the said amount has to be deposited by the consumer to avoid disconnection of the electricity supply, the consumer cannot pretend that he was not aware of the cause of action. As such and in order to ensure that section 42(5) read with Regulations 6.2, 6.4, 6.6 and 6.7 coexist harmoniously, I am of the view that the consumer has to approach the Internal Grievance Redressal Cell with promptitude and within the period of 2 years so as to ensure a quick decision on his representation. After two months of the pendency of such representation, the consumer should promptly approach the Consumer Grievances Redressal Forum before the expiry of two years from the date of the cause of action.</a:t>
            </a:r>
          </a:p>
          <a:p>
            <a:pPr algn="l">
              <a:defRPr/>
            </a:pPr>
            <a:endParaRPr lang="en-IN" dirty="0">
              <a:solidFill>
                <a:schemeClr val="tx1"/>
              </a:solidFill>
              <a:latin typeface="Cambria" panose="02040503050406030204" pitchFamily="18" charset="0"/>
            </a:endParaRPr>
          </a:p>
          <a:p>
            <a:pPr algn="l">
              <a:defRPr/>
            </a:pPr>
            <a:endParaRPr lang="en-IN" dirty="0">
              <a:solidFill>
                <a:schemeClr val="tx1"/>
              </a:solidFill>
              <a:latin typeface="Cambria" panose="02040503050406030204" pitchFamily="18" charset="0"/>
            </a:endParaRPr>
          </a:p>
        </p:txBody>
      </p:sp>
    </p:spTree>
    <p:extLst>
      <p:ext uri="{BB962C8B-B14F-4D97-AF65-F5344CB8AC3E}">
        <p14:creationId xmlns:p14="http://schemas.microsoft.com/office/powerpoint/2010/main" val="3075351489"/>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Subtitle 2">
            <a:extLst>
              <a:ext uri="{FF2B5EF4-FFF2-40B4-BE49-F238E27FC236}">
                <a16:creationId xmlns:a16="http://schemas.microsoft.com/office/drawing/2014/main" xmlns="" id="{12C80CEF-F354-48EF-91A1-048DE9D8FA84}"/>
              </a:ext>
            </a:extLst>
          </p:cNvPr>
          <p:cNvSpPr>
            <a:spLocks noGrp="1"/>
          </p:cNvSpPr>
          <p:nvPr>
            <p:ph type="subTitle" idx="1"/>
          </p:nvPr>
        </p:nvSpPr>
        <p:spPr>
          <a:xfrm>
            <a:off x="609600" y="1600200"/>
            <a:ext cx="6400800" cy="1752600"/>
          </a:xfrm>
        </p:spPr>
        <p:txBody>
          <a:bodyPr>
            <a:normAutofit fontScale="85000" lnSpcReduction="20000"/>
          </a:bodyPr>
          <a:lstStyle/>
          <a:p>
            <a:pPr marL="457200" indent="-457200" algn="just">
              <a:buFont typeface="Wingdings" panose="05000000000000000000" pitchFamily="2" charset="2"/>
              <a:buAutoNum type="arabicPeriod"/>
            </a:pPr>
            <a:r>
              <a:rPr lang="en-IN" altLang="en-US" dirty="0">
                <a:solidFill>
                  <a:schemeClr val="tx1"/>
                </a:solidFill>
                <a:latin typeface="Cambria" panose="02040503050406030204" pitchFamily="18" charset="0"/>
              </a:rPr>
              <a:t>CERC &amp; SERC</a:t>
            </a:r>
          </a:p>
          <a:p>
            <a:pPr marL="457200" indent="-457200" algn="just">
              <a:buFont typeface="Wingdings" panose="05000000000000000000" pitchFamily="2" charset="2"/>
              <a:buAutoNum type="arabicPeriod"/>
            </a:pPr>
            <a:r>
              <a:rPr lang="en-IN" altLang="en-US" dirty="0">
                <a:solidFill>
                  <a:schemeClr val="tx1"/>
                </a:solidFill>
                <a:latin typeface="Cambria" panose="02040503050406030204" pitchFamily="18" charset="0"/>
              </a:rPr>
              <a:t>Appellate Tribunal for Electricity (APTEL)</a:t>
            </a:r>
          </a:p>
          <a:p>
            <a:pPr marL="457200" indent="-457200" algn="just">
              <a:buFont typeface="Wingdings" panose="05000000000000000000" pitchFamily="2" charset="2"/>
              <a:buAutoNum type="arabicPeriod"/>
            </a:pPr>
            <a:r>
              <a:rPr lang="en-IN" altLang="en-US" dirty="0">
                <a:solidFill>
                  <a:schemeClr val="tx1"/>
                </a:solidFill>
                <a:latin typeface="Cambria" panose="02040503050406030204" pitchFamily="18" charset="0"/>
              </a:rPr>
              <a:t>High Court</a:t>
            </a:r>
          </a:p>
          <a:p>
            <a:pPr marL="457200" indent="-457200" algn="just">
              <a:buFont typeface="Wingdings" panose="05000000000000000000" pitchFamily="2" charset="2"/>
              <a:buAutoNum type="arabicPeriod"/>
            </a:pPr>
            <a:r>
              <a:rPr lang="en-IN" altLang="en-US" dirty="0">
                <a:solidFill>
                  <a:schemeClr val="tx1"/>
                </a:solidFill>
                <a:latin typeface="Cambria" panose="02040503050406030204" pitchFamily="18" charset="0"/>
              </a:rPr>
              <a:t>Supreme Court</a:t>
            </a:r>
          </a:p>
        </p:txBody>
      </p:sp>
      <p:sp>
        <p:nvSpPr>
          <p:cNvPr id="16388" name="TextBox 4">
            <a:extLst>
              <a:ext uri="{FF2B5EF4-FFF2-40B4-BE49-F238E27FC236}">
                <a16:creationId xmlns:a16="http://schemas.microsoft.com/office/drawing/2014/main" xmlns="" id="{124CC579-2A21-4C1D-8F13-9E8B7DBA019B}"/>
              </a:ext>
            </a:extLst>
          </p:cNvPr>
          <p:cNvSpPr txBox="1">
            <a:spLocks noChangeArrowheads="1"/>
          </p:cNvSpPr>
          <p:nvPr/>
        </p:nvSpPr>
        <p:spPr bwMode="auto">
          <a:xfrm>
            <a:off x="609600" y="3352800"/>
            <a:ext cx="3124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anose="05000000000000000000" pitchFamily="2" charset="2"/>
              <a:buChar char="•"/>
              <a:defRPr sz="2000">
                <a:solidFill>
                  <a:srgbClr val="00B0F0"/>
                </a:solidFill>
                <a:latin typeface="Khaitan" pitchFamily="50" charset="0"/>
              </a:defRPr>
            </a:lvl1pPr>
            <a:lvl2pPr marL="742950" indent="-285750">
              <a:spcBef>
                <a:spcPct val="20000"/>
              </a:spcBef>
              <a:buFont typeface="Wingdings" panose="05000000000000000000" pitchFamily="2" charset="2"/>
              <a:buChar char="§"/>
              <a:defRPr sz="1400">
                <a:solidFill>
                  <a:srgbClr val="7F7F7F"/>
                </a:solidFill>
                <a:latin typeface="Khaitan" pitchFamily="50" charset="0"/>
              </a:defRPr>
            </a:lvl2pPr>
            <a:lvl3pPr marL="1143000" indent="-228600">
              <a:spcBef>
                <a:spcPct val="20000"/>
              </a:spcBef>
              <a:buFont typeface="Wingdings" panose="05000000000000000000" pitchFamily="2" charset="2"/>
              <a:buChar char="§"/>
              <a:defRPr sz="1400">
                <a:solidFill>
                  <a:srgbClr val="7F7F7F"/>
                </a:solidFill>
                <a:latin typeface="Khaitan" pitchFamily="50" charset="0"/>
              </a:defRPr>
            </a:lvl3pPr>
            <a:lvl4pPr marL="1600200" indent="-228600">
              <a:spcBef>
                <a:spcPct val="20000"/>
              </a:spcBef>
              <a:buFont typeface="Arial" panose="020B0604020202020204" pitchFamily="34" charset="0"/>
              <a:buChar char="–"/>
              <a:defRPr sz="2000">
                <a:solidFill>
                  <a:schemeClr val="tx1"/>
                </a:solidFill>
                <a:latin typeface="Khaitan" pitchFamily="50" charset="0"/>
              </a:defRPr>
            </a:lvl4pPr>
            <a:lvl5pPr marL="2057400" indent="-228600">
              <a:spcBef>
                <a:spcPct val="20000"/>
              </a:spcBef>
              <a:buFont typeface="Arial" panose="020B0604020202020204" pitchFamily="34" charset="0"/>
              <a:buChar char="»"/>
              <a:defRPr sz="2000">
                <a:solidFill>
                  <a:schemeClr val="tx1"/>
                </a:solidFill>
                <a:latin typeface="Khaitan" pitchFamily="50"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9pPr>
          </a:lstStyle>
          <a:p>
            <a:pPr>
              <a:spcBef>
                <a:spcPct val="0"/>
              </a:spcBef>
              <a:buFontTx/>
              <a:buNone/>
            </a:pPr>
            <a:r>
              <a:rPr lang="en-IN" altLang="en-US" sz="2800" b="1" dirty="0">
                <a:solidFill>
                  <a:schemeClr val="tx1"/>
                </a:solidFill>
                <a:latin typeface="Cambria" panose="02040503050406030204" pitchFamily="18" charset="0"/>
                <a:ea typeface="+mj-ea"/>
                <a:cs typeface="+mj-cs"/>
              </a:rPr>
              <a:t>Legislative Player </a:t>
            </a:r>
          </a:p>
        </p:txBody>
      </p:sp>
      <p:sp>
        <p:nvSpPr>
          <p:cNvPr id="16389" name="TextBox 5">
            <a:extLst>
              <a:ext uri="{FF2B5EF4-FFF2-40B4-BE49-F238E27FC236}">
                <a16:creationId xmlns:a16="http://schemas.microsoft.com/office/drawing/2014/main" xmlns="" id="{B589E3BC-59CA-4B46-852F-8401132850E8}"/>
              </a:ext>
            </a:extLst>
          </p:cNvPr>
          <p:cNvSpPr txBox="1">
            <a:spLocks noChangeArrowheads="1"/>
          </p:cNvSpPr>
          <p:nvPr/>
        </p:nvSpPr>
        <p:spPr bwMode="auto">
          <a:xfrm>
            <a:off x="609600" y="3962400"/>
            <a:ext cx="37592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Font typeface="Wingdings" panose="05000000000000000000" pitchFamily="2" charset="2"/>
              <a:buChar char="•"/>
              <a:defRPr sz="2000">
                <a:solidFill>
                  <a:srgbClr val="00B0F0"/>
                </a:solidFill>
                <a:latin typeface="Khaitan" pitchFamily="50" charset="0"/>
              </a:defRPr>
            </a:lvl1pPr>
            <a:lvl2pPr marL="742950" indent="-285750">
              <a:spcBef>
                <a:spcPct val="20000"/>
              </a:spcBef>
              <a:buFont typeface="Wingdings" panose="05000000000000000000" pitchFamily="2" charset="2"/>
              <a:buChar char="§"/>
              <a:defRPr sz="1400">
                <a:solidFill>
                  <a:srgbClr val="7F7F7F"/>
                </a:solidFill>
                <a:latin typeface="Khaitan" pitchFamily="50" charset="0"/>
              </a:defRPr>
            </a:lvl2pPr>
            <a:lvl3pPr marL="1143000" indent="-228600">
              <a:spcBef>
                <a:spcPct val="20000"/>
              </a:spcBef>
              <a:buFont typeface="Wingdings" panose="05000000000000000000" pitchFamily="2" charset="2"/>
              <a:buChar char="§"/>
              <a:defRPr sz="1400">
                <a:solidFill>
                  <a:srgbClr val="7F7F7F"/>
                </a:solidFill>
                <a:latin typeface="Khaitan" pitchFamily="50" charset="0"/>
              </a:defRPr>
            </a:lvl3pPr>
            <a:lvl4pPr marL="1600200" indent="-228600">
              <a:spcBef>
                <a:spcPct val="20000"/>
              </a:spcBef>
              <a:buFont typeface="Arial" panose="020B0604020202020204" pitchFamily="34" charset="0"/>
              <a:buChar char="–"/>
              <a:defRPr sz="2000">
                <a:solidFill>
                  <a:schemeClr val="tx1"/>
                </a:solidFill>
                <a:latin typeface="Khaitan" pitchFamily="50" charset="0"/>
              </a:defRPr>
            </a:lvl4pPr>
            <a:lvl5pPr marL="2057400" indent="-228600">
              <a:spcBef>
                <a:spcPct val="20000"/>
              </a:spcBef>
              <a:buFont typeface="Arial" panose="020B0604020202020204" pitchFamily="34" charset="0"/>
              <a:buChar char="»"/>
              <a:defRPr sz="2000">
                <a:solidFill>
                  <a:schemeClr val="tx1"/>
                </a:solidFill>
                <a:latin typeface="Khaitan" pitchFamily="50"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9pPr>
          </a:lstStyle>
          <a:p>
            <a:pPr marL="538163" indent="-538163">
              <a:spcBef>
                <a:spcPct val="0"/>
              </a:spcBef>
              <a:buFontTx/>
              <a:buAutoNum type="arabicPeriod"/>
            </a:pPr>
            <a:r>
              <a:rPr lang="en-IN" altLang="en-US" sz="1800" dirty="0">
                <a:solidFill>
                  <a:schemeClr val="tx1"/>
                </a:solidFill>
                <a:latin typeface="Cambria" panose="02040503050406030204" pitchFamily="18" charset="0"/>
              </a:rPr>
              <a:t>Parliament</a:t>
            </a:r>
          </a:p>
          <a:p>
            <a:pPr marL="538163" indent="-538163">
              <a:spcBef>
                <a:spcPct val="0"/>
              </a:spcBef>
              <a:buFontTx/>
              <a:buAutoNum type="arabicPeriod"/>
            </a:pPr>
            <a:r>
              <a:rPr lang="en-IN" altLang="en-US" sz="1800" dirty="0">
                <a:solidFill>
                  <a:schemeClr val="tx1"/>
                </a:solidFill>
                <a:latin typeface="Cambria" panose="02040503050406030204" pitchFamily="18" charset="0"/>
              </a:rPr>
              <a:t>State Legislatures</a:t>
            </a:r>
          </a:p>
          <a:p>
            <a:pPr marL="538163" indent="-538163">
              <a:spcBef>
                <a:spcPct val="0"/>
              </a:spcBef>
              <a:buFontTx/>
              <a:buAutoNum type="arabicPeriod"/>
            </a:pPr>
            <a:r>
              <a:rPr lang="en-IN" altLang="en-US" sz="1800" dirty="0">
                <a:solidFill>
                  <a:schemeClr val="tx1"/>
                </a:solidFill>
                <a:latin typeface="Cambria" panose="02040503050406030204" pitchFamily="18" charset="0"/>
              </a:rPr>
              <a:t>CERC (Dual Role)</a:t>
            </a:r>
          </a:p>
          <a:p>
            <a:pPr marL="538163" indent="-538163">
              <a:spcBef>
                <a:spcPct val="0"/>
              </a:spcBef>
              <a:buFontTx/>
              <a:buAutoNum type="arabicPeriod"/>
            </a:pPr>
            <a:r>
              <a:rPr lang="en-IN" altLang="en-US" sz="1800" dirty="0">
                <a:solidFill>
                  <a:schemeClr val="tx1"/>
                </a:solidFill>
                <a:latin typeface="Cambria" panose="02040503050406030204" pitchFamily="18" charset="0"/>
              </a:rPr>
              <a:t>SERC (Dual Role)</a:t>
            </a:r>
          </a:p>
        </p:txBody>
      </p:sp>
      <p:sp>
        <p:nvSpPr>
          <p:cNvPr id="7" name="TextBox 4">
            <a:extLst>
              <a:ext uri="{FF2B5EF4-FFF2-40B4-BE49-F238E27FC236}">
                <a16:creationId xmlns:a16="http://schemas.microsoft.com/office/drawing/2014/main" xmlns="" id="{D14ECFC3-9F88-4A53-8DFB-74F04EE8E3A5}"/>
              </a:ext>
            </a:extLst>
          </p:cNvPr>
          <p:cNvSpPr txBox="1">
            <a:spLocks noChangeArrowheads="1"/>
          </p:cNvSpPr>
          <p:nvPr/>
        </p:nvSpPr>
        <p:spPr bwMode="auto">
          <a:xfrm>
            <a:off x="609600" y="815370"/>
            <a:ext cx="3124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anose="05000000000000000000" pitchFamily="2" charset="2"/>
              <a:buChar char="•"/>
              <a:defRPr sz="2000">
                <a:solidFill>
                  <a:srgbClr val="00B0F0"/>
                </a:solidFill>
                <a:latin typeface="Khaitan" pitchFamily="50" charset="0"/>
              </a:defRPr>
            </a:lvl1pPr>
            <a:lvl2pPr marL="742950" indent="-285750">
              <a:spcBef>
                <a:spcPct val="20000"/>
              </a:spcBef>
              <a:buFont typeface="Wingdings" panose="05000000000000000000" pitchFamily="2" charset="2"/>
              <a:buChar char="§"/>
              <a:defRPr sz="1400">
                <a:solidFill>
                  <a:srgbClr val="7F7F7F"/>
                </a:solidFill>
                <a:latin typeface="Khaitan" pitchFamily="50" charset="0"/>
              </a:defRPr>
            </a:lvl2pPr>
            <a:lvl3pPr marL="1143000" indent="-228600">
              <a:spcBef>
                <a:spcPct val="20000"/>
              </a:spcBef>
              <a:buFont typeface="Wingdings" panose="05000000000000000000" pitchFamily="2" charset="2"/>
              <a:buChar char="§"/>
              <a:defRPr sz="1400">
                <a:solidFill>
                  <a:srgbClr val="7F7F7F"/>
                </a:solidFill>
                <a:latin typeface="Khaitan" pitchFamily="50" charset="0"/>
              </a:defRPr>
            </a:lvl3pPr>
            <a:lvl4pPr marL="1600200" indent="-228600">
              <a:spcBef>
                <a:spcPct val="20000"/>
              </a:spcBef>
              <a:buFont typeface="Arial" panose="020B0604020202020204" pitchFamily="34" charset="0"/>
              <a:buChar char="–"/>
              <a:defRPr sz="2000">
                <a:solidFill>
                  <a:schemeClr val="tx1"/>
                </a:solidFill>
                <a:latin typeface="Khaitan" pitchFamily="50" charset="0"/>
              </a:defRPr>
            </a:lvl4pPr>
            <a:lvl5pPr marL="2057400" indent="-228600">
              <a:spcBef>
                <a:spcPct val="20000"/>
              </a:spcBef>
              <a:buFont typeface="Arial" panose="020B0604020202020204" pitchFamily="34" charset="0"/>
              <a:buChar char="»"/>
              <a:defRPr sz="2000">
                <a:solidFill>
                  <a:schemeClr val="tx1"/>
                </a:solidFill>
                <a:latin typeface="Khaitan" pitchFamily="50"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Khaitan" pitchFamily="50" charset="0"/>
              </a:defRPr>
            </a:lvl9pPr>
          </a:lstStyle>
          <a:p>
            <a:pPr>
              <a:spcBef>
                <a:spcPct val="0"/>
              </a:spcBef>
              <a:buFontTx/>
              <a:buNone/>
            </a:pPr>
            <a:r>
              <a:rPr lang="en-IN" altLang="en-US" sz="2800" b="1" dirty="0">
                <a:solidFill>
                  <a:schemeClr val="tx1"/>
                </a:solidFill>
                <a:latin typeface="Cambria" panose="02040503050406030204" pitchFamily="18" charset="0"/>
                <a:ea typeface="+mj-ea"/>
                <a:cs typeface="+mj-cs"/>
              </a:rPr>
              <a:t>Judicial Players</a:t>
            </a:r>
          </a:p>
        </p:txBody>
      </p:sp>
    </p:spTree>
    <p:extLst>
      <p:ext uri="{BB962C8B-B14F-4D97-AF65-F5344CB8AC3E}">
        <p14:creationId xmlns:p14="http://schemas.microsoft.com/office/powerpoint/2010/main" val="459331745"/>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 Placeholder 2">
            <a:extLst>
              <a:ext uri="{FF2B5EF4-FFF2-40B4-BE49-F238E27FC236}">
                <a16:creationId xmlns:a16="http://schemas.microsoft.com/office/drawing/2014/main" xmlns="" id="{5496B919-783B-429A-849D-D590D45283BC}"/>
              </a:ext>
            </a:extLst>
          </p:cNvPr>
          <p:cNvSpPr>
            <a:spLocks noGrp="1"/>
          </p:cNvSpPr>
          <p:nvPr>
            <p:ph idx="1"/>
          </p:nvPr>
        </p:nvSpPr>
        <p:spPr>
          <a:xfrm>
            <a:off x="628650" y="1253331"/>
            <a:ext cx="7886700" cy="4351338"/>
          </a:xfrm>
        </p:spPr>
        <p:txBody>
          <a:bodyPr>
            <a:normAutofit/>
          </a:bodyPr>
          <a:lstStyle/>
          <a:p>
            <a:pPr algn="just">
              <a:lnSpc>
                <a:spcPct val="150000"/>
              </a:lnSpc>
              <a:buFont typeface="Wingdings" panose="05000000000000000000" pitchFamily="2" charset="2"/>
              <a:buChar char="Ø"/>
              <a:defRPr/>
            </a:pPr>
            <a:r>
              <a:rPr lang="en-IN" altLang="en-US" sz="1700" dirty="0">
                <a:solidFill>
                  <a:schemeClr val="tx1"/>
                </a:solidFill>
                <a:latin typeface="Cambria" panose="02040503050406030204" pitchFamily="18" charset="0"/>
              </a:rPr>
              <a:t>The power sector in India is a regulated sector which covers four main activities</a:t>
            </a:r>
            <a:r>
              <a:rPr lang="en-IN" altLang="en-US" sz="1700" dirty="0" smtClean="0">
                <a:solidFill>
                  <a:schemeClr val="tx1"/>
                </a:solidFill>
                <a:latin typeface="Cambria" panose="02040503050406030204" pitchFamily="18" charset="0"/>
              </a:rPr>
              <a:t>:</a:t>
            </a:r>
          </a:p>
          <a:p>
            <a:pPr marL="0" indent="0" algn="just">
              <a:lnSpc>
                <a:spcPct val="150000"/>
              </a:lnSpc>
              <a:buNone/>
              <a:defRPr/>
            </a:pPr>
            <a:endParaRPr lang="en-IN" altLang="en-US" sz="1700" dirty="0">
              <a:solidFill>
                <a:schemeClr val="tx1"/>
              </a:solidFill>
              <a:latin typeface="Cambria" panose="02040503050406030204" pitchFamily="18" charset="0"/>
            </a:endParaRPr>
          </a:p>
          <a:p>
            <a:pPr lvl="1" algn="just">
              <a:lnSpc>
                <a:spcPct val="150000"/>
              </a:lnSpc>
              <a:defRPr/>
            </a:pPr>
            <a:r>
              <a:rPr lang="en-IN" altLang="en-US" sz="2200" b="1" dirty="0">
                <a:solidFill>
                  <a:schemeClr val="tx1"/>
                </a:solidFill>
                <a:latin typeface="Cambria" panose="02040503050406030204" pitchFamily="18" charset="0"/>
              </a:rPr>
              <a:t>Generation of Electricity</a:t>
            </a:r>
          </a:p>
          <a:p>
            <a:pPr lvl="1" algn="just">
              <a:lnSpc>
                <a:spcPct val="150000"/>
              </a:lnSpc>
              <a:defRPr/>
            </a:pPr>
            <a:r>
              <a:rPr lang="en-IN" altLang="en-US" sz="2200" b="1" dirty="0">
                <a:solidFill>
                  <a:schemeClr val="tx1"/>
                </a:solidFill>
                <a:latin typeface="Cambria" panose="02040503050406030204" pitchFamily="18" charset="0"/>
              </a:rPr>
              <a:t>Transmission of electricity</a:t>
            </a:r>
          </a:p>
          <a:p>
            <a:pPr lvl="1" algn="just">
              <a:lnSpc>
                <a:spcPct val="150000"/>
              </a:lnSpc>
              <a:defRPr/>
            </a:pPr>
            <a:r>
              <a:rPr lang="en-IN" altLang="en-US" sz="2200" b="1" dirty="0">
                <a:solidFill>
                  <a:schemeClr val="tx1"/>
                </a:solidFill>
                <a:latin typeface="Cambria" panose="02040503050406030204" pitchFamily="18" charset="0"/>
              </a:rPr>
              <a:t>Distribution /Retail Supply of electricity</a:t>
            </a:r>
          </a:p>
          <a:p>
            <a:pPr lvl="1" algn="just">
              <a:lnSpc>
                <a:spcPct val="150000"/>
              </a:lnSpc>
              <a:defRPr/>
            </a:pPr>
            <a:r>
              <a:rPr lang="en-IN" altLang="en-US" sz="2200" b="1" dirty="0">
                <a:solidFill>
                  <a:schemeClr val="tx1"/>
                </a:solidFill>
                <a:latin typeface="Cambria" panose="02040503050406030204" pitchFamily="18" charset="0"/>
              </a:rPr>
              <a:t>Trading of Electricity</a:t>
            </a:r>
          </a:p>
          <a:p>
            <a:pPr lvl="2" algn="just">
              <a:lnSpc>
                <a:spcPct val="150000"/>
              </a:lnSpc>
              <a:defRPr/>
            </a:pPr>
            <a:endParaRPr lang="en-IN" altLang="en-US" sz="1700" dirty="0">
              <a:solidFill>
                <a:schemeClr val="tx1"/>
              </a:solidFill>
              <a:latin typeface="Cambria" panose="02040503050406030204" pitchFamily="18" charset="0"/>
            </a:endParaRPr>
          </a:p>
          <a:p>
            <a:pPr algn="just">
              <a:lnSpc>
                <a:spcPct val="150000"/>
              </a:lnSpc>
              <a:buFont typeface="Wingdings" panose="05000000000000000000" pitchFamily="2" charset="2"/>
              <a:buChar char="Ø"/>
              <a:defRPr/>
            </a:pPr>
            <a:endParaRPr lang="en-IN" altLang="en-US" sz="1700" dirty="0">
              <a:solidFill>
                <a:schemeClr val="tx1"/>
              </a:solidFill>
              <a:latin typeface="Cambria" panose="02040503050406030204" pitchFamily="18" charset="0"/>
            </a:endParaRPr>
          </a:p>
        </p:txBody>
      </p:sp>
    </p:spTree>
    <p:extLst>
      <p:ext uri="{BB962C8B-B14F-4D97-AF65-F5344CB8AC3E}">
        <p14:creationId xmlns:p14="http://schemas.microsoft.com/office/powerpoint/2010/main" val="1472962521"/>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xmlns="" id="{E3FD0954-9B22-4B40-A45C-59E5AAB8593B}"/>
              </a:ext>
            </a:extLst>
          </p:cNvPr>
          <p:cNvSpPr>
            <a:spLocks noGrp="1"/>
          </p:cNvSpPr>
          <p:nvPr>
            <p:ph type="title"/>
          </p:nvPr>
        </p:nvSpPr>
        <p:spPr>
          <a:xfrm>
            <a:off x="5105400" y="0"/>
            <a:ext cx="4038600" cy="533400"/>
          </a:xfrm>
        </p:spPr>
        <p:txBody>
          <a:bodyPr>
            <a:normAutofit fontScale="90000"/>
          </a:bodyPr>
          <a:lstStyle/>
          <a:p>
            <a:r>
              <a:rPr lang="en-IN" altLang="en-US"/>
              <a:t>Historical Background	</a:t>
            </a:r>
          </a:p>
        </p:txBody>
      </p:sp>
      <p:sp>
        <p:nvSpPr>
          <p:cNvPr id="19459" name="Text Placeholder 2">
            <a:extLst>
              <a:ext uri="{FF2B5EF4-FFF2-40B4-BE49-F238E27FC236}">
                <a16:creationId xmlns:a16="http://schemas.microsoft.com/office/drawing/2014/main" xmlns="" id="{215D9E2F-CE2B-4964-A695-6D4E27E04707}"/>
              </a:ext>
            </a:extLst>
          </p:cNvPr>
          <p:cNvSpPr>
            <a:spLocks noGrp="1"/>
          </p:cNvSpPr>
          <p:nvPr>
            <p:ph idx="1"/>
          </p:nvPr>
        </p:nvSpPr>
        <p:spPr>
          <a:xfrm>
            <a:off x="1524000" y="0"/>
            <a:ext cx="7010400" cy="6324600"/>
          </a:xfrm>
        </p:spPr>
        <p:txBody>
          <a:bodyPr>
            <a:normAutofit fontScale="77500" lnSpcReduction="20000"/>
          </a:bodyPr>
          <a:lstStyle/>
          <a:p>
            <a:pPr algn="just">
              <a:lnSpc>
                <a:spcPct val="160000"/>
              </a:lnSpc>
              <a:buFont typeface="Wingdings" panose="05000000000000000000" pitchFamily="2" charset="2"/>
              <a:buChar char="Ø"/>
            </a:pPr>
            <a:r>
              <a:rPr lang="en-IN" altLang="en-US" sz="1800" b="1" u="sng" dirty="0">
                <a:solidFill>
                  <a:schemeClr val="tx1"/>
                </a:solidFill>
                <a:latin typeface="Cambria" panose="02040503050406030204" pitchFamily="18" charset="0"/>
              </a:rPr>
              <a:t>Indian Electricity Act, 1910</a:t>
            </a:r>
          </a:p>
          <a:p>
            <a:pPr lvl="1" algn="just">
              <a:lnSpc>
                <a:spcPct val="160000"/>
              </a:lnSpc>
            </a:pPr>
            <a:r>
              <a:rPr lang="en-IN" altLang="en-US" dirty="0">
                <a:solidFill>
                  <a:schemeClr val="tx1"/>
                </a:solidFill>
                <a:latin typeface="Cambria" panose="02040503050406030204" pitchFamily="18" charset="0"/>
              </a:rPr>
              <a:t>The first significant Act to regulate the power sector. It created the basic framework for electricity supply. </a:t>
            </a:r>
          </a:p>
          <a:p>
            <a:pPr lvl="1" algn="just">
              <a:lnSpc>
                <a:spcPct val="160000"/>
              </a:lnSpc>
            </a:pPr>
            <a:r>
              <a:rPr lang="en-IN" altLang="en-US" dirty="0">
                <a:solidFill>
                  <a:schemeClr val="tx1"/>
                </a:solidFill>
                <a:latin typeface="Cambria" panose="02040503050406030204" pitchFamily="18" charset="0"/>
              </a:rPr>
              <a:t>It provided for issuance of licences, distribution and transmission, to private companies and created legal framework for laying down of wires and other works.</a:t>
            </a:r>
          </a:p>
          <a:p>
            <a:pPr lvl="1" algn="just">
              <a:lnSpc>
                <a:spcPct val="160000"/>
              </a:lnSpc>
            </a:pPr>
            <a:r>
              <a:rPr lang="en-IN" altLang="en-US" dirty="0">
                <a:solidFill>
                  <a:schemeClr val="tx1"/>
                </a:solidFill>
                <a:latin typeface="Cambria" panose="02040503050406030204" pitchFamily="18" charset="0"/>
              </a:rPr>
              <a:t>The Act provided for non licensees to supply power with the consent of State’s govt. </a:t>
            </a:r>
          </a:p>
          <a:p>
            <a:pPr algn="just">
              <a:lnSpc>
                <a:spcPct val="160000"/>
              </a:lnSpc>
              <a:buFont typeface="Wingdings" panose="05000000000000000000" pitchFamily="2" charset="2"/>
              <a:buChar char="Ø"/>
            </a:pPr>
            <a:r>
              <a:rPr lang="en-IN" altLang="en-US" sz="1800" b="1" u="sng" dirty="0">
                <a:solidFill>
                  <a:schemeClr val="tx1"/>
                </a:solidFill>
                <a:latin typeface="Cambria" panose="02040503050406030204" pitchFamily="18" charset="0"/>
              </a:rPr>
              <a:t>The Electricity (Supply) Act 1948 </a:t>
            </a:r>
          </a:p>
          <a:p>
            <a:pPr lvl="1" algn="just">
              <a:lnSpc>
                <a:spcPct val="160000"/>
              </a:lnSpc>
            </a:pPr>
            <a:r>
              <a:rPr lang="en-IN" altLang="en-US" dirty="0">
                <a:solidFill>
                  <a:schemeClr val="tx1"/>
                </a:solidFill>
                <a:latin typeface="Cambria" panose="02040503050406030204" pitchFamily="18" charset="0"/>
              </a:rPr>
              <a:t>Introduced the concept of semi-autonomous bodies – State Electricity Boards for coordinated system of generation and bulk supply.</a:t>
            </a:r>
          </a:p>
          <a:p>
            <a:pPr lvl="1" algn="just">
              <a:lnSpc>
                <a:spcPct val="160000"/>
              </a:lnSpc>
            </a:pPr>
            <a:r>
              <a:rPr lang="en-IN" altLang="en-US" dirty="0">
                <a:solidFill>
                  <a:schemeClr val="tx1"/>
                </a:solidFill>
                <a:latin typeface="Cambria" panose="02040503050406030204" pitchFamily="18" charset="0"/>
              </a:rPr>
              <a:t>The Act restricted establishment of new generating stations or additions to existing stations by requiring the consent of such State Electricity Boards.</a:t>
            </a:r>
          </a:p>
          <a:p>
            <a:pPr algn="just">
              <a:lnSpc>
                <a:spcPct val="160000"/>
              </a:lnSpc>
              <a:buFont typeface="Wingdings" panose="05000000000000000000" pitchFamily="2" charset="2"/>
              <a:buChar char="Ø"/>
            </a:pPr>
            <a:r>
              <a:rPr lang="en-IN" altLang="en-US" sz="1800" b="1" u="sng" dirty="0">
                <a:solidFill>
                  <a:schemeClr val="tx1"/>
                </a:solidFill>
                <a:latin typeface="Cambria" panose="02040503050406030204" pitchFamily="18" charset="0"/>
              </a:rPr>
              <a:t>The Electricity Regulatory Commissions Act, 1998</a:t>
            </a:r>
          </a:p>
          <a:p>
            <a:pPr lvl="1" algn="just">
              <a:lnSpc>
                <a:spcPct val="160000"/>
              </a:lnSpc>
            </a:pPr>
            <a:r>
              <a:rPr lang="en-IN" altLang="en-US" dirty="0">
                <a:solidFill>
                  <a:schemeClr val="tx1"/>
                </a:solidFill>
                <a:latin typeface="Cambria" panose="02040503050406030204" pitchFamily="18" charset="0"/>
              </a:rPr>
              <a:t>The Act sought to create independent regulatory commissions both at centre &amp; states to regulate the tariff and other aspects of generation, distribution, transmission. </a:t>
            </a:r>
          </a:p>
          <a:p>
            <a:pPr lvl="1" algn="just">
              <a:lnSpc>
                <a:spcPct val="160000"/>
              </a:lnSpc>
            </a:pPr>
            <a:r>
              <a:rPr lang="en-IN" altLang="en-US" dirty="0">
                <a:solidFill>
                  <a:schemeClr val="tx1"/>
                </a:solidFill>
                <a:latin typeface="Cambria" panose="02040503050406030204" pitchFamily="18" charset="0"/>
              </a:rPr>
              <a:t>This was aimed at improving the financial health of the State Electricity Boards by ensuring reasonable tariffs and reducing governmental control over the process.</a:t>
            </a:r>
          </a:p>
          <a:p>
            <a:pPr algn="just">
              <a:lnSpc>
                <a:spcPct val="160000"/>
              </a:lnSpc>
              <a:buFont typeface="Wingdings" panose="05000000000000000000" pitchFamily="2" charset="2"/>
              <a:buChar char="Ø"/>
            </a:pPr>
            <a:endParaRPr lang="en-IN" altLang="en-US" sz="1600" dirty="0"/>
          </a:p>
        </p:txBody>
      </p:sp>
    </p:spTree>
    <p:extLst>
      <p:ext uri="{BB962C8B-B14F-4D97-AF65-F5344CB8AC3E}">
        <p14:creationId xmlns:p14="http://schemas.microsoft.com/office/powerpoint/2010/main" val="3369960756"/>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xmlns="" id="{0C20DA65-90DC-4CD0-AA98-D487B53ED48D}"/>
              </a:ext>
            </a:extLst>
          </p:cNvPr>
          <p:cNvSpPr>
            <a:spLocks noGrp="1"/>
          </p:cNvSpPr>
          <p:nvPr>
            <p:ph type="title"/>
          </p:nvPr>
        </p:nvSpPr>
        <p:spPr/>
        <p:txBody>
          <a:bodyPr>
            <a:normAutofit/>
          </a:bodyPr>
          <a:lstStyle/>
          <a:p>
            <a:r>
              <a:rPr lang="en-IN" altLang="en-US" sz="2800" b="1" dirty="0">
                <a:latin typeface="Cambria" panose="02040503050406030204" pitchFamily="18" charset="0"/>
              </a:rPr>
              <a:t>Electricity Act, 2003</a:t>
            </a:r>
          </a:p>
        </p:txBody>
      </p:sp>
      <p:sp>
        <p:nvSpPr>
          <p:cNvPr id="19459" name="Text Placeholder 2">
            <a:extLst>
              <a:ext uri="{FF2B5EF4-FFF2-40B4-BE49-F238E27FC236}">
                <a16:creationId xmlns:a16="http://schemas.microsoft.com/office/drawing/2014/main" xmlns="" id="{0B5A06CC-064E-4562-8872-F12716A4036A}"/>
              </a:ext>
            </a:extLst>
          </p:cNvPr>
          <p:cNvSpPr>
            <a:spLocks noGrp="1"/>
          </p:cNvSpPr>
          <p:nvPr>
            <p:ph idx="1"/>
          </p:nvPr>
        </p:nvSpPr>
        <p:spPr>
          <a:xfrm>
            <a:off x="1524000" y="1295400"/>
            <a:ext cx="7010400" cy="4830763"/>
          </a:xfrm>
        </p:spPr>
        <p:txBody>
          <a:bodyPr>
            <a:normAutofit/>
          </a:bodyPr>
          <a:lstStyle/>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The Act was introduced to harmonize the provisions in the three previous Acts and ensure a self contained comprehensive legislation.</a:t>
            </a:r>
          </a:p>
          <a:p>
            <a:pPr lvl="1" algn="just">
              <a:defRPr/>
            </a:pPr>
            <a:r>
              <a:rPr lang="en-IN" altLang="en-US" dirty="0">
                <a:latin typeface="Cambria" panose="02040503050406030204" pitchFamily="18" charset="0"/>
              </a:rPr>
              <a:t>The Act is a complete code in itself</a:t>
            </a:r>
          </a:p>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The Act covers the four activities in power sector as licenced and non licenced activity:</a:t>
            </a:r>
          </a:p>
          <a:p>
            <a:pPr lvl="1" algn="just">
              <a:defRPr/>
            </a:pPr>
            <a:r>
              <a:rPr lang="en-IN" altLang="en-US" dirty="0">
                <a:latin typeface="Cambria" panose="02040503050406030204" pitchFamily="18" charset="0"/>
              </a:rPr>
              <a:t>Non Licenced </a:t>
            </a:r>
          </a:p>
          <a:p>
            <a:pPr lvl="2" algn="just">
              <a:buFont typeface="Courier New" panose="02070309020205020404" pitchFamily="49" charset="0"/>
              <a:buChar char="o"/>
              <a:defRPr/>
            </a:pPr>
            <a:r>
              <a:rPr lang="en-IN" altLang="en-US" sz="1800" dirty="0">
                <a:latin typeface="Cambria" panose="02040503050406030204" pitchFamily="18" charset="0"/>
              </a:rPr>
              <a:t>Generation of electricity</a:t>
            </a:r>
          </a:p>
          <a:p>
            <a:pPr lvl="1" algn="just">
              <a:defRPr/>
            </a:pPr>
            <a:r>
              <a:rPr lang="en-IN" altLang="en-US" dirty="0">
                <a:latin typeface="Cambria" panose="02040503050406030204" pitchFamily="18" charset="0"/>
              </a:rPr>
              <a:t>Licenced </a:t>
            </a:r>
          </a:p>
          <a:p>
            <a:pPr lvl="2" algn="just">
              <a:buFont typeface="Courier New" panose="02070309020205020404" pitchFamily="49" charset="0"/>
              <a:buChar char="o"/>
              <a:defRPr/>
            </a:pPr>
            <a:r>
              <a:rPr lang="en-IN" altLang="en-US" sz="1800" dirty="0">
                <a:latin typeface="Cambria" panose="02040503050406030204" pitchFamily="18" charset="0"/>
              </a:rPr>
              <a:t>Transmission of electricity</a:t>
            </a:r>
          </a:p>
          <a:p>
            <a:pPr lvl="2" algn="just">
              <a:buFont typeface="Courier New" panose="02070309020205020404" pitchFamily="49" charset="0"/>
              <a:buChar char="o"/>
              <a:defRPr/>
            </a:pPr>
            <a:r>
              <a:rPr lang="en-IN" altLang="en-US" sz="1800" dirty="0">
                <a:latin typeface="Cambria" panose="02040503050406030204" pitchFamily="18" charset="0"/>
              </a:rPr>
              <a:t>Trading of electricity</a:t>
            </a:r>
          </a:p>
          <a:p>
            <a:pPr lvl="2" algn="just">
              <a:buFont typeface="Courier New" panose="02070309020205020404" pitchFamily="49" charset="0"/>
              <a:buChar char="o"/>
              <a:defRPr/>
            </a:pPr>
            <a:r>
              <a:rPr lang="en-IN" altLang="en-US" sz="1800" dirty="0">
                <a:latin typeface="Cambria" panose="02040503050406030204" pitchFamily="18" charset="0"/>
              </a:rPr>
              <a:t>Distribution of electricity</a:t>
            </a:r>
          </a:p>
          <a:p>
            <a:pPr lvl="2" algn="just">
              <a:defRPr/>
            </a:pPr>
            <a:endParaRPr lang="en-IN" altLang="en-US" sz="1800" dirty="0">
              <a:solidFill>
                <a:schemeClr val="tx1"/>
              </a:solidFill>
              <a:latin typeface="Cambria" panose="02040503050406030204" pitchFamily="18" charset="0"/>
            </a:endParaRPr>
          </a:p>
          <a:p>
            <a:pPr lvl="2" algn="just">
              <a:defRPr/>
            </a:pPr>
            <a:endParaRPr lang="en-IN" altLang="en-US" sz="1800" dirty="0">
              <a:solidFill>
                <a:schemeClr val="tx1"/>
              </a:solidFill>
            </a:endParaRPr>
          </a:p>
          <a:p>
            <a:pPr algn="just">
              <a:buFont typeface="Wingdings" panose="05000000000000000000" pitchFamily="2" charset="2"/>
              <a:buChar char="§"/>
              <a:defRPr/>
            </a:pPr>
            <a:endParaRPr lang="en-IN" altLang="en-US" sz="1800" dirty="0">
              <a:solidFill>
                <a:schemeClr val="tx1"/>
              </a:solidFill>
            </a:endParaRPr>
          </a:p>
          <a:p>
            <a:pPr algn="just">
              <a:buFont typeface="Wingdings" panose="05000000000000000000" pitchFamily="2" charset="2"/>
              <a:buChar char="§"/>
              <a:defRPr/>
            </a:pPr>
            <a:endParaRPr lang="en-IN" altLang="en-US" sz="1800" dirty="0">
              <a:solidFill>
                <a:schemeClr val="tx1"/>
              </a:solidFill>
            </a:endParaRPr>
          </a:p>
          <a:p>
            <a:pPr>
              <a:buFont typeface="Wingdings" panose="05000000000000000000" pitchFamily="2" charset="2"/>
              <a:buChar char="§"/>
              <a:defRPr/>
            </a:pPr>
            <a:endParaRPr lang="en-IN" altLang="en-US" sz="1800" dirty="0">
              <a:solidFill>
                <a:schemeClr val="tx1"/>
              </a:solidFill>
            </a:endParaRPr>
          </a:p>
        </p:txBody>
      </p:sp>
    </p:spTree>
    <p:extLst>
      <p:ext uri="{BB962C8B-B14F-4D97-AF65-F5344CB8AC3E}">
        <p14:creationId xmlns:p14="http://schemas.microsoft.com/office/powerpoint/2010/main" val="677416843"/>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xmlns="" id="{8714DCA1-3E2F-47C5-922F-B3CC70A3942B}"/>
              </a:ext>
            </a:extLst>
          </p:cNvPr>
          <p:cNvSpPr>
            <a:spLocks noGrp="1"/>
          </p:cNvSpPr>
          <p:nvPr>
            <p:ph type="title"/>
          </p:nvPr>
        </p:nvSpPr>
        <p:spPr/>
        <p:txBody>
          <a:bodyPr>
            <a:normAutofit/>
          </a:bodyPr>
          <a:lstStyle/>
          <a:p>
            <a:r>
              <a:rPr lang="en-IN" altLang="en-US" sz="2800" b="1" dirty="0">
                <a:latin typeface="Cambria" panose="02040503050406030204" pitchFamily="18" charset="0"/>
              </a:rPr>
              <a:t>Generation</a:t>
            </a:r>
            <a:r>
              <a:rPr lang="en-IN" altLang="en-US" sz="2800" dirty="0">
                <a:latin typeface="Cambria" panose="02040503050406030204" pitchFamily="18" charset="0"/>
              </a:rPr>
              <a:t>	</a:t>
            </a:r>
          </a:p>
        </p:txBody>
      </p:sp>
      <p:sp>
        <p:nvSpPr>
          <p:cNvPr id="4" name="Text Placeholder 2">
            <a:extLst>
              <a:ext uri="{FF2B5EF4-FFF2-40B4-BE49-F238E27FC236}">
                <a16:creationId xmlns:a16="http://schemas.microsoft.com/office/drawing/2014/main" xmlns="" id="{337DC72C-90E2-46EF-A125-2D7A3F6CFC36}"/>
              </a:ext>
            </a:extLst>
          </p:cNvPr>
          <p:cNvSpPr>
            <a:spLocks noGrp="1"/>
          </p:cNvSpPr>
          <p:nvPr>
            <p:ph idx="1"/>
          </p:nvPr>
        </p:nvSpPr>
        <p:spPr>
          <a:xfrm>
            <a:off x="1524000" y="1143000"/>
            <a:ext cx="7010400" cy="5181600"/>
          </a:xfrm>
        </p:spPr>
        <p:txBody>
          <a:bodyPr>
            <a:normAutofit fontScale="92500"/>
          </a:bodyPr>
          <a:lstStyle/>
          <a:p>
            <a:pPr algn="just">
              <a:buFont typeface="Wingdings" panose="05000000000000000000" pitchFamily="2" charset="2"/>
              <a:buChar char="Ø"/>
              <a:defRPr/>
            </a:pPr>
            <a:r>
              <a:rPr lang="en-IN" altLang="en-US" sz="1800" dirty="0">
                <a:solidFill>
                  <a:schemeClr val="tx1"/>
                </a:solidFill>
                <a:latin typeface="Cambria" panose="02040503050406030204" pitchFamily="18" charset="0"/>
              </a:rPr>
              <a:t>Generation was de-licenced.</a:t>
            </a:r>
          </a:p>
          <a:p>
            <a:pPr lvl="1" algn="just">
              <a:defRPr/>
            </a:pPr>
            <a:r>
              <a:rPr lang="en-IN" altLang="en-US" sz="2100" dirty="0">
                <a:solidFill>
                  <a:schemeClr val="tx1"/>
                </a:solidFill>
                <a:latin typeface="Cambria" panose="02040503050406030204" pitchFamily="18" charset="0"/>
              </a:rPr>
              <a:t>Generation as an activity is subject to technical not regulatory control.</a:t>
            </a:r>
          </a:p>
          <a:p>
            <a:pPr lvl="2" algn="just">
              <a:buFont typeface="Courier New" panose="02070309020205020404" pitchFamily="49" charset="0"/>
              <a:buChar char="o"/>
              <a:defRPr/>
            </a:pPr>
            <a:r>
              <a:rPr lang="en-IN" altLang="en-US" sz="1950" dirty="0">
                <a:latin typeface="Cambria" panose="02040503050406030204" pitchFamily="18" charset="0"/>
              </a:rPr>
              <a:t>A generating company could establish a generating station as long as it complied with technical standards </a:t>
            </a:r>
            <a:r>
              <a:rPr lang="en-IN" altLang="en-US" sz="1950" b="1" u="sng" dirty="0">
                <a:latin typeface="Cambria" panose="02040503050406030204" pitchFamily="18" charset="0"/>
              </a:rPr>
              <a:t>(as specified by CEA</a:t>
            </a:r>
            <a:r>
              <a:rPr lang="en-IN" altLang="en-US" sz="1950" dirty="0">
                <a:latin typeface="Cambria" panose="02040503050406030204" pitchFamily="18" charset="0"/>
              </a:rPr>
              <a:t>) relating to connectivity with the grid. (Section 7&amp; 73(b))</a:t>
            </a:r>
          </a:p>
          <a:p>
            <a:pPr lvl="2" algn="just">
              <a:buFont typeface="Courier New" panose="02070309020205020404" pitchFamily="49" charset="0"/>
              <a:buChar char="o"/>
              <a:defRPr/>
            </a:pPr>
            <a:r>
              <a:rPr lang="en-IN" altLang="en-US" sz="1950" dirty="0">
                <a:latin typeface="Cambria" panose="02040503050406030204" pitchFamily="18" charset="0"/>
              </a:rPr>
              <a:t>A generating company can lay down dedicated transmission lines for evacuation of power and </a:t>
            </a:r>
            <a:r>
              <a:rPr lang="en-IN" altLang="en-US" sz="1950" b="1" u="sng" dirty="0">
                <a:latin typeface="Cambria" panose="02040503050406030204" pitchFamily="18" charset="0"/>
              </a:rPr>
              <a:t>submit  technical details to CEA</a:t>
            </a:r>
            <a:r>
              <a:rPr lang="en-IN" altLang="en-US" sz="1950" dirty="0">
                <a:latin typeface="Cambria" panose="02040503050406030204" pitchFamily="18" charset="0"/>
              </a:rPr>
              <a:t>. </a:t>
            </a:r>
          </a:p>
          <a:p>
            <a:pPr lvl="1" algn="just">
              <a:defRPr/>
            </a:pPr>
            <a:r>
              <a:rPr lang="en-IN" altLang="en-US" sz="2100" dirty="0">
                <a:solidFill>
                  <a:schemeClr val="tx1"/>
                </a:solidFill>
                <a:latin typeface="Cambria" panose="02040503050406030204" pitchFamily="18" charset="0"/>
              </a:rPr>
              <a:t>The Generating Companies are bound by directions by the Government in “extraordinary circumstances”.  (Section 11)</a:t>
            </a:r>
          </a:p>
          <a:p>
            <a:pPr lvl="2" algn="just">
              <a:buFont typeface="Courier New" panose="02070309020205020404" pitchFamily="49" charset="0"/>
              <a:buChar char="o"/>
              <a:defRPr/>
            </a:pPr>
            <a:r>
              <a:rPr lang="en-IN" altLang="en-US" sz="1950" dirty="0">
                <a:latin typeface="Cambria" panose="02040503050406030204" pitchFamily="18" charset="0"/>
              </a:rPr>
              <a:t>Usually, the Governments have issued directions under Section 11 to restrict sale of power outside the state when there is power scarcity in the State.</a:t>
            </a:r>
          </a:p>
          <a:p>
            <a:pPr lvl="1" algn="just">
              <a:defRPr/>
            </a:pPr>
            <a:r>
              <a:rPr lang="en-IN" altLang="en-US" sz="2100" dirty="0">
                <a:solidFill>
                  <a:schemeClr val="tx1"/>
                </a:solidFill>
                <a:latin typeface="Cambria" panose="02040503050406030204" pitchFamily="18" charset="0"/>
              </a:rPr>
              <a:t>Hydro Electricity generation projects require the consent of the Central Electricity Authority to address issues of dam safety and optimal utilization of water resources. (Section 8)</a:t>
            </a:r>
          </a:p>
          <a:p>
            <a:pPr marL="457200" lvl="2" indent="0" algn="just">
              <a:buFont typeface="Wingdings" panose="05000000000000000000" pitchFamily="2" charset="2"/>
              <a:buNone/>
              <a:defRPr/>
            </a:pPr>
            <a:endParaRPr lang="en-IN" altLang="en-US" sz="1300" dirty="0">
              <a:solidFill>
                <a:schemeClr val="tx1"/>
              </a:solidFill>
            </a:endParaRPr>
          </a:p>
          <a:p>
            <a:pPr algn="just">
              <a:buFont typeface="Arial" panose="020B0604020202020204" pitchFamily="34" charset="0"/>
              <a:buChar char="•"/>
              <a:defRPr/>
            </a:pPr>
            <a:endParaRPr lang="en-IN" altLang="en-US" dirty="0">
              <a:solidFill>
                <a:schemeClr val="tx1"/>
              </a:solidFill>
            </a:endParaRPr>
          </a:p>
          <a:p>
            <a:pPr lvl="2" algn="just">
              <a:buFont typeface="Arial" panose="020B0604020202020204" pitchFamily="34" charset="0"/>
              <a:buChar char="•"/>
              <a:defRPr/>
            </a:pPr>
            <a:endParaRPr lang="en-IN" altLang="en-US" dirty="0">
              <a:solidFill>
                <a:schemeClr val="tx1"/>
              </a:solidFill>
            </a:endParaRPr>
          </a:p>
        </p:txBody>
      </p:sp>
    </p:spTree>
    <p:extLst>
      <p:ext uri="{BB962C8B-B14F-4D97-AF65-F5344CB8AC3E}">
        <p14:creationId xmlns:p14="http://schemas.microsoft.com/office/powerpoint/2010/main" val="96460918"/>
      </p:ext>
    </p:extLst>
  </p:cSld>
  <p:clrMapOvr>
    <a:masterClrMapping/>
  </p:clrMapOvr>
  <p:transition spd="slow"/>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02006FA4-1611-4B07-AF7F-85CF6D20EB3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729</TotalTime>
  <Words>4193</Words>
  <Application>Microsoft Office PowerPoint</Application>
  <PresentationFormat>On-screen Show (4:3)</PresentationFormat>
  <Paragraphs>395</Paragraphs>
  <Slides>37</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37</vt:i4>
      </vt:variant>
    </vt:vector>
  </HeadingPairs>
  <TitlesOfParts>
    <vt:vector size="48" baseType="lpstr">
      <vt:lpstr>ＭＳ Ｐゴシック</vt:lpstr>
      <vt:lpstr>Arial</vt:lpstr>
      <vt:lpstr>Calibri</vt:lpstr>
      <vt:lpstr>Calibri Light</vt:lpstr>
      <vt:lpstr>Cambria</vt:lpstr>
      <vt:lpstr>Courier New</vt:lpstr>
      <vt:lpstr>Goudy ExtraBold</vt:lpstr>
      <vt:lpstr>Khaitan</vt:lpstr>
      <vt:lpstr>Times New Roman</vt:lpstr>
      <vt:lpstr>Wingdings</vt:lpstr>
      <vt:lpstr>Retrospect</vt:lpstr>
      <vt:lpstr>PowerPoint Presentation</vt:lpstr>
      <vt:lpstr>Maharashtra State Electricity Distribution Company Ltd. v. Jawahar Shetkari Soot Girni Ltd.,  2018 SCC OnLine Bom 2247 - Bombay High Court  (Ref - Maharashtra Regulations)</vt:lpstr>
      <vt:lpstr>PowerPoint Presentation</vt:lpstr>
      <vt:lpstr>Private Players &amp; Government Company</vt:lpstr>
      <vt:lpstr>PowerPoint Presentation</vt:lpstr>
      <vt:lpstr>PowerPoint Presentation</vt:lpstr>
      <vt:lpstr>Historical Background </vt:lpstr>
      <vt:lpstr>Electricity Act, 2003</vt:lpstr>
      <vt:lpstr>Generation </vt:lpstr>
      <vt:lpstr>Captive Generation  </vt:lpstr>
      <vt:lpstr>Licences by Regulatory Commissions</vt:lpstr>
      <vt:lpstr>Transmission - the Regulatory Set up</vt:lpstr>
      <vt:lpstr>Transmission Licensees</vt:lpstr>
      <vt:lpstr>Trading </vt:lpstr>
      <vt:lpstr>Distribution of electricity</vt:lpstr>
      <vt:lpstr> </vt:lpstr>
      <vt:lpstr>Open Access </vt:lpstr>
      <vt:lpstr>Unbundling of State Electricity Boards</vt:lpstr>
      <vt:lpstr>Electricity Regulatory Commission</vt:lpstr>
      <vt:lpstr>Central Electricity Regulatory Commission (CERC)</vt:lpstr>
      <vt:lpstr>State / Joint Electricity Regulatory  Commissions</vt:lpstr>
      <vt:lpstr>Appellate Tribunal for Electricity </vt:lpstr>
      <vt:lpstr>Issues on functioning of SERCs</vt:lpstr>
      <vt:lpstr>Central Electricity Authority (CEA) – Part IX Sections  70-75 </vt:lpstr>
      <vt:lpstr>Tariff Determination Process </vt:lpstr>
      <vt:lpstr>Power procurement by Distribution licensees   </vt:lpstr>
      <vt:lpstr>Promotion of Competition</vt:lpstr>
      <vt:lpstr>Matters outside the Jurisdiction of Commissions and APTEL </vt:lpstr>
      <vt:lpstr>Statutory Policies</vt:lpstr>
      <vt:lpstr>National Electricity Policy (NEP)</vt:lpstr>
      <vt:lpstr>NEP – Issues addressed </vt:lpstr>
      <vt:lpstr>National Electricity Policy &amp; Plan by CEA Under Section 3 </vt:lpstr>
      <vt:lpstr>Tariff Policy </vt:lpstr>
      <vt:lpstr>Tariff Policy – Issues Addressed</vt:lpstr>
      <vt:lpstr>Disputes - Change in Law &amp; Force Majeure </vt:lpstr>
      <vt:lpstr>Disputes – Tariff and Renewable Energy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Deepak Kumar</dc:creator>
  <cp:lastModifiedBy>Windows User</cp:lastModifiedBy>
  <cp:revision>18</cp:revision>
  <dcterms:created xsi:type="dcterms:W3CDTF">2018-12-10T13:13:15Z</dcterms:created>
  <dcterms:modified xsi:type="dcterms:W3CDTF">2021-02-19T04:30:20Z</dcterms:modified>
</cp:coreProperties>
</file>