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6" r:id="rId2"/>
    <p:sldId id="286" r:id="rId3"/>
    <p:sldId id="288" r:id="rId4"/>
    <p:sldId id="257" r:id="rId5"/>
    <p:sldId id="258" r:id="rId6"/>
    <p:sldId id="287" r:id="rId7"/>
    <p:sldId id="259" r:id="rId8"/>
    <p:sldId id="281" r:id="rId9"/>
    <p:sldId id="289" r:id="rId10"/>
    <p:sldId id="260" r:id="rId11"/>
    <p:sldId id="262" r:id="rId12"/>
    <p:sldId id="282" r:id="rId13"/>
    <p:sldId id="290" r:id="rId14"/>
    <p:sldId id="261" r:id="rId15"/>
    <p:sldId id="263" r:id="rId16"/>
    <p:sldId id="264" r:id="rId17"/>
    <p:sldId id="291" r:id="rId18"/>
    <p:sldId id="265" r:id="rId19"/>
    <p:sldId id="266" r:id="rId20"/>
    <p:sldId id="283" r:id="rId21"/>
    <p:sldId id="284" r:id="rId22"/>
    <p:sldId id="285" r:id="rId23"/>
    <p:sldId id="292" r:id="rId24"/>
    <p:sldId id="293" r:id="rId25"/>
    <p:sldId id="295" r:id="rId26"/>
    <p:sldId id="294" r:id="rId27"/>
    <p:sldId id="296" r:id="rId28"/>
    <p:sldId id="298" r:id="rId29"/>
    <p:sldId id="297" r:id="rId30"/>
    <p:sldId id="267" r:id="rId31"/>
    <p:sldId id="270" r:id="rId32"/>
    <p:sldId id="268" r:id="rId33"/>
    <p:sldId id="269" r:id="rId34"/>
    <p:sldId id="271" r:id="rId35"/>
    <p:sldId id="278" r:id="rId36"/>
    <p:sldId id="272" r:id="rId37"/>
    <p:sldId id="279" r:id="rId38"/>
    <p:sldId id="273" r:id="rId39"/>
    <p:sldId id="274" r:id="rId40"/>
    <p:sldId id="280" r:id="rId41"/>
    <p:sldId id="275" r:id="rId4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Desktop\Trajectory\MMC%20analys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IN"/>
  <c:chart>
    <c:plotArea>
      <c:layout/>
      <c:lineChart>
        <c:grouping val="standard"/>
        <c:ser>
          <c:idx val="1"/>
          <c:order val="1"/>
          <c:tx>
            <c:strRef>
              <c:f>Sheet1!$B$5</c:f>
              <c:strCache>
                <c:ptCount val="1"/>
                <c:pt idx="0">
                  <c:v>Short term Bilateral (through traders or directly between utilities)</c:v>
                </c:pt>
              </c:strCache>
            </c:strRef>
          </c:tx>
          <c:marker>
            <c:symbol val="none"/>
          </c:marker>
          <c:val>
            <c:numRef>
              <c:f>Sheet1!$C$5:$AJ$5</c:f>
              <c:numCache>
                <c:formatCode>0.00%</c:formatCode>
                <c:ptCount val="17"/>
                <c:pt idx="0">
                  <c:v>4.8400000000000006E-2</c:v>
                </c:pt>
                <c:pt idx="1">
                  <c:v>3.3400000000000006E-2</c:v>
                </c:pt>
                <c:pt idx="2">
                  <c:v>3.2700000000000007E-2</c:v>
                </c:pt>
                <c:pt idx="3">
                  <c:v>4.370000000000001E-2</c:v>
                </c:pt>
                <c:pt idx="4">
                  <c:v>4.5300000000000014E-2</c:v>
                </c:pt>
                <c:pt idx="5">
                  <c:v>3.4700000000000009E-2</c:v>
                </c:pt>
                <c:pt idx="6">
                  <c:v>3.7600000000000008E-2</c:v>
                </c:pt>
                <c:pt idx="7">
                  <c:v>2.9900000000000006E-2</c:v>
                </c:pt>
                <c:pt idx="8">
                  <c:v>3.5400000000000001E-2</c:v>
                </c:pt>
                <c:pt idx="9">
                  <c:v>3.6500000000000005E-2</c:v>
                </c:pt>
                <c:pt idx="10">
                  <c:v>3.8600000000000009E-2</c:v>
                </c:pt>
                <c:pt idx="11">
                  <c:v>4.8000000000000008E-2</c:v>
                </c:pt>
                <c:pt idx="12">
                  <c:v>5.1400000000000008E-2</c:v>
                </c:pt>
                <c:pt idx="13">
                  <c:v>4.5200000000000011E-2</c:v>
                </c:pt>
                <c:pt idx="14">
                  <c:v>4.2700000000000009E-2</c:v>
                </c:pt>
                <c:pt idx="15">
                  <c:v>4.0200000000000007E-2</c:v>
                </c:pt>
                <c:pt idx="16">
                  <c:v>4.5200000000000011E-2</c:v>
                </c:pt>
              </c:numCache>
            </c:numRef>
          </c:val>
        </c:ser>
        <c:ser>
          <c:idx val="2"/>
          <c:order val="2"/>
          <c:tx>
            <c:strRef>
              <c:f>Sheet1!$B$6</c:f>
              <c:strCache>
                <c:ptCount val="1"/>
                <c:pt idx="0">
                  <c:v>Power Exchanges (PXIL &amp; IEX)</c:v>
                </c:pt>
              </c:strCache>
            </c:strRef>
          </c:tx>
          <c:marker>
            <c:symbol val="none"/>
          </c:marker>
          <c:val>
            <c:numRef>
              <c:f>Sheet1!$C$6:$AJ$6</c:f>
              <c:numCache>
                <c:formatCode>0.00%</c:formatCode>
                <c:ptCount val="17"/>
                <c:pt idx="0">
                  <c:v>4.3000000000000009E-3</c:v>
                </c:pt>
                <c:pt idx="1">
                  <c:v>4.7000000000000011E-3</c:v>
                </c:pt>
                <c:pt idx="2">
                  <c:v>6.1000000000000021E-3</c:v>
                </c:pt>
                <c:pt idx="3">
                  <c:v>8.1000000000000013E-3</c:v>
                </c:pt>
                <c:pt idx="4">
                  <c:v>6.2000000000000015E-3</c:v>
                </c:pt>
                <c:pt idx="5">
                  <c:v>5.2000000000000006E-3</c:v>
                </c:pt>
                <c:pt idx="6">
                  <c:v>3.8000000000000013E-3</c:v>
                </c:pt>
                <c:pt idx="7">
                  <c:v>6.6000000000000017E-3</c:v>
                </c:pt>
                <c:pt idx="8">
                  <c:v>6.5000000000000023E-3</c:v>
                </c:pt>
                <c:pt idx="9">
                  <c:v>5.4000000000000012E-3</c:v>
                </c:pt>
                <c:pt idx="10">
                  <c:v>8.5000000000000023E-3</c:v>
                </c:pt>
                <c:pt idx="11">
                  <c:v>7.9000000000000025E-3</c:v>
                </c:pt>
                <c:pt idx="12">
                  <c:v>7.5000000000000023E-3</c:v>
                </c:pt>
                <c:pt idx="13">
                  <c:v>8.3000000000000018E-3</c:v>
                </c:pt>
                <c:pt idx="14">
                  <c:v>9.8000000000000032E-3</c:v>
                </c:pt>
                <c:pt idx="15">
                  <c:v>1.2800000000000002E-2</c:v>
                </c:pt>
                <c:pt idx="16">
                  <c:v>1.0100000000000001E-2</c:v>
                </c:pt>
              </c:numCache>
            </c:numRef>
          </c:val>
        </c:ser>
        <c:ser>
          <c:idx val="3"/>
          <c:order val="3"/>
          <c:tx>
            <c:strRef>
              <c:f>Sheet1!$B$7</c:f>
              <c:strCache>
                <c:ptCount val="1"/>
                <c:pt idx="0">
                  <c:v>Unscheduled Interchanges (UI)</c:v>
                </c:pt>
              </c:strCache>
            </c:strRef>
          </c:tx>
          <c:marker>
            <c:symbol val="none"/>
          </c:marker>
          <c:val>
            <c:numRef>
              <c:f>Sheet1!$C$7:$AJ$7</c:f>
              <c:numCache>
                <c:formatCode>0.00%</c:formatCode>
                <c:ptCount val="17"/>
                <c:pt idx="0">
                  <c:v>3.3000000000000008E-2</c:v>
                </c:pt>
                <c:pt idx="1">
                  <c:v>3.2000000000000008E-2</c:v>
                </c:pt>
                <c:pt idx="2">
                  <c:v>2.9500000000000005E-2</c:v>
                </c:pt>
                <c:pt idx="3">
                  <c:v>2.8900000000000006E-2</c:v>
                </c:pt>
                <c:pt idx="4">
                  <c:v>2.9600000000000005E-2</c:v>
                </c:pt>
                <c:pt idx="5">
                  <c:v>3.1200000000000006E-2</c:v>
                </c:pt>
                <c:pt idx="6">
                  <c:v>2.7500000000000007E-2</c:v>
                </c:pt>
                <c:pt idx="7">
                  <c:v>2.9000000000000005E-2</c:v>
                </c:pt>
                <c:pt idx="8">
                  <c:v>2.9100000000000004E-2</c:v>
                </c:pt>
                <c:pt idx="9">
                  <c:v>3.1500000000000007E-2</c:v>
                </c:pt>
                <c:pt idx="10">
                  <c:v>3.3800000000000011E-2</c:v>
                </c:pt>
                <c:pt idx="11">
                  <c:v>3.5000000000000003E-2</c:v>
                </c:pt>
                <c:pt idx="12">
                  <c:v>2.9400000000000006E-2</c:v>
                </c:pt>
                <c:pt idx="13">
                  <c:v>3.5000000000000003E-2</c:v>
                </c:pt>
                <c:pt idx="14">
                  <c:v>3.4700000000000009E-2</c:v>
                </c:pt>
                <c:pt idx="15">
                  <c:v>3.5300000000000005E-2</c:v>
                </c:pt>
                <c:pt idx="16">
                  <c:v>3.8300000000000008E-2</c:v>
                </c:pt>
              </c:numCache>
            </c:numRef>
          </c:val>
        </c:ser>
        <c:marker val="1"/>
        <c:axId val="72080768"/>
        <c:axId val="73155712"/>
      </c:lineChart>
      <c:lineChart>
        <c:grouping val="standard"/>
        <c:ser>
          <c:idx val="0"/>
          <c:order val="0"/>
          <c:tx>
            <c:strRef>
              <c:f>Sheet1!$B$4</c:f>
              <c:strCache>
                <c:ptCount val="1"/>
                <c:pt idx="0">
                  <c:v>Long Term Bilateral PPAs</c:v>
                </c:pt>
              </c:strCache>
            </c:strRef>
          </c:tx>
          <c:marker>
            <c:symbol val="none"/>
          </c:marker>
          <c:val>
            <c:numRef>
              <c:f>Sheet1!$C$4:$AJ$4</c:f>
              <c:numCache>
                <c:formatCode>0.00%</c:formatCode>
                <c:ptCount val="17"/>
                <c:pt idx="0">
                  <c:v>0.9143</c:v>
                </c:pt>
                <c:pt idx="1">
                  <c:v>0.92990000000000006</c:v>
                </c:pt>
                <c:pt idx="2">
                  <c:v>0.93170000000000008</c:v>
                </c:pt>
                <c:pt idx="3">
                  <c:v>0.91930000000000001</c:v>
                </c:pt>
                <c:pt idx="4">
                  <c:v>0.91890000000000005</c:v>
                </c:pt>
                <c:pt idx="5">
                  <c:v>0.92890000000000006</c:v>
                </c:pt>
                <c:pt idx="6">
                  <c:v>0.93110000000000004</c:v>
                </c:pt>
                <c:pt idx="7">
                  <c:v>0.9345</c:v>
                </c:pt>
                <c:pt idx="8">
                  <c:v>0.92900000000000005</c:v>
                </c:pt>
                <c:pt idx="9">
                  <c:v>0.92660000000000009</c:v>
                </c:pt>
                <c:pt idx="10">
                  <c:v>0.91910000000000003</c:v>
                </c:pt>
                <c:pt idx="11">
                  <c:v>0.90910000000000002</c:v>
                </c:pt>
                <c:pt idx="12">
                  <c:v>0.91170000000000007</c:v>
                </c:pt>
                <c:pt idx="13">
                  <c:v>0.91149999999999998</c:v>
                </c:pt>
                <c:pt idx="14">
                  <c:v>0.91280000000000006</c:v>
                </c:pt>
                <c:pt idx="15">
                  <c:v>0.91170000000000007</c:v>
                </c:pt>
                <c:pt idx="16">
                  <c:v>0.90639999999999998</c:v>
                </c:pt>
              </c:numCache>
            </c:numRef>
          </c:val>
        </c:ser>
        <c:marker val="1"/>
        <c:axId val="73159040"/>
        <c:axId val="73157248"/>
      </c:lineChart>
      <c:catAx>
        <c:axId val="72080768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73155712"/>
        <c:crosses val="autoZero"/>
        <c:auto val="1"/>
        <c:lblAlgn val="ctr"/>
        <c:lblOffset val="100"/>
      </c:catAx>
      <c:valAx>
        <c:axId val="73155712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72080768"/>
        <c:crosses val="autoZero"/>
        <c:crossBetween val="between"/>
      </c:valAx>
      <c:valAx>
        <c:axId val="73157248"/>
        <c:scaling>
          <c:orientation val="minMax"/>
        </c:scaling>
        <c:axPos val="r"/>
        <c:numFmt formatCode="0.00%" sourceLinked="1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73159040"/>
        <c:crosses val="max"/>
        <c:crossBetween val="between"/>
      </c:valAx>
      <c:catAx>
        <c:axId val="73159040"/>
        <c:scaling>
          <c:orientation val="minMax"/>
        </c:scaling>
        <c:delete val="1"/>
        <c:axPos val="b"/>
        <c:tickLblPos val="nextTo"/>
        <c:crossAx val="73157248"/>
        <c:crosses val="autoZero"/>
        <c:auto val="1"/>
        <c:lblAlgn val="ctr"/>
        <c:lblOffset val="100"/>
      </c:catAx>
    </c:plotArea>
    <c:legend>
      <c:legendPos val="r"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2C21958-F6AD-4983-94EA-03FBEB445D8E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4160C6-921A-43B9-B96B-F9C4501CC45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 pitchFamily="-112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44D221C-1AA0-4521-B754-B9DE962C3E88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9EE5EE-6D21-44C8-A1EE-085884976B79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9DD8B-32CE-4E3A-B744-ECE82C2C38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6C3EC8-A3AC-4FF0-971F-009AB0B9F829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97F5C-8A51-4153-A4E9-12EA7CF489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95F1CD-4748-4953-9896-CC1E928F7BAE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E05E3-D7BA-474C-9EF1-67C55861D9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91FD09-9AAF-4908-B5CA-5CAB13861DBA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BE68F8-B114-4D7F-990C-4BBB762FCC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F5FDA9-B0F0-4CE0-B8C3-60261C24815F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A25DC-9293-47F8-9A1C-D058F75B2D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941966-107C-4F95-ABEA-9E8F3B4FBFDC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CACFA-251B-4C10-8DCC-38F9AC9E99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CCE056-2D3C-4D09-A8FE-AAE487A82409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956E8-8721-4BDF-8F3F-E655112108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C01F71-CC7E-4032-8181-5E845F1BB80E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F1D6C-8915-464F-B306-0386CCB2E8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54E195-0BE8-405B-A31B-1D9FDB41D51A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23E344-0C5A-40A0-A35B-1C70841BED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1C6C2A-96F8-4520-87BF-CA5218A4BBAA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0BDAE-E4F3-4B37-86E5-E4DE07D6B8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F7253C-2D7E-406A-939F-3A9910D3F41D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D98D25-DF16-45EB-94E0-ED23F57AA4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112" charset="0"/>
              </a:defRPr>
            </a:lvl1pPr>
          </a:lstStyle>
          <a:p>
            <a:fld id="{8D4237A6-F1DA-498F-9BCF-3B5DC24B7F03}" type="datetime1">
              <a:rPr lang="en-US"/>
              <a:pPr/>
              <a:t>7/25/2011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-112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112" charset="0"/>
              </a:defRPr>
            </a:lvl1pPr>
          </a:lstStyle>
          <a:p>
            <a:fld id="{B52AA41E-D481-472A-9378-372858EC8A8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Electricity Markets: International Experience &amp; Issues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Elements of Electricity Markets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Long-term competitive procurement market</a:t>
            </a:r>
          </a:p>
          <a:p>
            <a:pPr eaLnBrk="1" hangingPunct="1"/>
            <a:r>
              <a:rPr lang="en-US" smtClean="0">
                <a:ea typeface="ＭＳ Ｐゴシック" pitchFamily="-112" charset="-128"/>
              </a:rPr>
              <a:t>Bilateral/ Financial (cash settled futures/options) Medium term market</a:t>
            </a:r>
          </a:p>
          <a:p>
            <a:pPr eaLnBrk="1" hangingPunct="1"/>
            <a:r>
              <a:rPr lang="en-US" smtClean="0">
                <a:ea typeface="ＭＳ Ｐゴシック" pitchFamily="-112" charset="-128"/>
              </a:rPr>
              <a:t>Spot (day ahead physical) Market</a:t>
            </a:r>
          </a:p>
          <a:p>
            <a:pPr eaLnBrk="1" hangingPunct="1"/>
            <a:r>
              <a:rPr lang="en-US" smtClean="0">
                <a:ea typeface="ＭＳ Ｐゴシック" pitchFamily="-112" charset="-128"/>
              </a:rPr>
              <a:t>Intraday (physical) market</a:t>
            </a:r>
          </a:p>
          <a:p>
            <a:pPr eaLnBrk="1" hangingPunct="1"/>
            <a:r>
              <a:rPr lang="en-US" smtClean="0">
                <a:ea typeface="ＭＳ Ｐゴシック" pitchFamily="-112" charset="-128"/>
              </a:rPr>
              <a:t>Balancing (physical) Market </a:t>
            </a:r>
          </a:p>
          <a:p>
            <a:pPr eaLnBrk="1" hangingPunct="1"/>
            <a:r>
              <a:rPr lang="en-US" smtClean="0">
                <a:ea typeface="ＭＳ Ｐゴシック" pitchFamily="-112" charset="-128"/>
              </a:rPr>
              <a:t>Ancillary Services</a:t>
            </a:r>
          </a:p>
          <a:p>
            <a:pPr eaLnBrk="1" hangingPunct="1"/>
            <a:endParaRPr lang="en-US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Integration of Various Elements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smtClean="0">
                <a:ea typeface="ＭＳ Ｐゴシック" pitchFamily="-112" charset="-128"/>
              </a:rPr>
              <a:t>At least one of these markets should be liquid for robust price discovery. Spot (day ahead) is usually designed for price discovery</a:t>
            </a:r>
          </a:p>
          <a:p>
            <a:pPr eaLnBrk="1" hangingPunct="1"/>
            <a:r>
              <a:rPr lang="en-US" sz="2400" smtClean="0">
                <a:ea typeface="ＭＳ Ｐゴシック" pitchFamily="-112" charset="-128"/>
              </a:rPr>
              <a:t>Spot market prices are/ can be used for settling medium term or long term derivatives or even bilaterals</a:t>
            </a:r>
          </a:p>
          <a:p>
            <a:pPr eaLnBrk="1" hangingPunct="1"/>
            <a:r>
              <a:rPr lang="en-US" sz="2400" smtClean="0">
                <a:ea typeface="ＭＳ Ｐゴシック" pitchFamily="-112" charset="-128"/>
              </a:rPr>
              <a:t>Any of these markets can be used to hedge and procure by buyers and for supply by suppliers </a:t>
            </a:r>
          </a:p>
          <a:p>
            <a:pPr eaLnBrk="1" hangingPunct="1"/>
            <a:r>
              <a:rPr lang="en-US" sz="2400" smtClean="0">
                <a:ea typeface="ＭＳ Ｐゴシック" pitchFamily="-112" charset="-128"/>
              </a:rPr>
              <a:t>And hence unless any element is badly designed, the prices should be consistent</a:t>
            </a:r>
          </a:p>
          <a:p>
            <a:pPr eaLnBrk="1" hangingPunct="1"/>
            <a:r>
              <a:rPr lang="en-US" sz="2400" smtClean="0">
                <a:ea typeface="ＭＳ Ｐゴシック" pitchFamily="-112" charset="-128"/>
              </a:rPr>
              <a:t>Spot prices, if from competitive market having depth, provide reference prices for other markets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Cost Recovery</a:t>
            </a:r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sz="2400" u="sng" smtClean="0">
                <a:ea typeface="ＭＳ Ｐゴシック" pitchFamily="-112" charset="-128"/>
              </a:rPr>
              <a:t>At Wholesale level-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Generation Capacity related costs (competitively)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Energy or use of generation capacity costs (competitively)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Ancillary service such spinning reserves etc. (competitively)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Transmission capacity related costs (regulated)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Transmission losses &amp; congestion costs, if any (actual, pooled or marginal)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sz="2400" u="sng" smtClean="0">
                <a:ea typeface="ＭＳ Ｐゴシック" pitchFamily="-112" charset="-128"/>
              </a:rPr>
              <a:t>At Retail level-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Distribution capacity related costs (regulated)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Distribution losses (regulated/actual, pooled)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Consumer-specific investment related costs (competitively)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Consumer servicing costs (competitively)</a:t>
            </a:r>
          </a:p>
          <a:p>
            <a:pPr>
              <a:lnSpc>
                <a:spcPct val="80000"/>
              </a:lnSpc>
            </a:pPr>
            <a:endParaRPr lang="en-US" sz="2400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Alternative Spot Market Design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Spot Market Designs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500" smtClean="0">
                <a:ea typeface="ＭＳ Ｐゴシック" pitchFamily="-112" charset="-128"/>
              </a:rPr>
              <a:t>Exchange Model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900" smtClean="0">
                <a:ea typeface="ＭＳ Ｐゴシック" pitchFamily="-112" charset="-128"/>
              </a:rPr>
              <a:t>Decentralized, voluntary and required coordination with System Operator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900" smtClean="0">
                <a:ea typeface="ＭＳ Ｐゴシック" pitchFamily="-112" charset="-128"/>
              </a:rPr>
              <a:t>Price discovery usually independent of transmission and no attempt at optimization across generation and transmission </a:t>
            </a:r>
          </a:p>
          <a:p>
            <a:pPr lvl="2" eaLnBrk="1" hangingPunct="1">
              <a:lnSpc>
                <a:spcPct val="80000"/>
              </a:lnSpc>
              <a:buFont typeface="Arial" charset="0"/>
              <a:buNone/>
            </a:pPr>
            <a:r>
              <a:rPr lang="en-US" sz="1900" smtClean="0">
                <a:ea typeface="ＭＳ Ｐゴシック" pitchFamily="-112" charset="-128"/>
              </a:rPr>
              <a:t>(NETA, UK, Most EU markets, India)</a:t>
            </a:r>
          </a:p>
          <a:p>
            <a:pPr eaLnBrk="1" hangingPunct="1">
              <a:lnSpc>
                <a:spcPct val="80000"/>
              </a:lnSpc>
            </a:pPr>
            <a:r>
              <a:rPr lang="en-US" sz="2500" smtClean="0">
                <a:ea typeface="ＭＳ Ｐゴシック" pitchFamily="-112" charset="-128"/>
              </a:rPr>
              <a:t>Pool Model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900" smtClean="0">
                <a:ea typeface="ＭＳ Ｐゴシック" pitchFamily="-112" charset="-128"/>
              </a:rPr>
              <a:t>Centralized, compulsory (sometimes voluntary, Net Pool) and integrated with the System Operator for market clearing and dispatch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900" smtClean="0">
                <a:ea typeface="ＭＳ Ｐゴシック" pitchFamily="-112" charset="-128"/>
              </a:rPr>
              <a:t>Standard Market Design of FERC (as in PJM) discovers prices at different nodes using algorithms to optimize across generation, transmission and factoring in losses and congestion, if any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900" smtClean="0">
                <a:ea typeface="ＭＳ Ｐゴシック" pitchFamily="-112" charset="-128"/>
              </a:rPr>
              <a:t>Intraday, balance and ancillary services markets are integrated with the spot market</a:t>
            </a:r>
          </a:p>
          <a:p>
            <a:pPr lvl="2" eaLnBrk="1" hangingPunct="1">
              <a:lnSpc>
                <a:spcPct val="80000"/>
              </a:lnSpc>
              <a:buFont typeface="Arial" charset="0"/>
              <a:buNone/>
            </a:pPr>
            <a:r>
              <a:rPr lang="en-US" sz="1900" smtClean="0">
                <a:ea typeface="ＭＳ Ｐゴシック" pitchFamily="-112" charset="-128"/>
              </a:rPr>
              <a:t>(PJM, US, Canada, Philippines, Australia, Iberia, Russia etc.)   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smtClean="0">
                <a:ea typeface="ＭＳ Ｐゴシック" pitchFamily="-112" charset="-128"/>
              </a:rPr>
              <a:t>Some Major Issues in Market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700" smtClean="0">
                <a:ea typeface="ＭＳ Ｐゴシック" pitchFamily="-112" charset="-128"/>
              </a:rPr>
              <a:t>Price Discovery and Productive Efficiency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Energy only bids or separation of capacity bids (charges) from energy bids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Implication for merit order and price volatility</a:t>
            </a:r>
          </a:p>
          <a:p>
            <a:pPr lvl="2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000" smtClean="0">
                <a:ea typeface="ＭＳ Ｐゴシック" pitchFamily="-112" charset="-128"/>
              </a:rPr>
              <a:t>(Most Exchanges and Some pools operate with energy only while Iberian market, PJM (US) have separation)    </a:t>
            </a:r>
          </a:p>
          <a:p>
            <a:pPr eaLnBrk="1" hangingPunct="1">
              <a:lnSpc>
                <a:spcPct val="80000"/>
              </a:lnSpc>
            </a:pPr>
            <a:r>
              <a:rPr lang="en-US" sz="2700" smtClean="0">
                <a:ea typeface="ＭＳ Ｐゴシック" pitchFamily="-112" charset="-128"/>
              </a:rPr>
              <a:t>Market Power and Auction Design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Uniform Price Auction, Pay-as-bid Auction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Inconsistency between pricing efficiency and productive efficiency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>
                <a:ea typeface="ＭＳ Ｐゴシック" pitchFamily="-112" charset="-128"/>
              </a:rPr>
              <a:t>Use of price caps</a:t>
            </a:r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smtClean="0">
                <a:ea typeface="ＭＳ Ｐゴシック" pitchFamily="-112" charset="-128"/>
              </a:rPr>
              <a:t>(Most markets have Uniform Price Auction with price caps)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smtClean="0">
                <a:ea typeface="ＭＳ Ｐゴシック" pitchFamily="-112" charset="-128"/>
              </a:rPr>
              <a:t>Some Major Issues in Market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200" smtClean="0">
                <a:ea typeface="ＭＳ Ｐゴシック" pitchFamily="-112" charset="-128"/>
              </a:rPr>
              <a:t>Handling Losses and Congestion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>
                <a:ea typeface="ＭＳ Ｐゴシック" pitchFamily="-112" charset="-128"/>
              </a:rPr>
              <a:t>Socialize losses and cost of re-dispatch in the event of congestion (Most markets)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>
                <a:ea typeface="ＭＳ Ｐゴシック" pitchFamily="-112" charset="-128"/>
              </a:rPr>
              <a:t>Market splitting (Nord Pool)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>
                <a:ea typeface="ＭＳ Ｐゴシック" pitchFamily="-112" charset="-128"/>
              </a:rPr>
              <a:t>Nodal Pricing indicating marginal losses and costs imposed by congestion causing nodes (PJM, Iberian market)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smtClean="0">
                <a:ea typeface="ＭＳ Ｐゴシック" pitchFamily="-112" charset="-128"/>
              </a:rPr>
              <a:t>Handling Complementarities in Generation costs</a:t>
            </a:r>
          </a:p>
          <a:p>
            <a:pPr lvl="1" eaLnBrk="1" hangingPunct="1">
              <a:lnSpc>
                <a:spcPct val="80000"/>
              </a:lnSpc>
              <a:buFont typeface="Lucida Grande" pitchFamily="-112" charset="0"/>
              <a:buChar char="-"/>
            </a:pPr>
            <a:r>
              <a:rPr lang="en-US" sz="2000" smtClean="0">
                <a:ea typeface="ＭＳ Ｐゴシック" pitchFamily="-112" charset="-128"/>
              </a:rPr>
              <a:t>Block Bids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smtClean="0">
                <a:ea typeface="ＭＳ Ｐゴシック" pitchFamily="-112" charset="-128"/>
              </a:rPr>
              <a:t>Consistency between long-run Investment efficiency and short-run productive efficiency</a:t>
            </a:r>
          </a:p>
          <a:p>
            <a:pPr lvl="1" eaLnBrk="1" hangingPunct="1">
              <a:lnSpc>
                <a:spcPct val="80000"/>
              </a:lnSpc>
              <a:buFont typeface="Lucida Grande" pitchFamily="-112" charset="0"/>
              <a:buChar char="-"/>
            </a:pPr>
            <a:r>
              <a:rPr lang="en-US" sz="2000" smtClean="0">
                <a:ea typeface="ＭＳ Ｐゴシック" pitchFamily="-112" charset="-128"/>
              </a:rPr>
              <a:t>Failure of spot markets on energy-only basis to provide incentive for capacity addition</a:t>
            </a:r>
          </a:p>
          <a:p>
            <a:pPr lvl="1" eaLnBrk="1" hangingPunct="1">
              <a:lnSpc>
                <a:spcPct val="80000"/>
              </a:lnSpc>
              <a:buFont typeface="Lucida Grande" pitchFamily="-112" charset="0"/>
              <a:buChar char="-"/>
            </a:pPr>
            <a:r>
              <a:rPr lang="en-US" sz="2000" smtClean="0">
                <a:ea typeface="ＭＳ Ｐゴシック" pitchFamily="-112" charset="-128"/>
              </a:rPr>
              <a:t>Separate capacity markets</a:t>
            </a:r>
          </a:p>
          <a:p>
            <a:pPr lvl="1" eaLnBrk="1" hangingPunct="1">
              <a:lnSpc>
                <a:spcPct val="80000"/>
              </a:lnSpc>
              <a:buFont typeface="Lucida Grande" pitchFamily="-112" charset="0"/>
              <a:buChar char="-"/>
            </a:pPr>
            <a:r>
              <a:rPr lang="en-US" sz="2000" smtClean="0">
                <a:ea typeface="ＭＳ Ｐゴシック" pitchFamily="-112" charset="-128"/>
              </a:rPr>
              <a:t>Interdependence between generation capacity addition and transmission capacity/ network expansion</a:t>
            </a:r>
          </a:p>
          <a:p>
            <a:pPr lvl="1" eaLnBrk="1" hangingPunct="1">
              <a:lnSpc>
                <a:spcPct val="80000"/>
              </a:lnSpc>
              <a:buFont typeface="Lucida Grande" pitchFamily="-112" charset="0"/>
              <a:buChar char="-"/>
            </a:pPr>
            <a:endParaRPr lang="en-US" sz="2000" smtClean="0">
              <a:ea typeface="ＭＳ Ｐゴシック" pitchFamily="-112" charset="-128"/>
            </a:endParaRPr>
          </a:p>
          <a:p>
            <a:pPr lvl="1" eaLnBrk="1" hangingPunct="1">
              <a:lnSpc>
                <a:spcPct val="80000"/>
              </a:lnSpc>
              <a:buFont typeface="Arial" charset="0"/>
              <a:buChar char="•"/>
            </a:pPr>
            <a:endParaRPr lang="en-US" sz="2000" smtClean="0">
              <a:ea typeface="ＭＳ Ｐゴシック" pitchFamily="-112" charset="-128"/>
            </a:endParaRPr>
          </a:p>
          <a:p>
            <a:pPr lvl="1" eaLnBrk="1" hangingPunct="1">
              <a:lnSpc>
                <a:spcPct val="80000"/>
              </a:lnSpc>
              <a:buFont typeface="Arial" charset="0"/>
              <a:buChar char="•"/>
            </a:pPr>
            <a:endParaRPr lang="en-US" sz="2000" smtClean="0">
              <a:ea typeface="ＭＳ Ｐゴシック" pitchFamily="-112" charset="-128"/>
            </a:endParaRPr>
          </a:p>
          <a:p>
            <a:pPr lvl="1" eaLnBrk="1" hangingPunct="1">
              <a:lnSpc>
                <a:spcPct val="80000"/>
              </a:lnSpc>
              <a:buFont typeface="Arial" charset="0"/>
              <a:buChar char="•"/>
            </a:pPr>
            <a:endParaRPr lang="en-US" sz="2000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Learning from International Experience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Learnings from International Experience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ea typeface="ＭＳ Ｐゴシック" pitchFamily="-112" charset="-128"/>
              </a:rPr>
              <a:t>Spot markets are critical for proving reference prices for consumption, medium and long-term bilateral contracting and hedging and price discovery in the spot market should be robust.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In the electricity markets, market power can be easily exercised by economic or physical withholding even by relatively smaller players when the capacity is tight.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Hedging and market depth reduces incentive for exercise of market power in the spot market.</a:t>
            </a:r>
          </a:p>
          <a:p>
            <a:pPr eaLnBrk="1" hangingPunct="1"/>
            <a:endParaRPr lang="en-US" sz="2800" smtClean="0">
              <a:ea typeface="ＭＳ Ｐゴシック" pitchFamily="-112" charset="-128"/>
            </a:endParaRPr>
          </a:p>
          <a:p>
            <a:pPr eaLnBrk="1" hangingPunct="1">
              <a:buFont typeface="Arial" charset="0"/>
              <a:buNone/>
            </a:pPr>
            <a:r>
              <a:rPr lang="en-US" smtClean="0">
                <a:ea typeface="ＭＳ Ｐゴシック" pitchFamily="-112" charset="-128"/>
              </a:rPr>
              <a:t> 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Learnings from International Experience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ea typeface="ＭＳ Ｐゴシック" pitchFamily="-112" charset="-128"/>
              </a:rPr>
              <a:t>Lack of demand side participation in the wholesale markets makes demand inelastic enhancing the effect of market power.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Energy-only spot prices are expected to be volatile and provide inadequate incentive or price signal for capacity addition.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In case of transmission bottlenecks, exchange model without market splitting or nodal prices may be not very effective.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Both decentralized and centralized models are currently being used internationally.</a:t>
            </a:r>
          </a:p>
          <a:p>
            <a:pPr eaLnBrk="1" hangingPunct="1"/>
            <a:endParaRPr lang="en-US" sz="2800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Structure of Presentation</a:t>
            </a:r>
          </a:p>
        </p:txBody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Objectives of Market-based Reforms</a:t>
            </a:r>
          </a:p>
          <a:p>
            <a:r>
              <a:rPr lang="en-US" smtClean="0">
                <a:ea typeface="ＭＳ Ｐゴシック" pitchFamily="-112" charset="-128"/>
              </a:rPr>
              <a:t>Text-book Model</a:t>
            </a:r>
          </a:p>
          <a:p>
            <a:r>
              <a:rPr lang="en-US" smtClean="0">
                <a:ea typeface="ＭＳ Ｐゴシック" pitchFamily="-112" charset="-128"/>
              </a:rPr>
              <a:t>Alternative Spot market Design</a:t>
            </a:r>
          </a:p>
          <a:p>
            <a:r>
              <a:rPr lang="en-US" smtClean="0">
                <a:ea typeface="ＭＳ Ｐゴシック" pitchFamily="-112" charset="-128"/>
              </a:rPr>
              <a:t>Learning from International Experience</a:t>
            </a:r>
          </a:p>
          <a:p>
            <a:r>
              <a:rPr lang="en-US" smtClean="0">
                <a:ea typeface="ＭＳ Ｐゴシック" pitchFamily="-112" charset="-128"/>
              </a:rPr>
              <a:t>Some Major Concerns</a:t>
            </a:r>
          </a:p>
          <a:p>
            <a:r>
              <a:rPr lang="en-US" smtClean="0">
                <a:ea typeface="ＭＳ Ｐゴシック" pitchFamily="-112" charset="-128"/>
              </a:rPr>
              <a:t>Contractual Innovations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ea typeface="ＭＳ Ｐゴシック" pitchFamily="-112" charset="-128"/>
              </a:rPr>
              <a:t>Learnings from International Experience on Reforms (Joskow 2008)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ea typeface="ＭＳ Ｐゴシック" pitchFamily="-112" charset="-128"/>
              </a:rPr>
              <a:t>Textbook driven reforms have been successful except where implemented incompletely or incorrectly (California, E&amp;W pool)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Reforms may not always result in lower prices particularly when fuel costs have gone up.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Departure from textbook approach have led to problems (Japan, parts of US &amp;EU).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Transparent organized spot energy and ancillary services markets should be integrated with allocation of scarce transmission capacity (Problems in California, Texas, Alberta and Ontario)</a:t>
            </a:r>
          </a:p>
          <a:p>
            <a:pPr eaLnBrk="1" hangingPunct="1"/>
            <a:endParaRPr lang="en-US" sz="2800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smtClean="0">
                <a:ea typeface="ＭＳ Ｐゴシック" pitchFamily="-112" charset="-128"/>
              </a:rPr>
              <a:t>Learnings from International Experience on Reforms (Joskow 2008)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ea typeface="ＭＳ Ｐゴシック" pitchFamily="-112" charset="-128"/>
              </a:rPr>
              <a:t>Market power is a problem but cure can be worse than disease (killing incentives to invest in capacities).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Good regulation of “wires” business is important to get the desired results, but often neglected.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Framework for transmission investments remains a challenge in most countries.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Resource adequacy remains a challenge.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ea typeface="ＭＳ Ｐゴシック" pitchFamily="-112" charset="-128"/>
              </a:rPr>
              <a:t>Learnings from International Experience on Reforms (Joskow 2008)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ea typeface="ＭＳ Ｐゴシック" pitchFamily="-112" charset="-128"/>
              </a:rPr>
              <a:t>Mixing regulated default prices with retail competition has consequence for retail market competition.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Allowing integration of retail supply and generation has mixed consequences.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Expanding demand response in wholesale markets needs attention.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Reforms are continuing process of improvement with potential costs and benefits.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Ultimately, political commitment has been key to successes.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Some Major Concerns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Areas of Concern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Market Power</a:t>
            </a:r>
          </a:p>
          <a:p>
            <a:r>
              <a:rPr lang="en-US" smtClean="0">
                <a:ea typeface="ＭＳ Ｐゴシック" pitchFamily="-112" charset="-128"/>
              </a:rPr>
              <a:t>Resource Adequacy</a:t>
            </a:r>
          </a:p>
          <a:p>
            <a:r>
              <a:rPr lang="en-US" smtClean="0">
                <a:ea typeface="ＭＳ Ｐゴシック" pitchFamily="-112" charset="-128"/>
              </a:rPr>
              <a:t>Wires Regulations</a:t>
            </a:r>
          </a:p>
          <a:p>
            <a:r>
              <a:rPr lang="en-US" smtClean="0">
                <a:ea typeface="ＭＳ Ｐゴシック" pitchFamily="-112" charset="-128"/>
              </a:rPr>
              <a:t>Investment Coordination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Resource Adequacy</a:t>
            </a:r>
          </a:p>
        </p:txBody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ea typeface="ＭＳ Ｐゴシック" pitchFamily="-112" charset="-128"/>
              </a:rPr>
              <a:t>Resource Adequacy is a big policy concern worldwide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ea typeface="ＭＳ Ｐゴシック" pitchFamily="-112" charset="-128"/>
              </a:rPr>
              <a:t>Energy-only market given uncertain demand growth can cause boom and bust cycle induced by risk-aversion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ea typeface="ＭＳ Ｐゴシック" pitchFamily="-112" charset="-128"/>
              </a:rPr>
              <a:t>Alternative Capacity Mechanisms proposed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ea typeface="ＭＳ Ｐゴシック" pitchFamily="-112" charset="-128"/>
              </a:rPr>
              <a:t>Fixed Capacity payments (Argentina /Chile)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ea typeface="ＭＳ Ｐゴシック" pitchFamily="-112" charset="-128"/>
              </a:rPr>
              <a:t>Dynamic Capacity payments (Old E&amp;W Pool)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ea typeface="ＭＳ Ｐゴシック" pitchFamily="-112" charset="-128"/>
              </a:rPr>
              <a:t>Operating Reserves Pricing 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ea typeface="ＭＳ Ｐゴシック" pitchFamily="-112" charset="-128"/>
              </a:rPr>
              <a:t>Capacity obligations (PJM) /Reliability Contracts</a:t>
            </a:r>
          </a:p>
          <a:p>
            <a:pPr lvl="1">
              <a:lnSpc>
                <a:spcPct val="90000"/>
              </a:lnSpc>
            </a:pPr>
            <a:endParaRPr lang="en-US" sz="2400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Contractual Innovations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>
                <a:ea typeface="ＭＳ Ｐゴシック" pitchFamily="-112" charset="-128"/>
              </a:rPr>
              <a:t>Use of Forward contracts in Colombia</a:t>
            </a:r>
          </a:p>
        </p:txBody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>
                <a:ea typeface="ＭＳ Ｐゴシック" pitchFamily="-112" charset="-128"/>
              </a:rPr>
              <a:t>Hydro-based system susceptible to El Nino once in ten years.</a:t>
            </a:r>
          </a:p>
          <a:p>
            <a:pPr>
              <a:lnSpc>
                <a:spcPct val="90000"/>
              </a:lnSpc>
            </a:pPr>
            <a:r>
              <a:rPr lang="en-US" smtClean="0">
                <a:ea typeface="ＭＳ Ｐゴシック" pitchFamily="-112" charset="-128"/>
              </a:rPr>
              <a:t>Long-term reliability contract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ea typeface="ＭＳ Ｐゴシック" pitchFamily="-112" charset="-128"/>
              </a:rPr>
              <a:t>Call option backed by physical resources capable of generation during dry spell.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ea typeface="ＭＳ Ｐゴシック" pitchFamily="-112" charset="-128"/>
              </a:rPr>
              <a:t>Strike price is high heat-rate times gas index plus other variable costs 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ea typeface="ＭＳ Ｐゴシック" pitchFamily="-112" charset="-128"/>
              </a:rPr>
              <a:t>Option is auctioned four years in advance of commitment for 20 years using descending-clock format.</a:t>
            </a:r>
          </a:p>
          <a:p>
            <a:pPr lvl="1">
              <a:lnSpc>
                <a:spcPct val="90000"/>
              </a:lnSpc>
            </a:pPr>
            <a:endParaRPr lang="en-US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>
                <a:ea typeface="ＭＳ Ｐゴシック" pitchFamily="-112" charset="-128"/>
              </a:rPr>
              <a:t>Use of Forward contracts in Colombia</a:t>
            </a:r>
          </a:p>
        </p:txBody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Medium-term contract</a:t>
            </a:r>
          </a:p>
          <a:p>
            <a:pPr lvl="1"/>
            <a:r>
              <a:rPr lang="en-US" smtClean="0">
                <a:ea typeface="ＭＳ Ｐゴシック" pitchFamily="-112" charset="-128"/>
              </a:rPr>
              <a:t>Two products- regulated and non-regulated product mirroring customers</a:t>
            </a:r>
          </a:p>
          <a:p>
            <a:pPr lvl="1"/>
            <a:r>
              <a:rPr lang="en-US" smtClean="0">
                <a:ea typeface="ＭＳ Ｐゴシック" pitchFamily="-112" charset="-128"/>
              </a:rPr>
              <a:t>Take-or-pay energy contracts for 1 MWh for one-year</a:t>
            </a:r>
          </a:p>
          <a:p>
            <a:pPr lvl="1"/>
            <a:r>
              <a:rPr lang="en-US" smtClean="0">
                <a:ea typeface="ＭＳ Ｐゴシック" pitchFamily="-112" charset="-128"/>
              </a:rPr>
              <a:t>Flat load shape for non-regulated product and historical load shape for regulated product</a:t>
            </a:r>
          </a:p>
          <a:p>
            <a:pPr lvl="1"/>
            <a:endParaRPr lang="en-US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Indian Scenario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Objectives and Constraints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Indian Electricity Markets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Elements in Place</a:t>
            </a:r>
          </a:p>
          <a:p>
            <a:pPr lvl="1" eaLnBrk="1" hangingPunct="1"/>
            <a:r>
              <a:rPr lang="en-US" smtClean="0">
                <a:ea typeface="ＭＳ Ｐゴシック" pitchFamily="-112" charset="-128"/>
              </a:rPr>
              <a:t>Long-term competitive procurement mandatory</a:t>
            </a:r>
          </a:p>
          <a:p>
            <a:pPr lvl="1" eaLnBrk="1" hangingPunct="1"/>
            <a:r>
              <a:rPr lang="en-US" smtClean="0">
                <a:ea typeface="ＭＳ Ｐゴシック" pitchFamily="-112" charset="-128"/>
              </a:rPr>
              <a:t>Exchange model (voluntary/decentralized spot market)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mtClean="0">
                <a:ea typeface="ＭＳ Ｐゴシック" pitchFamily="-112" charset="-128"/>
              </a:rPr>
              <a:t>Missing Elements</a:t>
            </a:r>
          </a:p>
          <a:p>
            <a:pPr lvl="1" eaLnBrk="1" hangingPunct="1"/>
            <a:r>
              <a:rPr lang="en-US" smtClean="0">
                <a:ea typeface="ＭＳ Ｐゴシック" pitchFamily="-112" charset="-128"/>
              </a:rPr>
              <a:t>Medium term financial market for hedging</a:t>
            </a:r>
          </a:p>
          <a:p>
            <a:pPr lvl="1" eaLnBrk="1" hangingPunct="1"/>
            <a:r>
              <a:rPr lang="en-US" smtClean="0">
                <a:ea typeface="ＭＳ Ｐゴシック" pitchFamily="-112" charset="-128"/>
              </a:rPr>
              <a:t>Effective centralized system operation control and therefore, Balance Market</a:t>
            </a:r>
          </a:p>
          <a:p>
            <a:pPr marL="741363" lvl="2" indent="-341313" eaLnBrk="1" hangingPunct="1">
              <a:spcBef>
                <a:spcPts val="675"/>
              </a:spcBef>
            </a:pPr>
            <a:endParaRPr lang="en-US" smtClean="0">
              <a:ea typeface="ＭＳ Ｐゴシック" pitchFamily="-112" charset="-128"/>
            </a:endParaRPr>
          </a:p>
          <a:p>
            <a:pPr lvl="1" eaLnBrk="1" hangingPunct="1"/>
            <a:endParaRPr lang="en-US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Issues in Indian Markets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Use of UI for balancing</a:t>
            </a:r>
          </a:p>
          <a:p>
            <a:pPr eaLnBrk="1" hangingPunct="1"/>
            <a:r>
              <a:rPr lang="en-US" smtClean="0">
                <a:ea typeface="ＭＳ Ｐゴシック" pitchFamily="-112" charset="-128"/>
              </a:rPr>
              <a:t>Lack of depth in Spot markets</a:t>
            </a:r>
          </a:p>
          <a:p>
            <a:pPr eaLnBrk="1" hangingPunct="1"/>
            <a:r>
              <a:rPr lang="en-US" smtClean="0">
                <a:ea typeface="ＭＳ Ｐゴシック" pitchFamily="-112" charset="-128"/>
              </a:rPr>
              <a:t>Open Access for generators </a:t>
            </a:r>
          </a:p>
          <a:p>
            <a:pPr eaLnBrk="1" hangingPunct="1"/>
            <a:r>
              <a:rPr lang="en-US" smtClean="0">
                <a:ea typeface="ＭＳ Ｐゴシック" pitchFamily="-112" charset="-128"/>
              </a:rPr>
              <a:t>Load shedding and other forms of non-commercial behavior of distribution utilities</a:t>
            </a:r>
          </a:p>
          <a:p>
            <a:pPr eaLnBrk="1" hangingPunct="1"/>
            <a:r>
              <a:rPr lang="en-US" smtClean="0">
                <a:ea typeface="ＭＳ Ｐゴシック" pitchFamily="-112" charset="-128"/>
              </a:rPr>
              <a:t>Transmission capacity and congestion management</a:t>
            </a:r>
          </a:p>
          <a:p>
            <a:pPr eaLnBrk="1" hangingPunct="1"/>
            <a:r>
              <a:rPr lang="en-US" smtClean="0">
                <a:ea typeface="ＭＳ Ｐゴシック" pitchFamily="-112" charset="-128"/>
              </a:rPr>
              <a:t>Lack of contracts for hedging </a:t>
            </a:r>
          </a:p>
          <a:p>
            <a:pPr eaLnBrk="1" hangingPunct="1">
              <a:buFont typeface="Arial" charset="0"/>
              <a:buNone/>
            </a:pPr>
            <a:endParaRPr lang="en-US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UI and Balance Market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ea typeface="ＭＳ Ｐゴシック" pitchFamily="-112" charset="-128"/>
              </a:rPr>
              <a:t>Unlike other markets, UI based transactions do the balancing in real time in India.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UI is unscheduled interchange whereby the supply and demand is met through frequency adjustments and the price for UI is based on frequency.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The relative share of transactions through bilateral, UI and spot is approx. 5:3:1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This is despite CERC’s position that UI and ABT should not be used as market. CERC has also increased UI rates considerably in 2010.</a:t>
            </a:r>
          </a:p>
          <a:p>
            <a:pPr eaLnBrk="1" hangingPunct="1">
              <a:buFont typeface="Arial" charset="0"/>
              <a:buNone/>
            </a:pPr>
            <a:r>
              <a:rPr lang="en-US" smtClean="0">
                <a:ea typeface="ＭＳ Ｐゴシック" pitchFamily="-112" charset="-128"/>
              </a:rPr>
              <a:t> 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UI and Balance Market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ea typeface="ＭＳ Ｐゴシック" pitchFamily="-112" charset="-128"/>
              </a:rPr>
              <a:t>UI being frequency linked asymmetric price does not discover any price.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Price cap on generators being lower than buyers reduces incentive for the generators to respond 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Frequency-linked fixed price reduces incentive for buyers to formally contract particularly for peak or contingent power.</a:t>
            </a:r>
          </a:p>
          <a:p>
            <a:pPr eaLnBrk="1" hangingPunct="1"/>
            <a:r>
              <a:rPr lang="en-US" sz="2800" smtClean="0">
                <a:ea typeface="ＭＳ Ｐゴシック" pitchFamily="-112" charset="-128"/>
              </a:rPr>
              <a:t>UI can be used against consumer interest by shedding load to earn UI even if power was procured.</a:t>
            </a:r>
          </a:p>
          <a:p>
            <a:pPr eaLnBrk="1" hangingPunct="1">
              <a:buFont typeface="Arial" charset="0"/>
              <a:buNone/>
            </a:pPr>
            <a:endParaRPr lang="en-US" sz="2800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Shallow Spot Markets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The volume transacted through market is low (1%) with preference for bilaterals and and uncontrolled UI</a:t>
            </a:r>
          </a:p>
          <a:p>
            <a:r>
              <a:rPr lang="en-US" smtClean="0">
                <a:ea typeface="ＭＳ Ｐゴシック" pitchFamily="-112" charset="-128"/>
              </a:rPr>
              <a:t>Consequence as well the cause of lack of integration of different elements (bilaterals, spot and balance) of the market </a:t>
            </a:r>
          </a:p>
          <a:p>
            <a:endParaRPr lang="en-US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838200" y="1447800"/>
          <a:ext cx="73152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867" name="Title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>
              <a:lnSpc>
                <a:spcPct val="90000"/>
              </a:lnSpc>
            </a:pPr>
            <a:r>
              <a:rPr lang="en-US" sz="3700">
                <a:latin typeface="Calibri" pitchFamily="-112" charset="0"/>
              </a:rPr>
              <a:t>Trend of Share of Long Term, Short Term (Bilateral, PX, UI) over last year and a half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Open Access for Generators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Section 11 of the Electricity Act used unfairly by the states to prevent flow of power outside the state by IPPs.</a:t>
            </a:r>
          </a:p>
          <a:p>
            <a:r>
              <a:rPr lang="en-US" smtClean="0">
                <a:ea typeface="ＭＳ Ｐゴシック" pitchFamily="-112" charset="-128"/>
              </a:rPr>
              <a:t>Open access resisted by the states for IPPs/CPPs informally or formally (charges/ transmission capacity).</a:t>
            </a:r>
          </a:p>
          <a:p>
            <a:r>
              <a:rPr lang="en-US" smtClean="0">
                <a:ea typeface="ＭＳ Ｐゴシック" pitchFamily="-112" charset="-128"/>
              </a:rPr>
              <a:t>State-owned generators act on instructions from the state rather than acting commercially.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Open Access Charges</a:t>
            </a:r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19200"/>
            <a:ext cx="5364163" cy="4495800"/>
          </a:xfrm>
          <a:effectLst>
            <a:outerShdw algn="ctr" rotWithShape="0">
              <a:schemeClr val="bg2">
                <a:alpha val="50000"/>
              </a:schemeClr>
            </a:outerShdw>
          </a:effectLst>
        </p:spPr>
      </p:pic>
      <p:sp>
        <p:nvSpPr>
          <p:cNvPr id="38916" name="Content Placeholder 2"/>
          <p:cNvSpPr txBox="1">
            <a:spLocks/>
          </p:cNvSpPr>
          <p:nvPr/>
        </p:nvSpPr>
        <p:spPr bwMode="auto">
          <a:xfrm>
            <a:off x="5284788" y="1143000"/>
            <a:ext cx="385921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4400" eaLnBrk="0" hangingPunct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b="1">
                <a:solidFill>
                  <a:srgbClr val="254061"/>
                </a:solidFill>
                <a:latin typeface="Calibri" pitchFamily="-112" charset="0"/>
              </a:rPr>
              <a:t>High discom tariffs in some States</a:t>
            </a:r>
          </a:p>
          <a:p>
            <a:pPr marL="742950" lvl="1" indent="-285750" defTabSz="914400" eaLnBrk="0" hangingPunct="0">
              <a:spcBef>
                <a:spcPct val="20000"/>
              </a:spcBef>
              <a:buFontTx/>
              <a:buBlip>
                <a:blip r:embed="rId4"/>
              </a:buBlip>
            </a:pPr>
            <a:r>
              <a:rPr lang="en-US" sz="1600">
                <a:latin typeface="Calibri" pitchFamily="-112" charset="0"/>
              </a:rPr>
              <a:t>But greater issue of non-availability of power</a:t>
            </a:r>
          </a:p>
          <a:p>
            <a:pPr marL="342900" indent="-342900" defTabSz="914400" eaLnBrk="0" hangingPunct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b="1">
                <a:solidFill>
                  <a:srgbClr val="254061"/>
                </a:solidFill>
                <a:latin typeface="Calibri" pitchFamily="-112" charset="0"/>
              </a:rPr>
              <a:t>High Open Access charges levied for accessing power from outside incumbent Utility</a:t>
            </a:r>
          </a:p>
          <a:p>
            <a:pPr marL="342900" indent="-342900" defTabSz="914400" eaLnBrk="0" hangingPunct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b="1">
                <a:solidFill>
                  <a:srgbClr val="254061"/>
                </a:solidFill>
                <a:latin typeface="Calibri" pitchFamily="-112" charset="0"/>
              </a:rPr>
              <a:t>Despite availability from other sources, Industrial consumers find it hard to take advantage</a:t>
            </a:r>
          </a:p>
          <a:p>
            <a:pPr marL="742950" lvl="1" indent="-285750" defTabSz="914400" eaLnBrk="0" hangingPunct="0">
              <a:spcBef>
                <a:spcPct val="20000"/>
              </a:spcBef>
              <a:buFontTx/>
              <a:buBlip>
                <a:blip r:embed="rId4"/>
              </a:buBlip>
            </a:pPr>
            <a:r>
              <a:rPr lang="en-US" sz="1600">
                <a:latin typeface="Calibri" pitchFamily="-112" charset="0"/>
              </a:rPr>
              <a:t>Open Access (OA) not being granted</a:t>
            </a:r>
          </a:p>
          <a:p>
            <a:pPr marL="742950" lvl="1" indent="-285750" defTabSz="914400" eaLnBrk="0" hangingPunct="0">
              <a:spcBef>
                <a:spcPct val="20000"/>
              </a:spcBef>
              <a:buFontTx/>
              <a:buBlip>
                <a:blip r:embed="rId4"/>
              </a:buBlip>
            </a:pPr>
            <a:r>
              <a:rPr lang="en-US" sz="1600">
                <a:latin typeface="Calibri" pitchFamily="-112" charset="0"/>
              </a:rPr>
              <a:t>High charges for grant of OA</a:t>
            </a:r>
          </a:p>
          <a:p>
            <a:pPr marL="742950" lvl="1" indent="-285750" defTabSz="914400" eaLnBrk="0" hangingPunct="0">
              <a:spcBef>
                <a:spcPct val="20000"/>
              </a:spcBef>
              <a:buFontTx/>
              <a:buBlip>
                <a:blip r:embed="rId4"/>
              </a:buBlip>
            </a:pPr>
            <a:r>
              <a:rPr lang="en-US" sz="1600">
                <a:latin typeface="Calibri" pitchFamily="-112" charset="0"/>
              </a:rPr>
              <a:t>Volatility in exchange prices – Exchanges also not being allowed to introduce long tenure products</a:t>
            </a:r>
          </a:p>
          <a:p>
            <a:pPr marL="742950" lvl="1" indent="-285750" defTabSz="914400" eaLnBrk="0" hangingPunct="0">
              <a:spcBef>
                <a:spcPct val="20000"/>
              </a:spcBef>
              <a:buFontTx/>
              <a:buBlip>
                <a:blip r:embed="rId4"/>
              </a:buBlip>
            </a:pPr>
            <a:r>
              <a:rPr lang="en-US" sz="1600">
                <a:latin typeface="Calibri" pitchFamily="-112" charset="0"/>
              </a:rPr>
              <a:t>Processes at SLDCs not conducive to growth of market</a:t>
            </a:r>
          </a:p>
          <a:p>
            <a:pPr marL="742950" lvl="1" indent="-285750" defTabSz="914400" eaLnBrk="0" hangingPunct="0">
              <a:spcBef>
                <a:spcPct val="20000"/>
              </a:spcBef>
              <a:buFontTx/>
              <a:buBlip>
                <a:blip r:embed="rId4"/>
              </a:buBlip>
            </a:pPr>
            <a:endParaRPr lang="en-US" sz="1600">
              <a:latin typeface="Calibri" pitchFamily="-112" charset="0"/>
            </a:endParaRPr>
          </a:p>
        </p:txBody>
      </p:sp>
      <p:sp>
        <p:nvSpPr>
          <p:cNvPr id="38917" name="Slide Number Placeholder 7"/>
          <p:cNvSpPr txBox="1">
            <a:spLocks/>
          </p:cNvSpPr>
          <p:nvPr/>
        </p:nvSpPr>
        <p:spPr bwMode="auto">
          <a:xfrm>
            <a:off x="8534400" y="6356350"/>
            <a:ext cx="4572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914400"/>
            <a:fld id="{484C8188-79A3-4F53-AABB-5CE353ACC604}" type="slidenum">
              <a:rPr lang="en-US">
                <a:latin typeface="Calibri" pitchFamily="-112" charset="0"/>
              </a:rPr>
              <a:pPr algn="r" defTabSz="914400"/>
              <a:t>37</a:t>
            </a:fld>
            <a:endParaRPr lang="en-US">
              <a:latin typeface="Calibri" pitchFamily="-112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Non-commercial Orientation of Utilities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Load shedding and buying at any price (before elections) marks the behavior of utilities</a:t>
            </a:r>
          </a:p>
          <a:p>
            <a:r>
              <a:rPr lang="en-US" smtClean="0">
                <a:ea typeface="ＭＳ Ｐゴシック" pitchFamily="-112" charset="-128"/>
              </a:rPr>
              <a:t>Both these and other non-economic behavior coupled with use of UI impedes in price discovery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Transmission Capacity &amp; Congestion Management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Currently, the exchanges get the last priority in case of congestion in inter-state and inter-regional corridors after long-term and short-term bilaterals</a:t>
            </a:r>
          </a:p>
          <a:p>
            <a:r>
              <a:rPr lang="en-US" smtClean="0">
                <a:ea typeface="ＭＳ Ｐゴシック" pitchFamily="-112" charset="-128"/>
              </a:rPr>
              <a:t>Exchange traded power, however, has to pay a uniform transmission charge unlike bilaterals</a:t>
            </a:r>
          </a:p>
          <a:p>
            <a:endParaRPr lang="en-US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smtClean="0">
                <a:ea typeface="ＭＳ Ｐゴシック" pitchFamily="-112" charset="-128"/>
              </a:rPr>
              <a:t>Objectives of Market-based reforms in Electricity Sector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b="1" smtClean="0">
                <a:ea typeface="ＭＳ Ｐゴシック" pitchFamily="-112" charset="-128"/>
              </a:rPr>
              <a:t>Efficiency through Competition</a:t>
            </a:r>
          </a:p>
          <a:p>
            <a:pPr lvl="1" eaLnBrk="1" hangingPunct="1"/>
            <a:r>
              <a:rPr lang="en-US" sz="2400" smtClean="0">
                <a:ea typeface="ＭＳ Ｐゴシック" pitchFamily="-112" charset="-128"/>
              </a:rPr>
              <a:t>Pricing Efficiency (marginal cost)</a:t>
            </a:r>
          </a:p>
          <a:p>
            <a:pPr lvl="1" eaLnBrk="1" hangingPunct="1"/>
            <a:r>
              <a:rPr lang="en-US" sz="2400" smtClean="0">
                <a:ea typeface="ＭＳ Ｐゴシック" pitchFamily="-112" charset="-128"/>
              </a:rPr>
              <a:t>Productive Efficiency (merit order in dispatch)</a:t>
            </a:r>
          </a:p>
          <a:p>
            <a:pPr lvl="1" eaLnBrk="1" hangingPunct="1"/>
            <a:r>
              <a:rPr lang="en-US" sz="2400" smtClean="0">
                <a:ea typeface="ＭＳ Ｐゴシック" pitchFamily="-112" charset="-128"/>
              </a:rPr>
              <a:t>Investment Efficiency</a:t>
            </a:r>
          </a:p>
          <a:p>
            <a:pPr eaLnBrk="1" hangingPunct="1"/>
            <a:r>
              <a:rPr lang="en-US" sz="2800" b="1" smtClean="0">
                <a:ea typeface="ＭＳ Ｐゴシック" pitchFamily="-112" charset="-128"/>
              </a:rPr>
              <a:t>Price Discovery</a:t>
            </a:r>
          </a:p>
          <a:p>
            <a:pPr lvl="1" eaLnBrk="1" hangingPunct="1"/>
            <a:r>
              <a:rPr lang="en-US" sz="2400" smtClean="0">
                <a:ea typeface="ＭＳ Ｐゴシック" pitchFamily="-112" charset="-128"/>
              </a:rPr>
              <a:t>For investment and consumption</a:t>
            </a:r>
          </a:p>
          <a:p>
            <a:pPr lvl="1" eaLnBrk="1" hangingPunct="1"/>
            <a:r>
              <a:rPr lang="en-US" sz="2400" smtClean="0">
                <a:ea typeface="ＭＳ Ｐゴシック" pitchFamily="-112" charset="-128"/>
              </a:rPr>
              <a:t>For contractual settlement</a:t>
            </a:r>
          </a:p>
          <a:p>
            <a:pPr eaLnBrk="1" hangingPunct="1"/>
            <a:r>
              <a:rPr lang="en-US" sz="2800" b="1" smtClean="0">
                <a:ea typeface="ＭＳ Ｐゴシック" pitchFamily="-112" charset="-128"/>
              </a:rPr>
              <a:t>….and often, Location specific Price Signals</a:t>
            </a:r>
          </a:p>
          <a:p>
            <a:pPr lvl="1" eaLnBrk="1" hangingPunct="1"/>
            <a:r>
              <a:rPr lang="en-US" sz="2400" smtClean="0">
                <a:ea typeface="ＭＳ Ｐゴシック" pitchFamily="-112" charset="-128"/>
              </a:rPr>
              <a:t>For consumption (losses and congestion)</a:t>
            </a:r>
          </a:p>
          <a:p>
            <a:pPr lvl="1" eaLnBrk="1" hangingPunct="1"/>
            <a:r>
              <a:rPr lang="en-US" sz="2400" smtClean="0">
                <a:ea typeface="ＭＳ Ｐゴシック" pitchFamily="-112" charset="-128"/>
              </a:rPr>
              <a:t>For siting of generation</a:t>
            </a:r>
          </a:p>
          <a:p>
            <a:pPr eaLnBrk="1" hangingPunct="1"/>
            <a:r>
              <a:rPr lang="en-US" sz="2800" b="1" smtClean="0">
                <a:ea typeface="ＭＳ Ｐゴシック" pitchFamily="-112" charset="-128"/>
              </a:rPr>
              <a:t>….and hope of price reduction</a:t>
            </a:r>
          </a:p>
          <a:p>
            <a:pPr lvl="1" eaLnBrk="1" hangingPunct="1"/>
            <a:endParaRPr lang="en-US" b="1" smtClean="0">
              <a:ea typeface="ＭＳ Ｐゴシック" pitchFamily="-112" charset="-128"/>
            </a:endParaRPr>
          </a:p>
          <a:p>
            <a:pPr marL="741363" lvl="2" indent="-341313" eaLnBrk="1" hangingPunct="1">
              <a:buFont typeface="Lucida Grande" pitchFamily="-112" charset="0"/>
              <a:buChar char="-"/>
            </a:pPr>
            <a:endParaRPr lang="en-US" sz="3200" smtClean="0">
              <a:ea typeface="ＭＳ Ｐゴシック" pitchFamily="-112" charset="-128"/>
            </a:endParaRPr>
          </a:p>
          <a:p>
            <a:pPr lvl="1" eaLnBrk="1" hangingPunct="1">
              <a:buFont typeface="Arial" charset="0"/>
              <a:buChar char="•"/>
            </a:pPr>
            <a:endParaRPr lang="en-US" sz="3200" smtClean="0">
              <a:ea typeface="ＭＳ Ｐゴシック" pitchFamily="-112" charset="-128"/>
            </a:endParaRPr>
          </a:p>
          <a:p>
            <a:pPr lvl="1" eaLnBrk="1" hangingPunct="1">
              <a:spcBef>
                <a:spcPts val="675"/>
              </a:spcBef>
              <a:buFont typeface="Arial" charset="0"/>
              <a:buChar char="•"/>
            </a:pPr>
            <a:endParaRPr lang="en-US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" y="2971800"/>
          <a:ext cx="8763000" cy="3733800"/>
        </p:xfrm>
        <a:graphic>
          <a:graphicData uri="http://schemas.openxmlformats.org/drawingml/2006/table">
            <a:tbl>
              <a:tblPr/>
              <a:tblGrid>
                <a:gridCol w="6189663"/>
                <a:gridCol w="1049337"/>
                <a:gridCol w="1524000"/>
              </a:tblGrid>
              <a:tr h="193675"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NR Available Transfer Capability (ATC) in MW During Summer 2009 </a:t>
                      </a:r>
                    </a:p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(Representative day in Aug 2009)</a:t>
                      </a:r>
                    </a:p>
                  </a:txBody>
                  <a:tcPr anchor="ctr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Hourly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 gridSpan="2"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Avg (in MW)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Total Transmission Capacity into NR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 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4300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 Available Transfer Capability (ATC) into NR (Import Capability)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a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3750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          Reliability  Margin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b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500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Scheduling Limit for the ATC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c=a-b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3250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           Available Transfer Capability (ATC) with Long Term Trades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d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1126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           Available Transfer Capability (ATC) with Short Term Trades 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e=c-d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2124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                     ATC for Short Term Bilateral Trades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f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2110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                     ATC for Power Exchanges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g=f-e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-112" charset="0"/>
                          <a:ea typeface="ＭＳ Ｐゴシック" pitchFamily="-112" charset="-128"/>
                        </a:rPr>
                        <a:t>14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29" name="Rectangle 2"/>
          <p:cNvSpPr txBox="1">
            <a:spLocks noChangeArrowheads="1"/>
          </p:cNvSpPr>
          <p:nvPr/>
        </p:nvSpPr>
        <p:spPr bwMode="auto">
          <a:xfrm>
            <a:off x="152400" y="304800"/>
            <a:ext cx="8153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914400"/>
            <a:r>
              <a:rPr lang="en-US" sz="2800" b="1">
                <a:solidFill>
                  <a:srgbClr val="376092"/>
                </a:solidFill>
                <a:latin typeface="Calibri" pitchFamily="-112" charset="0"/>
              </a:rPr>
              <a:t>Available Transfer Capability for PXs</a:t>
            </a:r>
          </a:p>
        </p:txBody>
      </p:sp>
      <p:sp>
        <p:nvSpPr>
          <p:cNvPr id="42030" name="Content Placeholder 2"/>
          <p:cNvSpPr txBox="1">
            <a:spLocks/>
          </p:cNvSpPr>
          <p:nvPr/>
        </p:nvSpPr>
        <p:spPr bwMode="auto">
          <a:xfrm>
            <a:off x="76200" y="990600"/>
            <a:ext cx="8991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4400" eaLnBrk="0" hangingPunct="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en-US" b="1">
                <a:solidFill>
                  <a:srgbClr val="254061"/>
                </a:solidFill>
                <a:latin typeface="Calibri" pitchFamily="-112" charset="0"/>
              </a:rPr>
              <a:t>Priority to Transmission Open Access given to Long term, followed by Short term and then power exchanges</a:t>
            </a:r>
          </a:p>
          <a:p>
            <a:pPr marL="742950" lvl="1" indent="-285750" defTabSz="914400" eaLnBrk="0" hangingPunct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1600">
                <a:latin typeface="Calibri" pitchFamily="-112" charset="0"/>
              </a:rPr>
              <a:t>Based on timing of application for Short Term</a:t>
            </a:r>
          </a:p>
          <a:p>
            <a:pPr marL="742950" lvl="1" indent="-285750" defTabSz="914400" eaLnBrk="0" hangingPunct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1600">
                <a:latin typeface="Calibri" pitchFamily="-112" charset="0"/>
              </a:rPr>
              <a:t>Congestion charge applied only on transactions happening through PXs</a:t>
            </a:r>
          </a:p>
          <a:p>
            <a:pPr marL="342900" indent="-342900" defTabSz="914400" eaLnBrk="0" hangingPunct="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en-US" b="1">
                <a:solidFill>
                  <a:srgbClr val="254061"/>
                </a:solidFill>
                <a:latin typeface="Calibri" pitchFamily="-112" charset="0"/>
              </a:rPr>
              <a:t>During Summer 2009, congestion was seen between Rest of India and Northern Region on 79 days of 150 days; July and August peak months with congestion occurring daily</a:t>
            </a:r>
          </a:p>
        </p:txBody>
      </p:sp>
      <p:sp>
        <p:nvSpPr>
          <p:cNvPr id="42031" name="Slide Number Placeholder 7"/>
          <p:cNvSpPr txBox="1">
            <a:spLocks/>
          </p:cNvSpPr>
          <p:nvPr/>
        </p:nvSpPr>
        <p:spPr bwMode="auto">
          <a:xfrm>
            <a:off x="8534400" y="6356350"/>
            <a:ext cx="4572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914400"/>
            <a:fld id="{F920CD4F-7AAE-4527-A6E8-0C705369B8EA}" type="slidenum">
              <a:rPr lang="en-US">
                <a:latin typeface="Calibri" pitchFamily="-112" charset="0"/>
              </a:rPr>
              <a:pPr algn="r" defTabSz="914400"/>
              <a:t>40</a:t>
            </a:fld>
            <a:endParaRPr lang="en-US">
              <a:latin typeface="Calibri" pitchFamily="-1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Pure Financial/Hedging Contracts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Such contracts are not available</a:t>
            </a:r>
          </a:p>
          <a:p>
            <a:r>
              <a:rPr lang="en-US" smtClean="0">
                <a:ea typeface="ＭＳ Ｐゴシック" pitchFamily="-112" charset="-128"/>
              </a:rPr>
              <a:t>Unless spot market price discovery is robust, such contracts can not be launched</a:t>
            </a:r>
          </a:p>
          <a:p>
            <a:r>
              <a:rPr lang="en-US" smtClean="0">
                <a:ea typeface="ＭＳ Ｐゴシック" pitchFamily="-112" charset="-128"/>
              </a:rPr>
              <a:t>Regulatory jurisdiction need to be clarified and in case of multiple regulators, co-ordination is required for market rules and surveillance</a:t>
            </a:r>
          </a:p>
          <a:p>
            <a:endParaRPr lang="en-US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smtClean="0">
                <a:ea typeface="ＭＳ Ｐゴシック" pitchFamily="-112" charset="-128"/>
              </a:rPr>
              <a:t>Constraints in the Design of Electricity Markets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3000" smtClean="0">
                <a:ea typeface="ＭＳ Ｐゴシック" pitchFamily="-112" charset="-128"/>
              </a:rPr>
              <a:t>Lack of storability coupled with varying load curve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200" smtClean="0">
                <a:ea typeface="ＭＳ Ｐゴシック" pitchFamily="-112" charset="-128"/>
              </a:rPr>
              <a:t>Complementarities in cost of generation due to incremental costs being contingent on the prior state for some technologies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200" smtClean="0">
                <a:ea typeface="ＭＳ Ｐゴシック" pitchFamily="-112" charset="-128"/>
              </a:rPr>
              <a:t>Transmission and generation being complementary goods </a:t>
            </a:r>
          </a:p>
          <a:p>
            <a:pPr eaLnBrk="1" hangingPunct="1">
              <a:lnSpc>
                <a:spcPct val="80000"/>
              </a:lnSpc>
            </a:pPr>
            <a:r>
              <a:rPr lang="en-US" sz="3000" smtClean="0">
                <a:ea typeface="ＭＳ Ｐゴシック" pitchFamily="-112" charset="-128"/>
              </a:rPr>
              <a:t>Transmission remains a “Natural Monopoly”</a:t>
            </a:r>
          </a:p>
          <a:p>
            <a:pPr eaLnBrk="1" hangingPunct="1">
              <a:lnSpc>
                <a:spcPct val="80000"/>
              </a:lnSpc>
            </a:pPr>
            <a:r>
              <a:rPr lang="en-US" sz="3000" smtClean="0">
                <a:ea typeface="ＭＳ Ｐゴシック" pitchFamily="-112" charset="-128"/>
              </a:rPr>
              <a:t>Security and Reliability of the grid requires centralized physical coordination and control</a:t>
            </a:r>
          </a:p>
          <a:p>
            <a:pPr eaLnBrk="1" hangingPunct="1">
              <a:lnSpc>
                <a:spcPct val="80000"/>
              </a:lnSpc>
            </a:pPr>
            <a:r>
              <a:rPr lang="en-US" sz="3000" smtClean="0">
                <a:ea typeface="ＭＳ Ｐゴシック" pitchFamily="-112" charset="-128"/>
              </a:rPr>
              <a:t>“Loop flow” externalities in interconnected transmission networks</a:t>
            </a:r>
          </a:p>
          <a:p>
            <a:pPr eaLnBrk="1" hangingPunct="1">
              <a:lnSpc>
                <a:spcPct val="80000"/>
              </a:lnSpc>
            </a:pPr>
            <a:endParaRPr lang="en-US" sz="3000" smtClean="0">
              <a:ea typeface="ＭＳ Ｐゴシック" pitchFamily="-112" charset="-128"/>
            </a:endParaRPr>
          </a:p>
          <a:p>
            <a:pPr eaLnBrk="1" hangingPunct="1">
              <a:lnSpc>
                <a:spcPct val="80000"/>
              </a:lnSpc>
            </a:pPr>
            <a:endParaRPr lang="en-US" sz="3000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Text-book Model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-112" charset="-128"/>
              </a:rPr>
              <a:t>Necessary Conditions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3000" smtClean="0">
                <a:ea typeface="ＭＳ Ｐゴシック" pitchFamily="-112" charset="-128"/>
              </a:rPr>
              <a:t>Unbundling generation, transmission, distribution to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 smtClean="0">
                <a:ea typeface="ＭＳ Ｐゴシック" pitchFamily="-112" charset="-128"/>
              </a:rPr>
              <a:t>Allow competition in generation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 smtClean="0">
                <a:ea typeface="ＭＳ Ｐゴシック" pitchFamily="-112" charset="-128"/>
              </a:rPr>
              <a:t>Retain Transmission as a regulated “natural monopoly”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 smtClean="0">
                <a:ea typeface="ＭＳ Ｐゴシック" pitchFamily="-112" charset="-128"/>
              </a:rPr>
              <a:t>Treat distribution as a “natural monopoly” but allowing competition in “supply” through either “open access” or separation of distribution network from “supply”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600" smtClean="0">
                <a:ea typeface="ＭＳ Ｐゴシック" pitchFamily="-112" charset="-128"/>
              </a:rPr>
              <a:t>Transmission Network operator to have non-discriminatory physical control for security and reliability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Competition in the Sector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Other Important conditions</a:t>
            </a:r>
          </a:p>
          <a:p>
            <a:pPr lvl="1"/>
            <a:r>
              <a:rPr lang="en-US" smtClean="0">
                <a:ea typeface="ＭＳ Ｐゴシック" pitchFamily="-112" charset="-128"/>
              </a:rPr>
              <a:t>Competition can take place only if the entities are commercial</a:t>
            </a:r>
          </a:p>
          <a:p>
            <a:pPr lvl="1"/>
            <a:r>
              <a:rPr lang="en-US" smtClean="0">
                <a:ea typeface="ＭＳ Ｐゴシック" pitchFamily="-112" charset="-128"/>
              </a:rPr>
              <a:t>If the subsidies have to be given to a set of consumers, then they have to be entity-neutral</a:t>
            </a:r>
          </a:p>
          <a:p>
            <a:pPr lvl="1"/>
            <a:r>
              <a:rPr lang="en-US" smtClean="0">
                <a:ea typeface="ＭＳ Ｐゴシック" pitchFamily="-112" charset="-128"/>
              </a:rPr>
              <a:t>Cost-plus regulated prices and competition are not very meaningful (Pennsylvania and Mumbai Experience)</a:t>
            </a:r>
          </a:p>
          <a:p>
            <a:pPr lvl="1">
              <a:buFont typeface="Arial" charset="0"/>
              <a:buNone/>
            </a:pPr>
            <a:endParaRPr lang="en-US" smtClean="0">
              <a:ea typeface="ＭＳ Ｐゴシック" pitchFamily="-112" charset="-128"/>
            </a:endParaRPr>
          </a:p>
          <a:p>
            <a:pPr lvl="2"/>
            <a:endParaRPr lang="en-US" smtClean="0">
              <a:ea typeface="ＭＳ Ｐゴシック" pitchFamily="-112" charset="-12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Level of Competition and Structure</a:t>
            </a:r>
          </a:p>
        </p:txBody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12" charset="-128"/>
              </a:rPr>
              <a:t>Competition can be at Wholesale level (for generators) or at both wholesale and retail level.</a:t>
            </a:r>
          </a:p>
          <a:p>
            <a:r>
              <a:rPr lang="en-US" smtClean="0">
                <a:ea typeface="ＭＳ Ｐゴシック" pitchFamily="-112" charset="-128"/>
              </a:rPr>
              <a:t>Retail competition can be either through “open access” to distribution system or separation of distribution and supply.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2112</Words>
  <Application>Microsoft Macintosh PowerPoint</Application>
  <PresentationFormat>On-screen Show (4:3)</PresentationFormat>
  <Paragraphs>247</Paragraphs>
  <Slides>41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ＭＳ Ｐゴシック</vt:lpstr>
      <vt:lpstr>Calibri</vt:lpstr>
      <vt:lpstr>Lucida Grande</vt:lpstr>
      <vt:lpstr>Office Theme</vt:lpstr>
      <vt:lpstr>Electricity Markets: International Experience &amp; Issues</vt:lpstr>
      <vt:lpstr>Structure of Presentation</vt:lpstr>
      <vt:lpstr>Objectives and Constraints</vt:lpstr>
      <vt:lpstr>Objectives of Market-based reforms in Electricity Sector</vt:lpstr>
      <vt:lpstr>Constraints in the Design of Electricity Markets</vt:lpstr>
      <vt:lpstr>Text-book Model</vt:lpstr>
      <vt:lpstr>Necessary Conditions</vt:lpstr>
      <vt:lpstr>Competition in the Sector</vt:lpstr>
      <vt:lpstr>Level of Competition and Structure</vt:lpstr>
      <vt:lpstr>Elements of Electricity Markets</vt:lpstr>
      <vt:lpstr>Integration of Various Elements</vt:lpstr>
      <vt:lpstr>Cost Recovery</vt:lpstr>
      <vt:lpstr>Alternative Spot Market Design</vt:lpstr>
      <vt:lpstr>Spot Market Designs</vt:lpstr>
      <vt:lpstr>Some Major Issues in Market Design</vt:lpstr>
      <vt:lpstr>Some Major Issues in Market Design</vt:lpstr>
      <vt:lpstr>Learning from International Experience</vt:lpstr>
      <vt:lpstr>Learnings from International Experience</vt:lpstr>
      <vt:lpstr>Learnings from International Experience</vt:lpstr>
      <vt:lpstr>Learnings from International Experience on Reforms (Joskow 2008)</vt:lpstr>
      <vt:lpstr>Learnings from International Experience on Reforms (Joskow 2008)</vt:lpstr>
      <vt:lpstr>Learnings from International Experience on Reforms (Joskow 2008)</vt:lpstr>
      <vt:lpstr>Some Major Concerns</vt:lpstr>
      <vt:lpstr>Areas of Concern</vt:lpstr>
      <vt:lpstr>Resource Adequacy</vt:lpstr>
      <vt:lpstr>Contractual Innovations</vt:lpstr>
      <vt:lpstr>Use of Forward contracts in Colombia</vt:lpstr>
      <vt:lpstr>Use of Forward contracts in Colombia</vt:lpstr>
      <vt:lpstr>Indian Scenario</vt:lpstr>
      <vt:lpstr>Indian Electricity Markets</vt:lpstr>
      <vt:lpstr>Issues in Indian Markets</vt:lpstr>
      <vt:lpstr>UI and Balance Market</vt:lpstr>
      <vt:lpstr>UI and Balance Market</vt:lpstr>
      <vt:lpstr>Shallow Spot Markets</vt:lpstr>
      <vt:lpstr>Slide 35</vt:lpstr>
      <vt:lpstr>Open Access for Generators</vt:lpstr>
      <vt:lpstr>Open Access Charges</vt:lpstr>
      <vt:lpstr>Non-commercial Orientation of Utilities</vt:lpstr>
      <vt:lpstr>Transmission Capacity &amp; Congestion Management</vt:lpstr>
      <vt:lpstr>Slide 40</vt:lpstr>
      <vt:lpstr>Pure Financial/Hedging Contracts</vt:lpstr>
    </vt:vector>
  </TitlesOfParts>
  <Company>IIM Ahmedabad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Electricity Markets: Design Issues &amp; International Experience</dc:title>
  <dc:creator>Ajay Pandey</dc:creator>
  <cp:lastModifiedBy>CERC</cp:lastModifiedBy>
  <cp:revision>31</cp:revision>
  <dcterms:created xsi:type="dcterms:W3CDTF">2011-04-24T14:49:27Z</dcterms:created>
  <dcterms:modified xsi:type="dcterms:W3CDTF">2011-07-25T06:50:33Z</dcterms:modified>
</cp:coreProperties>
</file>