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ags/tag3.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31"/>
  </p:notesMasterIdLst>
  <p:handoutMasterIdLst>
    <p:handoutMasterId r:id="rId32"/>
  </p:handoutMasterIdLst>
  <p:sldIdLst>
    <p:sldId id="293" r:id="rId3"/>
    <p:sldId id="294" r:id="rId4"/>
    <p:sldId id="295" r:id="rId5"/>
    <p:sldId id="296" r:id="rId6"/>
    <p:sldId id="298" r:id="rId7"/>
    <p:sldId id="299" r:id="rId8"/>
    <p:sldId id="312" r:id="rId9"/>
    <p:sldId id="313" r:id="rId10"/>
    <p:sldId id="314" r:id="rId11"/>
    <p:sldId id="315" r:id="rId12"/>
    <p:sldId id="316" r:id="rId13"/>
    <p:sldId id="317" r:id="rId14"/>
    <p:sldId id="318" r:id="rId15"/>
    <p:sldId id="319" r:id="rId16"/>
    <p:sldId id="324" r:id="rId17"/>
    <p:sldId id="325" r:id="rId18"/>
    <p:sldId id="326" r:id="rId19"/>
    <p:sldId id="322" r:id="rId20"/>
    <p:sldId id="323" r:id="rId21"/>
    <p:sldId id="327" r:id="rId22"/>
    <p:sldId id="328" r:id="rId23"/>
    <p:sldId id="329" r:id="rId24"/>
    <p:sldId id="330" r:id="rId25"/>
    <p:sldId id="331" r:id="rId26"/>
    <p:sldId id="332" r:id="rId27"/>
    <p:sldId id="333" r:id="rId28"/>
    <p:sldId id="334" r:id="rId29"/>
    <p:sldId id="335" r:id="rId30"/>
  </p:sldIdLst>
  <p:sldSz cx="9144000" cy="6858000" type="screen4x3"/>
  <p:notesSz cx="6858000" cy="9144000"/>
  <p:defaultTextStyle>
    <a:defPPr>
      <a:defRPr lang="en-US"/>
    </a:defPPr>
    <a:lvl1pPr algn="l" rtl="0" fontAlgn="base">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mn-ea"/>
        <a:cs typeface="Arial" charset="0"/>
      </a:defRPr>
    </a:lvl1pPr>
    <a:lvl2pPr marL="457200" algn="l" rtl="0" fontAlgn="base">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mn-ea"/>
        <a:cs typeface="Arial" charset="0"/>
      </a:defRPr>
    </a:lvl2pPr>
    <a:lvl3pPr marL="914400" algn="l" rtl="0" fontAlgn="base">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mn-ea"/>
        <a:cs typeface="Arial" charset="0"/>
      </a:defRPr>
    </a:lvl3pPr>
    <a:lvl4pPr marL="1371600" algn="l" rtl="0" fontAlgn="base">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mn-ea"/>
        <a:cs typeface="Arial" charset="0"/>
      </a:defRPr>
    </a:lvl4pPr>
    <a:lvl5pPr marL="1828800" algn="l" rtl="0" fontAlgn="base">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mn-ea"/>
        <a:cs typeface="Arial" charset="0"/>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mn-ea"/>
        <a:cs typeface="Arial" charset="0"/>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mn-ea"/>
        <a:cs typeface="Arial" charset="0"/>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mn-ea"/>
        <a:cs typeface="Arial" charset="0"/>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FB33"/>
    <a:srgbClr val="993300"/>
    <a:srgbClr val="009CE2"/>
    <a:srgbClr val="3BC2FF"/>
    <a:srgbClr val="0099CC"/>
    <a:srgbClr val="FFFFFF"/>
    <a:srgbClr val="FFFF00"/>
    <a:srgbClr val="64C20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p:scale>
          <a:sx n="66" d="100"/>
          <a:sy n="66" d="100"/>
        </p:scale>
        <p:origin x="-1422"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spcBef>
                <a:spcPct val="0"/>
              </a:spcBef>
              <a:buFontTx/>
              <a:buNone/>
              <a:defRPr sz="1200">
                <a:effectLst/>
                <a:latin typeface="Arial" pitchFamily="34" charset="0"/>
                <a:cs typeface="Arial" pitchFamily="34" charset="0"/>
              </a:defRPr>
            </a:lvl1pPr>
          </a:lstStyle>
          <a:p>
            <a:pPr>
              <a:defRPr/>
            </a:pPr>
            <a:endParaRPr lang="en-US"/>
          </a:p>
        </p:txBody>
      </p:sp>
      <p:sp>
        <p:nvSpPr>
          <p:cNvPr id="614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0"/>
              </a:spcBef>
              <a:buFontTx/>
              <a:buNone/>
              <a:defRPr sz="1200">
                <a:effectLst/>
                <a:latin typeface="Arial" pitchFamily="34" charset="0"/>
                <a:cs typeface="Arial" pitchFamily="34" charset="0"/>
              </a:defRPr>
            </a:lvl1pPr>
          </a:lstStyle>
          <a:p>
            <a:pPr>
              <a:defRPr/>
            </a:pPr>
            <a:fld id="{8034BC25-B980-4E6A-B1B7-3EA6657450CC}" type="datetimeFigureOut">
              <a:rPr lang="en-US"/>
              <a:pPr>
                <a:defRPr/>
              </a:pPr>
              <a:t>7/25/2011</a:t>
            </a:fld>
            <a:endParaRPr lang="en-US"/>
          </a:p>
        </p:txBody>
      </p:sp>
      <p:sp>
        <p:nvSpPr>
          <p:cNvPr id="614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spcBef>
                <a:spcPct val="0"/>
              </a:spcBef>
              <a:buFontTx/>
              <a:buNone/>
              <a:defRPr sz="1200">
                <a:effectLst/>
                <a:latin typeface="Arial" pitchFamily="34" charset="0"/>
                <a:cs typeface="Arial" pitchFamily="34" charset="0"/>
              </a:defRPr>
            </a:lvl1pPr>
          </a:lstStyle>
          <a:p>
            <a:pPr>
              <a:defRPr/>
            </a:pPr>
            <a:endParaRPr lang="en-US"/>
          </a:p>
        </p:txBody>
      </p:sp>
      <p:sp>
        <p:nvSpPr>
          <p:cNvPr id="614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spcBef>
                <a:spcPct val="0"/>
              </a:spcBef>
              <a:buFontTx/>
              <a:buNone/>
              <a:defRPr sz="1200">
                <a:effectLst/>
                <a:latin typeface="Arial" pitchFamily="34" charset="0"/>
                <a:cs typeface="Arial" pitchFamily="34" charset="0"/>
              </a:defRPr>
            </a:lvl1pPr>
          </a:lstStyle>
          <a:p>
            <a:pPr>
              <a:defRPr/>
            </a:pPr>
            <a:fld id="{C3A3B220-3CAD-44AF-8D65-9E5B3AAF6FA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FontTx/>
              <a:buNone/>
              <a:defRPr sz="1200">
                <a:effectLst/>
                <a:latin typeface="Arial" charset="0"/>
                <a:cs typeface="Arial" charset="0"/>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FontTx/>
              <a:buNone/>
              <a:defRPr sz="1200">
                <a:effectLst/>
                <a:latin typeface="Arial" charset="0"/>
                <a:cs typeface="Arial" charset="0"/>
              </a:defRPr>
            </a:lvl1pPr>
          </a:lstStyle>
          <a:p>
            <a:pPr>
              <a:defRPr/>
            </a:pPr>
            <a:endParaRPr lang="en-US"/>
          </a:p>
        </p:txBody>
      </p:sp>
      <p:sp>
        <p:nvSpPr>
          <p:cNvPr id="215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buFontTx/>
              <a:buNone/>
              <a:defRPr sz="1200">
                <a:effectLst/>
                <a:latin typeface="Arial" charset="0"/>
                <a:cs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FontTx/>
              <a:buNone/>
              <a:defRPr sz="1200">
                <a:effectLst/>
                <a:latin typeface="Arial" charset="0"/>
                <a:cs typeface="Arial" charset="0"/>
              </a:defRPr>
            </a:lvl1pPr>
          </a:lstStyle>
          <a:p>
            <a:pPr>
              <a:defRPr/>
            </a:pPr>
            <a:fld id="{D9CEC498-73B1-49A8-8494-08B4A565545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17" tIns="45709" rIns="91417" bIns="45709" anchor="b"/>
          <a:lstStyle/>
          <a:p>
            <a:pPr algn="r">
              <a:spcBef>
                <a:spcPct val="0"/>
              </a:spcBef>
              <a:buFontTx/>
              <a:buNone/>
            </a:pPr>
            <a:fld id="{F72BF5CE-AF73-465C-BD4F-4E82841BBE02}" type="slidenum">
              <a:rPr lang="en-US" sz="1200">
                <a:effectLst/>
                <a:latin typeface="Arial" charset="0"/>
              </a:rPr>
              <a:pPr algn="r">
                <a:spcBef>
                  <a:spcPct val="0"/>
                </a:spcBef>
                <a:buFontTx/>
                <a:buNone/>
              </a:pPr>
              <a:t>2</a:t>
            </a:fld>
            <a:endParaRPr lang="en-US" sz="1200">
              <a:effectLst/>
              <a:latin typeface="Arial" charset="0"/>
            </a:endParaRPr>
          </a:p>
        </p:txBody>
      </p:sp>
      <p:sp>
        <p:nvSpPr>
          <p:cNvPr id="22531" name="Rectangle 2"/>
          <p:cNvSpPr>
            <a:spLocks noRot="1" noChangeArrowheads="1" noTextEdit="1"/>
          </p:cNvSpPr>
          <p:nvPr>
            <p:ph type="sldImg"/>
          </p:nvPr>
        </p:nvSpPr>
        <p:spPr>
          <a:xfrm>
            <a:off x="1146175" y="685800"/>
            <a:ext cx="4573588" cy="3430588"/>
          </a:xfrm>
          <a:ln/>
        </p:spPr>
      </p:sp>
      <p:sp>
        <p:nvSpPr>
          <p:cNvPr id="22532" name="Rectangle 3"/>
          <p:cNvSpPr>
            <a:spLocks noGrp="1" noChangeArrowheads="1"/>
          </p:cNvSpPr>
          <p:nvPr>
            <p:ph type="body" idx="1"/>
          </p:nvPr>
        </p:nvSpPr>
        <p:spPr>
          <a:xfrm>
            <a:off x="914400" y="4343400"/>
            <a:ext cx="5029200" cy="4114800"/>
          </a:xfrm>
          <a:noFill/>
          <a:ln/>
        </p:spPr>
        <p:txBody>
          <a:bodyPr lIns="91417" tIns="45709" rIns="91417" bIns="45709"/>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17" tIns="45709" rIns="91417" bIns="45709" anchor="b"/>
          <a:lstStyle/>
          <a:p>
            <a:pPr algn="r">
              <a:spcBef>
                <a:spcPct val="0"/>
              </a:spcBef>
              <a:buFontTx/>
              <a:buNone/>
            </a:pPr>
            <a:fld id="{7854ED23-1FF9-47D4-9ED0-38CF0BC5B7DC}" type="slidenum">
              <a:rPr lang="en-US" sz="1200">
                <a:effectLst/>
                <a:latin typeface="Arial" charset="0"/>
              </a:rPr>
              <a:pPr algn="r">
                <a:spcBef>
                  <a:spcPct val="0"/>
                </a:spcBef>
                <a:buFontTx/>
                <a:buNone/>
              </a:pPr>
              <a:t>3</a:t>
            </a:fld>
            <a:endParaRPr lang="en-US" sz="1200">
              <a:effectLst/>
              <a:latin typeface="Arial" charset="0"/>
            </a:endParaRPr>
          </a:p>
        </p:txBody>
      </p:sp>
      <p:sp>
        <p:nvSpPr>
          <p:cNvPr id="23555" name="Rectangle 2"/>
          <p:cNvSpPr>
            <a:spLocks noRot="1" noChangeArrowheads="1" noTextEdit="1"/>
          </p:cNvSpPr>
          <p:nvPr>
            <p:ph type="sldImg"/>
          </p:nvPr>
        </p:nvSpPr>
        <p:spPr>
          <a:xfrm>
            <a:off x="1146175" y="685800"/>
            <a:ext cx="4573588" cy="3430588"/>
          </a:xfrm>
          <a:ln/>
        </p:spPr>
      </p:sp>
      <p:sp>
        <p:nvSpPr>
          <p:cNvPr id="23556" name="Rectangle 3"/>
          <p:cNvSpPr>
            <a:spLocks noGrp="1" noChangeArrowheads="1"/>
          </p:cNvSpPr>
          <p:nvPr>
            <p:ph type="body" idx="1"/>
          </p:nvPr>
        </p:nvSpPr>
        <p:spPr>
          <a:xfrm>
            <a:off x="914400" y="4343400"/>
            <a:ext cx="5029200" cy="4114800"/>
          </a:xfrm>
          <a:noFill/>
          <a:ln/>
        </p:spPr>
        <p:txBody>
          <a:bodyPr lIns="91417" tIns="45709" rIns="91417" bIns="45709"/>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17" tIns="45709" rIns="91417" bIns="45709" anchor="b"/>
          <a:lstStyle/>
          <a:p>
            <a:pPr algn="r">
              <a:spcBef>
                <a:spcPct val="0"/>
              </a:spcBef>
              <a:buFontTx/>
              <a:buNone/>
            </a:pPr>
            <a:fld id="{DB3D4EFA-2838-40D6-8825-B75EDDA7739C}" type="slidenum">
              <a:rPr lang="en-US" sz="1200">
                <a:effectLst/>
                <a:latin typeface="Arial" charset="0"/>
              </a:rPr>
              <a:pPr algn="r">
                <a:spcBef>
                  <a:spcPct val="0"/>
                </a:spcBef>
                <a:buFontTx/>
                <a:buNone/>
              </a:pPr>
              <a:t>7</a:t>
            </a:fld>
            <a:endParaRPr lang="en-US" sz="1200">
              <a:effectLst/>
              <a:latin typeface="Arial" charset="0"/>
            </a:endParaRPr>
          </a:p>
        </p:txBody>
      </p:sp>
      <p:sp>
        <p:nvSpPr>
          <p:cNvPr id="24579" name="Rectangle 2"/>
          <p:cNvSpPr>
            <a:spLocks noRot="1" noChangeArrowheads="1" noTextEdit="1"/>
          </p:cNvSpPr>
          <p:nvPr>
            <p:ph type="sldImg"/>
          </p:nvPr>
        </p:nvSpPr>
        <p:spPr>
          <a:xfrm>
            <a:off x="1146175" y="684213"/>
            <a:ext cx="4573588" cy="3430587"/>
          </a:xfrm>
          <a:ln/>
        </p:spPr>
      </p:sp>
      <p:sp>
        <p:nvSpPr>
          <p:cNvPr id="24580" name="Rectangle 3"/>
          <p:cNvSpPr>
            <a:spLocks noGrp="1" noChangeArrowheads="1"/>
          </p:cNvSpPr>
          <p:nvPr>
            <p:ph type="body" idx="1"/>
          </p:nvPr>
        </p:nvSpPr>
        <p:spPr>
          <a:xfrm>
            <a:off x="914400" y="4343400"/>
            <a:ext cx="5029200" cy="4116388"/>
          </a:xfrm>
          <a:noFill/>
          <a:ln/>
        </p:spPr>
        <p:txBody>
          <a:bodyPr lIns="91417" tIns="45709" rIns="91417" bIns="45709"/>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logo letterhead"/>
          <p:cNvPicPr>
            <a:picLocks noChangeAspect="1" noChangeArrowheads="1"/>
          </p:cNvPicPr>
          <p:nvPr userDrawn="1"/>
        </p:nvPicPr>
        <p:blipFill>
          <a:blip r:embed="rId2"/>
          <a:srcRect/>
          <a:stretch>
            <a:fillRect/>
          </a:stretch>
        </p:blipFill>
        <p:spPr bwMode="auto">
          <a:xfrm>
            <a:off x="0" y="0"/>
            <a:ext cx="684213" cy="908050"/>
          </a:xfrm>
          <a:prstGeom prst="rect">
            <a:avLst/>
          </a:prstGeom>
          <a:noFill/>
          <a:ln w="9525">
            <a:noFill/>
            <a:miter lim="800000"/>
            <a:headEnd/>
            <a:tailEnd/>
          </a:ln>
        </p:spPr>
      </p:pic>
      <p:pic>
        <p:nvPicPr>
          <p:cNvPr id="5" name="Picture 8" descr="jyotigram_trans"/>
          <p:cNvPicPr>
            <a:picLocks noChangeAspect="1" noChangeArrowheads="1"/>
          </p:cNvPicPr>
          <p:nvPr userDrawn="1"/>
        </p:nvPicPr>
        <p:blipFill>
          <a:blip r:embed="rId3"/>
          <a:srcRect/>
          <a:stretch>
            <a:fillRect/>
          </a:stretch>
        </p:blipFill>
        <p:spPr bwMode="auto">
          <a:xfrm>
            <a:off x="8388350" y="0"/>
            <a:ext cx="755650" cy="692150"/>
          </a:xfrm>
          <a:prstGeom prst="rect">
            <a:avLst/>
          </a:prstGeom>
          <a:noFill/>
          <a:ln w="9525">
            <a:noFill/>
            <a:miter lim="800000"/>
            <a:headEnd/>
            <a:tailEnd/>
          </a:ln>
        </p:spPr>
      </p:pic>
      <p:sp>
        <p:nvSpPr>
          <p:cNvPr id="39938" name="Rectangle 2"/>
          <p:cNvSpPr>
            <a:spLocks noGrp="1" noChangeArrowheads="1"/>
          </p:cNvSpPr>
          <p:nvPr>
            <p:ph type="ctrTitle"/>
          </p:nvPr>
        </p:nvSpPr>
        <p:spPr>
          <a:xfrm>
            <a:off x="2701925" y="2130425"/>
            <a:ext cx="4800600" cy="1470025"/>
          </a:xfrm>
        </p:spPr>
        <p:txBody>
          <a:bodyPr/>
          <a:lstStyle>
            <a:lvl1pPr>
              <a:buClr>
                <a:srgbClr val="FFFFFF"/>
              </a:buClr>
              <a:defRPr/>
            </a:lvl1pPr>
          </a:lstStyle>
          <a:p>
            <a:r>
              <a:rPr lang="en-US" smtClean="0"/>
              <a:t>Click to edit Master title style</a:t>
            </a:r>
            <a:endParaRPr lang="en-US"/>
          </a:p>
        </p:txBody>
      </p:sp>
      <p:sp>
        <p:nvSpPr>
          <p:cNvPr id="39939"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en-US" smtClean="0"/>
              <a:t>Click to edit Master subtitle style</a:t>
            </a:r>
            <a:endParaRPr lang="en-US"/>
          </a:p>
        </p:txBody>
      </p:sp>
      <p:sp>
        <p:nvSpPr>
          <p:cNvPr id="6" name="Rectangle 4"/>
          <p:cNvSpPr>
            <a:spLocks noGrp="1" noChangeArrowheads="1"/>
          </p:cNvSpPr>
          <p:nvPr>
            <p:ph type="dt" sz="half" idx="10"/>
          </p:nvPr>
        </p:nvSpPr>
        <p:spPr/>
        <p:txBody>
          <a:bodyPr/>
          <a:lstStyle>
            <a:lvl1pPr>
              <a:buClrTx/>
              <a:defRPr/>
            </a:lvl1pPr>
          </a:lstStyle>
          <a:p>
            <a:pPr>
              <a:defRPr/>
            </a:pPr>
            <a:fld id="{DD25A9A3-3A28-44F5-A784-09937A41E345}" type="datetime1">
              <a:rPr lang="en-US"/>
              <a:pPr>
                <a:defRPr/>
              </a:pPr>
              <a:t>7/25/2011</a:t>
            </a:fld>
            <a:endParaRPr lang="en-US"/>
          </a:p>
        </p:txBody>
      </p:sp>
      <p:sp>
        <p:nvSpPr>
          <p:cNvPr id="7" name="Rectangle 5"/>
          <p:cNvSpPr>
            <a:spLocks noGrp="1" noChangeArrowheads="1"/>
          </p:cNvSpPr>
          <p:nvPr>
            <p:ph type="ftr" sz="quarter" idx="11"/>
          </p:nvPr>
        </p:nvSpPr>
        <p:spPr/>
        <p:txBody>
          <a:bodyPr/>
          <a:lstStyle>
            <a:lvl1pPr>
              <a:buClrTx/>
              <a:defRPr/>
            </a:lvl1pPr>
          </a:lstStyle>
          <a:p>
            <a:pPr>
              <a:defRPr/>
            </a:pPr>
            <a:endParaRPr lang="en-US"/>
          </a:p>
        </p:txBody>
      </p:sp>
      <p:sp>
        <p:nvSpPr>
          <p:cNvPr id="8" name="Rectangle 6"/>
          <p:cNvSpPr>
            <a:spLocks noGrp="1" noChangeArrowheads="1"/>
          </p:cNvSpPr>
          <p:nvPr>
            <p:ph type="sldNum" sz="quarter" idx="12"/>
          </p:nvPr>
        </p:nvSpPr>
        <p:spPr/>
        <p:txBody>
          <a:bodyPr/>
          <a:lstStyle>
            <a:lvl1pPr>
              <a:buClrTx/>
              <a:defRPr/>
            </a:lvl1pPr>
          </a:lstStyle>
          <a:p>
            <a:pPr>
              <a:defRPr/>
            </a:pPr>
            <a:fld id="{7F258B82-E94A-4783-A0E7-60D34A65D82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67ED30A-2A4A-457E-857B-80F80701238B}" type="datetime1">
              <a:rPr lang="en-US"/>
              <a:pPr>
                <a:defRPr/>
              </a:pPr>
              <a:t>7/25/2011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599F31-466B-4986-81F1-D8FD23C8C04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77F5B32-A567-4F64-95A4-D224F55D827D}" type="datetime1">
              <a:rPr lang="en-US"/>
              <a:pPr>
                <a:defRPr/>
              </a:pPr>
              <a:t>7/25/2011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0C0979-3B72-44B9-AC75-8C6085885D5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spcBef>
                <a:spcPct val="0"/>
              </a:spcBef>
              <a:buFontTx/>
              <a:buNone/>
              <a:defRPr/>
            </a:pPr>
            <a:endParaRPr lang="en-US">
              <a:effectLst/>
              <a:latin typeface="Arial" charset="0"/>
            </a:endParaRPr>
          </a:p>
        </p:txBody>
      </p:sp>
      <p:sp>
        <p:nvSpPr>
          <p:cNvPr id="47107" name="Rectangle 3"/>
          <p:cNvSpPr>
            <a:spLocks noGrp="1" noChangeArrowheads="1"/>
          </p:cNvSpPr>
          <p:nvPr>
            <p:ph type="ctrTitle"/>
          </p:nvPr>
        </p:nvSpPr>
        <p:spPr>
          <a:xfrm>
            <a:off x="455613" y="2130425"/>
            <a:ext cx="7313612" cy="1470025"/>
          </a:xfrm>
        </p:spPr>
        <p:txBody>
          <a:bodyPr/>
          <a:lstStyle>
            <a:lvl1pPr>
              <a:defRPr/>
            </a:lvl1pPr>
          </a:lstStyle>
          <a:p>
            <a:r>
              <a:rPr lang="en-US"/>
              <a:t>Click to edit Master title style</a:t>
            </a:r>
          </a:p>
        </p:txBody>
      </p:sp>
      <p:sp>
        <p:nvSpPr>
          <p:cNvPr id="47108" name="Rectangle 4"/>
          <p:cNvSpPr>
            <a:spLocks noGrp="1" noChangeArrowheads="1"/>
          </p:cNvSpPr>
          <p:nvPr>
            <p:ph type="subTitle" idx="1"/>
          </p:nvPr>
        </p:nvSpPr>
        <p:spPr>
          <a:xfrm>
            <a:off x="455613" y="3886200"/>
            <a:ext cx="7313612" cy="1752600"/>
          </a:xfrm>
        </p:spPr>
        <p:txBody>
          <a:bodyPr/>
          <a:lstStyle>
            <a:lvl1pPr marL="0" indent="0">
              <a:buClr>
                <a:srgbClr val="FFFFFF"/>
              </a:buClr>
              <a:buFontTx/>
              <a:buNone/>
              <a:defRPr/>
            </a:lvl1pPr>
          </a:lstStyle>
          <a:p>
            <a:r>
              <a:rPr lang="en-US"/>
              <a:t>Click to edit Master subtitle style</a:t>
            </a:r>
          </a:p>
        </p:txBody>
      </p:sp>
      <p:sp>
        <p:nvSpPr>
          <p:cNvPr id="5" name="Rectangle 5"/>
          <p:cNvSpPr>
            <a:spLocks noGrp="1" noChangeArrowheads="1"/>
          </p:cNvSpPr>
          <p:nvPr>
            <p:ph type="dt" sz="half" idx="10"/>
          </p:nvPr>
        </p:nvSpPr>
        <p:spPr/>
        <p:txBody>
          <a:bodyPr/>
          <a:lstStyle>
            <a:lvl1pPr>
              <a:buClrTx/>
              <a:defRPr/>
            </a:lvl1pPr>
          </a:lstStyle>
          <a:p>
            <a:pPr>
              <a:defRPr/>
            </a:pPr>
            <a:fld id="{9224774F-A4FB-4CC8-8704-E83DD3149114}" type="datetime1">
              <a:rPr lang="en-US"/>
              <a:pPr>
                <a:defRPr/>
              </a:pPr>
              <a:t>7/25/2011</a:t>
            </a:fld>
            <a:endParaRPr lang="en-US"/>
          </a:p>
        </p:txBody>
      </p:sp>
      <p:sp>
        <p:nvSpPr>
          <p:cNvPr id="6" name="Rectangle 6"/>
          <p:cNvSpPr>
            <a:spLocks noGrp="1" noChangeArrowheads="1"/>
          </p:cNvSpPr>
          <p:nvPr>
            <p:ph type="ftr" sz="quarter" idx="11"/>
          </p:nvPr>
        </p:nvSpPr>
        <p:spPr/>
        <p:txBody>
          <a:bodyPr/>
          <a:lstStyle>
            <a:lvl1pPr>
              <a:buClrTx/>
              <a:defRPr/>
            </a:lvl1pPr>
          </a:lstStyle>
          <a:p>
            <a:pPr>
              <a:defRPr/>
            </a:pPr>
            <a:endParaRPr lang="en-US"/>
          </a:p>
        </p:txBody>
      </p:sp>
      <p:sp>
        <p:nvSpPr>
          <p:cNvPr id="7" name="Rectangle 7"/>
          <p:cNvSpPr>
            <a:spLocks noGrp="1" noChangeArrowheads="1"/>
          </p:cNvSpPr>
          <p:nvPr>
            <p:ph type="sldNum" sz="quarter" idx="12"/>
          </p:nvPr>
        </p:nvSpPr>
        <p:spPr/>
        <p:txBody>
          <a:bodyPr/>
          <a:lstStyle>
            <a:lvl1pPr>
              <a:buClrTx/>
              <a:defRPr/>
            </a:lvl1pPr>
          </a:lstStyle>
          <a:p>
            <a:pPr>
              <a:defRPr/>
            </a:pPr>
            <a:fld id="{602EF3A0-944C-40C8-AE99-5541FB293DA6}"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77D16728-64E0-4355-8805-6CF7F9115F50}" type="datetime1">
              <a:rPr lang="en-US"/>
              <a:pPr>
                <a:defRPr/>
              </a:pPr>
              <a:t>7/25/2011</a:t>
            </a:fld>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4FC1DA8A-FE97-4B89-BF22-BB534CFA091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fld id="{894C964A-E188-4BDE-8F7A-6F8AC3C9BE18}" type="datetime1">
              <a:rPr lang="en-US"/>
              <a:pPr>
                <a:defRPr/>
              </a:pPr>
              <a:t>7/25/2011</a:t>
            </a:fld>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9D87C66-6895-404D-A9A6-CBA94FE1512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fld id="{127D5EE4-25EF-4EE9-AA95-2D38CB8E49E2}" type="datetime1">
              <a:rPr lang="en-US"/>
              <a:pPr>
                <a:defRPr/>
              </a:pPr>
              <a:t>7/25/2011</a:t>
            </a:fld>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22F28C04-B917-4293-A437-CB0591AA9BD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fld id="{894026AD-4C08-4678-9FA5-3CEF6F675360}" type="datetime1">
              <a:rPr lang="en-US"/>
              <a:pPr>
                <a:defRPr/>
              </a:pPr>
              <a:t>7/25/2011</a:t>
            </a:fld>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9BAC5F04-6B11-4970-81CC-691D37A7D5ED}"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fld id="{02784327-8A80-4DDB-A1C1-D054D1A2A52D}" type="datetime1">
              <a:rPr lang="en-US"/>
              <a:pPr>
                <a:defRPr/>
              </a:pPr>
              <a:t>7/25/2011</a:t>
            </a:fld>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9467CFB8-5876-456B-A450-50B36621A087}"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E734B044-CEB6-44C6-9477-70BE20D4FC65}" type="datetime1">
              <a:rPr lang="en-US"/>
              <a:pPr>
                <a:defRPr/>
              </a:pPr>
              <a:t>7/25/2011</a:t>
            </a:fld>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C41FD7E7-6B16-43B5-8288-4667BF079FF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E0F5DAFF-1E7D-4FF4-881F-5F75E053F95C}" type="datetime1">
              <a:rPr lang="en-US"/>
              <a:pPr>
                <a:defRPr/>
              </a:pPr>
              <a:t>7/25/2011</a:t>
            </a:fld>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ADCDE8B0-EF9D-4A4A-9EA4-549509CF183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DC8AA897-8FCD-4BD5-AED0-4069DBF08000}" type="datetime1">
              <a:rPr lang="en-US"/>
              <a:pPr>
                <a:defRPr/>
              </a:pPr>
              <a:t>7/25/2011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97B8BCC-E0C3-43F6-84C9-6B988360319D}"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86542BEA-5809-47A1-B4E3-D3C556E1B242}" type="datetime1">
              <a:rPr lang="en-US"/>
              <a:pPr>
                <a:defRPr/>
              </a:pPr>
              <a:t>7/25/2011</a:t>
            </a:fld>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6FE10697-91EE-48FA-B077-5774BA754CF9}"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8E86A46A-0C43-491A-A1C0-7F185FFDAC09}" type="datetime1">
              <a:rPr lang="en-US"/>
              <a:pPr>
                <a:defRPr/>
              </a:pPr>
              <a:t>7/25/2011</a:t>
            </a:fld>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53D65AD-4EB0-4C89-A57F-D4D1939BE058}"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74F491DF-B1E3-4266-AC76-C2D47C91605E}" type="datetime1">
              <a:rPr lang="en-US"/>
              <a:pPr>
                <a:defRPr/>
              </a:pPr>
              <a:t>7/25/2011</a:t>
            </a:fld>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FA039A6-04E9-4FDF-A912-28AE3D1122F3}"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5613" y="274638"/>
            <a:ext cx="8226425"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600200"/>
            <a:ext cx="8226425" cy="4525963"/>
          </a:xfrm>
        </p:spPr>
        <p:txBody>
          <a:bodyPr/>
          <a:lstStyle/>
          <a:p>
            <a:pPr lvl="0"/>
            <a:endParaRPr lang="en-US" noProof="0"/>
          </a:p>
        </p:txBody>
      </p:sp>
      <p:sp>
        <p:nvSpPr>
          <p:cNvPr id="4" name="Rectangle 5"/>
          <p:cNvSpPr>
            <a:spLocks noGrp="1" noChangeArrowheads="1"/>
          </p:cNvSpPr>
          <p:nvPr>
            <p:ph type="dt" sz="half" idx="10"/>
          </p:nvPr>
        </p:nvSpPr>
        <p:spPr>
          <a:ln/>
        </p:spPr>
        <p:txBody>
          <a:bodyPr/>
          <a:lstStyle>
            <a:lvl1pPr>
              <a:defRPr/>
            </a:lvl1pPr>
          </a:lstStyle>
          <a:p>
            <a:pPr>
              <a:defRPr/>
            </a:pPr>
            <a:fld id="{31833C8B-EF69-4A60-994B-BBFA16DD2935}" type="datetime1">
              <a:rPr lang="en-US"/>
              <a:pPr>
                <a:defRPr/>
              </a:pPr>
              <a:t>7/25/2011</a:t>
            </a:fld>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AD9FECED-BD21-4F74-A7E4-949CC0FF4E42}"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5DB2D6DA-3D87-49C9-A3EE-C47EB8771692}" type="datetime1">
              <a:rPr lang="en-US"/>
              <a:pPr>
                <a:defRPr/>
              </a:pPr>
              <a:t>7/25/2011</a:t>
            </a:fld>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40ECD30B-494E-476B-9870-47C01EA84537}"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5613" y="274638"/>
            <a:ext cx="8226425"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5"/>
          <p:cNvSpPr>
            <a:spLocks noGrp="1" noChangeArrowheads="1"/>
          </p:cNvSpPr>
          <p:nvPr>
            <p:ph type="dt" sz="half" idx="10"/>
          </p:nvPr>
        </p:nvSpPr>
        <p:spPr>
          <a:ln/>
        </p:spPr>
        <p:txBody>
          <a:bodyPr/>
          <a:lstStyle>
            <a:lvl1pPr>
              <a:defRPr/>
            </a:lvl1pPr>
          </a:lstStyle>
          <a:p>
            <a:pPr>
              <a:defRPr/>
            </a:pPr>
            <a:fld id="{D3A704EB-DF4E-49BF-8204-DE210BA2BC73}" type="datetime1">
              <a:rPr lang="en-US"/>
              <a:pPr>
                <a:defRPr/>
              </a:pPr>
              <a:t>7/25/2011</a:t>
            </a:fld>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B7E5E578-7F44-4B8B-86AF-5DA7010EF32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AD32EC5-40D5-44F8-A567-3B05404E9190}" type="datetime1">
              <a:rPr lang="en-US"/>
              <a:pPr>
                <a:defRPr/>
              </a:pPr>
              <a:t>7/25/2011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E39D51D-4A8A-4DF7-A7FD-84C95EAD8B5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63C725AF-7B50-4BA9-AB5C-0F0C086B6198}" type="datetime1">
              <a:rPr lang="en-US"/>
              <a:pPr>
                <a:defRPr/>
              </a:pPr>
              <a:t>7/25/2011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52D23B2-111C-4401-88F9-8770BE79CBD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E5F57B87-2BA4-4CD5-B1F8-B48C7279F976}" type="datetime1">
              <a:rPr lang="en-US"/>
              <a:pPr>
                <a:defRPr/>
              </a:pPr>
              <a:t>7/25/2011</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541CAB3-559B-4473-98FF-3984A16B23B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E8A4960-58D9-4A5D-B8EA-A91081A81DF6}" type="datetime1">
              <a:rPr lang="en-US"/>
              <a:pPr>
                <a:defRPr/>
              </a:pPr>
              <a:t>7/25/2011</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5B6491E-F8EB-41A0-946D-5685E8557B9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3FD909D-65A9-416C-819E-C969136646CB}" type="datetime1">
              <a:rPr lang="en-US"/>
              <a:pPr>
                <a:defRPr/>
              </a:pPr>
              <a:t>7/25/2011</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2A252AF-4B50-4EF0-803B-B9E47334BE3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A9F368E-8E2D-4449-A543-923E549890F0}" type="datetime1">
              <a:rPr lang="en-US"/>
              <a:pPr>
                <a:defRPr/>
              </a:pPr>
              <a:t>7/25/2011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DCF4B69-2A4B-42FE-9FDA-A9F333EA33E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273261D-B558-4FB7-84B4-AF9709F47660}" type="datetime1">
              <a:rPr lang="en-US"/>
              <a:pPr>
                <a:defRPr/>
              </a:pPr>
              <a:t>7/25/2011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0C2634-E241-4445-B79A-8C736FC2EC9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ags" Target="../tags/tag4.xml"/><Relationship Id="rId2" Type="http://schemas.openxmlformats.org/officeDocument/2006/relationships/slideLayout" Target="../slideLayouts/slideLayout13.xml"/><Relationship Id="rId16" Type="http://schemas.openxmlformats.org/officeDocument/2006/relationships/tags" Target="../tags/tag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Clr>
                <a:schemeClr val="tx1"/>
              </a:buClr>
              <a:buFontTx/>
              <a:buNone/>
              <a:defRPr sz="1400">
                <a:effectLst/>
                <a:latin typeface="Arial" charset="0"/>
              </a:defRPr>
            </a:lvl1pPr>
          </a:lstStyle>
          <a:p>
            <a:pPr>
              <a:defRPr/>
            </a:pPr>
            <a:fld id="{DD2ACD8D-82C1-4681-ACA3-4DB98A09F4B6}" type="datetime1">
              <a:rPr lang="en-US"/>
              <a:pPr>
                <a:defRPr/>
              </a:pPr>
              <a:t>7/25/2011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
                <a:schemeClr val="tx1"/>
              </a:buClr>
              <a:buFontTx/>
              <a:buNone/>
              <a:defRPr sz="1400">
                <a:effectLst/>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
                <a:schemeClr val="tx1"/>
              </a:buClr>
              <a:buFontTx/>
              <a:buNone/>
              <a:defRPr sz="1400">
                <a:effectLst/>
                <a:latin typeface="Arial" charset="0"/>
                <a:cs typeface="Arial" charset="0"/>
              </a:defRPr>
            </a:lvl1pPr>
          </a:lstStyle>
          <a:p>
            <a:pPr>
              <a:defRPr/>
            </a:pPr>
            <a:fld id="{BCF68029-F44F-4427-B958-1240C1E496A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6" r:id="rId1"/>
    <p:sldLayoutId id="2147484052" r:id="rId2"/>
    <p:sldLayoutId id="2147484051" r:id="rId3"/>
    <p:sldLayoutId id="2147484050" r:id="rId4"/>
    <p:sldLayoutId id="2147484049" r:id="rId5"/>
    <p:sldLayoutId id="2147484048" r:id="rId6"/>
    <p:sldLayoutId id="2147484047" r:id="rId7"/>
    <p:sldLayoutId id="2147484046" r:id="rId8"/>
    <p:sldLayoutId id="2147484045" r:id="rId9"/>
    <p:sldLayoutId id="2147484044" r:id="rId10"/>
    <p:sldLayoutId id="2147484043" r:id="rId11"/>
  </p:sldLayoutIdLst>
  <p:hf hdr="0" ftr="0" dt="0"/>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cs typeface="Arial" charset="0"/>
        </a:defRPr>
      </a:lvl2pPr>
      <a:lvl3pPr algn="l" rtl="0" eaLnBrk="0" fontAlgn="base" hangingPunct="0">
        <a:spcBef>
          <a:spcPct val="0"/>
        </a:spcBef>
        <a:spcAft>
          <a:spcPct val="0"/>
        </a:spcAft>
        <a:buClr>
          <a:schemeClr val="tx1"/>
        </a:buClr>
        <a:defRPr sz="3200">
          <a:solidFill>
            <a:schemeClr val="tx1"/>
          </a:solidFill>
          <a:latin typeface="Arial" charset="0"/>
          <a:cs typeface="Arial" charset="0"/>
        </a:defRPr>
      </a:lvl3pPr>
      <a:lvl4pPr algn="l" rtl="0" eaLnBrk="0" fontAlgn="base" hangingPunct="0">
        <a:spcBef>
          <a:spcPct val="0"/>
        </a:spcBef>
        <a:spcAft>
          <a:spcPct val="0"/>
        </a:spcAft>
        <a:buClr>
          <a:schemeClr val="tx1"/>
        </a:buClr>
        <a:defRPr sz="3200">
          <a:solidFill>
            <a:schemeClr val="tx1"/>
          </a:solidFill>
          <a:latin typeface="Arial" charset="0"/>
          <a:cs typeface="Arial" charset="0"/>
        </a:defRPr>
      </a:lvl4pPr>
      <a:lvl5pPr algn="l" rtl="0" eaLnBrk="0" fontAlgn="base" hangingPunct="0">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cs typeface="+mn-cs"/>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cs typeface="+mn-cs"/>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spcBef>
                <a:spcPct val="0"/>
              </a:spcBef>
              <a:buFontTx/>
              <a:buNone/>
              <a:defRPr/>
            </a:pPr>
            <a:endParaRPr lang="en-US">
              <a:effectLst/>
              <a:latin typeface="Arial" charset="0"/>
            </a:endParaRPr>
          </a:p>
        </p:txBody>
      </p:sp>
      <p:sp>
        <p:nvSpPr>
          <p:cNvPr id="5123" name="Rectangle 3"/>
          <p:cNvSpPr>
            <a:spLocks noGrp="1" noChangeArrowheads="1"/>
          </p:cNvSpPr>
          <p:nvPr>
            <p:ph type="title"/>
            <p:custDataLst>
              <p:tags r:id="rId16"/>
            </p:custDataLst>
          </p:nvPr>
        </p:nvSpPr>
        <p:spPr bwMode="auto">
          <a:xfrm>
            <a:off x="455613" y="274638"/>
            <a:ext cx="8226425"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5124" name="Rectangle 4"/>
          <p:cNvSpPr>
            <a:spLocks noGrp="1" noChangeArrowheads="1"/>
          </p:cNvSpPr>
          <p:nvPr>
            <p:ph type="body" idx="1"/>
            <p:custDataLst>
              <p:tags r:id="rId17"/>
            </p:custDataLst>
          </p:nvPr>
        </p:nvSpPr>
        <p:spPr bwMode="auto">
          <a:xfrm>
            <a:off x="455613" y="1600200"/>
            <a:ext cx="822642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6085"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Clr>
                <a:schemeClr val="tx1"/>
              </a:buClr>
              <a:buFontTx/>
              <a:buNone/>
              <a:defRPr sz="1400">
                <a:effectLst/>
                <a:latin typeface="Arial" charset="0"/>
              </a:defRPr>
            </a:lvl1pPr>
          </a:lstStyle>
          <a:p>
            <a:pPr>
              <a:defRPr/>
            </a:pPr>
            <a:fld id="{CB5CE251-C784-4EF4-9551-9396BB3D6E17}" type="datetime1">
              <a:rPr lang="en-US"/>
              <a:pPr>
                <a:defRPr/>
              </a:pPr>
              <a:t>7/25/2011</a:t>
            </a:fld>
            <a:endParaRPr lang="en-US"/>
          </a:p>
        </p:txBody>
      </p:sp>
      <p:sp>
        <p:nvSpPr>
          <p:cNvPr id="46086"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
                <a:schemeClr val="tx1"/>
              </a:buClr>
              <a:buFontTx/>
              <a:buNone/>
              <a:defRPr sz="1400">
                <a:effectLst/>
                <a:latin typeface="Arial" charset="0"/>
              </a:defRPr>
            </a:lvl1pPr>
          </a:lstStyle>
          <a:p>
            <a:pPr>
              <a:defRPr/>
            </a:pPr>
            <a:endParaRPr lang="en-US"/>
          </a:p>
        </p:txBody>
      </p:sp>
      <p:sp>
        <p:nvSpPr>
          <p:cNvPr id="46087"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
                <a:schemeClr val="tx1"/>
              </a:buClr>
              <a:buFontTx/>
              <a:buNone/>
              <a:defRPr sz="1400">
                <a:effectLst/>
                <a:latin typeface="Arial" charset="0"/>
                <a:cs typeface="Arial" charset="0"/>
              </a:defRPr>
            </a:lvl1pPr>
          </a:lstStyle>
          <a:p>
            <a:pPr>
              <a:defRPr/>
            </a:pPr>
            <a:fld id="{B677A1FB-E773-4DC1-A6F8-C1096615E66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7" r:id="rId1"/>
    <p:sldLayoutId id="2147484065" r:id="rId2"/>
    <p:sldLayoutId id="2147484064" r:id="rId3"/>
    <p:sldLayoutId id="2147484063" r:id="rId4"/>
    <p:sldLayoutId id="2147484062" r:id="rId5"/>
    <p:sldLayoutId id="2147484061" r:id="rId6"/>
    <p:sldLayoutId id="2147484060" r:id="rId7"/>
    <p:sldLayoutId id="2147484059" r:id="rId8"/>
    <p:sldLayoutId id="2147484058" r:id="rId9"/>
    <p:sldLayoutId id="2147484057" r:id="rId10"/>
    <p:sldLayoutId id="2147484056" r:id="rId11"/>
    <p:sldLayoutId id="2147484055" r:id="rId12"/>
    <p:sldLayoutId id="2147484054" r:id="rId13"/>
    <p:sldLayoutId id="2147484053" r:id="rId14"/>
  </p:sldLayoutIdLst>
  <p:hf hdr="0" ftr="0" dt="0"/>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defRPr>
      </a:lvl2pPr>
      <a:lvl3pPr algn="l" rtl="0" eaLnBrk="0" fontAlgn="base" hangingPunct="0">
        <a:spcBef>
          <a:spcPct val="0"/>
        </a:spcBef>
        <a:spcAft>
          <a:spcPct val="0"/>
        </a:spcAft>
        <a:buClr>
          <a:schemeClr val="tx1"/>
        </a:buClr>
        <a:defRPr sz="3200">
          <a:solidFill>
            <a:schemeClr val="tx1"/>
          </a:solidFill>
          <a:latin typeface="Arial" charset="0"/>
        </a:defRPr>
      </a:lvl3pPr>
      <a:lvl4pPr algn="l" rtl="0" eaLnBrk="0" fontAlgn="base" hangingPunct="0">
        <a:spcBef>
          <a:spcPct val="0"/>
        </a:spcBef>
        <a:spcAft>
          <a:spcPct val="0"/>
        </a:spcAft>
        <a:buClr>
          <a:schemeClr val="tx1"/>
        </a:buClr>
        <a:defRPr sz="3200">
          <a:solidFill>
            <a:schemeClr val="tx1"/>
          </a:solidFill>
          <a:latin typeface="Arial" charset="0"/>
        </a:defRPr>
      </a:lvl4pPr>
      <a:lvl5pPr algn="l" rtl="0" eaLnBrk="0" fontAlgn="base" hangingPunct="0">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p:cNvSpPr>
            <a:spLocks noGrp="1" noChangeArrowheads="1"/>
          </p:cNvSpPr>
          <p:nvPr>
            <p:ph type="sldNum" sz="quarter" idx="12"/>
          </p:nvPr>
        </p:nvSpPr>
        <p:spPr>
          <a:noFill/>
        </p:spPr>
        <p:txBody>
          <a:bodyPr/>
          <a:lstStyle/>
          <a:p>
            <a:fld id="{0E41087C-F9EE-45DB-A43F-51F34D901647}" type="slidenum">
              <a:rPr lang="en-US" smtClean="0"/>
              <a:pPr/>
              <a:t>1</a:t>
            </a:fld>
            <a:endParaRPr lang="en-US" smtClean="0"/>
          </a:p>
        </p:txBody>
      </p:sp>
      <p:sp>
        <p:nvSpPr>
          <p:cNvPr id="8195" name="Rectangle 3"/>
          <p:cNvSpPr>
            <a:spLocks noGrp="1" noChangeArrowheads="1"/>
          </p:cNvSpPr>
          <p:nvPr>
            <p:ph type="body" idx="4294967295"/>
          </p:nvPr>
        </p:nvSpPr>
        <p:spPr>
          <a:xfrm>
            <a:off x="698500" y="1231900"/>
            <a:ext cx="7874000" cy="5626100"/>
          </a:xfrm>
        </p:spPr>
        <p:txBody>
          <a:bodyPr/>
          <a:lstStyle/>
          <a:p>
            <a:pPr marL="457200" indent="-457200" algn="just">
              <a:buClr>
                <a:srgbClr val="003399"/>
              </a:buClr>
              <a:buFont typeface="Wingdings" pitchFamily="2" charset="2"/>
              <a:buChar char="Ø"/>
            </a:pPr>
            <a:r>
              <a:rPr lang="en-US" b="1" smtClean="0">
                <a:solidFill>
                  <a:srgbClr val="FFFFFF"/>
                </a:solidFill>
                <a:latin typeface="Calibri" pitchFamily="34" charset="0"/>
              </a:rPr>
              <a:t>Though all Gujarat villages were electrified as per prescribed parameters, deficiency in quality of power supply  existed prior to JGY.</a:t>
            </a:r>
          </a:p>
          <a:p>
            <a:pPr marL="457200" indent="-457200" algn="just">
              <a:buClr>
                <a:srgbClr val="003399"/>
              </a:buClr>
              <a:buFont typeface="Wingdings" pitchFamily="2" charset="2"/>
              <a:buChar char="Ø"/>
            </a:pPr>
            <a:r>
              <a:rPr lang="en-US" b="1" smtClean="0">
                <a:solidFill>
                  <a:srgbClr val="FFFFFF"/>
                </a:solidFill>
                <a:latin typeface="Calibri" pitchFamily="34" charset="0"/>
              </a:rPr>
              <a:t>Increase in demand in excess of capacity addition. </a:t>
            </a:r>
          </a:p>
          <a:p>
            <a:pPr marL="457200" indent="-457200" algn="just">
              <a:buClr>
                <a:srgbClr val="003399"/>
              </a:buClr>
              <a:buFont typeface="Wingdings" pitchFamily="2" charset="2"/>
              <a:buChar char="Ø"/>
            </a:pPr>
            <a:r>
              <a:rPr lang="en-US" b="1" smtClean="0">
                <a:solidFill>
                  <a:srgbClr val="FFFFFF"/>
                </a:solidFill>
                <a:latin typeface="Calibri" pitchFamily="34" charset="0"/>
              </a:rPr>
              <a:t>limitation in Distribution Infrastructure to take care of Load Management Requirement.</a:t>
            </a:r>
          </a:p>
          <a:p>
            <a:pPr marL="457200" indent="-457200" algn="just">
              <a:buClr>
                <a:srgbClr val="003399"/>
              </a:buClr>
              <a:buFont typeface="Wingdings" pitchFamily="2" charset="2"/>
              <a:buChar char="Ø"/>
            </a:pPr>
            <a:r>
              <a:rPr lang="en-US" b="1" smtClean="0">
                <a:solidFill>
                  <a:srgbClr val="FFFFFF"/>
                </a:solidFill>
                <a:latin typeface="Calibri" pitchFamily="34" charset="0"/>
              </a:rPr>
              <a:t>Load Rostering System up to year 2003</a:t>
            </a:r>
          </a:p>
          <a:p>
            <a:pPr marL="838200" lvl="1" indent="-381000" algn="just">
              <a:buClr>
                <a:srgbClr val="003399"/>
              </a:buClr>
              <a:buFont typeface="Wingdings" pitchFamily="2" charset="2"/>
              <a:buChar char="Ø"/>
            </a:pPr>
            <a:r>
              <a:rPr lang="en-US" b="1" i="1" smtClean="0">
                <a:solidFill>
                  <a:srgbClr val="FFFFFF"/>
                </a:solidFill>
                <a:latin typeface="Book Antiqua" pitchFamily="18" charset="0"/>
              </a:rPr>
              <a:t>A common Rural feeder- Catering the load of household, business, industries and agriculture.</a:t>
            </a:r>
          </a:p>
          <a:p>
            <a:pPr marL="838200" lvl="1" indent="-381000" algn="just">
              <a:buClr>
                <a:srgbClr val="FF0000"/>
              </a:buClr>
              <a:buFontTx/>
              <a:buAutoNum type="alphaLcParenR"/>
            </a:pPr>
            <a:r>
              <a:rPr lang="en-US" b="1" i="1" smtClean="0">
                <a:solidFill>
                  <a:srgbClr val="FFFFFF"/>
                </a:solidFill>
                <a:latin typeface="Book Antiqua" pitchFamily="18" charset="0"/>
              </a:rPr>
              <a:t>8-14 hours of three phase power supply </a:t>
            </a:r>
          </a:p>
          <a:p>
            <a:pPr marL="838200" lvl="1" indent="-381000" algn="just">
              <a:buClr>
                <a:srgbClr val="FF0000"/>
              </a:buClr>
              <a:buFontTx/>
              <a:buAutoNum type="alphaLcParenR"/>
            </a:pPr>
            <a:r>
              <a:rPr lang="en-US" b="1" i="1" smtClean="0">
                <a:solidFill>
                  <a:srgbClr val="FFFFFF"/>
                </a:solidFill>
                <a:latin typeface="Book Antiqua" pitchFamily="18" charset="0"/>
              </a:rPr>
              <a:t>10-12 hours of single phase power supply</a:t>
            </a:r>
          </a:p>
          <a:p>
            <a:pPr marL="838200" lvl="1" indent="-381000" algn="just">
              <a:buClr>
                <a:srgbClr val="FF0000"/>
              </a:buClr>
              <a:buFontTx/>
              <a:buAutoNum type="alphaLcParenR"/>
            </a:pPr>
            <a:r>
              <a:rPr lang="en-US" b="1" i="1" smtClean="0">
                <a:solidFill>
                  <a:srgbClr val="FFFFFF"/>
                </a:solidFill>
                <a:latin typeface="Book Antiqua" pitchFamily="18" charset="0"/>
              </a:rPr>
              <a:t>3-4 hours of no power supply </a:t>
            </a:r>
          </a:p>
          <a:p>
            <a:pPr marL="457200" indent="-457200">
              <a:buFontTx/>
              <a:buAutoNum type="alphaLcParenR"/>
            </a:pPr>
            <a:endParaRPr lang="en-US" b="1" smtClean="0">
              <a:solidFill>
                <a:srgbClr val="FFFFFF"/>
              </a:solidFill>
              <a:latin typeface="Calibri" pitchFamily="34" charset="0"/>
            </a:endParaRPr>
          </a:p>
          <a:p>
            <a:pPr marL="457200" indent="-457200">
              <a:buFontTx/>
              <a:buNone/>
            </a:pPr>
            <a:endParaRPr lang="en-US" sz="2000" b="1" smtClean="0">
              <a:solidFill>
                <a:srgbClr val="FFFFFF"/>
              </a:solidFill>
              <a:latin typeface="Calibri" pitchFamily="34" charset="0"/>
            </a:endParaRPr>
          </a:p>
          <a:p>
            <a:pPr marL="457200" indent="-457200">
              <a:buFontTx/>
              <a:buNone/>
            </a:pPr>
            <a:r>
              <a:rPr lang="en-US" sz="2000" smtClean="0">
                <a:solidFill>
                  <a:srgbClr val="FFFFFF"/>
                </a:solidFill>
              </a:rPr>
              <a:t>     </a:t>
            </a:r>
          </a:p>
          <a:p>
            <a:pPr marL="457200" indent="-457200">
              <a:buFontTx/>
              <a:buNone/>
            </a:pPr>
            <a:endParaRPr lang="en-US" sz="2000" smtClean="0">
              <a:solidFill>
                <a:srgbClr val="FFFFFF"/>
              </a:solidFill>
            </a:endParaRPr>
          </a:p>
        </p:txBody>
      </p:sp>
      <p:sp>
        <p:nvSpPr>
          <p:cNvPr id="4100" name="AutoShape 4"/>
          <p:cNvSpPr>
            <a:spLocks noChangeArrowheads="1"/>
          </p:cNvSpPr>
          <p:nvPr/>
        </p:nvSpPr>
        <p:spPr bwMode="gray">
          <a:xfrm>
            <a:off x="1905000" y="228600"/>
            <a:ext cx="5029200" cy="685800"/>
          </a:xfrm>
          <a:prstGeom prst="roundRect">
            <a:avLst>
              <a:gd name="adj" fmla="val 50000"/>
            </a:avLst>
          </a:prstGeom>
          <a:solidFill>
            <a:srgbClr val="FFCC00"/>
          </a:soli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Background</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6"/>
          <p:cNvSpPr>
            <a:spLocks noGrp="1" noChangeArrowheads="1"/>
          </p:cNvSpPr>
          <p:nvPr>
            <p:ph type="sldNum" sz="quarter" idx="12"/>
          </p:nvPr>
        </p:nvSpPr>
        <p:spPr>
          <a:noFill/>
        </p:spPr>
        <p:txBody>
          <a:bodyPr/>
          <a:lstStyle/>
          <a:p>
            <a:fld id="{C58515E7-C507-4A57-98CD-2649F9FE355C}" type="slidenum">
              <a:rPr lang="en-US" smtClean="0"/>
              <a:pPr/>
              <a:t>10</a:t>
            </a:fld>
            <a:endParaRPr lang="en-US" smtClean="0"/>
          </a:p>
        </p:txBody>
      </p:sp>
      <p:sp>
        <p:nvSpPr>
          <p:cNvPr id="17411" name="Rectangle 3"/>
          <p:cNvSpPr>
            <a:spLocks noGrp="1" noChangeArrowheads="1"/>
          </p:cNvSpPr>
          <p:nvPr>
            <p:ph type="body" idx="4294967295"/>
          </p:nvPr>
        </p:nvSpPr>
        <p:spPr>
          <a:xfrm>
            <a:off x="304800" y="1981200"/>
            <a:ext cx="8458200" cy="4724400"/>
          </a:xfrm>
        </p:spPr>
        <p:txBody>
          <a:bodyPr/>
          <a:lstStyle/>
          <a:p>
            <a:pPr>
              <a:lnSpc>
                <a:spcPct val="120000"/>
              </a:lnSpc>
              <a:buFont typeface="Wingdings" pitchFamily="2" charset="2"/>
              <a:buChar char="Ø"/>
            </a:pPr>
            <a:r>
              <a:rPr lang="en-US" b="1" smtClean="0">
                <a:solidFill>
                  <a:srgbClr val="FFFFFF"/>
                </a:solidFill>
                <a:latin typeface="Calibri" pitchFamily="34" charset="0"/>
              </a:rPr>
              <a:t>Entertainment available through TV, VCR, VCD. Local/National/Inter National news also made available.</a:t>
            </a:r>
          </a:p>
          <a:p>
            <a:pPr>
              <a:lnSpc>
                <a:spcPct val="120000"/>
              </a:lnSpc>
              <a:buFont typeface="Wingdings" pitchFamily="2" charset="2"/>
              <a:buChar char="Ø"/>
            </a:pPr>
            <a:r>
              <a:rPr lang="en-US" b="1" smtClean="0">
                <a:solidFill>
                  <a:srgbClr val="FFFFFF"/>
                </a:solidFill>
                <a:latin typeface="Calibri" pitchFamily="34" charset="0"/>
              </a:rPr>
              <a:t>Increase in working hours in villages .</a:t>
            </a:r>
          </a:p>
          <a:p>
            <a:pPr>
              <a:lnSpc>
                <a:spcPct val="120000"/>
              </a:lnSpc>
              <a:buFont typeface="Wingdings" pitchFamily="2" charset="2"/>
              <a:buChar char="Ø"/>
            </a:pPr>
            <a:r>
              <a:rPr lang="en-US" b="1" smtClean="0">
                <a:solidFill>
                  <a:srgbClr val="FFFFFF"/>
                </a:solidFill>
                <a:latin typeface="Calibri" pitchFamily="34" charset="0"/>
              </a:rPr>
              <a:t>Enhancement opportunity for local employment.</a:t>
            </a:r>
          </a:p>
          <a:p>
            <a:pPr>
              <a:lnSpc>
                <a:spcPct val="120000"/>
              </a:lnSpc>
              <a:buFont typeface="Wingdings" pitchFamily="2" charset="2"/>
              <a:buChar char="Ø"/>
            </a:pPr>
            <a:r>
              <a:rPr lang="en-US" b="1" smtClean="0">
                <a:solidFill>
                  <a:srgbClr val="FFFFFF"/>
                </a:solidFill>
                <a:latin typeface="Calibri" pitchFamily="34" charset="0"/>
              </a:rPr>
              <a:t>Local dairy and milk testing processes helped. </a:t>
            </a:r>
          </a:p>
          <a:p>
            <a:pPr>
              <a:lnSpc>
                <a:spcPct val="120000"/>
              </a:lnSpc>
              <a:buFont typeface="Wingdings" pitchFamily="2" charset="2"/>
              <a:buChar char="Ø"/>
            </a:pPr>
            <a:r>
              <a:rPr lang="en-US" b="1" smtClean="0">
                <a:solidFill>
                  <a:srgbClr val="FFFFFF"/>
                </a:solidFill>
                <a:latin typeface="Calibri" pitchFamily="34" charset="0"/>
              </a:rPr>
              <a:t>Development of cottage/home industries and small scale industries.</a:t>
            </a:r>
          </a:p>
          <a:p>
            <a:pPr>
              <a:lnSpc>
                <a:spcPct val="120000"/>
              </a:lnSpc>
              <a:buFont typeface="Wingdings" pitchFamily="2" charset="2"/>
              <a:buChar char="Ø"/>
            </a:pPr>
            <a:r>
              <a:rPr lang="en-US" b="1" smtClean="0">
                <a:solidFill>
                  <a:srgbClr val="FFFFFF"/>
                </a:solidFill>
                <a:latin typeface="Calibri" pitchFamily="34" charset="0"/>
              </a:rPr>
              <a:t>Reduction in failure of motor pumps sets of farmers saving the maintenance cost.</a:t>
            </a:r>
          </a:p>
          <a:p>
            <a:pPr>
              <a:lnSpc>
                <a:spcPct val="90000"/>
              </a:lnSpc>
            </a:pPr>
            <a:endParaRPr lang="en-US" sz="2000" b="1" smtClean="0">
              <a:solidFill>
                <a:srgbClr val="FFFFFF"/>
              </a:solidFill>
            </a:endParaRPr>
          </a:p>
        </p:txBody>
      </p:sp>
      <p:sp>
        <p:nvSpPr>
          <p:cNvPr id="78852" name="AutoShape 4"/>
          <p:cNvSpPr>
            <a:spLocks noChangeArrowheads="1"/>
          </p:cNvSpPr>
          <p:nvPr/>
        </p:nvSpPr>
        <p:spPr bwMode="gray">
          <a:xfrm>
            <a:off x="2209800" y="152400"/>
            <a:ext cx="4800600" cy="762000"/>
          </a:xfrm>
          <a:prstGeom prst="roundRect">
            <a:avLst>
              <a:gd name="adj" fmla="val 50000"/>
            </a:avLst>
          </a:prstGeom>
          <a:solidFill>
            <a:srgbClr val="FFCC00"/>
          </a:soli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Benefits of JGY  (2/2)</a:t>
            </a:r>
          </a:p>
        </p:txBody>
      </p:sp>
      <p:sp>
        <p:nvSpPr>
          <p:cNvPr id="17413" name="Rectangle 4"/>
          <p:cNvSpPr>
            <a:spLocks noChangeArrowheads="1"/>
          </p:cNvSpPr>
          <p:nvPr/>
        </p:nvSpPr>
        <p:spPr bwMode="auto">
          <a:xfrm>
            <a:off x="762000" y="1371600"/>
            <a:ext cx="4724400" cy="476250"/>
          </a:xfrm>
          <a:prstGeom prst="rect">
            <a:avLst/>
          </a:prstGeom>
          <a:noFill/>
          <a:ln w="9525">
            <a:noFill/>
            <a:miter lim="800000"/>
            <a:headEnd/>
            <a:tailEnd/>
          </a:ln>
        </p:spPr>
        <p:txBody>
          <a:bodyPr>
            <a:spAutoFit/>
          </a:bodyPr>
          <a:lstStyle/>
          <a:p>
            <a:pPr>
              <a:lnSpc>
                <a:spcPct val="90000"/>
              </a:lnSpc>
              <a:spcBef>
                <a:spcPct val="0"/>
              </a:spcBef>
              <a:buFontTx/>
              <a:buNone/>
            </a:pPr>
            <a:r>
              <a:rPr lang="en-US" sz="2800" b="1">
                <a:solidFill>
                  <a:srgbClr val="FFFFFF"/>
                </a:solidFill>
                <a:effectLst/>
                <a:latin typeface="Calibri" pitchFamily="34" charset="0"/>
              </a:rPr>
              <a:t>Benefits to the Consumers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Grp="1" noChangeArrowheads="1"/>
          </p:cNvSpPr>
          <p:nvPr>
            <p:ph type="sldNum" sz="quarter" idx="12"/>
          </p:nvPr>
        </p:nvSpPr>
        <p:spPr>
          <a:noFill/>
        </p:spPr>
        <p:txBody>
          <a:bodyPr/>
          <a:lstStyle/>
          <a:p>
            <a:fld id="{EA4BB356-FD71-4506-9699-73E0C5FB3A5E}" type="slidenum">
              <a:rPr lang="en-US" smtClean="0"/>
              <a:pPr/>
              <a:t>11</a:t>
            </a:fld>
            <a:endParaRPr lang="en-US" smtClean="0"/>
          </a:p>
        </p:txBody>
      </p:sp>
      <p:sp>
        <p:nvSpPr>
          <p:cNvPr id="1028" name="Rectangle 3"/>
          <p:cNvSpPr>
            <a:spLocks noGrp="1" noChangeArrowheads="1"/>
          </p:cNvSpPr>
          <p:nvPr>
            <p:ph type="body" sz="half" idx="4294967295"/>
          </p:nvPr>
        </p:nvSpPr>
        <p:spPr>
          <a:xfrm>
            <a:off x="0" y="1676400"/>
            <a:ext cx="9144000" cy="838200"/>
          </a:xfrm>
          <a:noFill/>
        </p:spPr>
        <p:txBody>
          <a:bodyPr/>
          <a:lstStyle/>
          <a:p>
            <a:pPr lvl="1">
              <a:lnSpc>
                <a:spcPct val="90000"/>
              </a:lnSpc>
              <a:buFontTx/>
              <a:buNone/>
            </a:pPr>
            <a:r>
              <a:rPr lang="en-US" sz="2800" b="1" smtClean="0">
                <a:solidFill>
                  <a:srgbClr val="FFFF00"/>
                </a:solidFill>
                <a:latin typeface="Calibri" pitchFamily="34" charset="0"/>
                <a:cs typeface="Times New Roman" pitchFamily="18" charset="0"/>
              </a:rPr>
              <a:t>( I ) </a:t>
            </a:r>
            <a:r>
              <a:rPr lang="en-US" sz="2800" b="1" u="sng" smtClean="0">
                <a:solidFill>
                  <a:srgbClr val="FFFF00"/>
                </a:solidFill>
                <a:latin typeface="Calibri" pitchFamily="34" charset="0"/>
              </a:rPr>
              <a:t>Centre for Environmental Planning &amp; Technology</a:t>
            </a:r>
            <a:r>
              <a:rPr lang="en-US" sz="2800" b="1" smtClean="0">
                <a:solidFill>
                  <a:srgbClr val="FFFF00"/>
                </a:solidFill>
                <a:latin typeface="Calibri" pitchFamily="34" charset="0"/>
              </a:rPr>
              <a:t> </a:t>
            </a:r>
            <a:r>
              <a:rPr lang="en-US" sz="2800" b="1" u="sng" smtClean="0">
                <a:solidFill>
                  <a:srgbClr val="FFFF00"/>
                </a:solidFill>
                <a:latin typeface="Calibri" pitchFamily="34" charset="0"/>
              </a:rPr>
              <a:t>(CEPT)</a:t>
            </a:r>
          </a:p>
          <a:p>
            <a:pPr lvl="1">
              <a:lnSpc>
                <a:spcPct val="90000"/>
              </a:lnSpc>
              <a:buFontTx/>
              <a:buNone/>
            </a:pPr>
            <a:endParaRPr lang="en-US" sz="2000" b="1" smtClean="0">
              <a:solidFill>
                <a:srgbClr val="FFFF00"/>
              </a:solidFill>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a:p>
            <a:pPr lvl="1">
              <a:lnSpc>
                <a:spcPct val="90000"/>
              </a:lnSpc>
            </a:pPr>
            <a:endParaRPr lang="en-US" sz="2000" b="1" smtClean="0">
              <a:latin typeface="Calibri" pitchFamily="34" charset="0"/>
            </a:endParaRPr>
          </a:p>
        </p:txBody>
      </p:sp>
      <p:graphicFrame>
        <p:nvGraphicFramePr>
          <p:cNvPr id="1026" name="Object 4"/>
          <p:cNvGraphicFramePr>
            <a:graphicFrameLocks noGrp="1" noChangeAspect="1"/>
          </p:cNvGraphicFramePr>
          <p:nvPr>
            <p:ph sz="quarter" idx="4294967295"/>
          </p:nvPr>
        </p:nvGraphicFramePr>
        <p:xfrm>
          <a:off x="712788" y="2497138"/>
          <a:ext cx="8013700" cy="3343275"/>
        </p:xfrm>
        <a:graphic>
          <a:graphicData uri="http://schemas.openxmlformats.org/presentationml/2006/ole">
            <p:oleObj spid="_x0000_s1026" name="Worksheet" r:id="rId3" imgW="4314749" imgH="1800149" progId="Excel.Sheet.8">
              <p:embed/>
            </p:oleObj>
          </a:graphicData>
        </a:graphic>
      </p:graphicFrame>
      <p:sp>
        <p:nvSpPr>
          <p:cNvPr id="14341" name="AutoShape 5"/>
          <p:cNvSpPr>
            <a:spLocks noChangeArrowheads="1"/>
          </p:cNvSpPr>
          <p:nvPr/>
        </p:nvSpPr>
        <p:spPr bwMode="gray">
          <a:xfrm>
            <a:off x="2209800" y="685800"/>
            <a:ext cx="4800600" cy="533400"/>
          </a:xfrm>
          <a:prstGeom prst="roundRect">
            <a:avLst>
              <a:gd name="adj" fmla="val 50000"/>
            </a:avLst>
          </a:prstGeom>
          <a:solidFill>
            <a:srgbClr val="FFCC00"/>
          </a:soli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Third party Evaluation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6"/>
          <p:cNvSpPr>
            <a:spLocks noGrp="1" noChangeArrowheads="1"/>
          </p:cNvSpPr>
          <p:nvPr>
            <p:ph type="sldNum" sz="quarter" idx="12"/>
          </p:nvPr>
        </p:nvSpPr>
        <p:spPr>
          <a:noFill/>
        </p:spPr>
        <p:txBody>
          <a:bodyPr/>
          <a:lstStyle/>
          <a:p>
            <a:fld id="{0EDCE191-813B-4019-B993-3630100ECFF1}" type="slidenum">
              <a:rPr lang="en-US" smtClean="0"/>
              <a:pPr/>
              <a:t>12</a:t>
            </a:fld>
            <a:endParaRPr lang="en-US" smtClean="0"/>
          </a:p>
        </p:txBody>
      </p:sp>
      <p:sp>
        <p:nvSpPr>
          <p:cNvPr id="2052" name="Rectangle 2"/>
          <p:cNvSpPr>
            <a:spLocks noGrp="1" noChangeArrowheads="1"/>
          </p:cNvSpPr>
          <p:nvPr>
            <p:ph type="title" idx="4294967295"/>
          </p:nvPr>
        </p:nvSpPr>
        <p:spPr>
          <a:xfrm>
            <a:off x="4189413" y="274638"/>
            <a:ext cx="3840162" cy="857250"/>
          </a:xfrm>
        </p:spPr>
        <p:txBody>
          <a:bodyPr anchor="ctr"/>
          <a:lstStyle/>
          <a:p>
            <a:pPr algn="r"/>
            <a:r>
              <a:rPr lang="en-US" sz="2400" u="sng" smtClean="0">
                <a:solidFill>
                  <a:srgbClr val="003399"/>
                </a:solidFill>
                <a:latin typeface="Calibri" pitchFamily="34" charset="0"/>
              </a:rPr>
              <a:t>.......Continued</a:t>
            </a:r>
          </a:p>
        </p:txBody>
      </p:sp>
      <p:sp>
        <p:nvSpPr>
          <p:cNvPr id="2053" name="Rectangle 3"/>
          <p:cNvSpPr>
            <a:spLocks noGrp="1" noChangeArrowheads="1"/>
          </p:cNvSpPr>
          <p:nvPr>
            <p:ph type="body" idx="4294967295"/>
          </p:nvPr>
        </p:nvSpPr>
        <p:spPr>
          <a:xfrm>
            <a:off x="685800" y="1219200"/>
            <a:ext cx="7772400" cy="5334000"/>
          </a:xfrm>
          <a:noFill/>
        </p:spPr>
        <p:txBody>
          <a:bodyPr/>
          <a:lstStyle/>
          <a:p>
            <a:pPr>
              <a:buFontTx/>
              <a:buNone/>
            </a:pPr>
            <a:r>
              <a:rPr lang="en-US" b="1" smtClean="0">
                <a:solidFill>
                  <a:srgbClr val="FFFF00"/>
                </a:solidFill>
                <a:latin typeface="Calibri" pitchFamily="34" charset="0"/>
              </a:rPr>
              <a:t>    </a:t>
            </a:r>
            <a:r>
              <a:rPr lang="en-US" sz="2800" b="1" u="sng" smtClean="0">
                <a:solidFill>
                  <a:srgbClr val="FFFF00"/>
                </a:solidFill>
                <a:latin typeface="Calibri" pitchFamily="34" charset="0"/>
              </a:rPr>
              <a:t>(II) Confederation Of Indian Industries through IRMA ,  Anand</a:t>
            </a:r>
            <a:r>
              <a:rPr lang="en-US" sz="2800" b="1" u="sng" smtClean="0">
                <a:solidFill>
                  <a:srgbClr val="003399"/>
                </a:solidFill>
                <a:latin typeface="Calibri" pitchFamily="34" charset="0"/>
              </a:rPr>
              <a:t>.</a:t>
            </a:r>
          </a:p>
          <a:p>
            <a:pPr algn="just">
              <a:buClr>
                <a:srgbClr val="003399"/>
              </a:buClr>
              <a:buFont typeface="Wingdings" pitchFamily="2" charset="2"/>
              <a:buChar char="Ø"/>
            </a:pPr>
            <a:r>
              <a:rPr lang="en-US" b="1" smtClean="0">
                <a:solidFill>
                  <a:srgbClr val="FFFFFF"/>
                </a:solidFill>
                <a:latin typeface="Calibri" pitchFamily="34" charset="0"/>
              </a:rPr>
              <a:t>Economic Impact on Households:</a:t>
            </a:r>
          </a:p>
          <a:p>
            <a:pPr lvl="2" algn="just">
              <a:buClr>
                <a:srgbClr val="FF0000"/>
              </a:buClr>
              <a:buFont typeface="Wingdings" pitchFamily="2" charset="2"/>
              <a:buChar char="Ø"/>
            </a:pPr>
            <a:r>
              <a:rPr lang="en-US" b="1" smtClean="0">
                <a:solidFill>
                  <a:srgbClr val="FFFFFF"/>
                </a:solidFill>
                <a:latin typeface="Calibri" pitchFamily="34" charset="0"/>
              </a:rPr>
              <a:t>Employment level increased. </a:t>
            </a:r>
          </a:p>
          <a:p>
            <a:pPr lvl="2" algn="just">
              <a:buClr>
                <a:srgbClr val="FF0000"/>
              </a:buClr>
              <a:buFont typeface="Wingdings" pitchFamily="2" charset="2"/>
              <a:buChar char="Ø"/>
            </a:pPr>
            <a:r>
              <a:rPr lang="en-US" b="1" smtClean="0">
                <a:solidFill>
                  <a:srgbClr val="FFFFFF"/>
                </a:solidFill>
                <a:latin typeface="Calibri" pitchFamily="34" charset="0"/>
              </a:rPr>
              <a:t>Migration from the rural areas come down by 33%</a:t>
            </a:r>
          </a:p>
          <a:p>
            <a:pPr algn="just">
              <a:buClr>
                <a:srgbClr val="003399"/>
              </a:buClr>
              <a:buFont typeface="Wingdings" pitchFamily="2" charset="2"/>
              <a:buChar char="Ø"/>
            </a:pPr>
            <a:r>
              <a:rPr lang="en-US" b="1" smtClean="0">
                <a:solidFill>
                  <a:srgbClr val="FFFFFF"/>
                </a:solidFill>
                <a:latin typeface="Calibri" pitchFamily="34" charset="0"/>
              </a:rPr>
              <a:t>Impact On Education:</a:t>
            </a:r>
          </a:p>
          <a:p>
            <a:pPr lvl="2" algn="just">
              <a:buClr>
                <a:srgbClr val="FF0000"/>
              </a:buClr>
              <a:buFont typeface="Wingdings" pitchFamily="2" charset="2"/>
              <a:buChar char="Ø"/>
            </a:pPr>
            <a:r>
              <a:rPr lang="en-US" b="1" smtClean="0">
                <a:solidFill>
                  <a:srgbClr val="FFFFFF"/>
                </a:solidFill>
                <a:latin typeface="Calibri" pitchFamily="34" charset="0"/>
              </a:rPr>
              <a:t>Drop out of Girl children reduced by 80% </a:t>
            </a:r>
          </a:p>
          <a:p>
            <a:pPr lvl="2" algn="just">
              <a:buClr>
                <a:srgbClr val="FF0000"/>
              </a:buClr>
              <a:buFont typeface="Wingdings" pitchFamily="2" charset="2"/>
              <a:buChar char="Ø"/>
            </a:pPr>
            <a:r>
              <a:rPr lang="en-US" b="1" smtClean="0">
                <a:solidFill>
                  <a:srgbClr val="FFFFFF"/>
                </a:solidFill>
                <a:latin typeface="Calibri" pitchFamily="34" charset="0"/>
              </a:rPr>
              <a:t>School absenteeism reduced by 13% </a:t>
            </a:r>
          </a:p>
          <a:p>
            <a:pPr lvl="2" algn="just">
              <a:buClr>
                <a:srgbClr val="FF0000"/>
              </a:buClr>
              <a:buFont typeface="Wingdings" pitchFamily="2" charset="2"/>
              <a:buChar char="Ø"/>
            </a:pPr>
            <a:r>
              <a:rPr lang="en-US" b="1" smtClean="0">
                <a:solidFill>
                  <a:srgbClr val="FFFFFF"/>
                </a:solidFill>
                <a:latin typeface="Calibri" pitchFamily="34" charset="0"/>
              </a:rPr>
              <a:t>Average duration of study for girls and boys at home increased by 92% and 81% respectively.</a:t>
            </a:r>
          </a:p>
        </p:txBody>
      </p:sp>
      <p:sp>
        <p:nvSpPr>
          <p:cNvPr id="2054" name="Rectangle 4"/>
          <p:cNvSpPr>
            <a:spLocks noChangeArrowheads="1"/>
          </p:cNvSpPr>
          <p:nvPr/>
        </p:nvSpPr>
        <p:spPr bwMode="auto">
          <a:xfrm>
            <a:off x="0" y="2320925"/>
            <a:ext cx="9144000" cy="0"/>
          </a:xfrm>
          <a:prstGeom prst="rect">
            <a:avLst/>
          </a:prstGeom>
          <a:noFill/>
          <a:ln w="9525">
            <a:noFill/>
            <a:miter lim="800000"/>
            <a:headEnd/>
            <a:tailEnd/>
          </a:ln>
        </p:spPr>
        <p:txBody>
          <a:bodyPr wrap="none" anchor="ctr">
            <a:spAutoFit/>
          </a:bodyPr>
          <a:lstStyle/>
          <a:p>
            <a:pPr>
              <a:spcBef>
                <a:spcPct val="0"/>
              </a:spcBef>
              <a:buFontTx/>
              <a:buNone/>
            </a:pPr>
            <a:endParaRPr lang="en-US">
              <a:effectLst/>
              <a:latin typeface="Arial" charset="0"/>
            </a:endParaRPr>
          </a:p>
        </p:txBody>
      </p:sp>
      <p:sp>
        <p:nvSpPr>
          <p:cNvPr id="2055" name="Text Box 5"/>
          <p:cNvSpPr txBox="1">
            <a:spLocks noChangeArrowheads="1"/>
          </p:cNvSpPr>
          <p:nvPr/>
        </p:nvSpPr>
        <p:spPr bwMode="auto">
          <a:xfrm>
            <a:off x="7305675" y="4537075"/>
            <a:ext cx="171450" cy="457200"/>
          </a:xfrm>
          <a:prstGeom prst="rect">
            <a:avLst/>
          </a:prstGeom>
          <a:noFill/>
          <a:ln w="9525">
            <a:noFill/>
            <a:miter lim="800000"/>
            <a:headEnd/>
            <a:tailEnd/>
          </a:ln>
        </p:spPr>
        <p:txBody>
          <a:bodyPr wrap="none">
            <a:spAutoFit/>
          </a:bodyPr>
          <a:lstStyle/>
          <a:p>
            <a:pPr algn="ctr">
              <a:buFontTx/>
              <a:buNone/>
            </a:pPr>
            <a:endParaRPr lang="en-US" sz="2400">
              <a:effectLst/>
              <a:latin typeface="Times New Roman" pitchFamily="18" charset="0"/>
            </a:endParaRPr>
          </a:p>
        </p:txBody>
      </p:sp>
      <p:pic>
        <p:nvPicPr>
          <p:cNvPr id="2056" name="Picture 6" descr="IRMA"/>
          <p:cNvPicPr>
            <a:picLocks noChangeAspect="1" noChangeArrowheads="1"/>
          </p:cNvPicPr>
          <p:nvPr/>
        </p:nvPicPr>
        <p:blipFill>
          <a:blip r:embed="rId3"/>
          <a:srcRect/>
          <a:stretch>
            <a:fillRect/>
          </a:stretch>
        </p:blipFill>
        <p:spPr bwMode="auto">
          <a:xfrm>
            <a:off x="1447800" y="127000"/>
            <a:ext cx="1143000" cy="711200"/>
          </a:xfrm>
          <a:prstGeom prst="rect">
            <a:avLst/>
          </a:prstGeom>
          <a:noFill/>
          <a:ln w="9525">
            <a:noFill/>
            <a:miter lim="800000"/>
            <a:headEnd/>
            <a:tailEnd/>
          </a:ln>
        </p:spPr>
      </p:pic>
      <p:sp>
        <p:nvSpPr>
          <p:cNvPr id="2057" name="Text Box 7"/>
          <p:cNvSpPr txBox="1">
            <a:spLocks noChangeArrowheads="1"/>
          </p:cNvSpPr>
          <p:nvPr/>
        </p:nvSpPr>
        <p:spPr bwMode="auto">
          <a:xfrm>
            <a:off x="1133475" y="3927475"/>
            <a:ext cx="171450" cy="457200"/>
          </a:xfrm>
          <a:prstGeom prst="rect">
            <a:avLst/>
          </a:prstGeom>
          <a:noFill/>
          <a:ln w="9525">
            <a:noFill/>
            <a:miter lim="800000"/>
            <a:headEnd/>
            <a:tailEnd/>
          </a:ln>
        </p:spPr>
        <p:txBody>
          <a:bodyPr wrap="none">
            <a:spAutoFit/>
          </a:bodyPr>
          <a:lstStyle/>
          <a:p>
            <a:pPr algn="ctr">
              <a:buFontTx/>
              <a:buNone/>
            </a:pPr>
            <a:endParaRPr lang="en-US" sz="2400">
              <a:effectLst/>
              <a:latin typeface="Times New Roman" pitchFamily="18" charset="0"/>
            </a:endParaRPr>
          </a:p>
        </p:txBody>
      </p:sp>
      <p:graphicFrame>
        <p:nvGraphicFramePr>
          <p:cNvPr id="2050" name="Object 8"/>
          <p:cNvGraphicFramePr>
            <a:graphicFrameLocks noChangeAspect="1"/>
          </p:cNvGraphicFramePr>
          <p:nvPr/>
        </p:nvGraphicFramePr>
        <p:xfrm>
          <a:off x="304800" y="228600"/>
          <a:ext cx="971550" cy="569913"/>
        </p:xfrm>
        <a:graphic>
          <a:graphicData uri="http://schemas.openxmlformats.org/presentationml/2006/ole">
            <p:oleObj spid="_x0000_s2050" r:id="rId4" imgW="1276190" imgH="781159" progId="">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6"/>
          <p:cNvSpPr>
            <a:spLocks noGrp="1" noChangeArrowheads="1"/>
          </p:cNvSpPr>
          <p:nvPr>
            <p:ph type="sldNum" sz="quarter" idx="12"/>
          </p:nvPr>
        </p:nvSpPr>
        <p:spPr>
          <a:noFill/>
        </p:spPr>
        <p:txBody>
          <a:bodyPr/>
          <a:lstStyle/>
          <a:p>
            <a:fld id="{7113E9A6-261D-4B4F-B08B-DE79F2F2EDFE}" type="slidenum">
              <a:rPr lang="en-US" smtClean="0"/>
              <a:pPr/>
              <a:t>13</a:t>
            </a:fld>
            <a:endParaRPr lang="en-US" smtClean="0"/>
          </a:p>
        </p:txBody>
      </p:sp>
      <p:sp>
        <p:nvSpPr>
          <p:cNvPr id="3076" name="Rectangle 2"/>
          <p:cNvSpPr>
            <a:spLocks noGrp="1" noChangeArrowheads="1"/>
          </p:cNvSpPr>
          <p:nvPr>
            <p:ph type="title" idx="4294967295"/>
          </p:nvPr>
        </p:nvSpPr>
        <p:spPr>
          <a:xfrm>
            <a:off x="6296025" y="274638"/>
            <a:ext cx="2290763" cy="857250"/>
          </a:xfrm>
        </p:spPr>
        <p:txBody>
          <a:bodyPr anchor="ctr"/>
          <a:lstStyle/>
          <a:p>
            <a:pPr algn="r"/>
            <a:r>
              <a:rPr lang="en-US" sz="2400" u="sng" smtClean="0">
                <a:solidFill>
                  <a:srgbClr val="003399"/>
                </a:solidFill>
                <a:latin typeface="Calibri" pitchFamily="34" charset="0"/>
              </a:rPr>
              <a:t>.......Continued</a:t>
            </a:r>
          </a:p>
        </p:txBody>
      </p:sp>
      <p:sp>
        <p:nvSpPr>
          <p:cNvPr id="3077" name="Rectangle 3"/>
          <p:cNvSpPr>
            <a:spLocks noGrp="1" noChangeArrowheads="1"/>
          </p:cNvSpPr>
          <p:nvPr>
            <p:ph type="body" idx="4294967295"/>
          </p:nvPr>
        </p:nvSpPr>
        <p:spPr>
          <a:xfrm>
            <a:off x="228600" y="1066800"/>
            <a:ext cx="8839200" cy="5867400"/>
          </a:xfrm>
          <a:noFill/>
        </p:spPr>
        <p:txBody>
          <a:bodyPr/>
          <a:lstStyle/>
          <a:p>
            <a:pPr>
              <a:buFontTx/>
              <a:buNone/>
            </a:pPr>
            <a:r>
              <a:rPr lang="en-US" b="1" smtClean="0">
                <a:solidFill>
                  <a:srgbClr val="FFFFFF"/>
                </a:solidFill>
                <a:latin typeface="Calibri" pitchFamily="34" charset="0"/>
              </a:rPr>
              <a:t>Socio-cultural Impact on Households:</a:t>
            </a:r>
          </a:p>
          <a:p>
            <a:pPr algn="just">
              <a:buFontTx/>
              <a:buNone/>
            </a:pPr>
            <a:r>
              <a:rPr lang="en-US" b="1" smtClean="0">
                <a:solidFill>
                  <a:srgbClr val="FFFFFF"/>
                </a:solidFill>
                <a:latin typeface="Calibri" pitchFamily="34" charset="0"/>
              </a:rPr>
              <a:t>       awareness increased significantly in  </a:t>
            </a:r>
          </a:p>
          <a:p>
            <a:pPr lvl="2" algn="just">
              <a:buFont typeface="Wingdings" pitchFamily="2" charset="2"/>
              <a:buChar char="Ø"/>
            </a:pPr>
            <a:r>
              <a:rPr lang="en-US" b="1" smtClean="0">
                <a:solidFill>
                  <a:srgbClr val="FFFFFF"/>
                </a:solidFill>
                <a:latin typeface="Calibri" pitchFamily="34" charset="0"/>
              </a:rPr>
              <a:t>Health, nutrition and family planning issues.</a:t>
            </a:r>
          </a:p>
          <a:p>
            <a:pPr lvl="2" algn="just">
              <a:buFont typeface="Wingdings" pitchFamily="2" charset="2"/>
              <a:buChar char="Ø"/>
            </a:pPr>
            <a:r>
              <a:rPr lang="en-US" b="1" smtClean="0">
                <a:solidFill>
                  <a:srgbClr val="FFFFFF"/>
                </a:solidFill>
                <a:latin typeface="Calibri" pitchFamily="34" charset="0"/>
              </a:rPr>
              <a:t>Government programmes.</a:t>
            </a:r>
          </a:p>
          <a:p>
            <a:pPr algn="just">
              <a:lnSpc>
                <a:spcPct val="90000"/>
              </a:lnSpc>
              <a:buFont typeface="Wingdings" pitchFamily="2" charset="2"/>
              <a:buChar char="Ø"/>
            </a:pPr>
            <a:r>
              <a:rPr lang="en-US" b="1" smtClean="0">
                <a:solidFill>
                  <a:srgbClr val="FFFFFF"/>
                </a:solidFill>
                <a:latin typeface="Calibri" pitchFamily="34" charset="0"/>
              </a:rPr>
              <a:t>Impact on Rural Women</a:t>
            </a:r>
          </a:p>
          <a:p>
            <a:pPr algn="just">
              <a:lnSpc>
                <a:spcPct val="90000"/>
              </a:lnSpc>
              <a:buFontTx/>
              <a:buNone/>
            </a:pPr>
            <a:r>
              <a:rPr lang="en-US" b="1" smtClean="0">
                <a:solidFill>
                  <a:srgbClr val="FFFFFF"/>
                </a:solidFill>
                <a:latin typeface="Calibri" pitchFamily="34" charset="0"/>
              </a:rPr>
              <a:t>      * Increase in time spent by rural women on</a:t>
            </a:r>
          </a:p>
          <a:p>
            <a:pPr lvl="2" algn="just">
              <a:lnSpc>
                <a:spcPct val="90000"/>
              </a:lnSpc>
              <a:buFont typeface="Wingdings" pitchFamily="2" charset="2"/>
              <a:buChar char="Ø"/>
            </a:pPr>
            <a:r>
              <a:rPr lang="en-US" b="1" smtClean="0">
                <a:solidFill>
                  <a:srgbClr val="FFFFFF"/>
                </a:solidFill>
                <a:latin typeface="Calibri" pitchFamily="34" charset="0"/>
              </a:rPr>
              <a:t>education -by 90%</a:t>
            </a:r>
          </a:p>
          <a:p>
            <a:pPr lvl="2" algn="just">
              <a:lnSpc>
                <a:spcPct val="90000"/>
              </a:lnSpc>
              <a:buFont typeface="Wingdings" pitchFamily="2" charset="2"/>
              <a:buChar char="Ø"/>
            </a:pPr>
            <a:r>
              <a:rPr lang="en-US" b="1" smtClean="0">
                <a:solidFill>
                  <a:srgbClr val="FFFFFF"/>
                </a:solidFill>
                <a:latin typeface="Calibri" pitchFamily="34" charset="0"/>
              </a:rPr>
              <a:t>entertainment- by 88%</a:t>
            </a:r>
          </a:p>
          <a:p>
            <a:pPr lvl="2" algn="just">
              <a:lnSpc>
                <a:spcPct val="90000"/>
              </a:lnSpc>
              <a:buFont typeface="Wingdings" pitchFamily="2" charset="2"/>
              <a:buChar char="Ø"/>
            </a:pPr>
            <a:r>
              <a:rPr lang="en-US" b="1" smtClean="0">
                <a:solidFill>
                  <a:srgbClr val="FFFFFF"/>
                </a:solidFill>
                <a:latin typeface="Calibri" pitchFamily="34" charset="0"/>
              </a:rPr>
              <a:t>social activities- by 43%</a:t>
            </a:r>
          </a:p>
          <a:p>
            <a:pPr lvl="2" algn="just">
              <a:lnSpc>
                <a:spcPct val="90000"/>
              </a:lnSpc>
              <a:buFont typeface="Wingdings" pitchFamily="2" charset="2"/>
              <a:buChar char="Ø"/>
            </a:pPr>
            <a:r>
              <a:rPr lang="en-US" b="1" smtClean="0">
                <a:solidFill>
                  <a:srgbClr val="FFFFFF"/>
                </a:solidFill>
                <a:latin typeface="Calibri" pitchFamily="34" charset="0"/>
              </a:rPr>
              <a:t>income generating activities-by 18%</a:t>
            </a:r>
          </a:p>
          <a:p>
            <a:pPr algn="just">
              <a:lnSpc>
                <a:spcPct val="90000"/>
              </a:lnSpc>
              <a:buFontTx/>
              <a:buNone/>
            </a:pPr>
            <a:r>
              <a:rPr lang="en-US" b="1" smtClean="0">
                <a:solidFill>
                  <a:srgbClr val="FFFFFF"/>
                </a:solidFill>
                <a:latin typeface="Calibri" pitchFamily="34" charset="0"/>
              </a:rPr>
              <a:t>      * Time spent on performing household chores reduced  </a:t>
            </a:r>
          </a:p>
          <a:p>
            <a:pPr algn="just">
              <a:lnSpc>
                <a:spcPct val="90000"/>
              </a:lnSpc>
              <a:buFontTx/>
              <a:buNone/>
            </a:pPr>
            <a:r>
              <a:rPr lang="en-US" b="1" smtClean="0">
                <a:solidFill>
                  <a:srgbClr val="FFFFFF"/>
                </a:solidFill>
                <a:latin typeface="Calibri" pitchFamily="34" charset="0"/>
              </a:rPr>
              <a:t>         by 26%.</a:t>
            </a:r>
          </a:p>
          <a:p>
            <a:pPr lvl="2" algn="just">
              <a:buFont typeface="Wingdings" pitchFamily="2" charset="2"/>
              <a:buChar char="Ø"/>
            </a:pPr>
            <a:endParaRPr lang="en-US" sz="2000" b="1" smtClean="0">
              <a:solidFill>
                <a:srgbClr val="FFFFFF"/>
              </a:solidFill>
              <a:latin typeface="Calibri" pitchFamily="34" charset="0"/>
            </a:endParaRPr>
          </a:p>
        </p:txBody>
      </p:sp>
      <p:sp>
        <p:nvSpPr>
          <p:cNvPr id="3078" name="Rectangle 4"/>
          <p:cNvSpPr>
            <a:spLocks noChangeArrowheads="1"/>
          </p:cNvSpPr>
          <p:nvPr/>
        </p:nvSpPr>
        <p:spPr bwMode="auto">
          <a:xfrm>
            <a:off x="0" y="2320925"/>
            <a:ext cx="9144000" cy="0"/>
          </a:xfrm>
          <a:prstGeom prst="rect">
            <a:avLst/>
          </a:prstGeom>
          <a:noFill/>
          <a:ln w="9525">
            <a:noFill/>
            <a:miter lim="800000"/>
            <a:headEnd/>
            <a:tailEnd/>
          </a:ln>
        </p:spPr>
        <p:txBody>
          <a:bodyPr wrap="none" anchor="ctr">
            <a:spAutoFit/>
          </a:bodyPr>
          <a:lstStyle/>
          <a:p>
            <a:pPr>
              <a:spcBef>
                <a:spcPct val="0"/>
              </a:spcBef>
              <a:buFontTx/>
              <a:buNone/>
            </a:pPr>
            <a:endParaRPr lang="en-US">
              <a:effectLst/>
              <a:latin typeface="Arial" charset="0"/>
            </a:endParaRPr>
          </a:p>
        </p:txBody>
      </p:sp>
      <p:sp>
        <p:nvSpPr>
          <p:cNvPr id="3079" name="Text Box 5"/>
          <p:cNvSpPr txBox="1">
            <a:spLocks noChangeArrowheads="1"/>
          </p:cNvSpPr>
          <p:nvPr/>
        </p:nvSpPr>
        <p:spPr bwMode="auto">
          <a:xfrm>
            <a:off x="7305675" y="4537075"/>
            <a:ext cx="171450" cy="457200"/>
          </a:xfrm>
          <a:prstGeom prst="rect">
            <a:avLst/>
          </a:prstGeom>
          <a:noFill/>
          <a:ln w="9525">
            <a:noFill/>
            <a:miter lim="800000"/>
            <a:headEnd/>
            <a:tailEnd/>
          </a:ln>
        </p:spPr>
        <p:txBody>
          <a:bodyPr wrap="none">
            <a:spAutoFit/>
          </a:bodyPr>
          <a:lstStyle/>
          <a:p>
            <a:pPr algn="ctr">
              <a:buFontTx/>
              <a:buNone/>
            </a:pPr>
            <a:endParaRPr lang="en-US" sz="2400">
              <a:effectLst/>
              <a:latin typeface="Times New Roman" pitchFamily="18" charset="0"/>
            </a:endParaRPr>
          </a:p>
        </p:txBody>
      </p:sp>
      <p:pic>
        <p:nvPicPr>
          <p:cNvPr id="3080" name="Picture 6" descr="IRMA"/>
          <p:cNvPicPr>
            <a:picLocks noChangeAspect="1" noChangeArrowheads="1"/>
          </p:cNvPicPr>
          <p:nvPr/>
        </p:nvPicPr>
        <p:blipFill>
          <a:blip r:embed="rId3"/>
          <a:srcRect/>
          <a:stretch>
            <a:fillRect/>
          </a:stretch>
        </p:blipFill>
        <p:spPr bwMode="auto">
          <a:xfrm>
            <a:off x="1882775" y="174625"/>
            <a:ext cx="1143000" cy="711200"/>
          </a:xfrm>
          <a:prstGeom prst="rect">
            <a:avLst/>
          </a:prstGeom>
          <a:noFill/>
          <a:ln w="9525">
            <a:noFill/>
            <a:miter lim="800000"/>
            <a:headEnd/>
            <a:tailEnd/>
          </a:ln>
        </p:spPr>
      </p:pic>
      <p:sp>
        <p:nvSpPr>
          <p:cNvPr id="3081" name="Text Box 7"/>
          <p:cNvSpPr txBox="1">
            <a:spLocks noChangeArrowheads="1"/>
          </p:cNvSpPr>
          <p:nvPr/>
        </p:nvSpPr>
        <p:spPr bwMode="auto">
          <a:xfrm>
            <a:off x="1133475" y="3927475"/>
            <a:ext cx="171450" cy="457200"/>
          </a:xfrm>
          <a:prstGeom prst="rect">
            <a:avLst/>
          </a:prstGeom>
          <a:noFill/>
          <a:ln w="9525">
            <a:noFill/>
            <a:miter lim="800000"/>
            <a:headEnd/>
            <a:tailEnd/>
          </a:ln>
        </p:spPr>
        <p:txBody>
          <a:bodyPr wrap="none">
            <a:spAutoFit/>
          </a:bodyPr>
          <a:lstStyle/>
          <a:p>
            <a:pPr algn="ctr">
              <a:buFontTx/>
              <a:buNone/>
            </a:pPr>
            <a:endParaRPr lang="en-US" sz="2400">
              <a:effectLst/>
              <a:latin typeface="Times New Roman" pitchFamily="18" charset="0"/>
            </a:endParaRPr>
          </a:p>
        </p:txBody>
      </p:sp>
      <p:graphicFrame>
        <p:nvGraphicFramePr>
          <p:cNvPr id="3074" name="Object 8"/>
          <p:cNvGraphicFramePr>
            <a:graphicFrameLocks noChangeAspect="1"/>
          </p:cNvGraphicFramePr>
          <p:nvPr/>
        </p:nvGraphicFramePr>
        <p:xfrm>
          <a:off x="711200" y="228600"/>
          <a:ext cx="971550" cy="569913"/>
        </p:xfrm>
        <a:graphic>
          <a:graphicData uri="http://schemas.openxmlformats.org/presentationml/2006/ole">
            <p:oleObj spid="_x0000_s3074" r:id="rId4" imgW="1276190" imgH="781159" progId="">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sldNum" sz="quarter" idx="12"/>
          </p:nvPr>
        </p:nvSpPr>
        <p:spPr>
          <a:noFill/>
        </p:spPr>
        <p:txBody>
          <a:bodyPr/>
          <a:lstStyle/>
          <a:p>
            <a:fld id="{6F6D2593-D831-44ED-8CC4-360DD2893DFF}" type="slidenum">
              <a:rPr lang="en-US" smtClean="0"/>
              <a:pPr/>
              <a:t>14</a:t>
            </a:fld>
            <a:endParaRPr lang="en-US" smtClean="0"/>
          </a:p>
        </p:txBody>
      </p:sp>
      <p:sp>
        <p:nvSpPr>
          <p:cNvPr id="18435" name="Rectangle 2"/>
          <p:cNvSpPr>
            <a:spLocks noGrp="1" noChangeArrowheads="1"/>
          </p:cNvSpPr>
          <p:nvPr>
            <p:ph type="title" idx="4294967295"/>
          </p:nvPr>
        </p:nvSpPr>
        <p:spPr>
          <a:xfrm>
            <a:off x="5986463" y="274638"/>
            <a:ext cx="2600325" cy="1143000"/>
          </a:xfrm>
        </p:spPr>
        <p:txBody>
          <a:bodyPr anchor="ctr"/>
          <a:lstStyle/>
          <a:p>
            <a:pPr algn="r"/>
            <a:r>
              <a:rPr lang="en-US" sz="2400" u="sng" smtClean="0">
                <a:latin typeface="Calibri" pitchFamily="34" charset="0"/>
                <a:cs typeface="Mangal" pitchFamily="2" charset="0"/>
              </a:rPr>
              <a:t>…..Continued</a:t>
            </a:r>
            <a:endParaRPr lang="hi-IN" sz="2400" u="sng" smtClean="0">
              <a:latin typeface="Calibri" pitchFamily="34" charset="0"/>
              <a:cs typeface="Mangal" pitchFamily="2" charset="0"/>
            </a:endParaRPr>
          </a:p>
        </p:txBody>
      </p:sp>
      <p:sp>
        <p:nvSpPr>
          <p:cNvPr id="18436" name="Rectangle 3"/>
          <p:cNvSpPr>
            <a:spLocks noGrp="1" noChangeArrowheads="1"/>
          </p:cNvSpPr>
          <p:nvPr>
            <p:ph type="body" idx="4294967295"/>
          </p:nvPr>
        </p:nvSpPr>
        <p:spPr>
          <a:xfrm>
            <a:off x="592138" y="1069975"/>
            <a:ext cx="7988300" cy="3927475"/>
          </a:xfrm>
          <a:noFill/>
        </p:spPr>
        <p:txBody>
          <a:bodyPr/>
          <a:lstStyle/>
          <a:p>
            <a:pPr algn="just">
              <a:lnSpc>
                <a:spcPct val="90000"/>
              </a:lnSpc>
              <a:buFontTx/>
              <a:buNone/>
            </a:pPr>
            <a:endParaRPr lang="en-US" sz="2000" b="1" smtClean="0">
              <a:solidFill>
                <a:srgbClr val="FFFFFF"/>
              </a:solidFill>
              <a:latin typeface="Calibri" pitchFamily="34" charset="0"/>
            </a:endParaRPr>
          </a:p>
          <a:p>
            <a:pPr algn="just">
              <a:lnSpc>
                <a:spcPct val="90000"/>
              </a:lnSpc>
              <a:buFont typeface="Wingdings" pitchFamily="2" charset="2"/>
              <a:buChar char="Ø"/>
            </a:pPr>
            <a:r>
              <a:rPr lang="en-US" b="1" smtClean="0">
                <a:solidFill>
                  <a:srgbClr val="FFFFFF"/>
                </a:solidFill>
                <a:latin typeface="Calibri" pitchFamily="34" charset="0"/>
              </a:rPr>
              <a:t>Impact on Rural Industries</a:t>
            </a:r>
          </a:p>
          <a:p>
            <a:pPr lvl="2" algn="just">
              <a:lnSpc>
                <a:spcPct val="90000"/>
              </a:lnSpc>
              <a:buFont typeface="Wingdings" pitchFamily="2" charset="2"/>
              <a:buChar char="Ø"/>
            </a:pPr>
            <a:r>
              <a:rPr lang="en-US" b="1" smtClean="0">
                <a:solidFill>
                  <a:srgbClr val="FFFFFF"/>
                </a:solidFill>
                <a:latin typeface="Calibri" pitchFamily="34" charset="0"/>
              </a:rPr>
              <a:t> increased Momentum in  Industrial activities such as  diamond  polishing, toiletries, agro processing, etc.</a:t>
            </a:r>
          </a:p>
          <a:p>
            <a:pPr lvl="2" algn="just">
              <a:lnSpc>
                <a:spcPct val="90000"/>
              </a:lnSpc>
              <a:buFont typeface="Wingdings" pitchFamily="2" charset="2"/>
              <a:buChar char="Ø"/>
            </a:pPr>
            <a:r>
              <a:rPr lang="en-US" b="1" smtClean="0">
                <a:solidFill>
                  <a:srgbClr val="FFFFFF"/>
                </a:solidFill>
                <a:latin typeface="Calibri" pitchFamily="34" charset="0"/>
              </a:rPr>
              <a:t> Scope to 53% of families to work during night times.	</a:t>
            </a:r>
          </a:p>
          <a:p>
            <a:pPr>
              <a:lnSpc>
                <a:spcPct val="90000"/>
              </a:lnSpc>
            </a:pPr>
            <a:endParaRPr lang="en-US" sz="2000" b="1" smtClean="0">
              <a:solidFill>
                <a:srgbClr val="FFFFFF"/>
              </a:solidFill>
              <a:latin typeface="Calibri" pitchFamily="34" charset="0"/>
            </a:endParaRPr>
          </a:p>
          <a:p>
            <a:pPr>
              <a:lnSpc>
                <a:spcPct val="90000"/>
              </a:lnSpc>
            </a:pPr>
            <a:endParaRPr lang="en-US" sz="2000" b="1" smtClean="0">
              <a:solidFill>
                <a:srgbClr val="FFFFFF"/>
              </a:solidFill>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type="body" idx="4294967295"/>
          </p:nvPr>
        </p:nvSpPr>
        <p:spPr>
          <a:xfrm>
            <a:off x="312738" y="454025"/>
            <a:ext cx="8707437" cy="6034088"/>
          </a:xfrm>
        </p:spPr>
        <p:txBody>
          <a:bodyPr/>
          <a:lstStyle/>
          <a:p>
            <a:r>
              <a:rPr lang="en-US" b="1" smtClean="0">
                <a:solidFill>
                  <a:srgbClr val="FFFFFF"/>
                </a:solidFill>
                <a:latin typeface="Calibri" pitchFamily="34" charset="0"/>
              </a:rPr>
              <a:t> </a:t>
            </a:r>
            <a:r>
              <a:rPr lang="en-US" sz="2800" b="1" u="sng" smtClean="0">
                <a:solidFill>
                  <a:srgbClr val="FFFF00"/>
                </a:solidFill>
                <a:latin typeface="Calibri" pitchFamily="34" charset="0"/>
              </a:rPr>
              <a:t>(III) Indian Institute of Management- Ahmedabad</a:t>
            </a:r>
          </a:p>
          <a:p>
            <a:r>
              <a:rPr lang="en-GB" b="1" smtClean="0">
                <a:solidFill>
                  <a:srgbClr val="FFFFFF"/>
                </a:solidFill>
                <a:latin typeface="Calibri" pitchFamily="34" charset="0"/>
              </a:rPr>
              <a:t>This is a remarkable achievement when compared to other states, where even urban supplies do not show the same hours of supply not to speak of rural areas. </a:t>
            </a:r>
          </a:p>
          <a:p>
            <a:endParaRPr lang="en-GB" b="1" smtClean="0">
              <a:solidFill>
                <a:srgbClr val="FFFFFF"/>
              </a:solidFill>
              <a:latin typeface="Calibri" pitchFamily="34" charset="0"/>
            </a:endParaRPr>
          </a:p>
          <a:p>
            <a:r>
              <a:rPr lang="en-GB" b="1" smtClean="0">
                <a:solidFill>
                  <a:srgbClr val="FFFFFF"/>
                </a:solidFill>
                <a:latin typeface="Calibri" pitchFamily="34" charset="0"/>
              </a:rPr>
              <a:t>The quality of supply has shown improvement again on all dimensions. While all areas have shown improvement there has also been significant convergence so that areas earlier with lower quality (typically areas more distant from towns) have shown the highest improvements, pointing to a convergence in terms of the quality of supply.</a:t>
            </a:r>
          </a:p>
          <a:p>
            <a:endParaRPr lang="en-GB" b="1" smtClean="0">
              <a:solidFill>
                <a:srgbClr val="FFFFFF"/>
              </a:solidFill>
              <a:latin typeface="Calibri" pitchFamily="34" charset="0"/>
            </a:endParaRPr>
          </a:p>
          <a:p>
            <a:r>
              <a:rPr lang="en-GB" b="1" smtClean="0">
                <a:solidFill>
                  <a:srgbClr val="FFFFFF"/>
                </a:solidFill>
                <a:latin typeface="Calibri" pitchFamily="34" charset="0"/>
              </a:rPr>
              <a:t>The JGY has achieved its immediate objective of ensuring near 24x7 supplies in the rural areas including in the peak summer months completely</a:t>
            </a:r>
            <a:r>
              <a:rPr lang="en-US" smtClean="0"/>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idx="4294967295"/>
          </p:nvPr>
        </p:nvSpPr>
        <p:spPr>
          <a:xfrm>
            <a:off x="503238" y="714375"/>
            <a:ext cx="8516937" cy="5745163"/>
          </a:xfrm>
        </p:spPr>
        <p:txBody>
          <a:bodyPr/>
          <a:lstStyle/>
          <a:p>
            <a:pPr algn="just"/>
            <a:r>
              <a:rPr lang="en-GB" b="1" smtClean="0">
                <a:solidFill>
                  <a:srgbClr val="FFFFFF"/>
                </a:solidFill>
                <a:latin typeface="Calibri" pitchFamily="34" charset="0"/>
              </a:rPr>
              <a:t>Overall per capita household incomes have grown at rates between 8 and 9%  per annum over the period since the JGY</a:t>
            </a:r>
          </a:p>
          <a:p>
            <a:pPr algn="just"/>
            <a:endParaRPr lang="en-GB" b="1" smtClean="0">
              <a:solidFill>
                <a:srgbClr val="FFFFFF"/>
              </a:solidFill>
              <a:latin typeface="Calibri" pitchFamily="34" charset="0"/>
            </a:endParaRPr>
          </a:p>
          <a:p>
            <a:pPr algn="just"/>
            <a:r>
              <a:rPr lang="en-GB" b="1" smtClean="0">
                <a:solidFill>
                  <a:srgbClr val="FFFFFF"/>
                </a:solidFill>
                <a:latin typeface="Calibri" pitchFamily="34" charset="0"/>
              </a:rPr>
              <a:t>The use of electrical gadgets has gone up substantially and the impact of the JGY</a:t>
            </a:r>
          </a:p>
          <a:p>
            <a:pPr algn="just"/>
            <a:endParaRPr lang="en-GB" b="1" smtClean="0">
              <a:solidFill>
                <a:srgbClr val="FFFFFF"/>
              </a:solidFill>
              <a:latin typeface="Calibri" pitchFamily="34" charset="0"/>
            </a:endParaRPr>
          </a:p>
          <a:p>
            <a:pPr algn="just"/>
            <a:r>
              <a:rPr lang="en-GB" b="1" smtClean="0">
                <a:solidFill>
                  <a:srgbClr val="FFFFFF"/>
                </a:solidFill>
                <a:latin typeface="Calibri" pitchFamily="34" charset="0"/>
              </a:rPr>
              <a:t>Voltage quality, attendance to complaints, reduction in breakdown of electrical equipment, show significant and sustained improvements</a:t>
            </a:r>
          </a:p>
          <a:p>
            <a:pPr algn="just"/>
            <a:endParaRPr lang="en-GB" b="1" smtClean="0">
              <a:solidFill>
                <a:srgbClr val="FFFFFF"/>
              </a:solidFill>
              <a:latin typeface="Calibri" pitchFamily="34" charset="0"/>
            </a:endParaRPr>
          </a:p>
          <a:p>
            <a:pPr algn="just"/>
            <a:r>
              <a:rPr lang="en-GB" b="1" smtClean="0">
                <a:solidFill>
                  <a:srgbClr val="FFFFFF"/>
                </a:solidFill>
                <a:latin typeface="Calibri" pitchFamily="34" charset="0"/>
              </a:rPr>
              <a:t>Impact on farm output and on non-farm output have also been significant across all regions and Gujarat as a whole</a:t>
            </a:r>
          </a:p>
          <a:p>
            <a:pPr algn="just"/>
            <a:r>
              <a:rPr lang="en-GB" b="1" smtClean="0">
                <a:solidFill>
                  <a:srgbClr val="FFFFFF"/>
                </a:solidFill>
                <a:latin typeface="Calibri" pitchFamily="34" charset="0"/>
              </a:rPr>
              <a:t>The independent influence of JGY on the dynamism of rural Gujarat is significant.</a:t>
            </a:r>
            <a:endParaRPr lang="en-US" b="1" smtClean="0">
              <a:solidFill>
                <a:srgbClr val="FFFFFF"/>
              </a:solidFill>
              <a:latin typeface="Calibri" pitchFamily="34" charset="0"/>
            </a:endParaRPr>
          </a:p>
        </p:txBody>
      </p:sp>
      <p:sp>
        <p:nvSpPr>
          <p:cNvPr id="53252" name="Rectangle 2"/>
          <p:cNvSpPr>
            <a:spLocks noChangeArrowheads="1"/>
          </p:cNvSpPr>
          <p:nvPr/>
        </p:nvSpPr>
        <p:spPr bwMode="auto">
          <a:xfrm>
            <a:off x="5986463" y="0"/>
            <a:ext cx="2600325" cy="503238"/>
          </a:xfrm>
          <a:prstGeom prst="rect">
            <a:avLst/>
          </a:prstGeom>
          <a:noFill/>
          <a:ln w="9525">
            <a:noFill/>
            <a:miter lim="800000"/>
            <a:headEnd/>
            <a:tailEnd/>
          </a:ln>
        </p:spPr>
        <p:txBody>
          <a:bodyPr anchor="ctr"/>
          <a:lstStyle/>
          <a:p>
            <a:pPr algn="r" eaLnBrk="0" hangingPunct="0">
              <a:spcBef>
                <a:spcPct val="0"/>
              </a:spcBef>
              <a:buClr>
                <a:schemeClr val="tx1"/>
              </a:buClr>
              <a:buFontTx/>
              <a:buNone/>
            </a:pPr>
            <a:r>
              <a:rPr lang="en-US" sz="2400" u="sng">
                <a:effectLst/>
                <a:latin typeface="Calibri" pitchFamily="34" charset="0"/>
                <a:cs typeface="Mangal" pitchFamily="2" charset="0"/>
              </a:rPr>
              <a:t>…..Continued</a:t>
            </a:r>
            <a:endParaRPr lang="hi-IN" sz="2400" u="sng">
              <a:effectLst/>
              <a:latin typeface="Calibri" pitchFamily="34" charset="0"/>
              <a:cs typeface="Mangal" pitchFamily="2"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type="body" idx="4294967295"/>
          </p:nvPr>
        </p:nvSpPr>
        <p:spPr>
          <a:xfrm>
            <a:off x="312738" y="771525"/>
            <a:ext cx="8547100" cy="5659438"/>
          </a:xfrm>
        </p:spPr>
        <p:txBody>
          <a:bodyPr/>
          <a:lstStyle/>
          <a:p>
            <a:pPr algn="just">
              <a:lnSpc>
                <a:spcPct val="80000"/>
              </a:lnSpc>
            </a:pPr>
            <a:r>
              <a:rPr lang="en-GB" b="1" smtClean="0">
                <a:solidFill>
                  <a:srgbClr val="FFFFFF"/>
                </a:solidFill>
                <a:latin typeface="Calibri" pitchFamily="34" charset="0"/>
              </a:rPr>
              <a:t>The overall conclusion is that the JGY has been executed as designed and has greatly improved the access to electricity and made available near 24 hours of supply. </a:t>
            </a:r>
          </a:p>
          <a:p>
            <a:pPr>
              <a:lnSpc>
                <a:spcPct val="80000"/>
              </a:lnSpc>
            </a:pPr>
            <a:endParaRPr lang="en-GB" b="1" smtClean="0">
              <a:solidFill>
                <a:srgbClr val="FFFFFF"/>
              </a:solidFill>
              <a:latin typeface="Calibri" pitchFamily="34" charset="0"/>
            </a:endParaRPr>
          </a:p>
          <a:p>
            <a:pPr algn="just">
              <a:lnSpc>
                <a:spcPct val="80000"/>
              </a:lnSpc>
            </a:pPr>
            <a:r>
              <a:rPr lang="en-GB" b="1" smtClean="0">
                <a:solidFill>
                  <a:srgbClr val="FFFFFF"/>
                </a:solidFill>
                <a:latin typeface="Calibri" pitchFamily="34" charset="0"/>
              </a:rPr>
              <a:t>The programme needs support and needs replication elsewhere</a:t>
            </a:r>
          </a:p>
          <a:p>
            <a:pPr algn="just">
              <a:lnSpc>
                <a:spcPct val="80000"/>
              </a:lnSpc>
            </a:pPr>
            <a:endParaRPr lang="en-GB" b="1" smtClean="0">
              <a:solidFill>
                <a:srgbClr val="FFFFFF"/>
              </a:solidFill>
              <a:latin typeface="Calibri" pitchFamily="34" charset="0"/>
            </a:endParaRPr>
          </a:p>
          <a:p>
            <a:pPr algn="just">
              <a:lnSpc>
                <a:spcPct val="80000"/>
              </a:lnSpc>
            </a:pPr>
            <a:r>
              <a:rPr lang="en-GB" b="1" smtClean="0">
                <a:solidFill>
                  <a:srgbClr val="FFFFFF"/>
                </a:solidFill>
                <a:latin typeface="Calibri" pitchFamily="34" charset="0"/>
              </a:rPr>
              <a:t>The contrast of the Gujarat achievement with many other states, means that there is sincere consideration of those in rural areas.  The current method of managing the supplies in many other states with restricted supplies is to impose power cuts, often quite asymmetrically – while capital and important towns may have better supplies, others but especially rural areas would suffer much.  This has been avoided completely by Gujarat  not only because of the JGY, but because of the state’s commitment to supply the demand  and not “manage” by cutting off demand.</a:t>
            </a:r>
            <a:endParaRPr lang="en-US" b="1" smtClean="0">
              <a:solidFill>
                <a:srgbClr val="FFFFFF"/>
              </a:solidFill>
              <a:latin typeface="Calibri" pitchFamily="34" charset="0"/>
            </a:endParaRPr>
          </a:p>
        </p:txBody>
      </p:sp>
      <p:sp>
        <p:nvSpPr>
          <p:cNvPr id="54276" name="Rectangle 2"/>
          <p:cNvSpPr>
            <a:spLocks noChangeArrowheads="1"/>
          </p:cNvSpPr>
          <p:nvPr/>
        </p:nvSpPr>
        <p:spPr bwMode="auto">
          <a:xfrm>
            <a:off x="5972175" y="0"/>
            <a:ext cx="2600325" cy="488950"/>
          </a:xfrm>
          <a:prstGeom prst="rect">
            <a:avLst/>
          </a:prstGeom>
          <a:noFill/>
          <a:ln w="9525">
            <a:noFill/>
            <a:miter lim="800000"/>
            <a:headEnd/>
            <a:tailEnd/>
          </a:ln>
        </p:spPr>
        <p:txBody>
          <a:bodyPr anchor="ctr"/>
          <a:lstStyle/>
          <a:p>
            <a:pPr algn="r" eaLnBrk="0" hangingPunct="0">
              <a:spcBef>
                <a:spcPct val="0"/>
              </a:spcBef>
              <a:buClr>
                <a:schemeClr val="tx1"/>
              </a:buClr>
              <a:buFontTx/>
              <a:buNone/>
            </a:pPr>
            <a:r>
              <a:rPr lang="en-US" sz="2400" u="sng">
                <a:effectLst/>
                <a:latin typeface="Calibri" pitchFamily="34" charset="0"/>
                <a:cs typeface="Mangal" pitchFamily="2" charset="0"/>
              </a:rPr>
              <a:t>…..Continued</a:t>
            </a:r>
            <a:endParaRPr lang="hi-IN" sz="2400" u="sng">
              <a:effectLst/>
              <a:latin typeface="Calibri" pitchFamily="34" charset="0"/>
              <a:cs typeface="Mangal" pitchFamily="2"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6"/>
          <p:cNvSpPr>
            <a:spLocks noGrp="1" noChangeArrowheads="1"/>
          </p:cNvSpPr>
          <p:nvPr>
            <p:ph type="sldNum" sz="quarter" idx="12"/>
          </p:nvPr>
        </p:nvSpPr>
        <p:spPr>
          <a:noFill/>
        </p:spPr>
        <p:txBody>
          <a:bodyPr/>
          <a:lstStyle/>
          <a:p>
            <a:fld id="{0F5E5BEE-A359-4F5C-8A21-AEF0D5495A85}" type="slidenum">
              <a:rPr lang="en-US" smtClean="0"/>
              <a:pPr/>
              <a:t>18</a:t>
            </a:fld>
            <a:endParaRPr lang="en-US" smtClean="0"/>
          </a:p>
        </p:txBody>
      </p:sp>
      <p:sp>
        <p:nvSpPr>
          <p:cNvPr id="19459" name="Rectangle 3"/>
          <p:cNvSpPr>
            <a:spLocks noGrp="1" noChangeArrowheads="1"/>
          </p:cNvSpPr>
          <p:nvPr>
            <p:ph type="body" idx="4294967295"/>
          </p:nvPr>
        </p:nvSpPr>
        <p:spPr>
          <a:xfrm>
            <a:off x="457200" y="1143000"/>
            <a:ext cx="8001000" cy="5486400"/>
          </a:xfrm>
        </p:spPr>
        <p:txBody>
          <a:bodyPr/>
          <a:lstStyle/>
          <a:p>
            <a:pPr indent="-174625" algn="just">
              <a:lnSpc>
                <a:spcPct val="80000"/>
              </a:lnSpc>
              <a:tabLst>
                <a:tab pos="854075" algn="l"/>
              </a:tabLst>
            </a:pPr>
            <a:r>
              <a:rPr lang="en-US" sz="2000" b="1" smtClean="0">
                <a:solidFill>
                  <a:srgbClr val="FFFFFF"/>
                </a:solidFill>
                <a:latin typeface="Calibri" pitchFamily="34" charset="0"/>
              </a:rPr>
              <a:t>Jyotigram Yojana is a special programme formulated and largely financed by the Government of Gujarat</a:t>
            </a:r>
          </a:p>
          <a:p>
            <a:pPr indent="-174625" algn="just">
              <a:lnSpc>
                <a:spcPct val="80000"/>
              </a:lnSpc>
              <a:buFontTx/>
              <a:buNone/>
              <a:tabLst>
                <a:tab pos="854075" algn="l"/>
              </a:tabLst>
            </a:pPr>
            <a:endParaRPr lang="en-US" sz="2000" b="1" smtClean="0">
              <a:solidFill>
                <a:srgbClr val="FFFFFF"/>
              </a:solidFill>
              <a:latin typeface="Calibri" pitchFamily="34" charset="0"/>
            </a:endParaRPr>
          </a:p>
          <a:p>
            <a:pPr indent="-174625" algn="just">
              <a:lnSpc>
                <a:spcPct val="80000"/>
              </a:lnSpc>
              <a:tabLst>
                <a:tab pos="854075" algn="l"/>
              </a:tabLst>
            </a:pPr>
            <a:r>
              <a:rPr lang="en-US" sz="2000" b="1" smtClean="0">
                <a:solidFill>
                  <a:srgbClr val="FFFFFF"/>
                </a:solidFill>
                <a:latin typeface="Calibri" pitchFamily="34" charset="0"/>
              </a:rPr>
              <a:t>The objective of the Scheme is improving the living standards of the rural population in the state and also increasing their earning potential. </a:t>
            </a:r>
          </a:p>
          <a:p>
            <a:pPr indent="-174625" algn="just">
              <a:lnSpc>
                <a:spcPct val="80000"/>
              </a:lnSpc>
              <a:buFontTx/>
              <a:buNone/>
              <a:tabLst>
                <a:tab pos="854075" algn="l"/>
              </a:tabLst>
            </a:pPr>
            <a:endParaRPr lang="en-US" sz="2000" b="1" smtClean="0">
              <a:solidFill>
                <a:srgbClr val="FFFFFF"/>
              </a:solidFill>
              <a:latin typeface="Calibri" pitchFamily="34" charset="0"/>
            </a:endParaRPr>
          </a:p>
          <a:p>
            <a:pPr indent="-174625" algn="just">
              <a:lnSpc>
                <a:spcPct val="80000"/>
              </a:lnSpc>
              <a:tabLst>
                <a:tab pos="854075" algn="l"/>
              </a:tabLst>
            </a:pPr>
            <a:r>
              <a:rPr lang="en-US" sz="2000" b="1" smtClean="0">
                <a:solidFill>
                  <a:srgbClr val="FFFFFF"/>
                </a:solidFill>
                <a:latin typeface="Calibri" pitchFamily="34" charset="0"/>
              </a:rPr>
              <a:t>The main points that distinguish it from other programmes is </a:t>
            </a:r>
          </a:p>
          <a:p>
            <a:pPr indent="-174625" algn="just">
              <a:lnSpc>
                <a:spcPct val="80000"/>
              </a:lnSpc>
              <a:buFontTx/>
              <a:buNone/>
              <a:tabLst>
                <a:tab pos="854075" algn="l"/>
              </a:tabLst>
            </a:pPr>
            <a:endParaRPr lang="en-US" sz="2000" b="1" smtClean="0">
              <a:solidFill>
                <a:srgbClr val="FFFFFF"/>
              </a:solidFill>
              <a:latin typeface="Calibri" pitchFamily="34" charset="0"/>
            </a:endParaRPr>
          </a:p>
          <a:p>
            <a:pPr indent="-174625" algn="just">
              <a:lnSpc>
                <a:spcPct val="80000"/>
              </a:lnSpc>
              <a:buFontTx/>
              <a:buNone/>
              <a:tabLst>
                <a:tab pos="854075" algn="l"/>
              </a:tabLst>
            </a:pPr>
            <a:r>
              <a:rPr lang="en-US" sz="2000" b="1" smtClean="0">
                <a:solidFill>
                  <a:srgbClr val="FFFFFF"/>
                </a:solidFill>
                <a:latin typeface="Calibri" pitchFamily="34" charset="0"/>
              </a:rPr>
              <a:t>    - the speed of its implementation considering the volume of </a:t>
            </a:r>
          </a:p>
          <a:p>
            <a:pPr indent="-174625" algn="just">
              <a:lnSpc>
                <a:spcPct val="80000"/>
              </a:lnSpc>
              <a:buFontTx/>
              <a:buNone/>
              <a:tabLst>
                <a:tab pos="854075" algn="l"/>
              </a:tabLst>
            </a:pPr>
            <a:r>
              <a:rPr lang="en-US" sz="2000" b="1" smtClean="0">
                <a:solidFill>
                  <a:srgbClr val="FFFFFF"/>
                </a:solidFill>
                <a:latin typeface="Calibri" pitchFamily="34" charset="0"/>
              </a:rPr>
              <a:t>      work involved</a:t>
            </a:r>
          </a:p>
          <a:p>
            <a:pPr indent="-174625" algn="just">
              <a:lnSpc>
                <a:spcPct val="80000"/>
              </a:lnSpc>
              <a:buFontTx/>
              <a:buNone/>
              <a:tabLst>
                <a:tab pos="854075" algn="l"/>
              </a:tabLst>
            </a:pPr>
            <a:r>
              <a:rPr lang="en-US" sz="2000" b="1" smtClean="0">
                <a:solidFill>
                  <a:srgbClr val="FFFFFF"/>
                </a:solidFill>
                <a:latin typeface="Calibri" pitchFamily="34" charset="0"/>
              </a:rPr>
              <a:t>    - It has been customized to tackle the specific problem of </a:t>
            </a:r>
          </a:p>
          <a:p>
            <a:pPr indent="-174625" algn="just">
              <a:lnSpc>
                <a:spcPct val="80000"/>
              </a:lnSpc>
              <a:buFontTx/>
              <a:buNone/>
              <a:tabLst>
                <a:tab pos="854075" algn="l"/>
              </a:tabLst>
            </a:pPr>
            <a:r>
              <a:rPr lang="en-US" sz="2000" b="1" smtClean="0">
                <a:solidFill>
                  <a:srgbClr val="FFFFFF"/>
                </a:solidFill>
                <a:latin typeface="Calibri" pitchFamily="34" charset="0"/>
              </a:rPr>
              <a:t>      power availability in  the rural areas of Gujarat. </a:t>
            </a:r>
          </a:p>
          <a:p>
            <a:pPr indent="-174625" algn="just">
              <a:lnSpc>
                <a:spcPct val="80000"/>
              </a:lnSpc>
              <a:buFontTx/>
              <a:buNone/>
              <a:tabLst>
                <a:tab pos="854075" algn="l"/>
              </a:tabLst>
            </a:pPr>
            <a:endParaRPr lang="en-US" sz="2000" b="1" smtClean="0">
              <a:solidFill>
                <a:srgbClr val="FFFFFF"/>
              </a:solidFill>
              <a:latin typeface="Calibri" pitchFamily="34" charset="0"/>
            </a:endParaRPr>
          </a:p>
          <a:p>
            <a:pPr indent="-174625" algn="just">
              <a:lnSpc>
                <a:spcPct val="80000"/>
              </a:lnSpc>
              <a:buFont typeface="Wingdings" pitchFamily="2" charset="2"/>
              <a:buChar char="§"/>
              <a:tabLst>
                <a:tab pos="854075" algn="l"/>
              </a:tabLst>
            </a:pPr>
            <a:r>
              <a:rPr lang="en-US" sz="2000" b="1" smtClean="0">
                <a:solidFill>
                  <a:srgbClr val="FFFFFF"/>
                </a:solidFill>
                <a:latin typeface="Calibri" pitchFamily="34" charset="0"/>
              </a:rPr>
              <a:t>The programme has started yielding benefits both to the utility, in terms of increased billings and reduced losses and to the consumers in terms of round-the-clock and reliable power supply.</a:t>
            </a:r>
          </a:p>
          <a:p>
            <a:pPr indent="-174625">
              <a:lnSpc>
                <a:spcPct val="80000"/>
              </a:lnSpc>
              <a:tabLst>
                <a:tab pos="854075" algn="l"/>
              </a:tabLst>
            </a:pPr>
            <a:endParaRPr lang="en-US" sz="2000" b="1" smtClean="0">
              <a:solidFill>
                <a:srgbClr val="FFFFFF"/>
              </a:solidFill>
              <a:latin typeface="Calibri" pitchFamily="34" charset="0"/>
            </a:endParaRPr>
          </a:p>
        </p:txBody>
      </p:sp>
      <p:sp>
        <p:nvSpPr>
          <p:cNvPr id="88068" name="AutoShape 4"/>
          <p:cNvSpPr>
            <a:spLocks noChangeArrowheads="1"/>
          </p:cNvSpPr>
          <p:nvPr/>
        </p:nvSpPr>
        <p:spPr bwMode="gray">
          <a:xfrm>
            <a:off x="2209800" y="152400"/>
            <a:ext cx="4800600" cy="533400"/>
          </a:xfrm>
          <a:prstGeom prst="roundRect">
            <a:avLst>
              <a:gd name="adj" fmla="val 50000"/>
            </a:avLst>
          </a:prstGeom>
          <a:solidFill>
            <a:srgbClr val="FFCC00"/>
          </a:soli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Summary (1/2)</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a:spLocks noGrp="1" noChangeArrowheads="1"/>
          </p:cNvSpPr>
          <p:nvPr>
            <p:ph type="sldNum" sz="quarter" idx="12"/>
          </p:nvPr>
        </p:nvSpPr>
        <p:spPr>
          <a:noFill/>
        </p:spPr>
        <p:txBody>
          <a:bodyPr/>
          <a:lstStyle/>
          <a:p>
            <a:fld id="{0FE203F6-8F1A-4ACD-ACFC-C4E7ABDB94BA}" type="slidenum">
              <a:rPr lang="en-US" smtClean="0"/>
              <a:pPr/>
              <a:t>19</a:t>
            </a:fld>
            <a:endParaRPr lang="en-US" smtClean="0"/>
          </a:p>
        </p:txBody>
      </p:sp>
      <p:sp>
        <p:nvSpPr>
          <p:cNvPr id="20483" name="Rectangle 3"/>
          <p:cNvSpPr>
            <a:spLocks noGrp="1" noChangeArrowheads="1"/>
          </p:cNvSpPr>
          <p:nvPr>
            <p:ph type="body" idx="4294967295"/>
          </p:nvPr>
        </p:nvSpPr>
        <p:spPr>
          <a:xfrm>
            <a:off x="381000" y="1219200"/>
            <a:ext cx="8153400" cy="5105400"/>
          </a:xfrm>
        </p:spPr>
        <p:txBody>
          <a:bodyPr/>
          <a:lstStyle/>
          <a:p>
            <a:pPr algn="just">
              <a:lnSpc>
                <a:spcPct val="90000"/>
              </a:lnSpc>
            </a:pPr>
            <a:r>
              <a:rPr lang="en-US" sz="2000" b="1" smtClean="0">
                <a:solidFill>
                  <a:srgbClr val="FFFFFF"/>
                </a:solidFill>
                <a:latin typeface="Calibri" pitchFamily="34" charset="0"/>
              </a:rPr>
              <a:t>The non-farm activities, both trade and industry have benefited significantly due to the programme. </a:t>
            </a:r>
          </a:p>
          <a:p>
            <a:pPr algn="just">
              <a:lnSpc>
                <a:spcPct val="90000"/>
              </a:lnSpc>
            </a:pPr>
            <a:endParaRPr lang="en-US" sz="2000" b="1" smtClean="0">
              <a:solidFill>
                <a:srgbClr val="FFFFFF"/>
              </a:solidFill>
              <a:latin typeface="Calibri" pitchFamily="34" charset="0"/>
            </a:endParaRPr>
          </a:p>
          <a:p>
            <a:pPr algn="just">
              <a:lnSpc>
                <a:spcPct val="90000"/>
              </a:lnSpc>
            </a:pPr>
            <a:r>
              <a:rPr lang="en-US" sz="2000" b="1" smtClean="0">
                <a:solidFill>
                  <a:srgbClr val="FFFFFF"/>
                </a:solidFill>
                <a:latin typeface="Calibri" pitchFamily="34" charset="0"/>
              </a:rPr>
              <a:t>This has provided avenues to the rural population to increase their earning power and improve their standard of living. </a:t>
            </a:r>
          </a:p>
          <a:p>
            <a:pPr algn="just">
              <a:lnSpc>
                <a:spcPct val="90000"/>
              </a:lnSpc>
            </a:pPr>
            <a:endParaRPr lang="en-US" sz="2000" b="1" smtClean="0">
              <a:solidFill>
                <a:srgbClr val="FFFFFF"/>
              </a:solidFill>
              <a:latin typeface="Calibri" pitchFamily="34" charset="0"/>
            </a:endParaRPr>
          </a:p>
          <a:p>
            <a:pPr algn="just">
              <a:lnSpc>
                <a:spcPct val="90000"/>
              </a:lnSpc>
            </a:pPr>
            <a:r>
              <a:rPr lang="en-US" sz="2000" b="1" smtClean="0">
                <a:solidFill>
                  <a:srgbClr val="FFFFFF"/>
                </a:solidFill>
                <a:latin typeface="Calibri" pitchFamily="34" charset="0"/>
              </a:rPr>
              <a:t>there is an improvement in essential social services like health care, water supply and educational services.</a:t>
            </a:r>
          </a:p>
          <a:p>
            <a:pPr algn="just">
              <a:lnSpc>
                <a:spcPct val="90000"/>
              </a:lnSpc>
            </a:pPr>
            <a:endParaRPr lang="en-US" sz="2000" b="1" smtClean="0">
              <a:solidFill>
                <a:srgbClr val="FFFFFF"/>
              </a:solidFill>
              <a:latin typeface="Calibri" pitchFamily="34" charset="0"/>
            </a:endParaRPr>
          </a:p>
          <a:p>
            <a:pPr algn="just">
              <a:lnSpc>
                <a:spcPct val="90000"/>
              </a:lnSpc>
            </a:pPr>
            <a:r>
              <a:rPr lang="en-US" sz="2000" b="1" smtClean="0">
                <a:solidFill>
                  <a:srgbClr val="FFFFFF"/>
                </a:solidFill>
                <a:latin typeface="Calibri" pitchFamily="34" charset="0"/>
              </a:rPr>
              <a:t>The successful implementation was made possible by commitment, dedication and hard works put in by all concerned from top to bottom. </a:t>
            </a:r>
          </a:p>
          <a:p>
            <a:pPr algn="just">
              <a:lnSpc>
                <a:spcPct val="90000"/>
              </a:lnSpc>
            </a:pPr>
            <a:endParaRPr lang="en-US" sz="2000" b="1" smtClean="0">
              <a:solidFill>
                <a:srgbClr val="FFFFFF"/>
              </a:solidFill>
              <a:latin typeface="Calibri" pitchFamily="34" charset="0"/>
            </a:endParaRPr>
          </a:p>
          <a:p>
            <a:pPr algn="just">
              <a:lnSpc>
                <a:spcPct val="90000"/>
              </a:lnSpc>
            </a:pPr>
            <a:r>
              <a:rPr lang="en-US" sz="2000" b="1" smtClean="0">
                <a:solidFill>
                  <a:srgbClr val="FFFFFF"/>
                </a:solidFill>
                <a:latin typeface="Calibri" pitchFamily="34" charset="0"/>
              </a:rPr>
              <a:t>The project also helped in judicious use of ground water resources through regulated supply of power for irrigation purpose, thereby contributing to water conservation and ecology.</a:t>
            </a:r>
          </a:p>
        </p:txBody>
      </p:sp>
      <p:sp>
        <p:nvSpPr>
          <p:cNvPr id="89094" name="AutoShape 6"/>
          <p:cNvSpPr>
            <a:spLocks noChangeArrowheads="1"/>
          </p:cNvSpPr>
          <p:nvPr/>
        </p:nvSpPr>
        <p:spPr bwMode="gray">
          <a:xfrm>
            <a:off x="2209800" y="152400"/>
            <a:ext cx="4800600" cy="533400"/>
          </a:xfrm>
          <a:prstGeom prst="roundRect">
            <a:avLst>
              <a:gd name="adj" fmla="val 50000"/>
            </a:avLst>
          </a:prstGeom>
          <a:solidFill>
            <a:srgbClr val="FFCC00"/>
          </a:soli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Summary (2/2)</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6"/>
          <p:cNvSpPr>
            <a:spLocks noGrp="1" noChangeArrowheads="1"/>
          </p:cNvSpPr>
          <p:nvPr>
            <p:ph type="sldNum" sz="quarter" idx="12"/>
          </p:nvPr>
        </p:nvSpPr>
        <p:spPr>
          <a:noFill/>
        </p:spPr>
        <p:txBody>
          <a:bodyPr/>
          <a:lstStyle/>
          <a:p>
            <a:fld id="{53CF8A71-A607-4FAD-845E-9C6C0F080147}" type="slidenum">
              <a:rPr lang="en-US" smtClean="0"/>
              <a:pPr/>
              <a:t>2</a:t>
            </a:fld>
            <a:endParaRPr lang="en-US" smtClean="0"/>
          </a:p>
        </p:txBody>
      </p:sp>
      <p:sp>
        <p:nvSpPr>
          <p:cNvPr id="9219" name="Rectangle 3"/>
          <p:cNvSpPr>
            <a:spLocks noGrp="1" noChangeArrowheads="1"/>
          </p:cNvSpPr>
          <p:nvPr>
            <p:ph type="body" idx="4294967295"/>
          </p:nvPr>
        </p:nvSpPr>
        <p:spPr>
          <a:xfrm>
            <a:off x="374650" y="1752600"/>
            <a:ext cx="8589963" cy="3886200"/>
          </a:xfrm>
          <a:noFill/>
        </p:spPr>
        <p:txBody>
          <a:bodyPr/>
          <a:lstStyle/>
          <a:p>
            <a:pPr>
              <a:lnSpc>
                <a:spcPct val="90000"/>
              </a:lnSpc>
              <a:buFontTx/>
              <a:buNone/>
            </a:pPr>
            <a:endParaRPr lang="en-US" sz="2000" b="1" smtClean="0">
              <a:solidFill>
                <a:srgbClr val="FFFFFF"/>
              </a:solidFill>
              <a:latin typeface="Calibri" pitchFamily="34" charset="0"/>
            </a:endParaRPr>
          </a:p>
          <a:p>
            <a:pPr>
              <a:lnSpc>
                <a:spcPct val="90000"/>
              </a:lnSpc>
              <a:buFontTx/>
              <a:buNone/>
            </a:pPr>
            <a:endParaRPr lang="en-US" sz="2000" b="1" smtClean="0">
              <a:solidFill>
                <a:srgbClr val="FFFFFF"/>
              </a:solidFill>
              <a:latin typeface="Calibri" pitchFamily="34" charset="0"/>
            </a:endParaRPr>
          </a:p>
          <a:p>
            <a:pPr>
              <a:lnSpc>
                <a:spcPct val="90000"/>
              </a:lnSpc>
              <a:buClr>
                <a:srgbClr val="003399"/>
              </a:buClr>
              <a:buFont typeface="Wingdings" pitchFamily="2" charset="2"/>
              <a:buChar char="Ø"/>
            </a:pPr>
            <a:r>
              <a:rPr lang="en-US" b="1" smtClean="0">
                <a:solidFill>
                  <a:srgbClr val="FFFFFF"/>
                </a:solidFill>
                <a:latin typeface="Calibri" pitchFamily="34" charset="0"/>
              </a:rPr>
              <a:t> To Provide Reliable and Quality Power Supply for;  </a:t>
            </a:r>
          </a:p>
          <a:p>
            <a:pPr>
              <a:lnSpc>
                <a:spcPct val="90000"/>
              </a:lnSpc>
              <a:buClr>
                <a:srgbClr val="003399"/>
              </a:buClr>
              <a:buFontTx/>
              <a:buNone/>
            </a:pPr>
            <a:r>
              <a:rPr lang="en-US" b="1" smtClean="0">
                <a:solidFill>
                  <a:srgbClr val="FFFFFF"/>
                </a:solidFill>
                <a:latin typeface="Calibri" pitchFamily="34" charset="0"/>
              </a:rPr>
              <a:t>         </a:t>
            </a:r>
          </a:p>
          <a:p>
            <a:pPr lvl="1">
              <a:lnSpc>
                <a:spcPct val="90000"/>
              </a:lnSpc>
              <a:buClr>
                <a:srgbClr val="FF0000"/>
              </a:buClr>
              <a:buFont typeface="Wingdings" pitchFamily="2" charset="2"/>
              <a:buChar char="Ø"/>
            </a:pPr>
            <a:r>
              <a:rPr lang="en-US" sz="2800" b="1" i="1" smtClean="0">
                <a:solidFill>
                  <a:srgbClr val="FFFFFF"/>
                </a:solidFill>
                <a:latin typeface="Book Antiqua" pitchFamily="18" charset="0"/>
              </a:rPr>
              <a:t>Socio-economic development in rural areas.</a:t>
            </a:r>
          </a:p>
          <a:p>
            <a:pPr lvl="1">
              <a:lnSpc>
                <a:spcPct val="90000"/>
              </a:lnSpc>
              <a:buClr>
                <a:srgbClr val="FF0000"/>
              </a:buClr>
              <a:buFont typeface="Wingdings" pitchFamily="2" charset="2"/>
              <a:buChar char="Ø"/>
            </a:pPr>
            <a:r>
              <a:rPr lang="en-US" sz="2800" b="1" i="1" smtClean="0">
                <a:solidFill>
                  <a:srgbClr val="FFFFFF"/>
                </a:solidFill>
                <a:latin typeface="Book Antiqua" pitchFamily="18" charset="0"/>
              </a:rPr>
              <a:t>Improving quality of life in rural areas.</a:t>
            </a:r>
          </a:p>
          <a:p>
            <a:pPr lvl="1">
              <a:lnSpc>
                <a:spcPct val="90000"/>
              </a:lnSpc>
              <a:buClr>
                <a:srgbClr val="003399"/>
              </a:buClr>
              <a:buFont typeface="Wingdings" pitchFamily="2" charset="2"/>
              <a:buChar char="Ø"/>
            </a:pPr>
            <a:endParaRPr lang="en-US" sz="2800" b="1" smtClean="0">
              <a:solidFill>
                <a:srgbClr val="FFFFFF"/>
              </a:solidFill>
              <a:latin typeface="Calibri" pitchFamily="34" charset="0"/>
            </a:endParaRPr>
          </a:p>
          <a:p>
            <a:pPr algn="just">
              <a:lnSpc>
                <a:spcPct val="90000"/>
              </a:lnSpc>
              <a:buClr>
                <a:srgbClr val="003399"/>
              </a:buClr>
              <a:buFont typeface="Wingdings" pitchFamily="2" charset="2"/>
              <a:buChar char="Ø"/>
            </a:pPr>
            <a:r>
              <a:rPr lang="en-US" b="1" smtClean="0">
                <a:solidFill>
                  <a:srgbClr val="FFFFFF"/>
                </a:solidFill>
                <a:latin typeface="Calibri" pitchFamily="34" charset="0"/>
              </a:rPr>
              <a:t>To Optimize use and conservation of Ground Water Resources.</a:t>
            </a:r>
          </a:p>
          <a:p>
            <a:pPr>
              <a:lnSpc>
                <a:spcPct val="90000"/>
              </a:lnSpc>
              <a:buClr>
                <a:srgbClr val="003399"/>
              </a:buClr>
              <a:buFontTx/>
              <a:buNone/>
            </a:pPr>
            <a:r>
              <a:rPr lang="en-US" b="1" smtClean="0">
                <a:solidFill>
                  <a:srgbClr val="FFFFFF"/>
                </a:solidFill>
                <a:latin typeface="Calibri" pitchFamily="34" charset="0"/>
              </a:rPr>
              <a:t>    </a:t>
            </a:r>
          </a:p>
          <a:p>
            <a:pPr>
              <a:lnSpc>
                <a:spcPct val="90000"/>
              </a:lnSpc>
              <a:buFontTx/>
              <a:buNone/>
            </a:pPr>
            <a:endParaRPr lang="en-US" sz="1800" b="1" smtClean="0">
              <a:solidFill>
                <a:srgbClr val="FFFFFF"/>
              </a:solidFill>
              <a:latin typeface="Calibri" pitchFamily="34" charset="0"/>
              <a:cs typeface="Times New Roman" pitchFamily="18" charset="0"/>
            </a:endParaRPr>
          </a:p>
          <a:p>
            <a:pPr>
              <a:lnSpc>
                <a:spcPct val="90000"/>
              </a:lnSpc>
              <a:buFontTx/>
              <a:buNone/>
            </a:pPr>
            <a:r>
              <a:rPr lang="en-US" sz="1800" b="1" smtClean="0">
                <a:solidFill>
                  <a:srgbClr val="FFFFFF"/>
                </a:solidFill>
                <a:latin typeface="Calibri" pitchFamily="34" charset="0"/>
                <a:cs typeface="Times New Roman" pitchFamily="18" charset="0"/>
                <a:sym typeface="Wingdings 2" pitchFamily="18" charset="2"/>
              </a:rPr>
              <a:t> 	  </a:t>
            </a:r>
            <a:endParaRPr lang="en-US" sz="1800" b="1" smtClean="0">
              <a:solidFill>
                <a:srgbClr val="FFFFFF"/>
              </a:solidFill>
              <a:latin typeface="Calibri" pitchFamily="34" charset="0"/>
            </a:endParaRPr>
          </a:p>
          <a:p>
            <a:pPr lvl="1">
              <a:lnSpc>
                <a:spcPct val="90000"/>
              </a:lnSpc>
              <a:buFontTx/>
              <a:buNone/>
            </a:pPr>
            <a:endParaRPr lang="en-US" sz="1800" b="1" smtClean="0">
              <a:solidFill>
                <a:srgbClr val="FFFFFF"/>
              </a:solidFill>
              <a:latin typeface="Calibri" pitchFamily="34" charset="0"/>
            </a:endParaRPr>
          </a:p>
        </p:txBody>
      </p:sp>
      <p:sp>
        <p:nvSpPr>
          <p:cNvPr id="5124" name="AutoShape 4"/>
          <p:cNvSpPr>
            <a:spLocks noChangeArrowheads="1"/>
          </p:cNvSpPr>
          <p:nvPr/>
        </p:nvSpPr>
        <p:spPr bwMode="gray">
          <a:xfrm>
            <a:off x="1828800" y="609600"/>
            <a:ext cx="5029200" cy="685800"/>
          </a:xfrm>
          <a:prstGeom prst="roundRect">
            <a:avLst>
              <a:gd name="adj" fmla="val 50000"/>
            </a:avLst>
          </a:prstGeom>
          <a:solidFill>
            <a:srgbClr val="FFCC00"/>
          </a:solidFill>
          <a:ln w="38100" algn="ctr">
            <a:solidFill>
              <a:schemeClr val="bg1"/>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Objectives of JGY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txBox="1">
            <a:spLocks noGrp="1"/>
          </p:cNvSpPr>
          <p:nvPr/>
        </p:nvSpPr>
        <p:spPr bwMode="auto">
          <a:xfrm>
            <a:off x="7099300" y="6248400"/>
            <a:ext cx="1905000" cy="457200"/>
          </a:xfrm>
          <a:prstGeom prst="rect">
            <a:avLst/>
          </a:prstGeom>
          <a:noFill/>
          <a:ln>
            <a:miter lim="800000"/>
            <a:headEnd/>
            <a:tailEnd/>
          </a:ln>
        </p:spPr>
        <p:txBody>
          <a:bodyPr/>
          <a:lstStyle/>
          <a:p>
            <a:pPr algn="r">
              <a:spcBef>
                <a:spcPct val="0"/>
              </a:spcBef>
              <a:buFontTx/>
              <a:buNone/>
              <a:defRPr/>
            </a:pPr>
            <a:fld id="{1402C36E-8193-4766-846F-07B9E8B8928E}" type="slidenum">
              <a:rPr lang="en-US" sz="1400">
                <a:effectLst/>
                <a:latin typeface="+mn-lt"/>
              </a:rPr>
              <a:pPr algn="r">
                <a:spcBef>
                  <a:spcPct val="0"/>
                </a:spcBef>
                <a:buFontTx/>
                <a:buNone/>
                <a:defRPr/>
              </a:pPr>
              <a:t>20</a:t>
            </a:fld>
            <a:endParaRPr lang="en-US" sz="1400">
              <a:effectLst/>
              <a:latin typeface="+mn-lt"/>
            </a:endParaRPr>
          </a:p>
        </p:txBody>
      </p:sp>
      <p:sp>
        <p:nvSpPr>
          <p:cNvPr id="55299" name="Rectangle 4"/>
          <p:cNvSpPr>
            <a:spLocks noChangeArrowheads="1"/>
          </p:cNvSpPr>
          <p:nvPr/>
        </p:nvSpPr>
        <p:spPr bwMode="auto">
          <a:xfrm>
            <a:off x="5486400" y="1676400"/>
            <a:ext cx="2740025" cy="457200"/>
          </a:xfrm>
          <a:prstGeom prst="rect">
            <a:avLst/>
          </a:prstGeom>
          <a:noFill/>
          <a:ln w="9525">
            <a:noFill/>
            <a:miter lim="800000"/>
            <a:headEnd/>
            <a:tailEnd/>
          </a:ln>
        </p:spPr>
        <p:txBody>
          <a:bodyPr wrap="none">
            <a:spAutoFit/>
          </a:bodyPr>
          <a:lstStyle/>
          <a:p>
            <a:pPr>
              <a:spcBef>
                <a:spcPct val="0"/>
              </a:spcBef>
              <a:buFontTx/>
              <a:buNone/>
            </a:pPr>
            <a:r>
              <a:rPr lang="en-US" sz="2400">
                <a:solidFill>
                  <a:srgbClr val="FFFFFF"/>
                </a:solidFill>
                <a:effectLst/>
                <a:latin typeface="Lucida Calligraphy" pitchFamily="66" charset="0"/>
              </a:rPr>
              <a:t> </a:t>
            </a:r>
            <a:r>
              <a:rPr lang="en-US" sz="2400" b="1">
                <a:solidFill>
                  <a:srgbClr val="FFFFFF"/>
                </a:solidFill>
                <a:effectLst/>
                <a:latin typeface="Lucida Calligraphy" pitchFamily="66" charset="0"/>
              </a:rPr>
              <a:t>Benefits of JGY</a:t>
            </a:r>
          </a:p>
        </p:txBody>
      </p:sp>
      <p:sp>
        <p:nvSpPr>
          <p:cNvPr id="55300" name="Text Box 5"/>
          <p:cNvSpPr txBox="1">
            <a:spLocks noChangeArrowheads="1"/>
          </p:cNvSpPr>
          <p:nvPr/>
        </p:nvSpPr>
        <p:spPr bwMode="auto">
          <a:xfrm>
            <a:off x="4343400" y="381000"/>
            <a:ext cx="3048000" cy="1190625"/>
          </a:xfrm>
          <a:prstGeom prst="rect">
            <a:avLst/>
          </a:prstGeom>
          <a:noFill/>
          <a:ln w="9525">
            <a:noFill/>
            <a:miter lim="800000"/>
            <a:headEnd/>
            <a:tailEnd/>
          </a:ln>
        </p:spPr>
        <p:txBody>
          <a:bodyPr>
            <a:spAutoFit/>
          </a:bodyPr>
          <a:lstStyle/>
          <a:p>
            <a:pPr>
              <a:spcBef>
                <a:spcPct val="50000"/>
              </a:spcBef>
              <a:buFontTx/>
              <a:buNone/>
            </a:pPr>
            <a:r>
              <a:rPr lang="en-US">
                <a:solidFill>
                  <a:srgbClr val="FFFFFF"/>
                </a:solidFill>
                <a:effectLst/>
                <a:latin typeface="Arial" charset="0"/>
              </a:rPr>
              <a:t>24×7 power availability promotes entertainment and information through television</a:t>
            </a:r>
          </a:p>
        </p:txBody>
      </p:sp>
      <p:sp>
        <p:nvSpPr>
          <p:cNvPr id="55301" name="Text Box 7"/>
          <p:cNvSpPr txBox="1">
            <a:spLocks noChangeArrowheads="1"/>
          </p:cNvSpPr>
          <p:nvPr/>
        </p:nvSpPr>
        <p:spPr bwMode="auto">
          <a:xfrm>
            <a:off x="5105400" y="2438400"/>
            <a:ext cx="3429000" cy="915988"/>
          </a:xfrm>
          <a:prstGeom prst="rect">
            <a:avLst/>
          </a:prstGeom>
          <a:noFill/>
          <a:ln w="9525">
            <a:noFill/>
            <a:miter lim="800000"/>
            <a:headEnd/>
            <a:tailEnd/>
          </a:ln>
        </p:spPr>
        <p:txBody>
          <a:bodyPr>
            <a:spAutoFit/>
          </a:bodyPr>
          <a:lstStyle/>
          <a:p>
            <a:pPr>
              <a:spcBef>
                <a:spcPct val="50000"/>
              </a:spcBef>
              <a:buFontTx/>
              <a:buNone/>
            </a:pPr>
            <a:r>
              <a:rPr lang="en-US">
                <a:solidFill>
                  <a:srgbClr val="FFFFFF"/>
                </a:solidFill>
                <a:effectLst/>
                <a:latin typeface="Arial" charset="0"/>
              </a:rPr>
              <a:t> 24×7  power makes it possible to use modern medical equipments in villages</a:t>
            </a:r>
          </a:p>
        </p:txBody>
      </p:sp>
      <p:pic>
        <p:nvPicPr>
          <p:cNvPr id="32776" name="Picture 13" descr="DSC_7903"/>
          <p:cNvPicPr>
            <a:picLocks noChangeAspect="1" noChangeArrowheads="1"/>
          </p:cNvPicPr>
          <p:nvPr/>
        </p:nvPicPr>
        <p:blipFill>
          <a:blip r:embed="rId2" cstate="print"/>
          <a:srcRect/>
          <a:stretch>
            <a:fillRect/>
          </a:stretch>
        </p:blipFill>
        <p:spPr bwMode="auto">
          <a:xfrm>
            <a:off x="228601" y="228600"/>
            <a:ext cx="3810000" cy="318063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2777" name="Picture 14" descr="DSC_7082"/>
          <p:cNvPicPr>
            <a:picLocks noChangeAspect="1" noChangeArrowheads="1"/>
          </p:cNvPicPr>
          <p:nvPr/>
        </p:nvPicPr>
        <p:blipFill>
          <a:blip r:embed="rId3" cstate="print"/>
          <a:srcRect/>
          <a:stretch>
            <a:fillRect/>
          </a:stretch>
        </p:blipFill>
        <p:spPr bwMode="auto">
          <a:xfrm>
            <a:off x="4165600" y="3581400"/>
            <a:ext cx="4826000" cy="304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2775" name="Picture 11" descr="diamond"/>
          <p:cNvPicPr>
            <a:picLocks noChangeAspect="1" noChangeArrowheads="1"/>
          </p:cNvPicPr>
          <p:nvPr/>
        </p:nvPicPr>
        <p:blipFill>
          <a:blip r:embed="rId4"/>
          <a:srcRect/>
          <a:stretch>
            <a:fillRect/>
          </a:stretch>
        </p:blipFill>
        <p:spPr bwMode="auto">
          <a:xfrm>
            <a:off x="914400" y="3733800"/>
            <a:ext cx="2286000" cy="27432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txBox="1">
            <a:spLocks noGrp="1"/>
          </p:cNvSpPr>
          <p:nvPr/>
        </p:nvSpPr>
        <p:spPr bwMode="auto">
          <a:xfrm>
            <a:off x="7099300" y="6248400"/>
            <a:ext cx="1905000" cy="457200"/>
          </a:xfrm>
          <a:prstGeom prst="rect">
            <a:avLst/>
          </a:prstGeom>
          <a:noFill/>
          <a:ln>
            <a:miter lim="800000"/>
            <a:headEnd/>
            <a:tailEnd/>
          </a:ln>
        </p:spPr>
        <p:txBody>
          <a:bodyPr/>
          <a:lstStyle/>
          <a:p>
            <a:pPr algn="r">
              <a:spcBef>
                <a:spcPct val="0"/>
              </a:spcBef>
              <a:buFontTx/>
              <a:buNone/>
              <a:defRPr/>
            </a:pPr>
            <a:fld id="{E461476A-A377-42A0-AF04-350419EDF6E8}" type="slidenum">
              <a:rPr lang="en-US" sz="1400">
                <a:effectLst/>
                <a:latin typeface="+mn-lt"/>
              </a:rPr>
              <a:pPr algn="r">
                <a:spcBef>
                  <a:spcPct val="0"/>
                </a:spcBef>
                <a:buFontTx/>
                <a:buNone/>
                <a:defRPr/>
              </a:pPr>
              <a:t>21</a:t>
            </a:fld>
            <a:endParaRPr lang="en-US" sz="1400">
              <a:effectLst/>
              <a:latin typeface="+mn-lt"/>
            </a:endParaRPr>
          </a:p>
        </p:txBody>
      </p:sp>
      <p:sp>
        <p:nvSpPr>
          <p:cNvPr id="56323" name="Rectangle 4"/>
          <p:cNvSpPr>
            <a:spLocks noChangeArrowheads="1"/>
          </p:cNvSpPr>
          <p:nvPr/>
        </p:nvSpPr>
        <p:spPr bwMode="auto">
          <a:xfrm>
            <a:off x="5486400" y="1371600"/>
            <a:ext cx="2740025" cy="457200"/>
          </a:xfrm>
          <a:prstGeom prst="rect">
            <a:avLst/>
          </a:prstGeom>
          <a:noFill/>
          <a:ln w="9525">
            <a:noFill/>
            <a:miter lim="800000"/>
            <a:headEnd/>
            <a:tailEnd/>
          </a:ln>
        </p:spPr>
        <p:txBody>
          <a:bodyPr wrap="none">
            <a:spAutoFit/>
          </a:bodyPr>
          <a:lstStyle/>
          <a:p>
            <a:pPr>
              <a:spcBef>
                <a:spcPct val="0"/>
              </a:spcBef>
              <a:buFontTx/>
              <a:buNone/>
            </a:pPr>
            <a:r>
              <a:rPr lang="en-US" sz="2400">
                <a:solidFill>
                  <a:srgbClr val="FFFFFF"/>
                </a:solidFill>
                <a:effectLst/>
                <a:latin typeface="Lucida Calligraphy" pitchFamily="66" charset="0"/>
              </a:rPr>
              <a:t> </a:t>
            </a:r>
            <a:r>
              <a:rPr lang="en-US" sz="2400" b="1">
                <a:solidFill>
                  <a:srgbClr val="FFFFFF"/>
                </a:solidFill>
                <a:effectLst/>
                <a:latin typeface="Lucida Calligraphy" pitchFamily="66" charset="0"/>
              </a:rPr>
              <a:t>Benefits of JGY</a:t>
            </a:r>
          </a:p>
        </p:txBody>
      </p:sp>
      <p:sp>
        <p:nvSpPr>
          <p:cNvPr id="56324" name="Rectangle 5"/>
          <p:cNvSpPr>
            <a:spLocks noChangeArrowheads="1"/>
          </p:cNvSpPr>
          <p:nvPr/>
        </p:nvSpPr>
        <p:spPr bwMode="auto">
          <a:xfrm>
            <a:off x="533400" y="5486400"/>
            <a:ext cx="3810000" cy="915988"/>
          </a:xfrm>
          <a:prstGeom prst="rect">
            <a:avLst/>
          </a:prstGeom>
          <a:noFill/>
          <a:ln w="9525">
            <a:noFill/>
            <a:miter lim="800000"/>
            <a:headEnd/>
            <a:tailEnd/>
          </a:ln>
        </p:spPr>
        <p:txBody>
          <a:bodyPr>
            <a:spAutoFit/>
          </a:bodyPr>
          <a:lstStyle/>
          <a:p>
            <a:pPr>
              <a:spcBef>
                <a:spcPct val="50000"/>
              </a:spcBef>
              <a:buFontTx/>
              <a:buNone/>
            </a:pPr>
            <a:r>
              <a:rPr lang="en-US" b="1">
                <a:solidFill>
                  <a:srgbClr val="FFFFFF"/>
                </a:solidFill>
                <a:effectLst/>
                <a:latin typeface="Arial" charset="0"/>
              </a:rPr>
              <a:t>24×7 power availability promotes cottage industries like chilly powder making in villages</a:t>
            </a:r>
            <a:r>
              <a:rPr lang="en-US">
                <a:solidFill>
                  <a:srgbClr val="FFFFFF"/>
                </a:solidFill>
                <a:effectLst/>
                <a:latin typeface="Arial" charset="0"/>
              </a:rPr>
              <a:t>.</a:t>
            </a:r>
          </a:p>
        </p:txBody>
      </p:sp>
      <p:sp>
        <p:nvSpPr>
          <p:cNvPr id="56325" name="Rectangle 7"/>
          <p:cNvSpPr>
            <a:spLocks noChangeArrowheads="1"/>
          </p:cNvSpPr>
          <p:nvPr/>
        </p:nvSpPr>
        <p:spPr bwMode="auto">
          <a:xfrm>
            <a:off x="4572000" y="533400"/>
            <a:ext cx="2133600" cy="641350"/>
          </a:xfrm>
          <a:prstGeom prst="rect">
            <a:avLst/>
          </a:prstGeom>
          <a:noFill/>
          <a:ln w="9525">
            <a:noFill/>
            <a:miter lim="800000"/>
            <a:headEnd/>
            <a:tailEnd/>
          </a:ln>
        </p:spPr>
        <p:txBody>
          <a:bodyPr>
            <a:spAutoFit/>
          </a:bodyPr>
          <a:lstStyle/>
          <a:p>
            <a:pPr>
              <a:spcBef>
                <a:spcPct val="50000"/>
              </a:spcBef>
              <a:buFontTx/>
              <a:buNone/>
            </a:pPr>
            <a:r>
              <a:rPr lang="en-US" b="1">
                <a:solidFill>
                  <a:srgbClr val="FFFFFF"/>
                </a:solidFill>
                <a:effectLst/>
                <a:latin typeface="Arial" charset="0"/>
              </a:rPr>
              <a:t>Potato chips making</a:t>
            </a:r>
          </a:p>
        </p:txBody>
      </p:sp>
      <p:pic>
        <p:nvPicPr>
          <p:cNvPr id="33800" name="Picture 11" descr="DSC_2163"/>
          <p:cNvPicPr>
            <a:picLocks noChangeAspect="1" noChangeArrowheads="1"/>
          </p:cNvPicPr>
          <p:nvPr/>
        </p:nvPicPr>
        <p:blipFill>
          <a:blip r:embed="rId2" cstate="print"/>
          <a:srcRect/>
          <a:stretch>
            <a:fillRect/>
          </a:stretch>
        </p:blipFill>
        <p:spPr bwMode="auto">
          <a:xfrm>
            <a:off x="228600" y="304800"/>
            <a:ext cx="4064000" cy="4876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3801" name="Picture 12" descr="DSC_2141"/>
          <p:cNvPicPr>
            <a:picLocks noChangeAspect="1" noChangeArrowheads="1"/>
          </p:cNvPicPr>
          <p:nvPr/>
        </p:nvPicPr>
        <p:blipFill>
          <a:blip r:embed="rId3" cstate="print"/>
          <a:srcRect/>
          <a:stretch>
            <a:fillRect/>
          </a:stretch>
        </p:blipFill>
        <p:spPr bwMode="auto">
          <a:xfrm>
            <a:off x="4495800" y="2209800"/>
            <a:ext cx="4390837" cy="40386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txBox="1">
            <a:spLocks noGrp="1"/>
          </p:cNvSpPr>
          <p:nvPr/>
        </p:nvSpPr>
        <p:spPr bwMode="auto">
          <a:xfrm>
            <a:off x="7099300" y="6248400"/>
            <a:ext cx="1905000" cy="457200"/>
          </a:xfrm>
          <a:prstGeom prst="rect">
            <a:avLst/>
          </a:prstGeom>
          <a:noFill/>
          <a:ln>
            <a:miter lim="800000"/>
            <a:headEnd/>
            <a:tailEnd/>
          </a:ln>
        </p:spPr>
        <p:txBody>
          <a:bodyPr/>
          <a:lstStyle/>
          <a:p>
            <a:pPr algn="r">
              <a:spcBef>
                <a:spcPct val="0"/>
              </a:spcBef>
              <a:buFontTx/>
              <a:buNone/>
              <a:defRPr/>
            </a:pPr>
            <a:fld id="{071038A3-DB98-4C26-8B6A-8229B15DD95F}" type="slidenum">
              <a:rPr lang="en-US" sz="1400">
                <a:effectLst/>
                <a:latin typeface="+mn-lt"/>
              </a:rPr>
              <a:pPr algn="r">
                <a:spcBef>
                  <a:spcPct val="0"/>
                </a:spcBef>
                <a:buFontTx/>
                <a:buNone/>
                <a:defRPr/>
              </a:pPr>
              <a:t>22</a:t>
            </a:fld>
            <a:endParaRPr lang="en-US" sz="1400">
              <a:effectLst/>
              <a:latin typeface="+mn-lt"/>
            </a:endParaRPr>
          </a:p>
        </p:txBody>
      </p:sp>
      <p:pic>
        <p:nvPicPr>
          <p:cNvPr id="34819" name="Picture 4" descr="DSC_7905"/>
          <p:cNvPicPr>
            <a:picLocks noChangeAspect="1" noChangeArrowheads="1"/>
          </p:cNvPicPr>
          <p:nvPr/>
        </p:nvPicPr>
        <p:blipFill>
          <a:blip r:embed="rId2"/>
          <a:srcRect/>
          <a:stretch>
            <a:fillRect/>
          </a:stretch>
        </p:blipFill>
        <p:spPr bwMode="auto">
          <a:xfrm>
            <a:off x="381000" y="152400"/>
            <a:ext cx="4114800" cy="520223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4820" name="Picture 5" descr="DSC_7907"/>
          <p:cNvPicPr>
            <a:picLocks noChangeAspect="1" noChangeArrowheads="1"/>
          </p:cNvPicPr>
          <p:nvPr/>
        </p:nvPicPr>
        <p:blipFill>
          <a:blip r:embed="rId3"/>
          <a:srcRect/>
          <a:stretch>
            <a:fillRect/>
          </a:stretch>
        </p:blipFill>
        <p:spPr bwMode="auto">
          <a:xfrm>
            <a:off x="4648200" y="914400"/>
            <a:ext cx="4267200" cy="5638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7349" name="Text Box 6"/>
          <p:cNvSpPr txBox="1">
            <a:spLocks noChangeArrowheads="1"/>
          </p:cNvSpPr>
          <p:nvPr/>
        </p:nvSpPr>
        <p:spPr bwMode="auto">
          <a:xfrm>
            <a:off x="533400" y="5486400"/>
            <a:ext cx="3276600" cy="1190625"/>
          </a:xfrm>
          <a:prstGeom prst="rect">
            <a:avLst/>
          </a:prstGeom>
          <a:noFill/>
          <a:ln w="9525">
            <a:noFill/>
            <a:miter lim="800000"/>
            <a:headEnd/>
            <a:tailEnd/>
          </a:ln>
        </p:spPr>
        <p:txBody>
          <a:bodyPr>
            <a:spAutoFit/>
          </a:bodyPr>
          <a:lstStyle/>
          <a:p>
            <a:pPr>
              <a:spcBef>
                <a:spcPct val="50000"/>
              </a:spcBef>
              <a:buFontTx/>
              <a:buNone/>
            </a:pPr>
            <a:r>
              <a:rPr lang="en-US" b="1">
                <a:solidFill>
                  <a:srgbClr val="FFFFFF"/>
                </a:solidFill>
                <a:effectLst/>
                <a:latin typeface="Arial" charset="0"/>
              </a:rPr>
              <a:t>24×7 power availability enables rural women to use electrical appliances to ease their work</a:t>
            </a:r>
            <a:r>
              <a:rPr lang="en-US">
                <a:solidFill>
                  <a:srgbClr val="FFFFFF"/>
                </a:solidFill>
                <a:effectLst/>
                <a:latin typeface="Arial" charset="0"/>
              </a:rPr>
              <a:t>.</a:t>
            </a:r>
          </a:p>
        </p:txBody>
      </p:sp>
      <p:sp>
        <p:nvSpPr>
          <p:cNvPr id="57350" name="Rectangle 7"/>
          <p:cNvSpPr>
            <a:spLocks noChangeArrowheads="1"/>
          </p:cNvSpPr>
          <p:nvPr/>
        </p:nvSpPr>
        <p:spPr bwMode="auto">
          <a:xfrm>
            <a:off x="4876800" y="228600"/>
            <a:ext cx="2740025" cy="457200"/>
          </a:xfrm>
          <a:prstGeom prst="rect">
            <a:avLst/>
          </a:prstGeom>
          <a:noFill/>
          <a:ln w="9525">
            <a:noFill/>
            <a:miter lim="800000"/>
            <a:headEnd/>
            <a:tailEnd/>
          </a:ln>
        </p:spPr>
        <p:txBody>
          <a:bodyPr wrap="none">
            <a:spAutoFit/>
          </a:bodyPr>
          <a:lstStyle/>
          <a:p>
            <a:pPr>
              <a:spcBef>
                <a:spcPct val="0"/>
              </a:spcBef>
              <a:buFontTx/>
              <a:buNone/>
            </a:pPr>
            <a:r>
              <a:rPr lang="en-US" sz="2400">
                <a:solidFill>
                  <a:srgbClr val="FFFFFF"/>
                </a:solidFill>
                <a:effectLst/>
                <a:latin typeface="Lucida Calligraphy" pitchFamily="66" charset="0"/>
              </a:rPr>
              <a:t> </a:t>
            </a:r>
            <a:r>
              <a:rPr lang="en-US" sz="2400" b="1">
                <a:solidFill>
                  <a:srgbClr val="FFFFFF"/>
                </a:solidFill>
                <a:effectLst/>
                <a:latin typeface="Lucida Calligraphy" pitchFamily="66" charset="0"/>
              </a:rPr>
              <a:t>Benefits of JGY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txBox="1">
            <a:spLocks noGrp="1"/>
          </p:cNvSpPr>
          <p:nvPr/>
        </p:nvSpPr>
        <p:spPr bwMode="auto">
          <a:xfrm>
            <a:off x="7099300" y="6248400"/>
            <a:ext cx="1905000" cy="457200"/>
          </a:xfrm>
          <a:prstGeom prst="rect">
            <a:avLst/>
          </a:prstGeom>
          <a:noFill/>
          <a:ln>
            <a:miter lim="800000"/>
            <a:headEnd/>
            <a:tailEnd/>
          </a:ln>
        </p:spPr>
        <p:txBody>
          <a:bodyPr/>
          <a:lstStyle/>
          <a:p>
            <a:pPr algn="r">
              <a:spcBef>
                <a:spcPct val="0"/>
              </a:spcBef>
              <a:buFontTx/>
              <a:buNone/>
              <a:defRPr/>
            </a:pPr>
            <a:fld id="{52CF12D9-A479-44D7-9BD8-308040A7ECDE}" type="slidenum">
              <a:rPr lang="en-US" sz="1400">
                <a:effectLst/>
                <a:latin typeface="+mn-lt"/>
              </a:rPr>
              <a:pPr algn="r">
                <a:spcBef>
                  <a:spcPct val="0"/>
                </a:spcBef>
                <a:buFontTx/>
                <a:buNone/>
                <a:defRPr/>
              </a:pPr>
              <a:t>23</a:t>
            </a:fld>
            <a:endParaRPr lang="en-US" sz="1400">
              <a:effectLst/>
              <a:latin typeface="+mn-lt"/>
            </a:endParaRPr>
          </a:p>
        </p:txBody>
      </p:sp>
      <p:sp>
        <p:nvSpPr>
          <p:cNvPr id="58371" name="Rectangle 3"/>
          <p:cNvSpPr>
            <a:spLocks noChangeArrowheads="1"/>
          </p:cNvSpPr>
          <p:nvPr/>
        </p:nvSpPr>
        <p:spPr bwMode="auto">
          <a:xfrm>
            <a:off x="5486400" y="1524000"/>
            <a:ext cx="2740025" cy="457200"/>
          </a:xfrm>
          <a:prstGeom prst="rect">
            <a:avLst/>
          </a:prstGeom>
          <a:noFill/>
          <a:ln w="9525">
            <a:noFill/>
            <a:miter lim="800000"/>
            <a:headEnd/>
            <a:tailEnd/>
          </a:ln>
        </p:spPr>
        <p:txBody>
          <a:bodyPr wrap="none">
            <a:spAutoFit/>
          </a:bodyPr>
          <a:lstStyle/>
          <a:p>
            <a:pPr>
              <a:spcBef>
                <a:spcPct val="0"/>
              </a:spcBef>
              <a:buFontTx/>
              <a:buNone/>
            </a:pPr>
            <a:r>
              <a:rPr lang="en-US" sz="2400">
                <a:solidFill>
                  <a:srgbClr val="FFFFFF"/>
                </a:solidFill>
                <a:effectLst/>
                <a:latin typeface="Lucida Calligraphy" pitchFamily="66" charset="0"/>
              </a:rPr>
              <a:t> </a:t>
            </a:r>
            <a:r>
              <a:rPr lang="en-US" sz="2400" b="1">
                <a:solidFill>
                  <a:srgbClr val="FFFFFF"/>
                </a:solidFill>
                <a:effectLst/>
                <a:latin typeface="Lucida Calligraphy" pitchFamily="66" charset="0"/>
              </a:rPr>
              <a:t>Benefits of JGY</a:t>
            </a:r>
          </a:p>
        </p:txBody>
      </p:sp>
      <p:sp>
        <p:nvSpPr>
          <p:cNvPr id="58372" name="Rectangle 4"/>
          <p:cNvSpPr>
            <a:spLocks noChangeArrowheads="1"/>
          </p:cNvSpPr>
          <p:nvPr/>
        </p:nvSpPr>
        <p:spPr bwMode="auto">
          <a:xfrm>
            <a:off x="4876800" y="5715000"/>
            <a:ext cx="2266950" cy="366713"/>
          </a:xfrm>
          <a:prstGeom prst="rect">
            <a:avLst/>
          </a:prstGeom>
          <a:noFill/>
          <a:ln w="9525">
            <a:noFill/>
            <a:miter lim="800000"/>
            <a:headEnd/>
            <a:tailEnd/>
          </a:ln>
        </p:spPr>
        <p:txBody>
          <a:bodyPr wrap="none">
            <a:spAutoFit/>
          </a:bodyPr>
          <a:lstStyle/>
          <a:p>
            <a:pPr>
              <a:spcBef>
                <a:spcPct val="0"/>
              </a:spcBef>
              <a:buFontTx/>
              <a:buNone/>
            </a:pPr>
            <a:r>
              <a:rPr lang="en-US" b="1">
                <a:solidFill>
                  <a:srgbClr val="3333CC"/>
                </a:solidFill>
                <a:effectLst/>
                <a:latin typeface="Arial" charset="0"/>
              </a:rPr>
              <a:t>Dairy / Milk Testing</a:t>
            </a:r>
          </a:p>
        </p:txBody>
      </p:sp>
      <p:sp>
        <p:nvSpPr>
          <p:cNvPr id="58373" name="Rectangle 6"/>
          <p:cNvSpPr>
            <a:spLocks noChangeArrowheads="1"/>
          </p:cNvSpPr>
          <p:nvPr/>
        </p:nvSpPr>
        <p:spPr bwMode="auto">
          <a:xfrm>
            <a:off x="4114800" y="304800"/>
            <a:ext cx="4114800" cy="1190625"/>
          </a:xfrm>
          <a:prstGeom prst="rect">
            <a:avLst/>
          </a:prstGeom>
          <a:noFill/>
          <a:ln w="9525">
            <a:noFill/>
            <a:miter lim="800000"/>
            <a:headEnd/>
            <a:tailEnd/>
          </a:ln>
        </p:spPr>
        <p:txBody>
          <a:bodyPr>
            <a:spAutoFit/>
          </a:bodyPr>
          <a:lstStyle/>
          <a:p>
            <a:pPr>
              <a:spcBef>
                <a:spcPct val="50000"/>
              </a:spcBef>
              <a:buFontTx/>
              <a:buNone/>
            </a:pPr>
            <a:r>
              <a:rPr lang="en-US">
                <a:solidFill>
                  <a:srgbClr val="FFFFFF"/>
                </a:solidFill>
                <a:effectLst/>
                <a:latin typeface="Arial" charset="0"/>
              </a:rPr>
              <a:t>24×7  power helps villagers avail easy repair &amp; maintenance of their machineries / vehicles through facilities of welding/lathe in the village.</a:t>
            </a:r>
          </a:p>
        </p:txBody>
      </p:sp>
      <p:sp>
        <p:nvSpPr>
          <p:cNvPr id="58374" name="Rectangle 7"/>
          <p:cNvSpPr>
            <a:spLocks noChangeArrowheads="1"/>
          </p:cNvSpPr>
          <p:nvPr/>
        </p:nvSpPr>
        <p:spPr bwMode="auto">
          <a:xfrm>
            <a:off x="5181600" y="2057400"/>
            <a:ext cx="3213100" cy="915988"/>
          </a:xfrm>
          <a:prstGeom prst="rect">
            <a:avLst/>
          </a:prstGeom>
          <a:noFill/>
          <a:ln w="9525">
            <a:noFill/>
            <a:miter lim="800000"/>
            <a:headEnd/>
            <a:tailEnd/>
          </a:ln>
        </p:spPr>
        <p:txBody>
          <a:bodyPr>
            <a:spAutoFit/>
          </a:bodyPr>
          <a:lstStyle/>
          <a:p>
            <a:pPr>
              <a:spcBef>
                <a:spcPct val="50000"/>
              </a:spcBef>
              <a:buFontTx/>
              <a:buNone/>
            </a:pPr>
            <a:r>
              <a:rPr lang="en-US">
                <a:solidFill>
                  <a:srgbClr val="FFFFFF"/>
                </a:solidFill>
                <a:effectLst/>
                <a:latin typeface="Arial" charset="0"/>
              </a:rPr>
              <a:t>24×7  power enables the villagers to setup local dairy and in house milk testing.</a:t>
            </a:r>
          </a:p>
        </p:txBody>
      </p:sp>
      <p:sp>
        <p:nvSpPr>
          <p:cNvPr id="58375" name="Line 8"/>
          <p:cNvSpPr>
            <a:spLocks noChangeShapeType="1"/>
          </p:cNvSpPr>
          <p:nvPr/>
        </p:nvSpPr>
        <p:spPr bwMode="auto">
          <a:xfrm>
            <a:off x="3048000" y="5105400"/>
            <a:ext cx="457200" cy="0"/>
          </a:xfrm>
          <a:prstGeom prst="line">
            <a:avLst/>
          </a:prstGeom>
          <a:noFill/>
          <a:ln w="9525">
            <a:solidFill>
              <a:schemeClr val="tx1"/>
            </a:solidFill>
            <a:round/>
            <a:headEnd/>
            <a:tailEnd type="triangle" w="med" len="med"/>
          </a:ln>
        </p:spPr>
        <p:txBody>
          <a:bodyPr/>
          <a:lstStyle/>
          <a:p>
            <a:endParaRPr lang="en-IN"/>
          </a:p>
        </p:txBody>
      </p:sp>
      <p:pic>
        <p:nvPicPr>
          <p:cNvPr id="35849" name="Picture 12" descr="Dairy Testing"/>
          <p:cNvPicPr>
            <a:picLocks noChangeAspect="1" noChangeArrowheads="1"/>
          </p:cNvPicPr>
          <p:nvPr/>
        </p:nvPicPr>
        <p:blipFill>
          <a:blip r:embed="rId2" cstate="print"/>
          <a:srcRect/>
          <a:stretch>
            <a:fillRect/>
          </a:stretch>
        </p:blipFill>
        <p:spPr bwMode="auto">
          <a:xfrm>
            <a:off x="4343400" y="3048000"/>
            <a:ext cx="4343400" cy="348896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5850" name="Picture 13" descr="Welding"/>
          <p:cNvPicPr>
            <a:picLocks noChangeAspect="1" noChangeArrowheads="1"/>
          </p:cNvPicPr>
          <p:nvPr/>
        </p:nvPicPr>
        <p:blipFill>
          <a:blip r:embed="rId3"/>
          <a:srcRect/>
          <a:stretch>
            <a:fillRect/>
          </a:stretch>
        </p:blipFill>
        <p:spPr bwMode="auto">
          <a:xfrm>
            <a:off x="228600" y="152400"/>
            <a:ext cx="3733800" cy="340627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5851" name="Picture 14" descr="motor 2"/>
          <p:cNvPicPr>
            <a:picLocks noChangeAspect="1" noChangeArrowheads="1"/>
          </p:cNvPicPr>
          <p:nvPr/>
        </p:nvPicPr>
        <p:blipFill>
          <a:blip r:embed="rId4"/>
          <a:srcRect/>
          <a:stretch>
            <a:fillRect/>
          </a:stretch>
        </p:blipFill>
        <p:spPr bwMode="auto">
          <a:xfrm>
            <a:off x="381000" y="3962400"/>
            <a:ext cx="3690552" cy="2438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txBox="1">
            <a:spLocks noGrp="1"/>
          </p:cNvSpPr>
          <p:nvPr/>
        </p:nvSpPr>
        <p:spPr bwMode="auto">
          <a:xfrm>
            <a:off x="7099300" y="6248400"/>
            <a:ext cx="1905000" cy="457200"/>
          </a:xfrm>
          <a:prstGeom prst="rect">
            <a:avLst/>
          </a:prstGeom>
          <a:noFill/>
          <a:ln>
            <a:miter lim="800000"/>
            <a:headEnd/>
            <a:tailEnd/>
          </a:ln>
        </p:spPr>
        <p:txBody>
          <a:bodyPr/>
          <a:lstStyle/>
          <a:p>
            <a:pPr algn="r">
              <a:spcBef>
                <a:spcPct val="0"/>
              </a:spcBef>
              <a:buFontTx/>
              <a:buNone/>
              <a:defRPr/>
            </a:pPr>
            <a:fld id="{2F3E61C9-A099-40A0-8320-EFDF11F74560}" type="slidenum">
              <a:rPr lang="en-US" sz="1400">
                <a:effectLst/>
                <a:latin typeface="+mn-lt"/>
              </a:rPr>
              <a:pPr algn="r">
                <a:spcBef>
                  <a:spcPct val="0"/>
                </a:spcBef>
                <a:buFontTx/>
                <a:buNone/>
                <a:defRPr/>
              </a:pPr>
              <a:t>24</a:t>
            </a:fld>
            <a:endParaRPr lang="en-US" sz="1400">
              <a:effectLst/>
              <a:latin typeface="+mn-lt"/>
            </a:endParaRPr>
          </a:p>
        </p:txBody>
      </p:sp>
      <p:sp>
        <p:nvSpPr>
          <p:cNvPr id="59395" name="Rectangle 3"/>
          <p:cNvSpPr>
            <a:spLocks noChangeArrowheads="1"/>
          </p:cNvSpPr>
          <p:nvPr/>
        </p:nvSpPr>
        <p:spPr bwMode="auto">
          <a:xfrm>
            <a:off x="1066800" y="4572000"/>
            <a:ext cx="1898650" cy="366713"/>
          </a:xfrm>
          <a:prstGeom prst="rect">
            <a:avLst/>
          </a:prstGeom>
          <a:noFill/>
          <a:ln w="9525">
            <a:noFill/>
            <a:miter lim="800000"/>
            <a:headEnd/>
            <a:tailEnd/>
          </a:ln>
        </p:spPr>
        <p:txBody>
          <a:bodyPr wrap="none">
            <a:spAutoFit/>
          </a:bodyPr>
          <a:lstStyle/>
          <a:p>
            <a:pPr>
              <a:spcBef>
                <a:spcPct val="0"/>
              </a:spcBef>
              <a:buFontTx/>
              <a:buNone/>
            </a:pPr>
            <a:r>
              <a:rPr lang="en-US" b="1">
                <a:solidFill>
                  <a:srgbClr val="FFFFFF"/>
                </a:solidFill>
                <a:effectLst/>
                <a:latin typeface="Arial" charset="0"/>
              </a:rPr>
              <a:t>           STD PCO</a:t>
            </a:r>
          </a:p>
        </p:txBody>
      </p:sp>
      <p:sp>
        <p:nvSpPr>
          <p:cNvPr id="59396" name="Rectangle 4"/>
          <p:cNvSpPr>
            <a:spLocks noChangeArrowheads="1"/>
          </p:cNvSpPr>
          <p:nvPr/>
        </p:nvSpPr>
        <p:spPr bwMode="auto">
          <a:xfrm>
            <a:off x="5562600" y="1828800"/>
            <a:ext cx="2620963" cy="457200"/>
          </a:xfrm>
          <a:prstGeom prst="rect">
            <a:avLst/>
          </a:prstGeom>
          <a:noFill/>
          <a:ln w="9525">
            <a:noFill/>
            <a:miter lim="800000"/>
            <a:headEnd/>
            <a:tailEnd/>
          </a:ln>
        </p:spPr>
        <p:txBody>
          <a:bodyPr wrap="none">
            <a:spAutoFit/>
          </a:bodyPr>
          <a:lstStyle/>
          <a:p>
            <a:pPr>
              <a:spcBef>
                <a:spcPct val="0"/>
              </a:spcBef>
              <a:buFontTx/>
              <a:buNone/>
            </a:pPr>
            <a:r>
              <a:rPr lang="en-US" sz="2400" b="1">
                <a:solidFill>
                  <a:srgbClr val="FFFFFF"/>
                </a:solidFill>
                <a:effectLst/>
                <a:latin typeface="Lucida Calligraphy" pitchFamily="66" charset="0"/>
              </a:rPr>
              <a:t>Benefits</a:t>
            </a:r>
            <a:r>
              <a:rPr lang="en-US" sz="2400" b="1">
                <a:solidFill>
                  <a:srgbClr val="FFFFFF"/>
                </a:solidFill>
                <a:effectLst/>
                <a:latin typeface="Arial" charset="0"/>
              </a:rPr>
              <a:t> </a:t>
            </a:r>
            <a:r>
              <a:rPr lang="en-US" sz="2400" b="1">
                <a:solidFill>
                  <a:srgbClr val="FFFFFF"/>
                </a:solidFill>
                <a:effectLst/>
                <a:latin typeface="Lucida Calligraphy" pitchFamily="66" charset="0"/>
              </a:rPr>
              <a:t>of JGY</a:t>
            </a:r>
          </a:p>
        </p:txBody>
      </p:sp>
      <p:sp>
        <p:nvSpPr>
          <p:cNvPr id="59397" name="Rectangle 6"/>
          <p:cNvSpPr>
            <a:spLocks noChangeArrowheads="1"/>
          </p:cNvSpPr>
          <p:nvPr/>
        </p:nvSpPr>
        <p:spPr bwMode="auto">
          <a:xfrm>
            <a:off x="4572000" y="152400"/>
            <a:ext cx="3581400" cy="1739900"/>
          </a:xfrm>
          <a:prstGeom prst="rect">
            <a:avLst/>
          </a:prstGeom>
          <a:noFill/>
          <a:ln w="9525">
            <a:noFill/>
            <a:miter lim="800000"/>
            <a:headEnd/>
            <a:tailEnd/>
          </a:ln>
        </p:spPr>
        <p:txBody>
          <a:bodyPr>
            <a:spAutoFit/>
          </a:bodyPr>
          <a:lstStyle/>
          <a:p>
            <a:pPr>
              <a:spcBef>
                <a:spcPct val="50000"/>
              </a:spcBef>
              <a:buFontTx/>
              <a:buNone/>
            </a:pPr>
            <a:r>
              <a:rPr lang="en-US">
                <a:solidFill>
                  <a:srgbClr val="FFFFFF"/>
                </a:solidFill>
                <a:effectLst/>
                <a:latin typeface="Arial" charset="0"/>
              </a:rPr>
              <a:t>24×7  power makes available the communication facilities like STD / PCO that helps the villagers even at the times of emergencies and encourages small multipurpose shops.</a:t>
            </a:r>
          </a:p>
        </p:txBody>
      </p:sp>
      <p:sp>
        <p:nvSpPr>
          <p:cNvPr id="59398" name="Rectangle 7"/>
          <p:cNvSpPr>
            <a:spLocks noChangeArrowheads="1"/>
          </p:cNvSpPr>
          <p:nvPr/>
        </p:nvSpPr>
        <p:spPr bwMode="auto">
          <a:xfrm>
            <a:off x="1371600" y="5334000"/>
            <a:ext cx="3276600" cy="1190625"/>
          </a:xfrm>
          <a:prstGeom prst="rect">
            <a:avLst/>
          </a:prstGeom>
          <a:noFill/>
          <a:ln w="9525">
            <a:noFill/>
            <a:miter lim="800000"/>
            <a:headEnd/>
            <a:tailEnd/>
          </a:ln>
        </p:spPr>
        <p:txBody>
          <a:bodyPr>
            <a:spAutoFit/>
          </a:bodyPr>
          <a:lstStyle/>
          <a:p>
            <a:pPr>
              <a:spcBef>
                <a:spcPct val="50000"/>
              </a:spcBef>
              <a:buFontTx/>
              <a:buNone/>
            </a:pPr>
            <a:r>
              <a:rPr lang="en-US">
                <a:solidFill>
                  <a:srgbClr val="FFFFFF"/>
                </a:solidFill>
                <a:effectLst/>
                <a:latin typeface="Arial" charset="0"/>
              </a:rPr>
              <a:t>24×7  power helps villagers with the facility of flour mill in the village for their food preparations</a:t>
            </a:r>
          </a:p>
        </p:txBody>
      </p:sp>
      <p:pic>
        <p:nvPicPr>
          <p:cNvPr id="36873" name="Picture 12" descr="Floor mill"/>
          <p:cNvPicPr>
            <a:picLocks noChangeAspect="1" noChangeArrowheads="1"/>
          </p:cNvPicPr>
          <p:nvPr/>
        </p:nvPicPr>
        <p:blipFill>
          <a:blip r:embed="rId2" cstate="print"/>
          <a:srcRect/>
          <a:stretch>
            <a:fillRect/>
          </a:stretch>
        </p:blipFill>
        <p:spPr bwMode="auto">
          <a:xfrm>
            <a:off x="4953000" y="2438400"/>
            <a:ext cx="3670458" cy="4114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6874" name="Picture 14" descr="Shop SDT"/>
          <p:cNvPicPr>
            <a:picLocks noChangeAspect="1" noChangeArrowheads="1"/>
          </p:cNvPicPr>
          <p:nvPr/>
        </p:nvPicPr>
        <p:blipFill>
          <a:blip r:embed="rId3"/>
          <a:srcRect/>
          <a:stretch>
            <a:fillRect/>
          </a:stretch>
        </p:blipFill>
        <p:spPr bwMode="auto">
          <a:xfrm>
            <a:off x="255814" y="381000"/>
            <a:ext cx="4163786" cy="38862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txBox="1">
            <a:spLocks noGrp="1"/>
          </p:cNvSpPr>
          <p:nvPr/>
        </p:nvSpPr>
        <p:spPr bwMode="auto">
          <a:xfrm>
            <a:off x="7010400" y="6400800"/>
            <a:ext cx="1905000" cy="457200"/>
          </a:xfrm>
          <a:prstGeom prst="rect">
            <a:avLst/>
          </a:prstGeom>
          <a:noFill/>
          <a:ln>
            <a:miter lim="800000"/>
            <a:headEnd/>
            <a:tailEnd/>
          </a:ln>
        </p:spPr>
        <p:txBody>
          <a:bodyPr/>
          <a:lstStyle/>
          <a:p>
            <a:pPr algn="r">
              <a:spcBef>
                <a:spcPct val="0"/>
              </a:spcBef>
              <a:buFontTx/>
              <a:buNone/>
              <a:defRPr/>
            </a:pPr>
            <a:fld id="{294746F6-CDF5-4E05-9140-128F47760626}" type="slidenum">
              <a:rPr lang="en-US" sz="1400">
                <a:effectLst/>
                <a:latin typeface="+mn-lt"/>
              </a:rPr>
              <a:pPr algn="r">
                <a:spcBef>
                  <a:spcPct val="0"/>
                </a:spcBef>
                <a:buFontTx/>
                <a:buNone/>
                <a:defRPr/>
              </a:pPr>
              <a:t>25</a:t>
            </a:fld>
            <a:endParaRPr lang="en-US" sz="1400">
              <a:effectLst/>
              <a:latin typeface="+mn-lt"/>
            </a:endParaRPr>
          </a:p>
        </p:txBody>
      </p:sp>
      <p:sp>
        <p:nvSpPr>
          <p:cNvPr id="60419" name="Rectangle 2"/>
          <p:cNvSpPr>
            <a:spLocks noChangeArrowheads="1"/>
          </p:cNvSpPr>
          <p:nvPr/>
        </p:nvSpPr>
        <p:spPr bwMode="auto">
          <a:xfrm>
            <a:off x="5943600" y="838200"/>
            <a:ext cx="2101850" cy="366713"/>
          </a:xfrm>
          <a:prstGeom prst="rect">
            <a:avLst/>
          </a:prstGeom>
          <a:noFill/>
          <a:ln w="9525">
            <a:noFill/>
            <a:miter lim="800000"/>
            <a:headEnd/>
            <a:tailEnd/>
          </a:ln>
        </p:spPr>
        <p:txBody>
          <a:bodyPr>
            <a:spAutoFit/>
          </a:bodyPr>
          <a:lstStyle/>
          <a:p>
            <a:pPr>
              <a:spcBef>
                <a:spcPct val="50000"/>
              </a:spcBef>
              <a:buFontTx/>
              <a:buNone/>
            </a:pPr>
            <a:r>
              <a:rPr lang="en-US" b="1">
                <a:effectLst/>
                <a:latin typeface="Arial" charset="0"/>
              </a:rPr>
              <a:t>    </a:t>
            </a:r>
          </a:p>
        </p:txBody>
      </p:sp>
      <p:sp>
        <p:nvSpPr>
          <p:cNvPr id="60420" name="Text Box 3"/>
          <p:cNvSpPr txBox="1">
            <a:spLocks noChangeArrowheads="1"/>
          </p:cNvSpPr>
          <p:nvPr/>
        </p:nvSpPr>
        <p:spPr bwMode="auto">
          <a:xfrm>
            <a:off x="0" y="228600"/>
            <a:ext cx="5334000" cy="519113"/>
          </a:xfrm>
          <a:prstGeom prst="rect">
            <a:avLst/>
          </a:prstGeom>
          <a:noFill/>
          <a:ln w="9525">
            <a:noFill/>
            <a:miter lim="800000"/>
            <a:headEnd/>
            <a:tailEnd/>
          </a:ln>
        </p:spPr>
        <p:txBody>
          <a:bodyPr>
            <a:spAutoFit/>
          </a:bodyPr>
          <a:lstStyle/>
          <a:p>
            <a:pPr>
              <a:spcBef>
                <a:spcPct val="50000"/>
              </a:spcBef>
              <a:buFontTx/>
              <a:buNone/>
            </a:pPr>
            <a:r>
              <a:rPr lang="en-US" sz="2800" b="1">
                <a:solidFill>
                  <a:srgbClr val="FFFFFF"/>
                </a:solidFill>
                <a:effectLst/>
                <a:latin typeface="Arial" charset="0"/>
              </a:rPr>
              <a:t>       </a:t>
            </a:r>
            <a:r>
              <a:rPr lang="en-US" sz="2800" b="1">
                <a:solidFill>
                  <a:srgbClr val="FFFFFF"/>
                </a:solidFill>
                <a:effectLst/>
                <a:latin typeface="Lucida Calligraphy" pitchFamily="66" charset="0"/>
              </a:rPr>
              <a:t>Benefits of JGY</a:t>
            </a:r>
          </a:p>
        </p:txBody>
      </p:sp>
      <p:sp>
        <p:nvSpPr>
          <p:cNvPr id="60421" name="Rectangle 4"/>
          <p:cNvSpPr>
            <a:spLocks noChangeArrowheads="1"/>
          </p:cNvSpPr>
          <p:nvPr/>
        </p:nvSpPr>
        <p:spPr bwMode="auto">
          <a:xfrm>
            <a:off x="4757738" y="4648200"/>
            <a:ext cx="4203700" cy="1552575"/>
          </a:xfrm>
          <a:prstGeom prst="rect">
            <a:avLst/>
          </a:prstGeom>
          <a:solidFill>
            <a:schemeClr val="bg1">
              <a:alpha val="76862"/>
            </a:schemeClr>
          </a:solidFill>
          <a:ln w="9525">
            <a:noFill/>
            <a:miter lim="800000"/>
            <a:headEnd/>
            <a:tailEnd/>
          </a:ln>
        </p:spPr>
        <p:txBody>
          <a:bodyPr>
            <a:spAutoFit/>
          </a:bodyPr>
          <a:lstStyle/>
          <a:p>
            <a:pPr>
              <a:spcBef>
                <a:spcPct val="50000"/>
              </a:spcBef>
              <a:buFontTx/>
              <a:buNone/>
            </a:pPr>
            <a:r>
              <a:rPr lang="en-US" sz="2400">
                <a:solidFill>
                  <a:srgbClr val="FFFFFF"/>
                </a:solidFill>
                <a:effectLst/>
                <a:latin typeface="Arial" charset="0"/>
              </a:rPr>
              <a:t>24×7  power enables the students and the villagers to learn computers to keep pace with the urban areas.</a:t>
            </a:r>
          </a:p>
        </p:txBody>
      </p:sp>
      <p:pic>
        <p:nvPicPr>
          <p:cNvPr id="37894" name="Picture 5" descr="DSC_7005"/>
          <p:cNvPicPr>
            <a:picLocks noChangeAspect="1" noChangeArrowheads="1"/>
          </p:cNvPicPr>
          <p:nvPr/>
        </p:nvPicPr>
        <p:blipFill>
          <a:blip r:embed="rId2" cstate="print">
            <a:lum bright="18000"/>
          </a:blip>
          <a:srcRect/>
          <a:stretch>
            <a:fillRect/>
          </a:stretch>
        </p:blipFill>
        <p:spPr bwMode="auto">
          <a:xfrm>
            <a:off x="4989060" y="1354138"/>
            <a:ext cx="3926339" cy="298926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7895" name="Picture 6" descr="DSC_7901"/>
          <p:cNvPicPr>
            <a:picLocks noChangeAspect="1" noChangeArrowheads="1"/>
          </p:cNvPicPr>
          <p:nvPr/>
        </p:nvPicPr>
        <p:blipFill>
          <a:blip r:embed="rId3"/>
          <a:srcRect/>
          <a:stretch>
            <a:fillRect/>
          </a:stretch>
        </p:blipFill>
        <p:spPr bwMode="auto">
          <a:xfrm>
            <a:off x="188912" y="914400"/>
            <a:ext cx="4535488" cy="573246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05479" name="Freeform 7"/>
          <p:cNvSpPr>
            <a:spLocks/>
          </p:cNvSpPr>
          <p:nvPr/>
        </p:nvSpPr>
        <p:spPr bwMode="gray">
          <a:xfrm rot="10504844">
            <a:off x="3505200" y="5334000"/>
            <a:ext cx="1466850" cy="1157288"/>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w="12700">
            <a:noFill/>
            <a:prstDash val="solid"/>
            <a:round/>
            <a:headEnd/>
            <a:tailEnd/>
          </a:ln>
        </p:spPr>
        <p:txBody>
          <a:bodyPr/>
          <a:lstStyle/>
          <a:p>
            <a:pPr>
              <a:spcBef>
                <a:spcPct val="0"/>
              </a:spcBef>
              <a:buFontTx/>
              <a:buNone/>
              <a:defRPr/>
            </a:pPr>
            <a:endParaRPr lang="en-US">
              <a:effectLst/>
              <a:latin typeface="Arial" charset="0"/>
            </a:endParaRPr>
          </a:p>
        </p:txBody>
      </p:sp>
      <p:sp>
        <p:nvSpPr>
          <p:cNvPr id="105480" name="Freeform 8"/>
          <p:cNvSpPr>
            <a:spLocks/>
          </p:cNvSpPr>
          <p:nvPr/>
        </p:nvSpPr>
        <p:spPr bwMode="gray">
          <a:xfrm rot="18109491">
            <a:off x="4945857" y="3702844"/>
            <a:ext cx="1466850" cy="1157287"/>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w="12700">
            <a:noFill/>
            <a:prstDash val="solid"/>
            <a:round/>
            <a:headEnd/>
            <a:tailEnd/>
          </a:ln>
        </p:spPr>
        <p:txBody>
          <a:bodyPr/>
          <a:lstStyle/>
          <a:p>
            <a:pPr>
              <a:spcBef>
                <a:spcPct val="0"/>
              </a:spcBef>
              <a:buFontTx/>
              <a:buNone/>
              <a:defRPr/>
            </a:pPr>
            <a:endParaRPr lang="en-US">
              <a:effectLst/>
              <a:latin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txBox="1">
            <a:spLocks noGrp="1"/>
          </p:cNvSpPr>
          <p:nvPr/>
        </p:nvSpPr>
        <p:spPr bwMode="auto">
          <a:xfrm>
            <a:off x="7099300" y="6248400"/>
            <a:ext cx="1905000" cy="457200"/>
          </a:xfrm>
          <a:prstGeom prst="rect">
            <a:avLst/>
          </a:prstGeom>
          <a:noFill/>
          <a:ln>
            <a:miter lim="800000"/>
            <a:headEnd/>
            <a:tailEnd/>
          </a:ln>
        </p:spPr>
        <p:txBody>
          <a:bodyPr/>
          <a:lstStyle/>
          <a:p>
            <a:pPr algn="r">
              <a:spcBef>
                <a:spcPct val="0"/>
              </a:spcBef>
              <a:buFontTx/>
              <a:buNone/>
              <a:defRPr/>
            </a:pPr>
            <a:fld id="{88FB3876-EFE7-48D3-8462-D60FC7E10C29}" type="slidenum">
              <a:rPr lang="en-US" sz="1400">
                <a:effectLst/>
                <a:latin typeface="+mn-lt"/>
              </a:rPr>
              <a:pPr algn="r">
                <a:spcBef>
                  <a:spcPct val="0"/>
                </a:spcBef>
                <a:buFontTx/>
                <a:buNone/>
                <a:defRPr/>
              </a:pPr>
              <a:t>26</a:t>
            </a:fld>
            <a:endParaRPr lang="en-US" sz="1400">
              <a:effectLst/>
              <a:latin typeface="+mn-lt"/>
            </a:endParaRPr>
          </a:p>
        </p:txBody>
      </p:sp>
      <p:sp>
        <p:nvSpPr>
          <p:cNvPr id="61443" name="Rectangle 4"/>
          <p:cNvSpPr>
            <a:spLocks noChangeArrowheads="1"/>
          </p:cNvSpPr>
          <p:nvPr/>
        </p:nvSpPr>
        <p:spPr bwMode="auto">
          <a:xfrm>
            <a:off x="5334000" y="1447800"/>
            <a:ext cx="2895600" cy="457200"/>
          </a:xfrm>
          <a:prstGeom prst="rect">
            <a:avLst/>
          </a:prstGeom>
          <a:noFill/>
          <a:ln w="9525">
            <a:noFill/>
            <a:miter lim="800000"/>
            <a:headEnd/>
            <a:tailEnd/>
          </a:ln>
        </p:spPr>
        <p:txBody>
          <a:bodyPr>
            <a:spAutoFit/>
          </a:bodyPr>
          <a:lstStyle/>
          <a:p>
            <a:pPr>
              <a:spcBef>
                <a:spcPct val="0"/>
              </a:spcBef>
              <a:buFontTx/>
              <a:buNone/>
            </a:pPr>
            <a:r>
              <a:rPr lang="en-US" sz="2400" b="1">
                <a:solidFill>
                  <a:srgbClr val="FF0000"/>
                </a:solidFill>
                <a:effectLst/>
                <a:latin typeface="Lucida Calligraphy" pitchFamily="66" charset="0"/>
              </a:rPr>
              <a:t>Benefits of JGY</a:t>
            </a:r>
          </a:p>
        </p:txBody>
      </p:sp>
      <p:sp>
        <p:nvSpPr>
          <p:cNvPr id="61444" name="Rectangle 5"/>
          <p:cNvSpPr>
            <a:spLocks noChangeArrowheads="1"/>
          </p:cNvSpPr>
          <p:nvPr/>
        </p:nvSpPr>
        <p:spPr bwMode="auto">
          <a:xfrm>
            <a:off x="4800600" y="88900"/>
            <a:ext cx="3581400" cy="1878013"/>
          </a:xfrm>
          <a:prstGeom prst="rect">
            <a:avLst/>
          </a:prstGeom>
          <a:noFill/>
          <a:ln w="9525">
            <a:noFill/>
            <a:miter lim="800000"/>
            <a:headEnd/>
            <a:tailEnd/>
          </a:ln>
        </p:spPr>
        <p:txBody>
          <a:bodyPr>
            <a:spAutoFit/>
          </a:bodyPr>
          <a:lstStyle/>
          <a:p>
            <a:pPr>
              <a:spcBef>
                <a:spcPct val="50000"/>
              </a:spcBef>
              <a:buFontTx/>
              <a:buNone/>
            </a:pPr>
            <a:r>
              <a:rPr lang="en-US">
                <a:solidFill>
                  <a:srgbClr val="FFFFFF"/>
                </a:solidFill>
                <a:effectLst/>
                <a:latin typeface="Arial" charset="0"/>
              </a:rPr>
              <a:t>24×7  power empowers the villagers with mobile communication thereby making their life easy and more manageable</a:t>
            </a:r>
          </a:p>
          <a:p>
            <a:pPr>
              <a:spcBef>
                <a:spcPct val="50000"/>
              </a:spcBef>
              <a:buFontTx/>
              <a:buNone/>
            </a:pPr>
            <a:endParaRPr lang="en-US">
              <a:solidFill>
                <a:srgbClr val="FFFFFF"/>
              </a:solidFill>
              <a:effectLst/>
              <a:latin typeface="Arial" charset="0"/>
            </a:endParaRPr>
          </a:p>
        </p:txBody>
      </p:sp>
      <p:sp>
        <p:nvSpPr>
          <p:cNvPr id="61445" name="Rectangle 10"/>
          <p:cNvSpPr>
            <a:spLocks noChangeArrowheads="1"/>
          </p:cNvSpPr>
          <p:nvPr/>
        </p:nvSpPr>
        <p:spPr bwMode="auto">
          <a:xfrm>
            <a:off x="228600" y="5392738"/>
            <a:ext cx="4419600" cy="1465262"/>
          </a:xfrm>
          <a:prstGeom prst="rect">
            <a:avLst/>
          </a:prstGeom>
          <a:noFill/>
          <a:ln w="9525">
            <a:noFill/>
            <a:miter lim="800000"/>
            <a:headEnd/>
            <a:tailEnd/>
          </a:ln>
        </p:spPr>
        <p:txBody>
          <a:bodyPr>
            <a:spAutoFit/>
          </a:bodyPr>
          <a:lstStyle/>
          <a:p>
            <a:pPr>
              <a:spcBef>
                <a:spcPct val="50000"/>
              </a:spcBef>
              <a:buFontTx/>
              <a:buNone/>
            </a:pPr>
            <a:r>
              <a:rPr lang="en-US">
                <a:solidFill>
                  <a:srgbClr val="FFFFFF"/>
                </a:solidFill>
                <a:effectLst/>
                <a:latin typeface="Arial" charset="0"/>
              </a:rPr>
              <a:t>24×7  power has made it possible for the villagers to have the facilities of copier machines making it easy for their important documents to be processed further.</a:t>
            </a:r>
          </a:p>
        </p:txBody>
      </p:sp>
      <p:pic>
        <p:nvPicPr>
          <p:cNvPr id="38920" name="Picture 11" descr="Picture9"/>
          <p:cNvPicPr>
            <a:picLocks noChangeAspect="1" noChangeArrowheads="1"/>
          </p:cNvPicPr>
          <p:nvPr/>
        </p:nvPicPr>
        <p:blipFill>
          <a:blip r:embed="rId2"/>
          <a:srcRect/>
          <a:stretch>
            <a:fillRect/>
          </a:stretch>
        </p:blipFill>
        <p:spPr bwMode="auto">
          <a:xfrm>
            <a:off x="152400" y="381000"/>
            <a:ext cx="4572000" cy="4724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8921" name="Picture 12" descr="Picture10"/>
          <p:cNvPicPr>
            <a:picLocks noChangeAspect="1" noChangeArrowheads="1"/>
          </p:cNvPicPr>
          <p:nvPr/>
        </p:nvPicPr>
        <p:blipFill>
          <a:blip r:embed="rId3"/>
          <a:srcRect/>
          <a:stretch>
            <a:fillRect/>
          </a:stretch>
        </p:blipFill>
        <p:spPr bwMode="auto">
          <a:xfrm>
            <a:off x="4800600" y="2057400"/>
            <a:ext cx="4114800" cy="457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lide Number Placeholder 5"/>
          <p:cNvSpPr txBox="1">
            <a:spLocks noGrp="1"/>
          </p:cNvSpPr>
          <p:nvPr/>
        </p:nvSpPr>
        <p:spPr bwMode="auto">
          <a:xfrm>
            <a:off x="7099300" y="6248400"/>
            <a:ext cx="1905000" cy="457200"/>
          </a:xfrm>
          <a:prstGeom prst="rect">
            <a:avLst/>
          </a:prstGeom>
          <a:noFill/>
          <a:ln>
            <a:miter lim="800000"/>
            <a:headEnd/>
            <a:tailEnd/>
          </a:ln>
        </p:spPr>
        <p:txBody>
          <a:bodyPr/>
          <a:lstStyle/>
          <a:p>
            <a:pPr algn="r">
              <a:spcBef>
                <a:spcPct val="0"/>
              </a:spcBef>
              <a:buFontTx/>
              <a:buNone/>
              <a:defRPr/>
            </a:pPr>
            <a:fld id="{4C863B5C-41FA-415C-BA3D-6E0679F00B7A}" type="slidenum">
              <a:rPr lang="en-US" sz="1400">
                <a:effectLst/>
                <a:latin typeface="+mn-lt"/>
              </a:rPr>
              <a:pPr algn="r">
                <a:spcBef>
                  <a:spcPct val="0"/>
                </a:spcBef>
                <a:buFontTx/>
                <a:buNone/>
                <a:defRPr/>
              </a:pPr>
              <a:t>27</a:t>
            </a:fld>
            <a:endParaRPr lang="en-US" sz="1400">
              <a:effectLst/>
              <a:latin typeface="+mn-lt"/>
            </a:endParaRPr>
          </a:p>
        </p:txBody>
      </p:sp>
      <p:graphicFrame>
        <p:nvGraphicFramePr>
          <p:cNvPr id="62467" name="Group 3"/>
          <p:cNvGraphicFramePr>
            <a:graphicFrameLocks noGrp="1"/>
          </p:cNvGraphicFramePr>
          <p:nvPr>
            <p:ph idx="4294967295"/>
          </p:nvPr>
        </p:nvGraphicFramePr>
        <p:xfrm>
          <a:off x="228600" y="1143000"/>
          <a:ext cx="8686800" cy="5168900"/>
        </p:xfrm>
        <a:graphic>
          <a:graphicData uri="http://schemas.openxmlformats.org/drawingml/2006/table">
            <a:tbl>
              <a:tblPr/>
              <a:tblGrid>
                <a:gridCol w="471488"/>
                <a:gridCol w="2911475"/>
                <a:gridCol w="2551112"/>
                <a:gridCol w="1720850"/>
                <a:gridCol w="1031875"/>
              </a:tblGrid>
              <a:tr h="831850">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Sr</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State Electricity Board</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Designation</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State</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Month</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of the</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Visit</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0038">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Maharastra Electricity Board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Delegation of 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Maharastra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Mar-06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5775">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Rajasthan State Electricity Board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Energy Secretary &amp;</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Delegation of 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Rajsthan</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Mar-07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4675">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Haryana State Electricity Board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Chairman &amp; Delegation of</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Haryana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Mar-07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1625">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Bihar State Electricity Board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Delegation of 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Bihar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Mar-07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4675">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Bihar State Electricity Board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Deputy Chief Minister of</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Bihar &amp; Delegation of</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Bihar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Apr-07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0038">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Punjab State Electricity Board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Delegation of 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Punjab</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May-07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6263">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Madhyapradesh State</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Electricity Board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Delegation of 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Madhyapradesh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Jun-07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5600">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Karnataka Electricity Board</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(BHESCOM)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Delegation of 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Karnataka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Jul-08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5600">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Tamilnadu State Electricity</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Board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Delegation of 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Tamilnadu</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Aug-08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0236" name="AutoShape 908"/>
          <p:cNvSpPr>
            <a:spLocks noChangeArrowheads="1"/>
          </p:cNvSpPr>
          <p:nvPr/>
        </p:nvSpPr>
        <p:spPr bwMode="gray">
          <a:xfrm>
            <a:off x="457200" y="228600"/>
            <a:ext cx="7467600" cy="609600"/>
          </a:xfrm>
          <a:prstGeom prst="roundRect">
            <a:avLst>
              <a:gd name="adj" fmla="val 50000"/>
            </a:avLst>
          </a:prstGeom>
          <a:solidFill>
            <a:srgbClr val="FFCC00"/>
          </a:solidFill>
          <a:ln w="38100" algn="ctr">
            <a:solidFill>
              <a:srgbClr val="FFFFFF"/>
            </a:solidFill>
            <a:round/>
            <a:headEnd/>
            <a:tailEnd/>
          </a:ln>
          <a:effectLst>
            <a:outerShdw dist="63500" dir="3187806" algn="ctr" rotWithShape="0">
              <a:srgbClr val="001D3A"/>
            </a:outerShdw>
          </a:effectLst>
        </p:spPr>
        <p:txBody>
          <a:bodyPr anchor="ctr"/>
          <a:lstStyle/>
          <a:p>
            <a:pPr algn="ctr">
              <a:spcBef>
                <a:spcPct val="0"/>
              </a:spcBef>
              <a:buFontTx/>
              <a:buNone/>
              <a:defRPr/>
            </a:pPr>
            <a:r>
              <a:rPr lang="en-US" sz="2400" b="1">
                <a:solidFill>
                  <a:srgbClr val="CC3300"/>
                </a:solidFill>
                <a:effectLst/>
                <a:latin typeface="Arial" charset="0"/>
              </a:rPr>
              <a:t>Other States who visited Gujarat to Study JGY</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Slide Number Placeholder 5"/>
          <p:cNvSpPr txBox="1">
            <a:spLocks noGrp="1"/>
          </p:cNvSpPr>
          <p:nvPr/>
        </p:nvSpPr>
        <p:spPr bwMode="auto">
          <a:xfrm>
            <a:off x="7099300" y="6248400"/>
            <a:ext cx="1905000" cy="457200"/>
          </a:xfrm>
          <a:prstGeom prst="rect">
            <a:avLst/>
          </a:prstGeom>
          <a:noFill/>
          <a:ln>
            <a:miter lim="800000"/>
            <a:headEnd/>
            <a:tailEnd/>
          </a:ln>
        </p:spPr>
        <p:txBody>
          <a:bodyPr/>
          <a:lstStyle/>
          <a:p>
            <a:pPr algn="r">
              <a:spcBef>
                <a:spcPct val="0"/>
              </a:spcBef>
              <a:buFontTx/>
              <a:buNone/>
              <a:defRPr/>
            </a:pPr>
            <a:fld id="{4C612B9B-2448-477C-A155-DDFF52212145}" type="slidenum">
              <a:rPr lang="en-US" sz="1400">
                <a:effectLst/>
                <a:latin typeface="+mn-lt"/>
              </a:rPr>
              <a:pPr algn="r">
                <a:spcBef>
                  <a:spcPct val="0"/>
                </a:spcBef>
                <a:buFontTx/>
                <a:buNone/>
                <a:defRPr/>
              </a:pPr>
              <a:t>28</a:t>
            </a:fld>
            <a:endParaRPr lang="en-US" sz="1400">
              <a:effectLst/>
              <a:latin typeface="+mn-lt"/>
            </a:endParaRPr>
          </a:p>
        </p:txBody>
      </p:sp>
      <p:graphicFrame>
        <p:nvGraphicFramePr>
          <p:cNvPr id="63491" name="Group 3"/>
          <p:cNvGraphicFramePr>
            <a:graphicFrameLocks noGrp="1"/>
          </p:cNvGraphicFramePr>
          <p:nvPr>
            <p:ph idx="4294967295"/>
          </p:nvPr>
        </p:nvGraphicFramePr>
        <p:xfrm>
          <a:off x="152400" y="457200"/>
          <a:ext cx="8534400" cy="6345238"/>
        </p:xfrm>
        <a:graphic>
          <a:graphicData uri="http://schemas.openxmlformats.org/drawingml/2006/table">
            <a:tbl>
              <a:tblPr/>
              <a:tblGrid>
                <a:gridCol w="503238"/>
                <a:gridCol w="2846387"/>
                <a:gridCol w="2624138"/>
                <a:gridCol w="1570037"/>
                <a:gridCol w="990600"/>
              </a:tblGrid>
              <a:tr h="723900">
                <a:tc>
                  <a:txBody>
                    <a:bodyPr/>
                    <a:lstStyle/>
                    <a:p>
                      <a:pPr marL="342900" marR="0" lvl="0" indent="-342900" algn="ctr"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Sr</a:t>
                      </a:r>
                    </a:p>
                    <a:p>
                      <a:pPr marL="342900" marR="0" lvl="0" indent="-342900" algn="ctr"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No</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State Electricity Board</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Designation</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State</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Month</a:t>
                      </a:r>
                    </a:p>
                    <a:p>
                      <a:pPr marL="342900" marR="0" lvl="0" indent="-342900" algn="ctr"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of the</a:t>
                      </a:r>
                    </a:p>
                    <a:p>
                      <a:pPr marL="342900" marR="0" lvl="0" indent="-342900" algn="ctr" defTabSz="914400" rtl="0" eaLnBrk="1" fontAlgn="ctr" latinLnBrk="0" hangingPunct="1">
                        <a:lnSpc>
                          <a:spcPct val="100000"/>
                        </a:lnSpc>
                        <a:spcBef>
                          <a:spcPct val="0"/>
                        </a:spcBef>
                        <a:spcAft>
                          <a:spcPct val="0"/>
                        </a:spcAft>
                        <a:buClr>
                          <a:schemeClr val="tx1"/>
                        </a:buClr>
                        <a:buSzTx/>
                        <a:buFontTx/>
                        <a:buNone/>
                        <a:tabLst/>
                      </a:pPr>
                      <a:r>
                        <a:rPr kumimoji="0" lang="en-US" sz="1400" b="1" i="0" u="none" strike="noStrike" cap="none" normalizeH="0" baseline="0" smtClean="0">
                          <a:ln>
                            <a:noFill/>
                          </a:ln>
                          <a:solidFill>
                            <a:srgbClr val="FFFFFF"/>
                          </a:solidFill>
                          <a:effectLst/>
                          <a:latin typeface="Arial" charset="0"/>
                          <a:cs typeface="Arial" charset="0"/>
                        </a:rPr>
                        <a:t>Visit</a:t>
                      </a: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52538">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10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Karnataka State,</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Hubli Electricity Supply Co.,</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Gulbarg Electricity Supply Co.,</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Chamundeswari Elec. Supply</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Co.,Banglore Elect. Supply Co.</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Hon' Minister of</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Energy,Karnataka State</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PS, Energy Dept.</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MDs of the elect. Suppy</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Co.&amp; Delegation of other</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officers</a:t>
                      </a:r>
                      <a:br>
                        <a:rPr kumimoji="0" lang="en-US" sz="1400" b="0" i="0" u="none" strike="noStrike" cap="none" normalizeH="0" baseline="0" smtClean="0">
                          <a:ln>
                            <a:noFill/>
                          </a:ln>
                          <a:solidFill>
                            <a:srgbClr val="FFFFFF"/>
                          </a:solidFill>
                          <a:effectLst/>
                          <a:latin typeface="Arial" charset="0"/>
                          <a:cs typeface="Arial" charset="0"/>
                        </a:rPr>
                      </a:b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Karnataka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Feb-09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2763">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11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Madhyapradesh KVV Company</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Director Finance &amp;</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Delegation of other officers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Madhyapradesh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Apr-09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1625">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Agriculture Minister, Orissa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Agriculture Minister, Orissa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Orissa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Apr-09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2763">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13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MP Paschim Kshetra Vidyut</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Vitaran Co. (MPSEB)</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Dy. Secretary</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Jt. Director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Madhyapradesh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May-09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2763">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14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Uttarpradesh Power</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Corporation Ltd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Chief Engineer/ Executive</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Engineer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Uttarpradesh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Jul-09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6625">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15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AP Central Power Distribution </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Company Ltd.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Chief Engineer/</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Superintending</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Engineer/Divisional Engr./</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Asst. Divisional Engr.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Andhra</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Pradesh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Aug-09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5938">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16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AP Central Power Distribution </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Company Ltd.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Chairman &amp; Managing</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Director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Andhra</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Pradesh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Aug-09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2763">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17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Karnataka State- Bangalore Electricity Supply Company</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DGM and other dignitories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Karnataka</a:t>
                      </a:r>
                    </a:p>
                    <a:p>
                      <a:pPr marL="342900" marR="0" lvl="0" indent="-342900" algn="l" defTabSz="914400" rtl="0" eaLnBrk="1" fontAlgn="ctr" latinLnBrk="0" hangingPunct="1">
                        <a:lnSpc>
                          <a:spcPct val="100000"/>
                        </a:lnSpc>
                        <a:spcBef>
                          <a:spcPct val="0"/>
                        </a:spcBef>
                        <a:spcAft>
                          <a:spcPct val="0"/>
                        </a:spcAft>
                        <a:buClr>
                          <a:schemeClr val="tx1"/>
                        </a:buClr>
                        <a:buSzTx/>
                        <a:buFontTx/>
                        <a:buNone/>
                        <a:tabLst/>
                      </a:pPr>
                      <a:endParaRPr kumimoji="0" lang="en-US" sz="1400" b="0" i="0" u="none" strike="noStrike" cap="none" normalizeH="0" baseline="0" smtClean="0">
                        <a:ln>
                          <a:noFill/>
                        </a:ln>
                        <a:solidFill>
                          <a:srgbClr val="FFFF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ctr" latinLnBrk="0" hangingPunct="1">
                        <a:lnSpc>
                          <a:spcPct val="100000"/>
                        </a:lnSpc>
                        <a:spcBef>
                          <a:spcPct val="0"/>
                        </a:spcBef>
                        <a:spcAft>
                          <a:spcPct val="0"/>
                        </a:spcAft>
                        <a:buClr>
                          <a:schemeClr val="tx1"/>
                        </a:buClr>
                        <a:buSzTx/>
                        <a:buFontTx/>
                        <a:buNone/>
                        <a:tabLst/>
                      </a:pPr>
                      <a:r>
                        <a:rPr kumimoji="0" lang="en-US" sz="1400" b="0" i="0" u="none" strike="noStrike" cap="none" normalizeH="0" baseline="0" smtClean="0">
                          <a:ln>
                            <a:noFill/>
                          </a:ln>
                          <a:solidFill>
                            <a:srgbClr val="FFFFFF"/>
                          </a:solidFill>
                          <a:effectLst/>
                          <a:latin typeface="Arial" charset="0"/>
                          <a:cs typeface="Arial" charset="0"/>
                        </a:rPr>
                        <a:t>Oct-09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sldNum" sz="quarter" idx="12"/>
          </p:nvPr>
        </p:nvSpPr>
        <p:spPr>
          <a:noFill/>
        </p:spPr>
        <p:txBody>
          <a:bodyPr/>
          <a:lstStyle/>
          <a:p>
            <a:fld id="{A5AA1EEC-E88F-425B-99BF-75DFC0668F41}" type="slidenum">
              <a:rPr lang="en-US" smtClean="0"/>
              <a:pPr/>
              <a:t>3</a:t>
            </a:fld>
            <a:endParaRPr lang="en-US" smtClean="0"/>
          </a:p>
        </p:txBody>
      </p:sp>
      <p:sp>
        <p:nvSpPr>
          <p:cNvPr id="10243" name="Rectangle 3"/>
          <p:cNvSpPr>
            <a:spLocks noGrp="1" noChangeArrowheads="1"/>
          </p:cNvSpPr>
          <p:nvPr>
            <p:ph type="body" idx="4294967295"/>
          </p:nvPr>
        </p:nvSpPr>
        <p:spPr>
          <a:xfrm>
            <a:off x="304800" y="1295400"/>
            <a:ext cx="8153400" cy="5105400"/>
          </a:xfrm>
          <a:noFill/>
        </p:spPr>
        <p:txBody>
          <a:bodyPr/>
          <a:lstStyle/>
          <a:p>
            <a:pPr marL="509588" indent="-150813" algn="just">
              <a:lnSpc>
                <a:spcPct val="90000"/>
              </a:lnSpc>
              <a:buFontTx/>
              <a:buNone/>
            </a:pPr>
            <a:r>
              <a:rPr lang="en-US" sz="2000" b="1" smtClean="0">
                <a:solidFill>
                  <a:srgbClr val="FFFFFF"/>
                </a:solidFill>
              </a:rPr>
              <a:t>  </a:t>
            </a:r>
            <a:r>
              <a:rPr lang="en-US" sz="2000" b="1" smtClean="0">
                <a:solidFill>
                  <a:srgbClr val="FFFFFF"/>
                </a:solidFill>
                <a:latin typeface="Calibri" pitchFamily="34" charset="0"/>
              </a:rPr>
              <a:t>A mechanism to facilitate Load Management by regulating and improving quality of power supply for agriculture consumption and 24x7 supply for  other consumption by;</a:t>
            </a:r>
          </a:p>
          <a:p>
            <a:pPr marL="509588" indent="-150813" algn="just">
              <a:lnSpc>
                <a:spcPct val="90000"/>
              </a:lnSpc>
              <a:buFontTx/>
              <a:buNone/>
            </a:pPr>
            <a:endParaRPr lang="en-US" sz="2000" b="1" smtClean="0">
              <a:solidFill>
                <a:srgbClr val="FFFFFF"/>
              </a:solidFill>
              <a:latin typeface="Calibri" pitchFamily="34" charset="0"/>
            </a:endParaRPr>
          </a:p>
          <a:p>
            <a:pPr marL="1241425" lvl="1" indent="-617538">
              <a:lnSpc>
                <a:spcPct val="90000"/>
              </a:lnSpc>
              <a:buFont typeface="Wingdings" pitchFamily="2" charset="2"/>
              <a:buChar char="Ø"/>
            </a:pPr>
            <a:r>
              <a:rPr lang="en-US" sz="2000" b="1" i="1" smtClean="0">
                <a:solidFill>
                  <a:srgbClr val="FFFFFF"/>
                </a:solidFill>
                <a:latin typeface="Calibri" pitchFamily="34" charset="0"/>
                <a:sym typeface="Wingdings 2" pitchFamily="18" charset="2"/>
              </a:rPr>
              <a:t> </a:t>
            </a:r>
            <a:r>
              <a:rPr lang="en-US" sz="2000" b="1" i="1" smtClean="0">
                <a:solidFill>
                  <a:srgbClr val="FFFFFF"/>
                </a:solidFill>
                <a:latin typeface="Calibri" pitchFamily="34" charset="0"/>
              </a:rPr>
              <a:t>Bifurcation of rural load into two separate feeders :</a:t>
            </a:r>
          </a:p>
          <a:p>
            <a:pPr marL="509588" indent="-150813">
              <a:lnSpc>
                <a:spcPct val="90000"/>
              </a:lnSpc>
              <a:buFontTx/>
              <a:buNone/>
            </a:pPr>
            <a:endParaRPr lang="en-US" sz="2000" b="1" smtClean="0">
              <a:solidFill>
                <a:srgbClr val="FFFFFF"/>
              </a:solidFill>
              <a:latin typeface="Calibri" pitchFamily="34" charset="0"/>
            </a:endParaRPr>
          </a:p>
          <a:p>
            <a:pPr marL="1676400" lvl="2" indent="-320675">
              <a:lnSpc>
                <a:spcPct val="90000"/>
              </a:lnSpc>
              <a:buClr>
                <a:srgbClr val="FF0000"/>
              </a:buClr>
              <a:buFont typeface="Wingdings" pitchFamily="2" charset="2"/>
              <a:buChar char="Ø"/>
            </a:pPr>
            <a:r>
              <a:rPr lang="en-US" sz="2000" b="1" smtClean="0">
                <a:solidFill>
                  <a:srgbClr val="FFFFFF"/>
                </a:solidFill>
                <a:latin typeface="Arial Unicode MS" pitchFamily="34" charset="-128"/>
                <a:ea typeface="Arial Unicode MS" pitchFamily="34" charset="-128"/>
                <a:cs typeface="Arial Unicode MS" pitchFamily="34" charset="-128"/>
              </a:rPr>
              <a:t> </a:t>
            </a:r>
            <a:r>
              <a:rPr lang="en-US" sz="2000" b="1" i="1" smtClean="0">
                <a:solidFill>
                  <a:srgbClr val="FFFFFF"/>
                </a:solidFill>
                <a:latin typeface="Book Antiqua" pitchFamily="18" charset="0"/>
              </a:rPr>
              <a:t>Rural feeders (called Jyoti Gram Feeders) getting 24     </a:t>
            </a:r>
          </a:p>
          <a:p>
            <a:pPr marL="1676400" lvl="2" indent="-320675">
              <a:lnSpc>
                <a:spcPct val="90000"/>
              </a:lnSpc>
              <a:buClr>
                <a:srgbClr val="FF0000"/>
              </a:buClr>
              <a:buFontTx/>
              <a:buNone/>
            </a:pPr>
            <a:r>
              <a:rPr lang="en-US" sz="2000" b="1" i="1" smtClean="0">
                <a:solidFill>
                  <a:srgbClr val="FFFFFF"/>
                </a:solidFill>
                <a:latin typeface="Book Antiqua" pitchFamily="18" charset="0"/>
              </a:rPr>
              <a:t>    hours continuous 3-phase power  supply catering to Residential, Commercial and Industrial  consumers. </a:t>
            </a:r>
          </a:p>
          <a:p>
            <a:pPr marL="1676400" lvl="2" indent="-320675">
              <a:lnSpc>
                <a:spcPct val="90000"/>
              </a:lnSpc>
              <a:buClr>
                <a:srgbClr val="FF0000"/>
              </a:buClr>
              <a:buFont typeface="Wingdings" pitchFamily="2" charset="2"/>
              <a:buChar char="Ø"/>
            </a:pPr>
            <a:r>
              <a:rPr lang="en-US" sz="2000" b="1" i="1" smtClean="0">
                <a:solidFill>
                  <a:srgbClr val="FFFFFF"/>
                </a:solidFill>
                <a:latin typeface="Book Antiqua" pitchFamily="18" charset="0"/>
              </a:rPr>
              <a:t> Agricultural feeders catering to demand for Agricultural  consumers.</a:t>
            </a:r>
          </a:p>
          <a:p>
            <a:pPr marL="1676400" lvl="2" indent="-320675">
              <a:lnSpc>
                <a:spcPct val="90000"/>
              </a:lnSpc>
              <a:buClr>
                <a:srgbClr val="FF0000"/>
              </a:buClr>
              <a:buFont typeface="Wingdings" pitchFamily="2" charset="2"/>
              <a:buNone/>
            </a:pPr>
            <a:endParaRPr lang="en-US" sz="2000" b="1" i="1" smtClean="0">
              <a:solidFill>
                <a:srgbClr val="FFFFFF"/>
              </a:solidFill>
              <a:latin typeface="Book Antiqua" pitchFamily="18" charset="0"/>
            </a:endParaRPr>
          </a:p>
          <a:p>
            <a:pPr marL="509588" indent="-150813">
              <a:lnSpc>
                <a:spcPct val="90000"/>
              </a:lnSpc>
              <a:buFont typeface="Wingdings" pitchFamily="2" charset="2"/>
              <a:buChar char="Ø"/>
            </a:pPr>
            <a:r>
              <a:rPr lang="en-US" sz="2000" b="1" smtClean="0">
                <a:solidFill>
                  <a:srgbClr val="FFFFFF"/>
                </a:solidFill>
                <a:sym typeface="Wingdings 2" pitchFamily="18" charset="2"/>
              </a:rPr>
              <a:t> 	</a:t>
            </a:r>
            <a:r>
              <a:rPr lang="en-US" sz="2000" b="1" i="1" smtClean="0">
                <a:solidFill>
                  <a:srgbClr val="FFFFFF"/>
                </a:solidFill>
                <a:latin typeface="Calibri" pitchFamily="34" charset="0"/>
              </a:rPr>
              <a:t>Installation of Specially Designed Transformers on Agricultural  	Feeders to  cater to1-phase power supply to farmers residing in  	farms. </a:t>
            </a:r>
          </a:p>
          <a:p>
            <a:pPr marL="509588" indent="-150813">
              <a:lnSpc>
                <a:spcPct val="90000"/>
              </a:lnSpc>
              <a:buFontTx/>
              <a:buNone/>
            </a:pPr>
            <a:endParaRPr lang="en-US" sz="2000" b="1" smtClean="0">
              <a:solidFill>
                <a:srgbClr val="FFFFFF"/>
              </a:solidFill>
              <a:latin typeface="Calibri" pitchFamily="34" charset="0"/>
              <a:cs typeface="Times New Roman" pitchFamily="18" charset="0"/>
            </a:endParaRPr>
          </a:p>
          <a:p>
            <a:pPr marL="509588" indent="-150813">
              <a:lnSpc>
                <a:spcPct val="90000"/>
              </a:lnSpc>
              <a:buFontTx/>
              <a:buNone/>
            </a:pPr>
            <a:r>
              <a:rPr lang="en-US" sz="2000" b="1" smtClean="0">
                <a:solidFill>
                  <a:srgbClr val="FFFFFF"/>
                </a:solidFill>
                <a:latin typeface="Calibri" pitchFamily="34" charset="0"/>
                <a:cs typeface="Times New Roman" pitchFamily="18" charset="0"/>
                <a:sym typeface="Wingdings 2" pitchFamily="18" charset="2"/>
              </a:rPr>
              <a:t> 	  </a:t>
            </a:r>
            <a:endParaRPr lang="en-US" sz="2000" b="1" smtClean="0">
              <a:solidFill>
                <a:srgbClr val="FFFFFF"/>
              </a:solidFill>
              <a:latin typeface="Calibri" pitchFamily="34" charset="0"/>
            </a:endParaRPr>
          </a:p>
          <a:p>
            <a:pPr marL="1241425" lvl="1" indent="-617538">
              <a:lnSpc>
                <a:spcPct val="90000"/>
              </a:lnSpc>
              <a:buFontTx/>
              <a:buNone/>
            </a:pPr>
            <a:endParaRPr lang="en-US" sz="2000" b="1" smtClean="0">
              <a:solidFill>
                <a:srgbClr val="FFFFFF"/>
              </a:solidFill>
              <a:latin typeface="Calibri" pitchFamily="34" charset="0"/>
            </a:endParaRPr>
          </a:p>
        </p:txBody>
      </p:sp>
      <p:sp>
        <p:nvSpPr>
          <p:cNvPr id="5124" name="AutoShape 4"/>
          <p:cNvSpPr>
            <a:spLocks noChangeArrowheads="1"/>
          </p:cNvSpPr>
          <p:nvPr/>
        </p:nvSpPr>
        <p:spPr bwMode="gray">
          <a:xfrm>
            <a:off x="2133600" y="228600"/>
            <a:ext cx="5029200" cy="685800"/>
          </a:xfrm>
          <a:prstGeom prst="roundRect">
            <a:avLst>
              <a:gd name="adj" fmla="val 50000"/>
            </a:avLst>
          </a:prstGeom>
          <a:solidFill>
            <a:srgbClr val="FFCC00"/>
          </a:solidFill>
          <a:ln w="38100" algn="ctr">
            <a:solidFill>
              <a:schemeClr val="bg1"/>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Strategies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fld id="{8C01A7E5-A57D-4326-AE9F-45153A540868}" type="slidenum">
              <a:rPr lang="en-US" smtClean="0"/>
              <a:pPr/>
              <a:t>4</a:t>
            </a:fld>
            <a:endParaRPr lang="en-US" smtClean="0"/>
          </a:p>
        </p:txBody>
      </p:sp>
      <p:sp>
        <p:nvSpPr>
          <p:cNvPr id="11267" name="Rectangle 3"/>
          <p:cNvSpPr>
            <a:spLocks noGrp="1" noChangeArrowheads="1"/>
          </p:cNvSpPr>
          <p:nvPr>
            <p:ph type="body" idx="4294967295"/>
          </p:nvPr>
        </p:nvSpPr>
        <p:spPr>
          <a:xfrm>
            <a:off x="461963" y="1679575"/>
            <a:ext cx="8053387" cy="4503738"/>
          </a:xfrm>
          <a:noFill/>
        </p:spPr>
        <p:txBody>
          <a:bodyPr/>
          <a:lstStyle/>
          <a:p>
            <a:pPr algn="just">
              <a:lnSpc>
                <a:spcPct val="120000"/>
              </a:lnSpc>
              <a:buFont typeface="Wingdings" pitchFamily="2" charset="2"/>
              <a:buChar char="Ø"/>
            </a:pPr>
            <a:r>
              <a:rPr lang="en-US" b="1" i="1" smtClean="0">
                <a:solidFill>
                  <a:srgbClr val="FFFFFF"/>
                </a:solidFill>
                <a:latin typeface="Calibri" pitchFamily="34" charset="0"/>
              </a:rPr>
              <a:t>JGY Scheme launched in September 2003 on pilot basis. </a:t>
            </a:r>
          </a:p>
          <a:p>
            <a:pPr algn="just">
              <a:lnSpc>
                <a:spcPct val="120000"/>
              </a:lnSpc>
              <a:buFont typeface="Wingdings" pitchFamily="2" charset="2"/>
              <a:buChar char="Ø"/>
            </a:pPr>
            <a:r>
              <a:rPr lang="en-US" b="1" i="1" smtClean="0">
                <a:solidFill>
                  <a:srgbClr val="FFFFFF"/>
                </a:solidFill>
                <a:latin typeface="Calibri" pitchFamily="34" charset="0"/>
              </a:rPr>
              <a:t>Implemented throughout the State Covering 18000 villages and 10000 surrounding Hamlets.</a:t>
            </a:r>
          </a:p>
          <a:p>
            <a:pPr algn="just">
              <a:lnSpc>
                <a:spcPct val="120000"/>
              </a:lnSpc>
              <a:buFont typeface="Wingdings" pitchFamily="2" charset="2"/>
              <a:buChar char="Ø"/>
            </a:pPr>
            <a:r>
              <a:rPr lang="en-US" b="1" i="1" smtClean="0">
                <a:solidFill>
                  <a:srgbClr val="FFFFFF"/>
                </a:solidFill>
                <a:latin typeface="Calibri" pitchFamily="34" charset="0"/>
              </a:rPr>
              <a:t>All 18000 villages benefited under JGY by March 2006.</a:t>
            </a:r>
          </a:p>
          <a:p>
            <a:pPr algn="just">
              <a:lnSpc>
                <a:spcPct val="120000"/>
              </a:lnSpc>
              <a:buFont typeface="Wingdings" pitchFamily="2" charset="2"/>
              <a:buChar char="Ø"/>
            </a:pPr>
            <a:r>
              <a:rPr lang="en-US" b="1" i="1" smtClean="0">
                <a:solidFill>
                  <a:srgbClr val="FFFFFF"/>
                </a:solidFill>
                <a:latin typeface="Calibri" pitchFamily="34" charset="0"/>
              </a:rPr>
              <a:t>JGY started as a Government-local body participatory Scheme but  largely funded  through State Government’s Grant.</a:t>
            </a:r>
          </a:p>
          <a:p>
            <a:pPr algn="just">
              <a:lnSpc>
                <a:spcPct val="120000"/>
              </a:lnSpc>
              <a:buFont typeface="Wingdings" pitchFamily="2" charset="2"/>
              <a:buChar char="Ø"/>
            </a:pPr>
            <a:r>
              <a:rPr lang="en-US" b="1" i="1" smtClean="0">
                <a:solidFill>
                  <a:srgbClr val="FFFFFF"/>
                </a:solidFill>
                <a:latin typeface="Calibri" pitchFamily="34" charset="0"/>
              </a:rPr>
              <a:t>It provides 24x7 power supply to all people living in Gujarat</a:t>
            </a:r>
          </a:p>
          <a:p>
            <a:pPr>
              <a:lnSpc>
                <a:spcPct val="120000"/>
              </a:lnSpc>
              <a:buFontTx/>
              <a:buNone/>
            </a:pPr>
            <a:r>
              <a:rPr lang="en-US" sz="2000" b="1" smtClean="0">
                <a:solidFill>
                  <a:srgbClr val="FFFFFF"/>
                </a:solidFill>
                <a:latin typeface="Arial Unicode MS" pitchFamily="34" charset="-128"/>
                <a:ea typeface="Arial Unicode MS" pitchFamily="34" charset="-128"/>
                <a:cs typeface="Arial Unicode MS" pitchFamily="34" charset="-128"/>
              </a:rPr>
              <a:t>          </a:t>
            </a:r>
            <a:endParaRPr lang="en-US" sz="2000" b="1" smtClean="0">
              <a:solidFill>
                <a:srgbClr val="FFFFFF"/>
              </a:solidFill>
              <a:latin typeface="Calibri" pitchFamily="34" charset="0"/>
            </a:endParaRPr>
          </a:p>
          <a:p>
            <a:pPr>
              <a:lnSpc>
                <a:spcPct val="90000"/>
              </a:lnSpc>
            </a:pPr>
            <a:endParaRPr lang="en-US" sz="2000" b="1" smtClean="0">
              <a:solidFill>
                <a:srgbClr val="FFFFFF"/>
              </a:solidFill>
              <a:latin typeface="Calibri" pitchFamily="34" charset="0"/>
            </a:endParaRPr>
          </a:p>
          <a:p>
            <a:pPr>
              <a:lnSpc>
                <a:spcPct val="90000"/>
              </a:lnSpc>
              <a:buFontTx/>
              <a:buNone/>
            </a:pPr>
            <a:endParaRPr lang="en-US" sz="2000" b="1" smtClean="0">
              <a:solidFill>
                <a:srgbClr val="FFFFFF"/>
              </a:solidFill>
              <a:latin typeface="Calibri" pitchFamily="34" charset="0"/>
            </a:endParaRPr>
          </a:p>
        </p:txBody>
      </p:sp>
      <p:sp>
        <p:nvSpPr>
          <p:cNvPr id="8196" name="AutoShape 4"/>
          <p:cNvSpPr>
            <a:spLocks noChangeArrowheads="1"/>
          </p:cNvSpPr>
          <p:nvPr/>
        </p:nvSpPr>
        <p:spPr bwMode="gray">
          <a:xfrm>
            <a:off x="1874838" y="660400"/>
            <a:ext cx="5029200" cy="685800"/>
          </a:xfrm>
          <a:prstGeom prst="roundRect">
            <a:avLst>
              <a:gd name="adj" fmla="val 50000"/>
            </a:avLst>
          </a:prstGeom>
          <a:solidFill>
            <a:srgbClr val="FFCC00"/>
          </a:solidFill>
          <a:ln w="38100" algn="ctr">
            <a:solidFill>
              <a:schemeClr val="bg1"/>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dirty="0" err="1">
                <a:solidFill>
                  <a:srgbClr val="CC3300"/>
                </a:solidFill>
                <a:effectLst/>
                <a:latin typeface="Arial" charset="0"/>
              </a:rPr>
              <a:t>Jyoti</a:t>
            </a:r>
            <a:r>
              <a:rPr lang="en-US" sz="2800" b="1" dirty="0">
                <a:solidFill>
                  <a:srgbClr val="CC3300"/>
                </a:solidFill>
                <a:effectLst/>
                <a:latin typeface="Arial" charset="0"/>
              </a:rPr>
              <a:t> Gram </a:t>
            </a:r>
            <a:r>
              <a:rPr lang="en-US" sz="2800" b="1" dirty="0" err="1">
                <a:solidFill>
                  <a:srgbClr val="CC3300"/>
                </a:solidFill>
                <a:effectLst/>
                <a:latin typeface="Arial" charset="0"/>
              </a:rPr>
              <a:t>Yojana</a:t>
            </a:r>
            <a:r>
              <a:rPr lang="en-US" sz="2800" b="1" dirty="0">
                <a:solidFill>
                  <a:srgbClr val="CC3300"/>
                </a:solidFill>
                <a:effectLst/>
                <a:latin typeface="Arial" charset="0"/>
              </a:rPr>
              <a:t> ( JGY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sldNum" sz="quarter" idx="12"/>
          </p:nvPr>
        </p:nvSpPr>
        <p:spPr>
          <a:noFill/>
        </p:spPr>
        <p:txBody>
          <a:bodyPr/>
          <a:lstStyle/>
          <a:p>
            <a:fld id="{67EDE47F-C6B8-4709-BEE7-A25396D91900}" type="slidenum">
              <a:rPr lang="en-US" smtClean="0"/>
              <a:pPr/>
              <a:t>5</a:t>
            </a:fld>
            <a:endParaRPr lang="en-US" smtClean="0"/>
          </a:p>
        </p:txBody>
      </p:sp>
      <p:graphicFrame>
        <p:nvGraphicFramePr>
          <p:cNvPr id="225282" name="Group 2"/>
          <p:cNvGraphicFramePr>
            <a:graphicFrameLocks noGrp="1"/>
          </p:cNvGraphicFramePr>
          <p:nvPr>
            <p:ph idx="4294967295"/>
          </p:nvPr>
        </p:nvGraphicFramePr>
        <p:xfrm>
          <a:off x="592138" y="1689100"/>
          <a:ext cx="7529512" cy="4227513"/>
        </p:xfrm>
        <a:graphic>
          <a:graphicData uri="http://schemas.openxmlformats.org/drawingml/2006/table">
            <a:tbl>
              <a:tblPr/>
              <a:tblGrid>
                <a:gridCol w="4102100"/>
                <a:gridCol w="3427412"/>
              </a:tblGrid>
              <a:tr h="469900">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New H.T. Lines</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5715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56,308 KMs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5715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469900">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New L.T. Lines</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22,146 KMs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r>
              <a:tr h="469900">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New Transformers</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18,724 Nos.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469900">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Poles erected</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17,28,344 Nos.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r>
              <a:tr h="468313">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SDTs Installed</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4,131 Nos.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469900">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JGY Feeders</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2,117 Nos.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r>
              <a:tr h="469900">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Agriculture Feeders</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5,097 Nos.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469900">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Project Cost</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Rs.1290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469900">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Government Grant</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5715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p>
                      <a:pPr marL="0" marR="0" lvl="0" indent="0" algn="ct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Rs.1110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5715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r>
            </a:tbl>
          </a:graphicData>
        </a:graphic>
      </p:graphicFrame>
      <p:sp>
        <p:nvSpPr>
          <p:cNvPr id="86053" name="AutoShape 37"/>
          <p:cNvSpPr>
            <a:spLocks noChangeArrowheads="1"/>
          </p:cNvSpPr>
          <p:nvPr/>
        </p:nvSpPr>
        <p:spPr bwMode="gray">
          <a:xfrm>
            <a:off x="2057400" y="838200"/>
            <a:ext cx="5029200" cy="685800"/>
          </a:xfrm>
          <a:prstGeom prst="roundRect">
            <a:avLst>
              <a:gd name="adj" fmla="val 50000"/>
            </a:avLst>
          </a:prstGeom>
          <a:solidFill>
            <a:srgbClr val="FFCC00"/>
          </a:solidFill>
          <a:ln w="38100" algn="ctr">
            <a:solidFill>
              <a:schemeClr val="bg1"/>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Work executed under JGY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sldNum" sz="quarter" idx="12"/>
          </p:nvPr>
        </p:nvSpPr>
        <p:spPr>
          <a:noFill/>
        </p:spPr>
        <p:txBody>
          <a:bodyPr/>
          <a:lstStyle/>
          <a:p>
            <a:fld id="{19AFD878-D445-41B2-97E6-E1D647CB7408}" type="slidenum">
              <a:rPr lang="en-US" smtClean="0"/>
              <a:pPr/>
              <a:t>6</a:t>
            </a:fld>
            <a:endParaRPr lang="en-US" smtClean="0"/>
          </a:p>
        </p:txBody>
      </p:sp>
      <p:graphicFrame>
        <p:nvGraphicFramePr>
          <p:cNvPr id="226306" name="Group 2"/>
          <p:cNvGraphicFramePr>
            <a:graphicFrameLocks noGrp="1"/>
          </p:cNvGraphicFramePr>
          <p:nvPr>
            <p:ph idx="4294967295"/>
          </p:nvPr>
        </p:nvGraphicFramePr>
        <p:xfrm>
          <a:off x="425450" y="1030288"/>
          <a:ext cx="8308975" cy="5032379"/>
        </p:xfrm>
        <a:graphic>
          <a:graphicData uri="http://schemas.openxmlformats.org/drawingml/2006/table">
            <a:tbl>
              <a:tblPr/>
              <a:tblGrid>
                <a:gridCol w="4527550"/>
                <a:gridCol w="3781425"/>
              </a:tblGrid>
              <a:tr h="550863">
                <a:tc>
                  <a:txBody>
                    <a:bodyPr/>
                    <a:lstStyle/>
                    <a:p>
                      <a:pPr marL="0" marR="0" lvl="0" indent="0" algn="l"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Project Cost</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5715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Rs.1290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5715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550863">
                <a:tc>
                  <a:txBody>
                    <a:bodyPr/>
                    <a:lstStyle/>
                    <a:p>
                      <a:pPr marL="0" marR="0" lvl="0" indent="0" algn="l"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Government Grant</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p>
                      <a:pPr marL="0" marR="0" lvl="0" indent="0" algn="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Rs.1110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r>
              <a:tr h="550863">
                <a:tc>
                  <a:txBody>
                    <a:bodyPr/>
                    <a:lstStyle/>
                    <a:p>
                      <a:pPr marL="0" marR="0" lvl="0" indent="0" algn="l"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ADB Scheme</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Rs.107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550863">
                <a:tc>
                  <a:txBody>
                    <a:bodyPr/>
                    <a:lstStyle/>
                    <a:p>
                      <a:pPr marL="0" marR="0" lvl="0" indent="0" algn="l"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APDRP Scheme</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p>
                      <a:pPr marL="0" marR="0" lvl="0" indent="0" algn="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Rs.3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r>
              <a:tr h="550863">
                <a:tc>
                  <a:txBody>
                    <a:bodyPr/>
                    <a:lstStyle/>
                    <a:p>
                      <a:pPr marL="0" marR="0" lvl="0" indent="0" algn="l"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MLA Grant</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Rs.13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550863">
                <a:tc>
                  <a:txBody>
                    <a:bodyPr/>
                    <a:lstStyle/>
                    <a:p>
                      <a:pPr marL="0" marR="0" lvl="0" indent="0" algn="l"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Public Participation</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p>
                      <a:pPr marL="0" marR="0" lvl="0" indent="0" algn="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Rs.7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r>
              <a:tr h="625475">
                <a:tc>
                  <a:txBody>
                    <a:bodyPr/>
                    <a:lstStyle/>
                    <a:p>
                      <a:pPr marL="0" marR="0" lvl="0" indent="0" algn="l"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Eleventh Finance Commission</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Rs.34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550863">
                <a:tc>
                  <a:txBody>
                    <a:bodyPr/>
                    <a:lstStyle/>
                    <a:p>
                      <a:pPr marL="0" marR="0" lvl="0" indent="0" algn="l"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Twelfth Finance Commission</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Rs.11 Crores</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r h="550863">
                <a:tc>
                  <a:txBody>
                    <a:bodyPr/>
                    <a:lstStyle/>
                    <a:p>
                      <a:pPr marL="0" marR="0" lvl="0" indent="0" algn="l"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Company’s internal resources</a:t>
                      </a:r>
                    </a:p>
                  </a:txBody>
                  <a:tcPr horzOverflow="overflow">
                    <a:lnL w="5715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5715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c>
                  <a:txBody>
                    <a:bodyPr/>
                    <a:lstStyle/>
                    <a:p>
                      <a:pPr marL="0" marR="0" lvl="0" indent="0" algn="r" defTabSz="914400" rtl="0" eaLnBrk="0" fontAlgn="base" latinLnBrk="0" hangingPunct="0">
                        <a:lnSpc>
                          <a:spcPct val="100000"/>
                        </a:lnSpc>
                        <a:spcBef>
                          <a:spcPct val="0"/>
                        </a:spcBef>
                        <a:spcAft>
                          <a:spcPct val="0"/>
                        </a:spcAft>
                        <a:buClr>
                          <a:schemeClr val="tx1"/>
                        </a:buClr>
                        <a:buSzTx/>
                        <a:buFontTx/>
                        <a:buNone/>
                        <a:tabLst/>
                      </a:pPr>
                      <a:r>
                        <a:rPr kumimoji="0" lang="en-US" sz="2400" b="1" i="1" u="none" strike="noStrike" cap="none" normalizeH="0" baseline="0" smtClean="0">
                          <a:ln>
                            <a:noFill/>
                          </a:ln>
                          <a:solidFill>
                            <a:srgbClr val="003399"/>
                          </a:solidFill>
                          <a:effectLst/>
                          <a:latin typeface="Calibri" pitchFamily="34" charset="0"/>
                          <a:cs typeface="Arial" charset="0"/>
                        </a:rPr>
                        <a:t>Rs.5 Crore</a:t>
                      </a:r>
                    </a:p>
                  </a:txBody>
                  <a:tcPr horzOverflow="overflow">
                    <a:lnL w="12700" cap="flat" cmpd="sng" algn="ctr">
                      <a:solidFill>
                        <a:srgbClr val="003399"/>
                      </a:solidFill>
                      <a:prstDash val="solid"/>
                      <a:round/>
                      <a:headEnd type="none" w="med" len="med"/>
                      <a:tailEnd type="none" w="med" len="med"/>
                    </a:lnL>
                    <a:lnR w="5715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57150" cap="flat" cmpd="sng" algn="ctr">
                      <a:solidFill>
                        <a:srgbClr val="003399"/>
                      </a:solidFill>
                      <a:prstDash val="solid"/>
                      <a:round/>
                      <a:headEnd type="none" w="med" len="med"/>
                      <a:tailEnd type="none" w="med" len="med"/>
                    </a:lnB>
                    <a:lnTlToBr>
                      <a:noFill/>
                    </a:lnTlToBr>
                    <a:lnBlToTr>
                      <a:noFill/>
                    </a:lnBlToTr>
                    <a:blipFill dpi="0" rotWithShape="1">
                      <a:blip r:embed="rId2"/>
                      <a:srcRect/>
                      <a:tile tx="0" ty="0" sx="100000" sy="100000" flip="none" algn="tl"/>
                    </a:blipFill>
                  </a:tcPr>
                </a:tc>
              </a:tr>
            </a:tbl>
          </a:graphicData>
        </a:graphic>
      </p:graphicFrame>
      <p:sp>
        <p:nvSpPr>
          <p:cNvPr id="86053" name="AutoShape 37"/>
          <p:cNvSpPr>
            <a:spLocks noChangeArrowheads="1"/>
          </p:cNvSpPr>
          <p:nvPr/>
        </p:nvSpPr>
        <p:spPr bwMode="gray">
          <a:xfrm>
            <a:off x="1981200" y="203200"/>
            <a:ext cx="5029200" cy="685800"/>
          </a:xfrm>
          <a:prstGeom prst="roundRect">
            <a:avLst>
              <a:gd name="adj" fmla="val 50000"/>
            </a:avLst>
          </a:prstGeom>
          <a:solidFill>
            <a:srgbClr val="FFCC00"/>
          </a:solidFill>
          <a:ln w="38100" algn="ctr">
            <a:solidFill>
              <a:schemeClr val="bg1"/>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Expenditure in Rs. Crores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noFill/>
        </p:spPr>
        <p:txBody>
          <a:bodyPr/>
          <a:lstStyle/>
          <a:p>
            <a:fld id="{85193F92-9B27-4FD4-8E28-C7282494F965}" type="slidenum">
              <a:rPr lang="en-US" smtClean="0"/>
              <a:pPr/>
              <a:t>7</a:t>
            </a:fld>
            <a:endParaRPr lang="en-US" smtClean="0"/>
          </a:p>
        </p:txBody>
      </p:sp>
      <p:sp>
        <p:nvSpPr>
          <p:cNvPr id="14339" name="Rectangle 3"/>
          <p:cNvSpPr>
            <a:spLocks noChangeArrowheads="1"/>
          </p:cNvSpPr>
          <p:nvPr/>
        </p:nvSpPr>
        <p:spPr bwMode="auto">
          <a:xfrm>
            <a:off x="4441825" y="1535113"/>
            <a:ext cx="68263" cy="215900"/>
          </a:xfrm>
          <a:prstGeom prst="rect">
            <a:avLst/>
          </a:prstGeom>
          <a:noFill/>
          <a:ln w="9525">
            <a:noFill/>
            <a:miter lim="800000"/>
            <a:headEnd/>
            <a:tailEnd/>
          </a:ln>
        </p:spPr>
        <p:txBody>
          <a:bodyPr lIns="0" tIns="0" rIns="0" bIns="0">
            <a:spAutoFit/>
          </a:bodyPr>
          <a:lstStyle/>
          <a:p>
            <a:pPr>
              <a:spcBef>
                <a:spcPct val="0"/>
              </a:spcBef>
              <a:buFontTx/>
              <a:buNone/>
            </a:pPr>
            <a:r>
              <a:rPr lang="en-US" sz="1400" b="1">
                <a:solidFill>
                  <a:srgbClr val="0000FF"/>
                </a:solidFill>
                <a:effectLst/>
                <a:latin typeface="Tahoma" pitchFamily="34" charset="0"/>
              </a:rPr>
              <a:t>-</a:t>
            </a:r>
            <a:endParaRPr lang="en-US">
              <a:effectLst/>
              <a:latin typeface="Arial" charset="0"/>
            </a:endParaRPr>
          </a:p>
        </p:txBody>
      </p:sp>
      <p:sp>
        <p:nvSpPr>
          <p:cNvPr id="14340" name="Rectangle 4"/>
          <p:cNvSpPr>
            <a:spLocks noChangeArrowheads="1"/>
          </p:cNvSpPr>
          <p:nvPr/>
        </p:nvSpPr>
        <p:spPr bwMode="auto">
          <a:xfrm>
            <a:off x="4652963" y="1727200"/>
            <a:ext cx="47625" cy="215900"/>
          </a:xfrm>
          <a:prstGeom prst="rect">
            <a:avLst/>
          </a:prstGeom>
          <a:noFill/>
          <a:ln w="9525">
            <a:noFill/>
            <a:miter lim="800000"/>
            <a:headEnd/>
            <a:tailEnd/>
          </a:ln>
        </p:spPr>
        <p:txBody>
          <a:bodyPr lIns="0" tIns="0" rIns="0" bIns="0">
            <a:spAutoFit/>
          </a:bodyPr>
          <a:lstStyle/>
          <a:p>
            <a:pPr>
              <a:spcBef>
                <a:spcPct val="0"/>
              </a:spcBef>
              <a:buFontTx/>
              <a:buNone/>
            </a:pPr>
            <a:r>
              <a:rPr lang="en-US" sz="1400" b="1">
                <a:solidFill>
                  <a:srgbClr val="0000FF"/>
                </a:solidFill>
                <a:effectLst/>
                <a:latin typeface="Tahoma" pitchFamily="34" charset="0"/>
              </a:rPr>
              <a:t> </a:t>
            </a:r>
            <a:endParaRPr lang="en-US">
              <a:effectLst/>
              <a:latin typeface="Arial" charset="0"/>
            </a:endParaRPr>
          </a:p>
        </p:txBody>
      </p:sp>
      <p:sp>
        <p:nvSpPr>
          <p:cNvPr id="14341" name="Rectangle 5"/>
          <p:cNvSpPr>
            <a:spLocks noChangeArrowheads="1"/>
          </p:cNvSpPr>
          <p:nvPr/>
        </p:nvSpPr>
        <p:spPr bwMode="auto">
          <a:xfrm>
            <a:off x="4956175" y="2147888"/>
            <a:ext cx="69850" cy="215900"/>
          </a:xfrm>
          <a:prstGeom prst="rect">
            <a:avLst/>
          </a:prstGeom>
          <a:noFill/>
          <a:ln w="9525">
            <a:noFill/>
            <a:miter lim="800000"/>
            <a:headEnd/>
            <a:tailEnd/>
          </a:ln>
        </p:spPr>
        <p:txBody>
          <a:bodyPr lIns="0" tIns="0" rIns="0" bIns="0">
            <a:spAutoFit/>
          </a:bodyPr>
          <a:lstStyle/>
          <a:p>
            <a:pPr>
              <a:spcBef>
                <a:spcPct val="0"/>
              </a:spcBef>
              <a:buFontTx/>
              <a:buNone/>
            </a:pPr>
            <a:r>
              <a:rPr lang="en-US" sz="1400" b="1">
                <a:solidFill>
                  <a:srgbClr val="0000FF"/>
                </a:solidFill>
                <a:effectLst/>
                <a:latin typeface="Tahoma" pitchFamily="34" charset="0"/>
              </a:rPr>
              <a:t>-</a:t>
            </a:r>
            <a:endParaRPr lang="en-US">
              <a:effectLst/>
              <a:latin typeface="Arial" charset="0"/>
            </a:endParaRPr>
          </a:p>
        </p:txBody>
      </p:sp>
      <p:sp>
        <p:nvSpPr>
          <p:cNvPr id="14342" name="Rectangle 6"/>
          <p:cNvSpPr>
            <a:spLocks noChangeArrowheads="1"/>
          </p:cNvSpPr>
          <p:nvPr/>
        </p:nvSpPr>
        <p:spPr bwMode="auto">
          <a:xfrm>
            <a:off x="4932363" y="2338388"/>
            <a:ext cx="47625" cy="215900"/>
          </a:xfrm>
          <a:prstGeom prst="rect">
            <a:avLst/>
          </a:prstGeom>
          <a:noFill/>
          <a:ln w="9525">
            <a:noFill/>
            <a:miter lim="800000"/>
            <a:headEnd/>
            <a:tailEnd/>
          </a:ln>
        </p:spPr>
        <p:txBody>
          <a:bodyPr lIns="0" tIns="0" rIns="0" bIns="0">
            <a:spAutoFit/>
          </a:bodyPr>
          <a:lstStyle/>
          <a:p>
            <a:pPr>
              <a:spcBef>
                <a:spcPct val="0"/>
              </a:spcBef>
              <a:buFontTx/>
              <a:buNone/>
            </a:pPr>
            <a:r>
              <a:rPr lang="en-US" sz="1400" b="1">
                <a:solidFill>
                  <a:srgbClr val="0000FF"/>
                </a:solidFill>
                <a:effectLst/>
                <a:latin typeface="Tahoma" pitchFamily="34" charset="0"/>
              </a:rPr>
              <a:t> </a:t>
            </a:r>
            <a:endParaRPr lang="en-US">
              <a:effectLst/>
              <a:latin typeface="Arial" charset="0"/>
            </a:endParaRPr>
          </a:p>
        </p:txBody>
      </p:sp>
      <p:sp>
        <p:nvSpPr>
          <p:cNvPr id="14343" name="Rectangle 7"/>
          <p:cNvSpPr>
            <a:spLocks noChangeArrowheads="1"/>
          </p:cNvSpPr>
          <p:nvPr/>
        </p:nvSpPr>
        <p:spPr bwMode="auto">
          <a:xfrm>
            <a:off x="3284538" y="3290888"/>
            <a:ext cx="68262" cy="215900"/>
          </a:xfrm>
          <a:prstGeom prst="rect">
            <a:avLst/>
          </a:prstGeom>
          <a:noFill/>
          <a:ln w="9525">
            <a:noFill/>
            <a:miter lim="800000"/>
            <a:headEnd/>
            <a:tailEnd/>
          </a:ln>
        </p:spPr>
        <p:txBody>
          <a:bodyPr lIns="0" tIns="0" rIns="0" bIns="0">
            <a:spAutoFit/>
          </a:bodyPr>
          <a:lstStyle/>
          <a:p>
            <a:pPr>
              <a:spcBef>
                <a:spcPct val="0"/>
              </a:spcBef>
              <a:buFontTx/>
              <a:buNone/>
            </a:pPr>
            <a:r>
              <a:rPr lang="en-US" sz="1400" b="1">
                <a:solidFill>
                  <a:srgbClr val="FFFF00"/>
                </a:solidFill>
                <a:effectLst/>
                <a:latin typeface="Tahoma" pitchFamily="34" charset="0"/>
              </a:rPr>
              <a:t>-</a:t>
            </a:r>
            <a:endParaRPr lang="en-US">
              <a:effectLst/>
              <a:latin typeface="Arial" charset="0"/>
            </a:endParaRPr>
          </a:p>
        </p:txBody>
      </p:sp>
      <p:sp>
        <p:nvSpPr>
          <p:cNvPr id="14344" name="Rectangle 8"/>
          <p:cNvSpPr>
            <a:spLocks noChangeArrowheads="1"/>
          </p:cNvSpPr>
          <p:nvPr/>
        </p:nvSpPr>
        <p:spPr bwMode="auto">
          <a:xfrm>
            <a:off x="4341813" y="2797175"/>
            <a:ext cx="47625" cy="215900"/>
          </a:xfrm>
          <a:prstGeom prst="rect">
            <a:avLst/>
          </a:prstGeom>
          <a:noFill/>
          <a:ln w="9525">
            <a:noFill/>
            <a:miter lim="800000"/>
            <a:headEnd/>
            <a:tailEnd/>
          </a:ln>
        </p:spPr>
        <p:txBody>
          <a:bodyPr lIns="0" tIns="0" rIns="0" bIns="0">
            <a:spAutoFit/>
          </a:bodyPr>
          <a:lstStyle/>
          <a:p>
            <a:pPr>
              <a:spcBef>
                <a:spcPct val="0"/>
              </a:spcBef>
              <a:buFontTx/>
              <a:buNone/>
            </a:pPr>
            <a:r>
              <a:rPr lang="en-US" sz="1400" b="1">
                <a:solidFill>
                  <a:srgbClr val="FFFF00"/>
                </a:solidFill>
                <a:effectLst/>
                <a:latin typeface="Tahoma" pitchFamily="34" charset="0"/>
              </a:rPr>
              <a:t> </a:t>
            </a:r>
            <a:endParaRPr lang="en-US">
              <a:effectLst/>
              <a:latin typeface="Arial" charset="0"/>
            </a:endParaRPr>
          </a:p>
        </p:txBody>
      </p:sp>
      <p:sp>
        <p:nvSpPr>
          <p:cNvPr id="73737" name="AutoShape 9"/>
          <p:cNvSpPr>
            <a:spLocks noChangeArrowheads="1"/>
          </p:cNvSpPr>
          <p:nvPr/>
        </p:nvSpPr>
        <p:spPr bwMode="gray">
          <a:xfrm>
            <a:off x="5334000" y="4724400"/>
            <a:ext cx="3006725" cy="1676400"/>
          </a:xfrm>
          <a:prstGeom prst="roundRect">
            <a:avLst>
              <a:gd name="adj" fmla="val 50000"/>
            </a:avLst>
          </a:prstGeom>
          <a:gradFill rotWithShape="1">
            <a:gsLst>
              <a:gs pos="0">
                <a:schemeClr val="accent2"/>
              </a:gs>
              <a:gs pos="100000">
                <a:schemeClr val="accent2">
                  <a:gamma/>
                  <a:tint val="69804"/>
                  <a:invGamma/>
                </a:scheme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endParaRPr lang="en-US" sz="1600" b="1">
              <a:solidFill>
                <a:schemeClr val="bg1"/>
              </a:solidFill>
              <a:effectLst/>
              <a:latin typeface="Arial" charset="0"/>
            </a:endParaRPr>
          </a:p>
        </p:txBody>
      </p:sp>
      <p:sp>
        <p:nvSpPr>
          <p:cNvPr id="73738" name="AutoShape 10"/>
          <p:cNvSpPr>
            <a:spLocks noChangeArrowheads="1"/>
          </p:cNvSpPr>
          <p:nvPr/>
        </p:nvSpPr>
        <p:spPr bwMode="gray">
          <a:xfrm>
            <a:off x="5330825" y="2971800"/>
            <a:ext cx="3122613" cy="1600200"/>
          </a:xfrm>
          <a:prstGeom prst="roundRect">
            <a:avLst>
              <a:gd name="adj" fmla="val 50000"/>
            </a:avLst>
          </a:prstGeom>
          <a:gradFill rotWithShape="1">
            <a:gsLst>
              <a:gs pos="0">
                <a:schemeClr val="hlink"/>
              </a:gs>
              <a:gs pos="100000">
                <a:schemeClr val="hlink">
                  <a:gamma/>
                  <a:tint val="69804"/>
                  <a:invGamma/>
                </a:scheme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endParaRPr lang="en-US" b="1">
              <a:solidFill>
                <a:schemeClr val="bg1"/>
              </a:solidFill>
              <a:effectLst/>
              <a:latin typeface="Arial" charset="0"/>
            </a:endParaRPr>
          </a:p>
        </p:txBody>
      </p:sp>
      <p:grpSp>
        <p:nvGrpSpPr>
          <p:cNvPr id="14347" name="Group 11"/>
          <p:cNvGrpSpPr>
            <a:grpSpLocks/>
          </p:cNvGrpSpPr>
          <p:nvPr/>
        </p:nvGrpSpPr>
        <p:grpSpPr bwMode="auto">
          <a:xfrm>
            <a:off x="315913" y="2438400"/>
            <a:ext cx="2695575" cy="3352800"/>
            <a:chOff x="2208" y="1296"/>
            <a:chExt cx="1365" cy="2542"/>
          </a:xfrm>
        </p:grpSpPr>
        <p:sp>
          <p:nvSpPr>
            <p:cNvPr id="14358" name="AutoShape 12"/>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pPr>
                <a:spcBef>
                  <a:spcPct val="0"/>
                </a:spcBef>
                <a:buFontTx/>
                <a:buNone/>
              </a:pPr>
              <a:endParaRPr lang="en-US">
                <a:effectLst/>
                <a:latin typeface="Arial" charset="0"/>
              </a:endParaRPr>
            </a:p>
          </p:txBody>
        </p:sp>
        <p:sp>
          <p:nvSpPr>
            <p:cNvPr id="14359" name="AutoShape 13"/>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p:spPr>
          <p:txBody>
            <a:bodyPr wrap="none" anchor="ctr"/>
            <a:lstStyle/>
            <a:p>
              <a:pPr>
                <a:spcBef>
                  <a:spcPct val="0"/>
                </a:spcBef>
                <a:buFontTx/>
                <a:buNone/>
              </a:pPr>
              <a:endParaRPr lang="en-US">
                <a:effectLst/>
                <a:latin typeface="Arial" charset="0"/>
              </a:endParaRPr>
            </a:p>
          </p:txBody>
        </p:sp>
        <p:sp>
          <p:nvSpPr>
            <p:cNvPr id="14360" name="AutoShape 14"/>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pPr>
                <a:spcBef>
                  <a:spcPct val="0"/>
                </a:spcBef>
                <a:buFontTx/>
                <a:buNone/>
              </a:pPr>
              <a:endParaRPr lang="en-US">
                <a:effectLst/>
                <a:latin typeface="Arial" charset="0"/>
              </a:endParaRPr>
            </a:p>
          </p:txBody>
        </p:sp>
        <p:sp>
          <p:nvSpPr>
            <p:cNvPr id="14361" name="AutoShape 15"/>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pPr>
                <a:spcBef>
                  <a:spcPct val="0"/>
                </a:spcBef>
                <a:buFontTx/>
                <a:buNone/>
              </a:pPr>
              <a:endParaRPr lang="en-US">
                <a:effectLst/>
                <a:latin typeface="Arial" charset="0"/>
              </a:endParaRPr>
            </a:p>
          </p:txBody>
        </p:sp>
        <p:sp>
          <p:nvSpPr>
            <p:cNvPr id="14362" name="Oval 16"/>
            <p:cNvSpPr>
              <a:spLocks noChangeArrowheads="1"/>
            </p:cNvSpPr>
            <p:nvPr/>
          </p:nvSpPr>
          <p:spPr bwMode="gray">
            <a:xfrm>
              <a:off x="2677" y="1296"/>
              <a:ext cx="405" cy="405"/>
            </a:xfrm>
            <a:prstGeom prst="ellipse">
              <a:avLst/>
            </a:prstGeom>
            <a:solidFill>
              <a:srgbClr val="333333"/>
            </a:solidFill>
            <a:ln w="38100" algn="ctr">
              <a:noFill/>
              <a:round/>
              <a:headEnd/>
              <a:tailEnd/>
            </a:ln>
          </p:spPr>
          <p:txBody>
            <a:bodyPr anchor="ctr">
              <a:spAutoFit/>
            </a:bodyPr>
            <a:lstStyle/>
            <a:p>
              <a:pPr>
                <a:spcBef>
                  <a:spcPct val="0"/>
                </a:spcBef>
                <a:buFontTx/>
                <a:buNone/>
              </a:pPr>
              <a:endParaRPr lang="en-US">
                <a:effectLst/>
                <a:latin typeface="Arial" charset="0"/>
              </a:endParaRPr>
            </a:p>
          </p:txBody>
        </p:sp>
        <p:sp>
          <p:nvSpPr>
            <p:cNvPr id="14363" name="Oval 17"/>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spcBef>
                  <a:spcPct val="0"/>
                </a:spcBef>
                <a:buFontTx/>
                <a:buNone/>
              </a:pPr>
              <a:endParaRPr lang="en-US">
                <a:effectLst/>
                <a:latin typeface="Arial" charset="0"/>
              </a:endParaRPr>
            </a:p>
          </p:txBody>
        </p:sp>
        <p:sp>
          <p:nvSpPr>
            <p:cNvPr id="14364" name="Oval 18"/>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spcBef>
                  <a:spcPct val="0"/>
                </a:spcBef>
                <a:buFontTx/>
                <a:buNone/>
              </a:pPr>
              <a:endParaRPr lang="en-US">
                <a:effectLst/>
                <a:latin typeface="Arial" charset="0"/>
              </a:endParaRPr>
            </a:p>
          </p:txBody>
        </p:sp>
        <p:sp>
          <p:nvSpPr>
            <p:cNvPr id="14365" name="Oval 19"/>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spcBef>
                  <a:spcPct val="0"/>
                </a:spcBef>
                <a:buFontTx/>
                <a:buNone/>
              </a:pPr>
              <a:endParaRPr lang="en-US">
                <a:effectLst/>
                <a:latin typeface="Arial" charset="0"/>
              </a:endParaRPr>
            </a:p>
          </p:txBody>
        </p:sp>
        <p:sp>
          <p:nvSpPr>
            <p:cNvPr id="14366" name="Oval 20"/>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spcBef>
                  <a:spcPct val="0"/>
                </a:spcBef>
                <a:buFontTx/>
                <a:buNone/>
              </a:pPr>
              <a:endParaRPr lang="en-US">
                <a:effectLst/>
                <a:latin typeface="Arial" charset="0"/>
              </a:endParaRPr>
            </a:p>
          </p:txBody>
        </p:sp>
        <p:sp>
          <p:nvSpPr>
            <p:cNvPr id="14367" name="Text Box 21"/>
            <p:cNvSpPr txBox="1">
              <a:spLocks noChangeArrowheads="1"/>
            </p:cNvSpPr>
            <p:nvPr/>
          </p:nvSpPr>
          <p:spPr bwMode="gray">
            <a:xfrm>
              <a:off x="2820" y="1451"/>
              <a:ext cx="107" cy="490"/>
            </a:xfrm>
            <a:prstGeom prst="rect">
              <a:avLst/>
            </a:prstGeom>
            <a:noFill/>
            <a:ln w="9525" algn="ctr">
              <a:noFill/>
              <a:miter lim="800000"/>
              <a:headEnd/>
              <a:tailEnd/>
            </a:ln>
          </p:spPr>
          <p:txBody>
            <a:bodyPr wrap="none">
              <a:spAutoFit/>
            </a:bodyPr>
            <a:lstStyle/>
            <a:p>
              <a:pPr algn="ctr">
                <a:spcBef>
                  <a:spcPct val="0"/>
                </a:spcBef>
                <a:buFontTx/>
                <a:buNone/>
              </a:pPr>
              <a:endParaRPr lang="en-US">
                <a:effectLst/>
                <a:latin typeface="Arial" charset="0"/>
              </a:endParaRPr>
            </a:p>
          </p:txBody>
        </p:sp>
        <p:sp>
          <p:nvSpPr>
            <p:cNvPr id="14368" name="Text Box 22"/>
            <p:cNvSpPr txBox="1">
              <a:spLocks noChangeArrowheads="1"/>
            </p:cNvSpPr>
            <p:nvPr/>
          </p:nvSpPr>
          <p:spPr bwMode="gray">
            <a:xfrm>
              <a:off x="2256" y="1776"/>
              <a:ext cx="1296" cy="1190"/>
            </a:xfrm>
            <a:prstGeom prst="rect">
              <a:avLst/>
            </a:prstGeom>
            <a:noFill/>
            <a:ln w="9525" algn="ctr">
              <a:noFill/>
              <a:miter lim="800000"/>
              <a:headEnd/>
              <a:tailEnd/>
            </a:ln>
          </p:spPr>
          <p:txBody>
            <a:bodyPr>
              <a:spAutoFit/>
            </a:bodyPr>
            <a:lstStyle/>
            <a:p>
              <a:pPr algn="ctr">
                <a:spcBef>
                  <a:spcPct val="0"/>
                </a:spcBef>
                <a:buFontTx/>
                <a:buNone/>
              </a:pPr>
              <a:r>
                <a:rPr lang="en-US" sz="2400" b="1">
                  <a:effectLst/>
                  <a:latin typeface="Arial Black" pitchFamily="34" charset="0"/>
                </a:rPr>
                <a:t>Load Rostering System after JGY</a:t>
              </a:r>
              <a:r>
                <a:rPr lang="en-US" sz="2400" b="1">
                  <a:effectLst/>
                  <a:latin typeface="Arial" charset="0"/>
                </a:rPr>
                <a:t> </a:t>
              </a:r>
            </a:p>
          </p:txBody>
        </p:sp>
        <p:sp>
          <p:nvSpPr>
            <p:cNvPr id="14369" name="AutoShape 23"/>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pPr>
                <a:spcBef>
                  <a:spcPct val="0"/>
                </a:spcBef>
                <a:buFontTx/>
                <a:buNone/>
              </a:pPr>
              <a:endParaRPr lang="en-US">
                <a:effectLst/>
                <a:latin typeface="Arial" charset="0"/>
              </a:endParaRPr>
            </a:p>
          </p:txBody>
        </p:sp>
        <p:sp>
          <p:nvSpPr>
            <p:cNvPr id="14370" name="AutoShape 24"/>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pPr>
                <a:spcBef>
                  <a:spcPct val="0"/>
                </a:spcBef>
                <a:buFontTx/>
                <a:buNone/>
              </a:pPr>
              <a:endParaRPr lang="en-US">
                <a:effectLst/>
                <a:latin typeface="Arial" charset="0"/>
              </a:endParaRPr>
            </a:p>
          </p:txBody>
        </p:sp>
      </p:grpSp>
      <p:sp>
        <p:nvSpPr>
          <p:cNvPr id="73753" name="AutoShape 25"/>
          <p:cNvSpPr>
            <a:spLocks noChangeArrowheads="1"/>
          </p:cNvSpPr>
          <p:nvPr/>
        </p:nvSpPr>
        <p:spPr bwMode="gray">
          <a:xfrm>
            <a:off x="5405438" y="1295400"/>
            <a:ext cx="2976562" cy="1524000"/>
          </a:xfrm>
          <a:prstGeom prst="roundRect">
            <a:avLst>
              <a:gd name="adj" fmla="val 50000"/>
            </a:avLst>
          </a:prstGeom>
          <a:gradFill rotWithShape="1">
            <a:gsLst>
              <a:gs pos="0">
                <a:schemeClr val="accent1"/>
              </a:gs>
              <a:gs pos="100000">
                <a:schemeClr val="accent1">
                  <a:gamma/>
                  <a:tint val="69804"/>
                  <a:invGamma/>
                </a:scheme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400" b="1" dirty="0">
                <a:solidFill>
                  <a:srgbClr val="FFFFFF"/>
                </a:solidFill>
                <a:effectLst/>
                <a:latin typeface="Arial" charset="0"/>
              </a:rPr>
              <a:t>24 Hours 3 Phase</a:t>
            </a:r>
          </a:p>
          <a:p>
            <a:pPr algn="ctr">
              <a:spcBef>
                <a:spcPct val="0"/>
              </a:spcBef>
              <a:buFontTx/>
              <a:buNone/>
              <a:defRPr/>
            </a:pPr>
            <a:r>
              <a:rPr lang="en-US" sz="2400" b="1" dirty="0">
                <a:solidFill>
                  <a:srgbClr val="FFFFFF"/>
                </a:solidFill>
                <a:effectLst/>
                <a:latin typeface="Arial" charset="0"/>
              </a:rPr>
              <a:t>supply to </a:t>
            </a:r>
            <a:r>
              <a:rPr lang="en-US" sz="2400" b="1" dirty="0">
                <a:solidFill>
                  <a:srgbClr val="FFFFFF"/>
                </a:solidFill>
                <a:effectLst/>
                <a:latin typeface="Arial" charset="0"/>
              </a:rPr>
              <a:t>Villages</a:t>
            </a:r>
            <a:endParaRPr lang="en-US" sz="2400" b="1" dirty="0">
              <a:solidFill>
                <a:srgbClr val="FFFFFF"/>
              </a:solidFill>
              <a:effectLst/>
              <a:latin typeface="Arial" charset="0"/>
            </a:endParaRPr>
          </a:p>
          <a:p>
            <a:pPr algn="ctr">
              <a:spcBef>
                <a:spcPct val="0"/>
              </a:spcBef>
              <a:buFontTx/>
              <a:buNone/>
              <a:defRPr/>
            </a:pPr>
            <a:r>
              <a:rPr lang="en-US" sz="2400" b="1" dirty="0">
                <a:solidFill>
                  <a:srgbClr val="FFFFFF"/>
                </a:solidFill>
                <a:effectLst/>
                <a:latin typeface="Arial" charset="0"/>
              </a:rPr>
              <a:t>(JGY Feeders)</a:t>
            </a:r>
            <a:endParaRPr lang="en-US" sz="2400" b="1" dirty="0">
              <a:solidFill>
                <a:srgbClr val="FFFFFF"/>
              </a:solidFill>
              <a:effectLst/>
              <a:latin typeface="Arial" charset="0"/>
            </a:endParaRPr>
          </a:p>
        </p:txBody>
      </p:sp>
      <p:grpSp>
        <p:nvGrpSpPr>
          <p:cNvPr id="14349" name="Group 26"/>
          <p:cNvGrpSpPr>
            <a:grpSpLocks/>
          </p:cNvGrpSpPr>
          <p:nvPr/>
        </p:nvGrpSpPr>
        <p:grpSpPr bwMode="auto">
          <a:xfrm>
            <a:off x="3124200" y="3505200"/>
            <a:ext cx="2192338" cy="609600"/>
            <a:chOff x="2412" y="1563"/>
            <a:chExt cx="586" cy="209"/>
          </a:xfrm>
        </p:grpSpPr>
        <p:sp>
          <p:nvSpPr>
            <p:cNvPr id="14355" name="Freeform 27"/>
            <p:cNvSpPr>
              <a:spLocks/>
            </p:cNvSpPr>
            <p:nvPr/>
          </p:nvSpPr>
          <p:spPr bwMode="auto">
            <a:xfrm>
              <a:off x="2504" y="1563"/>
              <a:ext cx="494" cy="209"/>
            </a:xfrm>
            <a:custGeom>
              <a:avLst/>
              <a:gdLst>
                <a:gd name="T0" fmla="*/ 2 w 987"/>
                <a:gd name="T1" fmla="*/ 0 h 416"/>
                <a:gd name="T2" fmla="*/ 2 w 987"/>
                <a:gd name="T3" fmla="*/ 1 h 416"/>
                <a:gd name="T4" fmla="*/ 0 w 987"/>
                <a:gd name="T5" fmla="*/ 1 h 416"/>
                <a:gd name="T6" fmla="*/ 0 w 987"/>
                <a:gd name="T7" fmla="*/ 1 h 416"/>
                <a:gd name="T8" fmla="*/ 2 w 987"/>
                <a:gd name="T9" fmla="*/ 1 h 416"/>
                <a:gd name="T10" fmla="*/ 2 w 987"/>
                <a:gd name="T11" fmla="*/ 1 h 416"/>
                <a:gd name="T12" fmla="*/ 2 w 987"/>
                <a:gd name="T13" fmla="*/ 1 h 416"/>
                <a:gd name="T14" fmla="*/ 2 w 987"/>
                <a:gd name="T15" fmla="*/ 0 h 416"/>
                <a:gd name="T16" fmla="*/ 0 60000 65536"/>
                <a:gd name="T17" fmla="*/ 0 60000 65536"/>
                <a:gd name="T18" fmla="*/ 0 60000 65536"/>
                <a:gd name="T19" fmla="*/ 0 60000 65536"/>
                <a:gd name="T20" fmla="*/ 0 60000 65536"/>
                <a:gd name="T21" fmla="*/ 0 60000 65536"/>
                <a:gd name="T22" fmla="*/ 0 60000 65536"/>
                <a:gd name="T23" fmla="*/ 0 60000 65536"/>
                <a:gd name="T24" fmla="*/ 0 w 987"/>
                <a:gd name="T25" fmla="*/ 0 h 416"/>
                <a:gd name="T26" fmla="*/ 987 w 987"/>
                <a:gd name="T27" fmla="*/ 416 h 4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7" h="416">
                  <a:moveTo>
                    <a:pt x="695" y="0"/>
                  </a:moveTo>
                  <a:lnTo>
                    <a:pt x="695" y="103"/>
                  </a:lnTo>
                  <a:lnTo>
                    <a:pt x="0" y="103"/>
                  </a:lnTo>
                  <a:lnTo>
                    <a:pt x="0" y="312"/>
                  </a:lnTo>
                  <a:lnTo>
                    <a:pt x="695" y="312"/>
                  </a:lnTo>
                  <a:lnTo>
                    <a:pt x="695" y="416"/>
                  </a:lnTo>
                  <a:lnTo>
                    <a:pt x="987" y="207"/>
                  </a:lnTo>
                  <a:lnTo>
                    <a:pt x="695" y="0"/>
                  </a:lnTo>
                  <a:close/>
                </a:path>
              </a:pathLst>
            </a:custGeom>
            <a:solidFill>
              <a:srgbClr val="3366FF"/>
            </a:solidFill>
            <a:ln w="9525">
              <a:noFill/>
              <a:round/>
              <a:headEnd/>
              <a:tailEnd/>
            </a:ln>
          </p:spPr>
          <p:txBody>
            <a:bodyPr/>
            <a:lstStyle/>
            <a:p>
              <a:pPr>
                <a:spcBef>
                  <a:spcPct val="0"/>
                </a:spcBef>
                <a:buFontTx/>
                <a:buNone/>
              </a:pPr>
              <a:endParaRPr lang="en-US">
                <a:effectLst/>
                <a:latin typeface="Arial" charset="0"/>
              </a:endParaRPr>
            </a:p>
          </p:txBody>
        </p:sp>
        <p:sp>
          <p:nvSpPr>
            <p:cNvPr id="14356" name="Rectangle 28"/>
            <p:cNvSpPr>
              <a:spLocks noChangeArrowheads="1"/>
            </p:cNvSpPr>
            <p:nvPr/>
          </p:nvSpPr>
          <p:spPr bwMode="auto">
            <a:xfrm>
              <a:off x="2448" y="1615"/>
              <a:ext cx="37" cy="105"/>
            </a:xfrm>
            <a:prstGeom prst="rect">
              <a:avLst/>
            </a:prstGeom>
            <a:solidFill>
              <a:srgbClr val="3366FF"/>
            </a:solidFill>
            <a:ln w="9525">
              <a:noFill/>
              <a:miter lim="800000"/>
              <a:headEnd/>
              <a:tailEnd/>
            </a:ln>
          </p:spPr>
          <p:txBody>
            <a:bodyPr/>
            <a:lstStyle/>
            <a:p>
              <a:pPr>
                <a:spcBef>
                  <a:spcPct val="0"/>
                </a:spcBef>
                <a:buFontTx/>
                <a:buNone/>
              </a:pPr>
              <a:endParaRPr lang="en-US">
                <a:effectLst/>
                <a:latin typeface="Arial" charset="0"/>
              </a:endParaRPr>
            </a:p>
          </p:txBody>
        </p:sp>
        <p:sp>
          <p:nvSpPr>
            <p:cNvPr id="14357" name="Rectangle 29"/>
            <p:cNvSpPr>
              <a:spLocks noChangeArrowheads="1"/>
            </p:cNvSpPr>
            <p:nvPr/>
          </p:nvSpPr>
          <p:spPr bwMode="auto">
            <a:xfrm>
              <a:off x="2412" y="1615"/>
              <a:ext cx="19" cy="105"/>
            </a:xfrm>
            <a:prstGeom prst="rect">
              <a:avLst/>
            </a:prstGeom>
            <a:solidFill>
              <a:srgbClr val="3366FF"/>
            </a:solidFill>
            <a:ln w="9525">
              <a:noFill/>
              <a:miter lim="800000"/>
              <a:headEnd/>
              <a:tailEnd/>
            </a:ln>
          </p:spPr>
          <p:txBody>
            <a:bodyPr/>
            <a:lstStyle/>
            <a:p>
              <a:pPr>
                <a:spcBef>
                  <a:spcPct val="0"/>
                </a:spcBef>
                <a:buFontTx/>
                <a:buNone/>
              </a:pPr>
              <a:endParaRPr lang="en-US">
                <a:effectLst/>
                <a:latin typeface="Arial" charset="0"/>
              </a:endParaRPr>
            </a:p>
          </p:txBody>
        </p:sp>
      </p:grpSp>
      <p:sp>
        <p:nvSpPr>
          <p:cNvPr id="14350" name="Text Box 30"/>
          <p:cNvSpPr txBox="1">
            <a:spLocks noChangeArrowheads="1"/>
          </p:cNvSpPr>
          <p:nvPr/>
        </p:nvSpPr>
        <p:spPr bwMode="auto">
          <a:xfrm>
            <a:off x="5562600" y="3276600"/>
            <a:ext cx="2971800" cy="1006475"/>
          </a:xfrm>
          <a:prstGeom prst="rect">
            <a:avLst/>
          </a:prstGeom>
          <a:noFill/>
          <a:ln w="9525">
            <a:noFill/>
            <a:miter lim="800000"/>
            <a:headEnd/>
            <a:tailEnd/>
          </a:ln>
        </p:spPr>
        <p:txBody>
          <a:bodyPr>
            <a:spAutoFit/>
          </a:bodyPr>
          <a:lstStyle/>
          <a:p>
            <a:pPr>
              <a:spcBef>
                <a:spcPct val="0"/>
              </a:spcBef>
              <a:buFontTx/>
              <a:buNone/>
            </a:pPr>
            <a:r>
              <a:rPr lang="en-US" sz="2000" b="1">
                <a:solidFill>
                  <a:srgbClr val="FFFFFF"/>
                </a:solidFill>
                <a:effectLst/>
                <a:latin typeface="Arial" charset="0"/>
              </a:rPr>
              <a:t>8 -10 Hours 3 Phase</a:t>
            </a:r>
          </a:p>
          <a:p>
            <a:pPr>
              <a:spcBef>
                <a:spcPct val="0"/>
              </a:spcBef>
              <a:buFontTx/>
              <a:buNone/>
            </a:pPr>
            <a:r>
              <a:rPr lang="en-US" sz="2000" b="1">
                <a:solidFill>
                  <a:srgbClr val="FFFFFF"/>
                </a:solidFill>
                <a:effectLst/>
                <a:latin typeface="Arial" charset="0"/>
              </a:rPr>
              <a:t>Continuous Supply to</a:t>
            </a:r>
          </a:p>
          <a:p>
            <a:pPr>
              <a:spcBef>
                <a:spcPct val="0"/>
              </a:spcBef>
              <a:buFontTx/>
              <a:buNone/>
            </a:pPr>
            <a:r>
              <a:rPr lang="en-US" sz="2000" b="1">
                <a:solidFill>
                  <a:srgbClr val="FFFFFF"/>
                </a:solidFill>
                <a:effectLst/>
                <a:latin typeface="Arial" charset="0"/>
              </a:rPr>
              <a:t>Agriculture Feeders</a:t>
            </a:r>
          </a:p>
        </p:txBody>
      </p:sp>
      <p:sp>
        <p:nvSpPr>
          <p:cNvPr id="14351" name="Text Box 31"/>
          <p:cNvSpPr txBox="1">
            <a:spLocks noChangeArrowheads="1"/>
          </p:cNvSpPr>
          <p:nvPr/>
        </p:nvSpPr>
        <p:spPr bwMode="auto">
          <a:xfrm>
            <a:off x="5641975" y="4803775"/>
            <a:ext cx="2663825" cy="1323975"/>
          </a:xfrm>
          <a:prstGeom prst="rect">
            <a:avLst/>
          </a:prstGeom>
          <a:noFill/>
          <a:ln w="9525">
            <a:noFill/>
            <a:miter lim="800000"/>
            <a:headEnd/>
            <a:tailEnd/>
          </a:ln>
        </p:spPr>
        <p:txBody>
          <a:bodyPr>
            <a:spAutoFit/>
          </a:bodyPr>
          <a:lstStyle/>
          <a:p>
            <a:pPr>
              <a:spcBef>
                <a:spcPct val="0"/>
              </a:spcBef>
              <a:buFontTx/>
              <a:buNone/>
            </a:pPr>
            <a:r>
              <a:rPr lang="en-US" sz="2000" b="1">
                <a:solidFill>
                  <a:srgbClr val="FFFFFF"/>
                </a:solidFill>
                <a:effectLst/>
                <a:latin typeface="Arial" charset="0"/>
              </a:rPr>
              <a:t>1 Phase Power</a:t>
            </a:r>
          </a:p>
          <a:p>
            <a:pPr>
              <a:spcBef>
                <a:spcPct val="0"/>
              </a:spcBef>
              <a:buFontTx/>
              <a:buNone/>
            </a:pPr>
            <a:r>
              <a:rPr lang="en-US" sz="2000" b="1">
                <a:solidFill>
                  <a:srgbClr val="FFFFFF"/>
                </a:solidFill>
                <a:effectLst/>
                <a:latin typeface="Arial" charset="0"/>
              </a:rPr>
              <a:t>Supply in balance period on Agri</a:t>
            </a:r>
          </a:p>
          <a:p>
            <a:pPr>
              <a:spcBef>
                <a:spcPct val="0"/>
              </a:spcBef>
              <a:buFontTx/>
              <a:buNone/>
            </a:pPr>
            <a:r>
              <a:rPr lang="en-US" sz="2000" b="1">
                <a:solidFill>
                  <a:srgbClr val="FFFFFF"/>
                </a:solidFill>
                <a:effectLst/>
                <a:latin typeface="Arial" charset="0"/>
              </a:rPr>
              <a:t>Feeders  for farmers</a:t>
            </a:r>
          </a:p>
        </p:txBody>
      </p:sp>
      <p:sp>
        <p:nvSpPr>
          <p:cNvPr id="73760" name="Freeform 32"/>
          <p:cNvSpPr>
            <a:spLocks/>
          </p:cNvSpPr>
          <p:nvPr/>
        </p:nvSpPr>
        <p:spPr bwMode="gray">
          <a:xfrm rot="21477601">
            <a:off x="2379663" y="1576388"/>
            <a:ext cx="2995612" cy="1069975"/>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w="12700">
            <a:noFill/>
            <a:prstDash val="solid"/>
            <a:round/>
            <a:headEnd/>
            <a:tailEnd/>
          </a:ln>
        </p:spPr>
        <p:txBody>
          <a:bodyPr/>
          <a:lstStyle/>
          <a:p>
            <a:pPr>
              <a:spcBef>
                <a:spcPct val="0"/>
              </a:spcBef>
              <a:buFontTx/>
              <a:buNone/>
              <a:defRPr/>
            </a:pPr>
            <a:endParaRPr lang="en-US">
              <a:effectLst/>
              <a:latin typeface="Arial" charset="0"/>
            </a:endParaRPr>
          </a:p>
        </p:txBody>
      </p:sp>
      <p:sp>
        <p:nvSpPr>
          <p:cNvPr id="73761" name="Freeform 33"/>
          <p:cNvSpPr>
            <a:spLocks/>
          </p:cNvSpPr>
          <p:nvPr/>
        </p:nvSpPr>
        <p:spPr bwMode="gray">
          <a:xfrm rot="10497350" flipH="1">
            <a:off x="2479675" y="5229225"/>
            <a:ext cx="2847975" cy="1069975"/>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w="12700">
            <a:noFill/>
            <a:prstDash val="solid"/>
            <a:round/>
            <a:headEnd/>
            <a:tailEnd/>
          </a:ln>
        </p:spPr>
        <p:txBody>
          <a:bodyPr/>
          <a:lstStyle/>
          <a:p>
            <a:pPr>
              <a:spcBef>
                <a:spcPct val="0"/>
              </a:spcBef>
              <a:buFontTx/>
              <a:buNone/>
              <a:defRPr/>
            </a:pPr>
            <a:endParaRPr lang="en-US">
              <a:effectLst/>
              <a:latin typeface="Arial" charset="0"/>
            </a:endParaRPr>
          </a:p>
        </p:txBody>
      </p:sp>
      <p:sp>
        <p:nvSpPr>
          <p:cNvPr id="73762" name="AutoShape 34"/>
          <p:cNvSpPr>
            <a:spLocks noChangeArrowheads="1"/>
          </p:cNvSpPr>
          <p:nvPr/>
        </p:nvSpPr>
        <p:spPr bwMode="gray">
          <a:xfrm>
            <a:off x="914400" y="381000"/>
            <a:ext cx="7010400" cy="685800"/>
          </a:xfrm>
          <a:prstGeom prst="roundRect">
            <a:avLst>
              <a:gd name="adj" fmla="val 50000"/>
            </a:avLst>
          </a:prstGeom>
          <a:solidFill>
            <a:srgbClr val="FFCC00"/>
          </a:solidFill>
          <a:ln w="38100" algn="ctr">
            <a:solidFill>
              <a:schemeClr val="bg1"/>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Load management after JGY with SDT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sldNum" sz="quarter" idx="12"/>
          </p:nvPr>
        </p:nvSpPr>
        <p:spPr>
          <a:noFill/>
        </p:spPr>
        <p:txBody>
          <a:bodyPr/>
          <a:lstStyle/>
          <a:p>
            <a:fld id="{F038C025-62DE-4978-8AD1-3F79A0A7B9F6}" type="slidenum">
              <a:rPr lang="en-US" smtClean="0"/>
              <a:pPr/>
              <a:t>8</a:t>
            </a:fld>
            <a:endParaRPr lang="en-US" smtClean="0"/>
          </a:p>
        </p:txBody>
      </p:sp>
      <p:sp>
        <p:nvSpPr>
          <p:cNvPr id="15363" name="Rectangle 3"/>
          <p:cNvSpPr>
            <a:spLocks noGrp="1" noChangeArrowheads="1"/>
          </p:cNvSpPr>
          <p:nvPr>
            <p:ph type="body" idx="4294967295"/>
          </p:nvPr>
        </p:nvSpPr>
        <p:spPr>
          <a:xfrm>
            <a:off x="455613" y="2236788"/>
            <a:ext cx="8255000" cy="3111500"/>
          </a:xfrm>
          <a:noFill/>
        </p:spPr>
        <p:txBody>
          <a:bodyPr/>
          <a:lstStyle/>
          <a:p>
            <a:pPr>
              <a:buFontTx/>
              <a:buNone/>
            </a:pPr>
            <a:r>
              <a:rPr lang="en-US" sz="3200" b="1" smtClean="0">
                <a:solidFill>
                  <a:srgbClr val="FFFFFF"/>
                </a:solidFill>
                <a:latin typeface="Calibri" pitchFamily="34" charset="0"/>
              </a:rPr>
              <a:t>Benefits to the Utility</a:t>
            </a:r>
          </a:p>
          <a:p>
            <a:pPr>
              <a:buFontTx/>
              <a:buNone/>
            </a:pPr>
            <a:endParaRPr lang="en-US" b="1" u="sng" smtClean="0">
              <a:solidFill>
                <a:srgbClr val="FFFFFF"/>
              </a:solidFill>
              <a:latin typeface="Calibri" pitchFamily="34" charset="0"/>
            </a:endParaRPr>
          </a:p>
          <a:p>
            <a:pPr algn="just">
              <a:buFont typeface="Wingdings" pitchFamily="2" charset="2"/>
              <a:buChar char="Ø"/>
            </a:pPr>
            <a:r>
              <a:rPr lang="en-US" b="1" smtClean="0">
                <a:solidFill>
                  <a:srgbClr val="FFFFFF"/>
                </a:solidFill>
                <a:latin typeface="Calibri" pitchFamily="34" charset="0"/>
              </a:rPr>
              <a:t>It enabled flexible load management.</a:t>
            </a:r>
          </a:p>
          <a:p>
            <a:pPr algn="just">
              <a:buFont typeface="Wingdings" pitchFamily="2" charset="2"/>
              <a:buChar char="Ø"/>
            </a:pPr>
            <a:r>
              <a:rPr lang="en-US" b="1" smtClean="0">
                <a:solidFill>
                  <a:srgbClr val="FFFFFF"/>
                </a:solidFill>
                <a:latin typeface="Calibri" pitchFamily="34" charset="0"/>
              </a:rPr>
              <a:t>Better quality and reliability of power supply.</a:t>
            </a:r>
          </a:p>
          <a:p>
            <a:pPr algn="just">
              <a:buFont typeface="Wingdings" pitchFamily="2" charset="2"/>
              <a:buChar char="Ø"/>
            </a:pPr>
            <a:r>
              <a:rPr lang="en-US" b="1" smtClean="0">
                <a:solidFill>
                  <a:srgbClr val="FFFFFF"/>
                </a:solidFill>
                <a:latin typeface="Calibri" pitchFamily="34" charset="0"/>
              </a:rPr>
              <a:t>Reduction in Transformer/ system failure.</a:t>
            </a:r>
          </a:p>
          <a:p>
            <a:pPr algn="just">
              <a:buFont typeface="Wingdings" pitchFamily="2" charset="2"/>
              <a:buChar char="Ø"/>
            </a:pPr>
            <a:r>
              <a:rPr lang="en-US" b="1" smtClean="0">
                <a:solidFill>
                  <a:srgbClr val="FFFFFF"/>
                </a:solidFill>
                <a:latin typeface="Calibri" pitchFamily="34" charset="0"/>
              </a:rPr>
              <a:t>Speedy restoration of power supply at the time of calamity.</a:t>
            </a:r>
          </a:p>
        </p:txBody>
      </p:sp>
      <p:sp>
        <p:nvSpPr>
          <p:cNvPr id="13316" name="AutoShape 4"/>
          <p:cNvSpPr>
            <a:spLocks noChangeArrowheads="1"/>
          </p:cNvSpPr>
          <p:nvPr/>
        </p:nvSpPr>
        <p:spPr bwMode="gray">
          <a:xfrm>
            <a:off x="2133600" y="609600"/>
            <a:ext cx="4800600" cy="762000"/>
          </a:xfrm>
          <a:prstGeom prst="roundRect">
            <a:avLst>
              <a:gd name="adj" fmla="val 50000"/>
            </a:avLst>
          </a:prstGeom>
          <a:solidFill>
            <a:srgbClr val="FFCC00"/>
          </a:soli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Benefits of JGY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sldNum" sz="quarter" idx="12"/>
          </p:nvPr>
        </p:nvSpPr>
        <p:spPr>
          <a:noFill/>
        </p:spPr>
        <p:txBody>
          <a:bodyPr/>
          <a:lstStyle/>
          <a:p>
            <a:fld id="{4B0B8E91-E916-4686-878C-068486922AEF}" type="slidenum">
              <a:rPr lang="en-US" smtClean="0"/>
              <a:pPr/>
              <a:t>9</a:t>
            </a:fld>
            <a:endParaRPr lang="en-US" smtClean="0"/>
          </a:p>
        </p:txBody>
      </p:sp>
      <p:sp>
        <p:nvSpPr>
          <p:cNvPr id="16387" name="Rectangle 3"/>
          <p:cNvSpPr>
            <a:spLocks noGrp="1" noChangeArrowheads="1"/>
          </p:cNvSpPr>
          <p:nvPr>
            <p:ph type="body" idx="4294967295"/>
          </p:nvPr>
        </p:nvSpPr>
        <p:spPr>
          <a:xfrm>
            <a:off x="533400" y="1600200"/>
            <a:ext cx="7696200" cy="4724400"/>
          </a:xfrm>
        </p:spPr>
        <p:txBody>
          <a:bodyPr/>
          <a:lstStyle/>
          <a:p>
            <a:pPr>
              <a:lnSpc>
                <a:spcPct val="90000"/>
              </a:lnSpc>
              <a:buFontTx/>
              <a:buNone/>
            </a:pPr>
            <a:endParaRPr lang="en-US" sz="2800" b="1" smtClean="0">
              <a:solidFill>
                <a:srgbClr val="FFFFFF"/>
              </a:solidFill>
              <a:latin typeface="Calibri" pitchFamily="34" charset="0"/>
            </a:endParaRPr>
          </a:p>
          <a:p>
            <a:pPr>
              <a:lnSpc>
                <a:spcPct val="120000"/>
              </a:lnSpc>
              <a:buFont typeface="Wingdings" pitchFamily="2" charset="2"/>
              <a:buChar char="Ø"/>
            </a:pPr>
            <a:r>
              <a:rPr lang="en-US" smtClean="0">
                <a:solidFill>
                  <a:srgbClr val="FFFFFF"/>
                </a:solidFill>
                <a:latin typeface="Calibri" pitchFamily="34" charset="0"/>
              </a:rPr>
              <a:t>Improved load management resulted in   No Load shedding in the State. </a:t>
            </a:r>
          </a:p>
          <a:p>
            <a:pPr>
              <a:lnSpc>
                <a:spcPct val="120000"/>
              </a:lnSpc>
              <a:buFont typeface="Wingdings" pitchFamily="2" charset="2"/>
              <a:buChar char="Ø"/>
            </a:pPr>
            <a:r>
              <a:rPr lang="en-US" smtClean="0">
                <a:solidFill>
                  <a:srgbClr val="FFFFFF"/>
                </a:solidFill>
                <a:latin typeface="Calibri" pitchFamily="34" charset="0"/>
              </a:rPr>
              <a:t>Students encouraged to use computer for education. </a:t>
            </a:r>
          </a:p>
          <a:p>
            <a:pPr>
              <a:lnSpc>
                <a:spcPct val="120000"/>
              </a:lnSpc>
              <a:buFont typeface="Wingdings" pitchFamily="2" charset="2"/>
              <a:buChar char="Ø"/>
            </a:pPr>
            <a:r>
              <a:rPr lang="en-US" smtClean="0">
                <a:solidFill>
                  <a:srgbClr val="FFFFFF"/>
                </a:solidFill>
                <a:latin typeface="Calibri" pitchFamily="34" charset="0"/>
              </a:rPr>
              <a:t>24 hrs. 3-phase Power supply available to villages.</a:t>
            </a:r>
          </a:p>
          <a:p>
            <a:pPr>
              <a:lnSpc>
                <a:spcPct val="120000"/>
              </a:lnSpc>
              <a:buFont typeface="Wingdings" pitchFamily="2" charset="2"/>
              <a:buChar char="Ø"/>
            </a:pPr>
            <a:r>
              <a:rPr lang="en-US" smtClean="0">
                <a:solidFill>
                  <a:srgbClr val="FFFFFF"/>
                </a:solidFill>
                <a:latin typeface="Calibri" pitchFamily="34" charset="0"/>
              </a:rPr>
              <a:t>Provision of better health services and infrastructure facility.</a:t>
            </a:r>
          </a:p>
          <a:p>
            <a:pPr>
              <a:lnSpc>
                <a:spcPct val="120000"/>
              </a:lnSpc>
              <a:buFont typeface="Wingdings" pitchFamily="2" charset="2"/>
              <a:buChar char="Ø"/>
            </a:pPr>
            <a:r>
              <a:rPr lang="en-US" smtClean="0">
                <a:solidFill>
                  <a:srgbClr val="FFFFFF"/>
                </a:solidFill>
                <a:latin typeface="Calibri" pitchFamily="34" charset="0"/>
              </a:rPr>
              <a:t>Reduction in migration from Rural to Urban areas. </a:t>
            </a:r>
          </a:p>
          <a:p>
            <a:pPr>
              <a:lnSpc>
                <a:spcPct val="120000"/>
              </a:lnSpc>
              <a:buFont typeface="Wingdings" pitchFamily="2" charset="2"/>
              <a:buChar char="Ø"/>
            </a:pPr>
            <a:r>
              <a:rPr lang="en-US" smtClean="0">
                <a:solidFill>
                  <a:srgbClr val="FFFFFF"/>
                </a:solidFill>
                <a:latin typeface="Calibri" pitchFamily="34" charset="0"/>
              </a:rPr>
              <a:t>Housewives able to use electrical appliances.</a:t>
            </a:r>
          </a:p>
          <a:p>
            <a:pPr>
              <a:lnSpc>
                <a:spcPct val="90000"/>
              </a:lnSpc>
              <a:buFontTx/>
              <a:buNone/>
            </a:pPr>
            <a:endParaRPr lang="en-US" smtClean="0">
              <a:solidFill>
                <a:srgbClr val="FFFFFF"/>
              </a:solidFill>
              <a:latin typeface="Calibri" pitchFamily="34" charset="0"/>
            </a:endParaRPr>
          </a:p>
          <a:p>
            <a:pPr>
              <a:lnSpc>
                <a:spcPct val="90000"/>
              </a:lnSpc>
            </a:pPr>
            <a:endParaRPr lang="en-US" sz="2000" smtClean="0">
              <a:solidFill>
                <a:srgbClr val="FFFFFF"/>
              </a:solidFill>
            </a:endParaRPr>
          </a:p>
        </p:txBody>
      </p:sp>
      <p:sp>
        <p:nvSpPr>
          <p:cNvPr id="78852" name="AutoShape 4"/>
          <p:cNvSpPr>
            <a:spLocks noChangeArrowheads="1"/>
          </p:cNvSpPr>
          <p:nvPr/>
        </p:nvSpPr>
        <p:spPr bwMode="gray">
          <a:xfrm>
            <a:off x="2032000" y="395288"/>
            <a:ext cx="4800600" cy="762000"/>
          </a:xfrm>
          <a:prstGeom prst="roundRect">
            <a:avLst>
              <a:gd name="adj" fmla="val 50000"/>
            </a:avLst>
          </a:prstGeom>
          <a:solidFill>
            <a:srgbClr val="FFCC00"/>
          </a:solidFill>
          <a:ln w="38100" algn="ctr">
            <a:solidFill>
              <a:srgbClr val="FFFFFF"/>
            </a:solidFill>
            <a:round/>
            <a:headEnd/>
            <a:tailEnd/>
          </a:ln>
          <a:effectLst>
            <a:outerShdw dist="63500" dir="3187806" algn="ctr" rotWithShape="0">
              <a:srgbClr val="001D3A"/>
            </a:outerShdw>
          </a:effectLst>
        </p:spPr>
        <p:txBody>
          <a:bodyPr wrap="none" anchor="ctr"/>
          <a:lstStyle/>
          <a:p>
            <a:pPr algn="ctr">
              <a:spcBef>
                <a:spcPct val="0"/>
              </a:spcBef>
              <a:buFontTx/>
              <a:buNone/>
              <a:defRPr/>
            </a:pPr>
            <a:r>
              <a:rPr lang="en-US" sz="2800" b="1">
                <a:solidFill>
                  <a:srgbClr val="CC3300"/>
                </a:solidFill>
                <a:effectLst/>
                <a:latin typeface="Arial" charset="0"/>
              </a:rPr>
              <a:t>Benefits of JGY (1/2 )</a:t>
            </a:r>
          </a:p>
        </p:txBody>
      </p:sp>
      <p:sp>
        <p:nvSpPr>
          <p:cNvPr id="16389" name="Rectangle 4"/>
          <p:cNvSpPr>
            <a:spLocks noChangeArrowheads="1"/>
          </p:cNvSpPr>
          <p:nvPr/>
        </p:nvSpPr>
        <p:spPr bwMode="auto">
          <a:xfrm>
            <a:off x="762000" y="1425575"/>
            <a:ext cx="5105400" cy="476250"/>
          </a:xfrm>
          <a:prstGeom prst="rect">
            <a:avLst/>
          </a:prstGeom>
          <a:noFill/>
          <a:ln w="9525">
            <a:noFill/>
            <a:miter lim="800000"/>
            <a:headEnd/>
            <a:tailEnd/>
          </a:ln>
        </p:spPr>
        <p:txBody>
          <a:bodyPr>
            <a:spAutoFit/>
          </a:bodyPr>
          <a:lstStyle/>
          <a:p>
            <a:pPr>
              <a:lnSpc>
                <a:spcPct val="90000"/>
              </a:lnSpc>
              <a:spcBef>
                <a:spcPct val="0"/>
              </a:spcBef>
              <a:buFontTx/>
              <a:buNone/>
            </a:pPr>
            <a:r>
              <a:rPr lang="en-US" sz="2800" b="1">
                <a:solidFill>
                  <a:srgbClr val="FFFFFF"/>
                </a:solidFill>
                <a:effectLst/>
                <a:latin typeface="Calibri" pitchFamily="34" charset="0"/>
              </a:rPr>
              <a:t>Benefits to the Consumers</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heme/theme1.xml><?xml version="1.0" encoding="utf-8"?>
<a:theme xmlns:a="http://schemas.openxmlformats.org/drawingml/2006/main" name="ind_3961_slide">
  <a:themeElements>
    <a:clrScheme name="Office Theme 2">
      <a:dk1>
        <a:srgbClr val="000000"/>
      </a:dk1>
      <a:lt1>
        <a:srgbClr val="8CB2EF"/>
      </a:lt1>
      <a:dk2>
        <a:srgbClr val="000000"/>
      </a:dk2>
      <a:lt2>
        <a:srgbClr val="B2B2B2"/>
      </a:lt2>
      <a:accent1>
        <a:srgbClr val="007EB8"/>
      </a:accent1>
      <a:accent2>
        <a:srgbClr val="4B33FF"/>
      </a:accent2>
      <a:accent3>
        <a:srgbClr val="C5D5F6"/>
      </a:accent3>
      <a:accent4>
        <a:srgbClr val="000000"/>
      </a:accent4>
      <a:accent5>
        <a:srgbClr val="AAC0D8"/>
      </a:accent5>
      <a:accent6>
        <a:srgbClr val="432DE7"/>
      </a:accent6>
      <a:hlink>
        <a:srgbClr val="001E57"/>
      </a:hlink>
      <a:folHlink>
        <a:srgbClr val="130099"/>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8CB2EF"/>
        </a:lt1>
        <a:dk2>
          <a:srgbClr val="000000"/>
        </a:dk2>
        <a:lt2>
          <a:srgbClr val="B2B2B2"/>
        </a:lt2>
        <a:accent1>
          <a:srgbClr val="B2CFFF"/>
        </a:accent1>
        <a:accent2>
          <a:srgbClr val="166FFF"/>
        </a:accent2>
        <a:accent3>
          <a:srgbClr val="C5D5F6"/>
        </a:accent3>
        <a:accent4>
          <a:srgbClr val="000000"/>
        </a:accent4>
        <a:accent5>
          <a:srgbClr val="D5E4FF"/>
        </a:accent5>
        <a:accent6>
          <a:srgbClr val="1364E7"/>
        </a:accent6>
        <a:hlink>
          <a:srgbClr val="001E4C"/>
        </a:hlink>
        <a:folHlink>
          <a:srgbClr val="003994"/>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8CB2EF"/>
        </a:lt1>
        <a:dk2>
          <a:srgbClr val="000000"/>
        </a:dk2>
        <a:lt2>
          <a:srgbClr val="B2B2B2"/>
        </a:lt2>
        <a:accent1>
          <a:srgbClr val="007EB8"/>
        </a:accent1>
        <a:accent2>
          <a:srgbClr val="4B33FF"/>
        </a:accent2>
        <a:accent3>
          <a:srgbClr val="C5D5F6"/>
        </a:accent3>
        <a:accent4>
          <a:srgbClr val="000000"/>
        </a:accent4>
        <a:accent5>
          <a:srgbClr val="AAC0D8"/>
        </a:accent5>
        <a:accent6>
          <a:srgbClr val="432DE7"/>
        </a:accent6>
        <a:hlink>
          <a:srgbClr val="001E57"/>
        </a:hlink>
        <a:folHlink>
          <a:srgbClr val="130099"/>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8CB2EF"/>
        </a:lt1>
        <a:dk2>
          <a:srgbClr val="000000"/>
        </a:dk2>
        <a:lt2>
          <a:srgbClr val="B2B2B2"/>
        </a:lt2>
        <a:accent1>
          <a:srgbClr val="B87100"/>
        </a:accent1>
        <a:accent2>
          <a:srgbClr val="C2A000"/>
        </a:accent2>
        <a:accent3>
          <a:srgbClr val="C5D5F6"/>
        </a:accent3>
        <a:accent4>
          <a:srgbClr val="000000"/>
        </a:accent4>
        <a:accent5>
          <a:srgbClr val="D8BBAA"/>
        </a:accent5>
        <a:accent6>
          <a:srgbClr val="B09100"/>
        </a:accent6>
        <a:hlink>
          <a:srgbClr val="5C2700"/>
        </a:hlink>
        <a:folHlink>
          <a:srgbClr val="003485"/>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8CB2EF"/>
        </a:lt1>
        <a:dk2>
          <a:srgbClr val="000000"/>
        </a:dk2>
        <a:lt2>
          <a:srgbClr val="B2B2B2"/>
        </a:lt2>
        <a:accent1>
          <a:srgbClr val="8CB200"/>
        </a:accent1>
        <a:accent2>
          <a:srgbClr val="B87100"/>
        </a:accent2>
        <a:accent3>
          <a:srgbClr val="C5D5F6"/>
        </a:accent3>
        <a:accent4>
          <a:srgbClr val="000000"/>
        </a:accent4>
        <a:accent5>
          <a:srgbClr val="C5D5AA"/>
        </a:accent5>
        <a:accent6>
          <a:srgbClr val="A66600"/>
        </a:accent6>
        <a:hlink>
          <a:srgbClr val="002A70"/>
        </a:hlink>
        <a:folHlink>
          <a:srgbClr val="61003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B2B2B2"/>
        </a:lt2>
        <a:accent1>
          <a:srgbClr val="B2CFFF"/>
        </a:accent1>
        <a:accent2>
          <a:srgbClr val="166FFF"/>
        </a:accent2>
        <a:accent3>
          <a:srgbClr val="FFFFFF"/>
        </a:accent3>
        <a:accent4>
          <a:srgbClr val="000000"/>
        </a:accent4>
        <a:accent5>
          <a:srgbClr val="D5E4FF"/>
        </a:accent5>
        <a:accent6>
          <a:srgbClr val="1364E7"/>
        </a:accent6>
        <a:hlink>
          <a:srgbClr val="001E4C"/>
        </a:hlink>
        <a:folHlink>
          <a:srgbClr val="003994"/>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B2B2B2"/>
        </a:lt2>
        <a:accent1>
          <a:srgbClr val="007EB8"/>
        </a:accent1>
        <a:accent2>
          <a:srgbClr val="4B33FF"/>
        </a:accent2>
        <a:accent3>
          <a:srgbClr val="FFFFFF"/>
        </a:accent3>
        <a:accent4>
          <a:srgbClr val="000000"/>
        </a:accent4>
        <a:accent5>
          <a:srgbClr val="AAC0D8"/>
        </a:accent5>
        <a:accent6>
          <a:srgbClr val="432DE7"/>
        </a:accent6>
        <a:hlink>
          <a:srgbClr val="001E57"/>
        </a:hlink>
        <a:folHlink>
          <a:srgbClr val="130099"/>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B2B2B2"/>
        </a:lt2>
        <a:accent1>
          <a:srgbClr val="B87100"/>
        </a:accent1>
        <a:accent2>
          <a:srgbClr val="C2A000"/>
        </a:accent2>
        <a:accent3>
          <a:srgbClr val="FFFFFF"/>
        </a:accent3>
        <a:accent4>
          <a:srgbClr val="000000"/>
        </a:accent4>
        <a:accent5>
          <a:srgbClr val="D8BBAA"/>
        </a:accent5>
        <a:accent6>
          <a:srgbClr val="B09100"/>
        </a:accent6>
        <a:hlink>
          <a:srgbClr val="5C2700"/>
        </a:hlink>
        <a:folHlink>
          <a:srgbClr val="003485"/>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B2B2B2"/>
        </a:lt2>
        <a:accent1>
          <a:srgbClr val="8CB200"/>
        </a:accent1>
        <a:accent2>
          <a:srgbClr val="B87100"/>
        </a:accent2>
        <a:accent3>
          <a:srgbClr val="FFFFFF"/>
        </a:accent3>
        <a:accent4>
          <a:srgbClr val="000000"/>
        </a:accent4>
        <a:accent5>
          <a:srgbClr val="C5D5AA"/>
        </a:accent5>
        <a:accent6>
          <a:srgbClr val="A66600"/>
        </a:accent6>
        <a:hlink>
          <a:srgbClr val="002A70"/>
        </a:hlink>
        <a:folHlink>
          <a:srgbClr val="61003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8CB2EF"/>
      </a:lt1>
      <a:dk2>
        <a:srgbClr val="000000"/>
      </a:dk2>
      <a:lt2>
        <a:srgbClr val="B2B2B2"/>
      </a:lt2>
      <a:accent1>
        <a:srgbClr val="007EB8"/>
      </a:accent1>
      <a:accent2>
        <a:srgbClr val="4B33FF"/>
      </a:accent2>
      <a:accent3>
        <a:srgbClr val="C5D5F6"/>
      </a:accent3>
      <a:accent4>
        <a:srgbClr val="000000"/>
      </a:accent4>
      <a:accent5>
        <a:srgbClr val="AAC0D8"/>
      </a:accent5>
      <a:accent6>
        <a:srgbClr val="432DE7"/>
      </a:accent6>
      <a:hlink>
        <a:srgbClr val="001E57"/>
      </a:hlink>
      <a:folHlink>
        <a:srgbClr val="130099"/>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8CB2EF"/>
        </a:lt1>
        <a:dk2>
          <a:srgbClr val="000000"/>
        </a:dk2>
        <a:lt2>
          <a:srgbClr val="B2B2B2"/>
        </a:lt2>
        <a:accent1>
          <a:srgbClr val="B2CFFF"/>
        </a:accent1>
        <a:accent2>
          <a:srgbClr val="166FFF"/>
        </a:accent2>
        <a:accent3>
          <a:srgbClr val="C5D5F6"/>
        </a:accent3>
        <a:accent4>
          <a:srgbClr val="000000"/>
        </a:accent4>
        <a:accent5>
          <a:srgbClr val="D5E4FF"/>
        </a:accent5>
        <a:accent6>
          <a:srgbClr val="1364E7"/>
        </a:accent6>
        <a:hlink>
          <a:srgbClr val="001E4C"/>
        </a:hlink>
        <a:folHlink>
          <a:srgbClr val="003994"/>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8CB2EF"/>
        </a:lt1>
        <a:dk2>
          <a:srgbClr val="000000"/>
        </a:dk2>
        <a:lt2>
          <a:srgbClr val="B2B2B2"/>
        </a:lt2>
        <a:accent1>
          <a:srgbClr val="007EB8"/>
        </a:accent1>
        <a:accent2>
          <a:srgbClr val="4B33FF"/>
        </a:accent2>
        <a:accent3>
          <a:srgbClr val="C5D5F6"/>
        </a:accent3>
        <a:accent4>
          <a:srgbClr val="000000"/>
        </a:accent4>
        <a:accent5>
          <a:srgbClr val="AAC0D8"/>
        </a:accent5>
        <a:accent6>
          <a:srgbClr val="432DE7"/>
        </a:accent6>
        <a:hlink>
          <a:srgbClr val="001E57"/>
        </a:hlink>
        <a:folHlink>
          <a:srgbClr val="130099"/>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8CB2EF"/>
        </a:lt1>
        <a:dk2>
          <a:srgbClr val="000000"/>
        </a:dk2>
        <a:lt2>
          <a:srgbClr val="B2B2B2"/>
        </a:lt2>
        <a:accent1>
          <a:srgbClr val="B87100"/>
        </a:accent1>
        <a:accent2>
          <a:srgbClr val="C2A000"/>
        </a:accent2>
        <a:accent3>
          <a:srgbClr val="C5D5F6"/>
        </a:accent3>
        <a:accent4>
          <a:srgbClr val="000000"/>
        </a:accent4>
        <a:accent5>
          <a:srgbClr val="D8BBAA"/>
        </a:accent5>
        <a:accent6>
          <a:srgbClr val="B09100"/>
        </a:accent6>
        <a:hlink>
          <a:srgbClr val="5C2700"/>
        </a:hlink>
        <a:folHlink>
          <a:srgbClr val="003485"/>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8CB2EF"/>
        </a:lt1>
        <a:dk2>
          <a:srgbClr val="000000"/>
        </a:dk2>
        <a:lt2>
          <a:srgbClr val="B2B2B2"/>
        </a:lt2>
        <a:accent1>
          <a:srgbClr val="8CB200"/>
        </a:accent1>
        <a:accent2>
          <a:srgbClr val="B87100"/>
        </a:accent2>
        <a:accent3>
          <a:srgbClr val="C5D5F6"/>
        </a:accent3>
        <a:accent4>
          <a:srgbClr val="000000"/>
        </a:accent4>
        <a:accent5>
          <a:srgbClr val="C5D5AA"/>
        </a:accent5>
        <a:accent6>
          <a:srgbClr val="A66600"/>
        </a:accent6>
        <a:hlink>
          <a:srgbClr val="002A70"/>
        </a:hlink>
        <a:folHlink>
          <a:srgbClr val="61003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B2B2B2"/>
        </a:lt2>
        <a:accent1>
          <a:srgbClr val="B2CFFF"/>
        </a:accent1>
        <a:accent2>
          <a:srgbClr val="166FFF"/>
        </a:accent2>
        <a:accent3>
          <a:srgbClr val="FFFFFF"/>
        </a:accent3>
        <a:accent4>
          <a:srgbClr val="000000"/>
        </a:accent4>
        <a:accent5>
          <a:srgbClr val="D5E4FF"/>
        </a:accent5>
        <a:accent6>
          <a:srgbClr val="1364E7"/>
        </a:accent6>
        <a:hlink>
          <a:srgbClr val="001E4C"/>
        </a:hlink>
        <a:folHlink>
          <a:srgbClr val="003994"/>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B2B2B2"/>
        </a:lt2>
        <a:accent1>
          <a:srgbClr val="007EB8"/>
        </a:accent1>
        <a:accent2>
          <a:srgbClr val="4B33FF"/>
        </a:accent2>
        <a:accent3>
          <a:srgbClr val="FFFFFF"/>
        </a:accent3>
        <a:accent4>
          <a:srgbClr val="000000"/>
        </a:accent4>
        <a:accent5>
          <a:srgbClr val="AAC0D8"/>
        </a:accent5>
        <a:accent6>
          <a:srgbClr val="432DE7"/>
        </a:accent6>
        <a:hlink>
          <a:srgbClr val="001E57"/>
        </a:hlink>
        <a:folHlink>
          <a:srgbClr val="130099"/>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B2B2B2"/>
        </a:lt2>
        <a:accent1>
          <a:srgbClr val="B87100"/>
        </a:accent1>
        <a:accent2>
          <a:srgbClr val="C2A000"/>
        </a:accent2>
        <a:accent3>
          <a:srgbClr val="FFFFFF"/>
        </a:accent3>
        <a:accent4>
          <a:srgbClr val="000000"/>
        </a:accent4>
        <a:accent5>
          <a:srgbClr val="D8BBAA"/>
        </a:accent5>
        <a:accent6>
          <a:srgbClr val="B09100"/>
        </a:accent6>
        <a:hlink>
          <a:srgbClr val="5C2700"/>
        </a:hlink>
        <a:folHlink>
          <a:srgbClr val="003485"/>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B2B2B2"/>
        </a:lt2>
        <a:accent1>
          <a:srgbClr val="8CB200"/>
        </a:accent1>
        <a:accent2>
          <a:srgbClr val="B87100"/>
        </a:accent2>
        <a:accent3>
          <a:srgbClr val="FFFFFF"/>
        </a:accent3>
        <a:accent4>
          <a:srgbClr val="000000"/>
        </a:accent4>
        <a:accent5>
          <a:srgbClr val="C5D5AA"/>
        </a:accent5>
        <a:accent6>
          <a:srgbClr val="A66600"/>
        </a:accent6>
        <a:hlink>
          <a:srgbClr val="002A70"/>
        </a:hlink>
        <a:folHlink>
          <a:srgbClr val="61003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ind_3961_slide</Template>
  <TotalTime>2484</TotalTime>
  <Words>1906</Words>
  <Application>Microsoft Office PowerPoint</Application>
  <PresentationFormat>On-screen Show (4:3)</PresentationFormat>
  <Paragraphs>385</Paragraphs>
  <Slides>28</Slides>
  <Notes>3</Notes>
  <HiddenSlides>0</HiddenSlides>
  <MMClips>0</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1</vt:i4>
      </vt:variant>
      <vt:variant>
        <vt:lpstr>Slide Titles</vt:lpstr>
      </vt:variant>
      <vt:variant>
        <vt:i4>28</vt:i4>
      </vt:variant>
    </vt:vector>
  </HeadingPairs>
  <TitlesOfParts>
    <vt:vector size="43" baseType="lpstr">
      <vt:lpstr>Verdana</vt:lpstr>
      <vt:lpstr>Arial</vt:lpstr>
      <vt:lpstr>Calibri</vt:lpstr>
      <vt:lpstr>Book Antiqua</vt:lpstr>
      <vt:lpstr>Wingdings</vt:lpstr>
      <vt:lpstr>Times New Roman</vt:lpstr>
      <vt:lpstr>Wingdings 2</vt:lpstr>
      <vt:lpstr>Arial Unicode MS</vt:lpstr>
      <vt:lpstr>Tahoma</vt:lpstr>
      <vt:lpstr>Arial Black</vt:lpstr>
      <vt:lpstr>Mangal</vt:lpstr>
      <vt:lpstr>Lucida Calligraphy</vt:lpstr>
      <vt:lpstr>ind_3961_slide</vt:lpstr>
      <vt:lpstr>1_Default Design</vt:lpstr>
      <vt:lpstr>Microsoft Office Excel Worksheet</vt:lpstr>
      <vt:lpstr>Slide 1</vt:lpstr>
      <vt:lpstr>Slide 2</vt:lpstr>
      <vt:lpstr>Slide 3</vt:lpstr>
      <vt:lpstr>Slide 4</vt:lpstr>
      <vt:lpstr>Slide 5</vt:lpstr>
      <vt:lpstr>Slide 6</vt:lpstr>
      <vt:lpstr>Slide 7</vt:lpstr>
      <vt:lpstr>Slide 8</vt:lpstr>
      <vt:lpstr>Slide 9</vt:lpstr>
      <vt:lpstr>Slide 10</vt:lpstr>
      <vt:lpstr>Slide 11</vt:lpstr>
      <vt:lpstr>.......Continued</vt:lpstr>
      <vt:lpstr>.......Continued</vt:lpstr>
      <vt:lpstr>…..Continued</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VBSOFT</dc:creator>
  <cp:lastModifiedBy>CERC</cp:lastModifiedBy>
  <cp:revision>462</cp:revision>
  <dcterms:created xsi:type="dcterms:W3CDTF">2009-09-10T07:39:22Z</dcterms:created>
  <dcterms:modified xsi:type="dcterms:W3CDTF">2011-07-25T06:52:28Z</dcterms:modified>
</cp:coreProperties>
</file>