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Lst>
  <p:sldSz cx="9144000" cy="6858000" type="screen4x3"/>
  <p:notesSz cx="6858000" cy="9144000"/>
  <p:defaultTextStyle>
    <a:defPPr>
      <a:defRPr lang="en-GB"/>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4" d="100"/>
          <a:sy n="64" d="100"/>
        </p:scale>
        <p:origin x="-1482"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smtClean="0"/>
            </a:lvl1pPr>
          </a:lstStyle>
          <a:p>
            <a:pPr>
              <a:defRPr/>
            </a:pPr>
            <a:endParaRPr lang="en-GB"/>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vl1pPr>
          </a:lstStyle>
          <a:p>
            <a:pPr>
              <a:defRPr/>
            </a:pPr>
            <a:endParaRPr lang="en-GB"/>
          </a:p>
        </p:txBody>
      </p:sp>
      <p:sp>
        <p:nvSpPr>
          <p:cNvPr id="18436"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smtClean="0"/>
            </a:lvl1pPr>
          </a:lstStyle>
          <a:p>
            <a:pPr>
              <a:defRPr/>
            </a:pPr>
            <a:endParaRPr lang="en-GB"/>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vl1pPr>
          </a:lstStyle>
          <a:p>
            <a:pPr>
              <a:defRPr/>
            </a:pPr>
            <a:fld id="{2AA7A59C-82E6-4022-82F6-F88DC85AFC3A}" type="slidenum">
              <a:rPr lang="en-GB"/>
              <a:pPr>
                <a:defRPr/>
              </a:pPr>
              <a:t>‹#›</a:t>
            </a:fld>
            <a:endParaRPr lang="en-GB"/>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F5816AC0-82FD-4E95-BD4B-3E7EA543AC8C}" type="slidenum">
              <a:rPr lang="en-GB"/>
              <a:pPr/>
              <a:t>1</a:t>
            </a:fld>
            <a:endParaRPr lang="en-GB"/>
          </a:p>
        </p:txBody>
      </p:sp>
      <p:sp>
        <p:nvSpPr>
          <p:cNvPr id="19459" name="Rectangle 2"/>
          <p:cNvSpPr>
            <a:spLocks noRot="1" noChangeArrowheads="1" noTextEdit="1"/>
          </p:cNvSpPr>
          <p:nvPr>
            <p:ph type="sldImg"/>
          </p:nvPr>
        </p:nvSpPr>
        <p:spPr>
          <a:xfrm>
            <a:off x="1144588" y="685800"/>
            <a:ext cx="4572000" cy="3429000"/>
          </a:xfrm>
          <a:ln/>
        </p:spPr>
      </p:sp>
      <p:sp>
        <p:nvSpPr>
          <p:cNvPr id="194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A76ED8F0-EC34-4030-8537-CB9E5851EA45}" type="slidenum">
              <a:rPr lang="en-GB"/>
              <a:pPr/>
              <a:t>10</a:t>
            </a:fld>
            <a:endParaRPr lang="en-GB"/>
          </a:p>
        </p:txBody>
      </p:sp>
      <p:sp>
        <p:nvSpPr>
          <p:cNvPr id="28675" name="Rectangle 2"/>
          <p:cNvSpPr>
            <a:spLocks noRo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65C22D3A-3AE7-4D7A-8941-75954344B759}" type="slidenum">
              <a:rPr lang="en-GB"/>
              <a:pPr/>
              <a:t>11</a:t>
            </a:fld>
            <a:endParaRPr lang="en-GB"/>
          </a:p>
        </p:txBody>
      </p:sp>
      <p:sp>
        <p:nvSpPr>
          <p:cNvPr id="29699" name="Rectangle 2"/>
          <p:cNvSpPr>
            <a:spLocks noRot="1" noChangeArrowheads="1" noTextEdit="1"/>
          </p:cNvSpPr>
          <p:nvPr>
            <p:ph type="sldImg"/>
          </p:nvPr>
        </p:nvSpPr>
        <p:spPr>
          <a:ln/>
        </p:spPr>
      </p:sp>
      <p:sp>
        <p:nvSpPr>
          <p:cNvPr id="297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EAAAD29D-DCF5-4ED1-8D17-5D6668AA605F}" type="slidenum">
              <a:rPr lang="en-GB"/>
              <a:pPr/>
              <a:t>12</a:t>
            </a:fld>
            <a:endParaRPr lang="en-GB"/>
          </a:p>
        </p:txBody>
      </p:sp>
      <p:sp>
        <p:nvSpPr>
          <p:cNvPr id="30723" name="Rectangle 2"/>
          <p:cNvSpPr>
            <a:spLocks noRot="1" noChangeArrowheads="1" noTextEdit="1"/>
          </p:cNvSpPr>
          <p:nvPr>
            <p:ph type="sldImg"/>
          </p:nvPr>
        </p:nvSpPr>
        <p:spPr>
          <a:ln/>
        </p:spPr>
      </p:sp>
      <p:sp>
        <p:nvSpPr>
          <p:cNvPr id="307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9488C75E-7256-4AF3-83FE-35E4CD24C3CB}" type="slidenum">
              <a:rPr lang="en-GB"/>
              <a:pPr/>
              <a:t>13</a:t>
            </a:fld>
            <a:endParaRPr lang="en-GB"/>
          </a:p>
        </p:txBody>
      </p:sp>
      <p:sp>
        <p:nvSpPr>
          <p:cNvPr id="31747" name="Rectangle 2"/>
          <p:cNvSpPr>
            <a:spLocks noRot="1" noChangeArrowheads="1" noTextEdit="1"/>
          </p:cNvSpPr>
          <p:nvPr>
            <p:ph type="sldImg"/>
          </p:nvPr>
        </p:nvSpPr>
        <p:spPr>
          <a:ln/>
        </p:spPr>
      </p:sp>
      <p:sp>
        <p:nvSpPr>
          <p:cNvPr id="317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1C4459D5-BE71-4AA9-BD1C-3925966D4449}" type="slidenum">
              <a:rPr lang="en-GB"/>
              <a:pPr/>
              <a:t>14</a:t>
            </a:fld>
            <a:endParaRPr lang="en-GB"/>
          </a:p>
        </p:txBody>
      </p:sp>
      <p:sp>
        <p:nvSpPr>
          <p:cNvPr id="32771" name="Rectangle 2"/>
          <p:cNvSpPr>
            <a:spLocks noRo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3EFFD52B-742E-4D2F-9D17-0E50690FBAEF}" type="slidenum">
              <a:rPr lang="en-GB"/>
              <a:pPr/>
              <a:t>15</a:t>
            </a:fld>
            <a:endParaRPr lang="en-GB"/>
          </a:p>
        </p:txBody>
      </p:sp>
      <p:sp>
        <p:nvSpPr>
          <p:cNvPr id="33795" name="Rectangle 2"/>
          <p:cNvSpPr>
            <a:spLocks noRo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2D955BDA-8A06-49D5-BFE1-F35732798BD6}" type="slidenum">
              <a:rPr lang="en-GB"/>
              <a:pPr/>
              <a:t>16</a:t>
            </a:fld>
            <a:endParaRPr lang="en-GB"/>
          </a:p>
        </p:txBody>
      </p:sp>
      <p:sp>
        <p:nvSpPr>
          <p:cNvPr id="34819" name="Rectangle 2"/>
          <p:cNvSpPr>
            <a:spLocks noRo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Rot="1" noChangeArrowheads="1" noTextEdit="1"/>
          </p:cNvSpPr>
          <p:nvPr>
            <p:ph type="sldImg"/>
          </p:nvPr>
        </p:nvSpPr>
        <p:spPr>
          <a:ln/>
        </p:spPr>
      </p:sp>
      <p:sp>
        <p:nvSpPr>
          <p:cNvPr id="5529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6C37CAD1-FFD4-4C6A-B2E1-F74758B4D2EF}" type="slidenum">
              <a:rPr lang="en-GB"/>
              <a:pPr/>
              <a:t>2</a:t>
            </a:fld>
            <a:endParaRPr lang="en-GB"/>
          </a:p>
        </p:txBody>
      </p:sp>
      <p:sp>
        <p:nvSpPr>
          <p:cNvPr id="20483" name="Rectangle 2"/>
          <p:cNvSpPr>
            <a:spLocks noRot="1" noChangeArrowheads="1" noTextEdit="1"/>
          </p:cNvSpPr>
          <p:nvPr>
            <p:ph type="sldImg"/>
          </p:nvPr>
        </p:nvSpPr>
        <p:spPr>
          <a:ln/>
        </p:spPr>
      </p:sp>
      <p:sp>
        <p:nvSpPr>
          <p:cNvPr id="204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18A94E73-F7B6-400E-9056-908C81C1210A}" type="slidenum">
              <a:rPr lang="en-GB"/>
              <a:pPr/>
              <a:t>3</a:t>
            </a:fld>
            <a:endParaRPr lang="en-GB"/>
          </a:p>
        </p:txBody>
      </p:sp>
      <p:sp>
        <p:nvSpPr>
          <p:cNvPr id="21507" name="Rectangle 2"/>
          <p:cNvSpPr>
            <a:spLocks noRot="1" noChangeArrowheads="1" noTextEdit="1"/>
          </p:cNvSpPr>
          <p:nvPr>
            <p:ph type="sldImg"/>
          </p:nvPr>
        </p:nvSpPr>
        <p:spPr>
          <a:ln/>
        </p:spPr>
      </p:sp>
      <p:sp>
        <p:nvSpPr>
          <p:cNvPr id="215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C052B0FF-E898-4852-B1FD-C57E5830C179}" type="slidenum">
              <a:rPr lang="en-GB"/>
              <a:pPr/>
              <a:t>4</a:t>
            </a:fld>
            <a:endParaRPr lang="en-GB"/>
          </a:p>
        </p:txBody>
      </p:sp>
      <p:sp>
        <p:nvSpPr>
          <p:cNvPr id="22531" name="Rectangle 2"/>
          <p:cNvSpPr>
            <a:spLocks noRo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5A87C3F5-B723-42C9-B5EC-266A83E65E18}" type="slidenum">
              <a:rPr lang="en-GB"/>
              <a:pPr/>
              <a:t>5</a:t>
            </a:fld>
            <a:endParaRPr lang="en-GB"/>
          </a:p>
        </p:txBody>
      </p:sp>
      <p:sp>
        <p:nvSpPr>
          <p:cNvPr id="23555" name="Rectangle 2"/>
          <p:cNvSpPr>
            <a:spLocks noRot="1" noChangeArrowheads="1" noTextEdit="1"/>
          </p:cNvSpPr>
          <p:nvPr>
            <p:ph type="sldImg"/>
          </p:nvPr>
        </p:nvSpPr>
        <p:spPr>
          <a:ln/>
        </p:spPr>
      </p:sp>
      <p:sp>
        <p:nvSpPr>
          <p:cNvPr id="235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F1D38611-07FF-4D1E-8434-E054910BAA97}" type="slidenum">
              <a:rPr lang="en-GB"/>
              <a:pPr/>
              <a:t>6</a:t>
            </a:fld>
            <a:endParaRPr lang="en-GB"/>
          </a:p>
        </p:txBody>
      </p:sp>
      <p:sp>
        <p:nvSpPr>
          <p:cNvPr id="24579" name="Rectangle 2"/>
          <p:cNvSpPr>
            <a:spLocks noRot="1" noChangeArrowheads="1" noTextEdit="1"/>
          </p:cNvSpPr>
          <p:nvPr>
            <p:ph type="sldImg"/>
          </p:nvPr>
        </p:nvSpPr>
        <p:spPr>
          <a:ln/>
        </p:spPr>
      </p:sp>
      <p:sp>
        <p:nvSpPr>
          <p:cNvPr id="245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870896EB-B14D-4985-9753-30FF9E685C6F}" type="slidenum">
              <a:rPr lang="en-GB"/>
              <a:pPr/>
              <a:t>7</a:t>
            </a:fld>
            <a:endParaRPr lang="en-GB"/>
          </a:p>
        </p:txBody>
      </p:sp>
      <p:sp>
        <p:nvSpPr>
          <p:cNvPr id="25603" name="Rectangle 2"/>
          <p:cNvSpPr>
            <a:spLocks noRot="1" noChangeArrowheads="1" noTextEdit="1"/>
          </p:cNvSpPr>
          <p:nvPr>
            <p:ph type="sldImg"/>
          </p:nvPr>
        </p:nvSpPr>
        <p:spPr>
          <a:ln/>
        </p:spPr>
      </p:sp>
      <p:sp>
        <p:nvSpPr>
          <p:cNvPr id="256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960465BD-D69C-492E-A86F-CC0B706A56E3}" type="slidenum">
              <a:rPr lang="en-GB"/>
              <a:pPr/>
              <a:t>8</a:t>
            </a:fld>
            <a:endParaRPr lang="en-GB"/>
          </a:p>
        </p:txBody>
      </p:sp>
      <p:sp>
        <p:nvSpPr>
          <p:cNvPr id="26627" name="Rectangle 2"/>
          <p:cNvSpPr>
            <a:spLocks noRot="1" noChangeArrowheads="1" noTextEdit="1"/>
          </p:cNvSpPr>
          <p:nvPr>
            <p:ph type="sldImg"/>
          </p:nvPr>
        </p:nvSpPr>
        <p:spPr>
          <a:ln/>
        </p:spPr>
      </p:sp>
      <p:sp>
        <p:nvSpPr>
          <p:cNvPr id="2662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8CE0B8B7-77F1-4FF8-B810-590CB9F7E282}" type="slidenum">
              <a:rPr lang="en-GB"/>
              <a:pPr/>
              <a:t>9</a:t>
            </a:fld>
            <a:endParaRPr lang="en-GB"/>
          </a:p>
        </p:txBody>
      </p:sp>
      <p:sp>
        <p:nvSpPr>
          <p:cNvPr id="27651" name="Rectangle 2"/>
          <p:cNvSpPr>
            <a:spLocks noRot="1" noChangeArrowheads="1" noTextEdit="1"/>
          </p:cNvSpPr>
          <p:nvPr>
            <p:ph type="sldImg"/>
          </p:nvPr>
        </p:nvSpPr>
        <p:spPr>
          <a:ln/>
        </p:spPr>
      </p:sp>
      <p:sp>
        <p:nvSpPr>
          <p:cNvPr id="276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IN"/>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IN"/>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7D494B5A-87CC-4CA6-94DC-BA09C2E2F096}" type="slidenum">
              <a:rPr lang="en-GB"/>
              <a:pPr>
                <a:defRPr/>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E34BC610-F49F-437E-BD5E-837E31673923}" type="slidenum">
              <a:rPr lang="en-GB"/>
              <a:pPr>
                <a:defRPr/>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30322406-6FEE-4E05-B322-C7C3EBE66B69}" type="slidenum">
              <a:rPr lang="en-GB"/>
              <a:pPr>
                <a:defRPr/>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6A7EB3C6-8AD5-448C-A621-C7D7854D9E74}" type="slidenum">
              <a:rPr lang="en-GB"/>
              <a:pPr>
                <a:defRPr/>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DE1BEFEF-A4FC-4F34-82E5-8669A0BAA479}" type="slidenum">
              <a:rPr lang="en-GB"/>
              <a:pPr>
                <a:defRPr/>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15C553D6-340D-4D77-88C5-4D2D21DF87CB}" type="slidenum">
              <a:rPr lang="en-GB"/>
              <a:pPr>
                <a:defRPr/>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9724B05D-B8B4-4FFF-BD84-B465B90A3F15}" type="slidenum">
              <a:rPr lang="en-GB"/>
              <a:pPr>
                <a:defRPr/>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E921D7F1-7203-4D53-90DC-743F6FD1B1D5}" type="slidenum">
              <a:rPr lang="en-GB"/>
              <a:pPr>
                <a:defRPr/>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57CC5A66-7807-40ED-AA33-63A08818D678}" type="slidenum">
              <a:rPr lang="en-GB"/>
              <a:pPr>
                <a:defRPr/>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11D9E2AF-4C97-449C-9747-B52478E31101}" type="slidenum">
              <a:rPr lang="en-GB"/>
              <a:pPr>
                <a:defRPr/>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IN"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537ACEF6-FBE3-4C8B-93D3-18F76DF4E205}" type="slidenum">
              <a:rPr lang="en-GB"/>
              <a:pPr>
                <a:defRPr/>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GB"/>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GB"/>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7DFC69D4-E830-44E8-908A-2128E64C27E9}" type="slidenum">
              <a:rPr lang="en-GB"/>
              <a:pPr>
                <a:defRPr/>
              </a:pPr>
              <a:t>‹#›</a:t>
            </a:fld>
            <a:endParaRPr lang="en-GB"/>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09600" y="1295400"/>
            <a:ext cx="7772400" cy="1143000"/>
          </a:xfrm>
          <a:noFill/>
        </p:spPr>
        <p:txBody>
          <a:bodyPr/>
          <a:lstStyle/>
          <a:p>
            <a:pPr eaLnBrk="1" hangingPunct="1"/>
            <a:r>
              <a:rPr lang="en-GB" sz="2800" b="1" smtClean="0"/>
              <a:t>IMPACT ASSESSMENT OF THE JYOTI GRAM PROGRAMME OF THE GOVERNMENT OF GUJARAT</a:t>
            </a:r>
            <a:endParaRPr lang="en-US" sz="2800" b="1" smtClean="0"/>
          </a:p>
        </p:txBody>
      </p:sp>
      <p:sp>
        <p:nvSpPr>
          <p:cNvPr id="2051" name="Rectangle 3"/>
          <p:cNvSpPr>
            <a:spLocks noGrp="1" noChangeArrowheads="1"/>
          </p:cNvSpPr>
          <p:nvPr>
            <p:ph type="subTitle" idx="1"/>
          </p:nvPr>
        </p:nvSpPr>
        <p:spPr>
          <a:xfrm>
            <a:off x="2133600" y="5638800"/>
            <a:ext cx="5562600" cy="609600"/>
          </a:xfrm>
          <a:noFill/>
        </p:spPr>
        <p:txBody>
          <a:bodyPr/>
          <a:lstStyle/>
          <a:p>
            <a:pPr algn="l" eaLnBrk="1" hangingPunct="1"/>
            <a:r>
              <a:rPr lang="en-US" sz="2000" smtClean="0"/>
              <a:t>Indian Institute of Management,  Ahmedabad</a:t>
            </a:r>
          </a:p>
        </p:txBody>
      </p:sp>
      <p:pic>
        <p:nvPicPr>
          <p:cNvPr id="2052" name="Picture 4" descr="iimalogoblue"/>
          <p:cNvPicPr>
            <a:picLocks noChangeAspect="1" noChangeArrowheads="1"/>
          </p:cNvPicPr>
          <p:nvPr/>
        </p:nvPicPr>
        <p:blipFill>
          <a:blip r:embed="rId3" cstate="print"/>
          <a:srcRect/>
          <a:stretch>
            <a:fillRect/>
          </a:stretch>
        </p:blipFill>
        <p:spPr bwMode="auto">
          <a:xfrm>
            <a:off x="4114800" y="4191000"/>
            <a:ext cx="1108075" cy="1212850"/>
          </a:xfrm>
          <a:prstGeom prst="rect">
            <a:avLst/>
          </a:prstGeom>
          <a:noFill/>
          <a:ln w="9525">
            <a:noFill/>
            <a:miter lim="800000"/>
            <a:headEnd/>
            <a:tailEnd/>
          </a:ln>
        </p:spPr>
      </p:pic>
      <p:sp>
        <p:nvSpPr>
          <p:cNvPr id="2053" name="Text Box 5"/>
          <p:cNvSpPr txBox="1">
            <a:spLocks noChangeArrowheads="1"/>
          </p:cNvSpPr>
          <p:nvPr/>
        </p:nvSpPr>
        <p:spPr bwMode="auto">
          <a:xfrm>
            <a:off x="1295400" y="2667000"/>
            <a:ext cx="6526213" cy="366713"/>
          </a:xfrm>
          <a:prstGeom prst="rect">
            <a:avLst/>
          </a:prstGeom>
          <a:noFill/>
          <a:ln w="9525">
            <a:noFill/>
            <a:miter lim="800000"/>
            <a:headEnd/>
            <a:tailEnd/>
          </a:ln>
        </p:spPr>
        <p:txBody>
          <a:bodyPr wrap="none">
            <a:spAutoFit/>
          </a:bodyPr>
          <a:lstStyle/>
          <a:p>
            <a:pPr eaLnBrk="0" hangingPunct="0"/>
            <a:r>
              <a:rPr lang="en-US">
                <a:latin typeface="Tahoma" pitchFamily="34" charset="0"/>
              </a:rPr>
              <a:t>Sebastian Morris, Ajay Pandey, Sobhesh Agarwalla, M S Sriram</a:t>
            </a:r>
            <a:endParaRPr lang="en-GB">
              <a:latin typeface="Tahoma" pitchFamily="34" charset="0"/>
            </a:endParaRPr>
          </a:p>
        </p:txBody>
      </p:sp>
      <p:sp>
        <p:nvSpPr>
          <p:cNvPr id="2054" name="Text Box 6"/>
          <p:cNvSpPr txBox="1">
            <a:spLocks noChangeArrowheads="1"/>
          </p:cNvSpPr>
          <p:nvPr/>
        </p:nvSpPr>
        <p:spPr bwMode="auto">
          <a:xfrm>
            <a:off x="1219200" y="3200400"/>
            <a:ext cx="7315200" cy="671513"/>
          </a:xfrm>
          <a:prstGeom prst="rect">
            <a:avLst/>
          </a:prstGeom>
          <a:noFill/>
          <a:ln w="9525">
            <a:noFill/>
            <a:miter lim="800000"/>
            <a:headEnd/>
            <a:tailEnd/>
          </a:ln>
        </p:spPr>
        <p:txBody>
          <a:bodyPr>
            <a:spAutoFit/>
          </a:bodyPr>
          <a:lstStyle/>
          <a:p>
            <a:pPr algn="ctr"/>
            <a:r>
              <a:rPr lang="en-US"/>
              <a:t>Presentation of Key Findings</a:t>
            </a:r>
          </a:p>
          <a:p>
            <a:pPr algn="ctr"/>
            <a:r>
              <a:rPr lang="en-US"/>
              <a:t>5</a:t>
            </a:r>
            <a:r>
              <a:rPr lang="en-US" baseline="30000"/>
              <a:t>th</a:t>
            </a:r>
            <a:r>
              <a:rPr lang="en-US"/>
              <a:t> October 2010</a:t>
            </a:r>
            <a:r>
              <a:rPr lang="en-US" sz="2000" b="1"/>
              <a:t> </a:t>
            </a:r>
            <a:endParaRPr lang="en-GB" sz="2000" b="1"/>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771" name="Group 219"/>
          <p:cNvGraphicFramePr>
            <a:graphicFrameLocks noGrp="1"/>
          </p:cNvGraphicFramePr>
          <p:nvPr/>
        </p:nvGraphicFramePr>
        <p:xfrm>
          <a:off x="304800" y="304800"/>
          <a:ext cx="8458200" cy="6354763"/>
        </p:xfrm>
        <a:graphic>
          <a:graphicData uri="http://schemas.openxmlformats.org/drawingml/2006/table">
            <a:tbl>
              <a:tblPr/>
              <a:tblGrid>
                <a:gridCol w="2659063"/>
                <a:gridCol w="696912"/>
                <a:gridCol w="896938"/>
                <a:gridCol w="895350"/>
                <a:gridCol w="1192212"/>
                <a:gridCol w="698500"/>
                <a:gridCol w="795338"/>
                <a:gridCol w="623887"/>
              </a:tblGrid>
              <a:tr h="428625">
                <a:tc gridSpan="8">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500" b="1" i="0" u="none" strike="noStrike" cap="none" normalizeH="0" baseline="0" smtClean="0">
                          <a:ln>
                            <a:noFill/>
                          </a:ln>
                          <a:solidFill>
                            <a:srgbClr val="000000"/>
                          </a:solidFill>
                          <a:effectLst/>
                          <a:latin typeface="Arial" charset="0"/>
                          <a:ea typeface="Times New Roman" pitchFamily="18" charset="0"/>
                          <a:cs typeface="Tahoma" charset="0"/>
                        </a:rPr>
                        <a:t>Exhibit 4: Scores on the Improvement  in the Quality of Electricity Supplied /Impact of Improvement Now in Relation to the Situation before the JGY </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cap="flat">
                      <a:noFill/>
                    </a:lnL>
                    <a:lnR cap="flat">
                      <a:noFill/>
                    </a:lnR>
                    <a:lnT cap="flat">
                      <a:noFill/>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r>
              <a:tr h="2603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3600" b="0" i="0" u="none" strike="noStrike" cap="none" normalizeH="0" baseline="0" smtClean="0">
                        <a:ln>
                          <a:noFill/>
                        </a:ln>
                        <a:solidFill>
                          <a:schemeClr val="tx1"/>
                        </a:solidFill>
                        <a:effectLst/>
                        <a:latin typeface="Arial" charset="0"/>
                      </a:endParaRPr>
                    </a:p>
                  </a:txBody>
                  <a:tcPr horzOverflow="overflow">
                    <a:lnL cap="flat">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gridSpan="6">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Region</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All</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603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3600" b="0" i="0" u="none" strike="noStrike" cap="none" normalizeH="0" baseline="0" smtClean="0">
                        <a:ln>
                          <a:noFill/>
                        </a:ln>
                        <a:solidFill>
                          <a:schemeClr val="tx1"/>
                        </a:solidFill>
                        <a:effectLst/>
                        <a:latin typeface="Arial" charset="0"/>
                      </a:endParaRPr>
                    </a:p>
                  </a:txBody>
                  <a:tcPr horzOverflow="overflow">
                    <a:lnL cap="flat">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Kutch</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North</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Central</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Saurashtra</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East </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South </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en-IN"/>
                    </a:p>
                  </a:txBody>
                  <a:tcPr/>
                </a:tc>
              </a:tr>
              <a:tr h="2603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The supply voltage before and after JGY</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cap="flat">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3.7</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3.5</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3.2</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3.2</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3.2</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3.3</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3.3</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cap="flat">
                      <a:noFill/>
                    </a:lnR>
                    <a:lnT w="12700" cap="flat" cmpd="sng" algn="ctr">
                      <a:solidFill>
                        <a:srgbClr val="000000"/>
                      </a:solidFill>
                      <a:prstDash val="solid"/>
                      <a:round/>
                      <a:headEnd type="none" w="med" len="med"/>
                      <a:tailEnd type="none" w="med" len="med"/>
                    </a:lnT>
                    <a:lnB>
                      <a:noFill/>
                    </a:lnB>
                    <a:lnTlToBr>
                      <a:noFill/>
                    </a:lnTlToBr>
                    <a:lnBlToTr>
                      <a:noFill/>
                    </a:lnBlToTr>
                    <a:noFill/>
                  </a:tcPr>
                </a:tc>
              </a:tr>
              <a:tr h="2603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Attendance to complaints</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cap="flat">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3.6</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3.6</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3.2</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3.0</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3.2</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3.3</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3.3</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cap="flat">
                      <a:noFill/>
                    </a:lnR>
                    <a:lnT>
                      <a:noFill/>
                    </a:lnT>
                    <a:lnB>
                      <a:noFill/>
                    </a:lnB>
                    <a:lnTlToBr>
                      <a:noFill/>
                    </a:lnTlToBr>
                    <a:lnBlToTr>
                      <a:noFill/>
                    </a:lnBlToTr>
                    <a:noFill/>
                  </a:tcPr>
                </a:tc>
              </a:tr>
              <a:tr h="2603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Breakdown of the electrical equipment now</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cap="flat">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4.0</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3.8</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3.7</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3.6</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3.4</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3.7</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3.6</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cap="flat">
                      <a:noFill/>
                    </a:lnR>
                    <a:lnT>
                      <a:noFill/>
                    </a:lnT>
                    <a:lnB>
                      <a:noFill/>
                    </a:lnB>
                    <a:lnTlToBr>
                      <a:noFill/>
                    </a:lnTlToBr>
                    <a:lnBlToTr>
                      <a:noFill/>
                    </a:lnBlToTr>
                    <a:noFill/>
                  </a:tcPr>
                </a:tc>
              </a:tr>
              <a:tr h="2603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Supply improvement prg. including JGY impact on productive farm activity</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cap="flat">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3.4</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2.7</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2.9</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2.7</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3.0</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2.5</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2.8</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cap="flat">
                      <a:noFill/>
                    </a:lnR>
                    <a:lnT>
                      <a:noFill/>
                    </a:lnT>
                    <a:lnB>
                      <a:noFill/>
                    </a:lnB>
                    <a:lnTlToBr>
                      <a:noFill/>
                    </a:lnTlToBr>
                    <a:lnBlToTr>
                      <a:noFill/>
                    </a:lnBlToTr>
                    <a:noFill/>
                  </a:tcPr>
                </a:tc>
              </a:tr>
              <a:tr h="2603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Supply improvement prg. including JGY impact on productive of non-farm activity</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cap="flat">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3.2</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3.0</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2.8</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2.7</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3.0</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2.7</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2.9</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cap="flat">
                      <a:noFill/>
                    </a:lnR>
                    <a:lnT>
                      <a:noFill/>
                    </a:lnT>
                    <a:lnB>
                      <a:noFill/>
                    </a:lnB>
                    <a:lnTlToBr>
                      <a:noFill/>
                    </a:lnTlToBr>
                    <a:lnBlToTr>
                      <a:noFill/>
                    </a:lnBlToTr>
                    <a:noFill/>
                  </a:tcPr>
                </a:tc>
              </a:tr>
              <a:tr h="2603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Supply improvement prg. including JGY on households' quality of life</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cap="flat">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3.3</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3.2</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3.2</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2.9</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3.0</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3.1</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3.0</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cap="flat">
                      <a:noFill/>
                    </a:lnR>
                    <a:lnT>
                      <a:noFill/>
                    </a:lnT>
                    <a:lnB w="12700" cap="flat" cmpd="sng" algn="ctr">
                      <a:solidFill>
                        <a:srgbClr val="000000"/>
                      </a:solidFill>
                      <a:prstDash val="solid"/>
                      <a:round/>
                      <a:headEnd type="none" w="med" len="med"/>
                      <a:tailEnd type="none" w="med" len="med"/>
                    </a:lnB>
                    <a:lnTlToBr>
                      <a:noFill/>
                    </a:lnTlToBr>
                    <a:lnBlToTr>
                      <a:noFill/>
                    </a:lnBlToTr>
                    <a:noFill/>
                  </a:tcPr>
                </a:tc>
              </a:tr>
              <a:tr h="428625">
                <a:tc gridSpan="8">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NB: Based on the Village Sample</a:t>
                      </a:r>
                      <a:endParaRPr kumimoji="0" lang="en-GB" sz="1400" b="0" i="0" u="none" strike="noStrike" cap="none" normalizeH="0" baseline="0" smtClean="0">
                        <a:ln>
                          <a:noFill/>
                        </a:ln>
                        <a:solidFill>
                          <a:schemeClr val="tx1"/>
                        </a:solidFill>
                        <a:effectLst/>
                        <a:latin typeface="Times New Roman" pitchFamily="18" charset="0"/>
                        <a:ea typeface="Times New Roman" pitchFamily="18" charset="0"/>
                        <a:cs typeface="Tahoma"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1=Deterioration 5=Excellent Improvement; 1= No /adverse Impact; 5= Substantial Impact</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cap="flat">
                      <a:noFill/>
                    </a:lnL>
                    <a:lnR cap="flat">
                      <a:noFill/>
                    </a:lnR>
                    <a:lnT w="12700" cap="flat" cmpd="sng" algn="ctr">
                      <a:solidFill>
                        <a:srgbClr val="000000"/>
                      </a:solidFill>
                      <a:prstDash val="solid"/>
                      <a:round/>
                      <a:headEnd type="none" w="med" len="med"/>
                      <a:tailEnd type="none" w="med" len="med"/>
                    </a:lnT>
                    <a:lnB cap="flat">
                      <a:noFill/>
                    </a:lnB>
                    <a:lnTlToBr>
                      <a:noFill/>
                    </a:lnTlToBr>
                    <a:lnBlToTr>
                      <a:noFill/>
                    </a:lnBlToTr>
                    <a:noFill/>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mtClean="0"/>
              <a:t>Small Industry Sample</a:t>
            </a:r>
            <a:endParaRPr lang="en-GB" smtClean="0"/>
          </a:p>
        </p:txBody>
      </p:sp>
      <p:sp>
        <p:nvSpPr>
          <p:cNvPr id="12291" name="Rectangle 3"/>
          <p:cNvSpPr>
            <a:spLocks noGrp="1" noChangeArrowheads="1"/>
          </p:cNvSpPr>
          <p:nvPr>
            <p:ph type="body" idx="1"/>
          </p:nvPr>
        </p:nvSpPr>
        <p:spPr/>
        <p:txBody>
          <a:bodyPr/>
          <a:lstStyle/>
          <a:p>
            <a:pPr eaLnBrk="1" hangingPunct="1">
              <a:lnSpc>
                <a:spcPct val="90000"/>
              </a:lnSpc>
            </a:pPr>
            <a:r>
              <a:rPr lang="en-US" sz="2400" smtClean="0"/>
              <a:t>1980 Sample Size</a:t>
            </a:r>
          </a:p>
          <a:p>
            <a:pPr eaLnBrk="1" hangingPunct="1">
              <a:lnSpc>
                <a:spcPct val="90000"/>
              </a:lnSpc>
            </a:pPr>
            <a:r>
              <a:rPr lang="en-US" sz="2400" smtClean="0"/>
              <a:t>27% Mfg and repair services, 70% shops, 2.4% other services</a:t>
            </a:r>
          </a:p>
          <a:p>
            <a:pPr eaLnBrk="1" hangingPunct="1">
              <a:lnSpc>
                <a:spcPct val="90000"/>
              </a:lnSpc>
            </a:pPr>
            <a:r>
              <a:rPr lang="en-US" sz="2400" smtClean="0"/>
              <a:t>Avg Perhousehold income Rs.68,000 per annum about Rs. 1500 per person per month (lower than Agri Sample)</a:t>
            </a:r>
          </a:p>
          <a:p>
            <a:pPr eaLnBrk="1" hangingPunct="1">
              <a:lnSpc>
                <a:spcPct val="90000"/>
              </a:lnSpc>
            </a:pPr>
            <a:r>
              <a:rPr lang="en-US" sz="2400" smtClean="0"/>
              <a:t>Value added per enterprise /establishment  Rs 46000 Implies about 22,000 came from  agriculture and independent salary and wage income</a:t>
            </a:r>
          </a:p>
          <a:p>
            <a:pPr eaLnBrk="1" hangingPunct="1">
              <a:lnSpc>
                <a:spcPct val="90000"/>
              </a:lnSpc>
            </a:pPr>
            <a:r>
              <a:rPr lang="en-US" sz="2400" smtClean="0"/>
              <a:t>91.5% had independent connections, 6% shared connections</a:t>
            </a:r>
          </a:p>
          <a:p>
            <a:pPr eaLnBrk="1" hangingPunct="1">
              <a:lnSpc>
                <a:spcPct val="90000"/>
              </a:lnSpc>
            </a:pPr>
            <a:r>
              <a:rPr lang="en-US" sz="2400" u="sng" smtClean="0"/>
              <a:t>Not much variation is hours of consumption escept BPL, Lower castes for whom it is significanlty lower</a:t>
            </a:r>
            <a:endParaRPr lang="en-GB" sz="2400" u="sng"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sz="4000" smtClean="0"/>
              <a:t>Experience of Electricity and Improvements</a:t>
            </a:r>
            <a:endParaRPr lang="en-GB" sz="4000" smtClean="0"/>
          </a:p>
        </p:txBody>
      </p:sp>
      <p:sp>
        <p:nvSpPr>
          <p:cNvPr id="13315" name="Rectangle 3"/>
          <p:cNvSpPr>
            <a:spLocks noGrp="1" noChangeArrowheads="1"/>
          </p:cNvSpPr>
          <p:nvPr>
            <p:ph type="body" idx="1"/>
          </p:nvPr>
        </p:nvSpPr>
        <p:spPr/>
        <p:txBody>
          <a:bodyPr/>
          <a:lstStyle/>
          <a:p>
            <a:pPr eaLnBrk="1" hangingPunct="1">
              <a:lnSpc>
                <a:spcPct val="80000"/>
              </a:lnSpc>
            </a:pPr>
            <a:r>
              <a:rPr lang="en-US" sz="2000" smtClean="0"/>
              <a:t>Average hrs of supply 22.14. For no group less than 20 hrs. Improvement from avg of 16 hrs in some cases fro 12.57 so major supply improvement</a:t>
            </a:r>
          </a:p>
          <a:p>
            <a:pPr eaLnBrk="1" hangingPunct="1">
              <a:lnSpc>
                <a:spcPct val="80000"/>
              </a:lnSpc>
            </a:pPr>
            <a:r>
              <a:rPr lang="en-US" sz="2000" smtClean="0"/>
              <a:t>Little variation across socioeconomic categories, except that for STs it is lower reflecting their remote location /falias</a:t>
            </a:r>
          </a:p>
          <a:p>
            <a:pPr eaLnBrk="1" hangingPunct="1">
              <a:lnSpc>
                <a:spcPct val="80000"/>
              </a:lnSpc>
            </a:pPr>
            <a:r>
              <a:rPr lang="en-US" sz="2000" smtClean="0"/>
              <a:t>Voltage profile improved everywhere, but in Saurashtra and South Gujarat somewhat less than elsewhere, no apparent socioeconomic biases</a:t>
            </a:r>
          </a:p>
          <a:p>
            <a:pPr eaLnBrk="1" hangingPunct="1">
              <a:lnSpc>
                <a:spcPct val="80000"/>
              </a:lnSpc>
            </a:pPr>
            <a:r>
              <a:rPr lang="en-US" sz="2000" smtClean="0"/>
              <a:t>90% said “attendence to complaints” was tolerable, prompt or excellent. But 41% only tolerable so much improvement but still miles to go on this score.  Lower castes have reported lower levels of improvement here.</a:t>
            </a:r>
          </a:p>
          <a:p>
            <a:pPr eaLnBrk="1" hangingPunct="1">
              <a:lnSpc>
                <a:spcPct val="80000"/>
              </a:lnSpc>
            </a:pPr>
            <a:r>
              <a:rPr lang="en-US" sz="2000" smtClean="0"/>
              <a:t>Improvement in “breakdown of equipment” general and hardly any variations across socio-economic grouping </a:t>
            </a:r>
          </a:p>
          <a:p>
            <a:pPr eaLnBrk="1" hangingPunct="1">
              <a:lnSpc>
                <a:spcPct val="80000"/>
              </a:lnSpc>
            </a:pPr>
            <a:r>
              <a:rPr lang="en-US" sz="2000" u="sng" smtClean="0"/>
              <a:t>20% negative, 55% marginal, 24% substantial impact. Not much variation a across socioeconomic categories</a:t>
            </a:r>
          </a:p>
          <a:p>
            <a:pPr eaLnBrk="1" hangingPunct="1">
              <a:lnSpc>
                <a:spcPct val="80000"/>
              </a:lnSpc>
            </a:pPr>
            <a:endParaRPr lang="en-US" sz="2000" smtClean="0"/>
          </a:p>
          <a:p>
            <a:pPr eaLnBrk="1" hangingPunct="1">
              <a:lnSpc>
                <a:spcPct val="80000"/>
              </a:lnSpc>
            </a:pPr>
            <a:endParaRPr lang="en-GB" sz="200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smtClean="0"/>
              <a:t>Industry Groups</a:t>
            </a:r>
            <a:endParaRPr lang="en-GB" smtClean="0"/>
          </a:p>
        </p:txBody>
      </p:sp>
      <p:sp>
        <p:nvSpPr>
          <p:cNvPr id="14339" name="Rectangle 3"/>
          <p:cNvSpPr>
            <a:spLocks noGrp="1" noChangeArrowheads="1"/>
          </p:cNvSpPr>
          <p:nvPr>
            <p:ph type="body" idx="1"/>
          </p:nvPr>
        </p:nvSpPr>
        <p:spPr/>
        <p:txBody>
          <a:bodyPr/>
          <a:lstStyle/>
          <a:p>
            <a:pPr eaLnBrk="1" hangingPunct="1">
              <a:lnSpc>
                <a:spcPct val="90000"/>
              </a:lnSpc>
            </a:pPr>
            <a:r>
              <a:rPr lang="en-US" sz="2800" smtClean="0"/>
              <a:t>Voltage improvements across industry groups substantial and without variation</a:t>
            </a:r>
          </a:p>
          <a:p>
            <a:pPr eaLnBrk="1" hangingPunct="1">
              <a:lnSpc>
                <a:spcPct val="90000"/>
              </a:lnSpc>
            </a:pPr>
            <a:r>
              <a:rPr lang="en-US" sz="2800" smtClean="0"/>
              <a:t>“Attendance to complaints” across industry groups all positive but tailoring, mfg of electronic goods, hosiery and cloth shops,  and fabrication shops show better than average</a:t>
            </a:r>
          </a:p>
          <a:p>
            <a:pPr eaLnBrk="1" hangingPunct="1">
              <a:lnSpc>
                <a:spcPct val="90000"/>
              </a:lnSpc>
            </a:pPr>
            <a:r>
              <a:rPr lang="en-US" sz="2800" smtClean="0"/>
              <a:t>No variation across industry groups on the aspect of “breakdown in electrical Equipment”</a:t>
            </a:r>
          </a:p>
          <a:p>
            <a:pPr eaLnBrk="1" hangingPunct="1">
              <a:lnSpc>
                <a:spcPct val="90000"/>
              </a:lnSpc>
            </a:pPr>
            <a:r>
              <a:rPr lang="en-US" sz="2800" smtClean="0"/>
              <a:t>Not much variation across industry groups on “Impact on Operations”</a:t>
            </a:r>
          </a:p>
          <a:p>
            <a:pPr eaLnBrk="1" hangingPunct="1">
              <a:lnSpc>
                <a:spcPct val="90000"/>
              </a:lnSpc>
            </a:pPr>
            <a:endParaRPr lang="en-GB" sz="280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smtClean="0"/>
              <a:t>Use of Gadgets</a:t>
            </a:r>
            <a:endParaRPr lang="en-GB" smtClean="0"/>
          </a:p>
        </p:txBody>
      </p:sp>
      <p:sp>
        <p:nvSpPr>
          <p:cNvPr id="15363" name="Rectangle 3"/>
          <p:cNvSpPr>
            <a:spLocks noGrp="1" noChangeArrowheads="1"/>
          </p:cNvSpPr>
          <p:nvPr>
            <p:ph type="body" idx="1"/>
          </p:nvPr>
        </p:nvSpPr>
        <p:spPr/>
        <p:txBody>
          <a:bodyPr/>
          <a:lstStyle/>
          <a:p>
            <a:pPr eaLnBrk="1" hangingPunct="1">
              <a:lnSpc>
                <a:spcPct val="90000"/>
              </a:lnSpc>
            </a:pPr>
            <a:r>
              <a:rPr lang="en-US" sz="2400" smtClean="0"/>
              <a:t>Impact in terms of the use of gadgets is pervasive but SC/ST groups show somewhat lower improvements in terms of this measure. [Income effects are significant]</a:t>
            </a:r>
          </a:p>
          <a:p>
            <a:pPr eaLnBrk="1" hangingPunct="1">
              <a:lnSpc>
                <a:spcPct val="90000"/>
              </a:lnSpc>
            </a:pPr>
            <a:r>
              <a:rPr lang="en-US" sz="2400" smtClean="0"/>
              <a:t>Use of electrical gadgets – pervasive across all socioeconomic groups but SC and very poor show lower levels [Income effect]</a:t>
            </a:r>
          </a:p>
          <a:p>
            <a:pPr eaLnBrk="1" hangingPunct="1">
              <a:lnSpc>
                <a:spcPct val="90000"/>
              </a:lnSpc>
            </a:pPr>
            <a:endParaRPr lang="en-US" sz="2400" smtClean="0"/>
          </a:p>
          <a:p>
            <a:pPr eaLnBrk="1" hangingPunct="1">
              <a:lnSpc>
                <a:spcPct val="90000"/>
              </a:lnSpc>
            </a:pPr>
            <a:endParaRPr lang="en-GB" sz="240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US" smtClean="0"/>
              <a:t>Multivariate Analyses</a:t>
            </a:r>
            <a:endParaRPr lang="en-GB" smtClean="0"/>
          </a:p>
        </p:txBody>
      </p:sp>
      <p:sp>
        <p:nvSpPr>
          <p:cNvPr id="16387" name="Rectangle 3"/>
          <p:cNvSpPr>
            <a:spLocks noGrp="1" noChangeArrowheads="1"/>
          </p:cNvSpPr>
          <p:nvPr>
            <p:ph type="body" idx="1"/>
          </p:nvPr>
        </p:nvSpPr>
        <p:spPr/>
        <p:txBody>
          <a:bodyPr/>
          <a:lstStyle/>
          <a:p>
            <a:pPr eaLnBrk="1" hangingPunct="1">
              <a:lnSpc>
                <a:spcPct val="80000"/>
              </a:lnSpc>
            </a:pPr>
            <a:r>
              <a:rPr lang="en-US" sz="2000" smtClean="0"/>
              <a:t>Change in Output:  Significant and postive influence on output due to JGY. The influence has been both direct and through other variables as well. With factor scores the influence remains strong and significant</a:t>
            </a:r>
          </a:p>
          <a:p>
            <a:pPr eaLnBrk="1" hangingPunct="1">
              <a:lnSpc>
                <a:spcPct val="80000"/>
              </a:lnSpc>
            </a:pPr>
            <a:r>
              <a:rPr lang="en-US" sz="2000" smtClean="0"/>
              <a:t>Hours of supply: Some variation lower in Kutch and East Gujarat and for ST or BPL household –influence of region, geography and falias</a:t>
            </a:r>
          </a:p>
          <a:p>
            <a:pPr eaLnBrk="1" hangingPunct="1">
              <a:lnSpc>
                <a:spcPct val="80000"/>
              </a:lnSpc>
            </a:pPr>
            <a:r>
              <a:rPr lang="en-US" sz="2000" smtClean="0"/>
              <a:t>Perceived Impact on operations: JGY has strongly influenced the same. So impact is beyond doubt.</a:t>
            </a:r>
          </a:p>
          <a:p>
            <a:pPr eaLnBrk="1" hangingPunct="1">
              <a:lnSpc>
                <a:spcPct val="80000"/>
              </a:lnSpc>
            </a:pPr>
            <a:r>
              <a:rPr lang="en-US" sz="2000" smtClean="0"/>
              <a:t>Electrical Gadget Ownerhip: Possession of value gadgets has increased, and through not very large is strongly explained by JGY even after allowing for socio economic factors.</a:t>
            </a:r>
          </a:p>
          <a:p>
            <a:pPr eaLnBrk="1" hangingPunct="1">
              <a:lnSpc>
                <a:spcPct val="80000"/>
              </a:lnSpc>
            </a:pPr>
            <a:r>
              <a:rPr lang="en-US" sz="2000" smtClean="0"/>
              <a:t>Growth in Assets (proxing income changes): JGY has influenced even after the socioeconomic variables are included. Home income based activity households have shown larger improvements</a:t>
            </a:r>
          </a:p>
          <a:p>
            <a:pPr eaLnBrk="1" hangingPunct="1">
              <a:lnSpc>
                <a:spcPct val="80000"/>
              </a:lnSpc>
            </a:pPr>
            <a:endParaRPr lang="en-GB" sz="200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sz="4000" smtClean="0"/>
              <a:t>Factors influencing Impact on operations</a:t>
            </a:r>
            <a:endParaRPr lang="en-GB" sz="4000" smtClean="0"/>
          </a:p>
        </p:txBody>
      </p:sp>
      <p:sp>
        <p:nvSpPr>
          <p:cNvPr id="17411" name="Rectangle 3"/>
          <p:cNvSpPr>
            <a:spLocks noGrp="1" noChangeArrowheads="1"/>
          </p:cNvSpPr>
          <p:nvPr>
            <p:ph type="body" idx="1"/>
          </p:nvPr>
        </p:nvSpPr>
        <p:spPr/>
        <p:txBody>
          <a:bodyPr/>
          <a:lstStyle/>
          <a:p>
            <a:pPr eaLnBrk="1" hangingPunct="1"/>
            <a:r>
              <a:rPr lang="en-US" smtClean="0"/>
              <a:t>Planning work most important</a:t>
            </a:r>
          </a:p>
          <a:p>
            <a:pPr eaLnBrk="1" hangingPunct="1"/>
            <a:r>
              <a:rPr lang="en-US" smtClean="0"/>
              <a:t>Less repair</a:t>
            </a:r>
          </a:p>
          <a:p>
            <a:pPr eaLnBrk="1" hangingPunct="1"/>
            <a:r>
              <a:rPr lang="en-US" smtClean="0"/>
              <a:t>Product quality improvement</a:t>
            </a:r>
          </a:p>
          <a:p>
            <a:pPr eaLnBrk="1" hangingPunct="1"/>
            <a:r>
              <a:rPr lang="en-US" smtClean="0"/>
              <a:t>Reducing wastage</a:t>
            </a:r>
          </a:p>
          <a:p>
            <a:pPr eaLnBrk="1" hangingPunct="1"/>
            <a:r>
              <a:rPr lang="en-US" smtClean="0"/>
              <a:t>Making Feasible Multishift Operations</a:t>
            </a:r>
          </a:p>
          <a:p>
            <a:pPr eaLnBrk="1" hangingPunct="1"/>
            <a:endParaRPr lang="en-US" smtClean="0"/>
          </a:p>
          <a:p>
            <a:pPr eaLnBrk="1" hangingPunct="1"/>
            <a:endParaRPr lang="en-GB"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endParaRPr lang="en-US" smtClean="0"/>
          </a:p>
        </p:txBody>
      </p:sp>
      <p:sp>
        <p:nvSpPr>
          <p:cNvPr id="47107" name="Rectangle 3"/>
          <p:cNvSpPr>
            <a:spLocks noGrp="1" noChangeArrowheads="1"/>
          </p:cNvSpPr>
          <p:nvPr>
            <p:ph type="body" idx="1"/>
          </p:nvPr>
        </p:nvSpPr>
        <p:spPr>
          <a:xfrm>
            <a:off x="381000" y="1524000"/>
            <a:ext cx="8229600" cy="4525963"/>
          </a:xfrm>
        </p:spPr>
        <p:txBody>
          <a:bodyPr/>
          <a:lstStyle/>
          <a:p>
            <a:r>
              <a:rPr lang="en-GB" sz="2800" smtClean="0"/>
              <a:t>Voltage quality, attendance to complaints, reduction in breakdown of electrical equipment, show significant and sustained improvements . </a:t>
            </a:r>
          </a:p>
          <a:p>
            <a:r>
              <a:rPr lang="en-GB" sz="2800" smtClean="0"/>
              <a:t>The regional variations are in direction of convergence.</a:t>
            </a:r>
          </a:p>
          <a:p>
            <a:r>
              <a:rPr lang="en-GB" sz="2800" smtClean="0"/>
              <a:t>Impact on farm output and on non-farm output - significant across all regions and Gujarat as a whole,  but Kutch and North Gujarat show relatively higher impact.</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endParaRPr lang="en-US" smtClean="0"/>
          </a:p>
        </p:txBody>
      </p:sp>
      <p:sp>
        <p:nvSpPr>
          <p:cNvPr id="48131" name="Rectangle 3"/>
          <p:cNvSpPr>
            <a:spLocks noGrp="1" noChangeArrowheads="1"/>
          </p:cNvSpPr>
          <p:nvPr>
            <p:ph type="body" idx="1"/>
          </p:nvPr>
        </p:nvSpPr>
        <p:spPr/>
        <p:txBody>
          <a:bodyPr/>
          <a:lstStyle/>
          <a:p>
            <a:pPr>
              <a:lnSpc>
                <a:spcPct val="90000"/>
              </a:lnSpc>
            </a:pPr>
            <a:r>
              <a:rPr lang="en-GB" sz="2400" smtClean="0"/>
              <a:t>Improvements show little variation across size of villages, but small villages show somewhat larger improvements. This is true of voltage quality, and reduction in breakdown of equipment</a:t>
            </a:r>
          </a:p>
          <a:p>
            <a:pPr>
              <a:lnSpc>
                <a:spcPct val="90000"/>
              </a:lnSpc>
            </a:pPr>
            <a:r>
              <a:rPr lang="en-GB" sz="2400" smtClean="0"/>
              <a:t>On farm output and quality of life while all villages when grouped in terms of size show improvements the larger villages show somewhat higher improvements.</a:t>
            </a:r>
          </a:p>
          <a:p>
            <a:pPr>
              <a:lnSpc>
                <a:spcPct val="90000"/>
              </a:lnSpc>
            </a:pPr>
            <a:r>
              <a:rPr lang="en-GB" sz="2400" smtClean="0"/>
              <a:t>Distance from taluka HQs, there is some variation but the improvements have been across all categories. Ditto when considered across distance from the nearest town. But distance to nearest substation there are pronounced differences.</a:t>
            </a:r>
          </a:p>
          <a:p>
            <a:pPr>
              <a:lnSpc>
                <a:spcPct val="90000"/>
              </a:lnSpc>
            </a:pPr>
            <a:endParaRPr lang="en-US" sz="2400" smtClean="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endParaRPr lang="en-US" smtClean="0"/>
          </a:p>
        </p:txBody>
      </p:sp>
      <p:sp>
        <p:nvSpPr>
          <p:cNvPr id="49155" name="Rectangle 3"/>
          <p:cNvSpPr>
            <a:spLocks noGrp="1" noChangeArrowheads="1"/>
          </p:cNvSpPr>
          <p:nvPr>
            <p:ph type="body" idx="1"/>
          </p:nvPr>
        </p:nvSpPr>
        <p:spPr/>
        <p:txBody>
          <a:bodyPr/>
          <a:lstStyle/>
          <a:p>
            <a:pPr>
              <a:lnSpc>
                <a:spcPct val="90000"/>
              </a:lnSpc>
            </a:pPr>
            <a:r>
              <a:rPr lang="en-GB" sz="2400" smtClean="0"/>
              <a:t>The dynamism of villages measured by shifts in the occupation pattern (as in the Theil index) show a significant influence of the electricity improvement variables. In multivariate analyses, the variation was far too low, but nevertheless points to convergence across BPL share in the population of the village, wherein villages with higher BPL populations show greater improvement.</a:t>
            </a:r>
          </a:p>
          <a:p>
            <a:pPr>
              <a:lnSpc>
                <a:spcPct val="90000"/>
              </a:lnSpc>
            </a:pPr>
            <a:r>
              <a:rPr lang="en-GB" sz="2400" smtClean="0"/>
              <a:t>Attendance to complaints Significant influences - region, the infrastructure  (habitat serving functions or facilities) proxied by the access to doctors stands out, showing greater improvements where the access is better. </a:t>
            </a:r>
          </a:p>
          <a:p>
            <a:pPr>
              <a:lnSpc>
                <a:spcPct val="90000"/>
              </a:lnSpc>
            </a:pPr>
            <a:endParaRPr lang="en-US" sz="2400"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r>
              <a:rPr lang="en-US" smtClean="0"/>
              <a:t>Approach of Study</a:t>
            </a:r>
            <a:endParaRPr lang="en-GB" smtClean="0"/>
          </a:p>
        </p:txBody>
      </p:sp>
      <p:sp>
        <p:nvSpPr>
          <p:cNvPr id="3075" name="Rectangle 3"/>
          <p:cNvSpPr>
            <a:spLocks noGrp="1" noChangeArrowheads="1"/>
          </p:cNvSpPr>
          <p:nvPr>
            <p:ph type="body" idx="1"/>
          </p:nvPr>
        </p:nvSpPr>
        <p:spPr/>
        <p:txBody>
          <a:bodyPr/>
          <a:lstStyle/>
          <a:p>
            <a:pPr eaLnBrk="1" hangingPunct="1">
              <a:lnSpc>
                <a:spcPct val="80000"/>
              </a:lnSpc>
            </a:pPr>
            <a:r>
              <a:rPr lang="en-US" sz="2000" smtClean="0"/>
              <a:t>Survey based, Recall, village and HH samples, HH samples further into HH proper, Small Industry and Agriculture</a:t>
            </a:r>
          </a:p>
          <a:p>
            <a:pPr eaLnBrk="1" hangingPunct="1">
              <a:lnSpc>
                <a:spcPct val="80000"/>
              </a:lnSpc>
            </a:pPr>
            <a:r>
              <a:rPr lang="en-US" sz="2000" smtClean="0"/>
              <a:t>Driven entirely by Survey</a:t>
            </a:r>
          </a:p>
          <a:p>
            <a:pPr eaLnBrk="1" hangingPunct="1">
              <a:lnSpc>
                <a:spcPct val="80000"/>
              </a:lnSpc>
            </a:pPr>
            <a:r>
              <a:rPr lang="en-US" sz="2000" smtClean="0"/>
              <a:t>Methodological constraints</a:t>
            </a:r>
          </a:p>
          <a:p>
            <a:pPr lvl="1" eaLnBrk="1" hangingPunct="1">
              <a:lnSpc>
                <a:spcPct val="80000"/>
              </a:lnSpc>
            </a:pPr>
            <a:r>
              <a:rPr lang="en-US" sz="1800" smtClean="0"/>
              <a:t>No control possible</a:t>
            </a:r>
          </a:p>
          <a:p>
            <a:pPr lvl="1" eaLnBrk="1" hangingPunct="1">
              <a:lnSpc>
                <a:spcPct val="80000"/>
              </a:lnSpc>
            </a:pPr>
            <a:r>
              <a:rPr lang="en-US" sz="1800" smtClean="0"/>
              <a:t>So large sample </a:t>
            </a:r>
          </a:p>
          <a:p>
            <a:pPr lvl="1" eaLnBrk="1" hangingPunct="1">
              <a:lnSpc>
                <a:spcPct val="80000"/>
              </a:lnSpc>
            </a:pPr>
            <a:r>
              <a:rPr lang="en-US" sz="1800" smtClean="0"/>
              <a:t>Before after as recalled</a:t>
            </a:r>
          </a:p>
          <a:p>
            <a:pPr lvl="1" eaLnBrk="1" hangingPunct="1">
              <a:lnSpc>
                <a:spcPct val="80000"/>
              </a:lnSpc>
            </a:pPr>
            <a:r>
              <a:rPr lang="en-US" sz="1800" smtClean="0"/>
              <a:t>Measures of improvement</a:t>
            </a:r>
          </a:p>
          <a:p>
            <a:pPr eaLnBrk="1" hangingPunct="1">
              <a:lnSpc>
                <a:spcPct val="80000"/>
              </a:lnSpc>
            </a:pPr>
            <a:r>
              <a:rPr lang="en-US" sz="2000" smtClean="0"/>
              <a:t>Two kinds of results</a:t>
            </a:r>
          </a:p>
          <a:p>
            <a:pPr lvl="1" eaLnBrk="1" hangingPunct="1">
              <a:lnSpc>
                <a:spcPct val="80000"/>
              </a:lnSpc>
            </a:pPr>
            <a:r>
              <a:rPr lang="en-US" sz="1800" smtClean="0"/>
              <a:t>Improvement measures; no further investigations except to verify if there are no significant biases other than indirect baises</a:t>
            </a:r>
          </a:p>
          <a:p>
            <a:pPr lvl="1" eaLnBrk="1" hangingPunct="1">
              <a:lnSpc>
                <a:spcPct val="80000"/>
              </a:lnSpc>
            </a:pPr>
            <a:r>
              <a:rPr lang="en-US" sz="1800" smtClean="0"/>
              <a:t>Impact measures (output increase, asset increase (proxing for income increase, on change in use of electrical gadgets) for which attempt made to examine if JGY after adjusting for other influences (socio economic, geographical) that could have influences</a:t>
            </a:r>
          </a:p>
          <a:p>
            <a:pPr lvl="1" eaLnBrk="1" hangingPunct="1">
              <a:lnSpc>
                <a:spcPct val="80000"/>
              </a:lnSpc>
            </a:pPr>
            <a:endParaRPr lang="en-GB" sz="180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endParaRPr lang="en-US" smtClean="0"/>
          </a:p>
        </p:txBody>
      </p:sp>
      <p:sp>
        <p:nvSpPr>
          <p:cNvPr id="50179" name="Rectangle 3"/>
          <p:cNvSpPr>
            <a:spLocks noGrp="1" noChangeArrowheads="1"/>
          </p:cNvSpPr>
          <p:nvPr>
            <p:ph type="body" idx="1"/>
          </p:nvPr>
        </p:nvSpPr>
        <p:spPr/>
        <p:txBody>
          <a:bodyPr/>
          <a:lstStyle/>
          <a:p>
            <a:pPr>
              <a:lnSpc>
                <a:spcPct val="90000"/>
              </a:lnSpc>
            </a:pPr>
            <a:r>
              <a:rPr lang="en-GB" sz="2400" smtClean="0"/>
              <a:t>The higher impact on farm output in the smaller villages is retained in the multivariate analyses, but now the infrastructural facilities (quality of drainage)  has a positive impact, thereby pointing to a convergence across size, a process which has been weakened somewhat by the poorer infrastructure in these places.</a:t>
            </a:r>
          </a:p>
          <a:p>
            <a:pPr>
              <a:lnSpc>
                <a:spcPct val="90000"/>
              </a:lnSpc>
            </a:pPr>
            <a:r>
              <a:rPr lang="en-GB" sz="2400" smtClean="0"/>
              <a:t>On non farm activity  as well the picture is one of convergence though here it is villages with higher SCST populations that have had the highest impact in a multivariate analyses. This would reflect the correction of the earlier poorer coverage of remote, and subsidiary habitats of villages.</a:t>
            </a:r>
            <a:endParaRPr lang="en-US" sz="2400" smtClean="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endParaRPr lang="en-US" smtClean="0"/>
          </a:p>
        </p:txBody>
      </p:sp>
      <p:sp>
        <p:nvSpPr>
          <p:cNvPr id="51203" name="Rectangle 3"/>
          <p:cNvSpPr>
            <a:spLocks noGrp="1" noChangeArrowheads="1"/>
          </p:cNvSpPr>
          <p:nvPr>
            <p:ph type="body" idx="1"/>
          </p:nvPr>
        </p:nvSpPr>
        <p:spPr/>
        <p:txBody>
          <a:bodyPr/>
          <a:lstStyle/>
          <a:p>
            <a:pPr>
              <a:lnSpc>
                <a:spcPct val="80000"/>
              </a:lnSpc>
            </a:pPr>
            <a:r>
              <a:rPr lang="en-GB" sz="2800" smtClean="0"/>
              <a:t>Multivariate analyses of the agricultural sample </a:t>
            </a:r>
          </a:p>
          <a:p>
            <a:pPr lvl="1">
              <a:lnSpc>
                <a:spcPct val="80000"/>
              </a:lnSpc>
            </a:pPr>
            <a:r>
              <a:rPr lang="en-GB" sz="2400" smtClean="0"/>
              <a:t>crop diversification being influenced by the JGY positively.</a:t>
            </a:r>
          </a:p>
          <a:p>
            <a:pPr lvl="1">
              <a:lnSpc>
                <a:spcPct val="80000"/>
              </a:lnSpc>
            </a:pPr>
            <a:r>
              <a:rPr lang="en-GB" sz="2400" smtClean="0"/>
              <a:t>This would have come at social cost though since the subsidisation mechanism remains inefficient[1]. </a:t>
            </a:r>
          </a:p>
          <a:p>
            <a:pPr lvl="1">
              <a:lnSpc>
                <a:spcPct val="80000"/>
              </a:lnSpc>
            </a:pPr>
            <a:r>
              <a:rPr lang="en-GB" sz="2400" smtClean="0"/>
              <a:t>Impact is also seen in the asset increase (proxing for family income increases) in a multivariate analyses, and some what weakly in the case of increase in electrical assets. </a:t>
            </a:r>
          </a:p>
          <a:p>
            <a:pPr lvl="1">
              <a:lnSpc>
                <a:spcPct val="80000"/>
              </a:lnSpc>
            </a:pPr>
            <a:r>
              <a:rPr lang="en-GB" sz="2400" smtClean="0"/>
              <a:t>Overall there has been a positive impact, but the caveat made with regard to the mode of subsidisation later (which has nothing to do with the JGY as such) would be important here.</a:t>
            </a:r>
            <a:endParaRPr lang="en-US" sz="2400" smtClean="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en-US" smtClean="0"/>
              <a:t>HH Sample</a:t>
            </a:r>
          </a:p>
        </p:txBody>
      </p:sp>
      <p:sp>
        <p:nvSpPr>
          <p:cNvPr id="52227" name="Rectangle 3"/>
          <p:cNvSpPr>
            <a:spLocks noGrp="1" noChangeArrowheads="1"/>
          </p:cNvSpPr>
          <p:nvPr>
            <p:ph type="body" idx="1"/>
          </p:nvPr>
        </p:nvSpPr>
        <p:spPr/>
        <p:txBody>
          <a:bodyPr/>
          <a:lstStyle/>
          <a:p>
            <a:pPr>
              <a:lnSpc>
                <a:spcPct val="90000"/>
              </a:lnSpc>
            </a:pPr>
            <a:r>
              <a:rPr lang="en-US" sz="2400" smtClean="0"/>
              <a:t>Income of sample HHs sig lower than the income of the universe. HH weighted and rural. JGY+Kutir+APDRP etc</a:t>
            </a:r>
          </a:p>
          <a:p>
            <a:pPr>
              <a:lnSpc>
                <a:spcPct val="90000"/>
              </a:lnSpc>
            </a:pPr>
            <a:r>
              <a:rPr lang="en-US" sz="2400" smtClean="0"/>
              <a:t>Having access is most important</a:t>
            </a:r>
          </a:p>
          <a:p>
            <a:pPr lvl="1">
              <a:lnSpc>
                <a:spcPct val="90000"/>
              </a:lnSpc>
            </a:pPr>
            <a:r>
              <a:rPr lang="en-US" sz="2000" smtClean="0"/>
              <a:t>88% own connections; problems less than 15% in getting connection; Near universal access</a:t>
            </a:r>
          </a:p>
          <a:p>
            <a:pPr>
              <a:lnSpc>
                <a:spcPct val="90000"/>
              </a:lnSpc>
            </a:pPr>
            <a:r>
              <a:rPr lang="en-US" sz="2400" smtClean="0"/>
              <a:t>Power cuts: 1.38 (State avg) 1.04 (winter) (1.15 summer) 1.76 (monsoon) Urban even lower</a:t>
            </a:r>
          </a:p>
          <a:p>
            <a:pPr>
              <a:lnSpc>
                <a:spcPct val="90000"/>
              </a:lnSpc>
            </a:pPr>
            <a:r>
              <a:rPr lang="en-US" sz="2400" smtClean="0"/>
              <a:t>Voltage quality index 3.45 monsoon, 3.64 summer</a:t>
            </a:r>
          </a:p>
          <a:p>
            <a:pPr>
              <a:lnSpc>
                <a:spcPct val="90000"/>
              </a:lnSpc>
            </a:pPr>
            <a:r>
              <a:rPr lang="en-US" sz="2400" smtClean="0"/>
              <a:t>No change in occupational pattern</a:t>
            </a:r>
          </a:p>
          <a:p>
            <a:pPr>
              <a:lnSpc>
                <a:spcPct val="90000"/>
              </a:lnSpc>
            </a:pPr>
            <a:r>
              <a:rPr lang="en-US" sz="2400" smtClean="0"/>
              <a:t>But  6.2 % starting Home based act. Due to JGY</a:t>
            </a:r>
          </a:p>
          <a:p>
            <a:pPr lvl="1">
              <a:lnSpc>
                <a:spcPct val="90000"/>
              </a:lnSpc>
            </a:pPr>
            <a:r>
              <a:rPr lang="en-US" sz="2000" smtClean="0"/>
              <a:t>63% mfg or putting out</a:t>
            </a:r>
          </a:p>
          <a:p>
            <a:pPr>
              <a:lnSpc>
                <a:spcPct val="90000"/>
              </a:lnSpc>
            </a:pPr>
            <a:endParaRPr lang="en-US" sz="2400" smtClean="0"/>
          </a:p>
          <a:p>
            <a:pPr lvl="1">
              <a:lnSpc>
                <a:spcPct val="90000"/>
              </a:lnSpc>
            </a:pPr>
            <a:endParaRPr lang="en-US" sz="2000" smtClean="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endParaRPr lang="en-US" smtClean="0"/>
          </a:p>
        </p:txBody>
      </p:sp>
      <p:sp>
        <p:nvSpPr>
          <p:cNvPr id="53251" name="Rectangle 3"/>
          <p:cNvSpPr>
            <a:spLocks noGrp="1" noChangeArrowheads="1"/>
          </p:cNvSpPr>
          <p:nvPr>
            <p:ph type="body" idx="1"/>
          </p:nvPr>
        </p:nvSpPr>
        <p:spPr/>
        <p:txBody>
          <a:bodyPr/>
          <a:lstStyle/>
          <a:p>
            <a:pPr>
              <a:lnSpc>
                <a:spcPct val="80000"/>
              </a:lnSpc>
            </a:pPr>
            <a:r>
              <a:rPr lang="en-US" sz="2400" smtClean="0"/>
              <a:t>Kerosene for lighting  5.2% HHs as main fuel to 1.2%</a:t>
            </a:r>
          </a:p>
          <a:p>
            <a:pPr lvl="1">
              <a:lnSpc>
                <a:spcPct val="80000"/>
              </a:lnSpc>
            </a:pPr>
            <a:r>
              <a:rPr lang="en-US" sz="2000" smtClean="0"/>
              <a:t>But SC, ST and BPL show lower use of electricity 92%(avg), 88.6%(STs), but convergence</a:t>
            </a:r>
          </a:p>
          <a:p>
            <a:pPr>
              <a:lnSpc>
                <a:spcPct val="80000"/>
              </a:lnSpc>
            </a:pPr>
            <a:r>
              <a:rPr lang="en-US" sz="2400" smtClean="0"/>
              <a:t>Quality of life gone up (majority yes) but only 44% specifically of women</a:t>
            </a:r>
          </a:p>
          <a:p>
            <a:pPr>
              <a:lnSpc>
                <a:spcPct val="80000"/>
              </a:lnSpc>
            </a:pPr>
            <a:r>
              <a:rPr lang="en-US" sz="2400" smtClean="0"/>
              <a:t>Only 325 HHs opined that better electricity  led to improved health</a:t>
            </a:r>
          </a:p>
          <a:p>
            <a:pPr>
              <a:lnSpc>
                <a:spcPct val="80000"/>
              </a:lnSpc>
            </a:pPr>
            <a:r>
              <a:rPr lang="en-US" sz="2400" smtClean="0"/>
              <a:t>Only 3.8 % ever complained about connections</a:t>
            </a:r>
          </a:p>
          <a:p>
            <a:pPr>
              <a:lnSpc>
                <a:spcPct val="80000"/>
              </a:lnSpc>
            </a:pPr>
            <a:r>
              <a:rPr lang="en-US" sz="2400" smtClean="0"/>
              <a:t>Dissatisfaction on pricing</a:t>
            </a:r>
          </a:p>
          <a:p>
            <a:pPr>
              <a:lnSpc>
                <a:spcPct val="80000"/>
              </a:lnSpc>
            </a:pPr>
            <a:r>
              <a:rPr lang="en-US" sz="2400" smtClean="0"/>
              <a:t>No great variations across socio-economic but the little points to convergence</a:t>
            </a:r>
          </a:p>
          <a:p>
            <a:pPr>
              <a:lnSpc>
                <a:spcPct val="80000"/>
              </a:lnSpc>
            </a:pPr>
            <a:r>
              <a:rPr lang="en-US" sz="2400" smtClean="0"/>
              <a:t>No significant increase in use of refrigerators. (Income low of subsample)</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Line 2"/>
          <p:cNvSpPr>
            <a:spLocks noChangeShapeType="1"/>
          </p:cNvSpPr>
          <p:nvPr/>
        </p:nvSpPr>
        <p:spPr bwMode="auto">
          <a:xfrm flipV="1">
            <a:off x="1600200" y="609600"/>
            <a:ext cx="0" cy="4876800"/>
          </a:xfrm>
          <a:prstGeom prst="line">
            <a:avLst/>
          </a:prstGeom>
          <a:noFill/>
          <a:ln w="9525">
            <a:solidFill>
              <a:schemeClr val="tx1"/>
            </a:solidFill>
            <a:round/>
            <a:headEnd/>
            <a:tailEnd type="triangle" w="med" len="med"/>
          </a:ln>
          <a:effectLst/>
        </p:spPr>
        <p:txBody>
          <a:bodyPr/>
          <a:lstStyle/>
          <a:p>
            <a:endParaRPr lang="en-IN"/>
          </a:p>
        </p:txBody>
      </p:sp>
      <p:sp>
        <p:nvSpPr>
          <p:cNvPr id="54275" name="Line 3"/>
          <p:cNvSpPr>
            <a:spLocks noChangeShapeType="1"/>
          </p:cNvSpPr>
          <p:nvPr/>
        </p:nvSpPr>
        <p:spPr bwMode="auto">
          <a:xfrm>
            <a:off x="1600200" y="5486400"/>
            <a:ext cx="6248400" cy="0"/>
          </a:xfrm>
          <a:prstGeom prst="line">
            <a:avLst/>
          </a:prstGeom>
          <a:noFill/>
          <a:ln w="9525">
            <a:solidFill>
              <a:schemeClr val="tx1"/>
            </a:solidFill>
            <a:round/>
            <a:headEnd/>
            <a:tailEnd type="triangle" w="med" len="med"/>
          </a:ln>
          <a:effectLst/>
        </p:spPr>
        <p:txBody>
          <a:bodyPr/>
          <a:lstStyle/>
          <a:p>
            <a:endParaRPr lang="en-IN"/>
          </a:p>
        </p:txBody>
      </p:sp>
      <p:sp>
        <p:nvSpPr>
          <p:cNvPr id="54276" name="Freeform 4"/>
          <p:cNvSpPr>
            <a:spLocks/>
          </p:cNvSpPr>
          <p:nvPr/>
        </p:nvSpPr>
        <p:spPr bwMode="auto">
          <a:xfrm>
            <a:off x="1676400" y="990600"/>
            <a:ext cx="6172200" cy="2247900"/>
          </a:xfrm>
          <a:custGeom>
            <a:avLst/>
            <a:gdLst/>
            <a:ahLst/>
            <a:cxnLst>
              <a:cxn ang="0">
                <a:pos x="0" y="1416"/>
              </a:cxn>
              <a:cxn ang="0">
                <a:pos x="528" y="696"/>
              </a:cxn>
              <a:cxn ang="0">
                <a:pos x="1488" y="168"/>
              </a:cxn>
              <a:cxn ang="0">
                <a:pos x="3504" y="24"/>
              </a:cxn>
              <a:cxn ang="0">
                <a:pos x="3792" y="24"/>
              </a:cxn>
            </a:cxnLst>
            <a:rect l="0" t="0" r="r" b="b"/>
            <a:pathLst>
              <a:path w="3888" h="1416">
                <a:moveTo>
                  <a:pt x="0" y="1416"/>
                </a:moveTo>
                <a:cubicBezTo>
                  <a:pt x="140" y="1160"/>
                  <a:pt x="280" y="904"/>
                  <a:pt x="528" y="696"/>
                </a:cubicBezTo>
                <a:cubicBezTo>
                  <a:pt x="776" y="488"/>
                  <a:pt x="992" y="280"/>
                  <a:pt x="1488" y="168"/>
                </a:cubicBezTo>
                <a:cubicBezTo>
                  <a:pt x="1984" y="56"/>
                  <a:pt x="3120" y="48"/>
                  <a:pt x="3504" y="24"/>
                </a:cubicBezTo>
                <a:cubicBezTo>
                  <a:pt x="3888" y="0"/>
                  <a:pt x="3840" y="12"/>
                  <a:pt x="3792" y="24"/>
                </a:cubicBezTo>
              </a:path>
            </a:pathLst>
          </a:custGeom>
          <a:noFill/>
          <a:ln w="9525">
            <a:solidFill>
              <a:schemeClr val="tx1"/>
            </a:solidFill>
            <a:round/>
            <a:headEnd/>
            <a:tailEnd/>
          </a:ln>
          <a:effectLst/>
        </p:spPr>
        <p:txBody>
          <a:bodyPr/>
          <a:lstStyle/>
          <a:p>
            <a:endParaRPr lang="en-IN"/>
          </a:p>
        </p:txBody>
      </p:sp>
      <p:sp>
        <p:nvSpPr>
          <p:cNvPr id="54277" name="Line 5"/>
          <p:cNvSpPr>
            <a:spLocks noChangeShapeType="1"/>
          </p:cNvSpPr>
          <p:nvPr/>
        </p:nvSpPr>
        <p:spPr bwMode="auto">
          <a:xfrm flipV="1">
            <a:off x="2133600" y="914400"/>
            <a:ext cx="2286000" cy="1219200"/>
          </a:xfrm>
          <a:prstGeom prst="line">
            <a:avLst/>
          </a:prstGeom>
          <a:noFill/>
          <a:ln w="9525">
            <a:solidFill>
              <a:schemeClr val="tx1"/>
            </a:solidFill>
            <a:round/>
            <a:headEnd/>
            <a:tailEnd/>
          </a:ln>
          <a:effectLst/>
        </p:spPr>
        <p:txBody>
          <a:bodyPr/>
          <a:lstStyle/>
          <a:p>
            <a:endParaRPr lang="en-IN"/>
          </a:p>
        </p:txBody>
      </p:sp>
      <p:sp>
        <p:nvSpPr>
          <p:cNvPr id="54278" name="Line 6"/>
          <p:cNvSpPr>
            <a:spLocks noChangeShapeType="1"/>
          </p:cNvSpPr>
          <p:nvPr/>
        </p:nvSpPr>
        <p:spPr bwMode="auto">
          <a:xfrm>
            <a:off x="1600200" y="3505200"/>
            <a:ext cx="5867400" cy="0"/>
          </a:xfrm>
          <a:prstGeom prst="line">
            <a:avLst/>
          </a:prstGeom>
          <a:noFill/>
          <a:ln w="9525">
            <a:solidFill>
              <a:srgbClr val="CC0000"/>
            </a:solidFill>
            <a:round/>
            <a:headEnd/>
            <a:tailEnd/>
          </a:ln>
          <a:effectLst/>
        </p:spPr>
        <p:txBody>
          <a:bodyPr/>
          <a:lstStyle/>
          <a:p>
            <a:endParaRPr lang="en-IN"/>
          </a:p>
        </p:txBody>
      </p:sp>
      <p:sp>
        <p:nvSpPr>
          <p:cNvPr id="54279" name="Line 7"/>
          <p:cNvSpPr>
            <a:spLocks noChangeShapeType="1"/>
          </p:cNvSpPr>
          <p:nvPr/>
        </p:nvSpPr>
        <p:spPr bwMode="auto">
          <a:xfrm flipV="1">
            <a:off x="1600200" y="914400"/>
            <a:ext cx="5791200" cy="3200400"/>
          </a:xfrm>
          <a:prstGeom prst="line">
            <a:avLst/>
          </a:prstGeom>
          <a:noFill/>
          <a:ln w="9525">
            <a:solidFill>
              <a:srgbClr val="3333CC"/>
            </a:solidFill>
            <a:round/>
            <a:headEnd/>
            <a:tailEnd/>
          </a:ln>
          <a:effectLst/>
        </p:spPr>
        <p:txBody>
          <a:bodyPr/>
          <a:lstStyle/>
          <a:p>
            <a:endParaRPr lang="en-IN"/>
          </a:p>
        </p:txBody>
      </p:sp>
      <p:sp>
        <p:nvSpPr>
          <p:cNvPr id="54280" name="Line 8"/>
          <p:cNvSpPr>
            <a:spLocks noChangeShapeType="1"/>
          </p:cNvSpPr>
          <p:nvPr/>
        </p:nvSpPr>
        <p:spPr bwMode="auto">
          <a:xfrm>
            <a:off x="3276600" y="1524000"/>
            <a:ext cx="0" cy="3962400"/>
          </a:xfrm>
          <a:prstGeom prst="line">
            <a:avLst/>
          </a:prstGeom>
          <a:noFill/>
          <a:ln w="9525">
            <a:solidFill>
              <a:schemeClr val="tx1"/>
            </a:solidFill>
            <a:prstDash val="dash"/>
            <a:round/>
            <a:headEnd/>
            <a:tailEnd/>
          </a:ln>
          <a:effectLst/>
        </p:spPr>
        <p:txBody>
          <a:bodyPr/>
          <a:lstStyle/>
          <a:p>
            <a:endParaRPr lang="en-IN"/>
          </a:p>
        </p:txBody>
      </p:sp>
      <p:sp>
        <p:nvSpPr>
          <p:cNvPr id="54281" name="Line 9"/>
          <p:cNvSpPr>
            <a:spLocks noChangeShapeType="1"/>
          </p:cNvSpPr>
          <p:nvPr/>
        </p:nvSpPr>
        <p:spPr bwMode="auto">
          <a:xfrm flipV="1">
            <a:off x="3886200" y="2667000"/>
            <a:ext cx="3733800" cy="1981200"/>
          </a:xfrm>
          <a:prstGeom prst="line">
            <a:avLst/>
          </a:prstGeom>
          <a:noFill/>
          <a:ln w="9525">
            <a:solidFill>
              <a:srgbClr val="008000"/>
            </a:solidFill>
            <a:round/>
            <a:headEnd/>
            <a:tailEnd/>
          </a:ln>
          <a:effectLst/>
        </p:spPr>
        <p:txBody>
          <a:bodyPr/>
          <a:lstStyle/>
          <a:p>
            <a:endParaRPr lang="en-IN"/>
          </a:p>
        </p:txBody>
      </p:sp>
      <p:sp>
        <p:nvSpPr>
          <p:cNvPr id="54282" name="Line 10"/>
          <p:cNvSpPr>
            <a:spLocks noChangeShapeType="1"/>
          </p:cNvSpPr>
          <p:nvPr/>
        </p:nvSpPr>
        <p:spPr bwMode="auto">
          <a:xfrm flipH="1">
            <a:off x="1600200" y="4648200"/>
            <a:ext cx="2286000" cy="0"/>
          </a:xfrm>
          <a:prstGeom prst="line">
            <a:avLst/>
          </a:prstGeom>
          <a:noFill/>
          <a:ln w="9525">
            <a:solidFill>
              <a:srgbClr val="008000"/>
            </a:solidFill>
            <a:round/>
            <a:headEnd/>
            <a:tailEnd/>
          </a:ln>
          <a:effectLst/>
        </p:spPr>
        <p:txBody>
          <a:bodyPr/>
          <a:lstStyle/>
          <a:p>
            <a:endParaRPr lang="en-IN"/>
          </a:p>
        </p:txBody>
      </p:sp>
      <p:sp>
        <p:nvSpPr>
          <p:cNvPr id="54283" name="Line 11"/>
          <p:cNvSpPr>
            <a:spLocks noChangeShapeType="1"/>
          </p:cNvSpPr>
          <p:nvPr/>
        </p:nvSpPr>
        <p:spPr bwMode="auto">
          <a:xfrm flipH="1">
            <a:off x="3276600" y="4648200"/>
            <a:ext cx="609600" cy="304800"/>
          </a:xfrm>
          <a:prstGeom prst="line">
            <a:avLst/>
          </a:prstGeom>
          <a:noFill/>
          <a:ln w="9525">
            <a:solidFill>
              <a:schemeClr val="tx1"/>
            </a:solidFill>
            <a:round/>
            <a:headEnd/>
            <a:tailEnd/>
          </a:ln>
          <a:effectLst/>
        </p:spPr>
        <p:txBody>
          <a:bodyPr/>
          <a:lstStyle/>
          <a:p>
            <a:endParaRPr lang="en-IN"/>
          </a:p>
        </p:txBody>
      </p:sp>
      <p:sp>
        <p:nvSpPr>
          <p:cNvPr id="54284" name="Text Box 12"/>
          <p:cNvSpPr txBox="1">
            <a:spLocks noChangeArrowheads="1"/>
          </p:cNvSpPr>
          <p:nvPr/>
        </p:nvSpPr>
        <p:spPr bwMode="auto">
          <a:xfrm>
            <a:off x="1143000" y="3276600"/>
            <a:ext cx="355600" cy="304800"/>
          </a:xfrm>
          <a:prstGeom prst="rect">
            <a:avLst/>
          </a:prstGeom>
          <a:noFill/>
          <a:ln w="9525">
            <a:noFill/>
            <a:miter lim="800000"/>
            <a:headEnd/>
            <a:tailEnd/>
          </a:ln>
          <a:effectLst/>
        </p:spPr>
        <p:txBody>
          <a:bodyPr>
            <a:spAutoFit/>
          </a:bodyPr>
          <a:lstStyle/>
          <a:p>
            <a:r>
              <a:rPr lang="en-US" sz="1400"/>
              <a:t>T</a:t>
            </a:r>
            <a:r>
              <a:rPr lang="en-US" sz="1400" baseline="-25000"/>
              <a:t>h</a:t>
            </a:r>
            <a:endParaRPr lang="en-GB" sz="1400" baseline="-25000"/>
          </a:p>
        </p:txBody>
      </p:sp>
      <p:sp>
        <p:nvSpPr>
          <p:cNvPr id="54285" name="Text Box 13"/>
          <p:cNvSpPr txBox="1">
            <a:spLocks noChangeArrowheads="1"/>
          </p:cNvSpPr>
          <p:nvPr/>
        </p:nvSpPr>
        <p:spPr bwMode="auto">
          <a:xfrm>
            <a:off x="1143000" y="4495800"/>
            <a:ext cx="355600" cy="304800"/>
          </a:xfrm>
          <a:prstGeom prst="rect">
            <a:avLst/>
          </a:prstGeom>
          <a:noFill/>
          <a:ln w="9525">
            <a:noFill/>
            <a:miter lim="800000"/>
            <a:headEnd/>
            <a:tailEnd/>
          </a:ln>
          <a:effectLst/>
        </p:spPr>
        <p:txBody>
          <a:bodyPr wrap="none">
            <a:spAutoFit/>
          </a:bodyPr>
          <a:lstStyle/>
          <a:p>
            <a:r>
              <a:rPr lang="en-US" sz="1400"/>
              <a:t>T</a:t>
            </a:r>
            <a:r>
              <a:rPr lang="en-US" sz="1400" baseline="-25000"/>
              <a:t>e</a:t>
            </a:r>
            <a:endParaRPr lang="en-GB" sz="1400" baseline="-25000"/>
          </a:p>
        </p:txBody>
      </p:sp>
      <p:sp>
        <p:nvSpPr>
          <p:cNvPr id="54286" name="Text Box 14"/>
          <p:cNvSpPr txBox="1">
            <a:spLocks noChangeArrowheads="1"/>
          </p:cNvSpPr>
          <p:nvPr/>
        </p:nvSpPr>
        <p:spPr bwMode="auto">
          <a:xfrm>
            <a:off x="1143000" y="1524000"/>
            <a:ext cx="366713" cy="304800"/>
          </a:xfrm>
          <a:prstGeom prst="rect">
            <a:avLst/>
          </a:prstGeom>
          <a:noFill/>
          <a:ln w="9525">
            <a:noFill/>
            <a:miter lim="800000"/>
            <a:headEnd/>
            <a:tailEnd/>
          </a:ln>
          <a:effectLst/>
        </p:spPr>
        <p:txBody>
          <a:bodyPr>
            <a:spAutoFit/>
          </a:bodyPr>
          <a:lstStyle/>
          <a:p>
            <a:r>
              <a:rPr lang="en-US" sz="1400"/>
              <a:t>P</a:t>
            </a:r>
            <a:r>
              <a:rPr lang="en-US" sz="1400" baseline="-25000"/>
              <a:t>e</a:t>
            </a:r>
            <a:endParaRPr lang="en-GB" sz="1400" baseline="-25000"/>
          </a:p>
        </p:txBody>
      </p:sp>
      <p:sp>
        <p:nvSpPr>
          <p:cNvPr id="54287" name="Text Box 15"/>
          <p:cNvSpPr txBox="1">
            <a:spLocks noChangeArrowheads="1"/>
          </p:cNvSpPr>
          <p:nvPr/>
        </p:nvSpPr>
        <p:spPr bwMode="auto">
          <a:xfrm>
            <a:off x="7391400" y="1066800"/>
            <a:ext cx="387350" cy="304800"/>
          </a:xfrm>
          <a:prstGeom prst="rect">
            <a:avLst/>
          </a:prstGeom>
          <a:noFill/>
          <a:ln w="9525">
            <a:noFill/>
            <a:miter lim="800000"/>
            <a:headEnd/>
            <a:tailEnd/>
          </a:ln>
          <a:effectLst/>
        </p:spPr>
        <p:txBody>
          <a:bodyPr wrap="none">
            <a:spAutoFit/>
          </a:bodyPr>
          <a:lstStyle/>
          <a:p>
            <a:r>
              <a:rPr lang="en-US" sz="1400"/>
              <a:t>T</a:t>
            </a:r>
            <a:r>
              <a:rPr lang="en-US" sz="1400" baseline="-25000"/>
              <a:t>m</a:t>
            </a:r>
            <a:endParaRPr lang="en-GB" sz="1400" baseline="-25000"/>
          </a:p>
        </p:txBody>
      </p:sp>
      <p:sp>
        <p:nvSpPr>
          <p:cNvPr id="54288" name="Text Box 16"/>
          <p:cNvSpPr txBox="1">
            <a:spLocks noChangeArrowheads="1"/>
          </p:cNvSpPr>
          <p:nvPr/>
        </p:nvSpPr>
        <p:spPr bwMode="auto">
          <a:xfrm>
            <a:off x="7239000" y="2286000"/>
            <a:ext cx="355600" cy="304800"/>
          </a:xfrm>
          <a:prstGeom prst="rect">
            <a:avLst/>
          </a:prstGeom>
          <a:noFill/>
          <a:ln w="9525">
            <a:noFill/>
            <a:miter lim="800000"/>
            <a:headEnd/>
            <a:tailEnd/>
          </a:ln>
          <a:effectLst/>
        </p:spPr>
        <p:txBody>
          <a:bodyPr wrap="none">
            <a:spAutoFit/>
          </a:bodyPr>
          <a:lstStyle/>
          <a:p>
            <a:r>
              <a:rPr lang="en-US" sz="1400"/>
              <a:t>T</a:t>
            </a:r>
            <a:r>
              <a:rPr lang="en-US" sz="1400" baseline="-25000"/>
              <a:t>e</a:t>
            </a:r>
            <a:endParaRPr lang="en-GB" sz="1400" baseline="-25000"/>
          </a:p>
        </p:txBody>
      </p:sp>
      <p:sp>
        <p:nvSpPr>
          <p:cNvPr id="54289" name="Text Box 17"/>
          <p:cNvSpPr txBox="1">
            <a:spLocks noChangeArrowheads="1"/>
          </p:cNvSpPr>
          <p:nvPr/>
        </p:nvSpPr>
        <p:spPr bwMode="auto">
          <a:xfrm>
            <a:off x="7315200" y="3124200"/>
            <a:ext cx="355600" cy="304800"/>
          </a:xfrm>
          <a:prstGeom prst="rect">
            <a:avLst/>
          </a:prstGeom>
          <a:noFill/>
          <a:ln w="9525">
            <a:noFill/>
            <a:miter lim="800000"/>
            <a:headEnd/>
            <a:tailEnd/>
          </a:ln>
          <a:effectLst/>
        </p:spPr>
        <p:txBody>
          <a:bodyPr wrap="none">
            <a:spAutoFit/>
          </a:bodyPr>
          <a:lstStyle/>
          <a:p>
            <a:r>
              <a:rPr lang="en-US" sz="1400"/>
              <a:t>T</a:t>
            </a:r>
            <a:r>
              <a:rPr lang="en-US" sz="1400" baseline="-25000"/>
              <a:t>h</a:t>
            </a:r>
            <a:endParaRPr lang="en-GB" sz="1400" baseline="-25000"/>
          </a:p>
        </p:txBody>
      </p:sp>
      <p:sp>
        <p:nvSpPr>
          <p:cNvPr id="54290" name="Text Box 18"/>
          <p:cNvSpPr txBox="1">
            <a:spLocks noChangeArrowheads="1"/>
          </p:cNvSpPr>
          <p:nvPr/>
        </p:nvSpPr>
        <p:spPr bwMode="auto">
          <a:xfrm>
            <a:off x="1143000" y="5334000"/>
            <a:ext cx="322263" cy="304800"/>
          </a:xfrm>
          <a:prstGeom prst="rect">
            <a:avLst/>
          </a:prstGeom>
          <a:noFill/>
          <a:ln w="9525">
            <a:noFill/>
            <a:miter lim="800000"/>
            <a:headEnd/>
            <a:tailEnd/>
          </a:ln>
          <a:effectLst/>
        </p:spPr>
        <p:txBody>
          <a:bodyPr wrap="none">
            <a:spAutoFit/>
          </a:bodyPr>
          <a:lstStyle/>
          <a:p>
            <a:r>
              <a:rPr lang="en-US" sz="1400"/>
              <a:t>O</a:t>
            </a:r>
            <a:endParaRPr lang="en-GB" sz="1400" baseline="-25000"/>
          </a:p>
        </p:txBody>
      </p:sp>
      <p:sp>
        <p:nvSpPr>
          <p:cNvPr id="54291" name="Line 19"/>
          <p:cNvSpPr>
            <a:spLocks noChangeShapeType="1"/>
          </p:cNvSpPr>
          <p:nvPr/>
        </p:nvSpPr>
        <p:spPr bwMode="auto">
          <a:xfrm>
            <a:off x="6781800" y="1066800"/>
            <a:ext cx="0" cy="4419600"/>
          </a:xfrm>
          <a:prstGeom prst="line">
            <a:avLst/>
          </a:prstGeom>
          <a:noFill/>
          <a:ln w="9525">
            <a:solidFill>
              <a:schemeClr val="tx1"/>
            </a:solidFill>
            <a:prstDash val="dash"/>
            <a:round/>
            <a:headEnd/>
            <a:tailEnd/>
          </a:ln>
          <a:effectLst/>
        </p:spPr>
        <p:txBody>
          <a:bodyPr/>
          <a:lstStyle/>
          <a:p>
            <a:endParaRPr lang="en-IN"/>
          </a:p>
        </p:txBody>
      </p:sp>
      <p:sp>
        <p:nvSpPr>
          <p:cNvPr id="54292" name="Line 20"/>
          <p:cNvSpPr>
            <a:spLocks noChangeShapeType="1"/>
          </p:cNvSpPr>
          <p:nvPr/>
        </p:nvSpPr>
        <p:spPr bwMode="auto">
          <a:xfrm>
            <a:off x="6858000" y="4191000"/>
            <a:ext cx="228600" cy="0"/>
          </a:xfrm>
          <a:prstGeom prst="line">
            <a:avLst/>
          </a:prstGeom>
          <a:noFill/>
          <a:ln w="9525">
            <a:solidFill>
              <a:schemeClr val="tx1"/>
            </a:solidFill>
            <a:round/>
            <a:headEnd/>
            <a:tailEnd type="triangle" w="med" len="med"/>
          </a:ln>
          <a:effectLst/>
        </p:spPr>
        <p:txBody>
          <a:bodyPr/>
          <a:lstStyle/>
          <a:p>
            <a:endParaRPr lang="en-IN"/>
          </a:p>
        </p:txBody>
      </p:sp>
      <p:sp>
        <p:nvSpPr>
          <p:cNvPr id="54293" name="Line 21"/>
          <p:cNvSpPr>
            <a:spLocks noChangeShapeType="1"/>
          </p:cNvSpPr>
          <p:nvPr/>
        </p:nvSpPr>
        <p:spPr bwMode="auto">
          <a:xfrm flipH="1">
            <a:off x="1600200" y="1524000"/>
            <a:ext cx="1676400" cy="0"/>
          </a:xfrm>
          <a:prstGeom prst="line">
            <a:avLst/>
          </a:prstGeom>
          <a:noFill/>
          <a:ln w="9525">
            <a:solidFill>
              <a:schemeClr val="tx1"/>
            </a:solidFill>
            <a:prstDash val="dash"/>
            <a:round/>
            <a:headEnd/>
            <a:tailEnd/>
          </a:ln>
          <a:effectLst/>
        </p:spPr>
        <p:txBody>
          <a:bodyPr/>
          <a:lstStyle/>
          <a:p>
            <a:endParaRPr lang="en-IN"/>
          </a:p>
        </p:txBody>
      </p:sp>
      <p:sp>
        <p:nvSpPr>
          <p:cNvPr id="54294" name="Text Box 22"/>
          <p:cNvSpPr txBox="1">
            <a:spLocks noChangeArrowheads="1"/>
          </p:cNvSpPr>
          <p:nvPr/>
        </p:nvSpPr>
        <p:spPr bwMode="auto">
          <a:xfrm>
            <a:off x="3276600" y="1447800"/>
            <a:ext cx="303213" cy="304800"/>
          </a:xfrm>
          <a:prstGeom prst="rect">
            <a:avLst/>
          </a:prstGeom>
          <a:noFill/>
          <a:ln w="9525">
            <a:noFill/>
            <a:miter lim="800000"/>
            <a:headEnd/>
            <a:tailEnd/>
          </a:ln>
          <a:effectLst/>
        </p:spPr>
        <p:txBody>
          <a:bodyPr>
            <a:spAutoFit/>
          </a:bodyPr>
          <a:lstStyle/>
          <a:p>
            <a:r>
              <a:rPr lang="en-US" sz="1400"/>
              <a:t>E</a:t>
            </a:r>
            <a:endParaRPr lang="en-GB" sz="1400" baseline="-25000"/>
          </a:p>
        </p:txBody>
      </p:sp>
      <p:sp>
        <p:nvSpPr>
          <p:cNvPr id="54295" name="Line 23"/>
          <p:cNvSpPr>
            <a:spLocks noChangeShapeType="1"/>
          </p:cNvSpPr>
          <p:nvPr/>
        </p:nvSpPr>
        <p:spPr bwMode="auto">
          <a:xfrm>
            <a:off x="4953000" y="1143000"/>
            <a:ext cx="0" cy="4343400"/>
          </a:xfrm>
          <a:prstGeom prst="line">
            <a:avLst/>
          </a:prstGeom>
          <a:noFill/>
          <a:ln w="9525">
            <a:solidFill>
              <a:schemeClr val="tx1"/>
            </a:solidFill>
            <a:prstDash val="dash"/>
            <a:round/>
            <a:headEnd/>
            <a:tailEnd/>
          </a:ln>
          <a:effectLst/>
        </p:spPr>
        <p:txBody>
          <a:bodyPr/>
          <a:lstStyle/>
          <a:p>
            <a:endParaRPr lang="en-IN"/>
          </a:p>
        </p:txBody>
      </p:sp>
      <p:sp>
        <p:nvSpPr>
          <p:cNvPr id="54296" name="Line 24"/>
          <p:cNvSpPr>
            <a:spLocks noChangeShapeType="1"/>
          </p:cNvSpPr>
          <p:nvPr/>
        </p:nvSpPr>
        <p:spPr bwMode="auto">
          <a:xfrm flipH="1">
            <a:off x="1600200" y="1143000"/>
            <a:ext cx="3352800" cy="0"/>
          </a:xfrm>
          <a:prstGeom prst="line">
            <a:avLst/>
          </a:prstGeom>
          <a:noFill/>
          <a:ln w="9525">
            <a:solidFill>
              <a:schemeClr val="tx1"/>
            </a:solidFill>
            <a:prstDash val="dash"/>
            <a:round/>
            <a:headEnd/>
            <a:tailEnd/>
          </a:ln>
          <a:effectLst/>
        </p:spPr>
        <p:txBody>
          <a:bodyPr/>
          <a:lstStyle/>
          <a:p>
            <a:endParaRPr lang="en-IN"/>
          </a:p>
        </p:txBody>
      </p:sp>
      <p:sp>
        <p:nvSpPr>
          <p:cNvPr id="54297" name="Text Box 25"/>
          <p:cNvSpPr txBox="1">
            <a:spLocks noChangeArrowheads="1"/>
          </p:cNvSpPr>
          <p:nvPr/>
        </p:nvSpPr>
        <p:spPr bwMode="auto">
          <a:xfrm>
            <a:off x="1143000" y="990600"/>
            <a:ext cx="519113" cy="304800"/>
          </a:xfrm>
          <a:prstGeom prst="rect">
            <a:avLst/>
          </a:prstGeom>
          <a:noFill/>
          <a:ln w="9525">
            <a:noFill/>
            <a:miter lim="800000"/>
            <a:headEnd/>
            <a:tailEnd/>
          </a:ln>
          <a:effectLst/>
        </p:spPr>
        <p:txBody>
          <a:bodyPr>
            <a:spAutoFit/>
          </a:bodyPr>
          <a:lstStyle/>
          <a:p>
            <a:r>
              <a:rPr lang="en-US" sz="1400"/>
              <a:t>P</a:t>
            </a:r>
            <a:r>
              <a:rPr lang="en-US" sz="1400" baseline="-25000"/>
              <a:t>C</a:t>
            </a:r>
            <a:endParaRPr lang="en-GB" sz="1400" baseline="-25000"/>
          </a:p>
        </p:txBody>
      </p:sp>
      <p:sp>
        <p:nvSpPr>
          <p:cNvPr id="54298" name="Text Box 26"/>
          <p:cNvSpPr txBox="1">
            <a:spLocks noChangeArrowheads="1"/>
          </p:cNvSpPr>
          <p:nvPr/>
        </p:nvSpPr>
        <p:spPr bwMode="auto">
          <a:xfrm>
            <a:off x="1143000" y="3886200"/>
            <a:ext cx="387350" cy="304800"/>
          </a:xfrm>
          <a:prstGeom prst="rect">
            <a:avLst/>
          </a:prstGeom>
          <a:noFill/>
          <a:ln w="9525">
            <a:noFill/>
            <a:miter lim="800000"/>
            <a:headEnd/>
            <a:tailEnd/>
          </a:ln>
          <a:effectLst/>
        </p:spPr>
        <p:txBody>
          <a:bodyPr wrap="none">
            <a:spAutoFit/>
          </a:bodyPr>
          <a:lstStyle/>
          <a:p>
            <a:r>
              <a:rPr lang="en-US" sz="1400"/>
              <a:t>T</a:t>
            </a:r>
            <a:r>
              <a:rPr lang="en-US" sz="1400" baseline="-25000"/>
              <a:t>m</a:t>
            </a:r>
            <a:endParaRPr lang="en-GB" sz="1400" baseline="-25000"/>
          </a:p>
        </p:txBody>
      </p:sp>
      <p:sp>
        <p:nvSpPr>
          <p:cNvPr id="54299" name="Text Box 27"/>
          <p:cNvSpPr txBox="1">
            <a:spLocks noChangeArrowheads="1"/>
          </p:cNvSpPr>
          <p:nvPr/>
        </p:nvSpPr>
        <p:spPr bwMode="auto">
          <a:xfrm>
            <a:off x="3276600" y="5181600"/>
            <a:ext cx="366713" cy="304800"/>
          </a:xfrm>
          <a:prstGeom prst="rect">
            <a:avLst/>
          </a:prstGeom>
          <a:noFill/>
          <a:ln w="9525">
            <a:noFill/>
            <a:miter lim="800000"/>
            <a:headEnd/>
            <a:tailEnd/>
          </a:ln>
          <a:effectLst/>
        </p:spPr>
        <p:txBody>
          <a:bodyPr>
            <a:spAutoFit/>
          </a:bodyPr>
          <a:lstStyle/>
          <a:p>
            <a:r>
              <a:rPr lang="en-US" sz="1400"/>
              <a:t>E</a:t>
            </a:r>
            <a:r>
              <a:rPr lang="en-US" sz="1400" baseline="-25000"/>
              <a:t>e</a:t>
            </a:r>
            <a:endParaRPr lang="en-GB" sz="1400" baseline="-25000"/>
          </a:p>
        </p:txBody>
      </p:sp>
      <p:sp>
        <p:nvSpPr>
          <p:cNvPr id="54300" name="Line 28"/>
          <p:cNvSpPr>
            <a:spLocks noChangeShapeType="1"/>
          </p:cNvSpPr>
          <p:nvPr/>
        </p:nvSpPr>
        <p:spPr bwMode="auto">
          <a:xfrm flipH="1" flipV="1">
            <a:off x="1600200" y="1066800"/>
            <a:ext cx="5181600" cy="0"/>
          </a:xfrm>
          <a:prstGeom prst="line">
            <a:avLst/>
          </a:prstGeom>
          <a:noFill/>
          <a:ln w="9525">
            <a:solidFill>
              <a:schemeClr val="tx1"/>
            </a:solidFill>
            <a:prstDash val="dash"/>
            <a:round/>
            <a:headEnd/>
            <a:tailEnd/>
          </a:ln>
          <a:effectLst/>
        </p:spPr>
        <p:txBody>
          <a:bodyPr/>
          <a:lstStyle/>
          <a:p>
            <a:endParaRPr lang="en-IN"/>
          </a:p>
        </p:txBody>
      </p:sp>
      <p:sp>
        <p:nvSpPr>
          <p:cNvPr id="54301" name="Text Box 29"/>
          <p:cNvSpPr txBox="1">
            <a:spLocks noChangeArrowheads="1"/>
          </p:cNvSpPr>
          <p:nvPr/>
        </p:nvSpPr>
        <p:spPr bwMode="auto">
          <a:xfrm>
            <a:off x="1143000" y="685800"/>
            <a:ext cx="366713" cy="304800"/>
          </a:xfrm>
          <a:prstGeom prst="rect">
            <a:avLst/>
          </a:prstGeom>
          <a:noFill/>
          <a:ln w="9525">
            <a:noFill/>
            <a:miter lim="800000"/>
            <a:headEnd/>
            <a:tailEnd/>
          </a:ln>
          <a:effectLst/>
        </p:spPr>
        <p:txBody>
          <a:bodyPr>
            <a:spAutoFit/>
          </a:bodyPr>
          <a:lstStyle/>
          <a:p>
            <a:r>
              <a:rPr lang="en-US" sz="1400"/>
              <a:t>P</a:t>
            </a:r>
            <a:r>
              <a:rPr lang="en-US" sz="1400" baseline="-25000"/>
              <a:t>u</a:t>
            </a:r>
            <a:endParaRPr lang="en-GB" sz="1400" baseline="-25000"/>
          </a:p>
        </p:txBody>
      </p:sp>
      <p:sp>
        <p:nvSpPr>
          <p:cNvPr id="54302" name="Text Box 30"/>
          <p:cNvSpPr txBox="1">
            <a:spLocks noChangeArrowheads="1"/>
          </p:cNvSpPr>
          <p:nvPr/>
        </p:nvSpPr>
        <p:spPr bwMode="auto">
          <a:xfrm>
            <a:off x="5029200" y="5181600"/>
            <a:ext cx="366713" cy="304800"/>
          </a:xfrm>
          <a:prstGeom prst="rect">
            <a:avLst/>
          </a:prstGeom>
          <a:noFill/>
          <a:ln w="9525">
            <a:noFill/>
            <a:miter lim="800000"/>
            <a:headEnd/>
            <a:tailEnd/>
          </a:ln>
          <a:effectLst/>
        </p:spPr>
        <p:txBody>
          <a:bodyPr>
            <a:spAutoFit/>
          </a:bodyPr>
          <a:lstStyle/>
          <a:p>
            <a:r>
              <a:rPr lang="en-US" sz="1400"/>
              <a:t>E</a:t>
            </a:r>
            <a:r>
              <a:rPr lang="en-US" sz="1400" baseline="-25000"/>
              <a:t>c</a:t>
            </a:r>
            <a:endParaRPr lang="en-GB" sz="1400" baseline="-25000"/>
          </a:p>
        </p:txBody>
      </p:sp>
      <p:sp>
        <p:nvSpPr>
          <p:cNvPr id="54303" name="Text Box 31"/>
          <p:cNvSpPr txBox="1">
            <a:spLocks noChangeArrowheads="1"/>
          </p:cNvSpPr>
          <p:nvPr/>
        </p:nvSpPr>
        <p:spPr bwMode="auto">
          <a:xfrm>
            <a:off x="6781800" y="5181600"/>
            <a:ext cx="366713" cy="304800"/>
          </a:xfrm>
          <a:prstGeom prst="rect">
            <a:avLst/>
          </a:prstGeom>
          <a:noFill/>
          <a:ln w="9525">
            <a:noFill/>
            <a:miter lim="800000"/>
            <a:headEnd/>
            <a:tailEnd/>
          </a:ln>
          <a:effectLst/>
        </p:spPr>
        <p:txBody>
          <a:bodyPr>
            <a:spAutoFit/>
          </a:bodyPr>
          <a:lstStyle/>
          <a:p>
            <a:r>
              <a:rPr lang="en-US" sz="1400"/>
              <a:t>E</a:t>
            </a:r>
            <a:r>
              <a:rPr lang="en-US" sz="1400" baseline="-25000"/>
              <a:t>u</a:t>
            </a:r>
            <a:endParaRPr lang="en-GB" sz="1400" baseline="-25000"/>
          </a:p>
        </p:txBody>
      </p:sp>
      <p:sp>
        <p:nvSpPr>
          <p:cNvPr id="54304" name="Text Box 32"/>
          <p:cNvSpPr txBox="1">
            <a:spLocks noChangeArrowheads="1"/>
          </p:cNvSpPr>
          <p:nvPr/>
        </p:nvSpPr>
        <p:spPr bwMode="auto">
          <a:xfrm>
            <a:off x="3657600" y="4343400"/>
            <a:ext cx="366713" cy="304800"/>
          </a:xfrm>
          <a:prstGeom prst="rect">
            <a:avLst/>
          </a:prstGeom>
          <a:noFill/>
          <a:ln w="9525">
            <a:noFill/>
            <a:miter lim="800000"/>
            <a:headEnd/>
            <a:tailEnd/>
          </a:ln>
          <a:effectLst/>
        </p:spPr>
        <p:txBody>
          <a:bodyPr>
            <a:spAutoFit/>
          </a:bodyPr>
          <a:lstStyle/>
          <a:p>
            <a:r>
              <a:rPr lang="en-US" sz="1400"/>
              <a:t>W</a:t>
            </a:r>
            <a:endParaRPr lang="en-GB" sz="1400" baseline="-25000"/>
          </a:p>
        </p:txBody>
      </p:sp>
      <p:sp>
        <p:nvSpPr>
          <p:cNvPr id="54305" name="Text Box 33"/>
          <p:cNvSpPr txBox="1">
            <a:spLocks noChangeArrowheads="1"/>
          </p:cNvSpPr>
          <p:nvPr/>
        </p:nvSpPr>
        <p:spPr bwMode="auto">
          <a:xfrm>
            <a:off x="2971800" y="4343400"/>
            <a:ext cx="366713" cy="304800"/>
          </a:xfrm>
          <a:prstGeom prst="rect">
            <a:avLst/>
          </a:prstGeom>
          <a:noFill/>
          <a:ln w="9525">
            <a:noFill/>
            <a:miter lim="800000"/>
            <a:headEnd/>
            <a:tailEnd/>
          </a:ln>
          <a:effectLst/>
        </p:spPr>
        <p:txBody>
          <a:bodyPr>
            <a:spAutoFit/>
          </a:bodyPr>
          <a:lstStyle/>
          <a:p>
            <a:r>
              <a:rPr lang="en-US" sz="1400"/>
              <a:t>Y</a:t>
            </a:r>
            <a:endParaRPr lang="en-GB" sz="1400" baseline="-25000"/>
          </a:p>
        </p:txBody>
      </p:sp>
      <p:sp>
        <p:nvSpPr>
          <p:cNvPr id="54306" name="Text Box 34"/>
          <p:cNvSpPr txBox="1">
            <a:spLocks noChangeArrowheads="1"/>
          </p:cNvSpPr>
          <p:nvPr/>
        </p:nvSpPr>
        <p:spPr bwMode="auto">
          <a:xfrm>
            <a:off x="1447800" y="5638800"/>
            <a:ext cx="6623050" cy="304800"/>
          </a:xfrm>
          <a:prstGeom prst="rect">
            <a:avLst/>
          </a:prstGeom>
          <a:noFill/>
          <a:ln w="9525">
            <a:noFill/>
            <a:miter lim="800000"/>
            <a:headEnd/>
            <a:tailEnd/>
          </a:ln>
          <a:effectLst/>
        </p:spPr>
        <p:txBody>
          <a:bodyPr wrap="none">
            <a:spAutoFit/>
          </a:bodyPr>
          <a:lstStyle/>
          <a:p>
            <a:r>
              <a:rPr lang="en-US" sz="1400"/>
              <a:t>Exhibit: Efficiency of Use in Zero Marginal Price and Endowment Based Subsidies</a:t>
            </a:r>
            <a:endParaRPr lang="en-GB" sz="1400"/>
          </a:p>
        </p:txBody>
      </p:sp>
      <p:sp>
        <p:nvSpPr>
          <p:cNvPr id="54307" name="Text Box 35"/>
          <p:cNvSpPr txBox="1">
            <a:spLocks noChangeArrowheads="1"/>
          </p:cNvSpPr>
          <p:nvPr/>
        </p:nvSpPr>
        <p:spPr bwMode="auto">
          <a:xfrm>
            <a:off x="3200400" y="3124200"/>
            <a:ext cx="366713" cy="304800"/>
          </a:xfrm>
          <a:prstGeom prst="rect">
            <a:avLst/>
          </a:prstGeom>
          <a:noFill/>
          <a:ln w="9525">
            <a:noFill/>
            <a:miter lim="800000"/>
            <a:headEnd/>
            <a:tailEnd/>
          </a:ln>
          <a:effectLst/>
        </p:spPr>
        <p:txBody>
          <a:bodyPr>
            <a:spAutoFit/>
          </a:bodyPr>
          <a:lstStyle/>
          <a:p>
            <a:r>
              <a:rPr lang="en-US" sz="1400"/>
              <a:t>S</a:t>
            </a:r>
            <a:r>
              <a:rPr lang="en-US" sz="1400" baseline="-25000"/>
              <a:t>e</a:t>
            </a:r>
            <a:endParaRPr lang="en-GB" sz="1400" baseline="-25000"/>
          </a:p>
        </p:txBody>
      </p:sp>
      <p:sp>
        <p:nvSpPr>
          <p:cNvPr id="54308" name="Text Box 36"/>
          <p:cNvSpPr txBox="1">
            <a:spLocks noChangeArrowheads="1"/>
          </p:cNvSpPr>
          <p:nvPr/>
        </p:nvSpPr>
        <p:spPr bwMode="auto">
          <a:xfrm>
            <a:off x="4953000" y="2209800"/>
            <a:ext cx="366713" cy="304800"/>
          </a:xfrm>
          <a:prstGeom prst="rect">
            <a:avLst/>
          </a:prstGeom>
          <a:noFill/>
          <a:ln w="9525">
            <a:noFill/>
            <a:miter lim="800000"/>
            <a:headEnd/>
            <a:tailEnd/>
          </a:ln>
          <a:effectLst/>
        </p:spPr>
        <p:txBody>
          <a:bodyPr>
            <a:spAutoFit/>
          </a:bodyPr>
          <a:lstStyle/>
          <a:p>
            <a:r>
              <a:rPr lang="en-US" sz="1400"/>
              <a:t>S</a:t>
            </a:r>
            <a:r>
              <a:rPr lang="en-US" sz="1400" baseline="-25000"/>
              <a:t>c</a:t>
            </a:r>
            <a:endParaRPr lang="en-GB" sz="1400" baseline="-25000"/>
          </a:p>
        </p:txBody>
      </p:sp>
      <p:sp>
        <p:nvSpPr>
          <p:cNvPr id="54309" name="Text Box 37"/>
          <p:cNvSpPr txBox="1">
            <a:spLocks noChangeArrowheads="1"/>
          </p:cNvSpPr>
          <p:nvPr/>
        </p:nvSpPr>
        <p:spPr bwMode="auto">
          <a:xfrm>
            <a:off x="6781800" y="1143000"/>
            <a:ext cx="366713" cy="304800"/>
          </a:xfrm>
          <a:prstGeom prst="rect">
            <a:avLst/>
          </a:prstGeom>
          <a:noFill/>
          <a:ln w="9525">
            <a:noFill/>
            <a:miter lim="800000"/>
            <a:headEnd/>
            <a:tailEnd/>
          </a:ln>
          <a:effectLst/>
        </p:spPr>
        <p:txBody>
          <a:bodyPr>
            <a:spAutoFit/>
          </a:bodyPr>
          <a:lstStyle/>
          <a:p>
            <a:r>
              <a:rPr lang="en-US" sz="1400"/>
              <a:t>S</a:t>
            </a:r>
            <a:r>
              <a:rPr lang="en-US" sz="1400" baseline="-25000"/>
              <a:t>u</a:t>
            </a:r>
            <a:endParaRPr lang="en-GB" sz="1400" baseline="-25000"/>
          </a:p>
        </p:txBody>
      </p:sp>
      <p:sp>
        <p:nvSpPr>
          <p:cNvPr id="54310" name="Text Box 38"/>
          <p:cNvSpPr txBox="1">
            <a:spLocks noChangeArrowheads="1"/>
          </p:cNvSpPr>
          <p:nvPr/>
        </p:nvSpPr>
        <p:spPr bwMode="auto">
          <a:xfrm>
            <a:off x="5029200" y="1143000"/>
            <a:ext cx="303213" cy="304800"/>
          </a:xfrm>
          <a:prstGeom prst="rect">
            <a:avLst/>
          </a:prstGeom>
          <a:noFill/>
          <a:ln w="9525">
            <a:noFill/>
            <a:miter lim="800000"/>
            <a:headEnd/>
            <a:tailEnd/>
          </a:ln>
          <a:effectLst/>
        </p:spPr>
        <p:txBody>
          <a:bodyPr>
            <a:spAutoFit/>
          </a:bodyPr>
          <a:lstStyle/>
          <a:p>
            <a:r>
              <a:rPr lang="en-US" sz="1400"/>
              <a:t>C</a:t>
            </a:r>
            <a:endParaRPr lang="en-GB" sz="1400" baseline="-25000"/>
          </a:p>
        </p:txBody>
      </p:sp>
      <p:sp>
        <p:nvSpPr>
          <p:cNvPr id="54311" name="Rectangle 39"/>
          <p:cNvSpPr>
            <a:spLocks noChangeArrowheads="1"/>
          </p:cNvSpPr>
          <p:nvPr/>
        </p:nvSpPr>
        <p:spPr bwMode="auto">
          <a:xfrm>
            <a:off x="6553200" y="762000"/>
            <a:ext cx="293688" cy="274638"/>
          </a:xfrm>
          <a:prstGeom prst="rect">
            <a:avLst/>
          </a:prstGeom>
          <a:noFill/>
          <a:ln w="9525">
            <a:noFill/>
            <a:miter lim="800000"/>
            <a:headEnd/>
            <a:tailEnd/>
          </a:ln>
          <a:effectLst/>
        </p:spPr>
        <p:txBody>
          <a:bodyPr wrap="none">
            <a:spAutoFit/>
          </a:bodyPr>
          <a:lstStyle/>
          <a:p>
            <a:r>
              <a:rPr lang="en-US" sz="1200"/>
              <a:t>U</a:t>
            </a:r>
            <a:endParaRPr lang="en-GB" sz="120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endParaRPr lang="en-US" smtClean="0"/>
          </a:p>
        </p:txBody>
      </p:sp>
      <p:sp>
        <p:nvSpPr>
          <p:cNvPr id="4099" name="Rectangle 3"/>
          <p:cNvSpPr>
            <a:spLocks noGrp="1" noChangeArrowheads="1"/>
          </p:cNvSpPr>
          <p:nvPr>
            <p:ph type="body" idx="1"/>
          </p:nvPr>
        </p:nvSpPr>
        <p:spPr/>
        <p:txBody>
          <a:bodyPr/>
          <a:lstStyle/>
          <a:p>
            <a:pPr eaLnBrk="1" hangingPunct="1">
              <a:lnSpc>
                <a:spcPct val="80000"/>
              </a:lnSpc>
            </a:pPr>
            <a:r>
              <a:rPr lang="en-US" sz="2000" smtClean="0"/>
              <a:t>Tabulation across socio economic and other relevant categories of both improvement and impact</a:t>
            </a:r>
          </a:p>
          <a:p>
            <a:pPr eaLnBrk="1" hangingPunct="1">
              <a:lnSpc>
                <a:spcPct val="80000"/>
              </a:lnSpc>
            </a:pPr>
            <a:r>
              <a:rPr lang="en-US" sz="2000" smtClean="0"/>
              <a:t>Regression multivariate (either OLS, Multinomial or logistic) to consider multifactor influences</a:t>
            </a:r>
          </a:p>
          <a:p>
            <a:pPr eaLnBrk="1" hangingPunct="1">
              <a:lnSpc>
                <a:spcPct val="80000"/>
              </a:lnSpc>
            </a:pPr>
            <a:r>
              <a:rPr lang="en-US" sz="2000" smtClean="0"/>
              <a:t>When JGY (which themselves could be improvement measures) and system related variables are significant and in the plausible direction then it is claimed that JGY /the improvements in the electricity system have had an impact.</a:t>
            </a:r>
          </a:p>
          <a:p>
            <a:pPr eaLnBrk="1" hangingPunct="1">
              <a:lnSpc>
                <a:spcPct val="80000"/>
              </a:lnSpc>
            </a:pPr>
            <a:r>
              <a:rPr lang="en-US" sz="2000" smtClean="0"/>
              <a:t>Three HH studies and village study overlies the same.  Possible contradictions are examined and reconciled. (very few).</a:t>
            </a:r>
          </a:p>
          <a:p>
            <a:pPr eaLnBrk="1" hangingPunct="1">
              <a:lnSpc>
                <a:spcPct val="80000"/>
              </a:lnSpc>
            </a:pPr>
            <a:r>
              <a:rPr lang="en-US" sz="2000" smtClean="0"/>
              <a:t>The sample survey carried out by a professional agency under supervision of the IIMA (Agri 1990, Village 497, HH 6016,  SI 1980)</a:t>
            </a:r>
          </a:p>
          <a:p>
            <a:pPr eaLnBrk="1" hangingPunct="1">
              <a:lnSpc>
                <a:spcPct val="80000"/>
              </a:lnSpc>
            </a:pPr>
            <a:r>
              <a:rPr lang="en-US" sz="2000" smtClean="0"/>
              <a:t>The reactions and comments of the GUVNL were considered at all stages</a:t>
            </a:r>
          </a:p>
          <a:p>
            <a:pPr eaLnBrk="1" hangingPunct="1">
              <a:lnSpc>
                <a:spcPct val="80000"/>
              </a:lnSpc>
            </a:pPr>
            <a:r>
              <a:rPr lang="en-US" sz="2000" smtClean="0"/>
              <a:t>The findings are completely driven by the survey data and interpretation has been kept to the minimum</a:t>
            </a:r>
          </a:p>
          <a:p>
            <a:pPr eaLnBrk="1" hangingPunct="1">
              <a:lnSpc>
                <a:spcPct val="80000"/>
              </a:lnSpc>
            </a:pPr>
            <a:endParaRPr lang="en-US" sz="2000" smtClean="0"/>
          </a:p>
          <a:p>
            <a:pPr eaLnBrk="1" hangingPunct="1">
              <a:lnSpc>
                <a:spcPct val="80000"/>
              </a:lnSpc>
            </a:pPr>
            <a:endParaRPr lang="en-GB" sz="200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smtClean="0"/>
              <a:t>Core Findings</a:t>
            </a:r>
            <a:endParaRPr lang="en-GB" smtClean="0"/>
          </a:p>
        </p:txBody>
      </p:sp>
      <p:sp>
        <p:nvSpPr>
          <p:cNvPr id="5123" name="Rectangle 3"/>
          <p:cNvSpPr>
            <a:spLocks noGrp="1" noChangeArrowheads="1"/>
          </p:cNvSpPr>
          <p:nvPr>
            <p:ph type="body" idx="1"/>
          </p:nvPr>
        </p:nvSpPr>
        <p:spPr/>
        <p:txBody>
          <a:bodyPr/>
          <a:lstStyle/>
          <a:p>
            <a:pPr eaLnBrk="1" hangingPunct="1">
              <a:lnSpc>
                <a:spcPct val="80000"/>
              </a:lnSpc>
            </a:pPr>
            <a:r>
              <a:rPr lang="en-US" sz="2000" smtClean="0"/>
              <a:t>Substantial improvement in the quantum and quality of electricity supply. Nearly universal across all regions, districts, and all socio economic categories. No group has shown decline or stagnancy in the quality and quantum</a:t>
            </a:r>
          </a:p>
          <a:p>
            <a:pPr eaLnBrk="1" hangingPunct="1">
              <a:lnSpc>
                <a:spcPct val="80000"/>
              </a:lnSpc>
            </a:pPr>
            <a:r>
              <a:rPr lang="en-US" sz="2000" smtClean="0"/>
              <a:t>Improvement marked in those areas, among those segments not earlier served well so convergence in the quality and quality of electricity provided</a:t>
            </a:r>
          </a:p>
          <a:p>
            <a:pPr eaLnBrk="1" hangingPunct="1">
              <a:lnSpc>
                <a:spcPct val="80000"/>
              </a:lnSpc>
            </a:pPr>
            <a:r>
              <a:rPr lang="en-US" sz="2000" smtClean="0"/>
              <a:t>Verified by both HH and village samples</a:t>
            </a:r>
          </a:p>
          <a:p>
            <a:pPr eaLnBrk="1" hangingPunct="1">
              <a:lnSpc>
                <a:spcPct val="80000"/>
              </a:lnSpc>
            </a:pPr>
            <a:r>
              <a:rPr lang="en-US" sz="2000" smtClean="0"/>
              <a:t>22+ Hours of average supply achieved (up from 16 hours earlier before the JGY)</a:t>
            </a:r>
          </a:p>
          <a:p>
            <a:pPr eaLnBrk="1" hangingPunct="1">
              <a:lnSpc>
                <a:spcPct val="80000"/>
              </a:lnSpc>
            </a:pPr>
            <a:r>
              <a:rPr lang="en-US" sz="2000" smtClean="0"/>
              <a:t>High quality and hours maintained across the seasons including the summer months</a:t>
            </a:r>
          </a:p>
          <a:p>
            <a:pPr eaLnBrk="1" hangingPunct="1">
              <a:lnSpc>
                <a:spcPct val="80000"/>
              </a:lnSpc>
            </a:pPr>
            <a:r>
              <a:rPr lang="en-US" sz="2000" smtClean="0"/>
              <a:t>Perceived levels of satisfaction with the quality and quantity have shown improvements again all over though there have been significant variations across socio economic groups (3.3 to 4.3 on a 5 point scale)</a:t>
            </a:r>
          </a:p>
          <a:p>
            <a:pPr eaLnBrk="1" hangingPunct="1">
              <a:lnSpc>
                <a:spcPct val="80000"/>
              </a:lnSpc>
            </a:pPr>
            <a:endParaRPr lang="en-US" sz="2000" smtClean="0"/>
          </a:p>
          <a:p>
            <a:pPr eaLnBrk="1" hangingPunct="1">
              <a:lnSpc>
                <a:spcPct val="80000"/>
              </a:lnSpc>
            </a:pPr>
            <a:endParaRPr lang="en-US" sz="2000" smtClean="0"/>
          </a:p>
          <a:p>
            <a:pPr eaLnBrk="1" hangingPunct="1">
              <a:lnSpc>
                <a:spcPct val="80000"/>
              </a:lnSpc>
            </a:pPr>
            <a:endParaRPr lang="en-GB" sz="200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endParaRPr lang="en-US" smtClean="0"/>
          </a:p>
        </p:txBody>
      </p:sp>
      <p:sp>
        <p:nvSpPr>
          <p:cNvPr id="6147" name="Rectangle 3"/>
          <p:cNvSpPr>
            <a:spLocks noGrp="1" noChangeArrowheads="1"/>
          </p:cNvSpPr>
          <p:nvPr>
            <p:ph type="body" idx="1"/>
          </p:nvPr>
        </p:nvSpPr>
        <p:spPr/>
        <p:txBody>
          <a:bodyPr/>
          <a:lstStyle/>
          <a:p>
            <a:pPr eaLnBrk="1" hangingPunct="1">
              <a:lnSpc>
                <a:spcPct val="80000"/>
              </a:lnSpc>
            </a:pPr>
            <a:r>
              <a:rPr lang="en-US" sz="2000" smtClean="0"/>
              <a:t>On the price of electricity there is a lower level of satisfaction (due to the zero price on the IP feeders)</a:t>
            </a:r>
          </a:p>
          <a:p>
            <a:pPr eaLnBrk="1" hangingPunct="1">
              <a:lnSpc>
                <a:spcPct val="80000"/>
              </a:lnSpc>
            </a:pPr>
            <a:r>
              <a:rPr lang="en-US" sz="2000" smtClean="0"/>
              <a:t>Over 55% stated that the changes in electricity supply have made a significant difference to the quality of life.</a:t>
            </a:r>
          </a:p>
          <a:p>
            <a:pPr eaLnBrk="1" hangingPunct="1">
              <a:lnSpc>
                <a:spcPct val="80000"/>
              </a:lnSpc>
            </a:pPr>
            <a:r>
              <a:rPr lang="en-US" sz="2000" smtClean="0"/>
              <a:t>Impact measures too significant influence of the JGY and system related variables. This is particularly large in the case of the SI, Vil, and HH samples and some what weaker in the case of the Agri sample.</a:t>
            </a:r>
          </a:p>
          <a:p>
            <a:pPr eaLnBrk="1" hangingPunct="1">
              <a:lnSpc>
                <a:spcPct val="80000"/>
              </a:lnSpc>
            </a:pPr>
            <a:r>
              <a:rPr lang="en-US" sz="2000" smtClean="0"/>
              <a:t>Overall percapita incomes (proxied by change in use of gadgets) have grown at rates of around 8% and JGY has had a significant influence on this growth positively, when due allowance is made for other factors that are a priori expected to have an impact.</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endParaRPr lang="en-US" smtClean="0"/>
          </a:p>
        </p:txBody>
      </p:sp>
      <p:sp>
        <p:nvSpPr>
          <p:cNvPr id="7171" name="Rectangle 3"/>
          <p:cNvSpPr>
            <a:spLocks noGrp="1" noChangeArrowheads="1"/>
          </p:cNvSpPr>
          <p:nvPr>
            <p:ph type="body" idx="1"/>
          </p:nvPr>
        </p:nvSpPr>
        <p:spPr/>
        <p:txBody>
          <a:bodyPr/>
          <a:lstStyle/>
          <a:p>
            <a:pPr eaLnBrk="1" hangingPunct="1">
              <a:lnSpc>
                <a:spcPct val="80000"/>
              </a:lnSpc>
            </a:pPr>
            <a:r>
              <a:rPr lang="en-US" sz="1800" smtClean="0"/>
              <a:t>The use of electrical gadgets has gone up substantially, and there has been a sharp decline in the measure of copying gadgets when adjusted for rise in income. These are significantly influenced by JGY and system related variables.</a:t>
            </a:r>
          </a:p>
          <a:p>
            <a:pPr eaLnBrk="1" hangingPunct="1">
              <a:lnSpc>
                <a:spcPct val="80000"/>
              </a:lnSpc>
            </a:pPr>
            <a:r>
              <a:rPr lang="en-US" sz="1800" smtClean="0"/>
              <a:t>Since the “after situation” is rather just about a year after the JGY was implemented the impact measures are muted since income, well being and gadget possession are expected to take time. </a:t>
            </a:r>
          </a:p>
          <a:p>
            <a:pPr eaLnBrk="1" hangingPunct="1">
              <a:lnSpc>
                <a:spcPct val="80000"/>
              </a:lnSpc>
            </a:pPr>
            <a:r>
              <a:rPr lang="en-US" sz="1800" smtClean="0"/>
              <a:t>Methodologically there is underestimation of the influence of JGY but there is no solution to this problem</a:t>
            </a:r>
          </a:p>
          <a:p>
            <a:pPr eaLnBrk="1" hangingPunct="1">
              <a:lnSpc>
                <a:spcPct val="80000"/>
              </a:lnSpc>
            </a:pPr>
            <a:r>
              <a:rPr lang="en-US" sz="1800" u="sng" smtClean="0"/>
              <a:t>The success of JGY opens the door for continuing inefficiency and perversity in agriculture arising out the mode of Subsidization (the zero use charges given HP based tariff).</a:t>
            </a:r>
          </a:p>
          <a:p>
            <a:pPr eaLnBrk="1" hangingPunct="1">
              <a:lnSpc>
                <a:spcPct val="80000"/>
              </a:lnSpc>
            </a:pPr>
            <a:r>
              <a:rPr lang="en-US" sz="1800" u="sng" smtClean="0"/>
              <a:t>Agriculture production continues to remain inefficient and subsidies are heavily biased against small farms, the poor, and lower castes.  This is not a direct result of the  JGY, but the JGY having made the system more reliable, the biases and perversities inherent in price based subsidies have been amplified.</a:t>
            </a:r>
            <a:endParaRPr lang="en-GB" sz="1800" u="sng" smtClean="0"/>
          </a:p>
          <a:p>
            <a:pPr eaLnBrk="1" hangingPunct="1">
              <a:lnSpc>
                <a:spcPct val="80000"/>
              </a:lnSpc>
            </a:pPr>
            <a:endParaRPr lang="en-GB" sz="180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527" name="Group 119"/>
          <p:cNvGraphicFramePr>
            <a:graphicFrameLocks noGrp="1"/>
          </p:cNvGraphicFramePr>
          <p:nvPr/>
        </p:nvGraphicFramePr>
        <p:xfrm>
          <a:off x="990600" y="1143000"/>
          <a:ext cx="6858000" cy="4787900"/>
        </p:xfrm>
        <a:graphic>
          <a:graphicData uri="http://schemas.openxmlformats.org/drawingml/2006/table">
            <a:tbl>
              <a:tblPr/>
              <a:tblGrid>
                <a:gridCol w="2746375"/>
                <a:gridCol w="1371600"/>
                <a:gridCol w="1370013"/>
                <a:gridCol w="1370012"/>
              </a:tblGrid>
              <a:tr h="498475">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smtClean="0">
                          <a:ln>
                            <a:noFill/>
                          </a:ln>
                          <a:solidFill>
                            <a:srgbClr val="000000"/>
                          </a:solidFill>
                          <a:effectLst/>
                          <a:latin typeface="Arial" charset="0"/>
                          <a:ea typeface="Times New Roman" pitchFamily="18" charset="0"/>
                          <a:cs typeface="Tahoma" charset="0"/>
                        </a:rPr>
                        <a:t>Exhibit 1: Mean Hours of Supply Today After JGY across the Seasons by Region</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cap="flat">
                      <a:noFill/>
                    </a:lnL>
                    <a:lnR cap="flat">
                      <a:noFill/>
                    </a:lnR>
                    <a:lnT cap="flat">
                      <a:noFill/>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IN"/>
                    </a:p>
                  </a:txBody>
                  <a:tcPr/>
                </a:tc>
                <a:tc hMerge="1">
                  <a:txBody>
                    <a:bodyPr/>
                    <a:lstStyle/>
                    <a:p>
                      <a:endParaRPr lang="en-IN"/>
                    </a:p>
                  </a:txBody>
                  <a:tcPr/>
                </a:tc>
                <a:tc hMerge="1">
                  <a:txBody>
                    <a:bodyPr/>
                    <a:lstStyle/>
                    <a:p>
                      <a:endParaRPr lang="en-IN"/>
                    </a:p>
                  </a:txBody>
                  <a:tcPr/>
                </a:tc>
              </a:tr>
              <a:tr h="7635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rgbClr val="000000"/>
                          </a:solidFill>
                          <a:effectLst/>
                          <a:latin typeface="Arial" charset="0"/>
                          <a:ea typeface="Times New Roman" pitchFamily="18" charset="0"/>
                          <a:cs typeface="Tahoma" charset="0"/>
                        </a:rPr>
                        <a:t>Region</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cap="flat">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rgbClr val="000000"/>
                          </a:solidFill>
                          <a:effectLst/>
                          <a:latin typeface="Arial" charset="0"/>
                          <a:ea typeface="Times New Roman" pitchFamily="18" charset="0"/>
                          <a:cs typeface="Tahoma" charset="0"/>
                        </a:rPr>
                        <a:t>Electricity Supply in Summer</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rgbClr val="000000"/>
                          </a:solidFill>
                          <a:effectLst/>
                          <a:latin typeface="Arial" charset="0"/>
                          <a:ea typeface="Times New Roman" pitchFamily="18" charset="0"/>
                          <a:cs typeface="Tahoma" charset="0"/>
                        </a:rPr>
                        <a:t>Electricity Supply in Winter</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rgbClr val="000000"/>
                          </a:solidFill>
                          <a:effectLst/>
                          <a:latin typeface="Arial" charset="0"/>
                          <a:ea typeface="Times New Roman" pitchFamily="18" charset="0"/>
                          <a:cs typeface="Tahoma" charset="0"/>
                        </a:rPr>
                        <a:t>Electricity Supply in Monsoon</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38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rgbClr val="000000"/>
                          </a:solidFill>
                          <a:effectLst/>
                          <a:latin typeface="Arial" charset="0"/>
                          <a:ea typeface="Times New Roman" pitchFamily="18" charset="0"/>
                          <a:cs typeface="Tahoma" charset="0"/>
                        </a:rPr>
                        <a:t>Kutch </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cap="flat">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rgbClr val="000000"/>
                          </a:solidFill>
                          <a:effectLst/>
                          <a:latin typeface="Arial" charset="0"/>
                          <a:ea typeface="Times New Roman" pitchFamily="18" charset="0"/>
                          <a:cs typeface="Tahoma" charset="0"/>
                        </a:rPr>
                        <a:t>23.8</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rgbClr val="000000"/>
                          </a:solidFill>
                          <a:effectLst/>
                          <a:latin typeface="Arial" charset="0"/>
                          <a:ea typeface="Times New Roman" pitchFamily="18" charset="0"/>
                          <a:cs typeface="Tahoma" charset="0"/>
                        </a:rPr>
                        <a:t>23.8</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rgbClr val="000000"/>
                          </a:solidFill>
                          <a:effectLst/>
                          <a:latin typeface="Arial" charset="0"/>
                          <a:ea typeface="Times New Roman" pitchFamily="18" charset="0"/>
                          <a:cs typeface="Tahoma" charset="0"/>
                        </a:rPr>
                        <a:t>23.7</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cap="flat">
                      <a:noFill/>
                    </a:lnR>
                    <a:lnT w="12700" cap="flat" cmpd="sng" algn="ctr">
                      <a:solidFill>
                        <a:srgbClr val="000000"/>
                      </a:solidFill>
                      <a:prstDash val="solid"/>
                      <a:round/>
                      <a:headEnd type="none" w="med" len="med"/>
                      <a:tailEnd type="none" w="med" len="med"/>
                    </a:lnT>
                    <a:lnB>
                      <a:noFill/>
                    </a:lnB>
                    <a:lnTlToBr>
                      <a:noFill/>
                    </a:lnTlToBr>
                    <a:lnBlToTr>
                      <a:noFill/>
                    </a:lnBlToTr>
                    <a:noFill/>
                  </a:tcPr>
                </a:tc>
              </a:tr>
              <a:tr h="4222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rgbClr val="000000"/>
                          </a:solidFill>
                          <a:effectLst/>
                          <a:latin typeface="Arial" charset="0"/>
                          <a:ea typeface="Times New Roman" pitchFamily="18" charset="0"/>
                          <a:cs typeface="Tahoma" charset="0"/>
                        </a:rPr>
                        <a:t>North Gujarat </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cap="flat">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rgbClr val="000000"/>
                          </a:solidFill>
                          <a:effectLst/>
                          <a:latin typeface="Arial" charset="0"/>
                          <a:ea typeface="Times New Roman" pitchFamily="18" charset="0"/>
                          <a:cs typeface="Tahoma" charset="0"/>
                        </a:rPr>
                        <a:t>23.1</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rgbClr val="000000"/>
                          </a:solidFill>
                          <a:effectLst/>
                          <a:latin typeface="Arial" charset="0"/>
                          <a:ea typeface="Times New Roman" pitchFamily="18" charset="0"/>
                          <a:cs typeface="Tahoma" charset="0"/>
                        </a:rPr>
                        <a:t>23.2</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rgbClr val="000000"/>
                          </a:solidFill>
                          <a:effectLst/>
                          <a:latin typeface="Arial" charset="0"/>
                          <a:ea typeface="Times New Roman" pitchFamily="18" charset="0"/>
                          <a:cs typeface="Tahoma" charset="0"/>
                        </a:rPr>
                        <a:t>22.6</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cap="flat">
                      <a:noFill/>
                    </a:lnR>
                    <a:lnT>
                      <a:noFill/>
                    </a:lnT>
                    <a:lnB>
                      <a:noFill/>
                    </a:lnB>
                    <a:lnTlToBr>
                      <a:noFill/>
                    </a:lnTlToBr>
                    <a:lnBlToTr>
                      <a:noFill/>
                    </a:lnBlToTr>
                    <a:noFill/>
                  </a:tcPr>
                </a:tc>
              </a:tr>
              <a:tr h="4238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rgbClr val="000000"/>
                          </a:solidFill>
                          <a:effectLst/>
                          <a:latin typeface="Arial" charset="0"/>
                          <a:ea typeface="Times New Roman" pitchFamily="18" charset="0"/>
                          <a:cs typeface="Tahoma" charset="0"/>
                        </a:rPr>
                        <a:t>Central Gujarat </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cap="flat">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rgbClr val="000000"/>
                          </a:solidFill>
                          <a:effectLst/>
                          <a:latin typeface="Arial" charset="0"/>
                          <a:ea typeface="Times New Roman" pitchFamily="18" charset="0"/>
                          <a:cs typeface="Tahoma" charset="0"/>
                        </a:rPr>
                        <a:t>23.0</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rgbClr val="000000"/>
                          </a:solidFill>
                          <a:effectLst/>
                          <a:latin typeface="Arial" charset="0"/>
                          <a:ea typeface="Times New Roman" pitchFamily="18" charset="0"/>
                          <a:cs typeface="Tahoma" charset="0"/>
                        </a:rPr>
                        <a:t>23.1</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rgbClr val="000000"/>
                          </a:solidFill>
                          <a:effectLst/>
                          <a:latin typeface="Arial" charset="0"/>
                          <a:ea typeface="Times New Roman" pitchFamily="18" charset="0"/>
                          <a:cs typeface="Tahoma" charset="0"/>
                        </a:rPr>
                        <a:t>22.7</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cap="flat">
                      <a:noFill/>
                    </a:lnR>
                    <a:lnT>
                      <a:noFill/>
                    </a:lnT>
                    <a:lnB>
                      <a:noFill/>
                    </a:lnB>
                    <a:lnTlToBr>
                      <a:noFill/>
                    </a:lnTlToBr>
                    <a:lnBlToTr>
                      <a:noFill/>
                    </a:lnBlToTr>
                    <a:noFill/>
                  </a:tcPr>
                </a:tc>
              </a:tr>
              <a:tr h="4222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rgbClr val="000000"/>
                          </a:solidFill>
                          <a:effectLst/>
                          <a:latin typeface="Arial" charset="0"/>
                          <a:ea typeface="Times New Roman" pitchFamily="18" charset="0"/>
                          <a:cs typeface="Tahoma" charset="0"/>
                        </a:rPr>
                        <a:t>Saurashtra</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cap="flat">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rgbClr val="000000"/>
                          </a:solidFill>
                          <a:effectLst/>
                          <a:latin typeface="Arial" charset="0"/>
                          <a:ea typeface="Times New Roman" pitchFamily="18" charset="0"/>
                          <a:cs typeface="Tahoma" charset="0"/>
                        </a:rPr>
                        <a:t>23.6</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rgbClr val="000000"/>
                          </a:solidFill>
                          <a:effectLst/>
                          <a:latin typeface="Arial" charset="0"/>
                          <a:ea typeface="Times New Roman" pitchFamily="18" charset="0"/>
                          <a:cs typeface="Tahoma" charset="0"/>
                        </a:rPr>
                        <a:t>23.7</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rgbClr val="000000"/>
                          </a:solidFill>
                          <a:effectLst/>
                          <a:latin typeface="Arial" charset="0"/>
                          <a:ea typeface="Times New Roman" pitchFamily="18" charset="0"/>
                          <a:cs typeface="Tahoma" charset="0"/>
                        </a:rPr>
                        <a:t>23.5</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cap="flat">
                      <a:noFill/>
                    </a:lnR>
                    <a:lnT>
                      <a:noFill/>
                    </a:lnT>
                    <a:lnB>
                      <a:noFill/>
                    </a:lnB>
                    <a:lnTlToBr>
                      <a:noFill/>
                    </a:lnTlToBr>
                    <a:lnBlToTr>
                      <a:noFill/>
                    </a:lnBlToTr>
                    <a:noFill/>
                  </a:tcPr>
                </a:tc>
              </a:tr>
              <a:tr h="4238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rgbClr val="000000"/>
                          </a:solidFill>
                          <a:effectLst/>
                          <a:latin typeface="Arial" charset="0"/>
                          <a:ea typeface="Times New Roman" pitchFamily="18" charset="0"/>
                          <a:cs typeface="Tahoma" charset="0"/>
                        </a:rPr>
                        <a:t>East Gujarat </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cap="flat">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rgbClr val="000000"/>
                          </a:solidFill>
                          <a:effectLst/>
                          <a:latin typeface="Arial" charset="0"/>
                          <a:ea typeface="Times New Roman" pitchFamily="18" charset="0"/>
                          <a:cs typeface="Tahoma" charset="0"/>
                        </a:rPr>
                        <a:t>22.1</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rgbClr val="000000"/>
                          </a:solidFill>
                          <a:effectLst/>
                          <a:latin typeface="Arial" charset="0"/>
                          <a:ea typeface="Times New Roman" pitchFamily="18" charset="0"/>
                          <a:cs typeface="Tahoma" charset="0"/>
                        </a:rPr>
                        <a:t>22.1</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rgbClr val="000000"/>
                          </a:solidFill>
                          <a:effectLst/>
                          <a:latin typeface="Arial" charset="0"/>
                          <a:ea typeface="Times New Roman" pitchFamily="18" charset="0"/>
                          <a:cs typeface="Tahoma" charset="0"/>
                        </a:rPr>
                        <a:t>21.0</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cap="flat">
                      <a:noFill/>
                    </a:lnR>
                    <a:lnT>
                      <a:noFill/>
                    </a:lnT>
                    <a:lnB>
                      <a:noFill/>
                    </a:lnB>
                    <a:lnTlToBr>
                      <a:noFill/>
                    </a:lnTlToBr>
                    <a:lnBlToTr>
                      <a:noFill/>
                    </a:lnBlToTr>
                    <a:noFill/>
                  </a:tcPr>
                </a:tc>
              </a:tr>
              <a:tr h="4238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rgbClr val="000000"/>
                          </a:solidFill>
                          <a:effectLst/>
                          <a:latin typeface="Arial" charset="0"/>
                          <a:ea typeface="Times New Roman" pitchFamily="18" charset="0"/>
                          <a:cs typeface="Tahoma" charset="0"/>
                        </a:rPr>
                        <a:t>South Gujarat </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cap="flat">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rgbClr val="000000"/>
                          </a:solidFill>
                          <a:effectLst/>
                          <a:latin typeface="Arial" charset="0"/>
                          <a:ea typeface="Times New Roman" pitchFamily="18" charset="0"/>
                          <a:cs typeface="Tahoma" charset="0"/>
                        </a:rPr>
                        <a:t>21.8</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rgbClr val="000000"/>
                          </a:solidFill>
                          <a:effectLst/>
                          <a:latin typeface="Arial" charset="0"/>
                          <a:ea typeface="Times New Roman" pitchFamily="18" charset="0"/>
                          <a:cs typeface="Tahoma" charset="0"/>
                        </a:rPr>
                        <a:t>22.2</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rgbClr val="000000"/>
                          </a:solidFill>
                          <a:effectLst/>
                          <a:latin typeface="Arial" charset="0"/>
                          <a:ea typeface="Times New Roman" pitchFamily="18" charset="0"/>
                          <a:cs typeface="Tahoma" charset="0"/>
                        </a:rPr>
                        <a:t>20.6</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cap="flat">
                      <a:noFill/>
                    </a:lnR>
                    <a:lnT>
                      <a:noFill/>
                    </a:lnT>
                    <a:lnB>
                      <a:noFill/>
                    </a:lnB>
                    <a:lnTlToBr>
                      <a:noFill/>
                    </a:lnTlToBr>
                    <a:lnBlToTr>
                      <a:noFill/>
                    </a:lnBlToTr>
                    <a:noFill/>
                  </a:tcPr>
                </a:tc>
              </a:tr>
              <a:tr h="4222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rgbClr val="000000"/>
                          </a:solidFill>
                          <a:effectLst/>
                          <a:latin typeface="Arial" charset="0"/>
                          <a:ea typeface="Times New Roman" pitchFamily="18" charset="0"/>
                          <a:cs typeface="Tahoma" charset="0"/>
                        </a:rPr>
                        <a:t>Total</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cap="flat">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rgbClr val="000000"/>
                          </a:solidFill>
                          <a:effectLst/>
                          <a:latin typeface="Arial" charset="0"/>
                          <a:ea typeface="Times New Roman" pitchFamily="18" charset="0"/>
                          <a:cs typeface="Tahoma" charset="0"/>
                        </a:rPr>
                        <a:t>22.9</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rgbClr val="000000"/>
                          </a:solidFill>
                          <a:effectLst/>
                          <a:latin typeface="Arial" charset="0"/>
                          <a:ea typeface="Times New Roman" pitchFamily="18" charset="0"/>
                          <a:cs typeface="Tahoma" charset="0"/>
                        </a:rPr>
                        <a:t>23.0</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rgbClr val="000000"/>
                          </a:solidFill>
                          <a:effectLst/>
                          <a:latin typeface="Arial" charset="0"/>
                          <a:ea typeface="Times New Roman" pitchFamily="18" charset="0"/>
                          <a:cs typeface="Tahoma" charset="0"/>
                        </a:rPr>
                        <a:t>22.2</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a:noFill/>
                    </a:lnL>
                    <a:lnR cap="flat">
                      <a:noFill/>
                    </a:lnR>
                    <a:lnT>
                      <a:noFill/>
                    </a:lnT>
                    <a:lnB w="12700" cap="flat" cmpd="sng" algn="ctr">
                      <a:solidFill>
                        <a:srgbClr val="000000"/>
                      </a:solidFill>
                      <a:prstDash val="solid"/>
                      <a:round/>
                      <a:headEnd type="none" w="med" len="med"/>
                      <a:tailEnd type="none" w="med" len="med"/>
                    </a:lnB>
                    <a:lnTlToBr>
                      <a:noFill/>
                    </a:lnTlToBr>
                    <a:lnBlToTr>
                      <a:noFill/>
                    </a:lnBlToTr>
                    <a:noFill/>
                  </a:tcPr>
                </a:tc>
              </a:tr>
              <a:tr h="423863">
                <a:tc gridSpan="4">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rgbClr val="000000"/>
                          </a:solidFill>
                          <a:effectLst/>
                          <a:latin typeface="Arial" charset="0"/>
                          <a:ea typeface="Times New Roman" pitchFamily="18" charset="0"/>
                          <a:cs typeface="Tahoma" charset="0"/>
                        </a:rPr>
                        <a:t>NB: Based on Household Sample of 5344 rural households</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cap="flat">
                      <a:noFill/>
                    </a:lnL>
                    <a:lnR cap="flat">
                      <a:noFill/>
                    </a:lnR>
                    <a:lnT w="12700" cap="flat" cmpd="sng" algn="ctr">
                      <a:solidFill>
                        <a:srgbClr val="000000"/>
                      </a:solidFill>
                      <a:prstDash val="solid"/>
                      <a:round/>
                      <a:headEnd type="none" w="med" len="med"/>
                      <a:tailEnd type="none" w="med" len="med"/>
                    </a:lnT>
                    <a:lnB cap="flat">
                      <a:noFill/>
                    </a:lnB>
                    <a:lnTlToBr>
                      <a:noFill/>
                    </a:lnTlToBr>
                    <a:lnBlToTr>
                      <a:noFill/>
                    </a:lnBlToTr>
                    <a:noFill/>
                  </a:tcPr>
                </a:tc>
                <a:tc hMerge="1">
                  <a:txBody>
                    <a:bodyPr/>
                    <a:lstStyle/>
                    <a:p>
                      <a:endParaRPr lang="en-IN"/>
                    </a:p>
                  </a:txBody>
                  <a:tcPr/>
                </a:tc>
                <a:tc hMerge="1">
                  <a:txBody>
                    <a:bodyPr/>
                    <a:lstStyle/>
                    <a:p>
                      <a:endParaRPr lang="en-IN"/>
                    </a:p>
                  </a:txBody>
                  <a:tcPr/>
                </a:tc>
                <a:tc hMerge="1">
                  <a:txBody>
                    <a:bodyPr/>
                    <a:lstStyle/>
                    <a:p>
                      <a:endParaRPr lang="en-IN"/>
                    </a:p>
                  </a:txBody>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801" name="Group 201"/>
          <p:cNvGraphicFramePr>
            <a:graphicFrameLocks noGrp="1"/>
          </p:cNvGraphicFramePr>
          <p:nvPr/>
        </p:nvGraphicFramePr>
        <p:xfrm>
          <a:off x="914400" y="1041400"/>
          <a:ext cx="7467600" cy="5059363"/>
        </p:xfrm>
        <a:graphic>
          <a:graphicData uri="http://schemas.openxmlformats.org/drawingml/2006/table">
            <a:tbl>
              <a:tblPr/>
              <a:tblGrid>
                <a:gridCol w="3294063"/>
                <a:gridCol w="1884362"/>
                <a:gridCol w="1143000"/>
                <a:gridCol w="1146175"/>
              </a:tblGrid>
              <a:tr h="260350">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900" b="1" i="0" u="none" strike="noStrike" cap="none" normalizeH="0" baseline="0" smtClean="0">
                          <a:ln>
                            <a:noFill/>
                          </a:ln>
                          <a:solidFill>
                            <a:srgbClr val="000000"/>
                          </a:solidFill>
                          <a:effectLst/>
                          <a:latin typeface="Arial" charset="0"/>
                          <a:ea typeface="Times New Roman" pitchFamily="18" charset="0"/>
                          <a:cs typeface="Tahoma" charset="0"/>
                        </a:rPr>
                        <a:t>Exhibit 2: Average of  the Number of Slots in A Day (Out of 4) Over which the Voltage was Not a Problem</a:t>
                      </a:r>
                      <a:endParaRPr kumimoji="0" lang="en-GB" sz="32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cap="flat">
                      <a:noFill/>
                    </a:lnL>
                    <a:lnR cap="flat">
                      <a:noFill/>
                    </a:lnR>
                    <a:lnT cap="flat">
                      <a:noFill/>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IN"/>
                    </a:p>
                  </a:txBody>
                  <a:tcPr/>
                </a:tc>
                <a:tc hMerge="1">
                  <a:txBody>
                    <a:bodyPr/>
                    <a:lstStyle/>
                    <a:p>
                      <a:endParaRPr lang="en-IN"/>
                    </a:p>
                  </a:txBody>
                  <a:tcPr/>
                </a:tc>
                <a:tc hMerge="1">
                  <a:txBody>
                    <a:bodyPr/>
                    <a:lstStyle/>
                    <a:p>
                      <a:endParaRPr lang="en-IN"/>
                    </a:p>
                  </a:txBody>
                  <a:tcPr/>
                </a:tc>
              </a:tr>
              <a:tr h="2603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4400" b="0" i="0" u="none" strike="noStrike" cap="none" normalizeH="0" baseline="0" smtClean="0">
                        <a:ln>
                          <a:noFill/>
                        </a:ln>
                        <a:solidFill>
                          <a:schemeClr val="tx1"/>
                        </a:solidFill>
                        <a:effectLst/>
                        <a:latin typeface="Arial" charset="0"/>
                      </a:endParaRPr>
                    </a:p>
                  </a:txBody>
                  <a:tcPr horzOverflow="overflow">
                    <a:lnL cap="flat">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900" b="0" i="0" u="none" strike="noStrike" cap="none" normalizeH="0" baseline="0" smtClean="0">
                          <a:ln>
                            <a:noFill/>
                          </a:ln>
                          <a:solidFill>
                            <a:srgbClr val="000000"/>
                          </a:solidFill>
                          <a:effectLst/>
                          <a:latin typeface="Arial" charset="0"/>
                          <a:ea typeface="Times New Roman" pitchFamily="18" charset="0"/>
                          <a:cs typeface="Tahoma" charset="0"/>
                        </a:rPr>
                        <a:t>Summer </a:t>
                      </a:r>
                      <a:endParaRPr kumimoji="0" lang="en-GB" sz="32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900" b="0" i="0" u="none" strike="noStrike" cap="none" normalizeH="0" baseline="0" smtClean="0">
                          <a:ln>
                            <a:noFill/>
                          </a:ln>
                          <a:solidFill>
                            <a:srgbClr val="000000"/>
                          </a:solidFill>
                          <a:effectLst/>
                          <a:latin typeface="Arial" charset="0"/>
                          <a:ea typeface="Times New Roman" pitchFamily="18" charset="0"/>
                          <a:cs typeface="Tahoma" charset="0"/>
                        </a:rPr>
                        <a:t>Winter</a:t>
                      </a:r>
                      <a:endParaRPr kumimoji="0" lang="en-GB" sz="32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900" b="0" i="0" u="none" strike="noStrike" cap="none" normalizeH="0" baseline="0" smtClean="0">
                          <a:ln>
                            <a:noFill/>
                          </a:ln>
                          <a:solidFill>
                            <a:srgbClr val="000000"/>
                          </a:solidFill>
                          <a:effectLst/>
                          <a:latin typeface="Arial" charset="0"/>
                          <a:ea typeface="Times New Roman" pitchFamily="18" charset="0"/>
                          <a:cs typeface="Tahoma" charset="0"/>
                        </a:rPr>
                        <a:t>Monsoon</a:t>
                      </a:r>
                      <a:endParaRPr kumimoji="0" lang="en-GB" sz="32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w="12700" cap="flat" cmpd="sng" algn="ctr">
                      <a:solidFill>
                        <a:srgbClr val="000000"/>
                      </a:solidFill>
                      <a:prstDash val="solid"/>
                      <a:round/>
                      <a:headEnd type="none" w="med" len="med"/>
                      <a:tailEnd type="none" w="med" len="med"/>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603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900" b="0" i="0" u="none" strike="noStrike" cap="none" normalizeH="0" baseline="0" smtClean="0">
                          <a:ln>
                            <a:noFill/>
                          </a:ln>
                          <a:solidFill>
                            <a:srgbClr val="000000"/>
                          </a:solidFill>
                          <a:effectLst/>
                          <a:latin typeface="Arial" charset="0"/>
                          <a:ea typeface="Times New Roman" pitchFamily="18" charset="0"/>
                          <a:cs typeface="Tahoma" charset="0"/>
                        </a:rPr>
                        <a:t>Kutch </a:t>
                      </a:r>
                      <a:endParaRPr kumimoji="0" lang="en-GB" sz="32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cap="flat">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900" b="0" i="0" u="none" strike="noStrike" cap="none" normalizeH="0" baseline="0" smtClean="0">
                          <a:ln>
                            <a:noFill/>
                          </a:ln>
                          <a:solidFill>
                            <a:srgbClr val="000000"/>
                          </a:solidFill>
                          <a:effectLst/>
                          <a:latin typeface="Arial" charset="0"/>
                          <a:ea typeface="Times New Roman" pitchFamily="18" charset="0"/>
                          <a:cs typeface="Tahoma" charset="0"/>
                        </a:rPr>
                        <a:t>3.94</a:t>
                      </a:r>
                      <a:endParaRPr kumimoji="0" lang="en-GB" sz="32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900" b="0" i="0" u="none" strike="noStrike" cap="none" normalizeH="0" baseline="0" smtClean="0">
                          <a:ln>
                            <a:noFill/>
                          </a:ln>
                          <a:solidFill>
                            <a:srgbClr val="000000"/>
                          </a:solidFill>
                          <a:effectLst/>
                          <a:latin typeface="Arial" charset="0"/>
                          <a:ea typeface="Times New Roman" pitchFamily="18" charset="0"/>
                          <a:cs typeface="Tahoma" charset="0"/>
                        </a:rPr>
                        <a:t>3.96</a:t>
                      </a:r>
                      <a:endParaRPr kumimoji="0" lang="en-GB" sz="32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900" b="0" i="0" u="none" strike="noStrike" cap="none" normalizeH="0" baseline="0" smtClean="0">
                          <a:ln>
                            <a:noFill/>
                          </a:ln>
                          <a:solidFill>
                            <a:srgbClr val="000000"/>
                          </a:solidFill>
                          <a:effectLst/>
                          <a:latin typeface="Arial" charset="0"/>
                          <a:ea typeface="Times New Roman" pitchFamily="18" charset="0"/>
                          <a:cs typeface="Tahoma" charset="0"/>
                        </a:rPr>
                        <a:t>3.92</a:t>
                      </a:r>
                      <a:endParaRPr kumimoji="0" lang="en-GB" sz="32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w="12700" cap="flat" cmpd="sng" algn="ctr">
                      <a:solidFill>
                        <a:srgbClr val="000000"/>
                      </a:solidFill>
                      <a:prstDash val="solid"/>
                      <a:round/>
                      <a:headEnd type="none" w="med" len="med"/>
                      <a:tailEnd type="none" w="med" len="med"/>
                    </a:lnL>
                    <a:lnR cap="flat">
                      <a:noFill/>
                    </a:lnR>
                    <a:lnT w="12700" cap="flat" cmpd="sng" algn="ctr">
                      <a:solidFill>
                        <a:srgbClr val="000000"/>
                      </a:solidFill>
                      <a:prstDash val="solid"/>
                      <a:round/>
                      <a:headEnd type="none" w="med" len="med"/>
                      <a:tailEnd type="none" w="med" len="med"/>
                    </a:lnT>
                    <a:lnB>
                      <a:noFill/>
                    </a:lnB>
                    <a:lnTlToBr>
                      <a:noFill/>
                    </a:lnTlToBr>
                    <a:lnBlToTr>
                      <a:noFill/>
                    </a:lnBlToTr>
                    <a:noFill/>
                  </a:tcPr>
                </a:tc>
              </a:tr>
              <a:tr h="2603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900" b="0" i="0" u="none" strike="noStrike" cap="none" normalizeH="0" baseline="0" smtClean="0">
                          <a:ln>
                            <a:noFill/>
                          </a:ln>
                          <a:solidFill>
                            <a:srgbClr val="000000"/>
                          </a:solidFill>
                          <a:effectLst/>
                          <a:latin typeface="Arial" charset="0"/>
                          <a:ea typeface="Times New Roman" pitchFamily="18" charset="0"/>
                          <a:cs typeface="Tahoma" charset="0"/>
                        </a:rPr>
                        <a:t>North Gujarat </a:t>
                      </a:r>
                      <a:endParaRPr kumimoji="0" lang="en-GB" sz="32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cap="flat">
                      <a:noFill/>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900" b="0" i="0" u="none" strike="noStrike" cap="none" normalizeH="0" baseline="0" smtClean="0">
                          <a:ln>
                            <a:noFill/>
                          </a:ln>
                          <a:solidFill>
                            <a:srgbClr val="000000"/>
                          </a:solidFill>
                          <a:effectLst/>
                          <a:latin typeface="Arial" charset="0"/>
                          <a:ea typeface="Times New Roman" pitchFamily="18" charset="0"/>
                          <a:cs typeface="Tahoma" charset="0"/>
                        </a:rPr>
                        <a:t>3.81</a:t>
                      </a:r>
                      <a:endParaRPr kumimoji="0" lang="en-GB" sz="32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900" b="0" i="0" u="none" strike="noStrike" cap="none" normalizeH="0" baseline="0" smtClean="0">
                          <a:ln>
                            <a:noFill/>
                          </a:ln>
                          <a:solidFill>
                            <a:srgbClr val="000000"/>
                          </a:solidFill>
                          <a:effectLst/>
                          <a:latin typeface="Arial" charset="0"/>
                          <a:ea typeface="Times New Roman" pitchFamily="18" charset="0"/>
                          <a:cs typeface="Tahoma" charset="0"/>
                        </a:rPr>
                        <a:t>3.82</a:t>
                      </a:r>
                      <a:endParaRPr kumimoji="0" lang="en-GB" sz="32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900" b="0" i="0" u="none" strike="noStrike" cap="none" normalizeH="0" baseline="0" smtClean="0">
                          <a:ln>
                            <a:noFill/>
                          </a:ln>
                          <a:solidFill>
                            <a:srgbClr val="000000"/>
                          </a:solidFill>
                          <a:effectLst/>
                          <a:latin typeface="Arial" charset="0"/>
                          <a:ea typeface="Times New Roman" pitchFamily="18" charset="0"/>
                          <a:cs typeface="Tahoma" charset="0"/>
                        </a:rPr>
                        <a:t>3.66</a:t>
                      </a:r>
                      <a:endParaRPr kumimoji="0" lang="en-GB" sz="32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w="12700" cap="flat" cmpd="sng" algn="ctr">
                      <a:solidFill>
                        <a:srgbClr val="000000"/>
                      </a:solidFill>
                      <a:prstDash val="solid"/>
                      <a:round/>
                      <a:headEnd type="none" w="med" len="med"/>
                      <a:tailEnd type="none" w="med" len="med"/>
                    </a:lnL>
                    <a:lnR cap="flat">
                      <a:noFill/>
                    </a:lnR>
                    <a:lnT>
                      <a:noFill/>
                    </a:lnT>
                    <a:lnB>
                      <a:noFill/>
                    </a:lnB>
                    <a:lnTlToBr>
                      <a:noFill/>
                    </a:lnTlToBr>
                    <a:lnBlToTr>
                      <a:noFill/>
                    </a:lnBlToTr>
                    <a:noFill/>
                  </a:tcPr>
                </a:tc>
              </a:tr>
              <a:tr h="2603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900" b="0" i="0" u="none" strike="noStrike" cap="none" normalizeH="0" baseline="0" smtClean="0">
                          <a:ln>
                            <a:noFill/>
                          </a:ln>
                          <a:solidFill>
                            <a:srgbClr val="000000"/>
                          </a:solidFill>
                          <a:effectLst/>
                          <a:latin typeface="Arial" charset="0"/>
                          <a:ea typeface="Times New Roman" pitchFamily="18" charset="0"/>
                          <a:cs typeface="Tahoma" charset="0"/>
                        </a:rPr>
                        <a:t>Central Gujarat </a:t>
                      </a:r>
                      <a:endParaRPr kumimoji="0" lang="en-GB" sz="32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cap="flat">
                      <a:noFill/>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900" b="0" i="0" u="none" strike="noStrike" cap="none" normalizeH="0" baseline="0" smtClean="0">
                          <a:ln>
                            <a:noFill/>
                          </a:ln>
                          <a:solidFill>
                            <a:srgbClr val="000000"/>
                          </a:solidFill>
                          <a:effectLst/>
                          <a:latin typeface="Arial" charset="0"/>
                          <a:ea typeface="Times New Roman" pitchFamily="18" charset="0"/>
                          <a:cs typeface="Tahoma" charset="0"/>
                        </a:rPr>
                        <a:t>3.60</a:t>
                      </a:r>
                      <a:endParaRPr kumimoji="0" lang="en-GB" sz="32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900" b="0" i="0" u="none" strike="noStrike" cap="none" normalizeH="0" baseline="0" smtClean="0">
                          <a:ln>
                            <a:noFill/>
                          </a:ln>
                          <a:solidFill>
                            <a:srgbClr val="000000"/>
                          </a:solidFill>
                          <a:effectLst/>
                          <a:latin typeface="Arial" charset="0"/>
                          <a:ea typeface="Times New Roman" pitchFamily="18" charset="0"/>
                          <a:cs typeface="Tahoma" charset="0"/>
                        </a:rPr>
                        <a:t>3.57</a:t>
                      </a:r>
                      <a:endParaRPr kumimoji="0" lang="en-GB" sz="32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900" b="0" i="0" u="none" strike="noStrike" cap="none" normalizeH="0" baseline="0" smtClean="0">
                          <a:ln>
                            <a:noFill/>
                          </a:ln>
                          <a:solidFill>
                            <a:srgbClr val="000000"/>
                          </a:solidFill>
                          <a:effectLst/>
                          <a:latin typeface="Arial" charset="0"/>
                          <a:ea typeface="Times New Roman" pitchFamily="18" charset="0"/>
                          <a:cs typeface="Tahoma" charset="0"/>
                        </a:rPr>
                        <a:t>3.29</a:t>
                      </a:r>
                      <a:endParaRPr kumimoji="0" lang="en-GB" sz="32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w="12700" cap="flat" cmpd="sng" algn="ctr">
                      <a:solidFill>
                        <a:srgbClr val="000000"/>
                      </a:solidFill>
                      <a:prstDash val="solid"/>
                      <a:round/>
                      <a:headEnd type="none" w="med" len="med"/>
                      <a:tailEnd type="none" w="med" len="med"/>
                    </a:lnL>
                    <a:lnR cap="flat">
                      <a:noFill/>
                    </a:lnR>
                    <a:lnT>
                      <a:noFill/>
                    </a:lnT>
                    <a:lnB>
                      <a:noFill/>
                    </a:lnB>
                    <a:lnTlToBr>
                      <a:noFill/>
                    </a:lnTlToBr>
                    <a:lnBlToTr>
                      <a:noFill/>
                    </a:lnBlToTr>
                    <a:noFill/>
                  </a:tcPr>
                </a:tc>
              </a:tr>
              <a:tr h="2603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900" b="0" i="0" u="none" strike="noStrike" cap="none" normalizeH="0" baseline="0" smtClean="0">
                          <a:ln>
                            <a:noFill/>
                          </a:ln>
                          <a:solidFill>
                            <a:srgbClr val="000000"/>
                          </a:solidFill>
                          <a:effectLst/>
                          <a:latin typeface="Arial" charset="0"/>
                          <a:ea typeface="Times New Roman" pitchFamily="18" charset="0"/>
                          <a:cs typeface="Tahoma" charset="0"/>
                        </a:rPr>
                        <a:t>Saurashtra</a:t>
                      </a:r>
                      <a:endParaRPr kumimoji="0" lang="en-GB" sz="32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cap="flat">
                      <a:noFill/>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900" b="0" i="0" u="none" strike="noStrike" cap="none" normalizeH="0" baseline="0" smtClean="0">
                          <a:ln>
                            <a:noFill/>
                          </a:ln>
                          <a:solidFill>
                            <a:srgbClr val="000000"/>
                          </a:solidFill>
                          <a:effectLst/>
                          <a:latin typeface="Arial" charset="0"/>
                          <a:ea typeface="Times New Roman" pitchFamily="18" charset="0"/>
                          <a:cs typeface="Tahoma" charset="0"/>
                        </a:rPr>
                        <a:t>3.67</a:t>
                      </a:r>
                      <a:endParaRPr kumimoji="0" lang="en-GB" sz="32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900" b="0" i="0" u="none" strike="noStrike" cap="none" normalizeH="0" baseline="0" smtClean="0">
                          <a:ln>
                            <a:noFill/>
                          </a:ln>
                          <a:solidFill>
                            <a:srgbClr val="000000"/>
                          </a:solidFill>
                          <a:effectLst/>
                          <a:latin typeface="Arial" charset="0"/>
                          <a:ea typeface="Times New Roman" pitchFamily="18" charset="0"/>
                          <a:cs typeface="Tahoma" charset="0"/>
                        </a:rPr>
                        <a:t>3.70</a:t>
                      </a:r>
                      <a:endParaRPr kumimoji="0" lang="en-GB" sz="32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900" b="0" i="0" u="none" strike="noStrike" cap="none" normalizeH="0" baseline="0" smtClean="0">
                          <a:ln>
                            <a:noFill/>
                          </a:ln>
                          <a:solidFill>
                            <a:srgbClr val="000000"/>
                          </a:solidFill>
                          <a:effectLst/>
                          <a:latin typeface="Arial" charset="0"/>
                          <a:ea typeface="Times New Roman" pitchFamily="18" charset="0"/>
                          <a:cs typeface="Tahoma" charset="0"/>
                        </a:rPr>
                        <a:t>3.53</a:t>
                      </a:r>
                      <a:endParaRPr kumimoji="0" lang="en-GB" sz="32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w="12700" cap="flat" cmpd="sng" algn="ctr">
                      <a:solidFill>
                        <a:srgbClr val="000000"/>
                      </a:solidFill>
                      <a:prstDash val="solid"/>
                      <a:round/>
                      <a:headEnd type="none" w="med" len="med"/>
                      <a:tailEnd type="none" w="med" len="med"/>
                    </a:lnL>
                    <a:lnR cap="flat">
                      <a:noFill/>
                    </a:lnR>
                    <a:lnT>
                      <a:noFill/>
                    </a:lnT>
                    <a:lnB>
                      <a:noFill/>
                    </a:lnB>
                    <a:lnTlToBr>
                      <a:noFill/>
                    </a:lnTlToBr>
                    <a:lnBlToTr>
                      <a:noFill/>
                    </a:lnBlToTr>
                    <a:noFill/>
                  </a:tcPr>
                </a:tc>
              </a:tr>
              <a:tr h="2603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900" b="0" i="0" u="none" strike="noStrike" cap="none" normalizeH="0" baseline="0" smtClean="0">
                          <a:ln>
                            <a:noFill/>
                          </a:ln>
                          <a:solidFill>
                            <a:srgbClr val="000000"/>
                          </a:solidFill>
                          <a:effectLst/>
                          <a:latin typeface="Arial" charset="0"/>
                          <a:ea typeface="Times New Roman" pitchFamily="18" charset="0"/>
                          <a:cs typeface="Tahoma" charset="0"/>
                        </a:rPr>
                        <a:t>East Gujarat </a:t>
                      </a:r>
                      <a:endParaRPr kumimoji="0" lang="en-GB" sz="32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cap="flat">
                      <a:noFill/>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900" b="0" i="0" u="none" strike="noStrike" cap="none" normalizeH="0" baseline="0" smtClean="0">
                          <a:ln>
                            <a:noFill/>
                          </a:ln>
                          <a:solidFill>
                            <a:srgbClr val="000000"/>
                          </a:solidFill>
                          <a:effectLst/>
                          <a:latin typeface="Arial" charset="0"/>
                          <a:ea typeface="Times New Roman" pitchFamily="18" charset="0"/>
                          <a:cs typeface="Tahoma" charset="0"/>
                        </a:rPr>
                        <a:t>3.51</a:t>
                      </a:r>
                      <a:endParaRPr kumimoji="0" lang="en-GB" sz="32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900" b="0" i="0" u="none" strike="noStrike" cap="none" normalizeH="0" baseline="0" smtClean="0">
                          <a:ln>
                            <a:noFill/>
                          </a:ln>
                          <a:solidFill>
                            <a:srgbClr val="000000"/>
                          </a:solidFill>
                          <a:effectLst/>
                          <a:latin typeface="Arial" charset="0"/>
                          <a:ea typeface="Times New Roman" pitchFamily="18" charset="0"/>
                          <a:cs typeface="Tahoma" charset="0"/>
                        </a:rPr>
                        <a:t>3.38</a:t>
                      </a:r>
                      <a:endParaRPr kumimoji="0" lang="en-GB" sz="32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900" b="0" i="0" u="none" strike="noStrike" cap="none" normalizeH="0" baseline="0" smtClean="0">
                          <a:ln>
                            <a:noFill/>
                          </a:ln>
                          <a:solidFill>
                            <a:srgbClr val="000000"/>
                          </a:solidFill>
                          <a:effectLst/>
                          <a:latin typeface="Arial" charset="0"/>
                          <a:ea typeface="Times New Roman" pitchFamily="18" charset="0"/>
                          <a:cs typeface="Tahoma" charset="0"/>
                        </a:rPr>
                        <a:t>3.20</a:t>
                      </a:r>
                      <a:endParaRPr kumimoji="0" lang="en-GB" sz="32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w="12700" cap="flat" cmpd="sng" algn="ctr">
                      <a:solidFill>
                        <a:srgbClr val="000000"/>
                      </a:solidFill>
                      <a:prstDash val="solid"/>
                      <a:round/>
                      <a:headEnd type="none" w="med" len="med"/>
                      <a:tailEnd type="none" w="med" len="med"/>
                    </a:lnL>
                    <a:lnR cap="flat">
                      <a:noFill/>
                    </a:lnR>
                    <a:lnT>
                      <a:noFill/>
                    </a:lnT>
                    <a:lnB>
                      <a:noFill/>
                    </a:lnB>
                    <a:lnTlToBr>
                      <a:noFill/>
                    </a:lnTlToBr>
                    <a:lnBlToTr>
                      <a:noFill/>
                    </a:lnBlToTr>
                    <a:noFill/>
                  </a:tcPr>
                </a:tc>
              </a:tr>
              <a:tr h="2603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900" b="0" i="0" u="none" strike="noStrike" cap="none" normalizeH="0" baseline="0" smtClean="0">
                          <a:ln>
                            <a:noFill/>
                          </a:ln>
                          <a:solidFill>
                            <a:srgbClr val="000000"/>
                          </a:solidFill>
                          <a:effectLst/>
                          <a:latin typeface="Arial" charset="0"/>
                          <a:ea typeface="Times New Roman" pitchFamily="18" charset="0"/>
                          <a:cs typeface="Tahoma" charset="0"/>
                        </a:rPr>
                        <a:t>South Gujarat </a:t>
                      </a:r>
                      <a:endParaRPr kumimoji="0" lang="en-GB" sz="32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cap="flat">
                      <a:noFill/>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900" b="0" i="0" u="none" strike="noStrike" cap="none" normalizeH="0" baseline="0" smtClean="0">
                          <a:ln>
                            <a:noFill/>
                          </a:ln>
                          <a:solidFill>
                            <a:srgbClr val="000000"/>
                          </a:solidFill>
                          <a:effectLst/>
                          <a:latin typeface="Arial" charset="0"/>
                          <a:ea typeface="Times New Roman" pitchFamily="18" charset="0"/>
                          <a:cs typeface="Tahoma" charset="0"/>
                        </a:rPr>
                        <a:t>3.38</a:t>
                      </a:r>
                      <a:endParaRPr kumimoji="0" lang="en-GB" sz="32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900" b="0" i="0" u="none" strike="noStrike" cap="none" normalizeH="0" baseline="0" smtClean="0">
                          <a:ln>
                            <a:noFill/>
                          </a:ln>
                          <a:solidFill>
                            <a:srgbClr val="000000"/>
                          </a:solidFill>
                          <a:effectLst/>
                          <a:latin typeface="Arial" charset="0"/>
                          <a:ea typeface="Times New Roman" pitchFamily="18" charset="0"/>
                          <a:cs typeface="Tahoma" charset="0"/>
                        </a:rPr>
                        <a:t>3.32</a:t>
                      </a:r>
                      <a:endParaRPr kumimoji="0" lang="en-GB" sz="32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900" b="0" i="0" u="none" strike="noStrike" cap="none" normalizeH="0" baseline="0" smtClean="0">
                          <a:ln>
                            <a:noFill/>
                          </a:ln>
                          <a:solidFill>
                            <a:srgbClr val="000000"/>
                          </a:solidFill>
                          <a:effectLst/>
                          <a:latin typeface="Arial" charset="0"/>
                          <a:ea typeface="Times New Roman" pitchFamily="18" charset="0"/>
                          <a:cs typeface="Tahoma" charset="0"/>
                        </a:rPr>
                        <a:t>3.01</a:t>
                      </a:r>
                      <a:endParaRPr kumimoji="0" lang="en-GB" sz="32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w="12700" cap="flat" cmpd="sng" algn="ctr">
                      <a:solidFill>
                        <a:srgbClr val="000000"/>
                      </a:solidFill>
                      <a:prstDash val="solid"/>
                      <a:round/>
                      <a:headEnd type="none" w="med" len="med"/>
                      <a:tailEnd type="none" w="med" len="med"/>
                    </a:lnL>
                    <a:lnR cap="flat">
                      <a:noFill/>
                    </a:lnR>
                    <a:lnT>
                      <a:noFill/>
                    </a:lnT>
                    <a:lnB>
                      <a:noFill/>
                    </a:lnB>
                    <a:lnTlToBr>
                      <a:noFill/>
                    </a:lnTlToBr>
                    <a:lnBlToTr>
                      <a:noFill/>
                    </a:lnBlToTr>
                    <a:noFill/>
                  </a:tcPr>
                </a:tc>
              </a:tr>
              <a:tr h="2603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900" b="0" i="0" u="none" strike="noStrike" cap="none" normalizeH="0" baseline="0" smtClean="0">
                          <a:ln>
                            <a:noFill/>
                          </a:ln>
                          <a:solidFill>
                            <a:srgbClr val="000000"/>
                          </a:solidFill>
                          <a:effectLst/>
                          <a:latin typeface="Arial" charset="0"/>
                          <a:ea typeface="Times New Roman" pitchFamily="18" charset="0"/>
                          <a:cs typeface="Tahoma" charset="0"/>
                        </a:rPr>
                        <a:t>Total</a:t>
                      </a:r>
                      <a:endParaRPr kumimoji="0" lang="en-GB" sz="32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cap="flat">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900" b="0" i="0" u="none" strike="noStrike" cap="none" normalizeH="0" baseline="0" smtClean="0">
                          <a:ln>
                            <a:noFill/>
                          </a:ln>
                          <a:solidFill>
                            <a:srgbClr val="000000"/>
                          </a:solidFill>
                          <a:effectLst/>
                          <a:latin typeface="Arial" charset="0"/>
                          <a:ea typeface="Times New Roman" pitchFamily="18" charset="0"/>
                          <a:cs typeface="Tahoma" charset="0"/>
                        </a:rPr>
                        <a:t>3.64</a:t>
                      </a:r>
                      <a:endParaRPr kumimoji="0" lang="en-GB" sz="32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900" b="0" i="0" u="none" strike="noStrike" cap="none" normalizeH="0" baseline="0" smtClean="0">
                          <a:ln>
                            <a:noFill/>
                          </a:ln>
                          <a:solidFill>
                            <a:srgbClr val="000000"/>
                          </a:solidFill>
                          <a:effectLst/>
                          <a:latin typeface="Arial" charset="0"/>
                          <a:ea typeface="Times New Roman" pitchFamily="18" charset="0"/>
                          <a:cs typeface="Tahoma" charset="0"/>
                        </a:rPr>
                        <a:t>3.61</a:t>
                      </a:r>
                      <a:endParaRPr kumimoji="0" lang="en-GB" sz="32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900" b="0" i="0" u="none" strike="noStrike" cap="none" normalizeH="0" baseline="0" smtClean="0">
                          <a:ln>
                            <a:noFill/>
                          </a:ln>
                          <a:solidFill>
                            <a:srgbClr val="000000"/>
                          </a:solidFill>
                          <a:effectLst/>
                          <a:latin typeface="Arial" charset="0"/>
                          <a:ea typeface="Times New Roman" pitchFamily="18" charset="0"/>
                          <a:cs typeface="Tahoma" charset="0"/>
                        </a:rPr>
                        <a:t>3.45</a:t>
                      </a:r>
                      <a:endParaRPr kumimoji="0" lang="en-GB" sz="32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w="12700" cap="flat" cmpd="sng" algn="ctr">
                      <a:solidFill>
                        <a:srgbClr val="000000"/>
                      </a:solidFill>
                      <a:prstDash val="solid"/>
                      <a:round/>
                      <a:headEnd type="none" w="med" len="med"/>
                      <a:tailEnd type="none" w="med" len="med"/>
                    </a:lnL>
                    <a:lnR cap="flat">
                      <a:noFill/>
                    </a:lnR>
                    <a:lnT>
                      <a:noFill/>
                    </a:lnT>
                    <a:lnB w="12700" cap="flat" cmpd="sng" algn="ctr">
                      <a:solidFill>
                        <a:srgbClr val="000000"/>
                      </a:solidFill>
                      <a:prstDash val="solid"/>
                      <a:round/>
                      <a:headEnd type="none" w="med" len="med"/>
                      <a:tailEnd type="none" w="med" len="med"/>
                    </a:lnB>
                    <a:lnTlToBr>
                      <a:noFill/>
                    </a:lnTlToBr>
                    <a:lnBlToTr>
                      <a:noFill/>
                    </a:lnBlToTr>
                    <a:noFill/>
                  </a:tcPr>
                </a:tc>
              </a:tr>
              <a:tr h="428625">
                <a:tc gridSpan="4">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900" b="0" i="0" u="none" strike="noStrike" cap="none" normalizeH="0" baseline="0" smtClean="0">
                          <a:ln>
                            <a:noFill/>
                          </a:ln>
                          <a:solidFill>
                            <a:srgbClr val="000000"/>
                          </a:solidFill>
                          <a:effectLst/>
                          <a:latin typeface="Arial" charset="0"/>
                          <a:ea typeface="Times New Roman" pitchFamily="18" charset="0"/>
                          <a:cs typeface="Tahoma" charset="0"/>
                        </a:rPr>
                        <a:t>NB: 0= Problem in all 4 slots during the day on an average ; 1=Problem in 3 slots; 2= Problem in 2 slots; 3= Problem only in 1 slot,; 4=Problem in no slot</a:t>
                      </a:r>
                      <a:endParaRPr kumimoji="0" lang="en-GB" sz="3200" b="0" i="0" u="none" strike="noStrike" cap="none" normalizeH="0" baseline="0" smtClean="0">
                        <a:ln>
                          <a:noFill/>
                        </a:ln>
                        <a:solidFill>
                          <a:schemeClr val="tx1"/>
                        </a:solidFill>
                        <a:effectLst/>
                        <a:latin typeface="Arial" charset="0"/>
                        <a:ea typeface="Times New Roman" pitchFamily="18" charset="0"/>
                        <a:cs typeface="Tahoma" charset="0"/>
                      </a:endParaRPr>
                    </a:p>
                  </a:txBody>
                  <a:tcPr horzOverflow="overflow">
                    <a:lnL cap="flat">
                      <a:noFill/>
                    </a:lnL>
                    <a:lnR cap="flat">
                      <a:noFill/>
                    </a:lnR>
                    <a:lnT w="12700" cap="flat" cmpd="sng" algn="ctr">
                      <a:solidFill>
                        <a:srgbClr val="000000"/>
                      </a:solidFill>
                      <a:prstDash val="solid"/>
                      <a:round/>
                      <a:headEnd type="none" w="med" len="med"/>
                      <a:tailEnd type="none" w="med" len="med"/>
                    </a:lnT>
                    <a:lnB cap="flat">
                      <a:noFill/>
                    </a:lnB>
                    <a:lnTlToBr>
                      <a:noFill/>
                    </a:lnTlToBr>
                    <a:lnBlToTr>
                      <a:noFill/>
                    </a:lnBlToTr>
                    <a:noFill/>
                  </a:tcPr>
                </a:tc>
                <a:tc hMerge="1">
                  <a:txBody>
                    <a:bodyPr/>
                    <a:lstStyle/>
                    <a:p>
                      <a:endParaRPr lang="en-IN"/>
                    </a:p>
                  </a:txBody>
                  <a:tcPr/>
                </a:tc>
                <a:tc hMerge="1">
                  <a:txBody>
                    <a:bodyPr/>
                    <a:lstStyle/>
                    <a:p>
                      <a:endParaRPr lang="en-IN"/>
                    </a:p>
                  </a:txBody>
                  <a:tcPr/>
                </a:tc>
                <a:tc hMerge="1">
                  <a:txBody>
                    <a:bodyPr/>
                    <a:lstStyle/>
                    <a:p>
                      <a:endParaRPr lang="en-IN"/>
                    </a:p>
                  </a:txBody>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852" name="Group 276"/>
          <p:cNvGraphicFramePr>
            <a:graphicFrameLocks noGrp="1"/>
          </p:cNvGraphicFramePr>
          <p:nvPr/>
        </p:nvGraphicFramePr>
        <p:xfrm>
          <a:off x="304800" y="457200"/>
          <a:ext cx="8534400" cy="5851525"/>
        </p:xfrm>
        <a:graphic>
          <a:graphicData uri="http://schemas.openxmlformats.org/drawingml/2006/table">
            <a:tbl>
              <a:tblPr/>
              <a:tblGrid>
                <a:gridCol w="2800350"/>
                <a:gridCol w="727075"/>
                <a:gridCol w="796925"/>
                <a:gridCol w="796925"/>
                <a:gridCol w="1092200"/>
                <a:gridCol w="796925"/>
                <a:gridCol w="796925"/>
                <a:gridCol w="727075"/>
              </a:tblGrid>
              <a:tr h="161925">
                <a:tc gridSpan="8">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500" b="1" i="0" u="none" strike="noStrike" cap="none" normalizeH="0" baseline="0" smtClean="0">
                          <a:ln>
                            <a:noFill/>
                          </a:ln>
                          <a:solidFill>
                            <a:srgbClr val="000000"/>
                          </a:solidFill>
                          <a:effectLst/>
                          <a:latin typeface="Arial" charset="0"/>
                          <a:ea typeface="Times New Roman" pitchFamily="18" charset="0"/>
                          <a:cs typeface="Tahoma" charset="0"/>
                        </a:rPr>
                        <a:t>Exhibit 3: Mean of the Level of Satisfaction  Today with Regard to Certain Aspects of the Electricity Supply, Across Regions</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cap="flat">
                      <a:noFill/>
                    </a:lnL>
                    <a:lnR cap="flat">
                      <a:noFill/>
                    </a:lnR>
                    <a:lnT cap="flat">
                      <a:noFill/>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r>
              <a:tr h="1619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Region</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cap="flat">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Kutch </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North  </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Central  </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Saurashtra</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East  </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South  </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Total</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619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Procedure for applying for the connection</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cap="flat">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4.8</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4.3</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4.1</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4.1</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4.2</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4.4</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4.3</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cap="flat">
                      <a:noFill/>
                    </a:lnR>
                    <a:lnT w="12700" cap="flat" cmpd="sng" algn="ctr">
                      <a:solidFill>
                        <a:srgbClr val="000000"/>
                      </a:solidFill>
                      <a:prstDash val="solid"/>
                      <a:round/>
                      <a:headEnd type="none" w="med" len="med"/>
                      <a:tailEnd type="none" w="med" len="med"/>
                    </a:lnT>
                    <a:lnB>
                      <a:noFill/>
                    </a:lnB>
                    <a:lnTlToBr>
                      <a:noFill/>
                    </a:lnTlToBr>
                    <a:lnBlToTr>
                      <a:noFill/>
                    </a:lnBlToTr>
                    <a:noFill/>
                  </a:tcPr>
                </a:tc>
              </a:tr>
              <a:tr h="1619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 Time taken to get the connection</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4.3</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3.8</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3.8</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3.7</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3.7</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3.8</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3.8</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cap="flat">
                      <a:noFill/>
                    </a:lnR>
                    <a:lnT>
                      <a:noFill/>
                    </a:lnT>
                    <a:lnB>
                      <a:noFill/>
                    </a:lnB>
                    <a:lnTlToBr>
                      <a:noFill/>
                    </a:lnTlToBr>
                    <a:lnBlToTr>
                      <a:noFill/>
                    </a:lnBlToTr>
                    <a:noFill/>
                  </a:tcPr>
                </a:tc>
              </a:tr>
              <a:tr h="1619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Price of the electricity through</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3.6</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3.3</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3.2</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3.3</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3.6</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3.1</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3.3</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cap="flat">
                      <a:noFill/>
                    </a:lnR>
                    <a:lnT>
                      <a:noFill/>
                    </a:lnT>
                    <a:lnB>
                      <a:noFill/>
                    </a:lnB>
                    <a:lnTlToBr>
                      <a:noFill/>
                    </a:lnTlToBr>
                    <a:lnBlToTr>
                      <a:noFill/>
                    </a:lnBlToTr>
                    <a:noFill/>
                  </a:tcPr>
                </a:tc>
              </a:tr>
              <a:tr h="1619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Timing of electricity</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4.7</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4.5</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3.7</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3.8</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3.7</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3.7</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3.9</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cap="flat">
                      <a:noFill/>
                    </a:lnR>
                    <a:lnT>
                      <a:noFill/>
                    </a:lnT>
                    <a:lnB>
                      <a:noFill/>
                    </a:lnB>
                    <a:lnTlToBr>
                      <a:noFill/>
                    </a:lnTlToBr>
                    <a:lnBlToTr>
                      <a:noFill/>
                    </a:lnBlToTr>
                    <a:noFill/>
                  </a:tcPr>
                </a:tc>
              </a:tr>
              <a:tr h="1619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Duration of electricity</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4.7</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4.6</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3.7</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3.9</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3.8</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3.7</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4.0</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cap="flat">
                      <a:noFill/>
                    </a:lnR>
                    <a:lnT>
                      <a:noFill/>
                    </a:lnT>
                    <a:lnB>
                      <a:noFill/>
                    </a:lnB>
                    <a:lnTlToBr>
                      <a:noFill/>
                    </a:lnTlToBr>
                    <a:lnBlToTr>
                      <a:noFill/>
                    </a:lnBlToTr>
                    <a:noFill/>
                  </a:tcPr>
                </a:tc>
              </a:tr>
              <a:tr h="1619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Voltage of electricity</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4.7</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4.3</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3.4</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4.0</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3.9</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3.8</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4.0</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cap="flat">
                      <a:noFill/>
                    </a:lnR>
                    <a:lnT>
                      <a:noFill/>
                    </a:lnT>
                    <a:lnB>
                      <a:noFill/>
                    </a:lnB>
                    <a:lnTlToBr>
                      <a:noFill/>
                    </a:lnTlToBr>
                    <a:lnBlToTr>
                      <a:noFill/>
                    </a:lnBlToTr>
                    <a:noFill/>
                  </a:tcPr>
                </a:tc>
              </a:tr>
              <a:tr h="1619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Attitude /behavior of staff</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4.4</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4.1</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3.2</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3.6</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3.7</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3.6</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3.7</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cap="flat">
                      <a:noFill/>
                    </a:lnR>
                    <a:lnT>
                      <a:noFill/>
                    </a:lnT>
                    <a:lnB>
                      <a:noFill/>
                    </a:lnB>
                    <a:lnTlToBr>
                      <a:noFill/>
                    </a:lnTlToBr>
                    <a:lnBlToTr>
                      <a:noFill/>
                    </a:lnBlToTr>
                    <a:noFill/>
                  </a:tcPr>
                </a:tc>
              </a:tr>
              <a:tr h="1619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Redressal of complaints/ fault etc</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4.5</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4.2</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3.4</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3.4</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3.8</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3.6</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3.7</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cap="flat">
                      <a:noFill/>
                    </a:lnR>
                    <a:lnT>
                      <a:noFill/>
                    </a:lnT>
                    <a:lnB>
                      <a:noFill/>
                    </a:lnB>
                    <a:lnTlToBr>
                      <a:noFill/>
                    </a:lnTlToBr>
                    <a:lnBlToTr>
                      <a:noFill/>
                    </a:lnBlToTr>
                    <a:noFill/>
                  </a:tcPr>
                </a:tc>
              </a:tr>
              <a:tr h="1619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Billing and collection system</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4.8</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4.4</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3.9</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3.7</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4.1</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4.3</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4.1</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cap="flat">
                      <a:noFill/>
                    </a:lnR>
                    <a:lnT>
                      <a:noFill/>
                    </a:lnT>
                    <a:lnB>
                      <a:noFill/>
                    </a:lnB>
                    <a:lnTlToBr>
                      <a:noFill/>
                    </a:lnTlToBr>
                    <a:lnBlToTr>
                      <a:noFill/>
                    </a:lnBlToTr>
                    <a:noFill/>
                  </a:tcPr>
                </a:tc>
              </a:tr>
              <a:tr h="1619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Overall satisfaction level with this scheme</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cap="flat">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4.9</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4.5</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3.7</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3.5</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4.0</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4.2</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4.0</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a:noFill/>
                    </a:lnL>
                    <a:lnR cap="flat">
                      <a:noFill/>
                    </a:lnR>
                    <a:lnT>
                      <a:noFill/>
                    </a:lnT>
                    <a:lnB w="12700" cap="flat" cmpd="sng" algn="ctr">
                      <a:solidFill>
                        <a:srgbClr val="000000"/>
                      </a:solidFill>
                      <a:prstDash val="solid"/>
                      <a:round/>
                      <a:headEnd type="none" w="med" len="med"/>
                      <a:tailEnd type="none" w="med" len="med"/>
                    </a:lnB>
                    <a:lnTlToBr>
                      <a:noFill/>
                    </a:lnTlToBr>
                    <a:lnBlToTr>
                      <a:noFill/>
                    </a:lnBlToTr>
                    <a:noFill/>
                  </a:tcPr>
                </a:tc>
              </a:tr>
              <a:tr h="161925">
                <a:tc gridSpan="5">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500" b="0" i="0" u="none" strike="noStrike" cap="none" normalizeH="0" baseline="0" smtClean="0">
                          <a:ln>
                            <a:noFill/>
                          </a:ln>
                          <a:solidFill>
                            <a:srgbClr val="000000"/>
                          </a:solidFill>
                          <a:effectLst/>
                          <a:latin typeface="Arial" charset="0"/>
                          <a:ea typeface="Times New Roman" pitchFamily="18" charset="0"/>
                          <a:cs typeface="Tahoma" charset="0"/>
                        </a:rPr>
                        <a:t>NB: Scale 1=dissatisfied, 5= Satisfied;  Over the Household Sample</a:t>
                      </a:r>
                      <a:endParaRPr kumimoji="0" lang="en-GB" sz="2400" b="0" i="0" u="none" strike="noStrike" cap="none" normalizeH="0" baseline="0" smtClean="0">
                        <a:ln>
                          <a:noFill/>
                        </a:ln>
                        <a:solidFill>
                          <a:schemeClr val="tx1"/>
                        </a:solidFill>
                        <a:effectLst/>
                        <a:latin typeface="Arial" charset="0"/>
                        <a:ea typeface="Times New Roman" pitchFamily="18" charset="0"/>
                        <a:cs typeface="Tahoma" charset="0"/>
                      </a:endParaRPr>
                    </a:p>
                  </a:txBody>
                  <a:tcPr anchor="b" horzOverflow="overflow">
                    <a:lnL cap="flat">
                      <a:noFill/>
                    </a:lnL>
                    <a:lnR>
                      <a:noFill/>
                    </a:lnR>
                    <a:lnT w="12700" cap="flat" cmpd="sng" algn="ctr">
                      <a:solidFill>
                        <a:srgbClr val="000000"/>
                      </a:solidFill>
                      <a:prstDash val="solid"/>
                      <a:round/>
                      <a:headEnd type="none" w="med" len="med"/>
                      <a:tailEnd type="none" w="med" len="med"/>
                    </a:lnT>
                    <a:lnB cap="flat">
                      <a:noFill/>
                    </a:lnB>
                    <a:lnTlToBr>
                      <a:noFill/>
                    </a:lnTlToBr>
                    <a:lnBlToTr>
                      <a:noFill/>
                    </a:lnBlToTr>
                    <a:noFill/>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3600" b="0" i="0" u="none" strike="noStrike" cap="none" normalizeH="0" baseline="0" smtClean="0">
                        <a:ln>
                          <a:noFill/>
                        </a:ln>
                        <a:solidFill>
                          <a:schemeClr val="tx1"/>
                        </a:solidFill>
                        <a:effectLst/>
                        <a:latin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3600" b="0" i="0" u="none" strike="noStrike" cap="none" normalizeH="0" baseline="0" smtClean="0">
                        <a:ln>
                          <a:noFill/>
                        </a:ln>
                        <a:solidFill>
                          <a:schemeClr val="tx1"/>
                        </a:solidFill>
                        <a:effectLst/>
                        <a:latin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3600" b="0" i="0" u="none" strike="noStrike" cap="none" normalizeH="0" baseline="0" smtClean="0">
                        <a:ln>
                          <a:noFill/>
                        </a:ln>
                        <a:solidFill>
                          <a:schemeClr val="tx1"/>
                        </a:solidFill>
                        <a:effectLst/>
                        <a:latin typeface="Arial" charset="0"/>
                      </a:endParaRPr>
                    </a:p>
                  </a:txBody>
                  <a:tcPr anchor="b" horzOverflow="overflow">
                    <a:lnL>
                      <a:noFill/>
                    </a:lnL>
                    <a:lnR cap="flat">
                      <a:noFill/>
                    </a:lnR>
                    <a:lnT w="12700" cap="flat" cmpd="sng" algn="ctr">
                      <a:solidFill>
                        <a:srgbClr val="000000"/>
                      </a:solidFill>
                      <a:prstDash val="solid"/>
                      <a:round/>
                      <a:headEnd type="none" w="med" len="med"/>
                      <a:tailEnd type="none" w="med" len="med"/>
                    </a:lnT>
                    <a:lnB cap="flat">
                      <a:noFill/>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281</TotalTime>
  <Words>2437</Words>
  <Application>Microsoft Office PowerPoint</Application>
  <PresentationFormat>On-screen Show (4:3)</PresentationFormat>
  <Paragraphs>360</Paragraphs>
  <Slides>24</Slides>
  <Notes>17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24</vt:i4>
      </vt:variant>
    </vt:vector>
  </HeadingPairs>
  <TitlesOfParts>
    <vt:vector size="28" baseType="lpstr">
      <vt:lpstr>Arial</vt:lpstr>
      <vt:lpstr>Tahoma</vt:lpstr>
      <vt:lpstr>Times New Roman</vt:lpstr>
      <vt:lpstr>Default Design</vt:lpstr>
      <vt:lpstr>IMPACT ASSESSMENT OF THE JYOTI GRAM PROGRAMME OF THE GOVERNMENT OF GUJARAT</vt:lpstr>
      <vt:lpstr>Approach of Study</vt:lpstr>
      <vt:lpstr>Slide 3</vt:lpstr>
      <vt:lpstr>Core Findings</vt:lpstr>
      <vt:lpstr>Slide 5</vt:lpstr>
      <vt:lpstr>Slide 6</vt:lpstr>
      <vt:lpstr>Slide 7</vt:lpstr>
      <vt:lpstr>Slide 8</vt:lpstr>
      <vt:lpstr>Slide 9</vt:lpstr>
      <vt:lpstr>Slide 10</vt:lpstr>
      <vt:lpstr>Small Industry Sample</vt:lpstr>
      <vt:lpstr>Experience of Electricity and Improvements</vt:lpstr>
      <vt:lpstr>Industry Groups</vt:lpstr>
      <vt:lpstr>Use of Gadgets</vt:lpstr>
      <vt:lpstr>Multivariate Analyses</vt:lpstr>
      <vt:lpstr>Factors influencing Impact on operations</vt:lpstr>
      <vt:lpstr>Slide 17</vt:lpstr>
      <vt:lpstr>Slide 18</vt:lpstr>
      <vt:lpstr>Slide 19</vt:lpstr>
      <vt:lpstr>Slide 20</vt:lpstr>
      <vt:lpstr>Slide 21</vt:lpstr>
      <vt:lpstr>HH Sample</vt:lpstr>
      <vt:lpstr>Slide 23</vt:lpstr>
      <vt:lpstr>Slide 24</vt:lpstr>
    </vt:vector>
  </TitlesOfParts>
  <Company>Indian Institute of Management Ahmedabad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IMPACT ASSESSMENT OF THE JYOTI GRAM PROGRAMME OF THE GOVERNMENT OF GUJARAT</dc:title>
  <dc:creator>Sebastian Morris</dc:creator>
  <cp:lastModifiedBy>CERC</cp:lastModifiedBy>
  <cp:revision>13</cp:revision>
  <dcterms:created xsi:type="dcterms:W3CDTF">2010-10-05T05:37:40Z</dcterms:created>
  <dcterms:modified xsi:type="dcterms:W3CDTF">2011-07-25T06:48:39Z</dcterms:modified>
</cp:coreProperties>
</file>