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charts/chart13.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harts/chart7.xml" ContentType="application/vnd.openxmlformats-officedocument.drawingml.chart+xml"/>
  <Override PartName="/ppt/diagrams/layout1.xml" ContentType="application/vnd.openxmlformats-officedocument.drawingml.diagramLayout+xml"/>
  <Override PartName="/ppt/charts/chart3.xml" ContentType="application/vnd.openxmlformats-officedocument.drawingml.char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diagrams/layout4.xml" ContentType="application/vnd.openxmlformats-officedocument.drawingml.diagramLayout+xml"/>
  <Default Extension="gif" ContentType="image/gif"/>
  <Override PartName="/ppt/charts/chart6.xml" ContentType="application/vnd.openxmlformats-officedocument.drawingml.chart+xml"/>
  <Override PartName="/ppt/charts/chart10.xml" ContentType="application/vnd.openxmlformats-officedocument.drawingml.chart+xml"/>
  <Override PartName="/ppt/diagrams/layout2.xml" ContentType="application/vnd.openxmlformats-officedocument.drawingml.diagramLayout+xml"/>
  <Override PartName="/ppt/comments/comment1.xml" ContentType="application/vnd.openxmlformats-officedocument.presentationml.comments+xml"/>
  <Override PartName="/ppt/charts/chart4.xml" ContentType="application/vnd.openxmlformats-officedocument.drawingml.char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charts/chart9.xml" ContentType="application/vnd.openxmlformats-officedocument.drawingml.chart+xml"/>
  <Override PartName="/ppt/charts/chart11.xml" ContentType="application/vnd.openxmlformats-officedocument.drawingml.chart+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87"/>
  </p:notesMasterIdLst>
  <p:handoutMasterIdLst>
    <p:handoutMasterId r:id="rId88"/>
  </p:handoutMasterIdLst>
  <p:sldIdLst>
    <p:sldId id="323" r:id="rId2"/>
    <p:sldId id="407" r:id="rId3"/>
    <p:sldId id="413" r:id="rId4"/>
    <p:sldId id="417" r:id="rId5"/>
    <p:sldId id="419" r:id="rId6"/>
    <p:sldId id="420" r:id="rId7"/>
    <p:sldId id="421" r:id="rId8"/>
    <p:sldId id="422" r:id="rId9"/>
    <p:sldId id="555" r:id="rId10"/>
    <p:sldId id="423" r:id="rId11"/>
    <p:sldId id="425" r:id="rId12"/>
    <p:sldId id="426" r:id="rId13"/>
    <p:sldId id="427" r:id="rId14"/>
    <p:sldId id="441" r:id="rId15"/>
    <p:sldId id="428" r:id="rId16"/>
    <p:sldId id="430" r:id="rId17"/>
    <p:sldId id="434" r:id="rId18"/>
    <p:sldId id="438" r:id="rId19"/>
    <p:sldId id="439" r:id="rId20"/>
    <p:sldId id="445" r:id="rId21"/>
    <p:sldId id="448" r:id="rId22"/>
    <p:sldId id="449" r:id="rId23"/>
    <p:sldId id="451" r:id="rId24"/>
    <p:sldId id="452" r:id="rId25"/>
    <p:sldId id="453" r:id="rId26"/>
    <p:sldId id="454" r:id="rId27"/>
    <p:sldId id="455" r:id="rId28"/>
    <p:sldId id="456" r:id="rId29"/>
    <p:sldId id="458" r:id="rId30"/>
    <p:sldId id="461" r:id="rId31"/>
    <p:sldId id="558" r:id="rId32"/>
    <p:sldId id="559" r:id="rId33"/>
    <p:sldId id="462" r:id="rId34"/>
    <p:sldId id="465" r:id="rId35"/>
    <p:sldId id="463" r:id="rId36"/>
    <p:sldId id="466" r:id="rId37"/>
    <p:sldId id="467" r:id="rId38"/>
    <p:sldId id="474" r:id="rId39"/>
    <p:sldId id="510" r:id="rId40"/>
    <p:sldId id="475" r:id="rId41"/>
    <p:sldId id="515" r:id="rId42"/>
    <p:sldId id="479" r:id="rId43"/>
    <p:sldId id="532" r:id="rId44"/>
    <p:sldId id="560" r:id="rId45"/>
    <p:sldId id="561" r:id="rId46"/>
    <p:sldId id="562" r:id="rId47"/>
    <p:sldId id="563" r:id="rId48"/>
    <p:sldId id="564" r:id="rId49"/>
    <p:sldId id="535" r:id="rId50"/>
    <p:sldId id="536" r:id="rId51"/>
    <p:sldId id="537" r:id="rId52"/>
    <p:sldId id="551" r:id="rId53"/>
    <p:sldId id="552" r:id="rId54"/>
    <p:sldId id="538" r:id="rId55"/>
    <p:sldId id="470" r:id="rId56"/>
    <p:sldId id="553" r:id="rId57"/>
    <p:sldId id="471" r:id="rId58"/>
    <p:sldId id="472" r:id="rId59"/>
    <p:sldId id="516" r:id="rId60"/>
    <p:sldId id="278" r:id="rId61"/>
    <p:sldId id="540" r:id="rId62"/>
    <p:sldId id="541" r:id="rId63"/>
    <p:sldId id="542" r:id="rId64"/>
    <p:sldId id="543" r:id="rId65"/>
    <p:sldId id="544" r:id="rId66"/>
    <p:sldId id="545" r:id="rId67"/>
    <p:sldId id="546" r:id="rId68"/>
    <p:sldId id="547" r:id="rId69"/>
    <p:sldId id="548" r:id="rId70"/>
    <p:sldId id="549" r:id="rId71"/>
    <p:sldId id="550" r:id="rId72"/>
    <p:sldId id="528" r:id="rId73"/>
    <p:sldId id="529" r:id="rId74"/>
    <p:sldId id="530" r:id="rId75"/>
    <p:sldId id="519" r:id="rId76"/>
    <p:sldId id="520" r:id="rId77"/>
    <p:sldId id="521" r:id="rId78"/>
    <p:sldId id="522" r:id="rId79"/>
    <p:sldId id="523" r:id="rId80"/>
    <p:sldId id="524" r:id="rId81"/>
    <p:sldId id="525" r:id="rId82"/>
    <p:sldId id="526" r:id="rId83"/>
    <p:sldId id="527" r:id="rId84"/>
    <p:sldId id="414" r:id="rId85"/>
    <p:sldId id="512" r:id="rId86"/>
  </p:sldIdLst>
  <p:sldSz cx="9144000" cy="6858000" type="screen4x3"/>
  <p:notesSz cx="6662738"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victor vanya" initials="v" lastIdx="2"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84" autoAdjust="0"/>
    <p:restoredTop sz="86380" autoAdjust="0"/>
  </p:normalViewPr>
  <p:slideViewPr>
    <p:cSldViewPr>
      <p:cViewPr varScale="1">
        <p:scale>
          <a:sx n="69" d="100"/>
          <a:sy n="69" d="100"/>
        </p:scale>
        <p:origin x="-1308" y="-108"/>
      </p:cViewPr>
      <p:guideLst>
        <p:guide orient="horz" pos="2160"/>
        <p:guide pos="2880"/>
      </p:guideLst>
    </p:cSldViewPr>
  </p:slideViewPr>
  <p:outlineViewPr>
    <p:cViewPr>
      <p:scale>
        <a:sx n="33" d="100"/>
        <a:sy n="33" d="100"/>
      </p:scale>
      <p:origin x="0" y="22752"/>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oleObject" Target="file:///\\192.168.1.6\bd\Trading%20Analysis\IEX%20Vs%20PXI\IEX%20Vs%20PXI.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192.168.1.6\bd\Trading%20Analysis\Snap%20Report\2008-Snap%20Report\SNAP%20REPORT.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192.168.1.6\bd\Renewables\REC%20target%20matrix%20Final.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192.168.1.6\bd\Renewables\REC%20target%20matrix%20Final.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Documents%20and%20Settings\sumit%20m\Desktop\sjghhj.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D:\victor\R&amp;D\Quaterly%20surveillance%20report\2011\Q4%20Report%20FY2011\HHI%20Data-Q4%202011.xls"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D:\victor\R&amp;D\Quaterly%20surveillance%20report\2011\Q4%20Report%20FY2011\HHI%20Data-Q4%20201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192.168.1.6\bd\Trading%20Analysis\Snap%20Report\2008-Snap%20Report\SNAP%20REPOR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E:\Rajesh%20Sir%20works\Advisory%20Meet\Graphs.xls"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file:///\\192.168.1.6\bd\Trading%20Analysis\Snap%20Report\2008-Snap%20Report\SNAP%20REPORT.xlsx" TargetMode="External"/><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oleObject" Target="file:///\\192.168.1.6\bd\Trading%20Analysis\Snap%20Report\2008-Snap%20Report\SNAP%20REPORT.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manoj%20p\Desktop\IEX%20INFO%20DATABASE-Main.xlsx" TargetMode="External"/></Relationships>
</file>

<file path=ppt/charts/_rels/chart7.xml.rels><?xml version="1.0" encoding="UTF-8" standalone="yes"?>
<Relationships xmlns="http://schemas.openxmlformats.org/package/2006/relationships"><Relationship Id="rId2" Type="http://schemas.openxmlformats.org/officeDocument/2006/relationships/oleObject" Target="file:///\\192.168.1.6\bd\Trading%20Analysis\Snap%20Report\2008-Snap%20Report\SNAP%20REPORT.xlsx" TargetMode="External"/><Relationship Id="rId1" Type="http://schemas.openxmlformats.org/officeDocument/2006/relationships/themeOverride" Target="../theme/themeOverride2.xml"/></Relationships>
</file>

<file path=ppt/charts/_rels/chart8.xml.rels><?xml version="1.0" encoding="UTF-8" standalone="yes"?>
<Relationships xmlns="http://schemas.openxmlformats.org/package/2006/relationships"><Relationship Id="rId1" Type="http://schemas.openxmlformats.org/officeDocument/2006/relationships/oleObject" Target="file:///\\192.168.1.6\bd\Trading%20Analysis\Snap%20Report\2008-Snap%20Report\SNAP%20REPORT.xlsx" TargetMode="Externa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192.168.1.6\bd\Trading%20Analysis\Monthly%20Trade%20Report%20MIS\September%20'12.xlsx" TargetMode="External"/><Relationship Id="rId1" Type="http://schemas.openxmlformats.org/officeDocument/2006/relationships/image" Target="../media/image15.jpeg"/></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IN"/>
  <c:chart>
    <c:title>
      <c:tx>
        <c:rich>
          <a:bodyPr/>
          <a:lstStyle/>
          <a:p>
            <a:pPr>
              <a:defRPr lang="en-US" sz="1800"/>
            </a:pPr>
            <a:r>
              <a:rPr lang="en-US" sz="1800" dirty="0"/>
              <a:t>IEX</a:t>
            </a:r>
            <a:r>
              <a:rPr lang="en-US" sz="1800" baseline="0" dirty="0"/>
              <a:t> DAM Market share (</a:t>
            </a:r>
            <a:r>
              <a:rPr lang="en-US" sz="1800" baseline="0" dirty="0" smtClean="0"/>
              <a:t>FY12-13)</a:t>
            </a:r>
            <a:endParaRPr lang="en-US" sz="1800" dirty="0"/>
          </a:p>
        </c:rich>
      </c:tx>
    </c:title>
    <c:plotArea>
      <c:layout/>
      <c:pieChart>
        <c:varyColors val="1"/>
        <c:ser>
          <c:idx val="0"/>
          <c:order val="0"/>
          <c:dLbls>
            <c:dLbl>
              <c:idx val="0"/>
              <c:tx>
                <c:rich>
                  <a:bodyPr/>
                  <a:lstStyle/>
                  <a:p>
                    <a:pPr>
                      <a:defRPr lang="en-US" sz="2800" b="1">
                        <a:solidFill>
                          <a:schemeClr val="bg1"/>
                        </a:solidFill>
                      </a:defRPr>
                    </a:pPr>
                    <a:r>
                      <a:rPr lang="en-US" sz="2800" dirty="0" smtClean="0">
                        <a:solidFill>
                          <a:schemeClr val="bg1"/>
                        </a:solidFill>
                      </a:rPr>
                      <a:t>96%</a:t>
                    </a:r>
                    <a:endParaRPr lang="en-US" sz="2800" dirty="0">
                      <a:solidFill>
                        <a:schemeClr val="bg1"/>
                      </a:solidFill>
                    </a:endParaRPr>
                  </a:p>
                </c:rich>
              </c:tx>
              <c:spPr/>
              <c:dLblPos val="ctr"/>
              <c:showPercent val="1"/>
            </c:dLbl>
            <c:dLbl>
              <c:idx val="1"/>
              <c:layout>
                <c:manualLayout>
                  <c:x val="1.5151515151515348E-2"/>
                  <c:y val="6.0185185185185147E-2"/>
                </c:manualLayout>
              </c:layout>
              <c:tx>
                <c:rich>
                  <a:bodyPr/>
                  <a:lstStyle/>
                  <a:p>
                    <a:pPr>
                      <a:defRPr lang="en-US" sz="1400" b="1">
                        <a:solidFill>
                          <a:schemeClr val="bg1"/>
                        </a:solidFill>
                      </a:defRPr>
                    </a:pPr>
                    <a:r>
                      <a:rPr lang="en-US" sz="1400" dirty="0" smtClean="0">
                        <a:solidFill>
                          <a:schemeClr val="bg1"/>
                        </a:solidFill>
                      </a:rPr>
                      <a:t>4%</a:t>
                    </a:r>
                    <a:endParaRPr lang="en-US" sz="1400" dirty="0">
                      <a:solidFill>
                        <a:schemeClr val="bg1"/>
                      </a:solidFill>
                    </a:endParaRPr>
                  </a:p>
                </c:rich>
              </c:tx>
              <c:spPr/>
              <c:dLblPos val="ctr"/>
              <c:showPercent val="1"/>
            </c:dLbl>
            <c:txPr>
              <a:bodyPr/>
              <a:lstStyle/>
              <a:p>
                <a:pPr>
                  <a:defRPr lang="en-US" sz="1800" b="1"/>
                </a:pPr>
                <a:endParaRPr lang="en-US"/>
              </a:p>
            </c:txPr>
            <c:dLblPos val="ctr"/>
            <c:showPercent val="1"/>
            <c:showLeaderLines val="1"/>
          </c:dLbls>
          <c:cat>
            <c:strRef>
              <c:f>Sheet3!$B$2:$B$3</c:f>
              <c:strCache>
                <c:ptCount val="2"/>
                <c:pt idx="0">
                  <c:v>IEX</c:v>
                </c:pt>
                <c:pt idx="1">
                  <c:v>PXI</c:v>
                </c:pt>
              </c:strCache>
            </c:strRef>
          </c:cat>
          <c:val>
            <c:numRef>
              <c:f>Sheet3!$C$2:$C$3</c:f>
              <c:numCache>
                <c:formatCode>General</c:formatCode>
                <c:ptCount val="2"/>
                <c:pt idx="0">
                  <c:v>93</c:v>
                </c:pt>
                <c:pt idx="1">
                  <c:v>7</c:v>
                </c:pt>
              </c:numCache>
            </c:numRef>
          </c:val>
        </c:ser>
        <c:firstSliceAng val="180"/>
      </c:pieChart>
    </c:plotArea>
    <c:legend>
      <c:legendPos val="b"/>
      <c:layout>
        <c:manualLayout>
          <c:xMode val="edge"/>
          <c:yMode val="edge"/>
          <c:x val="0.30578334526366546"/>
          <c:y val="0.83757910469524643"/>
          <c:w val="0.39701902887139107"/>
          <c:h val="0.13464311752697591"/>
        </c:manualLayout>
      </c:layout>
      <c:txPr>
        <a:bodyPr/>
        <a:lstStyle/>
        <a:p>
          <a:pPr>
            <a:defRPr lang="en-US" sz="1800" b="1"/>
          </a:pPr>
          <a:endParaRPr lang="en-US"/>
        </a:p>
      </c:txPr>
    </c:legend>
    <c:plotVisOnly val="1"/>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IN"/>
  <c:style val="3"/>
  <c:chart>
    <c:title>
      <c:tx>
        <c:rich>
          <a:bodyPr/>
          <a:lstStyle/>
          <a:p>
            <a:pPr>
              <a:defRPr lang="en-US"/>
            </a:pPr>
            <a:r>
              <a:rPr lang="en-US"/>
              <a:t>IEX Dominant Market share (DAM+TAM)</a:t>
            </a:r>
          </a:p>
        </c:rich>
      </c:tx>
      <c:overlay val="1"/>
    </c:title>
    <c:plotArea>
      <c:layout>
        <c:manualLayout>
          <c:layoutTarget val="inner"/>
          <c:xMode val="edge"/>
          <c:yMode val="edge"/>
          <c:x val="9.2735491396908717E-2"/>
          <c:y val="0.13850159025502476"/>
          <c:w val="0.88374027899290353"/>
          <c:h val="0.62671981630944362"/>
        </c:manualLayout>
      </c:layout>
      <c:areaChart>
        <c:grouping val="stacked"/>
        <c:ser>
          <c:idx val="0"/>
          <c:order val="0"/>
          <c:tx>
            <c:v>Others</c:v>
          </c:tx>
          <c:cat>
            <c:strRef>
              <c:f>Consolidated!$E$1441:$E$1487</c:f>
              <c:strCache>
                <c:ptCount val="47"/>
                <c:pt idx="0">
                  <c:v>November '08</c:v>
                </c:pt>
                <c:pt idx="1">
                  <c:v>December '08</c:v>
                </c:pt>
                <c:pt idx="2">
                  <c:v>January '09</c:v>
                </c:pt>
                <c:pt idx="3">
                  <c:v>February '09</c:v>
                </c:pt>
                <c:pt idx="4">
                  <c:v>March '09</c:v>
                </c:pt>
                <c:pt idx="5">
                  <c:v>April' 09</c:v>
                </c:pt>
                <c:pt idx="6">
                  <c:v>May '09</c:v>
                </c:pt>
                <c:pt idx="7">
                  <c:v>June'09</c:v>
                </c:pt>
                <c:pt idx="8">
                  <c:v>July '09</c:v>
                </c:pt>
                <c:pt idx="9">
                  <c:v>August '09</c:v>
                </c:pt>
                <c:pt idx="10">
                  <c:v>September'09</c:v>
                </c:pt>
                <c:pt idx="11">
                  <c:v>October'09</c:v>
                </c:pt>
                <c:pt idx="12">
                  <c:v>November'09</c:v>
                </c:pt>
                <c:pt idx="13">
                  <c:v>December'09</c:v>
                </c:pt>
                <c:pt idx="14">
                  <c:v>January'10</c:v>
                </c:pt>
                <c:pt idx="15">
                  <c:v>February'10</c:v>
                </c:pt>
                <c:pt idx="16">
                  <c:v>March'10</c:v>
                </c:pt>
                <c:pt idx="17">
                  <c:v>April'10 </c:v>
                </c:pt>
                <c:pt idx="18">
                  <c:v>May'10</c:v>
                </c:pt>
                <c:pt idx="19">
                  <c:v>June'10</c:v>
                </c:pt>
                <c:pt idx="20">
                  <c:v>July'10</c:v>
                </c:pt>
                <c:pt idx="21">
                  <c:v>August'10</c:v>
                </c:pt>
                <c:pt idx="22">
                  <c:v>September'10</c:v>
                </c:pt>
                <c:pt idx="23">
                  <c:v>October'10</c:v>
                </c:pt>
                <c:pt idx="24">
                  <c:v>November'10</c:v>
                </c:pt>
                <c:pt idx="25">
                  <c:v>December'10</c:v>
                </c:pt>
                <c:pt idx="26">
                  <c:v>January'11</c:v>
                </c:pt>
                <c:pt idx="27">
                  <c:v>February'11</c:v>
                </c:pt>
                <c:pt idx="28">
                  <c:v>March'11</c:v>
                </c:pt>
                <c:pt idx="29">
                  <c:v>April' 11</c:v>
                </c:pt>
                <c:pt idx="30">
                  <c:v>May'11</c:v>
                </c:pt>
                <c:pt idx="31">
                  <c:v>June'11</c:v>
                </c:pt>
                <c:pt idx="32">
                  <c:v>July'11</c:v>
                </c:pt>
                <c:pt idx="33">
                  <c:v>August'11</c:v>
                </c:pt>
                <c:pt idx="34">
                  <c:v>Sept'11</c:v>
                </c:pt>
                <c:pt idx="35">
                  <c:v>Oct'11</c:v>
                </c:pt>
                <c:pt idx="36">
                  <c:v>Nov'11</c:v>
                </c:pt>
                <c:pt idx="37">
                  <c:v>Dec'11</c:v>
                </c:pt>
                <c:pt idx="38">
                  <c:v>Jan'12</c:v>
                </c:pt>
                <c:pt idx="39">
                  <c:v>Feb'12</c:v>
                </c:pt>
                <c:pt idx="40">
                  <c:v>Mar'12</c:v>
                </c:pt>
                <c:pt idx="41">
                  <c:v>Apr'12</c:v>
                </c:pt>
                <c:pt idx="42">
                  <c:v>May'12</c:v>
                </c:pt>
                <c:pt idx="43">
                  <c:v>June'12</c:v>
                </c:pt>
                <c:pt idx="44">
                  <c:v>July'12</c:v>
                </c:pt>
                <c:pt idx="45">
                  <c:v>Aug'12</c:v>
                </c:pt>
                <c:pt idx="46">
                  <c:v>Sep'12</c:v>
                </c:pt>
              </c:strCache>
            </c:strRef>
          </c:cat>
          <c:val>
            <c:numRef>
              <c:f>Consolidated!$F$1441:$F$1487</c:f>
              <c:numCache>
                <c:formatCode>_(* #,##0.0_);_(* \(#,##0.0\);_(* "-"??_);_(@_)</c:formatCode>
                <c:ptCount val="47"/>
                <c:pt idx="0">
                  <c:v>2.1159999999999997</c:v>
                </c:pt>
                <c:pt idx="1">
                  <c:v>19.401999999999987</c:v>
                </c:pt>
                <c:pt idx="2">
                  <c:v>15.167</c:v>
                </c:pt>
                <c:pt idx="3">
                  <c:v>24.73</c:v>
                </c:pt>
                <c:pt idx="4">
                  <c:v>43.304799999999993</c:v>
                </c:pt>
                <c:pt idx="5">
                  <c:v>50.613990558076594</c:v>
                </c:pt>
                <c:pt idx="6" formatCode="General">
                  <c:v>29</c:v>
                </c:pt>
                <c:pt idx="7" formatCode="General">
                  <c:v>17</c:v>
                </c:pt>
                <c:pt idx="8" formatCode="General">
                  <c:v>50.696000000000012</c:v>
                </c:pt>
                <c:pt idx="9" formatCode="General">
                  <c:v>61</c:v>
                </c:pt>
                <c:pt idx="10" formatCode="General">
                  <c:v>66</c:v>
                </c:pt>
                <c:pt idx="11" formatCode="General">
                  <c:v>56.07</c:v>
                </c:pt>
                <c:pt idx="12" formatCode="General">
                  <c:v>102.983</c:v>
                </c:pt>
                <c:pt idx="13" formatCode="General">
                  <c:v>120</c:v>
                </c:pt>
                <c:pt idx="14" formatCode="General">
                  <c:v>98</c:v>
                </c:pt>
                <c:pt idx="15" formatCode="General">
                  <c:v>132.654</c:v>
                </c:pt>
                <c:pt idx="16" formatCode="General">
                  <c:v>110.48963999999999</c:v>
                </c:pt>
                <c:pt idx="17">
                  <c:v>80.771489999999986</c:v>
                </c:pt>
                <c:pt idx="18">
                  <c:v>78.533080000000012</c:v>
                </c:pt>
                <c:pt idx="19">
                  <c:v>167.45418000000001</c:v>
                </c:pt>
                <c:pt idx="20">
                  <c:v>516.39360000000011</c:v>
                </c:pt>
                <c:pt idx="21">
                  <c:v>404.23651999999862</c:v>
                </c:pt>
                <c:pt idx="22">
                  <c:v>271.4008</c:v>
                </c:pt>
                <c:pt idx="23">
                  <c:v>142.31812000000033</c:v>
                </c:pt>
                <c:pt idx="24">
                  <c:v>210.62133000000031</c:v>
                </c:pt>
                <c:pt idx="25">
                  <c:v>342.71562</c:v>
                </c:pt>
                <c:pt idx="26">
                  <c:v>404.79088000000002</c:v>
                </c:pt>
                <c:pt idx="27">
                  <c:v>361.2</c:v>
                </c:pt>
                <c:pt idx="28">
                  <c:v>178.9</c:v>
                </c:pt>
                <c:pt idx="29">
                  <c:v>155.5</c:v>
                </c:pt>
                <c:pt idx="30">
                  <c:v>146.80000000000001</c:v>
                </c:pt>
                <c:pt idx="31">
                  <c:v>118.3</c:v>
                </c:pt>
                <c:pt idx="32">
                  <c:v>157.69999999999999</c:v>
                </c:pt>
                <c:pt idx="33">
                  <c:v>106.5</c:v>
                </c:pt>
                <c:pt idx="34">
                  <c:v>147</c:v>
                </c:pt>
                <c:pt idx="35">
                  <c:v>99</c:v>
                </c:pt>
                <c:pt idx="36">
                  <c:v>32.510380000000005</c:v>
                </c:pt>
                <c:pt idx="37">
                  <c:v>38.902470000000001</c:v>
                </c:pt>
                <c:pt idx="38">
                  <c:v>47.479240000000004</c:v>
                </c:pt>
                <c:pt idx="39" formatCode="0.0">
                  <c:v>85.852469999999983</c:v>
                </c:pt>
                <c:pt idx="40">
                  <c:v>121.3</c:v>
                </c:pt>
                <c:pt idx="41">
                  <c:v>56.2</c:v>
                </c:pt>
                <c:pt idx="42">
                  <c:v>89.7</c:v>
                </c:pt>
                <c:pt idx="43">
                  <c:v>94</c:v>
                </c:pt>
                <c:pt idx="44">
                  <c:v>54.1</c:v>
                </c:pt>
                <c:pt idx="45" formatCode="General">
                  <c:v>39.9</c:v>
                </c:pt>
                <c:pt idx="46" formatCode="General">
                  <c:v>30.9</c:v>
                </c:pt>
              </c:numCache>
            </c:numRef>
          </c:val>
        </c:ser>
        <c:ser>
          <c:idx val="1"/>
          <c:order val="1"/>
          <c:tx>
            <c:v>IEX</c:v>
          </c:tx>
          <c:cat>
            <c:strRef>
              <c:f>Consolidated!$E$1441:$E$1487</c:f>
              <c:strCache>
                <c:ptCount val="47"/>
                <c:pt idx="0">
                  <c:v>November '08</c:v>
                </c:pt>
                <c:pt idx="1">
                  <c:v>December '08</c:v>
                </c:pt>
                <c:pt idx="2">
                  <c:v>January '09</c:v>
                </c:pt>
                <c:pt idx="3">
                  <c:v>February '09</c:v>
                </c:pt>
                <c:pt idx="4">
                  <c:v>March '09</c:v>
                </c:pt>
                <c:pt idx="5">
                  <c:v>April' 09</c:v>
                </c:pt>
                <c:pt idx="6">
                  <c:v>May '09</c:v>
                </c:pt>
                <c:pt idx="7">
                  <c:v>June'09</c:v>
                </c:pt>
                <c:pt idx="8">
                  <c:v>July '09</c:v>
                </c:pt>
                <c:pt idx="9">
                  <c:v>August '09</c:v>
                </c:pt>
                <c:pt idx="10">
                  <c:v>September'09</c:v>
                </c:pt>
                <c:pt idx="11">
                  <c:v>October'09</c:v>
                </c:pt>
                <c:pt idx="12">
                  <c:v>November'09</c:v>
                </c:pt>
                <c:pt idx="13">
                  <c:v>December'09</c:v>
                </c:pt>
                <c:pt idx="14">
                  <c:v>January'10</c:v>
                </c:pt>
                <c:pt idx="15">
                  <c:v>February'10</c:v>
                </c:pt>
                <c:pt idx="16">
                  <c:v>March'10</c:v>
                </c:pt>
                <c:pt idx="17">
                  <c:v>April'10 </c:v>
                </c:pt>
                <c:pt idx="18">
                  <c:v>May'10</c:v>
                </c:pt>
                <c:pt idx="19">
                  <c:v>June'10</c:v>
                </c:pt>
                <c:pt idx="20">
                  <c:v>July'10</c:v>
                </c:pt>
                <c:pt idx="21">
                  <c:v>August'10</c:v>
                </c:pt>
                <c:pt idx="22">
                  <c:v>September'10</c:v>
                </c:pt>
                <c:pt idx="23">
                  <c:v>October'10</c:v>
                </c:pt>
                <c:pt idx="24">
                  <c:v>November'10</c:v>
                </c:pt>
                <c:pt idx="25">
                  <c:v>December'10</c:v>
                </c:pt>
                <c:pt idx="26">
                  <c:v>January'11</c:v>
                </c:pt>
                <c:pt idx="27">
                  <c:v>February'11</c:v>
                </c:pt>
                <c:pt idx="28">
                  <c:v>March'11</c:v>
                </c:pt>
                <c:pt idx="29">
                  <c:v>April' 11</c:v>
                </c:pt>
                <c:pt idx="30">
                  <c:v>May'11</c:v>
                </c:pt>
                <c:pt idx="31">
                  <c:v>June'11</c:v>
                </c:pt>
                <c:pt idx="32">
                  <c:v>July'11</c:v>
                </c:pt>
                <c:pt idx="33">
                  <c:v>August'11</c:v>
                </c:pt>
                <c:pt idx="34">
                  <c:v>Sept'11</c:v>
                </c:pt>
                <c:pt idx="35">
                  <c:v>Oct'11</c:v>
                </c:pt>
                <c:pt idx="36">
                  <c:v>Nov'11</c:v>
                </c:pt>
                <c:pt idx="37">
                  <c:v>Dec'11</c:v>
                </c:pt>
                <c:pt idx="38">
                  <c:v>Jan'12</c:v>
                </c:pt>
                <c:pt idx="39">
                  <c:v>Feb'12</c:v>
                </c:pt>
                <c:pt idx="40">
                  <c:v>Mar'12</c:v>
                </c:pt>
                <c:pt idx="41">
                  <c:v>Apr'12</c:v>
                </c:pt>
                <c:pt idx="42">
                  <c:v>May'12</c:v>
                </c:pt>
                <c:pt idx="43">
                  <c:v>June'12</c:v>
                </c:pt>
                <c:pt idx="44">
                  <c:v>July'12</c:v>
                </c:pt>
                <c:pt idx="45">
                  <c:v>Aug'12</c:v>
                </c:pt>
                <c:pt idx="46">
                  <c:v>Sep'12</c:v>
                </c:pt>
              </c:strCache>
            </c:strRef>
          </c:cat>
          <c:val>
            <c:numRef>
              <c:f>Consolidated!$G$1441:$G$1487</c:f>
              <c:numCache>
                <c:formatCode>_(* #,##0.0_);_(* \(#,##0.0\);_(* "-"??_);_(@_)</c:formatCode>
                <c:ptCount val="47"/>
                <c:pt idx="0">
                  <c:v>92.903610000000157</c:v>
                </c:pt>
                <c:pt idx="1">
                  <c:v>451.9687799999989</c:v>
                </c:pt>
                <c:pt idx="2">
                  <c:v>362.39367000000004</c:v>
                </c:pt>
                <c:pt idx="3">
                  <c:v>291.69354000000004</c:v>
                </c:pt>
                <c:pt idx="4">
                  <c:v>182.82397000000003</c:v>
                </c:pt>
                <c:pt idx="5">
                  <c:v>380.23722999999939</c:v>
                </c:pt>
                <c:pt idx="6">
                  <c:v>380</c:v>
                </c:pt>
                <c:pt idx="7">
                  <c:v>324</c:v>
                </c:pt>
                <c:pt idx="8">
                  <c:v>478.79573999999889</c:v>
                </c:pt>
                <c:pt idx="9">
                  <c:v>434</c:v>
                </c:pt>
                <c:pt idx="10">
                  <c:v>415</c:v>
                </c:pt>
                <c:pt idx="11">
                  <c:v>479.68928000000068</c:v>
                </c:pt>
                <c:pt idx="12">
                  <c:v>543.73648000000014</c:v>
                </c:pt>
                <c:pt idx="13">
                  <c:v>639.23</c:v>
                </c:pt>
                <c:pt idx="14">
                  <c:v>573.79999999999995</c:v>
                </c:pt>
                <c:pt idx="15">
                  <c:v>723.99115999999947</c:v>
                </c:pt>
                <c:pt idx="16">
                  <c:v>668.13163999999949</c:v>
                </c:pt>
                <c:pt idx="17">
                  <c:v>565.41757999999948</c:v>
                </c:pt>
                <c:pt idx="18">
                  <c:v>591.95553999999947</c:v>
                </c:pt>
                <c:pt idx="19">
                  <c:v>885.46229999999798</c:v>
                </c:pt>
                <c:pt idx="20">
                  <c:v>1033.4508500000011</c:v>
                </c:pt>
                <c:pt idx="21">
                  <c:v>1238.9286900000011</c:v>
                </c:pt>
                <c:pt idx="22">
                  <c:v>1238.7019700000001</c:v>
                </c:pt>
                <c:pt idx="23">
                  <c:v>1186.0611399999998</c:v>
                </c:pt>
                <c:pt idx="24">
                  <c:v>931.61629999999946</c:v>
                </c:pt>
                <c:pt idx="25">
                  <c:v>1225.8947699999999</c:v>
                </c:pt>
                <c:pt idx="26">
                  <c:v>1256.63653</c:v>
                </c:pt>
                <c:pt idx="27">
                  <c:v>1408.9</c:v>
                </c:pt>
                <c:pt idx="28">
                  <c:v>1389.7</c:v>
                </c:pt>
                <c:pt idx="29">
                  <c:v>1309.9000000000001</c:v>
                </c:pt>
                <c:pt idx="30">
                  <c:v>1160.5999999999999</c:v>
                </c:pt>
                <c:pt idx="31">
                  <c:v>1151.5999999999999</c:v>
                </c:pt>
                <c:pt idx="32">
                  <c:v>1134.0999999999999</c:v>
                </c:pt>
                <c:pt idx="33">
                  <c:v>1257.7</c:v>
                </c:pt>
                <c:pt idx="34">
                  <c:v>1508.1</c:v>
                </c:pt>
                <c:pt idx="35">
                  <c:v>1335</c:v>
                </c:pt>
                <c:pt idx="36">
                  <c:v>1118.0549899999999</c:v>
                </c:pt>
                <c:pt idx="37">
                  <c:v>1244.6606299999999</c:v>
                </c:pt>
                <c:pt idx="38">
                  <c:v>1103.8122999999998</c:v>
                </c:pt>
                <c:pt idx="39" formatCode="0.0">
                  <c:v>1056.8644799999972</c:v>
                </c:pt>
                <c:pt idx="40">
                  <c:v>1323</c:v>
                </c:pt>
                <c:pt idx="41">
                  <c:v>1360.8</c:v>
                </c:pt>
                <c:pt idx="42">
                  <c:v>1468</c:v>
                </c:pt>
                <c:pt idx="43">
                  <c:v>1535</c:v>
                </c:pt>
                <c:pt idx="44">
                  <c:v>1548</c:v>
                </c:pt>
                <c:pt idx="45">
                  <c:v>1821</c:v>
                </c:pt>
                <c:pt idx="46">
                  <c:v>1879</c:v>
                </c:pt>
              </c:numCache>
            </c:numRef>
          </c:val>
        </c:ser>
        <c:axId val="81386496"/>
        <c:axId val="81464704"/>
      </c:areaChart>
      <c:catAx>
        <c:axId val="81386496"/>
        <c:scaling>
          <c:orientation val="minMax"/>
        </c:scaling>
        <c:axPos val="b"/>
        <c:title>
          <c:tx>
            <c:rich>
              <a:bodyPr/>
              <a:lstStyle/>
              <a:p>
                <a:pPr>
                  <a:defRPr lang="en-US" sz="1400"/>
                </a:pPr>
                <a:r>
                  <a:rPr lang="en-US" sz="1400"/>
                  <a:t>Months</a:t>
                </a:r>
              </a:p>
            </c:rich>
          </c:tx>
          <c:layout>
            <c:manualLayout>
              <c:xMode val="edge"/>
              <c:yMode val="edge"/>
              <c:x val="0.4625537085642073"/>
              <c:y val="0.94024299359053565"/>
            </c:manualLayout>
          </c:layout>
        </c:title>
        <c:majorTickMark val="none"/>
        <c:tickLblPos val="nextTo"/>
        <c:txPr>
          <a:bodyPr rot="-3360000" vert="horz"/>
          <a:lstStyle/>
          <a:p>
            <a:pPr>
              <a:defRPr lang="en-US" sz="1200" b="1"/>
            </a:pPr>
            <a:endParaRPr lang="en-US"/>
          </a:p>
        </c:txPr>
        <c:crossAx val="81464704"/>
        <c:crosses val="autoZero"/>
        <c:auto val="1"/>
        <c:lblAlgn val="ctr"/>
        <c:lblOffset val="100"/>
        <c:tickLblSkip val="2"/>
        <c:tickMarkSkip val="1"/>
      </c:catAx>
      <c:valAx>
        <c:axId val="81464704"/>
        <c:scaling>
          <c:orientation val="minMax"/>
          <c:max val="2000"/>
        </c:scaling>
        <c:axPos val="l"/>
        <c:title>
          <c:tx>
            <c:rich>
              <a:bodyPr rot="-5400000" vert="horz"/>
              <a:lstStyle/>
              <a:p>
                <a:pPr>
                  <a:defRPr lang="en-US" sz="1400"/>
                </a:pPr>
                <a:r>
                  <a:rPr lang="en-US" sz="1400"/>
                  <a:t>Volume  (MUs)</a:t>
                </a:r>
              </a:p>
            </c:rich>
          </c:tx>
        </c:title>
        <c:numFmt formatCode="#,##0" sourceLinked="0"/>
        <c:tickLblPos val="nextTo"/>
        <c:txPr>
          <a:bodyPr/>
          <a:lstStyle/>
          <a:p>
            <a:pPr>
              <a:defRPr lang="en-US" sz="1200" b="1"/>
            </a:pPr>
            <a:endParaRPr lang="en-US"/>
          </a:p>
        </c:txPr>
        <c:crossAx val="81386496"/>
        <c:crosses val="autoZero"/>
        <c:crossBetween val="midCat"/>
      </c:valAx>
    </c:plotArea>
    <c:legend>
      <c:legendPos val="r"/>
      <c:layout>
        <c:manualLayout>
          <c:xMode val="edge"/>
          <c:yMode val="edge"/>
          <c:x val="0.36797378319307844"/>
          <c:y val="9.1222798463102425E-2"/>
          <c:w val="0.29512886874210992"/>
          <c:h val="8.9535200831674266E-2"/>
        </c:manualLayout>
      </c:layout>
      <c:txPr>
        <a:bodyPr/>
        <a:lstStyle/>
        <a:p>
          <a:pPr>
            <a:defRPr lang="en-US" sz="1400" b="1"/>
          </a:pPr>
          <a:endParaRPr lang="en-US"/>
        </a:p>
      </c:txPr>
    </c:legend>
    <c:plotVisOnly val="1"/>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IN"/>
  <c:chart>
    <c:title>
      <c:tx>
        <c:rich>
          <a:bodyPr/>
          <a:lstStyle/>
          <a:p>
            <a:pPr>
              <a:defRPr lang="en-US"/>
            </a:pPr>
            <a:r>
              <a:rPr lang="en-US"/>
              <a:t>Capacity</a:t>
            </a:r>
            <a:r>
              <a:rPr lang="en-US" baseline="0"/>
              <a:t> in MW</a:t>
            </a:r>
            <a:endParaRPr lang="en-US"/>
          </a:p>
        </c:rich>
      </c:tx>
    </c:title>
    <c:plotArea>
      <c:layout>
        <c:manualLayout>
          <c:layoutTarget val="inner"/>
          <c:xMode val="edge"/>
          <c:yMode val="edge"/>
          <c:x val="0.1046566762745232"/>
          <c:y val="0.11839785143136178"/>
          <c:w val="0.8770752328887389"/>
          <c:h val="0.76761691997802661"/>
        </c:manualLayout>
      </c:layout>
      <c:barChart>
        <c:barDir val="col"/>
        <c:grouping val="clustered"/>
        <c:ser>
          <c:idx val="0"/>
          <c:order val="0"/>
          <c:dLbls>
            <c:dLbl>
              <c:idx val="0"/>
              <c:layout>
                <c:manualLayout>
                  <c:x val="1.3285884244902856E-2"/>
                  <c:y val="0"/>
                </c:manualLayout>
              </c:layout>
              <c:tx>
                <c:rich>
                  <a:bodyPr/>
                  <a:lstStyle/>
                  <a:p>
                    <a:r>
                      <a:rPr lang="en-US"/>
                      <a:t>1979 MW</a:t>
                    </a:r>
                  </a:p>
                </c:rich>
              </c:tx>
              <c:showVal val="1"/>
            </c:dLbl>
            <c:dLbl>
              <c:idx val="1"/>
              <c:layout>
                <c:manualLayout>
                  <c:x val="9.9644131836770927E-3"/>
                  <c:y val="3.2343244409421233E-2"/>
                </c:manualLayout>
              </c:layout>
              <c:tx>
                <c:rich>
                  <a:bodyPr/>
                  <a:lstStyle/>
                  <a:p>
                    <a:r>
                      <a:rPr lang="en-US"/>
                      <a:t>759MW</a:t>
                    </a:r>
                  </a:p>
                </c:rich>
              </c:tx>
              <c:showVal val="1"/>
            </c:dLbl>
            <c:dLbl>
              <c:idx val="2"/>
              <c:layout>
                <c:manualLayout>
                  <c:x val="1.4946619775515643E-2"/>
                  <c:y val="2.3102317435300845E-2"/>
                </c:manualLayout>
              </c:layout>
              <c:tx>
                <c:rich>
                  <a:bodyPr/>
                  <a:lstStyle/>
                  <a:p>
                    <a:r>
                      <a:rPr lang="en-US"/>
                      <a:t>561MW</a:t>
                    </a:r>
                  </a:p>
                </c:rich>
              </c:tx>
              <c:showVal val="1"/>
            </c:dLbl>
            <c:dLbl>
              <c:idx val="3"/>
              <c:layout>
                <c:manualLayout>
                  <c:x val="9.9644131836770927E-3"/>
                  <c:y val="2.7722780922360954E-2"/>
                </c:manualLayout>
              </c:layout>
              <c:tx>
                <c:rich>
                  <a:bodyPr/>
                  <a:lstStyle/>
                  <a:p>
                    <a:r>
                      <a:rPr lang="en-US"/>
                      <a:t>173MW</a:t>
                    </a:r>
                  </a:p>
                </c:rich>
              </c:tx>
              <c:showVal val="1"/>
            </c:dLbl>
            <c:dLbl>
              <c:idx val="4"/>
              <c:layout>
                <c:manualLayout>
                  <c:x val="8.3036776530642908E-3"/>
                  <c:y val="1.3861390461180501E-2"/>
                </c:manualLayout>
              </c:layout>
              <c:tx>
                <c:rich>
                  <a:bodyPr/>
                  <a:lstStyle/>
                  <a:p>
                    <a:r>
                      <a:rPr lang="en-US"/>
                      <a:t>19.4MW</a:t>
                    </a:r>
                  </a:p>
                </c:rich>
              </c:tx>
              <c:showVal val="1"/>
            </c:dLbl>
            <c:dLbl>
              <c:idx val="5"/>
              <c:layout>
                <c:manualLayout>
                  <c:x val="1.1625148714289978E-2"/>
                  <c:y val="1.8481853948240669E-2"/>
                </c:manualLayout>
              </c:layout>
              <c:tx>
                <c:rich>
                  <a:bodyPr/>
                  <a:lstStyle/>
                  <a:p>
                    <a:r>
                      <a:rPr lang="en-US"/>
                      <a:t>1.67MW</a:t>
                    </a:r>
                  </a:p>
                </c:rich>
              </c:tx>
              <c:showVal val="1"/>
            </c:dLbl>
            <c:dLbl>
              <c:idx val="6"/>
              <c:layout>
                <c:manualLayout>
                  <c:x val="1.8268090836741205E-2"/>
                  <c:y val="4.6204634870602524E-3"/>
                </c:manualLayout>
              </c:layout>
              <c:tx>
                <c:rich>
                  <a:bodyPr/>
                  <a:lstStyle/>
                  <a:p>
                    <a:r>
                      <a:rPr lang="en-US"/>
                      <a:t>16MW</a:t>
                    </a:r>
                  </a:p>
                </c:rich>
              </c:tx>
              <c:showVal val="1"/>
            </c:dLbl>
            <c:txPr>
              <a:bodyPr rot="-2400000"/>
              <a:lstStyle/>
              <a:p>
                <a:pPr>
                  <a:defRPr lang="en-US" sz="1400" b="1"/>
                </a:pPr>
                <a:endParaRPr lang="en-US"/>
              </a:p>
            </c:txPr>
            <c:showVal val="1"/>
          </c:dLbls>
          <c:cat>
            <c:strRef>
              <c:f>'Trade graph1'!$C$811:$C$817</c:f>
              <c:strCache>
                <c:ptCount val="7"/>
                <c:pt idx="0">
                  <c:v>Wind</c:v>
                </c:pt>
                <c:pt idx="1">
                  <c:v>BFC</c:v>
                </c:pt>
                <c:pt idx="2">
                  <c:v>Biomass</c:v>
                </c:pt>
                <c:pt idx="3">
                  <c:v>SHP</c:v>
                </c:pt>
                <c:pt idx="4">
                  <c:v>SPV</c:v>
                </c:pt>
                <c:pt idx="5">
                  <c:v>Others</c:v>
                </c:pt>
                <c:pt idx="6">
                  <c:v>MSW</c:v>
                </c:pt>
              </c:strCache>
            </c:strRef>
          </c:cat>
          <c:val>
            <c:numRef>
              <c:f>'Trade graph1'!$D$811:$D$817</c:f>
              <c:numCache>
                <c:formatCode>General</c:formatCode>
                <c:ptCount val="7"/>
                <c:pt idx="0">
                  <c:v>1979</c:v>
                </c:pt>
                <c:pt idx="1">
                  <c:v>759</c:v>
                </c:pt>
                <c:pt idx="2">
                  <c:v>561</c:v>
                </c:pt>
                <c:pt idx="3">
                  <c:v>173</c:v>
                </c:pt>
                <c:pt idx="4">
                  <c:v>19.399999999999999</c:v>
                </c:pt>
                <c:pt idx="5">
                  <c:v>1.6700000000000021</c:v>
                </c:pt>
                <c:pt idx="6">
                  <c:v>16</c:v>
                </c:pt>
              </c:numCache>
            </c:numRef>
          </c:val>
        </c:ser>
        <c:ser>
          <c:idx val="1"/>
          <c:order val="1"/>
          <c:dLbls>
            <c:dLbl>
              <c:idx val="0"/>
              <c:layout>
                <c:manualLayout>
                  <c:x val="2.6571768489805699E-2"/>
                  <c:y val="3.6963707896481242E-2"/>
                </c:manualLayout>
              </c:layout>
              <c:tx>
                <c:rich>
                  <a:bodyPr/>
                  <a:lstStyle/>
                  <a:p>
                    <a:r>
                      <a:rPr lang="en-US"/>
                      <a:t>1794MW</a:t>
                    </a:r>
                  </a:p>
                </c:rich>
              </c:tx>
              <c:showVal val="1"/>
            </c:dLbl>
            <c:dLbl>
              <c:idx val="1"/>
              <c:layout>
                <c:manualLayout>
                  <c:x val="2.6571768489805751E-2"/>
                  <c:y val="2.7722780922360954E-2"/>
                </c:manualLayout>
              </c:layout>
              <c:tx>
                <c:rich>
                  <a:bodyPr/>
                  <a:lstStyle/>
                  <a:p>
                    <a:r>
                      <a:rPr lang="en-US"/>
                      <a:t>659MW</a:t>
                    </a:r>
                  </a:p>
                </c:rich>
              </c:tx>
              <c:showVal val="1"/>
            </c:dLbl>
            <c:dLbl>
              <c:idx val="2"/>
              <c:layout>
                <c:manualLayout>
                  <c:x val="2.6571768489805723E-2"/>
                  <c:y val="2.7722780922360954E-2"/>
                </c:manualLayout>
              </c:layout>
              <c:tx>
                <c:rich>
                  <a:bodyPr/>
                  <a:lstStyle/>
                  <a:p>
                    <a:r>
                      <a:rPr lang="en-US"/>
                      <a:t>524MW</a:t>
                    </a:r>
                  </a:p>
                </c:rich>
              </c:tx>
              <c:showVal val="1"/>
            </c:dLbl>
            <c:dLbl>
              <c:idx val="3"/>
              <c:layout>
                <c:manualLayout>
                  <c:x val="1.6607355306128536E-2"/>
                  <c:y val="5.0825098357661733E-2"/>
                </c:manualLayout>
              </c:layout>
              <c:tx>
                <c:rich>
                  <a:bodyPr/>
                  <a:lstStyle/>
                  <a:p>
                    <a:r>
                      <a:rPr lang="en-US"/>
                      <a:t>153MW</a:t>
                    </a:r>
                  </a:p>
                </c:rich>
              </c:tx>
              <c:showVal val="1"/>
            </c:dLbl>
            <c:dLbl>
              <c:idx val="4"/>
              <c:layout>
                <c:manualLayout>
                  <c:x val="1.3285884244902856E-2"/>
                  <c:y val="3.2343244409421233E-2"/>
                </c:manualLayout>
              </c:layout>
              <c:tx>
                <c:rich>
                  <a:bodyPr/>
                  <a:lstStyle/>
                  <a:p>
                    <a:r>
                      <a:rPr lang="en-US"/>
                      <a:t>18.17MW</a:t>
                    </a:r>
                  </a:p>
                </c:rich>
              </c:tx>
              <c:showVal val="1"/>
            </c:dLbl>
            <c:dLbl>
              <c:idx val="5"/>
              <c:layout>
                <c:manualLayout>
                  <c:x val="1.6607355306128536E-2"/>
                  <c:y val="4.6204634870601731E-2"/>
                </c:manualLayout>
              </c:layout>
              <c:tx>
                <c:rich>
                  <a:bodyPr/>
                  <a:lstStyle/>
                  <a:p>
                    <a:r>
                      <a:rPr lang="en-US"/>
                      <a:t>1.67MW</a:t>
                    </a:r>
                  </a:p>
                </c:rich>
              </c:tx>
              <c:showVal val="1"/>
            </c:dLbl>
            <c:dLbl>
              <c:idx val="6"/>
              <c:layout>
                <c:manualLayout>
                  <c:x val="9.9644131836772228E-3"/>
                  <c:y val="2.3102317435300845E-2"/>
                </c:manualLayout>
              </c:layout>
              <c:tx>
                <c:rich>
                  <a:bodyPr/>
                  <a:lstStyle/>
                  <a:p>
                    <a:r>
                      <a:rPr lang="en-US"/>
                      <a:t>0MW</a:t>
                    </a:r>
                  </a:p>
                </c:rich>
              </c:tx>
              <c:showVal val="1"/>
            </c:dLbl>
            <c:txPr>
              <a:bodyPr rot="-2400000"/>
              <a:lstStyle/>
              <a:p>
                <a:pPr>
                  <a:defRPr lang="en-US" sz="1400" b="1"/>
                </a:pPr>
                <a:endParaRPr lang="en-US"/>
              </a:p>
            </c:txPr>
            <c:showVal val="1"/>
          </c:dLbls>
          <c:cat>
            <c:strRef>
              <c:f>'Trade graph1'!$C$811:$C$817</c:f>
              <c:strCache>
                <c:ptCount val="7"/>
                <c:pt idx="0">
                  <c:v>Wind</c:v>
                </c:pt>
                <c:pt idx="1">
                  <c:v>BFC</c:v>
                </c:pt>
                <c:pt idx="2">
                  <c:v>Biomass</c:v>
                </c:pt>
                <c:pt idx="3">
                  <c:v>SHP</c:v>
                </c:pt>
                <c:pt idx="4">
                  <c:v>SPV</c:v>
                </c:pt>
                <c:pt idx="5">
                  <c:v>Others</c:v>
                </c:pt>
                <c:pt idx="6">
                  <c:v>MSW</c:v>
                </c:pt>
              </c:strCache>
            </c:strRef>
          </c:cat>
          <c:val>
            <c:numRef>
              <c:f>'Trade graph1'!$E$811:$E$817</c:f>
              <c:numCache>
                <c:formatCode>General</c:formatCode>
                <c:ptCount val="7"/>
                <c:pt idx="0">
                  <c:v>1794</c:v>
                </c:pt>
                <c:pt idx="1">
                  <c:v>659</c:v>
                </c:pt>
                <c:pt idx="2">
                  <c:v>524</c:v>
                </c:pt>
                <c:pt idx="3">
                  <c:v>153</c:v>
                </c:pt>
                <c:pt idx="4">
                  <c:v>18.170000000000005</c:v>
                </c:pt>
                <c:pt idx="5">
                  <c:v>1.6700000000000021</c:v>
                </c:pt>
                <c:pt idx="6">
                  <c:v>0</c:v>
                </c:pt>
              </c:numCache>
            </c:numRef>
          </c:val>
        </c:ser>
        <c:axId val="81491840"/>
        <c:axId val="81493376"/>
      </c:barChart>
      <c:catAx>
        <c:axId val="81491840"/>
        <c:scaling>
          <c:orientation val="minMax"/>
        </c:scaling>
        <c:axPos val="b"/>
        <c:tickLblPos val="nextTo"/>
        <c:txPr>
          <a:bodyPr/>
          <a:lstStyle/>
          <a:p>
            <a:pPr>
              <a:defRPr lang="en-US" sz="1400" b="1"/>
            </a:pPr>
            <a:endParaRPr lang="en-US"/>
          </a:p>
        </c:txPr>
        <c:crossAx val="81493376"/>
        <c:crosses val="autoZero"/>
        <c:auto val="1"/>
        <c:lblAlgn val="ctr"/>
        <c:lblOffset val="100"/>
      </c:catAx>
      <c:valAx>
        <c:axId val="81493376"/>
        <c:scaling>
          <c:orientation val="minMax"/>
        </c:scaling>
        <c:axPos val="l"/>
        <c:majorGridlines>
          <c:spPr>
            <a:ln>
              <a:prstDash val="sysDot"/>
            </a:ln>
          </c:spPr>
        </c:majorGridlines>
        <c:title>
          <c:tx>
            <c:rich>
              <a:bodyPr rot="-5400000" vert="horz"/>
              <a:lstStyle/>
              <a:p>
                <a:pPr>
                  <a:defRPr lang="en-US" sz="1400" b="1"/>
                </a:pPr>
                <a:r>
                  <a:rPr lang="en-US" sz="1400" b="1"/>
                  <a:t>Capacity in MW</a:t>
                </a:r>
              </a:p>
            </c:rich>
          </c:tx>
        </c:title>
        <c:numFmt formatCode="General" sourceLinked="1"/>
        <c:tickLblPos val="nextTo"/>
        <c:txPr>
          <a:bodyPr/>
          <a:lstStyle/>
          <a:p>
            <a:pPr>
              <a:defRPr lang="en-US" sz="1400" b="1"/>
            </a:pPr>
            <a:endParaRPr lang="en-US"/>
          </a:p>
        </c:txPr>
        <c:crossAx val="81491840"/>
        <c:crosses val="autoZero"/>
        <c:crossBetween val="between"/>
      </c:valAx>
    </c:plotArea>
    <c:plotVisOnly val="1"/>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IN"/>
  <c:style val="5"/>
  <c:chart>
    <c:title>
      <c:tx>
        <c:rich>
          <a:bodyPr/>
          <a:lstStyle/>
          <a:p>
            <a:pPr>
              <a:defRPr lang="en-US"/>
            </a:pPr>
            <a:r>
              <a:rPr lang="en-US"/>
              <a:t>Market Share</a:t>
            </a:r>
          </a:p>
        </c:rich>
      </c:tx>
      <c:layout>
        <c:manualLayout>
          <c:xMode val="edge"/>
          <c:yMode val="edge"/>
          <c:x val="0.30458962703706727"/>
          <c:y val="8.6206896551724227E-2"/>
        </c:manualLayout>
      </c:layout>
    </c:title>
    <c:plotArea>
      <c:layout/>
      <c:pieChart>
        <c:varyColors val="1"/>
        <c:ser>
          <c:idx val="0"/>
          <c:order val="0"/>
          <c:dLbls>
            <c:dLbl>
              <c:idx val="0"/>
              <c:layout>
                <c:manualLayout>
                  <c:x val="-5.5249488512038543E-2"/>
                  <c:y val="0.28173975020363823"/>
                </c:manualLayout>
              </c:layout>
              <c:tx>
                <c:rich>
                  <a:bodyPr/>
                  <a:lstStyle/>
                  <a:p>
                    <a:pPr>
                      <a:defRPr lang="en-US" sz="1600" b="1">
                        <a:latin typeface="Calibri" pitchFamily="34" charset="0"/>
                      </a:defRPr>
                    </a:pPr>
                    <a:r>
                      <a:rPr lang="en-US" sz="1600" b="1" dirty="0">
                        <a:latin typeface="Calibri" pitchFamily="34" charset="0"/>
                      </a:rPr>
                      <a:t>IEX - </a:t>
                    </a:r>
                    <a:r>
                      <a:rPr lang="en-US" sz="1600" b="1" dirty="0" smtClean="0">
                        <a:latin typeface="Calibri" pitchFamily="34" charset="0"/>
                      </a:rPr>
                      <a:t>92%</a:t>
                    </a:r>
                    <a:endParaRPr lang="en-US" sz="1600" b="1" dirty="0">
                      <a:latin typeface="Calibri" pitchFamily="34" charset="0"/>
                    </a:endParaRPr>
                  </a:p>
                </c:rich>
              </c:tx>
              <c:spPr/>
              <c:showPercent val="1"/>
            </c:dLbl>
            <c:dLbl>
              <c:idx val="1"/>
              <c:delete val="1"/>
            </c:dLbl>
            <c:txPr>
              <a:bodyPr/>
              <a:lstStyle/>
              <a:p>
                <a:pPr>
                  <a:defRPr lang="en-US" sz="1400" b="1">
                    <a:latin typeface="Calibri" pitchFamily="34" charset="0"/>
                  </a:defRPr>
                </a:pPr>
                <a:endParaRPr lang="en-US"/>
              </a:p>
            </c:txPr>
            <c:showPercent val="1"/>
            <c:showLeaderLines val="1"/>
          </c:dLbls>
          <c:cat>
            <c:strRef>
              <c:f>'Certificate balance sheet'!$P$27:$Q$27</c:f>
              <c:strCache>
                <c:ptCount val="2"/>
                <c:pt idx="0">
                  <c:v>-</c:v>
                </c:pt>
                <c:pt idx="1">
                  <c:v>-</c:v>
                </c:pt>
              </c:strCache>
            </c:strRef>
          </c:cat>
          <c:val>
            <c:numRef>
              <c:f>'Certificate balance sheet'!$P$28:$Q$28</c:f>
              <c:numCache>
                <c:formatCode>#,##0</c:formatCode>
                <c:ptCount val="2"/>
                <c:pt idx="0" formatCode="_(* #,##0_);_(* \(#,##0\);_(* &quot;-&quot;??_);_(@_)">
                  <c:v>190482</c:v>
                </c:pt>
                <c:pt idx="1">
                  <c:v>3066</c:v>
                </c:pt>
              </c:numCache>
            </c:numRef>
          </c:val>
        </c:ser>
        <c:dLbls>
          <c:showPercent val="1"/>
        </c:dLbls>
        <c:firstSliceAng val="173"/>
      </c:pieChart>
    </c:plotArea>
    <c:plotVisOnly val="1"/>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IN"/>
  <c:style val="5"/>
  <c:chart>
    <c:title>
      <c:tx>
        <c:rich>
          <a:bodyPr/>
          <a:lstStyle/>
          <a:p>
            <a:pPr>
              <a:defRPr lang="en-US"/>
            </a:pPr>
            <a:r>
              <a:rPr lang="en-US"/>
              <a:t>Participation trend</a:t>
            </a:r>
          </a:p>
        </c:rich>
      </c:tx>
      <c:layout>
        <c:manualLayout>
          <c:xMode val="edge"/>
          <c:yMode val="edge"/>
          <c:x val="0.26890266841644866"/>
          <c:y val="0"/>
        </c:manualLayout>
      </c:layout>
    </c:title>
    <c:plotArea>
      <c:layout>
        <c:manualLayout>
          <c:layoutTarget val="inner"/>
          <c:xMode val="edge"/>
          <c:yMode val="edge"/>
          <c:x val="7.2751774083795129E-2"/>
          <c:y val="0.1478262553246418"/>
          <c:w val="0.87074511519393571"/>
          <c:h val="0.77082354459790892"/>
        </c:manualLayout>
      </c:layout>
      <c:pieChart>
        <c:varyColors val="1"/>
        <c:ser>
          <c:idx val="0"/>
          <c:order val="0"/>
          <c:dLbls>
            <c:dLbl>
              <c:idx val="2"/>
              <c:layout>
                <c:manualLayout>
                  <c:x val="-7.9203606493632783E-2"/>
                  <c:y val="9.6937524202917194E-2"/>
                </c:manualLayout>
              </c:layout>
              <c:showVal val="1"/>
              <c:showCatName val="1"/>
              <c:showPercent val="1"/>
            </c:dLbl>
            <c:txPr>
              <a:bodyPr/>
              <a:lstStyle/>
              <a:p>
                <a:pPr>
                  <a:defRPr lang="en-US" sz="1400" b="1"/>
                </a:pPr>
                <a:endParaRPr lang="en-US"/>
              </a:p>
            </c:txPr>
            <c:showVal val="1"/>
            <c:showCatName val="1"/>
            <c:showPercent val="1"/>
            <c:showLeaderLines val="1"/>
          </c:dLbls>
          <c:cat>
            <c:strRef>
              <c:f>Sheet1!$E$5:$E$8</c:f>
              <c:strCache>
                <c:ptCount val="4"/>
                <c:pt idx="0">
                  <c:v>Discom</c:v>
                </c:pt>
                <c:pt idx="1">
                  <c:v>OA C</c:v>
                </c:pt>
                <c:pt idx="2">
                  <c:v>CPP</c:v>
                </c:pt>
                <c:pt idx="3">
                  <c:v>Eligible Entity</c:v>
                </c:pt>
              </c:strCache>
            </c:strRef>
          </c:cat>
          <c:val>
            <c:numRef>
              <c:f>Sheet1!$F$5:$F$8</c:f>
              <c:numCache>
                <c:formatCode>General</c:formatCode>
                <c:ptCount val="4"/>
                <c:pt idx="0">
                  <c:v>16</c:v>
                </c:pt>
                <c:pt idx="1">
                  <c:v>652</c:v>
                </c:pt>
                <c:pt idx="2">
                  <c:v>37</c:v>
                </c:pt>
                <c:pt idx="3">
                  <c:v>359</c:v>
                </c:pt>
              </c:numCache>
            </c:numRef>
          </c:val>
        </c:ser>
        <c:firstSliceAng val="141"/>
      </c:pieChart>
    </c:plotArea>
    <c:plotVisOnly val="1"/>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IN"/>
  <c:style val="18"/>
  <c:chart>
    <c:autoTitleDeleted val="1"/>
    <c:plotArea>
      <c:layout>
        <c:manualLayout>
          <c:layoutTarget val="inner"/>
          <c:xMode val="edge"/>
          <c:yMode val="edge"/>
          <c:x val="0.1272234654878675"/>
          <c:y val="0.15151344718274029"/>
          <c:w val="0.82578238246534952"/>
          <c:h val="0.63277942529911702"/>
        </c:manualLayout>
      </c:layout>
      <c:lineChart>
        <c:grouping val="standard"/>
        <c:ser>
          <c:idx val="0"/>
          <c:order val="0"/>
          <c:tx>
            <c:strRef>
              <c:f>Graph!$B$5</c:f>
              <c:strCache>
                <c:ptCount val="1"/>
                <c:pt idx="0">
                  <c:v>HHI Buy</c:v>
                </c:pt>
              </c:strCache>
            </c:strRef>
          </c:tx>
          <c:spPr>
            <a:ln w="28575"/>
          </c:spPr>
          <c:marker>
            <c:symbol val="diamond"/>
            <c:size val="5"/>
            <c:spPr>
              <a:ln w="28575"/>
            </c:spPr>
          </c:marker>
          <c:dLbls>
            <c:dLbl>
              <c:idx val="5"/>
              <c:layout>
                <c:manualLayout>
                  <c:x val="-5.6140350877192845E-2"/>
                  <c:y val="-4.1811846689895356E-2"/>
                </c:manualLayout>
              </c:layout>
              <c:dLblPos val="r"/>
              <c:showVal val="1"/>
            </c:dLbl>
            <c:dLbl>
              <c:idx val="6"/>
              <c:layout>
                <c:manualLayout>
                  <c:x val="-3.2748538011695992E-2"/>
                  <c:y val="-2.7874564459930411E-2"/>
                </c:manualLayout>
              </c:layout>
              <c:dLblPos val="r"/>
              <c:showVal val="1"/>
            </c:dLbl>
            <c:dLbl>
              <c:idx val="7"/>
              <c:layout>
                <c:manualLayout>
                  <c:x val="-3.7426900584795558E-2"/>
                  <c:y val="4.6457607433217432E-2"/>
                </c:manualLayout>
              </c:layout>
              <c:dLblPos val="r"/>
              <c:showVal val="1"/>
            </c:dLbl>
            <c:dLbl>
              <c:idx val="8"/>
              <c:layout>
                <c:manualLayout>
                  <c:x val="-5.6140350877192845E-2"/>
                  <c:y val="4.1811846689895356E-2"/>
                </c:manualLayout>
              </c:layout>
              <c:dLblPos val="r"/>
              <c:showVal val="1"/>
            </c:dLbl>
            <c:dLbl>
              <c:idx val="9"/>
              <c:layout>
                <c:manualLayout>
                  <c:x val="-3.7426900584795558E-2"/>
                  <c:y val="4.6457607433217432E-2"/>
                </c:manualLayout>
              </c:layout>
              <c:dLblPos val="r"/>
              <c:showVal val="1"/>
            </c:dLbl>
            <c:dLbl>
              <c:idx val="10"/>
              <c:layout>
                <c:manualLayout>
                  <c:x val="-2.7713051355306249E-2"/>
                  <c:y val="4.375328083989545E-2"/>
                </c:manualLayout>
              </c:layout>
              <c:dLblPos val="r"/>
              <c:showVal val="1"/>
            </c:dLbl>
            <c:dLbl>
              <c:idx val="11"/>
              <c:layout>
                <c:manualLayout>
                  <c:x val="-2.181334634055701E-2"/>
                  <c:y val="4.4810788576801104E-2"/>
                </c:manualLayout>
              </c:layout>
              <c:dLblPos val="r"/>
              <c:showVal val="1"/>
            </c:dLbl>
            <c:txPr>
              <a:bodyPr/>
              <a:lstStyle/>
              <a:p>
                <a:pPr>
                  <a:defRPr lang="en-US" sz="1200" b="0" i="0" u="none" strike="noStrike" baseline="0">
                    <a:solidFill>
                      <a:srgbClr val="000000"/>
                    </a:solidFill>
                    <a:latin typeface="Calibri"/>
                    <a:ea typeface="Calibri"/>
                    <a:cs typeface="Calibri"/>
                  </a:defRPr>
                </a:pPr>
                <a:endParaRPr lang="en-US"/>
              </a:p>
            </c:txPr>
            <c:showVal val="1"/>
          </c:dLbls>
          <c:cat>
            <c:numRef>
              <c:f>Graph!$A$6:$A$17</c:f>
              <c:numCache>
                <c:formatCode>[$-409]mmm\-yy;@</c:formatCode>
                <c:ptCount val="12"/>
                <c:pt idx="0">
                  <c:v>40637</c:v>
                </c:pt>
                <c:pt idx="1">
                  <c:v>40667</c:v>
                </c:pt>
                <c:pt idx="2">
                  <c:v>40698</c:v>
                </c:pt>
                <c:pt idx="3">
                  <c:v>40728</c:v>
                </c:pt>
                <c:pt idx="4">
                  <c:v>40759</c:v>
                </c:pt>
                <c:pt idx="5">
                  <c:v>40790</c:v>
                </c:pt>
                <c:pt idx="6">
                  <c:v>40820</c:v>
                </c:pt>
                <c:pt idx="7">
                  <c:v>40851</c:v>
                </c:pt>
                <c:pt idx="8">
                  <c:v>40881</c:v>
                </c:pt>
                <c:pt idx="9">
                  <c:v>40912</c:v>
                </c:pt>
                <c:pt idx="10">
                  <c:v>40943</c:v>
                </c:pt>
                <c:pt idx="11">
                  <c:v>40972</c:v>
                </c:pt>
              </c:numCache>
            </c:numRef>
          </c:cat>
          <c:val>
            <c:numRef>
              <c:f>Graph!$B$6:$B$17</c:f>
              <c:numCache>
                <c:formatCode>0.00</c:formatCode>
                <c:ptCount val="12"/>
                <c:pt idx="0">
                  <c:v>0.13</c:v>
                </c:pt>
                <c:pt idx="1">
                  <c:v>9.0000000000000024E-2</c:v>
                </c:pt>
                <c:pt idx="2">
                  <c:v>0.05</c:v>
                </c:pt>
                <c:pt idx="3">
                  <c:v>7.0000000000000021E-2</c:v>
                </c:pt>
                <c:pt idx="4">
                  <c:v>9.0000000000000024E-2</c:v>
                </c:pt>
                <c:pt idx="5">
                  <c:v>0.13</c:v>
                </c:pt>
                <c:pt idx="6">
                  <c:v>0.13</c:v>
                </c:pt>
                <c:pt idx="7">
                  <c:v>0.13</c:v>
                </c:pt>
                <c:pt idx="8">
                  <c:v>0.1</c:v>
                </c:pt>
                <c:pt idx="9">
                  <c:v>6.0533959820332134E-2</c:v>
                </c:pt>
                <c:pt idx="10">
                  <c:v>6.797738340657454E-2</c:v>
                </c:pt>
                <c:pt idx="11">
                  <c:v>5.2747184614694978E-2</c:v>
                </c:pt>
              </c:numCache>
            </c:numRef>
          </c:val>
        </c:ser>
        <c:dLbls>
          <c:showVal val="1"/>
        </c:dLbls>
        <c:marker val="1"/>
        <c:axId val="82072704"/>
        <c:axId val="82074240"/>
      </c:lineChart>
      <c:dateAx>
        <c:axId val="82072704"/>
        <c:scaling>
          <c:orientation val="minMax"/>
        </c:scaling>
        <c:axPos val="b"/>
        <c:majorGridlines/>
        <c:numFmt formatCode="[$-409]mmm\-yy;@" sourceLinked="0"/>
        <c:tickLblPos val="nextTo"/>
        <c:txPr>
          <a:bodyPr rot="-5400000" vert="horz"/>
          <a:lstStyle/>
          <a:p>
            <a:pPr>
              <a:defRPr lang="en-US" sz="1200" b="1" i="0" u="none" strike="noStrike" baseline="0">
                <a:solidFill>
                  <a:srgbClr val="000000"/>
                </a:solidFill>
                <a:latin typeface="Calibri"/>
                <a:ea typeface="Calibri"/>
                <a:cs typeface="Calibri"/>
              </a:defRPr>
            </a:pPr>
            <a:endParaRPr lang="en-US"/>
          </a:p>
        </c:txPr>
        <c:crossAx val="82074240"/>
        <c:crosses val="autoZero"/>
        <c:auto val="1"/>
        <c:lblOffset val="100"/>
      </c:dateAx>
      <c:valAx>
        <c:axId val="82074240"/>
        <c:scaling>
          <c:orientation val="minMax"/>
        </c:scaling>
        <c:axPos val="l"/>
        <c:title>
          <c:tx>
            <c:rich>
              <a:bodyPr/>
              <a:lstStyle/>
              <a:p>
                <a:pPr>
                  <a:defRPr lang="en-US" sz="1800" b="1" i="0" u="none" strike="noStrike" baseline="0">
                    <a:solidFill>
                      <a:srgbClr val="000000"/>
                    </a:solidFill>
                    <a:latin typeface="Calibri"/>
                    <a:ea typeface="Calibri"/>
                    <a:cs typeface="Calibri"/>
                  </a:defRPr>
                </a:pPr>
                <a:r>
                  <a:rPr lang="en-US" sz="1800"/>
                  <a:t>HHI</a:t>
                </a:r>
              </a:p>
            </c:rich>
          </c:tx>
        </c:title>
        <c:numFmt formatCode="0.00" sourceLinked="1"/>
        <c:tickLblPos val="nextTo"/>
        <c:txPr>
          <a:bodyPr rot="0" vert="horz"/>
          <a:lstStyle/>
          <a:p>
            <a:pPr>
              <a:defRPr lang="en-US" sz="1200" b="0" i="0" u="none" strike="noStrike" baseline="0">
                <a:solidFill>
                  <a:srgbClr val="000000"/>
                </a:solidFill>
                <a:latin typeface="Calibri"/>
                <a:ea typeface="Calibri"/>
                <a:cs typeface="Calibri"/>
              </a:defRPr>
            </a:pPr>
            <a:endParaRPr lang="en-US"/>
          </a:p>
        </c:txPr>
        <c:crossAx val="82072704"/>
        <c:crosses val="autoZero"/>
        <c:crossBetween val="midCat"/>
        <c:majorUnit val="4.0000000000000022E-2"/>
      </c:valAx>
    </c:plotArea>
    <c:legend>
      <c:legendPos val="b"/>
      <c:layout>
        <c:manualLayout>
          <c:xMode val="edge"/>
          <c:yMode val="edge"/>
          <c:x val="0.22712989823640464"/>
          <c:y val="0.93051697806066447"/>
          <c:w val="0.47702445089100731"/>
          <c:h val="6.9483021939331563E-2"/>
        </c:manualLayout>
      </c:layout>
      <c:txPr>
        <a:bodyPr/>
        <a:lstStyle/>
        <a:p>
          <a:pPr>
            <a:defRPr lang="en-US" sz="1400" b="0" i="0" u="none" strike="noStrike" baseline="0">
              <a:solidFill>
                <a:srgbClr val="000000"/>
              </a:solidFill>
              <a:latin typeface="Calibri"/>
              <a:ea typeface="Calibri"/>
              <a:cs typeface="Calibri"/>
            </a:defRPr>
          </a:pPr>
          <a:endParaRPr lang="en-US"/>
        </a:p>
      </c:txPr>
    </c:legend>
    <c:plotVisOnly val="1"/>
    <c:dispBlanksAs val="gap"/>
  </c:chart>
  <c:spPr>
    <a:solidFill>
      <a:schemeClr val="accent1">
        <a:lumMod val="20000"/>
        <a:lumOff val="80000"/>
      </a:schemeClr>
    </a:solidFill>
  </c:spPr>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IN"/>
  <c:style val="18"/>
  <c:chart>
    <c:autoTitleDeleted val="1"/>
    <c:plotArea>
      <c:layout>
        <c:manualLayout>
          <c:layoutTarget val="inner"/>
          <c:xMode val="edge"/>
          <c:yMode val="edge"/>
          <c:x val="0.12722346548786756"/>
          <c:y val="0.15151344718274043"/>
          <c:w val="0.82578238246534952"/>
          <c:h val="0.63277942529911746"/>
        </c:manualLayout>
      </c:layout>
      <c:lineChart>
        <c:grouping val="standard"/>
        <c:ser>
          <c:idx val="0"/>
          <c:order val="0"/>
          <c:tx>
            <c:strRef>
              <c:f>Graph!$D$5</c:f>
              <c:strCache>
                <c:ptCount val="1"/>
                <c:pt idx="0">
                  <c:v>HHI Sell</c:v>
                </c:pt>
              </c:strCache>
            </c:strRef>
          </c:tx>
          <c:spPr>
            <a:ln w="28575"/>
          </c:spPr>
          <c:marker>
            <c:symbol val="diamond"/>
            <c:size val="5"/>
            <c:spPr>
              <a:ln w="28575"/>
            </c:spPr>
          </c:marker>
          <c:dLbls>
            <c:dLbl>
              <c:idx val="9"/>
              <c:layout>
                <c:manualLayout>
                  <c:x val="2.9498525073747392E-3"/>
                  <c:y val="1.2626262626262626E-2"/>
                </c:manualLayout>
              </c:layout>
              <c:dLblPos val="t"/>
              <c:showVal val="1"/>
            </c:dLbl>
            <c:dLbl>
              <c:idx val="10"/>
              <c:layout>
                <c:manualLayout>
                  <c:x val="1.0816000913008364E-16"/>
                  <c:y val="-7.5757575757575924E-3"/>
                </c:manualLayout>
              </c:layout>
              <c:dLblPos val="t"/>
              <c:showVal val="1"/>
            </c:dLbl>
            <c:dLbl>
              <c:idx val="11"/>
              <c:layout>
                <c:manualLayout>
                  <c:x val="2.9498525073746312E-3"/>
                  <c:y val="-5.0505050505050475E-3"/>
                </c:manualLayout>
              </c:layout>
              <c:dLblPos val="t"/>
              <c:showVal val="1"/>
            </c:dLbl>
            <c:txPr>
              <a:bodyPr/>
              <a:lstStyle/>
              <a:p>
                <a:pPr>
                  <a:defRPr lang="en-US" sz="1100" b="0" i="0" u="none" strike="noStrike" baseline="0">
                    <a:solidFill>
                      <a:srgbClr val="000000"/>
                    </a:solidFill>
                    <a:latin typeface="Calibri"/>
                    <a:ea typeface="Calibri"/>
                    <a:cs typeface="Calibri"/>
                  </a:defRPr>
                </a:pPr>
                <a:endParaRPr lang="en-US"/>
              </a:p>
            </c:txPr>
            <c:dLblPos val="t"/>
            <c:showVal val="1"/>
          </c:dLbls>
          <c:cat>
            <c:numRef>
              <c:f>Graph!$A$6:$A$17</c:f>
              <c:numCache>
                <c:formatCode>[$-409]mmm\-yy;@</c:formatCode>
                <c:ptCount val="12"/>
                <c:pt idx="0">
                  <c:v>40637</c:v>
                </c:pt>
                <c:pt idx="1">
                  <c:v>40667</c:v>
                </c:pt>
                <c:pt idx="2">
                  <c:v>40698</c:v>
                </c:pt>
                <c:pt idx="3">
                  <c:v>40728</c:v>
                </c:pt>
                <c:pt idx="4">
                  <c:v>40759</c:v>
                </c:pt>
                <c:pt idx="5">
                  <c:v>40790</c:v>
                </c:pt>
                <c:pt idx="6">
                  <c:v>40820</c:v>
                </c:pt>
                <c:pt idx="7">
                  <c:v>40851</c:v>
                </c:pt>
                <c:pt idx="8">
                  <c:v>40881</c:v>
                </c:pt>
                <c:pt idx="9">
                  <c:v>40912</c:v>
                </c:pt>
                <c:pt idx="10">
                  <c:v>40943</c:v>
                </c:pt>
                <c:pt idx="11">
                  <c:v>40972</c:v>
                </c:pt>
              </c:numCache>
            </c:numRef>
          </c:cat>
          <c:val>
            <c:numRef>
              <c:f>Graph!$D$6:$D$17</c:f>
              <c:numCache>
                <c:formatCode>0.00</c:formatCode>
                <c:ptCount val="12"/>
                <c:pt idx="0">
                  <c:v>7.0000000000000021E-2</c:v>
                </c:pt>
                <c:pt idx="1">
                  <c:v>9.0000000000000024E-2</c:v>
                </c:pt>
                <c:pt idx="2">
                  <c:v>0.05</c:v>
                </c:pt>
                <c:pt idx="3">
                  <c:v>7.0000000000000021E-2</c:v>
                </c:pt>
                <c:pt idx="4">
                  <c:v>8.0000000000000043E-2</c:v>
                </c:pt>
                <c:pt idx="5">
                  <c:v>6.0000000000000032E-2</c:v>
                </c:pt>
                <c:pt idx="6">
                  <c:v>0.05</c:v>
                </c:pt>
                <c:pt idx="7">
                  <c:v>3.0000000000000002E-2</c:v>
                </c:pt>
                <c:pt idx="8">
                  <c:v>0.05</c:v>
                </c:pt>
                <c:pt idx="9">
                  <c:v>5.6965810387766165E-2</c:v>
                </c:pt>
                <c:pt idx="10">
                  <c:v>4.2417342598144087E-2</c:v>
                </c:pt>
                <c:pt idx="11">
                  <c:v>4.2914288671507525E-2</c:v>
                </c:pt>
              </c:numCache>
            </c:numRef>
          </c:val>
        </c:ser>
        <c:dLbls>
          <c:showVal val="1"/>
        </c:dLbls>
        <c:marker val="1"/>
        <c:axId val="82236544"/>
        <c:axId val="82318848"/>
      </c:lineChart>
      <c:dateAx>
        <c:axId val="82236544"/>
        <c:scaling>
          <c:orientation val="minMax"/>
        </c:scaling>
        <c:axPos val="b"/>
        <c:majorGridlines/>
        <c:numFmt formatCode="[$-409]mmm\-yy;@" sourceLinked="0"/>
        <c:tickLblPos val="nextTo"/>
        <c:txPr>
          <a:bodyPr rot="-5400000" vert="horz"/>
          <a:lstStyle/>
          <a:p>
            <a:pPr>
              <a:defRPr lang="en-US" sz="1200" b="1" i="0" u="none" strike="noStrike" baseline="0">
                <a:solidFill>
                  <a:srgbClr val="000000"/>
                </a:solidFill>
                <a:latin typeface="Calibri"/>
                <a:ea typeface="Calibri"/>
                <a:cs typeface="Calibri"/>
              </a:defRPr>
            </a:pPr>
            <a:endParaRPr lang="en-US"/>
          </a:p>
        </c:txPr>
        <c:crossAx val="82318848"/>
        <c:crosses val="autoZero"/>
        <c:auto val="1"/>
        <c:lblOffset val="100"/>
      </c:dateAx>
      <c:valAx>
        <c:axId val="82318848"/>
        <c:scaling>
          <c:orientation val="minMax"/>
        </c:scaling>
        <c:axPos val="l"/>
        <c:title>
          <c:tx>
            <c:rich>
              <a:bodyPr/>
              <a:lstStyle/>
              <a:p>
                <a:pPr>
                  <a:defRPr lang="en-US" sz="1400" b="1" i="0" u="none" strike="noStrike" baseline="0">
                    <a:solidFill>
                      <a:srgbClr val="000000"/>
                    </a:solidFill>
                    <a:latin typeface="Calibri"/>
                    <a:ea typeface="Calibri"/>
                    <a:cs typeface="Calibri"/>
                  </a:defRPr>
                </a:pPr>
                <a:r>
                  <a:rPr lang="en-US" sz="1400"/>
                  <a:t>HHI</a:t>
                </a:r>
              </a:p>
            </c:rich>
          </c:tx>
        </c:title>
        <c:numFmt formatCode="0.00" sourceLinked="1"/>
        <c:tickLblPos val="nextTo"/>
        <c:txPr>
          <a:bodyPr rot="0" vert="horz"/>
          <a:lstStyle/>
          <a:p>
            <a:pPr>
              <a:defRPr lang="en-US" sz="1400" b="0" i="0" u="none" strike="noStrike" baseline="0">
                <a:solidFill>
                  <a:srgbClr val="000000"/>
                </a:solidFill>
                <a:latin typeface="Calibri"/>
                <a:ea typeface="Calibri"/>
                <a:cs typeface="Calibri"/>
              </a:defRPr>
            </a:pPr>
            <a:endParaRPr lang="en-US"/>
          </a:p>
        </c:txPr>
        <c:crossAx val="82236544"/>
        <c:crosses val="autoZero"/>
        <c:crossBetween val="midCat"/>
        <c:majorUnit val="4.0000000000000022E-2"/>
      </c:valAx>
    </c:plotArea>
    <c:legend>
      <c:legendPos val="b"/>
      <c:layout>
        <c:manualLayout>
          <c:xMode val="edge"/>
          <c:yMode val="edge"/>
          <c:x val="0.26950867983607502"/>
          <c:y val="0.92171898967174559"/>
          <c:w val="0.46724206842565735"/>
          <c:h val="7.8281010328254408E-2"/>
        </c:manualLayout>
      </c:layout>
      <c:txPr>
        <a:bodyPr/>
        <a:lstStyle/>
        <a:p>
          <a:pPr>
            <a:defRPr lang="en-US" sz="1200" b="0" i="0" u="none" strike="noStrike" baseline="0">
              <a:solidFill>
                <a:srgbClr val="000000"/>
              </a:solidFill>
              <a:latin typeface="Calibri"/>
              <a:ea typeface="Calibri"/>
              <a:cs typeface="Calibri"/>
            </a:defRPr>
          </a:pPr>
          <a:endParaRPr lang="en-US"/>
        </a:p>
      </c:txPr>
    </c:legend>
    <c:plotVisOnly val="1"/>
    <c:dispBlanksAs val="gap"/>
  </c:chart>
  <c:spPr>
    <a:solidFill>
      <a:schemeClr val="accent1">
        <a:lumMod val="20000"/>
        <a:lumOff val="80000"/>
      </a:schemeClr>
    </a:solidFill>
  </c:spPr>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IN"/>
  <c:chart>
    <c:plotArea>
      <c:layout/>
      <c:lineChart>
        <c:grouping val="standard"/>
        <c:ser>
          <c:idx val="0"/>
          <c:order val="0"/>
          <c:tx>
            <c:strRef>
              <c:f>'New graphs'!$B$1</c:f>
              <c:strCache>
                <c:ptCount val="1"/>
                <c:pt idx="0">
                  <c:v>Members+Clients</c:v>
                </c:pt>
              </c:strCache>
            </c:strRef>
          </c:tx>
          <c:dLbls>
            <c:txPr>
              <a:bodyPr/>
              <a:lstStyle/>
              <a:p>
                <a:pPr>
                  <a:defRPr lang="en-US" sz="1200" b="1">
                    <a:latin typeface="Calibri" pitchFamily="34" charset="0"/>
                  </a:defRPr>
                </a:pPr>
                <a:endParaRPr lang="en-US"/>
              </a:p>
            </c:txPr>
            <c:dLblPos val="t"/>
            <c:showVal val="1"/>
          </c:dLbls>
          <c:cat>
            <c:numRef>
              <c:f>'New graphs'!$A$2:$A$14</c:f>
              <c:numCache>
                <c:formatCode>[$-409]mmm\-yy;@</c:formatCode>
                <c:ptCount val="13"/>
                <c:pt idx="0">
                  <c:v>40064</c:v>
                </c:pt>
                <c:pt idx="1">
                  <c:v>40155</c:v>
                </c:pt>
                <c:pt idx="2">
                  <c:v>40245</c:v>
                </c:pt>
                <c:pt idx="3">
                  <c:v>40337</c:v>
                </c:pt>
                <c:pt idx="4">
                  <c:v>40429</c:v>
                </c:pt>
                <c:pt idx="5">
                  <c:v>40520</c:v>
                </c:pt>
                <c:pt idx="6">
                  <c:v>40610</c:v>
                </c:pt>
                <c:pt idx="7">
                  <c:v>40705</c:v>
                </c:pt>
                <c:pt idx="8">
                  <c:v>40797</c:v>
                </c:pt>
                <c:pt idx="9">
                  <c:v>40888</c:v>
                </c:pt>
                <c:pt idx="10">
                  <c:v>40980</c:v>
                </c:pt>
                <c:pt idx="11">
                  <c:v>41072</c:v>
                </c:pt>
                <c:pt idx="12">
                  <c:v>41164</c:v>
                </c:pt>
              </c:numCache>
            </c:numRef>
          </c:cat>
          <c:val>
            <c:numRef>
              <c:f>'New graphs'!$B$2:$B$14</c:f>
              <c:numCache>
                <c:formatCode>General</c:formatCode>
                <c:ptCount val="13"/>
                <c:pt idx="0">
                  <c:v>175</c:v>
                </c:pt>
                <c:pt idx="1">
                  <c:v>213</c:v>
                </c:pt>
                <c:pt idx="2">
                  <c:v>251</c:v>
                </c:pt>
                <c:pt idx="3">
                  <c:v>363</c:v>
                </c:pt>
                <c:pt idx="4">
                  <c:v>560</c:v>
                </c:pt>
                <c:pt idx="5">
                  <c:v>810</c:v>
                </c:pt>
                <c:pt idx="6">
                  <c:v>924</c:v>
                </c:pt>
                <c:pt idx="7">
                  <c:v>1024</c:v>
                </c:pt>
                <c:pt idx="8">
                  <c:v>1092</c:v>
                </c:pt>
                <c:pt idx="9">
                  <c:v>1158</c:v>
                </c:pt>
                <c:pt idx="10">
                  <c:v>1237</c:v>
                </c:pt>
                <c:pt idx="11">
                  <c:v>1379</c:v>
                </c:pt>
                <c:pt idx="12">
                  <c:v>1464</c:v>
                </c:pt>
              </c:numCache>
            </c:numRef>
          </c:val>
        </c:ser>
        <c:ser>
          <c:idx val="1"/>
          <c:order val="1"/>
          <c:tx>
            <c:strRef>
              <c:f>'New graphs'!$C$1</c:f>
              <c:strCache>
                <c:ptCount val="1"/>
                <c:pt idx="0">
                  <c:v>Open access consumers</c:v>
                </c:pt>
              </c:strCache>
            </c:strRef>
          </c:tx>
          <c:dLbls>
            <c:dLbl>
              <c:idx val="12"/>
              <c:layout>
                <c:manualLayout>
                  <c:x val="-7.6453803366321234E-3"/>
                  <c:y val="-4.9180327868852472E-2"/>
                </c:manualLayout>
              </c:layout>
              <c:showVal val="1"/>
            </c:dLbl>
            <c:txPr>
              <a:bodyPr/>
              <a:lstStyle/>
              <a:p>
                <a:pPr>
                  <a:defRPr lang="en-US" sz="1200" b="1">
                    <a:latin typeface="Calibri" pitchFamily="34" charset="0"/>
                  </a:defRPr>
                </a:pPr>
                <a:endParaRPr lang="en-US"/>
              </a:p>
            </c:txPr>
            <c:showVal val="1"/>
          </c:dLbls>
          <c:cat>
            <c:numRef>
              <c:f>'New graphs'!$A$2:$A$14</c:f>
              <c:numCache>
                <c:formatCode>[$-409]mmm\-yy;@</c:formatCode>
                <c:ptCount val="13"/>
                <c:pt idx="0">
                  <c:v>40064</c:v>
                </c:pt>
                <c:pt idx="1">
                  <c:v>40155</c:v>
                </c:pt>
                <c:pt idx="2">
                  <c:v>40245</c:v>
                </c:pt>
                <c:pt idx="3">
                  <c:v>40337</c:v>
                </c:pt>
                <c:pt idx="4">
                  <c:v>40429</c:v>
                </c:pt>
                <c:pt idx="5">
                  <c:v>40520</c:v>
                </c:pt>
                <c:pt idx="6">
                  <c:v>40610</c:v>
                </c:pt>
                <c:pt idx="7">
                  <c:v>40705</c:v>
                </c:pt>
                <c:pt idx="8">
                  <c:v>40797</c:v>
                </c:pt>
                <c:pt idx="9">
                  <c:v>40888</c:v>
                </c:pt>
                <c:pt idx="10">
                  <c:v>40980</c:v>
                </c:pt>
                <c:pt idx="11">
                  <c:v>41072</c:v>
                </c:pt>
                <c:pt idx="12">
                  <c:v>41164</c:v>
                </c:pt>
              </c:numCache>
            </c:numRef>
          </c:cat>
          <c:val>
            <c:numRef>
              <c:f>'New graphs'!$C$2:$C$14</c:f>
              <c:numCache>
                <c:formatCode>General</c:formatCode>
                <c:ptCount val="13"/>
                <c:pt idx="0">
                  <c:v>9</c:v>
                </c:pt>
                <c:pt idx="1">
                  <c:v>23</c:v>
                </c:pt>
                <c:pt idx="2">
                  <c:v>52</c:v>
                </c:pt>
                <c:pt idx="3">
                  <c:v>145</c:v>
                </c:pt>
                <c:pt idx="4">
                  <c:v>357</c:v>
                </c:pt>
                <c:pt idx="5">
                  <c:v>606</c:v>
                </c:pt>
                <c:pt idx="6">
                  <c:v>702</c:v>
                </c:pt>
                <c:pt idx="7">
                  <c:v>804</c:v>
                </c:pt>
                <c:pt idx="8">
                  <c:v>852</c:v>
                </c:pt>
                <c:pt idx="9">
                  <c:v>923</c:v>
                </c:pt>
                <c:pt idx="10">
                  <c:v>1014</c:v>
                </c:pt>
                <c:pt idx="11">
                  <c:v>1121</c:v>
                </c:pt>
                <c:pt idx="12">
                  <c:v>1191</c:v>
                </c:pt>
              </c:numCache>
            </c:numRef>
          </c:val>
        </c:ser>
        <c:marker val="1"/>
        <c:axId val="72995584"/>
        <c:axId val="72997120"/>
      </c:lineChart>
      <c:dateAx>
        <c:axId val="72995584"/>
        <c:scaling>
          <c:orientation val="minMax"/>
        </c:scaling>
        <c:axPos val="b"/>
        <c:numFmt formatCode="[$-409]mmm\-yy;@" sourceLinked="1"/>
        <c:tickLblPos val="nextTo"/>
        <c:txPr>
          <a:bodyPr rot="-2700000"/>
          <a:lstStyle/>
          <a:p>
            <a:pPr>
              <a:defRPr lang="en-US" sz="1200" b="1">
                <a:latin typeface="Calibri" pitchFamily="34" charset="0"/>
              </a:defRPr>
            </a:pPr>
            <a:endParaRPr lang="en-US"/>
          </a:p>
        </c:txPr>
        <c:crossAx val="72997120"/>
        <c:crosses val="autoZero"/>
        <c:auto val="1"/>
        <c:lblOffset val="100"/>
        <c:majorUnit val="3"/>
        <c:majorTimeUnit val="months"/>
      </c:dateAx>
      <c:valAx>
        <c:axId val="72997120"/>
        <c:scaling>
          <c:orientation val="minMax"/>
        </c:scaling>
        <c:axPos val="l"/>
        <c:majorGridlines>
          <c:spPr>
            <a:ln>
              <a:prstDash val="sysDot"/>
            </a:ln>
          </c:spPr>
        </c:majorGridlines>
        <c:numFmt formatCode="General" sourceLinked="1"/>
        <c:tickLblPos val="nextTo"/>
        <c:txPr>
          <a:bodyPr/>
          <a:lstStyle/>
          <a:p>
            <a:pPr>
              <a:defRPr lang="en-US" sz="1200" b="1">
                <a:latin typeface="Calibri" pitchFamily="34" charset="0"/>
              </a:defRPr>
            </a:pPr>
            <a:endParaRPr lang="en-US"/>
          </a:p>
        </c:txPr>
        <c:crossAx val="72995584"/>
        <c:crosses val="autoZero"/>
        <c:crossBetween val="between"/>
      </c:valAx>
    </c:plotArea>
    <c:legend>
      <c:legendPos val="t"/>
      <c:txPr>
        <a:bodyPr/>
        <a:lstStyle/>
        <a:p>
          <a:pPr>
            <a:defRPr lang="en-US" sz="1600" b="1">
              <a:latin typeface="Calibri" pitchFamily="34" charset="0"/>
            </a:defRPr>
          </a:pPr>
          <a:endParaRPr lang="en-US"/>
        </a:p>
      </c:txPr>
    </c:legend>
    <c:plotVisOnly val="1"/>
  </c:chart>
  <c:spPr>
    <a:solidFill>
      <a:schemeClr val="bg1">
        <a:lumMod val="95000"/>
      </a:schemeClr>
    </a:solidFill>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IN"/>
  <c:style val="4"/>
  <c:chart>
    <c:plotArea>
      <c:layout>
        <c:manualLayout>
          <c:layoutTarget val="inner"/>
          <c:xMode val="edge"/>
          <c:yMode val="edge"/>
          <c:x val="5.9201699363850703E-2"/>
          <c:y val="0.12400215775012086"/>
          <c:w val="0.89210007117754353"/>
          <c:h val="0.5937532033561308"/>
        </c:manualLayout>
      </c:layout>
      <c:barChart>
        <c:barDir val="col"/>
        <c:grouping val="clustered"/>
        <c:ser>
          <c:idx val="0"/>
          <c:order val="0"/>
          <c:tx>
            <c:strRef>
              <c:f>Sheet4!$B$2</c:f>
              <c:strCache>
                <c:ptCount val="1"/>
                <c:pt idx="0">
                  <c:v>MCV (MW)</c:v>
                </c:pt>
              </c:strCache>
            </c:strRef>
          </c:tx>
          <c:spPr>
            <a:solidFill>
              <a:schemeClr val="accent5">
                <a:lumMod val="75000"/>
              </a:schemeClr>
            </a:solidFill>
          </c:spPr>
          <c:cat>
            <c:strRef>
              <c:f>Sheet4!$A$3:$A$98</c:f>
              <c:strCache>
                <c:ptCount val="96"/>
                <c:pt idx="0">
                  <c:v>00:00 - 00:15</c:v>
                </c:pt>
                <c:pt idx="1">
                  <c:v>00:15 - 00:30</c:v>
                </c:pt>
                <c:pt idx="2">
                  <c:v>00:30 - 00:45</c:v>
                </c:pt>
                <c:pt idx="3">
                  <c:v>00:45 - 01:00</c:v>
                </c:pt>
                <c:pt idx="4">
                  <c:v>01:00 - 01:15</c:v>
                </c:pt>
                <c:pt idx="5">
                  <c:v>01:15 - 01:30</c:v>
                </c:pt>
                <c:pt idx="6">
                  <c:v>01:30 - 01:45</c:v>
                </c:pt>
                <c:pt idx="7">
                  <c:v>01:45 - 02:00</c:v>
                </c:pt>
                <c:pt idx="8">
                  <c:v>02:00 - 02:15</c:v>
                </c:pt>
                <c:pt idx="9">
                  <c:v>02:15 - 02:30</c:v>
                </c:pt>
                <c:pt idx="10">
                  <c:v>02:30 - 02:45</c:v>
                </c:pt>
                <c:pt idx="11">
                  <c:v>02:45 - 03:00</c:v>
                </c:pt>
                <c:pt idx="12">
                  <c:v>03:00 - 03:15</c:v>
                </c:pt>
                <c:pt idx="13">
                  <c:v>03:15 - 03:30</c:v>
                </c:pt>
                <c:pt idx="14">
                  <c:v>03:30 - 03:45</c:v>
                </c:pt>
                <c:pt idx="15">
                  <c:v>03:45 - 04:00</c:v>
                </c:pt>
                <c:pt idx="16">
                  <c:v>04:00 - 04:15</c:v>
                </c:pt>
                <c:pt idx="17">
                  <c:v>04:15 - 04:30</c:v>
                </c:pt>
                <c:pt idx="18">
                  <c:v>04:30 - 04:45</c:v>
                </c:pt>
                <c:pt idx="19">
                  <c:v>04:45 - 05:00</c:v>
                </c:pt>
                <c:pt idx="20">
                  <c:v>05:00 - 05:15</c:v>
                </c:pt>
                <c:pt idx="21">
                  <c:v>05:15 - 05:30</c:v>
                </c:pt>
                <c:pt idx="22">
                  <c:v>05:30 - 05:45</c:v>
                </c:pt>
                <c:pt idx="23">
                  <c:v>05:45 - 06:00</c:v>
                </c:pt>
                <c:pt idx="24">
                  <c:v>06:00 - 06:15</c:v>
                </c:pt>
                <c:pt idx="25">
                  <c:v>06:15 - 06:30</c:v>
                </c:pt>
                <c:pt idx="26">
                  <c:v>06:30 - 06:45</c:v>
                </c:pt>
                <c:pt idx="27">
                  <c:v>06:45 - 07:00</c:v>
                </c:pt>
                <c:pt idx="28">
                  <c:v>07:00 - 07:15</c:v>
                </c:pt>
                <c:pt idx="29">
                  <c:v>07:15 - 07:30</c:v>
                </c:pt>
                <c:pt idx="30">
                  <c:v>07:30 - 07:45</c:v>
                </c:pt>
                <c:pt idx="31">
                  <c:v>07:45 - 08:00</c:v>
                </c:pt>
                <c:pt idx="32">
                  <c:v>08:00 - 08:15</c:v>
                </c:pt>
                <c:pt idx="33">
                  <c:v>08:15 - 08:30</c:v>
                </c:pt>
                <c:pt idx="34">
                  <c:v>08:30 - 08:45</c:v>
                </c:pt>
                <c:pt idx="35">
                  <c:v>08:45 - 09:00</c:v>
                </c:pt>
                <c:pt idx="36">
                  <c:v>09:00 - 09:15</c:v>
                </c:pt>
                <c:pt idx="37">
                  <c:v>09:15 - 09:30</c:v>
                </c:pt>
                <c:pt idx="38">
                  <c:v>09:30 - 09:45</c:v>
                </c:pt>
                <c:pt idx="39">
                  <c:v>09:45 - 10:00</c:v>
                </c:pt>
                <c:pt idx="40">
                  <c:v>10:00 - 10:15</c:v>
                </c:pt>
                <c:pt idx="41">
                  <c:v>10:15 - 10:30</c:v>
                </c:pt>
                <c:pt idx="42">
                  <c:v>10:30 - 10:45</c:v>
                </c:pt>
                <c:pt idx="43">
                  <c:v>10:45 - 11:00</c:v>
                </c:pt>
                <c:pt idx="44">
                  <c:v>11:00 - 11:15</c:v>
                </c:pt>
                <c:pt idx="45">
                  <c:v>11:15 - 11:30</c:v>
                </c:pt>
                <c:pt idx="46">
                  <c:v>11:30 - 11:45</c:v>
                </c:pt>
                <c:pt idx="47">
                  <c:v>11:45 - 12:00</c:v>
                </c:pt>
                <c:pt idx="48">
                  <c:v>12:00 - 12:15</c:v>
                </c:pt>
                <c:pt idx="49">
                  <c:v>12:15 - 12:30</c:v>
                </c:pt>
                <c:pt idx="50">
                  <c:v>12:30 - 12:45</c:v>
                </c:pt>
                <c:pt idx="51">
                  <c:v>12:45 - 13:00</c:v>
                </c:pt>
                <c:pt idx="52">
                  <c:v>13:00 - 13:15</c:v>
                </c:pt>
                <c:pt idx="53">
                  <c:v>13:15 - 13:30</c:v>
                </c:pt>
                <c:pt idx="54">
                  <c:v>13:30 - 13:45</c:v>
                </c:pt>
                <c:pt idx="55">
                  <c:v>13:45 - 14:00</c:v>
                </c:pt>
                <c:pt idx="56">
                  <c:v>14:00 - 14:15</c:v>
                </c:pt>
                <c:pt idx="57">
                  <c:v>14:15 - 14:30</c:v>
                </c:pt>
                <c:pt idx="58">
                  <c:v>14:30 - 14:45</c:v>
                </c:pt>
                <c:pt idx="59">
                  <c:v>14:45 - 15:00</c:v>
                </c:pt>
                <c:pt idx="60">
                  <c:v>15:00 - 15:15</c:v>
                </c:pt>
                <c:pt idx="61">
                  <c:v>15:15 - 15:30</c:v>
                </c:pt>
                <c:pt idx="62">
                  <c:v>15:30 - 15:45</c:v>
                </c:pt>
                <c:pt idx="63">
                  <c:v>15:45 - 16:00</c:v>
                </c:pt>
                <c:pt idx="64">
                  <c:v>16:00 - 16:15</c:v>
                </c:pt>
                <c:pt idx="65">
                  <c:v>16:15 - 16:30</c:v>
                </c:pt>
                <c:pt idx="66">
                  <c:v>16:30 - 16:45</c:v>
                </c:pt>
                <c:pt idx="67">
                  <c:v>16:45 - 17:00</c:v>
                </c:pt>
                <c:pt idx="68">
                  <c:v>17:00 - 17:15</c:v>
                </c:pt>
                <c:pt idx="69">
                  <c:v>17:15 - 17:30</c:v>
                </c:pt>
                <c:pt idx="70">
                  <c:v>17:30 - 17:45</c:v>
                </c:pt>
                <c:pt idx="71">
                  <c:v>17:45 - 18:00</c:v>
                </c:pt>
                <c:pt idx="72">
                  <c:v>18:00 - 18:15</c:v>
                </c:pt>
                <c:pt idx="73">
                  <c:v>18:15 - 18:30</c:v>
                </c:pt>
                <c:pt idx="74">
                  <c:v>18:30 - 18:45</c:v>
                </c:pt>
                <c:pt idx="75">
                  <c:v>18:45 - 19:00</c:v>
                </c:pt>
                <c:pt idx="76">
                  <c:v>19:00 - 19:15</c:v>
                </c:pt>
                <c:pt idx="77">
                  <c:v>19:15 - 19:30</c:v>
                </c:pt>
                <c:pt idx="78">
                  <c:v>19:30 - 19:45</c:v>
                </c:pt>
                <c:pt idx="79">
                  <c:v>19:45 - 20:00</c:v>
                </c:pt>
                <c:pt idx="80">
                  <c:v>20:00 - 20:15</c:v>
                </c:pt>
                <c:pt idx="81">
                  <c:v>20:15 - 20:30</c:v>
                </c:pt>
                <c:pt idx="82">
                  <c:v>20:30 - 20:45</c:v>
                </c:pt>
                <c:pt idx="83">
                  <c:v>20:45 - 21:00</c:v>
                </c:pt>
                <c:pt idx="84">
                  <c:v>21:00 - 21:15</c:v>
                </c:pt>
                <c:pt idx="85">
                  <c:v>21:15 - 21:30</c:v>
                </c:pt>
                <c:pt idx="86">
                  <c:v>21:30 - 21:45</c:v>
                </c:pt>
                <c:pt idx="87">
                  <c:v>21:45 - 22:00</c:v>
                </c:pt>
                <c:pt idx="88">
                  <c:v>22:00 - 22:15</c:v>
                </c:pt>
                <c:pt idx="89">
                  <c:v>22:15 - 22:30</c:v>
                </c:pt>
                <c:pt idx="90">
                  <c:v>22:30 - 22:45</c:v>
                </c:pt>
                <c:pt idx="91">
                  <c:v>22:45 - 23:00</c:v>
                </c:pt>
                <c:pt idx="92">
                  <c:v>23:00 - 23:15</c:v>
                </c:pt>
                <c:pt idx="93">
                  <c:v>23:15 - 23:30</c:v>
                </c:pt>
                <c:pt idx="94">
                  <c:v>23:30 - 23:45</c:v>
                </c:pt>
                <c:pt idx="95">
                  <c:v>23:45 - 24:00</c:v>
                </c:pt>
              </c:strCache>
            </c:strRef>
          </c:cat>
          <c:val>
            <c:numRef>
              <c:f>Sheet4!$B$3:$B$98</c:f>
              <c:numCache>
                <c:formatCode>0</c:formatCode>
                <c:ptCount val="96"/>
                <c:pt idx="0">
                  <c:v>2104.9</c:v>
                </c:pt>
                <c:pt idx="1">
                  <c:v>2186</c:v>
                </c:pt>
                <c:pt idx="2">
                  <c:v>2196</c:v>
                </c:pt>
                <c:pt idx="3">
                  <c:v>2211</c:v>
                </c:pt>
                <c:pt idx="4">
                  <c:v>2234.4</c:v>
                </c:pt>
                <c:pt idx="5">
                  <c:v>2234.4</c:v>
                </c:pt>
                <c:pt idx="6">
                  <c:v>2227.71</c:v>
                </c:pt>
                <c:pt idx="7">
                  <c:v>2135.8300000000022</c:v>
                </c:pt>
                <c:pt idx="8">
                  <c:v>1937.5</c:v>
                </c:pt>
                <c:pt idx="9">
                  <c:v>1895.3</c:v>
                </c:pt>
                <c:pt idx="10">
                  <c:v>1875.3</c:v>
                </c:pt>
                <c:pt idx="11">
                  <c:v>1859.3</c:v>
                </c:pt>
                <c:pt idx="12">
                  <c:v>1768.9</c:v>
                </c:pt>
                <c:pt idx="13">
                  <c:v>1749.7</c:v>
                </c:pt>
                <c:pt idx="14">
                  <c:v>1666.6</c:v>
                </c:pt>
                <c:pt idx="15">
                  <c:v>1655.9</c:v>
                </c:pt>
                <c:pt idx="16">
                  <c:v>1366.9</c:v>
                </c:pt>
                <c:pt idx="17">
                  <c:v>1366.9</c:v>
                </c:pt>
                <c:pt idx="18">
                  <c:v>1376.9</c:v>
                </c:pt>
                <c:pt idx="19">
                  <c:v>1483.5</c:v>
                </c:pt>
                <c:pt idx="20">
                  <c:v>1088.5</c:v>
                </c:pt>
                <c:pt idx="21">
                  <c:v>1202.0899999999999</c:v>
                </c:pt>
                <c:pt idx="22">
                  <c:v>1202.0899999999999</c:v>
                </c:pt>
                <c:pt idx="23">
                  <c:v>1202.0899999999999</c:v>
                </c:pt>
                <c:pt idx="24">
                  <c:v>1904.61</c:v>
                </c:pt>
                <c:pt idx="25">
                  <c:v>1928.01</c:v>
                </c:pt>
                <c:pt idx="26">
                  <c:v>1921.34</c:v>
                </c:pt>
                <c:pt idx="27">
                  <c:v>1892.25</c:v>
                </c:pt>
                <c:pt idx="28">
                  <c:v>1962.56</c:v>
                </c:pt>
                <c:pt idx="29">
                  <c:v>1961.42</c:v>
                </c:pt>
                <c:pt idx="30">
                  <c:v>1960.58</c:v>
                </c:pt>
                <c:pt idx="31">
                  <c:v>1959.1799999999998</c:v>
                </c:pt>
                <c:pt idx="32">
                  <c:v>1825.3</c:v>
                </c:pt>
                <c:pt idx="33">
                  <c:v>1840.6</c:v>
                </c:pt>
                <c:pt idx="34">
                  <c:v>1840.6</c:v>
                </c:pt>
                <c:pt idx="35">
                  <c:v>1840.6</c:v>
                </c:pt>
                <c:pt idx="36">
                  <c:v>1655</c:v>
                </c:pt>
                <c:pt idx="37">
                  <c:v>1758.6</c:v>
                </c:pt>
                <c:pt idx="38">
                  <c:v>1864.1</c:v>
                </c:pt>
                <c:pt idx="39">
                  <c:v>1884</c:v>
                </c:pt>
                <c:pt idx="40">
                  <c:v>2071.4</c:v>
                </c:pt>
                <c:pt idx="41">
                  <c:v>2051</c:v>
                </c:pt>
                <c:pt idx="42">
                  <c:v>2051</c:v>
                </c:pt>
                <c:pt idx="43">
                  <c:v>2051</c:v>
                </c:pt>
                <c:pt idx="44">
                  <c:v>1781</c:v>
                </c:pt>
                <c:pt idx="45">
                  <c:v>1731</c:v>
                </c:pt>
                <c:pt idx="46">
                  <c:v>1731</c:v>
                </c:pt>
                <c:pt idx="47">
                  <c:v>1731</c:v>
                </c:pt>
                <c:pt idx="48">
                  <c:v>1786.8</c:v>
                </c:pt>
                <c:pt idx="49">
                  <c:v>1776.8</c:v>
                </c:pt>
                <c:pt idx="50">
                  <c:v>1740.1</c:v>
                </c:pt>
                <c:pt idx="51">
                  <c:v>1695.8</c:v>
                </c:pt>
                <c:pt idx="52">
                  <c:v>1474.47</c:v>
                </c:pt>
                <c:pt idx="53">
                  <c:v>1481.6</c:v>
                </c:pt>
                <c:pt idx="54">
                  <c:v>1506.6</c:v>
                </c:pt>
                <c:pt idx="55">
                  <c:v>1554.7</c:v>
                </c:pt>
                <c:pt idx="56">
                  <c:v>1573.2</c:v>
                </c:pt>
                <c:pt idx="57">
                  <c:v>1573.2</c:v>
                </c:pt>
                <c:pt idx="58">
                  <c:v>1573.2</c:v>
                </c:pt>
                <c:pt idx="59">
                  <c:v>1573.2</c:v>
                </c:pt>
                <c:pt idx="60">
                  <c:v>1623.5</c:v>
                </c:pt>
                <c:pt idx="61">
                  <c:v>1623.5</c:v>
                </c:pt>
                <c:pt idx="62">
                  <c:v>1547</c:v>
                </c:pt>
                <c:pt idx="63">
                  <c:v>1524.4</c:v>
                </c:pt>
                <c:pt idx="64">
                  <c:v>1669.6299999999999</c:v>
                </c:pt>
                <c:pt idx="65">
                  <c:v>1665.71</c:v>
                </c:pt>
                <c:pt idx="66">
                  <c:v>1612.6</c:v>
                </c:pt>
                <c:pt idx="67">
                  <c:v>1522.5</c:v>
                </c:pt>
                <c:pt idx="68">
                  <c:v>1589.5</c:v>
                </c:pt>
                <c:pt idx="69">
                  <c:v>1589.5</c:v>
                </c:pt>
                <c:pt idx="70">
                  <c:v>1586.3</c:v>
                </c:pt>
                <c:pt idx="71">
                  <c:v>1586.3</c:v>
                </c:pt>
                <c:pt idx="72">
                  <c:v>1377</c:v>
                </c:pt>
                <c:pt idx="73">
                  <c:v>1416.8</c:v>
                </c:pt>
                <c:pt idx="74">
                  <c:v>1510</c:v>
                </c:pt>
                <c:pt idx="75">
                  <c:v>1657.1</c:v>
                </c:pt>
                <c:pt idx="76">
                  <c:v>1359.3</c:v>
                </c:pt>
                <c:pt idx="77">
                  <c:v>1431.5</c:v>
                </c:pt>
                <c:pt idx="78">
                  <c:v>1523.3</c:v>
                </c:pt>
                <c:pt idx="79">
                  <c:v>1523.3</c:v>
                </c:pt>
                <c:pt idx="80">
                  <c:v>1508.5</c:v>
                </c:pt>
                <c:pt idx="81">
                  <c:v>1508.5</c:v>
                </c:pt>
                <c:pt idx="82">
                  <c:v>1416.7</c:v>
                </c:pt>
                <c:pt idx="83">
                  <c:v>1386</c:v>
                </c:pt>
                <c:pt idx="84">
                  <c:v>1516.7</c:v>
                </c:pt>
                <c:pt idx="85">
                  <c:v>1516.7</c:v>
                </c:pt>
                <c:pt idx="86">
                  <c:v>1516.7</c:v>
                </c:pt>
                <c:pt idx="87">
                  <c:v>1516.7</c:v>
                </c:pt>
                <c:pt idx="88">
                  <c:v>1487.7</c:v>
                </c:pt>
                <c:pt idx="89">
                  <c:v>1487.7</c:v>
                </c:pt>
                <c:pt idx="90">
                  <c:v>1487.7</c:v>
                </c:pt>
                <c:pt idx="91">
                  <c:v>1487.7</c:v>
                </c:pt>
                <c:pt idx="92">
                  <c:v>1431</c:v>
                </c:pt>
                <c:pt idx="93">
                  <c:v>1431</c:v>
                </c:pt>
                <c:pt idx="94">
                  <c:v>1429.5</c:v>
                </c:pt>
                <c:pt idx="95">
                  <c:v>1421.4</c:v>
                </c:pt>
              </c:numCache>
            </c:numRef>
          </c:val>
        </c:ser>
        <c:axId val="78172928"/>
        <c:axId val="78174848"/>
      </c:barChart>
      <c:lineChart>
        <c:grouping val="stacked"/>
        <c:ser>
          <c:idx val="1"/>
          <c:order val="1"/>
          <c:tx>
            <c:strRef>
              <c:f>Sheet4!$C$2</c:f>
              <c:strCache>
                <c:ptCount val="1"/>
                <c:pt idx="0">
                  <c:v>MCP (Rs./KWh)</c:v>
                </c:pt>
              </c:strCache>
            </c:strRef>
          </c:tx>
          <c:spPr>
            <a:ln w="47625">
              <a:solidFill>
                <a:schemeClr val="accent2">
                  <a:lumMod val="75000"/>
                </a:schemeClr>
              </a:solidFill>
            </a:ln>
          </c:spPr>
          <c:marker>
            <c:symbol val="none"/>
          </c:marker>
          <c:val>
            <c:numRef>
              <c:f>Sheet4!$C$3:$C$98</c:f>
              <c:numCache>
                <c:formatCode>0.00</c:formatCode>
                <c:ptCount val="96"/>
                <c:pt idx="0">
                  <c:v>3.3115900000000003</c:v>
                </c:pt>
                <c:pt idx="1">
                  <c:v>3.3114799999999667</c:v>
                </c:pt>
                <c:pt idx="2">
                  <c:v>3.3114399999999744</c:v>
                </c:pt>
                <c:pt idx="3">
                  <c:v>3.3113899999999967</c:v>
                </c:pt>
                <c:pt idx="4">
                  <c:v>3.1913899999999997</c:v>
                </c:pt>
                <c:pt idx="5">
                  <c:v>3.1913499999999977</c:v>
                </c:pt>
                <c:pt idx="6">
                  <c:v>3.0575700000000001</c:v>
                </c:pt>
                <c:pt idx="7">
                  <c:v>3.0576699999999977</c:v>
                </c:pt>
                <c:pt idx="8">
                  <c:v>3.0579699999999987</c:v>
                </c:pt>
                <c:pt idx="9">
                  <c:v>3.1491599999999997</c:v>
                </c:pt>
                <c:pt idx="10">
                  <c:v>3.1496300000000002</c:v>
                </c:pt>
                <c:pt idx="11">
                  <c:v>3.1848400000000003</c:v>
                </c:pt>
                <c:pt idx="12">
                  <c:v>3.1310799999999968</c:v>
                </c:pt>
                <c:pt idx="13">
                  <c:v>3.1310899999999977</c:v>
                </c:pt>
                <c:pt idx="14">
                  <c:v>3.1311599999999977</c:v>
                </c:pt>
                <c:pt idx="15">
                  <c:v>3.13117</c:v>
                </c:pt>
                <c:pt idx="16">
                  <c:v>3.0714599999999703</c:v>
                </c:pt>
                <c:pt idx="17">
                  <c:v>3.0714599999999703</c:v>
                </c:pt>
                <c:pt idx="18">
                  <c:v>3.0714499999999689</c:v>
                </c:pt>
                <c:pt idx="19">
                  <c:v>3.0713399999999997</c:v>
                </c:pt>
                <c:pt idx="20">
                  <c:v>2.6579299999999999</c:v>
                </c:pt>
                <c:pt idx="21">
                  <c:v>2.65774</c:v>
                </c:pt>
                <c:pt idx="22">
                  <c:v>2.65774</c:v>
                </c:pt>
                <c:pt idx="23">
                  <c:v>2.65774</c:v>
                </c:pt>
                <c:pt idx="24">
                  <c:v>2.4999099999999967</c:v>
                </c:pt>
                <c:pt idx="25">
                  <c:v>2.4997800000000003</c:v>
                </c:pt>
                <c:pt idx="26">
                  <c:v>2.499819999999974</c:v>
                </c:pt>
                <c:pt idx="27">
                  <c:v>2.4999799999999968</c:v>
                </c:pt>
                <c:pt idx="28">
                  <c:v>2.4998799999999703</c:v>
                </c:pt>
                <c:pt idx="29">
                  <c:v>2.4998899999999749</c:v>
                </c:pt>
                <c:pt idx="30">
                  <c:v>2.4998899999999749</c:v>
                </c:pt>
                <c:pt idx="31">
                  <c:v>2.4998899999999749</c:v>
                </c:pt>
                <c:pt idx="32">
                  <c:v>2.8070200000000001</c:v>
                </c:pt>
                <c:pt idx="33">
                  <c:v>2.8009599999999977</c:v>
                </c:pt>
                <c:pt idx="34">
                  <c:v>2.80707</c:v>
                </c:pt>
                <c:pt idx="35">
                  <c:v>2.80714</c:v>
                </c:pt>
                <c:pt idx="36">
                  <c:v>2.8084399999999987</c:v>
                </c:pt>
                <c:pt idx="37">
                  <c:v>2.8083800000000001</c:v>
                </c:pt>
                <c:pt idx="38">
                  <c:v>2.80829</c:v>
                </c:pt>
                <c:pt idx="39">
                  <c:v>2.80836</c:v>
                </c:pt>
                <c:pt idx="40">
                  <c:v>2.8082800000000003</c:v>
                </c:pt>
                <c:pt idx="41">
                  <c:v>2.8083999999999998</c:v>
                </c:pt>
                <c:pt idx="42">
                  <c:v>2.8085</c:v>
                </c:pt>
                <c:pt idx="43">
                  <c:v>2.8085900000000001</c:v>
                </c:pt>
                <c:pt idx="44">
                  <c:v>3.25786</c:v>
                </c:pt>
                <c:pt idx="45">
                  <c:v>3.2579799999999999</c:v>
                </c:pt>
                <c:pt idx="46">
                  <c:v>3.2656399999999999</c:v>
                </c:pt>
                <c:pt idx="47">
                  <c:v>3.2579899999999999</c:v>
                </c:pt>
                <c:pt idx="48">
                  <c:v>3.2588000000000004</c:v>
                </c:pt>
                <c:pt idx="49">
                  <c:v>3.2588000000000004</c:v>
                </c:pt>
                <c:pt idx="50">
                  <c:v>3.2588399999999997</c:v>
                </c:pt>
                <c:pt idx="51">
                  <c:v>3.2589000000000001</c:v>
                </c:pt>
                <c:pt idx="52">
                  <c:v>3.5943499999999977</c:v>
                </c:pt>
                <c:pt idx="53">
                  <c:v>3.5022499999999703</c:v>
                </c:pt>
                <c:pt idx="54">
                  <c:v>3.5237699999999998</c:v>
                </c:pt>
                <c:pt idx="55">
                  <c:v>3.5931199999999999</c:v>
                </c:pt>
                <c:pt idx="56">
                  <c:v>3.6919299999999997</c:v>
                </c:pt>
                <c:pt idx="57">
                  <c:v>3.6919499999999967</c:v>
                </c:pt>
                <c:pt idx="58">
                  <c:v>3.6919599999999977</c:v>
                </c:pt>
                <c:pt idx="59">
                  <c:v>3.6919899999999997</c:v>
                </c:pt>
                <c:pt idx="60">
                  <c:v>3.6919399999999998</c:v>
                </c:pt>
                <c:pt idx="61">
                  <c:v>3.6919399999999998</c:v>
                </c:pt>
                <c:pt idx="62">
                  <c:v>3.8355499999999689</c:v>
                </c:pt>
                <c:pt idx="63">
                  <c:v>4.0005099999999985</c:v>
                </c:pt>
                <c:pt idx="64">
                  <c:v>3.6396999999999977</c:v>
                </c:pt>
                <c:pt idx="65">
                  <c:v>3.6399299999999997</c:v>
                </c:pt>
                <c:pt idx="66">
                  <c:v>3.65056</c:v>
                </c:pt>
                <c:pt idx="67">
                  <c:v>3.70065</c:v>
                </c:pt>
                <c:pt idx="68">
                  <c:v>3.3007199999999997</c:v>
                </c:pt>
                <c:pt idx="69">
                  <c:v>3.2089899999999996</c:v>
                </c:pt>
                <c:pt idx="70">
                  <c:v>3.2089299999999996</c:v>
                </c:pt>
                <c:pt idx="71">
                  <c:v>3.2084800000000002</c:v>
                </c:pt>
                <c:pt idx="72">
                  <c:v>3.10961</c:v>
                </c:pt>
                <c:pt idx="73">
                  <c:v>3.00041</c:v>
                </c:pt>
                <c:pt idx="74">
                  <c:v>2.7999499999999977</c:v>
                </c:pt>
                <c:pt idx="75">
                  <c:v>2.8005</c:v>
                </c:pt>
                <c:pt idx="76">
                  <c:v>3.8115599999999703</c:v>
                </c:pt>
                <c:pt idx="77">
                  <c:v>3.6015999999999999</c:v>
                </c:pt>
                <c:pt idx="78">
                  <c:v>3.6002299999999998</c:v>
                </c:pt>
                <c:pt idx="79">
                  <c:v>3.6003799999999999</c:v>
                </c:pt>
                <c:pt idx="80">
                  <c:v>3.60025</c:v>
                </c:pt>
                <c:pt idx="81">
                  <c:v>3.5009600000000001</c:v>
                </c:pt>
                <c:pt idx="82">
                  <c:v>3.6011799999999998</c:v>
                </c:pt>
                <c:pt idx="83">
                  <c:v>3.6011799999999998</c:v>
                </c:pt>
                <c:pt idx="84">
                  <c:v>3.6077499999999998</c:v>
                </c:pt>
                <c:pt idx="85">
                  <c:v>3.6077400000000002</c:v>
                </c:pt>
                <c:pt idx="86">
                  <c:v>3.607790000000028</c:v>
                </c:pt>
                <c:pt idx="87">
                  <c:v>3.6077699999999999</c:v>
                </c:pt>
                <c:pt idx="88">
                  <c:v>3.6918499999999703</c:v>
                </c:pt>
                <c:pt idx="89">
                  <c:v>3.6918599999999739</c:v>
                </c:pt>
                <c:pt idx="90">
                  <c:v>3.6919</c:v>
                </c:pt>
                <c:pt idx="91">
                  <c:v>3.6919200000000001</c:v>
                </c:pt>
                <c:pt idx="92">
                  <c:v>3.6919</c:v>
                </c:pt>
                <c:pt idx="93">
                  <c:v>3.6918899999999977</c:v>
                </c:pt>
                <c:pt idx="94">
                  <c:v>3.6918699999999967</c:v>
                </c:pt>
                <c:pt idx="95">
                  <c:v>3.6918399999999987</c:v>
                </c:pt>
              </c:numCache>
            </c:numRef>
          </c:val>
        </c:ser>
        <c:marker val="1"/>
        <c:axId val="78177024"/>
        <c:axId val="78178560"/>
      </c:lineChart>
      <c:catAx>
        <c:axId val="78172928"/>
        <c:scaling>
          <c:orientation val="minMax"/>
        </c:scaling>
        <c:axPos val="b"/>
        <c:title>
          <c:tx>
            <c:rich>
              <a:bodyPr/>
              <a:lstStyle/>
              <a:p>
                <a:pPr>
                  <a:defRPr lang="en-US" sz="1400">
                    <a:latin typeface="Calibri" pitchFamily="34" charset="0"/>
                    <a:cs typeface="Calibri" pitchFamily="34" charset="0"/>
                  </a:defRPr>
                </a:pPr>
                <a:r>
                  <a:rPr lang="en-US" sz="1400">
                    <a:latin typeface="Calibri" pitchFamily="34" charset="0"/>
                    <a:cs typeface="Calibri" pitchFamily="34" charset="0"/>
                  </a:rPr>
                  <a:t>Time Block</a:t>
                </a:r>
              </a:p>
            </c:rich>
          </c:tx>
        </c:title>
        <c:numFmt formatCode="General" sourceLinked="1"/>
        <c:tickLblPos val="nextTo"/>
        <c:txPr>
          <a:bodyPr/>
          <a:lstStyle/>
          <a:p>
            <a:pPr>
              <a:defRPr lang="en-US"/>
            </a:pPr>
            <a:endParaRPr lang="en-US"/>
          </a:p>
        </c:txPr>
        <c:crossAx val="78174848"/>
        <c:crosses val="autoZero"/>
        <c:auto val="1"/>
        <c:lblAlgn val="ctr"/>
        <c:lblOffset val="100"/>
      </c:catAx>
      <c:valAx>
        <c:axId val="78174848"/>
        <c:scaling>
          <c:orientation val="minMax"/>
        </c:scaling>
        <c:axPos val="l"/>
        <c:majorGridlines/>
        <c:title>
          <c:tx>
            <c:rich>
              <a:bodyPr rot="0" vert="horz"/>
              <a:lstStyle/>
              <a:p>
                <a:pPr>
                  <a:defRPr lang="en-US" sz="1400">
                    <a:latin typeface="Calibri" pitchFamily="34" charset="0"/>
                    <a:cs typeface="Calibri" pitchFamily="34" charset="0"/>
                  </a:defRPr>
                </a:pPr>
                <a:r>
                  <a:rPr lang="en-US" sz="1400">
                    <a:latin typeface="Calibri" pitchFamily="34" charset="0"/>
                    <a:cs typeface="Calibri" pitchFamily="34" charset="0"/>
                  </a:rPr>
                  <a:t>Volume (MW)</a:t>
                </a:r>
              </a:p>
            </c:rich>
          </c:tx>
          <c:layout>
            <c:manualLayout>
              <c:xMode val="edge"/>
              <c:yMode val="edge"/>
              <c:x val="3.4254192802170409E-5"/>
              <c:y val="4.6045792478973245E-2"/>
            </c:manualLayout>
          </c:layout>
        </c:title>
        <c:numFmt formatCode="0" sourceLinked="1"/>
        <c:tickLblPos val="nextTo"/>
        <c:txPr>
          <a:bodyPr/>
          <a:lstStyle/>
          <a:p>
            <a:pPr>
              <a:defRPr lang="en-US" sz="1400">
                <a:latin typeface="Calibri" pitchFamily="34" charset="0"/>
                <a:cs typeface="Calibri" pitchFamily="34" charset="0"/>
              </a:defRPr>
            </a:pPr>
            <a:endParaRPr lang="en-US"/>
          </a:p>
        </c:txPr>
        <c:crossAx val="78172928"/>
        <c:crosses val="autoZero"/>
        <c:crossBetween val="between"/>
      </c:valAx>
      <c:catAx>
        <c:axId val="78177024"/>
        <c:scaling>
          <c:orientation val="minMax"/>
        </c:scaling>
        <c:delete val="1"/>
        <c:axPos val="b"/>
        <c:tickLblPos val="nextTo"/>
        <c:crossAx val="78178560"/>
        <c:crosses val="autoZero"/>
        <c:auto val="1"/>
        <c:lblAlgn val="ctr"/>
        <c:lblOffset val="100"/>
      </c:catAx>
      <c:valAx>
        <c:axId val="78178560"/>
        <c:scaling>
          <c:orientation val="minMax"/>
        </c:scaling>
        <c:axPos val="r"/>
        <c:title>
          <c:tx>
            <c:rich>
              <a:bodyPr rot="0" vert="horz"/>
              <a:lstStyle/>
              <a:p>
                <a:pPr>
                  <a:defRPr lang="en-US" sz="1400">
                    <a:latin typeface="Calibri" pitchFamily="34" charset="0"/>
                    <a:cs typeface="Calibri" pitchFamily="34" charset="0"/>
                  </a:defRPr>
                </a:pPr>
                <a:r>
                  <a:rPr lang="en-US" sz="1400" dirty="0">
                    <a:latin typeface="Calibri" pitchFamily="34" charset="0"/>
                    <a:cs typeface="Calibri" pitchFamily="34" charset="0"/>
                  </a:rPr>
                  <a:t>Price (</a:t>
                </a:r>
                <a:r>
                  <a:rPr lang="en-US" sz="1400" dirty="0" smtClean="0">
                    <a:latin typeface="Calibri" pitchFamily="34" charset="0"/>
                    <a:cs typeface="Calibri" pitchFamily="34" charset="0"/>
                  </a:rPr>
                  <a:t>Rs/kWh</a:t>
                </a:r>
                <a:r>
                  <a:rPr lang="en-US" sz="1400" dirty="0">
                    <a:latin typeface="Calibri" pitchFamily="34" charset="0"/>
                    <a:cs typeface="Calibri" pitchFamily="34" charset="0"/>
                  </a:rPr>
                  <a:t>)</a:t>
                </a:r>
              </a:p>
            </c:rich>
          </c:tx>
          <c:layout>
            <c:manualLayout>
              <c:xMode val="edge"/>
              <c:yMode val="edge"/>
              <c:x val="0.8862371040253566"/>
              <c:y val="5.4568678915136733E-2"/>
            </c:manualLayout>
          </c:layout>
        </c:title>
        <c:numFmt formatCode="0.00" sourceLinked="1"/>
        <c:tickLblPos val="nextTo"/>
        <c:txPr>
          <a:bodyPr/>
          <a:lstStyle/>
          <a:p>
            <a:pPr>
              <a:defRPr lang="en-US" sz="1400" b="1">
                <a:latin typeface="Calibri" pitchFamily="34" charset="0"/>
                <a:cs typeface="Calibri" pitchFamily="34" charset="0"/>
              </a:defRPr>
            </a:pPr>
            <a:endParaRPr lang="en-US"/>
          </a:p>
        </c:txPr>
        <c:crossAx val="78177024"/>
        <c:crosses val="max"/>
        <c:crossBetween val="between"/>
      </c:valAx>
    </c:plotArea>
    <c:legend>
      <c:legendPos val="r"/>
      <c:layout>
        <c:manualLayout>
          <c:xMode val="edge"/>
          <c:yMode val="edge"/>
          <c:x val="0.28711141509853644"/>
          <c:y val="3.3629151065536871E-2"/>
          <c:w val="0.38449858371664558"/>
          <c:h val="8.4100904053660247E-2"/>
        </c:manualLayout>
      </c:layout>
      <c:txPr>
        <a:bodyPr/>
        <a:lstStyle/>
        <a:p>
          <a:pPr>
            <a:defRPr lang="en-US" sz="1400">
              <a:latin typeface="Calibri" pitchFamily="34" charset="0"/>
              <a:cs typeface="Calibri" pitchFamily="34" charset="0"/>
            </a:defRPr>
          </a:pPr>
          <a:endParaRPr lang="en-US"/>
        </a:p>
      </c:txPr>
    </c:legend>
    <c:plotVisOnly val="1"/>
    <c:dispBlanksAs val="zero"/>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IN"/>
  <c:roundedCorners val="1"/>
  <c:clrMapOvr bg1="lt1" tx1="dk1" bg2="lt2" tx2="dk2" accent1="accent1" accent2="accent2" accent3="accent3" accent4="accent4" accent5="accent5" accent6="accent6" hlink="hlink" folHlink="folHlink"/>
  <c:chart>
    <c:title>
      <c:tx>
        <c:rich>
          <a:bodyPr/>
          <a:lstStyle/>
          <a:p>
            <a:pPr>
              <a:defRPr lang="en-US" sz="1800" b="1" i="0" u="none" strike="noStrike" baseline="0">
                <a:solidFill>
                  <a:srgbClr val="000000"/>
                </a:solidFill>
                <a:latin typeface="Arial"/>
                <a:ea typeface="Arial"/>
                <a:cs typeface="Arial"/>
              </a:defRPr>
            </a:pPr>
            <a:r>
              <a:rPr lang="en-US"/>
              <a:t>IEX Monthly Average Spot Price </a:t>
            </a:r>
          </a:p>
        </c:rich>
      </c:tx>
      <c:layout>
        <c:manualLayout>
          <c:xMode val="edge"/>
          <c:yMode val="edge"/>
          <c:x val="0.35826477187736638"/>
          <c:y val="9.8425196850394567E-3"/>
        </c:manualLayout>
      </c:layout>
      <c:spPr>
        <a:noFill/>
        <a:ln w="25400">
          <a:noFill/>
        </a:ln>
      </c:spPr>
    </c:title>
    <c:plotArea>
      <c:layout>
        <c:manualLayout>
          <c:layoutTarget val="inner"/>
          <c:xMode val="edge"/>
          <c:yMode val="edge"/>
          <c:x val="7.205353736058441E-2"/>
          <c:y val="0.16188538190302748"/>
          <c:w val="0.89005235602094257"/>
          <c:h val="0.5570871496362052"/>
        </c:manualLayout>
      </c:layout>
      <c:lineChart>
        <c:grouping val="standard"/>
        <c:ser>
          <c:idx val="1"/>
          <c:order val="0"/>
          <c:tx>
            <c:strRef>
              <c:f>Consolidated!$G$1053</c:f>
              <c:strCache>
                <c:ptCount val="1"/>
                <c:pt idx="0">
                  <c:v>Monthly Avg Price (Rs/kWh)</c:v>
                </c:pt>
              </c:strCache>
            </c:strRef>
          </c:tx>
          <c:dLbls>
            <c:txPr>
              <a:bodyPr/>
              <a:lstStyle/>
              <a:p>
                <a:pPr>
                  <a:defRPr lang="en-US" b="1"/>
                </a:pPr>
                <a:endParaRPr lang="en-US"/>
              </a:p>
            </c:txPr>
            <c:dLblPos val="t"/>
            <c:showVal val="1"/>
          </c:dLbls>
          <c:cat>
            <c:strRef>
              <c:f>Consolidated!$E$1054:$E$1083</c:f>
              <c:strCache>
                <c:ptCount val="30"/>
                <c:pt idx="0">
                  <c:v>June 08</c:v>
                </c:pt>
                <c:pt idx="1">
                  <c:v>July 08</c:v>
                </c:pt>
                <c:pt idx="2">
                  <c:v>Aug 08</c:v>
                </c:pt>
                <c:pt idx="3">
                  <c:v>Sept 08</c:v>
                </c:pt>
                <c:pt idx="4">
                  <c:v>Oct 08</c:v>
                </c:pt>
                <c:pt idx="5">
                  <c:v>Nov 08</c:v>
                </c:pt>
                <c:pt idx="6">
                  <c:v>Dec 08</c:v>
                </c:pt>
                <c:pt idx="7">
                  <c:v>Jan 09</c:v>
                </c:pt>
                <c:pt idx="8">
                  <c:v>Feb 09</c:v>
                </c:pt>
                <c:pt idx="9">
                  <c:v>March 09</c:v>
                </c:pt>
                <c:pt idx="10">
                  <c:v>April 09</c:v>
                </c:pt>
                <c:pt idx="11">
                  <c:v>May' 09</c:v>
                </c:pt>
                <c:pt idx="12">
                  <c:v>June' 09</c:v>
                </c:pt>
                <c:pt idx="13">
                  <c:v>July'09</c:v>
                </c:pt>
                <c:pt idx="14">
                  <c:v>Aug' 09</c:v>
                </c:pt>
                <c:pt idx="15">
                  <c:v>Sept' 09</c:v>
                </c:pt>
                <c:pt idx="16">
                  <c:v>Oct'09</c:v>
                </c:pt>
                <c:pt idx="17">
                  <c:v>Nov'09 </c:v>
                </c:pt>
                <c:pt idx="18">
                  <c:v>Dec' 09</c:v>
                </c:pt>
                <c:pt idx="19">
                  <c:v>Jan'10</c:v>
                </c:pt>
                <c:pt idx="20">
                  <c:v>Feb'10</c:v>
                </c:pt>
                <c:pt idx="21">
                  <c:v>Mar' 10</c:v>
                </c:pt>
                <c:pt idx="22">
                  <c:v>Apr'10</c:v>
                </c:pt>
                <c:pt idx="23">
                  <c:v>May'10</c:v>
                </c:pt>
                <c:pt idx="24">
                  <c:v>June'10</c:v>
                </c:pt>
                <c:pt idx="25">
                  <c:v>July'10</c:v>
                </c:pt>
                <c:pt idx="26">
                  <c:v>August'10</c:v>
                </c:pt>
                <c:pt idx="27">
                  <c:v>September'10</c:v>
                </c:pt>
                <c:pt idx="28">
                  <c:v>October'10</c:v>
                </c:pt>
                <c:pt idx="29">
                  <c:v>November'10</c:v>
                </c:pt>
              </c:strCache>
            </c:strRef>
          </c:cat>
          <c:val>
            <c:numRef>
              <c:f>Consolidated!$G$1054:$G$1083</c:f>
              <c:numCache>
                <c:formatCode>0.00</c:formatCode>
                <c:ptCount val="30"/>
                <c:pt idx="0">
                  <c:v>7.6599999999999975</c:v>
                </c:pt>
                <c:pt idx="1">
                  <c:v>7.73</c:v>
                </c:pt>
                <c:pt idx="2">
                  <c:v>7.5</c:v>
                </c:pt>
                <c:pt idx="3">
                  <c:v>7.68</c:v>
                </c:pt>
                <c:pt idx="4">
                  <c:v>8.4600000000000026</c:v>
                </c:pt>
                <c:pt idx="5">
                  <c:v>7.56</c:v>
                </c:pt>
                <c:pt idx="6">
                  <c:v>6.14</c:v>
                </c:pt>
                <c:pt idx="7">
                  <c:v>5.6199999999999966</c:v>
                </c:pt>
                <c:pt idx="8">
                  <c:v>6.42</c:v>
                </c:pt>
                <c:pt idx="9">
                  <c:v>8.3600000000000048</c:v>
                </c:pt>
                <c:pt idx="10">
                  <c:v>10.78264166666667</c:v>
                </c:pt>
                <c:pt idx="11">
                  <c:v>6.2097488575268827</c:v>
                </c:pt>
                <c:pt idx="12">
                  <c:v>6.4115096666666664</c:v>
                </c:pt>
                <c:pt idx="13">
                  <c:v>4.6686830000000006</c:v>
                </c:pt>
                <c:pt idx="14">
                  <c:v>7.2858258064516095</c:v>
                </c:pt>
                <c:pt idx="15">
                  <c:v>4.079588666666667</c:v>
                </c:pt>
                <c:pt idx="16">
                  <c:v>4.54</c:v>
                </c:pt>
                <c:pt idx="17">
                  <c:v>3.1408576666666654</c:v>
                </c:pt>
                <c:pt idx="18">
                  <c:v>2.7841612903227775</c:v>
                </c:pt>
                <c:pt idx="19">
                  <c:v>3.1750135483872293</c:v>
                </c:pt>
                <c:pt idx="20">
                  <c:v>3.2389460714285718</c:v>
                </c:pt>
                <c:pt idx="21" formatCode="_-* #,##0.00_-;\-* #,##0.00_-;_-* &quot;-&quot;??_-;_-@_-">
                  <c:v>5.76</c:v>
                </c:pt>
                <c:pt idx="22">
                  <c:v>7.91</c:v>
                </c:pt>
                <c:pt idx="23">
                  <c:v>4.5199999999999996</c:v>
                </c:pt>
                <c:pt idx="24">
                  <c:v>3.4299999999999997</c:v>
                </c:pt>
                <c:pt idx="25">
                  <c:v>3.4299999999999997</c:v>
                </c:pt>
                <c:pt idx="26">
                  <c:v>3.3699999999999997</c:v>
                </c:pt>
                <c:pt idx="27">
                  <c:v>2.34</c:v>
                </c:pt>
                <c:pt idx="28">
                  <c:v>2.66</c:v>
                </c:pt>
                <c:pt idx="29">
                  <c:v>1.9900000000000568</c:v>
                </c:pt>
              </c:numCache>
            </c:numRef>
          </c:val>
        </c:ser>
        <c:marker val="1"/>
        <c:axId val="79707520"/>
        <c:axId val="80909824"/>
      </c:lineChart>
      <c:catAx>
        <c:axId val="79707520"/>
        <c:scaling>
          <c:orientation val="minMax"/>
        </c:scaling>
        <c:axPos val="b"/>
        <c:title>
          <c:tx>
            <c:rich>
              <a:bodyPr/>
              <a:lstStyle/>
              <a:p>
                <a:pPr>
                  <a:defRPr lang="en-US" sz="1600" b="1" i="0" u="none" strike="noStrike" baseline="0">
                    <a:solidFill>
                      <a:srgbClr val="000000"/>
                    </a:solidFill>
                    <a:latin typeface="Arial"/>
                    <a:ea typeface="Arial"/>
                    <a:cs typeface="Arial"/>
                  </a:defRPr>
                </a:pPr>
                <a:r>
                  <a:rPr lang="en-US"/>
                  <a:t>Months</a:t>
                </a:r>
              </a:p>
            </c:rich>
          </c:tx>
          <c:layout>
            <c:manualLayout>
              <c:xMode val="edge"/>
              <c:yMode val="edge"/>
              <c:x val="0.3298429319372031"/>
              <c:y val="0.89173311013288703"/>
            </c:manualLayout>
          </c:layout>
          <c:spPr>
            <a:noFill/>
            <a:ln w="25400">
              <a:noFill/>
            </a:ln>
          </c:spPr>
        </c:title>
        <c:numFmt formatCode="General" sourceLinked="1"/>
        <c:tickLblPos val="nextTo"/>
        <c:spPr>
          <a:ln w="9525">
            <a:noFill/>
          </a:ln>
        </c:spPr>
        <c:txPr>
          <a:bodyPr rot="-2700000" vert="horz"/>
          <a:lstStyle/>
          <a:p>
            <a:pPr>
              <a:defRPr lang="en-US" sz="1200" b="1" i="0" u="none" strike="noStrike" baseline="0">
                <a:solidFill>
                  <a:srgbClr val="000000"/>
                </a:solidFill>
                <a:latin typeface="Arial"/>
                <a:ea typeface="Arial"/>
                <a:cs typeface="Arial"/>
              </a:defRPr>
            </a:pPr>
            <a:endParaRPr lang="en-US"/>
          </a:p>
        </c:txPr>
        <c:crossAx val="80909824"/>
        <c:crosses val="autoZero"/>
        <c:lblAlgn val="ctr"/>
        <c:lblOffset val="100"/>
        <c:tickLblSkip val="1"/>
        <c:tickMarkSkip val="1"/>
      </c:catAx>
      <c:valAx>
        <c:axId val="80909824"/>
        <c:scaling>
          <c:orientation val="minMax"/>
        </c:scaling>
        <c:axPos val="l"/>
        <c:title>
          <c:tx>
            <c:rich>
              <a:bodyPr/>
              <a:lstStyle/>
              <a:p>
                <a:pPr>
                  <a:defRPr lang="en-US" sz="1600" b="1" i="0" u="none" strike="noStrike" baseline="0">
                    <a:solidFill>
                      <a:srgbClr val="000000"/>
                    </a:solidFill>
                    <a:latin typeface="Arial"/>
                    <a:ea typeface="Arial"/>
                    <a:cs typeface="Arial"/>
                  </a:defRPr>
                </a:pPr>
                <a:r>
                  <a:rPr lang="en-US"/>
                  <a:t>Average</a:t>
                </a:r>
                <a:r>
                  <a:rPr lang="en-US" baseline="0"/>
                  <a:t> Price in Rs/kWh</a:t>
                </a:r>
                <a:endParaRPr lang="en-US"/>
              </a:p>
            </c:rich>
          </c:tx>
          <c:layout>
            <c:manualLayout>
              <c:xMode val="edge"/>
              <c:yMode val="edge"/>
              <c:x val="3.7397157816008025E-3"/>
              <c:y val="0.22047264761196192"/>
            </c:manualLayout>
          </c:layout>
          <c:spPr>
            <a:noFill/>
            <a:ln w="25400">
              <a:noFill/>
            </a:ln>
          </c:spPr>
        </c:title>
        <c:numFmt formatCode="0" sourceLinked="0"/>
        <c:tickLblPos val="nextTo"/>
        <c:spPr>
          <a:ln w="25400">
            <a:pattFill prst="pct50">
              <a:fgClr>
                <a:srgbClr val="808000"/>
              </a:fgClr>
              <a:bgClr>
                <a:srgbClr val="FFFFFF"/>
              </a:bgClr>
            </a:pattFill>
            <a:prstDash val="solid"/>
          </a:ln>
        </c:spPr>
        <c:txPr>
          <a:bodyPr rot="0" vert="horz"/>
          <a:lstStyle/>
          <a:p>
            <a:pPr>
              <a:defRPr lang="en-US" sz="1200" b="1" i="0" u="none" strike="noStrike" baseline="0">
                <a:solidFill>
                  <a:srgbClr val="993366"/>
                </a:solidFill>
                <a:latin typeface="Arial"/>
                <a:ea typeface="Arial"/>
                <a:cs typeface="Arial"/>
              </a:defRPr>
            </a:pPr>
            <a:endParaRPr lang="en-US"/>
          </a:p>
        </c:txPr>
        <c:crossAx val="79707520"/>
        <c:crosses val="autoZero"/>
        <c:crossBetween val="between"/>
      </c:valAx>
      <c:spPr>
        <a:gradFill rotWithShape="0">
          <a:gsLst>
            <a:gs pos="0">
              <a:srgbClr val="FFFFFF"/>
            </a:gs>
            <a:gs pos="100000">
              <a:srgbClr val="FFFFFF">
                <a:gamma/>
                <a:tint val="0"/>
                <a:invGamma/>
              </a:srgbClr>
            </a:gs>
          </a:gsLst>
          <a:lin ang="5400000" scaled="1"/>
        </a:gradFill>
        <a:ln w="12700">
          <a:solidFill>
            <a:srgbClr val="FFFFFF"/>
          </a:solidFill>
          <a:prstDash val="solid"/>
        </a:ln>
      </c:spPr>
    </c:plotArea>
    <c:legend>
      <c:legendPos val="r"/>
      <c:layout>
        <c:manualLayout>
          <c:xMode val="edge"/>
          <c:yMode val="edge"/>
          <c:x val="0.49439042632762387"/>
          <c:y val="0.92126066918800498"/>
          <c:w val="0.15327203088725036"/>
          <c:h val="7.8739342048263383E-2"/>
        </c:manualLayout>
      </c:layout>
      <c:spPr>
        <a:solidFill>
          <a:srgbClr val="FFFFFF"/>
        </a:solidFill>
        <a:ln w="25400">
          <a:noFill/>
        </a:ln>
      </c:spPr>
      <c:txPr>
        <a:bodyPr/>
        <a:lstStyle/>
        <a:p>
          <a:pPr>
            <a:defRPr lang="en-US" sz="920" b="0" i="0" u="none" strike="noStrike" baseline="0">
              <a:solidFill>
                <a:srgbClr val="000000"/>
              </a:solidFill>
              <a:latin typeface="Arial"/>
              <a:ea typeface="Arial"/>
              <a:cs typeface="Arial"/>
            </a:defRPr>
          </a:pPr>
          <a:endParaRPr lang="en-US"/>
        </a:p>
      </c:txPr>
    </c:legend>
    <c:plotVisOnly val="1"/>
    <c:dispBlanksAs val="gap"/>
  </c:chart>
  <c:spPr>
    <a:solidFill>
      <a:srgbClr val="FFFFFF"/>
    </a:solidFill>
    <a:ln w="38100">
      <a:solidFill>
        <a:srgbClr val="003366"/>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IN"/>
  <c:style val="4"/>
  <c:chart>
    <c:title>
      <c:txPr>
        <a:bodyPr/>
        <a:lstStyle/>
        <a:p>
          <a:pPr>
            <a:defRPr lang="en-US"/>
          </a:pPr>
          <a:endParaRPr lang="en-US"/>
        </a:p>
      </c:txPr>
    </c:title>
    <c:plotArea>
      <c:layout/>
      <c:lineChart>
        <c:grouping val="standard"/>
        <c:ser>
          <c:idx val="0"/>
          <c:order val="0"/>
          <c:tx>
            <c:v>IEX Average MCP in DAM</c:v>
          </c:tx>
          <c:dLbls>
            <c:dLbl>
              <c:idx val="4"/>
              <c:layout>
                <c:manualLayout>
                  <c:x val="-2.798600699650175E-2"/>
                  <c:y val="5.2805262231486634E-2"/>
                </c:manualLayout>
              </c:layout>
              <c:showVal val="1"/>
            </c:dLbl>
            <c:txPr>
              <a:bodyPr/>
              <a:lstStyle/>
              <a:p>
                <a:pPr>
                  <a:defRPr lang="en-US" sz="1400" b="1"/>
                </a:pPr>
                <a:endParaRPr lang="en-US"/>
              </a:p>
            </c:txPr>
            <c:showVal val="1"/>
          </c:dLbls>
          <c:cat>
            <c:numRef>
              <c:f>'New graphs'!$A$25:$A$37</c:f>
              <c:numCache>
                <c:formatCode>[$-409]mmm\-yy;@</c:formatCode>
                <c:ptCount val="13"/>
                <c:pt idx="0">
                  <c:v>40064</c:v>
                </c:pt>
                <c:pt idx="1">
                  <c:v>40155</c:v>
                </c:pt>
                <c:pt idx="2">
                  <c:v>40245</c:v>
                </c:pt>
                <c:pt idx="3">
                  <c:v>40337</c:v>
                </c:pt>
                <c:pt idx="4">
                  <c:v>40429</c:v>
                </c:pt>
                <c:pt idx="5">
                  <c:v>40520</c:v>
                </c:pt>
                <c:pt idx="6">
                  <c:v>40610</c:v>
                </c:pt>
                <c:pt idx="7">
                  <c:v>40702</c:v>
                </c:pt>
                <c:pt idx="8">
                  <c:v>40794</c:v>
                </c:pt>
                <c:pt idx="9">
                  <c:v>40885</c:v>
                </c:pt>
                <c:pt idx="10">
                  <c:v>40976</c:v>
                </c:pt>
                <c:pt idx="11">
                  <c:v>41068</c:v>
                </c:pt>
                <c:pt idx="12">
                  <c:v>41164</c:v>
                </c:pt>
              </c:numCache>
            </c:numRef>
          </c:cat>
          <c:val>
            <c:numRef>
              <c:f>'New graphs'!$C$25:$C$37</c:f>
              <c:numCache>
                <c:formatCode>0.00</c:formatCode>
                <c:ptCount val="13"/>
                <c:pt idx="0">
                  <c:v>4.079588666666667</c:v>
                </c:pt>
                <c:pt idx="1">
                  <c:v>2.7841612903225887</c:v>
                </c:pt>
                <c:pt idx="2" formatCode="_ * #,##0.00_ ;_ * \-#,##0.00_ ;_ * &quot;-&quot;??_ ;_ @_ ">
                  <c:v>5.76</c:v>
                </c:pt>
                <c:pt idx="3">
                  <c:v>3.4299999999999997</c:v>
                </c:pt>
                <c:pt idx="4">
                  <c:v>2.34</c:v>
                </c:pt>
                <c:pt idx="5">
                  <c:v>2.36</c:v>
                </c:pt>
                <c:pt idx="6">
                  <c:v>3.3899999999999997</c:v>
                </c:pt>
                <c:pt idx="7">
                  <c:v>2.79</c:v>
                </c:pt>
                <c:pt idx="8">
                  <c:v>3.1</c:v>
                </c:pt>
                <c:pt idx="9">
                  <c:v>4.08</c:v>
                </c:pt>
                <c:pt idx="10">
                  <c:v>3.2600000000000002</c:v>
                </c:pt>
                <c:pt idx="11">
                  <c:v>4.2</c:v>
                </c:pt>
                <c:pt idx="12">
                  <c:v>2.77</c:v>
                </c:pt>
              </c:numCache>
            </c:numRef>
          </c:val>
        </c:ser>
        <c:marker val="1"/>
        <c:axId val="79750656"/>
        <c:axId val="79752576"/>
      </c:lineChart>
      <c:dateAx>
        <c:axId val="79750656"/>
        <c:scaling>
          <c:orientation val="minMax"/>
        </c:scaling>
        <c:axPos val="b"/>
        <c:title>
          <c:tx>
            <c:rich>
              <a:bodyPr/>
              <a:lstStyle/>
              <a:p>
                <a:pPr>
                  <a:defRPr lang="en-US" sz="1600"/>
                </a:pPr>
                <a:r>
                  <a:rPr lang="en-US" sz="1600"/>
                  <a:t>Month</a:t>
                </a:r>
              </a:p>
            </c:rich>
          </c:tx>
        </c:title>
        <c:numFmt formatCode="[$-409]mmm\-yy;@" sourceLinked="1"/>
        <c:tickLblPos val="nextTo"/>
        <c:txPr>
          <a:bodyPr rot="-2700000"/>
          <a:lstStyle/>
          <a:p>
            <a:pPr>
              <a:defRPr lang="en-US" sz="1400" b="1"/>
            </a:pPr>
            <a:endParaRPr lang="en-US"/>
          </a:p>
        </c:txPr>
        <c:crossAx val="79752576"/>
        <c:crosses val="autoZero"/>
        <c:auto val="1"/>
        <c:lblOffset val="100"/>
        <c:majorUnit val="3"/>
        <c:majorTimeUnit val="months"/>
      </c:dateAx>
      <c:valAx>
        <c:axId val="79752576"/>
        <c:scaling>
          <c:orientation val="minMax"/>
        </c:scaling>
        <c:axPos val="l"/>
        <c:majorGridlines>
          <c:spPr>
            <a:ln>
              <a:prstDash val="sysDot"/>
            </a:ln>
          </c:spPr>
        </c:majorGridlines>
        <c:title>
          <c:tx>
            <c:rich>
              <a:bodyPr rot="-5400000" vert="horz"/>
              <a:lstStyle/>
              <a:p>
                <a:pPr>
                  <a:defRPr lang="en-US" sz="1600"/>
                </a:pPr>
                <a:r>
                  <a:rPr lang="en-US" sz="1600"/>
                  <a:t>Average Price (Rs/kWh)</a:t>
                </a:r>
              </a:p>
            </c:rich>
          </c:tx>
        </c:title>
        <c:numFmt formatCode="0.00" sourceLinked="1"/>
        <c:tickLblPos val="nextTo"/>
        <c:txPr>
          <a:bodyPr/>
          <a:lstStyle/>
          <a:p>
            <a:pPr>
              <a:defRPr lang="en-US" sz="1400" b="1"/>
            </a:pPr>
            <a:endParaRPr lang="en-US"/>
          </a:p>
        </c:txPr>
        <c:crossAx val="79750656"/>
        <c:crosses val="autoZero"/>
        <c:crossBetween val="between"/>
      </c:valAx>
    </c:plotArea>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IN"/>
  <c:chart>
    <c:plotArea>
      <c:layout/>
      <c:barChart>
        <c:barDir val="col"/>
        <c:grouping val="clustered"/>
        <c:ser>
          <c:idx val="0"/>
          <c:order val="0"/>
          <c:tx>
            <c:strRef>
              <c:f>Sheet7!$C$4</c:f>
              <c:strCache>
                <c:ptCount val="1"/>
                <c:pt idx="0">
                  <c:v>Average (RTC)</c:v>
                </c:pt>
              </c:strCache>
            </c:strRef>
          </c:tx>
          <c:cat>
            <c:strRef>
              <c:f>Sheet7!$D$3:$I$3</c:f>
              <c:strCache>
                <c:ptCount val="6"/>
                <c:pt idx="0">
                  <c:v>April</c:v>
                </c:pt>
                <c:pt idx="1">
                  <c:v>May</c:v>
                </c:pt>
                <c:pt idx="2">
                  <c:v>June</c:v>
                </c:pt>
                <c:pt idx="3">
                  <c:v>July</c:v>
                </c:pt>
                <c:pt idx="4">
                  <c:v>August</c:v>
                </c:pt>
                <c:pt idx="5">
                  <c:v>September</c:v>
                </c:pt>
              </c:strCache>
            </c:strRef>
          </c:cat>
          <c:val>
            <c:numRef>
              <c:f>Sheet7!$D$4:$I$4</c:f>
              <c:numCache>
                <c:formatCode>0.00</c:formatCode>
                <c:ptCount val="6"/>
                <c:pt idx="0">
                  <c:v>3.1197912916666652</c:v>
                </c:pt>
                <c:pt idx="1">
                  <c:v>3.4243349462365709</c:v>
                </c:pt>
                <c:pt idx="2">
                  <c:v>4.1980819999999834</c:v>
                </c:pt>
                <c:pt idx="3">
                  <c:v>4.3596141666666677</c:v>
                </c:pt>
                <c:pt idx="4">
                  <c:v>3.533723291666679</c:v>
                </c:pt>
                <c:pt idx="5">
                  <c:v>2.5796511882716038</c:v>
                </c:pt>
              </c:numCache>
            </c:numRef>
          </c:val>
        </c:ser>
        <c:ser>
          <c:idx val="1"/>
          <c:order val="1"/>
          <c:tx>
            <c:strRef>
              <c:f>Sheet7!$C$5</c:f>
              <c:strCache>
                <c:ptCount val="1"/>
                <c:pt idx="0">
                  <c:v>Peak (18-23)</c:v>
                </c:pt>
              </c:strCache>
            </c:strRef>
          </c:tx>
          <c:cat>
            <c:strRef>
              <c:f>Sheet7!$D$3:$I$3</c:f>
              <c:strCache>
                <c:ptCount val="6"/>
                <c:pt idx="0">
                  <c:v>April</c:v>
                </c:pt>
                <c:pt idx="1">
                  <c:v>May</c:v>
                </c:pt>
                <c:pt idx="2">
                  <c:v>June</c:v>
                </c:pt>
                <c:pt idx="3">
                  <c:v>July</c:v>
                </c:pt>
                <c:pt idx="4">
                  <c:v>August</c:v>
                </c:pt>
                <c:pt idx="5">
                  <c:v>September</c:v>
                </c:pt>
              </c:strCache>
            </c:strRef>
          </c:cat>
          <c:val>
            <c:numRef>
              <c:f>Sheet7!$D$5:$I$5</c:f>
              <c:numCache>
                <c:formatCode>0.00</c:formatCode>
                <c:ptCount val="6"/>
                <c:pt idx="0">
                  <c:v>3.3499999999999988</c:v>
                </c:pt>
                <c:pt idx="1">
                  <c:v>3.66</c:v>
                </c:pt>
                <c:pt idx="2">
                  <c:v>4.53</c:v>
                </c:pt>
                <c:pt idx="3">
                  <c:v>5.21</c:v>
                </c:pt>
                <c:pt idx="4">
                  <c:v>4.95</c:v>
                </c:pt>
                <c:pt idx="5">
                  <c:v>3.4</c:v>
                </c:pt>
              </c:numCache>
            </c:numRef>
          </c:val>
        </c:ser>
        <c:ser>
          <c:idx val="2"/>
          <c:order val="2"/>
          <c:tx>
            <c:strRef>
              <c:f>Sheet7!$C$6</c:f>
              <c:strCache>
                <c:ptCount val="1"/>
                <c:pt idx="0">
                  <c:v>Non Peak (1-17 &amp; 24)</c:v>
                </c:pt>
              </c:strCache>
            </c:strRef>
          </c:tx>
          <c:cat>
            <c:strRef>
              <c:f>Sheet7!$D$3:$I$3</c:f>
              <c:strCache>
                <c:ptCount val="6"/>
                <c:pt idx="0">
                  <c:v>April</c:v>
                </c:pt>
                <c:pt idx="1">
                  <c:v>May</c:v>
                </c:pt>
                <c:pt idx="2">
                  <c:v>June</c:v>
                </c:pt>
                <c:pt idx="3">
                  <c:v>July</c:v>
                </c:pt>
                <c:pt idx="4">
                  <c:v>August</c:v>
                </c:pt>
                <c:pt idx="5">
                  <c:v>September</c:v>
                </c:pt>
              </c:strCache>
            </c:strRef>
          </c:cat>
          <c:val>
            <c:numRef>
              <c:f>Sheet7!$D$6:$I$6</c:f>
              <c:numCache>
                <c:formatCode>0.00</c:formatCode>
                <c:ptCount val="6"/>
                <c:pt idx="0">
                  <c:v>3.04</c:v>
                </c:pt>
                <c:pt idx="1">
                  <c:v>3.3499999999999988</c:v>
                </c:pt>
                <c:pt idx="2">
                  <c:v>4.09</c:v>
                </c:pt>
                <c:pt idx="3">
                  <c:v>4.08</c:v>
                </c:pt>
                <c:pt idx="4">
                  <c:v>3.3899999999999997</c:v>
                </c:pt>
                <c:pt idx="5">
                  <c:v>2.2999999999999998</c:v>
                </c:pt>
              </c:numCache>
            </c:numRef>
          </c:val>
        </c:ser>
        <c:axId val="72316032"/>
        <c:axId val="72317568"/>
      </c:barChart>
      <c:catAx>
        <c:axId val="72316032"/>
        <c:scaling>
          <c:orientation val="minMax"/>
        </c:scaling>
        <c:axPos val="b"/>
        <c:tickLblPos val="nextTo"/>
        <c:txPr>
          <a:bodyPr/>
          <a:lstStyle/>
          <a:p>
            <a:pPr>
              <a:defRPr lang="en-US" sz="1400" b="1"/>
            </a:pPr>
            <a:endParaRPr lang="en-US"/>
          </a:p>
        </c:txPr>
        <c:crossAx val="72317568"/>
        <c:crosses val="autoZero"/>
        <c:auto val="1"/>
        <c:lblAlgn val="ctr"/>
        <c:lblOffset val="100"/>
      </c:catAx>
      <c:valAx>
        <c:axId val="72317568"/>
        <c:scaling>
          <c:orientation val="minMax"/>
        </c:scaling>
        <c:axPos val="l"/>
        <c:title>
          <c:tx>
            <c:rich>
              <a:bodyPr rot="-5400000" vert="horz"/>
              <a:lstStyle/>
              <a:p>
                <a:pPr>
                  <a:defRPr lang="en-US" sz="1400"/>
                </a:pPr>
                <a:r>
                  <a:rPr lang="en-US" sz="1400" dirty="0" smtClean="0"/>
                  <a:t>MCP(In Rs/kWh</a:t>
                </a:r>
                <a:r>
                  <a:rPr lang="en-US" sz="1400" dirty="0"/>
                  <a:t>)</a:t>
                </a:r>
              </a:p>
            </c:rich>
          </c:tx>
        </c:title>
        <c:numFmt formatCode="0" sourceLinked="0"/>
        <c:tickLblPos val="nextTo"/>
        <c:txPr>
          <a:bodyPr/>
          <a:lstStyle/>
          <a:p>
            <a:pPr>
              <a:defRPr lang="en-US" sz="1400" b="1"/>
            </a:pPr>
            <a:endParaRPr lang="en-US"/>
          </a:p>
        </c:txPr>
        <c:crossAx val="72316032"/>
        <c:crosses val="autoZero"/>
        <c:crossBetween val="between"/>
      </c:valAx>
    </c:plotArea>
    <c:legend>
      <c:legendPos val="t"/>
      <c:layout>
        <c:manualLayout>
          <c:xMode val="edge"/>
          <c:yMode val="edge"/>
          <c:x val="0.26700678040245102"/>
          <c:y val="6.9579225459863461E-2"/>
          <c:w val="0.54262126956352985"/>
          <c:h val="8.6535797608632267E-2"/>
        </c:manualLayout>
      </c:layout>
      <c:txPr>
        <a:bodyPr/>
        <a:lstStyle/>
        <a:p>
          <a:pPr>
            <a:defRPr lang="en-US" sz="1400" b="1"/>
          </a:pPr>
          <a:endParaRPr lang="en-US"/>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IN"/>
  <c:roundedCorners val="1"/>
  <c:clrMapOvr bg1="lt1" tx1="dk1" bg2="lt2" tx2="dk2" accent1="accent1" accent2="accent2" accent3="accent3" accent4="accent4" accent5="accent5" accent6="accent6" hlink="hlink" folHlink="folHlink"/>
  <c:chart>
    <c:title>
      <c:tx>
        <c:rich>
          <a:bodyPr/>
          <a:lstStyle/>
          <a:p>
            <a:pPr>
              <a:defRPr lang="en-US" sz="1800" b="1" i="0" u="none" strike="noStrike" baseline="0">
                <a:solidFill>
                  <a:srgbClr val="000000"/>
                </a:solidFill>
                <a:latin typeface="Arial"/>
                <a:ea typeface="Arial"/>
                <a:cs typeface="Arial"/>
              </a:defRPr>
            </a:pPr>
            <a:r>
              <a:rPr lang="en-US"/>
              <a:t>IEX Monthly Cleared Volume</a:t>
            </a:r>
          </a:p>
        </c:rich>
      </c:tx>
      <c:layout>
        <c:manualLayout>
          <c:xMode val="edge"/>
          <c:yMode val="edge"/>
          <c:x val="0.37369231312453682"/>
          <c:y val="2.7504911591355652E-2"/>
        </c:manualLayout>
      </c:layout>
      <c:spPr>
        <a:noFill/>
        <a:ln w="25400">
          <a:noFill/>
        </a:ln>
      </c:spPr>
    </c:title>
    <c:plotArea>
      <c:layout>
        <c:manualLayout>
          <c:layoutTarget val="inner"/>
          <c:xMode val="edge"/>
          <c:yMode val="edge"/>
          <c:x val="9.5807208416827008E-2"/>
          <c:y val="0.15127699405323294"/>
          <c:w val="0.88639825532383965"/>
          <c:h val="0.55795677799607069"/>
        </c:manualLayout>
      </c:layout>
      <c:barChart>
        <c:barDir val="col"/>
        <c:grouping val="clustered"/>
        <c:ser>
          <c:idx val="1"/>
          <c:order val="0"/>
          <c:tx>
            <c:strRef>
              <c:f>Consolidated!$F$1053</c:f>
              <c:strCache>
                <c:ptCount val="1"/>
                <c:pt idx="0">
                  <c:v>Total Monthly Volume (MUs)</c:v>
                </c:pt>
              </c:strCache>
            </c:strRef>
          </c:tx>
          <c:spPr>
            <a:solidFill>
              <a:srgbClr val="99CC00"/>
            </a:solidFill>
            <a:ln w="25400">
              <a:noFill/>
            </a:ln>
          </c:spPr>
          <c:dLbls>
            <c:spPr>
              <a:noFill/>
              <a:ln w="25400">
                <a:noFill/>
              </a:ln>
            </c:spPr>
            <c:txPr>
              <a:bodyPr/>
              <a:lstStyle/>
              <a:p>
                <a:pPr>
                  <a:defRPr lang="en-US" sz="1200" b="1" i="0" u="none" strike="noStrike" baseline="0">
                    <a:solidFill>
                      <a:srgbClr val="000000"/>
                    </a:solidFill>
                    <a:latin typeface="Arial"/>
                    <a:ea typeface="Arial"/>
                    <a:cs typeface="Arial"/>
                  </a:defRPr>
                </a:pPr>
                <a:endParaRPr lang="en-US"/>
              </a:p>
            </c:txPr>
            <c:dLblPos val="outEnd"/>
            <c:showVal val="1"/>
          </c:dLbls>
          <c:cat>
            <c:strRef>
              <c:f>Consolidated!$E$1054:$E$1083</c:f>
              <c:strCache>
                <c:ptCount val="30"/>
                <c:pt idx="0">
                  <c:v>June 08</c:v>
                </c:pt>
                <c:pt idx="1">
                  <c:v>July 08</c:v>
                </c:pt>
                <c:pt idx="2">
                  <c:v>Aug 08</c:v>
                </c:pt>
                <c:pt idx="3">
                  <c:v>Sept 08</c:v>
                </c:pt>
                <c:pt idx="4">
                  <c:v>Oct 08</c:v>
                </c:pt>
                <c:pt idx="5">
                  <c:v>Nov 08</c:v>
                </c:pt>
                <c:pt idx="6">
                  <c:v>Dec 08</c:v>
                </c:pt>
                <c:pt idx="7">
                  <c:v>Jan 09</c:v>
                </c:pt>
                <c:pt idx="8">
                  <c:v>Feb 09</c:v>
                </c:pt>
                <c:pt idx="9">
                  <c:v>March 09</c:v>
                </c:pt>
                <c:pt idx="10">
                  <c:v>April 09</c:v>
                </c:pt>
                <c:pt idx="11">
                  <c:v>May' 09</c:v>
                </c:pt>
                <c:pt idx="12">
                  <c:v>June' 09</c:v>
                </c:pt>
                <c:pt idx="13">
                  <c:v>July'09</c:v>
                </c:pt>
                <c:pt idx="14">
                  <c:v>Aug' 09</c:v>
                </c:pt>
                <c:pt idx="15">
                  <c:v>Sept' 09</c:v>
                </c:pt>
                <c:pt idx="16">
                  <c:v>Oct'09</c:v>
                </c:pt>
                <c:pt idx="17">
                  <c:v>Nov'09 </c:v>
                </c:pt>
                <c:pt idx="18">
                  <c:v>Dec' 09</c:v>
                </c:pt>
                <c:pt idx="19">
                  <c:v>Jan'10</c:v>
                </c:pt>
                <c:pt idx="20">
                  <c:v>Feb'10</c:v>
                </c:pt>
                <c:pt idx="21">
                  <c:v>Mar' 10</c:v>
                </c:pt>
                <c:pt idx="22">
                  <c:v>Apr'10</c:v>
                </c:pt>
                <c:pt idx="23">
                  <c:v>May'10</c:v>
                </c:pt>
                <c:pt idx="24">
                  <c:v>June'10</c:v>
                </c:pt>
                <c:pt idx="25">
                  <c:v>July'10</c:v>
                </c:pt>
                <c:pt idx="26">
                  <c:v>August'10</c:v>
                </c:pt>
                <c:pt idx="27">
                  <c:v>September'10</c:v>
                </c:pt>
                <c:pt idx="28">
                  <c:v>October'10</c:v>
                </c:pt>
                <c:pt idx="29">
                  <c:v>November'10</c:v>
                </c:pt>
              </c:strCache>
            </c:strRef>
          </c:cat>
          <c:val>
            <c:numRef>
              <c:f>Consolidated!$F$1054:$F$1083</c:f>
              <c:numCache>
                <c:formatCode>General</c:formatCode>
                <c:ptCount val="30"/>
                <c:pt idx="0">
                  <c:v>0.42000000000000032</c:v>
                </c:pt>
                <c:pt idx="1">
                  <c:v>75</c:v>
                </c:pt>
                <c:pt idx="2">
                  <c:v>233</c:v>
                </c:pt>
                <c:pt idx="3">
                  <c:v>279</c:v>
                </c:pt>
                <c:pt idx="4">
                  <c:v>376</c:v>
                </c:pt>
                <c:pt idx="5">
                  <c:v>450</c:v>
                </c:pt>
                <c:pt idx="6">
                  <c:v>355</c:v>
                </c:pt>
                <c:pt idx="7">
                  <c:v>291</c:v>
                </c:pt>
                <c:pt idx="8">
                  <c:v>180</c:v>
                </c:pt>
                <c:pt idx="9">
                  <c:v>377</c:v>
                </c:pt>
                <c:pt idx="10">
                  <c:v>379</c:v>
                </c:pt>
                <c:pt idx="11">
                  <c:v>323</c:v>
                </c:pt>
                <c:pt idx="12">
                  <c:v>478</c:v>
                </c:pt>
                <c:pt idx="13">
                  <c:v>434</c:v>
                </c:pt>
                <c:pt idx="14">
                  <c:v>425</c:v>
                </c:pt>
                <c:pt idx="15">
                  <c:v>472</c:v>
                </c:pt>
                <c:pt idx="16">
                  <c:v>536</c:v>
                </c:pt>
                <c:pt idx="17">
                  <c:v>638</c:v>
                </c:pt>
                <c:pt idx="18">
                  <c:v>541</c:v>
                </c:pt>
                <c:pt idx="19">
                  <c:v>723</c:v>
                </c:pt>
                <c:pt idx="20">
                  <c:v>656</c:v>
                </c:pt>
                <c:pt idx="21">
                  <c:v>563</c:v>
                </c:pt>
                <c:pt idx="22">
                  <c:v>563</c:v>
                </c:pt>
                <c:pt idx="23">
                  <c:v>591</c:v>
                </c:pt>
                <c:pt idx="24">
                  <c:v>748</c:v>
                </c:pt>
                <c:pt idx="25">
                  <c:v>888</c:v>
                </c:pt>
                <c:pt idx="26">
                  <c:v>1181</c:v>
                </c:pt>
                <c:pt idx="27">
                  <c:v>1128</c:v>
                </c:pt>
                <c:pt idx="28">
                  <c:v>1089</c:v>
                </c:pt>
                <c:pt idx="29">
                  <c:v>873</c:v>
                </c:pt>
              </c:numCache>
            </c:numRef>
          </c:val>
        </c:ser>
        <c:axId val="72342912"/>
        <c:axId val="81008128"/>
      </c:barChart>
      <c:catAx>
        <c:axId val="72342912"/>
        <c:scaling>
          <c:orientation val="minMax"/>
        </c:scaling>
        <c:axPos val="b"/>
        <c:title>
          <c:tx>
            <c:rich>
              <a:bodyPr/>
              <a:lstStyle/>
              <a:p>
                <a:pPr>
                  <a:defRPr lang="en-US" sz="1600" b="1" i="0" u="none" strike="noStrike" baseline="0">
                    <a:solidFill>
                      <a:srgbClr val="000000"/>
                    </a:solidFill>
                    <a:latin typeface="Arial"/>
                    <a:ea typeface="Arial"/>
                    <a:cs typeface="Arial"/>
                  </a:defRPr>
                </a:pPr>
                <a:r>
                  <a:rPr lang="en-US"/>
                  <a:t>Months</a:t>
                </a:r>
              </a:p>
            </c:rich>
          </c:tx>
          <c:layout>
            <c:manualLayout>
              <c:xMode val="edge"/>
              <c:yMode val="edge"/>
              <c:x val="0.33258618457449696"/>
              <c:y val="0.89194499017681761"/>
            </c:manualLayout>
          </c:layout>
          <c:spPr>
            <a:noFill/>
            <a:ln w="25400">
              <a:noFill/>
            </a:ln>
          </c:spPr>
        </c:title>
        <c:numFmt formatCode="General" sourceLinked="1"/>
        <c:tickLblPos val="nextTo"/>
        <c:spPr>
          <a:ln w="9525">
            <a:noFill/>
          </a:ln>
        </c:spPr>
        <c:txPr>
          <a:bodyPr rot="-2700000" vert="horz"/>
          <a:lstStyle/>
          <a:p>
            <a:pPr>
              <a:defRPr lang="en-US" sz="1200" b="1" i="0" u="none" strike="noStrike" baseline="0">
                <a:solidFill>
                  <a:srgbClr val="000000"/>
                </a:solidFill>
                <a:latin typeface="Arial"/>
                <a:ea typeface="Arial"/>
                <a:cs typeface="Arial"/>
              </a:defRPr>
            </a:pPr>
            <a:endParaRPr lang="en-US"/>
          </a:p>
        </c:txPr>
        <c:crossAx val="81008128"/>
        <c:crosses val="autoZero"/>
        <c:lblAlgn val="ctr"/>
        <c:lblOffset val="100"/>
        <c:tickLblSkip val="1"/>
        <c:tickMarkSkip val="1"/>
      </c:catAx>
      <c:valAx>
        <c:axId val="81008128"/>
        <c:scaling>
          <c:orientation val="minMax"/>
        </c:scaling>
        <c:axPos val="l"/>
        <c:title>
          <c:tx>
            <c:rich>
              <a:bodyPr/>
              <a:lstStyle/>
              <a:p>
                <a:pPr>
                  <a:defRPr lang="en-US" sz="1600" b="1" i="0" u="none" strike="noStrike" baseline="0">
                    <a:solidFill>
                      <a:srgbClr val="000000"/>
                    </a:solidFill>
                    <a:latin typeface="Arial"/>
                    <a:ea typeface="Arial"/>
                    <a:cs typeface="Arial"/>
                  </a:defRPr>
                </a:pPr>
                <a:r>
                  <a:rPr lang="en-US"/>
                  <a:t>Monthly Volume(MUs)</a:t>
                </a:r>
              </a:p>
            </c:rich>
          </c:tx>
          <c:layout>
            <c:manualLayout>
              <c:xMode val="edge"/>
              <c:yMode val="edge"/>
              <c:x val="3.7369207772797669E-3"/>
              <c:y val="0.22200392927307561"/>
            </c:manualLayout>
          </c:layout>
          <c:spPr>
            <a:noFill/>
            <a:ln w="25400">
              <a:noFill/>
            </a:ln>
          </c:spPr>
        </c:title>
        <c:numFmt formatCode="0" sourceLinked="0"/>
        <c:tickLblPos val="nextTo"/>
        <c:spPr>
          <a:ln w="25400">
            <a:pattFill prst="pct50">
              <a:fgClr>
                <a:srgbClr val="808000"/>
              </a:fgClr>
              <a:bgClr>
                <a:srgbClr val="FFFFFF"/>
              </a:bgClr>
            </a:pattFill>
            <a:prstDash val="solid"/>
          </a:ln>
        </c:spPr>
        <c:txPr>
          <a:bodyPr rot="0" vert="horz"/>
          <a:lstStyle/>
          <a:p>
            <a:pPr>
              <a:defRPr lang="en-US" sz="1200" b="1" i="0" u="none" strike="noStrike" baseline="0">
                <a:solidFill>
                  <a:srgbClr val="000000"/>
                </a:solidFill>
                <a:latin typeface="Arial"/>
                <a:ea typeface="Arial"/>
                <a:cs typeface="Arial"/>
              </a:defRPr>
            </a:pPr>
            <a:endParaRPr lang="en-US"/>
          </a:p>
        </c:txPr>
        <c:crossAx val="72342912"/>
        <c:crosses val="autoZero"/>
        <c:crossBetween val="between"/>
      </c:valAx>
      <c:spPr>
        <a:gradFill rotWithShape="0">
          <a:gsLst>
            <a:gs pos="0">
              <a:srgbClr val="FFFFFF"/>
            </a:gs>
            <a:gs pos="100000">
              <a:srgbClr val="FFFFFF">
                <a:gamma/>
                <a:tint val="0"/>
                <a:invGamma/>
              </a:srgbClr>
            </a:gs>
          </a:gsLst>
          <a:lin ang="5400000" scaled="1"/>
        </a:gradFill>
        <a:ln w="12700">
          <a:solidFill>
            <a:srgbClr val="FFFFFF"/>
          </a:solidFill>
          <a:prstDash val="solid"/>
        </a:ln>
      </c:spPr>
    </c:plotArea>
    <c:legend>
      <c:legendPos val="r"/>
      <c:legendEntry>
        <c:idx val="0"/>
        <c:txPr>
          <a:bodyPr/>
          <a:lstStyle/>
          <a:p>
            <a:pPr>
              <a:defRPr sz="920" b="1" i="0" u="none" strike="noStrike" baseline="0">
                <a:solidFill>
                  <a:srgbClr val="000000"/>
                </a:solidFill>
                <a:latin typeface="Arial"/>
                <a:ea typeface="Arial"/>
                <a:cs typeface="Arial"/>
              </a:defRPr>
            </a:pPr>
            <a:endParaRPr lang="en-US"/>
          </a:p>
        </c:txPr>
      </c:legendEntry>
      <c:layout>
        <c:manualLayout>
          <c:xMode val="edge"/>
          <c:yMode val="edge"/>
          <c:x val="0.49551608739494318"/>
          <c:y val="0.92141453831041253"/>
          <c:w val="0.40582991027470072"/>
          <c:h val="5.5009823182711193E-2"/>
        </c:manualLayout>
      </c:layout>
      <c:spPr>
        <a:solidFill>
          <a:srgbClr val="FFFFFF"/>
        </a:solidFill>
        <a:ln w="25400">
          <a:noFill/>
        </a:ln>
      </c:spPr>
      <c:txPr>
        <a:bodyPr/>
        <a:lstStyle/>
        <a:p>
          <a:pPr>
            <a:defRPr lang="en-US" sz="920" b="0" i="0" u="none" strike="noStrike" baseline="0">
              <a:solidFill>
                <a:srgbClr val="000000"/>
              </a:solidFill>
              <a:latin typeface="Arial"/>
              <a:ea typeface="Arial"/>
              <a:cs typeface="Arial"/>
            </a:defRPr>
          </a:pPr>
          <a:endParaRPr lang="en-US"/>
        </a:p>
      </c:txPr>
    </c:legend>
    <c:plotVisOnly val="1"/>
    <c:dispBlanksAs val="gap"/>
  </c:chart>
  <c:spPr>
    <a:solidFill>
      <a:srgbClr val="FFFFFF"/>
    </a:solidFill>
    <a:ln w="38100">
      <a:solidFill>
        <a:srgbClr val="003366"/>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IN"/>
  <c:style val="3"/>
  <c:chart>
    <c:title>
      <c:txPr>
        <a:bodyPr/>
        <a:lstStyle/>
        <a:p>
          <a:pPr>
            <a:defRPr lang="en-US"/>
          </a:pPr>
          <a:endParaRPr lang="en-US"/>
        </a:p>
      </c:txPr>
    </c:title>
    <c:plotArea>
      <c:layout>
        <c:manualLayout>
          <c:layoutTarget val="inner"/>
          <c:xMode val="edge"/>
          <c:yMode val="edge"/>
          <c:x val="9.158756531580374E-2"/>
          <c:y val="0.11415384615384615"/>
          <c:w val="0.88642201834862389"/>
          <c:h val="0.64296951342620778"/>
        </c:manualLayout>
      </c:layout>
      <c:barChart>
        <c:barDir val="col"/>
        <c:grouping val="clustered"/>
        <c:ser>
          <c:idx val="0"/>
          <c:order val="0"/>
          <c:tx>
            <c:v>IEX Monthly Cleared Volume</c:v>
          </c:tx>
          <c:dLbls>
            <c:txPr>
              <a:bodyPr/>
              <a:lstStyle/>
              <a:p>
                <a:pPr>
                  <a:defRPr lang="en-US" sz="1400" b="1"/>
                </a:pPr>
                <a:endParaRPr lang="en-US"/>
              </a:p>
            </c:txPr>
            <c:showVal val="1"/>
          </c:dLbls>
          <c:cat>
            <c:numRef>
              <c:f>'New graphs'!$A$25:$A$37</c:f>
              <c:numCache>
                <c:formatCode>[$-409]mmm\-yy;@</c:formatCode>
                <c:ptCount val="13"/>
                <c:pt idx="0">
                  <c:v>40064</c:v>
                </c:pt>
                <c:pt idx="1">
                  <c:v>40155</c:v>
                </c:pt>
                <c:pt idx="2">
                  <c:v>40245</c:v>
                </c:pt>
                <c:pt idx="3">
                  <c:v>40337</c:v>
                </c:pt>
                <c:pt idx="4">
                  <c:v>40429</c:v>
                </c:pt>
                <c:pt idx="5">
                  <c:v>40520</c:v>
                </c:pt>
                <c:pt idx="6">
                  <c:v>40610</c:v>
                </c:pt>
                <c:pt idx="7">
                  <c:v>40702</c:v>
                </c:pt>
                <c:pt idx="8">
                  <c:v>40794</c:v>
                </c:pt>
                <c:pt idx="9">
                  <c:v>40885</c:v>
                </c:pt>
                <c:pt idx="10">
                  <c:v>40976</c:v>
                </c:pt>
                <c:pt idx="11">
                  <c:v>41068</c:v>
                </c:pt>
                <c:pt idx="12">
                  <c:v>41164</c:v>
                </c:pt>
              </c:numCache>
            </c:numRef>
          </c:cat>
          <c:val>
            <c:numRef>
              <c:f>'New graphs'!$B$25:$B$37</c:f>
              <c:numCache>
                <c:formatCode>General</c:formatCode>
                <c:ptCount val="13"/>
                <c:pt idx="0">
                  <c:v>472</c:v>
                </c:pt>
                <c:pt idx="1">
                  <c:v>541</c:v>
                </c:pt>
                <c:pt idx="2">
                  <c:v>563</c:v>
                </c:pt>
                <c:pt idx="3">
                  <c:v>748</c:v>
                </c:pt>
                <c:pt idx="4">
                  <c:v>1128</c:v>
                </c:pt>
                <c:pt idx="5">
                  <c:v>1121</c:v>
                </c:pt>
                <c:pt idx="6">
                  <c:v>1211</c:v>
                </c:pt>
                <c:pt idx="7">
                  <c:v>1147</c:v>
                </c:pt>
                <c:pt idx="8">
                  <c:v>1308</c:v>
                </c:pt>
                <c:pt idx="9">
                  <c:v>1159</c:v>
                </c:pt>
                <c:pt idx="10">
                  <c:v>1116</c:v>
                </c:pt>
                <c:pt idx="11">
                  <c:v>1535</c:v>
                </c:pt>
                <c:pt idx="12">
                  <c:v>1879</c:v>
                </c:pt>
              </c:numCache>
            </c:numRef>
          </c:val>
        </c:ser>
        <c:gapWidth val="0"/>
        <c:overlap val="-21"/>
        <c:axId val="80906112"/>
        <c:axId val="80809984"/>
      </c:barChart>
      <c:dateAx>
        <c:axId val="80906112"/>
        <c:scaling>
          <c:orientation val="minMax"/>
        </c:scaling>
        <c:axPos val="b"/>
        <c:title>
          <c:tx>
            <c:rich>
              <a:bodyPr/>
              <a:lstStyle/>
              <a:p>
                <a:pPr>
                  <a:defRPr lang="en-US" sz="1600"/>
                </a:pPr>
                <a:r>
                  <a:rPr lang="en-US" sz="1600"/>
                  <a:t>Month</a:t>
                </a:r>
              </a:p>
            </c:rich>
          </c:tx>
        </c:title>
        <c:numFmt formatCode="[$-409]mmm\-yy;@" sourceLinked="1"/>
        <c:tickLblPos val="nextTo"/>
        <c:txPr>
          <a:bodyPr rot="-2700000"/>
          <a:lstStyle/>
          <a:p>
            <a:pPr>
              <a:defRPr lang="en-US" sz="1400" b="1"/>
            </a:pPr>
            <a:endParaRPr lang="en-US"/>
          </a:p>
        </c:txPr>
        <c:crossAx val="80809984"/>
        <c:crosses val="autoZero"/>
        <c:auto val="1"/>
        <c:lblOffset val="100"/>
        <c:majorUnit val="3"/>
        <c:majorTimeUnit val="months"/>
      </c:dateAx>
      <c:valAx>
        <c:axId val="80809984"/>
        <c:scaling>
          <c:orientation val="minMax"/>
        </c:scaling>
        <c:axPos val="l"/>
        <c:majorGridlines>
          <c:spPr>
            <a:ln>
              <a:prstDash val="sysDot"/>
            </a:ln>
          </c:spPr>
        </c:majorGridlines>
        <c:title>
          <c:tx>
            <c:rich>
              <a:bodyPr rot="-5400000" vert="horz"/>
              <a:lstStyle/>
              <a:p>
                <a:pPr>
                  <a:defRPr lang="en-US" sz="1600"/>
                </a:pPr>
                <a:r>
                  <a:rPr lang="en-US" sz="1600"/>
                  <a:t>Cleared Volume (MUs) </a:t>
                </a:r>
              </a:p>
            </c:rich>
          </c:tx>
        </c:title>
        <c:numFmt formatCode="General" sourceLinked="1"/>
        <c:tickLblPos val="nextTo"/>
        <c:txPr>
          <a:bodyPr/>
          <a:lstStyle/>
          <a:p>
            <a:pPr>
              <a:defRPr lang="en-US" sz="1400" b="1"/>
            </a:pPr>
            <a:endParaRPr lang="en-US"/>
          </a:p>
        </c:txPr>
        <c:crossAx val="80906112"/>
        <c:crosses val="autoZero"/>
        <c:crossBetween val="between"/>
        <c:majorUnit val="400"/>
      </c:valAx>
    </c:plotArea>
    <c:plotVisOnly val="1"/>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IN"/>
  <c:roundedCorners val="1"/>
  <c:chart>
    <c:autoTitleDeleted val="1"/>
    <c:plotArea>
      <c:layout>
        <c:manualLayout>
          <c:layoutTarget val="inner"/>
          <c:xMode val="edge"/>
          <c:yMode val="edge"/>
          <c:x val="7.8892388451444195E-2"/>
          <c:y val="0.14497005703744517"/>
          <c:w val="0.90614162515399865"/>
          <c:h val="0.5995810953517553"/>
        </c:manualLayout>
      </c:layout>
      <c:lineChart>
        <c:grouping val="standard"/>
        <c:ser>
          <c:idx val="3"/>
          <c:order val="0"/>
          <c:tx>
            <c:strRef>
              <c:f>'Daily Avg Price'!$D$26</c:f>
              <c:strCache>
                <c:ptCount val="1"/>
                <c:pt idx="0">
                  <c:v>MCP</c:v>
                </c:pt>
              </c:strCache>
            </c:strRef>
          </c:tx>
          <c:marker>
            <c:symbol val="none"/>
          </c:marker>
          <c:cat>
            <c:numRef>
              <c:f>'Daily Avg Price'!$C$27:$C$56</c:f>
              <c:numCache>
                <c:formatCode>[$-409]dd\-mmm\-yy;@</c:formatCode>
                <c:ptCount val="30"/>
                <c:pt idx="0">
                  <c:v>41153</c:v>
                </c:pt>
                <c:pt idx="1">
                  <c:v>41154</c:v>
                </c:pt>
                <c:pt idx="2">
                  <c:v>41155</c:v>
                </c:pt>
                <c:pt idx="3">
                  <c:v>41156</c:v>
                </c:pt>
                <c:pt idx="4">
                  <c:v>41157</c:v>
                </c:pt>
                <c:pt idx="5">
                  <c:v>41158</c:v>
                </c:pt>
                <c:pt idx="6">
                  <c:v>41159</c:v>
                </c:pt>
                <c:pt idx="7">
                  <c:v>41160</c:v>
                </c:pt>
                <c:pt idx="8">
                  <c:v>41161</c:v>
                </c:pt>
                <c:pt idx="9">
                  <c:v>41162</c:v>
                </c:pt>
                <c:pt idx="10">
                  <c:v>41163</c:v>
                </c:pt>
                <c:pt idx="11">
                  <c:v>41164</c:v>
                </c:pt>
                <c:pt idx="12">
                  <c:v>41165</c:v>
                </c:pt>
                <c:pt idx="13">
                  <c:v>41166</c:v>
                </c:pt>
                <c:pt idx="14">
                  <c:v>41167</c:v>
                </c:pt>
                <c:pt idx="15">
                  <c:v>41168</c:v>
                </c:pt>
                <c:pt idx="16">
                  <c:v>41169</c:v>
                </c:pt>
                <c:pt idx="17">
                  <c:v>41170</c:v>
                </c:pt>
                <c:pt idx="18">
                  <c:v>41171</c:v>
                </c:pt>
                <c:pt idx="19">
                  <c:v>41172</c:v>
                </c:pt>
                <c:pt idx="20">
                  <c:v>41173</c:v>
                </c:pt>
                <c:pt idx="21">
                  <c:v>41174</c:v>
                </c:pt>
                <c:pt idx="22">
                  <c:v>41175</c:v>
                </c:pt>
                <c:pt idx="23">
                  <c:v>41176</c:v>
                </c:pt>
                <c:pt idx="24">
                  <c:v>41177</c:v>
                </c:pt>
                <c:pt idx="25">
                  <c:v>41178</c:v>
                </c:pt>
                <c:pt idx="26">
                  <c:v>41179</c:v>
                </c:pt>
                <c:pt idx="27">
                  <c:v>41180</c:v>
                </c:pt>
                <c:pt idx="28">
                  <c:v>41181</c:v>
                </c:pt>
                <c:pt idx="29">
                  <c:v>41182</c:v>
                </c:pt>
              </c:numCache>
            </c:numRef>
          </c:cat>
          <c:val>
            <c:numRef>
              <c:f>'Daily Avg Price'!$D$27:$D$56</c:f>
              <c:numCache>
                <c:formatCode>0.00</c:formatCode>
                <c:ptCount val="30"/>
                <c:pt idx="0">
                  <c:v>2.69394</c:v>
                </c:pt>
                <c:pt idx="1">
                  <c:v>2.0676100000000002</c:v>
                </c:pt>
                <c:pt idx="2">
                  <c:v>2.4908299999999977</c:v>
                </c:pt>
                <c:pt idx="3">
                  <c:v>2.5104299999999977</c:v>
                </c:pt>
                <c:pt idx="4">
                  <c:v>2.13367</c:v>
                </c:pt>
                <c:pt idx="5">
                  <c:v>2.1669200000000002</c:v>
                </c:pt>
                <c:pt idx="6">
                  <c:v>2.3972599999999957</c:v>
                </c:pt>
                <c:pt idx="7">
                  <c:v>2.3032600000000003</c:v>
                </c:pt>
                <c:pt idx="8">
                  <c:v>1.9073399999999998</c:v>
                </c:pt>
                <c:pt idx="9">
                  <c:v>2.4218800000000003</c:v>
                </c:pt>
                <c:pt idx="10">
                  <c:v>2.3625700000000003</c:v>
                </c:pt>
                <c:pt idx="11">
                  <c:v>2.4945399999999998</c:v>
                </c:pt>
                <c:pt idx="12">
                  <c:v>2.6451100000000012</c:v>
                </c:pt>
                <c:pt idx="13">
                  <c:v>2.6285900000000044</c:v>
                </c:pt>
                <c:pt idx="14">
                  <c:v>2.4045199999999998</c:v>
                </c:pt>
                <c:pt idx="15">
                  <c:v>2.0400499999999977</c:v>
                </c:pt>
                <c:pt idx="16">
                  <c:v>2.5282900000000001</c:v>
                </c:pt>
                <c:pt idx="17">
                  <c:v>2.6798999999999977</c:v>
                </c:pt>
                <c:pt idx="18">
                  <c:v>2.5865999999999998</c:v>
                </c:pt>
                <c:pt idx="19">
                  <c:v>2.3130900000000003</c:v>
                </c:pt>
                <c:pt idx="20">
                  <c:v>2.9282900000000001</c:v>
                </c:pt>
                <c:pt idx="21">
                  <c:v>2.8035000000000001</c:v>
                </c:pt>
                <c:pt idx="22">
                  <c:v>2.7143899999999999</c:v>
                </c:pt>
                <c:pt idx="23">
                  <c:v>3.0076399999999999</c:v>
                </c:pt>
                <c:pt idx="24">
                  <c:v>3.4306199999999967</c:v>
                </c:pt>
                <c:pt idx="25">
                  <c:v>3.2556399999999988</c:v>
                </c:pt>
                <c:pt idx="26">
                  <c:v>3.7340900000000001</c:v>
                </c:pt>
                <c:pt idx="27">
                  <c:v>4.2024399999999975</c:v>
                </c:pt>
                <c:pt idx="28">
                  <c:v>4.5967500000000001</c:v>
                </c:pt>
                <c:pt idx="29">
                  <c:v>4.5438900000000002</c:v>
                </c:pt>
              </c:numCache>
            </c:numRef>
          </c:val>
        </c:ser>
        <c:ser>
          <c:idx val="1"/>
          <c:order val="1"/>
          <c:tx>
            <c:strRef>
              <c:f>'Daily Avg Price'!$E$26</c:f>
              <c:strCache>
                <c:ptCount val="1"/>
                <c:pt idx="0">
                  <c:v>N1</c:v>
                </c:pt>
              </c:strCache>
            </c:strRef>
          </c:tx>
          <c:marker>
            <c:symbol val="none"/>
          </c:marker>
          <c:cat>
            <c:numRef>
              <c:f>'Daily Avg Price'!$C$27:$C$56</c:f>
              <c:numCache>
                <c:formatCode>[$-409]dd\-mmm\-yy;@</c:formatCode>
                <c:ptCount val="30"/>
                <c:pt idx="0">
                  <c:v>41153</c:v>
                </c:pt>
                <c:pt idx="1">
                  <c:v>41154</c:v>
                </c:pt>
                <c:pt idx="2">
                  <c:v>41155</c:v>
                </c:pt>
                <c:pt idx="3">
                  <c:v>41156</c:v>
                </c:pt>
                <c:pt idx="4">
                  <c:v>41157</c:v>
                </c:pt>
                <c:pt idx="5">
                  <c:v>41158</c:v>
                </c:pt>
                <c:pt idx="6">
                  <c:v>41159</c:v>
                </c:pt>
                <c:pt idx="7">
                  <c:v>41160</c:v>
                </c:pt>
                <c:pt idx="8">
                  <c:v>41161</c:v>
                </c:pt>
                <c:pt idx="9">
                  <c:v>41162</c:v>
                </c:pt>
                <c:pt idx="10">
                  <c:v>41163</c:v>
                </c:pt>
                <c:pt idx="11">
                  <c:v>41164</c:v>
                </c:pt>
                <c:pt idx="12">
                  <c:v>41165</c:v>
                </c:pt>
                <c:pt idx="13">
                  <c:v>41166</c:v>
                </c:pt>
                <c:pt idx="14">
                  <c:v>41167</c:v>
                </c:pt>
                <c:pt idx="15">
                  <c:v>41168</c:v>
                </c:pt>
                <c:pt idx="16">
                  <c:v>41169</c:v>
                </c:pt>
                <c:pt idx="17">
                  <c:v>41170</c:v>
                </c:pt>
                <c:pt idx="18">
                  <c:v>41171</c:v>
                </c:pt>
                <c:pt idx="19">
                  <c:v>41172</c:v>
                </c:pt>
                <c:pt idx="20">
                  <c:v>41173</c:v>
                </c:pt>
                <c:pt idx="21">
                  <c:v>41174</c:v>
                </c:pt>
                <c:pt idx="22">
                  <c:v>41175</c:v>
                </c:pt>
                <c:pt idx="23">
                  <c:v>41176</c:v>
                </c:pt>
                <c:pt idx="24">
                  <c:v>41177</c:v>
                </c:pt>
                <c:pt idx="25">
                  <c:v>41178</c:v>
                </c:pt>
                <c:pt idx="26">
                  <c:v>41179</c:v>
                </c:pt>
                <c:pt idx="27">
                  <c:v>41180</c:v>
                </c:pt>
                <c:pt idx="28">
                  <c:v>41181</c:v>
                </c:pt>
                <c:pt idx="29">
                  <c:v>41182</c:v>
                </c:pt>
              </c:numCache>
            </c:numRef>
          </c:cat>
          <c:val>
            <c:numRef>
              <c:f>'Daily Avg Price'!$E$27:$E$56</c:f>
              <c:numCache>
                <c:formatCode>0.00</c:formatCode>
                <c:ptCount val="30"/>
                <c:pt idx="0">
                  <c:v>2.1835700000000049</c:v>
                </c:pt>
                <c:pt idx="1">
                  <c:v>1.6684700000000001</c:v>
                </c:pt>
                <c:pt idx="2">
                  <c:v>2.0731100000000002</c:v>
                </c:pt>
                <c:pt idx="3">
                  <c:v>2.0205899999999999</c:v>
                </c:pt>
                <c:pt idx="4">
                  <c:v>1.7851899999999998</c:v>
                </c:pt>
                <c:pt idx="5">
                  <c:v>1.95272</c:v>
                </c:pt>
                <c:pt idx="6">
                  <c:v>2.0706499999999952</c:v>
                </c:pt>
                <c:pt idx="7">
                  <c:v>1.7615799999999975</c:v>
                </c:pt>
                <c:pt idx="8">
                  <c:v>1.4386099999999977</c:v>
                </c:pt>
                <c:pt idx="9">
                  <c:v>1.8815999999999977</c:v>
                </c:pt>
                <c:pt idx="10">
                  <c:v>1.8478299999999972</c:v>
                </c:pt>
                <c:pt idx="11">
                  <c:v>2.00217</c:v>
                </c:pt>
                <c:pt idx="12">
                  <c:v>2.1452199999999997</c:v>
                </c:pt>
                <c:pt idx="13">
                  <c:v>2.1456999999999997</c:v>
                </c:pt>
                <c:pt idx="14">
                  <c:v>1.7011999999999972</c:v>
                </c:pt>
                <c:pt idx="15">
                  <c:v>1.29057</c:v>
                </c:pt>
                <c:pt idx="16">
                  <c:v>1.4146800000000002</c:v>
                </c:pt>
                <c:pt idx="17">
                  <c:v>1.5506800000000001</c:v>
                </c:pt>
                <c:pt idx="18">
                  <c:v>1.5313299999999972</c:v>
                </c:pt>
                <c:pt idx="19">
                  <c:v>1.7697399999999974</c:v>
                </c:pt>
                <c:pt idx="20">
                  <c:v>2.0856499999999967</c:v>
                </c:pt>
                <c:pt idx="21">
                  <c:v>2.2012600000000004</c:v>
                </c:pt>
                <c:pt idx="22">
                  <c:v>2.1154899999999977</c:v>
                </c:pt>
                <c:pt idx="23">
                  <c:v>2.4807399999999999</c:v>
                </c:pt>
                <c:pt idx="24">
                  <c:v>2.6887300000000049</c:v>
                </c:pt>
                <c:pt idx="25">
                  <c:v>2.8960899999999947</c:v>
                </c:pt>
                <c:pt idx="26">
                  <c:v>3.14683</c:v>
                </c:pt>
                <c:pt idx="27">
                  <c:v>3.58169</c:v>
                </c:pt>
                <c:pt idx="28">
                  <c:v>3.95919</c:v>
                </c:pt>
                <c:pt idx="29">
                  <c:v>4.2408900000000003</c:v>
                </c:pt>
              </c:numCache>
            </c:numRef>
          </c:val>
        </c:ser>
        <c:ser>
          <c:idx val="2"/>
          <c:order val="2"/>
          <c:tx>
            <c:strRef>
              <c:f>'Daily Avg Price'!$F$26</c:f>
              <c:strCache>
                <c:ptCount val="1"/>
                <c:pt idx="0">
                  <c:v>S2</c:v>
                </c:pt>
              </c:strCache>
            </c:strRef>
          </c:tx>
          <c:marker>
            <c:symbol val="none"/>
          </c:marker>
          <c:cat>
            <c:numRef>
              <c:f>'Daily Avg Price'!$C$27:$C$56</c:f>
              <c:numCache>
                <c:formatCode>[$-409]dd\-mmm\-yy;@</c:formatCode>
                <c:ptCount val="30"/>
                <c:pt idx="0">
                  <c:v>41153</c:v>
                </c:pt>
                <c:pt idx="1">
                  <c:v>41154</c:v>
                </c:pt>
                <c:pt idx="2">
                  <c:v>41155</c:v>
                </c:pt>
                <c:pt idx="3">
                  <c:v>41156</c:v>
                </c:pt>
                <c:pt idx="4">
                  <c:v>41157</c:v>
                </c:pt>
                <c:pt idx="5">
                  <c:v>41158</c:v>
                </c:pt>
                <c:pt idx="6">
                  <c:v>41159</c:v>
                </c:pt>
                <c:pt idx="7">
                  <c:v>41160</c:v>
                </c:pt>
                <c:pt idx="8">
                  <c:v>41161</c:v>
                </c:pt>
                <c:pt idx="9">
                  <c:v>41162</c:v>
                </c:pt>
                <c:pt idx="10">
                  <c:v>41163</c:v>
                </c:pt>
                <c:pt idx="11">
                  <c:v>41164</c:v>
                </c:pt>
                <c:pt idx="12">
                  <c:v>41165</c:v>
                </c:pt>
                <c:pt idx="13">
                  <c:v>41166</c:v>
                </c:pt>
                <c:pt idx="14">
                  <c:v>41167</c:v>
                </c:pt>
                <c:pt idx="15">
                  <c:v>41168</c:v>
                </c:pt>
                <c:pt idx="16">
                  <c:v>41169</c:v>
                </c:pt>
                <c:pt idx="17">
                  <c:v>41170</c:v>
                </c:pt>
                <c:pt idx="18">
                  <c:v>41171</c:v>
                </c:pt>
                <c:pt idx="19">
                  <c:v>41172</c:v>
                </c:pt>
                <c:pt idx="20">
                  <c:v>41173</c:v>
                </c:pt>
                <c:pt idx="21">
                  <c:v>41174</c:v>
                </c:pt>
                <c:pt idx="22">
                  <c:v>41175</c:v>
                </c:pt>
                <c:pt idx="23">
                  <c:v>41176</c:v>
                </c:pt>
                <c:pt idx="24">
                  <c:v>41177</c:v>
                </c:pt>
                <c:pt idx="25">
                  <c:v>41178</c:v>
                </c:pt>
                <c:pt idx="26">
                  <c:v>41179</c:v>
                </c:pt>
                <c:pt idx="27">
                  <c:v>41180</c:v>
                </c:pt>
                <c:pt idx="28">
                  <c:v>41181</c:v>
                </c:pt>
                <c:pt idx="29">
                  <c:v>41182</c:v>
                </c:pt>
              </c:numCache>
            </c:numRef>
          </c:cat>
          <c:val>
            <c:numRef>
              <c:f>'Daily Avg Price'!$F$27:$F$56</c:f>
              <c:numCache>
                <c:formatCode>0.00</c:formatCode>
                <c:ptCount val="30"/>
                <c:pt idx="0">
                  <c:v>7.2071099999999975</c:v>
                </c:pt>
                <c:pt idx="1">
                  <c:v>5.5723799999999999</c:v>
                </c:pt>
                <c:pt idx="2">
                  <c:v>7.2939799999999995</c:v>
                </c:pt>
                <c:pt idx="3">
                  <c:v>6.7261799999999985</c:v>
                </c:pt>
                <c:pt idx="4">
                  <c:v>5.3156499999999998</c:v>
                </c:pt>
                <c:pt idx="5">
                  <c:v>5.0474099999999975</c:v>
                </c:pt>
                <c:pt idx="6">
                  <c:v>6.2464499999999994</c:v>
                </c:pt>
                <c:pt idx="7">
                  <c:v>6.3750400000000003</c:v>
                </c:pt>
                <c:pt idx="8">
                  <c:v>6.1226099999999946</c:v>
                </c:pt>
                <c:pt idx="9">
                  <c:v>6.8195899999999945</c:v>
                </c:pt>
                <c:pt idx="10">
                  <c:v>7.0961799999999995</c:v>
                </c:pt>
                <c:pt idx="11">
                  <c:v>7.2328999999999999</c:v>
                </c:pt>
                <c:pt idx="12">
                  <c:v>7.3581400000000006</c:v>
                </c:pt>
                <c:pt idx="13">
                  <c:v>7.5356600000000098</c:v>
                </c:pt>
                <c:pt idx="14">
                  <c:v>7.5165699999999998</c:v>
                </c:pt>
                <c:pt idx="15">
                  <c:v>7.6980600000000008</c:v>
                </c:pt>
                <c:pt idx="16">
                  <c:v>7.5244199999999868</c:v>
                </c:pt>
                <c:pt idx="17">
                  <c:v>7.7705900000000003</c:v>
                </c:pt>
                <c:pt idx="18">
                  <c:v>7.7728100000000007</c:v>
                </c:pt>
                <c:pt idx="19">
                  <c:v>7.7727899999999996</c:v>
                </c:pt>
                <c:pt idx="20">
                  <c:v>7.8240099999999897</c:v>
                </c:pt>
                <c:pt idx="21">
                  <c:v>7.8239799999999908</c:v>
                </c:pt>
                <c:pt idx="22">
                  <c:v>7.7618900000000002</c:v>
                </c:pt>
                <c:pt idx="23">
                  <c:v>7.7617799999999999</c:v>
                </c:pt>
                <c:pt idx="24">
                  <c:v>7.7617600000000024</c:v>
                </c:pt>
                <c:pt idx="25">
                  <c:v>7.7617299999999991</c:v>
                </c:pt>
                <c:pt idx="26">
                  <c:v>7.7618799999999997</c:v>
                </c:pt>
                <c:pt idx="27">
                  <c:v>7.6994299999999996</c:v>
                </c:pt>
                <c:pt idx="28">
                  <c:v>7.7476199999999995</c:v>
                </c:pt>
                <c:pt idx="29">
                  <c:v>7.8109399999999898</c:v>
                </c:pt>
              </c:numCache>
            </c:numRef>
          </c:val>
        </c:ser>
        <c:marker val="1"/>
        <c:axId val="80860672"/>
        <c:axId val="80862592"/>
      </c:lineChart>
      <c:dateAx>
        <c:axId val="80860672"/>
        <c:scaling>
          <c:orientation val="minMax"/>
        </c:scaling>
        <c:axPos val="b"/>
        <c:minorGridlines>
          <c:spPr>
            <a:ln>
              <a:prstDash val="sysDot"/>
            </a:ln>
          </c:spPr>
        </c:minorGridlines>
        <c:title>
          <c:tx>
            <c:rich>
              <a:bodyPr/>
              <a:lstStyle/>
              <a:p>
                <a:pPr>
                  <a:defRPr lang="en-US" sz="1600" u="sng"/>
                </a:pPr>
                <a:r>
                  <a:rPr lang="en-US" sz="1600" u="sng" dirty="0" smtClean="0"/>
                  <a:t>Day</a:t>
                </a:r>
                <a:endParaRPr lang="en-US" sz="1600" u="sng" dirty="0"/>
              </a:p>
            </c:rich>
          </c:tx>
        </c:title>
        <c:numFmt formatCode="[$-409]dd\-mmm\-yy;@" sourceLinked="1"/>
        <c:tickLblPos val="nextTo"/>
        <c:txPr>
          <a:bodyPr anchor="ctr" anchorCtr="0"/>
          <a:lstStyle/>
          <a:p>
            <a:pPr>
              <a:defRPr lang="en-US" sz="1200" b="1"/>
            </a:pPr>
            <a:endParaRPr lang="en-US"/>
          </a:p>
        </c:txPr>
        <c:crossAx val="80862592"/>
        <c:crosses val="autoZero"/>
        <c:auto val="1"/>
        <c:lblOffset val="100"/>
      </c:dateAx>
      <c:valAx>
        <c:axId val="80862592"/>
        <c:scaling>
          <c:orientation val="minMax"/>
          <c:max val="9"/>
        </c:scaling>
        <c:axPos val="l"/>
        <c:majorGridlines/>
        <c:title>
          <c:tx>
            <c:rich>
              <a:bodyPr rot="0" vert="horz"/>
              <a:lstStyle/>
              <a:p>
                <a:pPr>
                  <a:defRPr lang="en-US" sz="1400" u="sng"/>
                </a:pPr>
                <a:r>
                  <a:rPr lang="en-US" sz="1400" u="sng"/>
                  <a:t>Rs./kWh</a:t>
                </a:r>
              </a:p>
            </c:rich>
          </c:tx>
          <c:layout>
            <c:manualLayout>
              <c:xMode val="edge"/>
              <c:yMode val="edge"/>
              <c:x val="2.8571428571428591E-2"/>
              <c:y val="4.3425773328721509E-2"/>
            </c:manualLayout>
          </c:layout>
        </c:title>
        <c:numFmt formatCode="0.00" sourceLinked="1"/>
        <c:tickLblPos val="nextTo"/>
        <c:txPr>
          <a:bodyPr/>
          <a:lstStyle/>
          <a:p>
            <a:pPr>
              <a:defRPr lang="en-US" sz="1400" b="1"/>
            </a:pPr>
            <a:endParaRPr lang="en-US"/>
          </a:p>
        </c:txPr>
        <c:crossAx val="80860672"/>
        <c:crosses val="autoZero"/>
        <c:crossBetween val="between"/>
      </c:valAx>
      <c:spPr>
        <a:blipFill dpi="0" rotWithShape="1">
          <a:blip xmlns:r="http://schemas.openxmlformats.org/officeDocument/2006/relationships" r:embed="rId1"/>
          <a:srcRect/>
          <a:stretch>
            <a:fillRect/>
          </a:stretch>
        </a:blipFill>
      </c:spPr>
    </c:plotArea>
    <c:legend>
      <c:legendPos val="t"/>
      <c:layout>
        <c:manualLayout>
          <c:xMode val="edge"/>
          <c:yMode val="edge"/>
          <c:x val="0.35939986073169633"/>
          <c:y val="0.14806215114583687"/>
          <c:w val="0.26351309657721356"/>
          <c:h val="6.2301165842642114E-2"/>
        </c:manualLayout>
      </c:layout>
      <c:overlay val="1"/>
      <c:txPr>
        <a:bodyPr/>
        <a:lstStyle/>
        <a:p>
          <a:pPr>
            <a:defRPr lang="en-US" sz="1600" b="1"/>
          </a:pPr>
          <a:endParaRPr lang="en-US"/>
        </a:p>
      </c:txPr>
    </c:legend>
    <c:plotVisOnly val="1"/>
  </c:chart>
  <c:spPr>
    <a:gradFill>
      <a:gsLst>
        <a:gs pos="0">
          <a:srgbClr val="FBEAC7"/>
        </a:gs>
        <a:gs pos="17999">
          <a:srgbClr val="FEE7F2"/>
        </a:gs>
        <a:gs pos="36000">
          <a:srgbClr val="FAC77D"/>
        </a:gs>
        <a:gs pos="61000">
          <a:srgbClr val="FBA97D"/>
        </a:gs>
        <a:gs pos="82001">
          <a:srgbClr val="FBD49C"/>
        </a:gs>
        <a:gs pos="100000">
          <a:srgbClr val="FEE7F2"/>
        </a:gs>
      </a:gsLst>
      <a:lin ang="2400000" scaled="0"/>
    </a:gradFill>
    <a:ln cap="rnd" cmpd="sng"/>
  </c:spPr>
  <c:externalData r:id="rId2"/>
  <c:userShapes r:id="rId3"/>
</c:chartSpace>
</file>

<file path=ppt/comments/comment1.xml><?xml version="1.0" encoding="utf-8"?>
<p:cmLst xmlns:a="http://schemas.openxmlformats.org/drawingml/2006/main" xmlns:r="http://schemas.openxmlformats.org/officeDocument/2006/relationships" xmlns:p="http://schemas.openxmlformats.org/presentationml/2006/main">
  <p:cm authorId="0" dt="2012-03-06T15:05:25.296" idx="2">
    <p:pos x="5472" y="528"/>
    <p:text>Month wise dominant participants</p:text>
  </p:cm>
</p:cmLst>
</file>

<file path=ppt/diagrams/_rels/data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image" Target="../media/image5.png"/><Relationship Id="rId5" Type="http://schemas.openxmlformats.org/officeDocument/2006/relationships/image" Target="../media/image9.jpeg"/><Relationship Id="rId4"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DC9A3D-72E4-440E-95CC-790F7603F312}" type="doc">
      <dgm:prSet loTypeId="urn:microsoft.com/office/officeart/2005/8/layout/pList2" loCatId="list" qsTypeId="urn:microsoft.com/office/officeart/2005/8/quickstyle/simple1" qsCatId="simple" csTypeId="urn:microsoft.com/office/officeart/2005/8/colors/accent1_2" csCatId="accent1" phldr="1"/>
      <dgm:spPr/>
    </dgm:pt>
    <dgm:pt modelId="{F118C6FB-5B9B-4B0D-8832-6CF9BED585F2}">
      <dgm:prSet phldrT="[Text]" custT="1"/>
      <dgm:spPr/>
      <dgm:t>
        <a:bodyPr/>
        <a:lstStyle/>
        <a:p>
          <a:pPr algn="ctr"/>
          <a:r>
            <a:rPr lang="en-US" sz="1800" b="1" dirty="0" smtClean="0">
              <a:solidFill>
                <a:srgbClr val="FFFF00"/>
              </a:solidFill>
            </a:rPr>
            <a:t>Bid type</a:t>
          </a:r>
        </a:p>
        <a:p>
          <a:pPr algn="l"/>
          <a:r>
            <a:rPr lang="en-US" sz="1600" b="1" dirty="0" smtClean="0">
              <a:solidFill>
                <a:schemeClr val="bg1"/>
              </a:solidFill>
            </a:rPr>
            <a:t>-15-min</a:t>
          </a:r>
          <a:endParaRPr lang="en-US" sz="1600" b="1" i="1" dirty="0" smtClean="0">
            <a:solidFill>
              <a:schemeClr val="bg1"/>
            </a:solidFill>
          </a:endParaRPr>
        </a:p>
        <a:p>
          <a:pPr algn="l"/>
          <a:r>
            <a:rPr lang="en-US" sz="1600" b="1" i="1" dirty="0" smtClean="0">
              <a:solidFill>
                <a:schemeClr val="bg1"/>
              </a:solidFill>
            </a:rPr>
            <a:t>- Block</a:t>
          </a:r>
          <a:r>
            <a:rPr lang="en-US" sz="1800" b="1" i="1" dirty="0" smtClean="0">
              <a:solidFill>
                <a:schemeClr val="bg1"/>
              </a:solidFill>
            </a:rPr>
            <a:t> </a:t>
          </a:r>
        </a:p>
        <a:p>
          <a:pPr algn="l"/>
          <a:r>
            <a:rPr lang="en-US" sz="1800" b="1" dirty="0" smtClean="0">
              <a:solidFill>
                <a:srgbClr val="FFFF00"/>
              </a:solidFill>
            </a:rPr>
            <a:t>Bids</a:t>
          </a:r>
          <a:endParaRPr lang="en-US" sz="1800" b="1" i="1" dirty="0" smtClean="0">
            <a:solidFill>
              <a:schemeClr val="bg1"/>
            </a:solidFill>
          </a:endParaRPr>
        </a:p>
        <a:p>
          <a:pPr algn="l"/>
          <a:r>
            <a:rPr lang="en-US" sz="1600" b="1" i="1" dirty="0" smtClean="0">
              <a:solidFill>
                <a:schemeClr val="bg1"/>
              </a:solidFill>
            </a:rPr>
            <a:t>- Entry</a:t>
          </a:r>
        </a:p>
        <a:p>
          <a:pPr algn="l"/>
          <a:r>
            <a:rPr lang="en-US" sz="1600" b="1" i="1" dirty="0" smtClean="0">
              <a:solidFill>
                <a:schemeClr val="bg1"/>
              </a:solidFill>
            </a:rPr>
            <a:t>-Modify</a:t>
          </a:r>
        </a:p>
        <a:p>
          <a:pPr algn="l"/>
          <a:r>
            <a:rPr lang="en-US" sz="1600" b="1" i="1" dirty="0" smtClean="0">
              <a:solidFill>
                <a:schemeClr val="bg1"/>
              </a:solidFill>
            </a:rPr>
            <a:t>-Delete</a:t>
          </a:r>
        </a:p>
        <a:p>
          <a:pPr algn="l"/>
          <a:r>
            <a:rPr lang="en-US" sz="1600" b="1" i="1" dirty="0" smtClean="0">
              <a:solidFill>
                <a:schemeClr val="bg1"/>
              </a:solidFill>
            </a:rPr>
            <a:t>-Validate</a:t>
          </a:r>
        </a:p>
        <a:p>
          <a:pPr algn="l"/>
          <a:r>
            <a:rPr lang="en-US" sz="1600" b="1" dirty="0" smtClean="0">
              <a:solidFill>
                <a:schemeClr val="bg1"/>
              </a:solidFill>
            </a:rPr>
            <a:t>-Store</a:t>
          </a:r>
        </a:p>
        <a:p>
          <a:pPr algn="ctr"/>
          <a:endParaRPr lang="en-US" sz="1800" b="1" dirty="0"/>
        </a:p>
      </dgm:t>
    </dgm:pt>
    <dgm:pt modelId="{987CD060-049B-43B1-BA98-3B88B2323F9D}" type="parTrans" cxnId="{58D655A3-B959-4AA0-8DE5-F5648B4D747F}">
      <dgm:prSet/>
      <dgm:spPr/>
      <dgm:t>
        <a:bodyPr/>
        <a:lstStyle/>
        <a:p>
          <a:endParaRPr lang="en-US"/>
        </a:p>
      </dgm:t>
    </dgm:pt>
    <dgm:pt modelId="{5D6023E9-2AB2-4372-A3CD-6BBF3DE3C468}" type="sibTrans" cxnId="{58D655A3-B959-4AA0-8DE5-F5648B4D747F}">
      <dgm:prSet/>
      <dgm:spPr/>
      <dgm:t>
        <a:bodyPr/>
        <a:lstStyle/>
        <a:p>
          <a:endParaRPr lang="en-US"/>
        </a:p>
      </dgm:t>
    </dgm:pt>
    <dgm:pt modelId="{A3F37FD5-38BB-4AFD-A3E2-2CE69A17303F}">
      <dgm:prSet phldrT="[Text]" custT="1"/>
      <dgm:spPr/>
      <dgm:t>
        <a:bodyPr/>
        <a:lstStyle/>
        <a:p>
          <a:pPr algn="l"/>
          <a:r>
            <a:rPr lang="en-US" sz="1600" b="1" dirty="0" smtClean="0">
              <a:solidFill>
                <a:schemeClr val="bg1"/>
              </a:solidFill>
            </a:rPr>
            <a:t>Calculate</a:t>
          </a:r>
        </a:p>
        <a:p>
          <a:pPr algn="ctr"/>
          <a:r>
            <a:rPr lang="en-US" sz="1600" b="1" dirty="0" smtClean="0">
              <a:solidFill>
                <a:schemeClr val="bg1"/>
              </a:solidFill>
            </a:rPr>
            <a:t>-MCP</a:t>
          </a:r>
        </a:p>
        <a:p>
          <a:pPr algn="ctr"/>
          <a:r>
            <a:rPr lang="en-US" sz="1600" b="1" dirty="0" smtClean="0">
              <a:solidFill>
                <a:schemeClr val="bg1"/>
              </a:solidFill>
            </a:rPr>
            <a:t>-MCV</a:t>
          </a:r>
        </a:p>
        <a:p>
          <a:pPr algn="l"/>
          <a:r>
            <a:rPr lang="en-US" sz="1600" b="1" dirty="0" smtClean="0">
              <a:solidFill>
                <a:schemeClr val="bg1"/>
              </a:solidFill>
            </a:rPr>
            <a:t>Prov. Solution –sent to NLDC</a:t>
          </a:r>
        </a:p>
        <a:p>
          <a:pPr algn="l"/>
          <a:r>
            <a:rPr lang="en-US" sz="1600" b="1" dirty="0" smtClean="0">
              <a:solidFill>
                <a:schemeClr val="bg1"/>
              </a:solidFill>
            </a:rPr>
            <a:t>-uploaded in the TWS</a:t>
          </a:r>
          <a:endParaRPr lang="en-US" sz="1400" b="1" dirty="0" smtClean="0">
            <a:solidFill>
              <a:srgbClr val="FFFF00"/>
            </a:solidFill>
          </a:endParaRPr>
        </a:p>
        <a:p>
          <a:pPr algn="ctr"/>
          <a:endParaRPr lang="en-US" sz="1800" b="1" dirty="0" smtClean="0">
            <a:solidFill>
              <a:srgbClr val="FFFF00"/>
            </a:solidFill>
          </a:endParaRPr>
        </a:p>
      </dgm:t>
    </dgm:pt>
    <dgm:pt modelId="{FDD23EA3-8DC4-495E-BA0D-D19197F78197}" type="parTrans" cxnId="{EA871222-B02F-490F-A3C5-13180B67C54E}">
      <dgm:prSet/>
      <dgm:spPr/>
      <dgm:t>
        <a:bodyPr/>
        <a:lstStyle/>
        <a:p>
          <a:endParaRPr lang="en-US"/>
        </a:p>
      </dgm:t>
    </dgm:pt>
    <dgm:pt modelId="{B3B1A567-CC01-4726-8E88-BF2899426F1D}" type="sibTrans" cxnId="{EA871222-B02F-490F-A3C5-13180B67C54E}">
      <dgm:prSet/>
      <dgm:spPr/>
      <dgm:t>
        <a:bodyPr/>
        <a:lstStyle/>
        <a:p>
          <a:endParaRPr lang="en-US"/>
        </a:p>
      </dgm:t>
    </dgm:pt>
    <dgm:pt modelId="{2FC3F6D1-F578-4F73-A1C2-E13D5D4C0859}">
      <dgm:prSet phldrT="[Text]" custT="1"/>
      <dgm:spPr/>
      <dgm:t>
        <a:bodyPr/>
        <a:lstStyle/>
        <a:p>
          <a:pPr algn="l"/>
          <a:r>
            <a:rPr lang="en-US" sz="1600" b="1" dirty="0" smtClean="0">
              <a:solidFill>
                <a:schemeClr val="bg1"/>
              </a:solidFill>
            </a:rPr>
            <a:t>NLDC Checks for trans.</a:t>
          </a:r>
        </a:p>
        <a:p>
          <a:pPr algn="l"/>
          <a:endParaRPr lang="en-US" sz="1600" b="1" dirty="0" smtClean="0">
            <a:solidFill>
              <a:srgbClr val="FFFF00"/>
            </a:solidFill>
          </a:endParaRPr>
        </a:p>
        <a:p>
          <a:pPr algn="l"/>
          <a:r>
            <a:rPr lang="en-US" sz="1600" b="1" dirty="0" smtClean="0">
              <a:solidFill>
                <a:srgbClr val="FFFF00"/>
              </a:solidFill>
            </a:rPr>
            <a:t>- </a:t>
          </a:r>
          <a:r>
            <a:rPr lang="en-US" sz="1600" b="1" dirty="0" smtClean="0">
              <a:solidFill>
                <a:schemeClr val="bg1"/>
              </a:solidFill>
            </a:rPr>
            <a:t>Inform   congestion period and capacity available.</a:t>
          </a:r>
        </a:p>
      </dgm:t>
    </dgm:pt>
    <dgm:pt modelId="{0F07DF27-EC2D-4C88-808D-8C4FF9D590BF}" type="parTrans" cxnId="{2F9602CD-5F2B-4555-B3D0-FB08F2A3C8C2}">
      <dgm:prSet/>
      <dgm:spPr/>
      <dgm:t>
        <a:bodyPr/>
        <a:lstStyle/>
        <a:p>
          <a:endParaRPr lang="en-US"/>
        </a:p>
      </dgm:t>
    </dgm:pt>
    <dgm:pt modelId="{30FA1BB6-AFBD-4A9E-9E43-12E325B1A020}" type="sibTrans" cxnId="{2F9602CD-5F2B-4555-B3D0-FB08F2A3C8C2}">
      <dgm:prSet/>
      <dgm:spPr/>
      <dgm:t>
        <a:bodyPr/>
        <a:lstStyle/>
        <a:p>
          <a:endParaRPr lang="en-US"/>
        </a:p>
      </dgm:t>
    </dgm:pt>
    <dgm:pt modelId="{F230193B-A652-47F4-9E5C-E08134FA8CEB}">
      <dgm:prSet phldrT="[Text]" custT="1"/>
      <dgm:spPr/>
      <dgm:t>
        <a:bodyPr/>
        <a:lstStyle/>
        <a:p>
          <a:pPr algn="l"/>
          <a:r>
            <a:rPr lang="en-US" sz="1600" b="1" dirty="0" smtClean="0">
              <a:solidFill>
                <a:schemeClr val="bg1"/>
              </a:solidFill>
            </a:rPr>
            <a:t>RLDCs /SLDCs incorporate Collective Transactions in the Daily schedule</a:t>
          </a:r>
        </a:p>
      </dgm:t>
    </dgm:pt>
    <dgm:pt modelId="{BBA48A88-DCE2-4A23-9D08-1160A73BBF15}" type="parTrans" cxnId="{8B904897-8E55-4A42-84CA-5A5362583EBA}">
      <dgm:prSet/>
      <dgm:spPr/>
      <dgm:t>
        <a:bodyPr/>
        <a:lstStyle/>
        <a:p>
          <a:endParaRPr lang="en-US"/>
        </a:p>
      </dgm:t>
    </dgm:pt>
    <dgm:pt modelId="{2B6D8C73-011A-4E09-A30A-D735ED7CD0E0}" type="sibTrans" cxnId="{8B904897-8E55-4A42-84CA-5A5362583EBA}">
      <dgm:prSet/>
      <dgm:spPr/>
      <dgm:t>
        <a:bodyPr/>
        <a:lstStyle/>
        <a:p>
          <a:endParaRPr lang="en-US"/>
        </a:p>
      </dgm:t>
    </dgm:pt>
    <dgm:pt modelId="{BE71FA15-4791-4596-8A29-78E280BA1C65}">
      <dgm:prSet phldrT="[Text]" custT="1"/>
      <dgm:spPr/>
      <dgm:t>
        <a:bodyPr/>
        <a:lstStyle/>
        <a:p>
          <a:pPr algn="l"/>
          <a:r>
            <a:rPr lang="en-US" sz="1600" b="1" dirty="0" smtClean="0">
              <a:solidFill>
                <a:schemeClr val="bg1"/>
              </a:solidFill>
            </a:rPr>
            <a:t>Recalculate ACP &amp; ACV in case of congestion</a:t>
          </a:r>
        </a:p>
        <a:p>
          <a:pPr algn="l"/>
          <a:endParaRPr lang="en-US" sz="1600" b="1" dirty="0" smtClean="0">
            <a:solidFill>
              <a:schemeClr val="bg1"/>
            </a:solidFill>
          </a:endParaRPr>
        </a:p>
        <a:p>
          <a:pPr algn="l"/>
          <a:r>
            <a:rPr lang="en-US" sz="1600" b="1" dirty="0" smtClean="0">
              <a:solidFill>
                <a:schemeClr val="bg1"/>
              </a:solidFill>
            </a:rPr>
            <a:t> IEX sends final schedule Request to NLDC</a:t>
          </a:r>
        </a:p>
      </dgm:t>
    </dgm:pt>
    <dgm:pt modelId="{4E4257E5-073F-49C6-8B0B-894E595D7298}" type="parTrans" cxnId="{9D21673E-2547-44AA-AC9E-EA798AA6D5FF}">
      <dgm:prSet/>
      <dgm:spPr/>
      <dgm:t>
        <a:bodyPr/>
        <a:lstStyle/>
        <a:p>
          <a:endParaRPr lang="en-US"/>
        </a:p>
      </dgm:t>
    </dgm:pt>
    <dgm:pt modelId="{33574C82-9B86-49FA-B32F-B46B14F6516A}" type="sibTrans" cxnId="{9D21673E-2547-44AA-AC9E-EA798AA6D5FF}">
      <dgm:prSet/>
      <dgm:spPr/>
      <dgm:t>
        <a:bodyPr/>
        <a:lstStyle/>
        <a:p>
          <a:endParaRPr lang="en-US"/>
        </a:p>
      </dgm:t>
    </dgm:pt>
    <dgm:pt modelId="{C59360A5-6A2A-4C98-A9D8-26D92D7DF658}">
      <dgm:prSet phldrT="[Text]" custT="1"/>
      <dgm:spPr/>
      <dgm:t>
        <a:bodyPr/>
        <a:lstStyle/>
        <a:p>
          <a:pPr algn="l"/>
          <a:r>
            <a:rPr lang="en-US" sz="1600" b="1" dirty="0" smtClean="0">
              <a:solidFill>
                <a:schemeClr val="bg1"/>
              </a:solidFill>
            </a:rPr>
            <a:t>NLDC sends confirmation</a:t>
          </a:r>
        </a:p>
        <a:p>
          <a:pPr algn="l"/>
          <a:endParaRPr lang="en-US" sz="1600" b="1" dirty="0" smtClean="0">
            <a:solidFill>
              <a:schemeClr val="bg1"/>
            </a:solidFill>
          </a:endParaRPr>
        </a:p>
        <a:p>
          <a:pPr algn="l"/>
          <a:r>
            <a:rPr lang="en-US" sz="1600" b="1" dirty="0" smtClean="0">
              <a:solidFill>
                <a:schemeClr val="bg1"/>
              </a:solidFill>
            </a:rPr>
            <a:t>IEX send files to SLDC for scheduling  </a:t>
          </a:r>
        </a:p>
      </dgm:t>
    </dgm:pt>
    <dgm:pt modelId="{E7C5F1E1-B6F1-4E69-8FFE-167D3EA7543B}" type="parTrans" cxnId="{4A6A163E-6F05-47F3-BE0E-2DE16485F6E0}">
      <dgm:prSet/>
      <dgm:spPr/>
      <dgm:t>
        <a:bodyPr/>
        <a:lstStyle/>
        <a:p>
          <a:endParaRPr lang="en-US"/>
        </a:p>
      </dgm:t>
    </dgm:pt>
    <dgm:pt modelId="{0AF8BBBB-99EF-49C4-9EA0-B2BDE4DD8C98}" type="sibTrans" cxnId="{4A6A163E-6F05-47F3-BE0E-2DE16485F6E0}">
      <dgm:prSet/>
      <dgm:spPr/>
      <dgm:t>
        <a:bodyPr/>
        <a:lstStyle/>
        <a:p>
          <a:endParaRPr lang="en-US"/>
        </a:p>
      </dgm:t>
    </dgm:pt>
    <dgm:pt modelId="{DC309671-2D2D-4E54-8308-D6F819DA7C7A}" type="pres">
      <dgm:prSet presAssocID="{B7DC9A3D-72E4-440E-95CC-790F7603F312}" presName="Name0" presStyleCnt="0">
        <dgm:presLayoutVars>
          <dgm:dir/>
          <dgm:resizeHandles val="exact"/>
        </dgm:presLayoutVars>
      </dgm:prSet>
      <dgm:spPr/>
    </dgm:pt>
    <dgm:pt modelId="{656724E2-9188-44FE-846B-26A6948DDBA2}" type="pres">
      <dgm:prSet presAssocID="{B7DC9A3D-72E4-440E-95CC-790F7603F312}" presName="bkgdShp" presStyleLbl="alignAccFollowNode1" presStyleIdx="0" presStyleCnt="1" custScaleY="54205" custLinFactNeighborY="-28396"/>
      <dgm:spPr/>
    </dgm:pt>
    <dgm:pt modelId="{C3BB24FA-2669-49C7-A9BF-5505375D8781}" type="pres">
      <dgm:prSet presAssocID="{B7DC9A3D-72E4-440E-95CC-790F7603F312}" presName="linComp" presStyleCnt="0"/>
      <dgm:spPr/>
    </dgm:pt>
    <dgm:pt modelId="{4C3B7335-D339-45D4-93B8-D5FF479FBBDD}" type="pres">
      <dgm:prSet presAssocID="{F118C6FB-5B9B-4B0D-8832-6CF9BED585F2}" presName="compNode" presStyleCnt="0"/>
      <dgm:spPr/>
    </dgm:pt>
    <dgm:pt modelId="{D4F794B5-CB59-403A-8759-F679B8D598AD}" type="pres">
      <dgm:prSet presAssocID="{F118C6FB-5B9B-4B0D-8832-6CF9BED585F2}" presName="node" presStyleLbl="node1" presStyleIdx="0" presStyleCnt="6" custLinFactNeighborY="2714">
        <dgm:presLayoutVars>
          <dgm:bulletEnabled val="1"/>
        </dgm:presLayoutVars>
      </dgm:prSet>
      <dgm:spPr/>
      <dgm:t>
        <a:bodyPr/>
        <a:lstStyle/>
        <a:p>
          <a:endParaRPr lang="en-US"/>
        </a:p>
      </dgm:t>
    </dgm:pt>
    <dgm:pt modelId="{72D3C204-B89F-4250-A3A1-7EC46C9A1C33}" type="pres">
      <dgm:prSet presAssocID="{F118C6FB-5B9B-4B0D-8832-6CF9BED585F2}" presName="invisiNode" presStyleLbl="node1" presStyleIdx="0" presStyleCnt="6"/>
      <dgm:spPr/>
    </dgm:pt>
    <dgm:pt modelId="{A00678DD-FBF3-480F-8349-5424777F1F15}" type="pres">
      <dgm:prSet presAssocID="{F118C6FB-5B9B-4B0D-8832-6CF9BED585F2}" presName="imagNode" presStyleLbl="fgImgPlace1" presStyleIdx="0" presStyleCnt="6" custScaleY="67220" custLinFactNeighborX="2082" custLinFactNeighborY="-34572"/>
      <dgm:spPr>
        <a:blipFill rotWithShape="0">
          <a:blip xmlns:r="http://schemas.openxmlformats.org/officeDocument/2006/relationships" r:embed="rId1"/>
          <a:stretch>
            <a:fillRect/>
          </a:stretch>
        </a:blipFill>
      </dgm:spPr>
    </dgm:pt>
    <dgm:pt modelId="{545C307D-21E4-4B25-AAAE-B6331F8C45CC}" type="pres">
      <dgm:prSet presAssocID="{5D6023E9-2AB2-4372-A3CD-6BBF3DE3C468}" presName="sibTrans" presStyleLbl="sibTrans2D1" presStyleIdx="0" presStyleCnt="0"/>
      <dgm:spPr/>
      <dgm:t>
        <a:bodyPr/>
        <a:lstStyle/>
        <a:p>
          <a:endParaRPr lang="en-US"/>
        </a:p>
      </dgm:t>
    </dgm:pt>
    <dgm:pt modelId="{A775C817-12D6-4B20-98C1-56A0005DABFF}" type="pres">
      <dgm:prSet presAssocID="{A3F37FD5-38BB-4AFD-A3E2-2CE69A17303F}" presName="compNode" presStyleCnt="0"/>
      <dgm:spPr/>
    </dgm:pt>
    <dgm:pt modelId="{F4090309-A820-4988-937D-A88D40ED6641}" type="pres">
      <dgm:prSet presAssocID="{A3F37FD5-38BB-4AFD-A3E2-2CE69A17303F}" presName="node" presStyleLbl="node1" presStyleIdx="1" presStyleCnt="6" custScaleX="101258" custLinFactNeighborX="-1983" custLinFactNeighborY="374">
        <dgm:presLayoutVars>
          <dgm:bulletEnabled val="1"/>
        </dgm:presLayoutVars>
      </dgm:prSet>
      <dgm:spPr/>
      <dgm:t>
        <a:bodyPr/>
        <a:lstStyle/>
        <a:p>
          <a:endParaRPr lang="en-US"/>
        </a:p>
      </dgm:t>
    </dgm:pt>
    <dgm:pt modelId="{AA15AF56-DE9A-4A5C-86A2-00C576F444F2}" type="pres">
      <dgm:prSet presAssocID="{A3F37FD5-38BB-4AFD-A3E2-2CE69A17303F}" presName="invisiNode" presStyleLbl="node1" presStyleIdx="1" presStyleCnt="6"/>
      <dgm:spPr/>
    </dgm:pt>
    <dgm:pt modelId="{F823E8B6-172E-4168-B58D-112AEC862293}" type="pres">
      <dgm:prSet presAssocID="{A3F37FD5-38BB-4AFD-A3E2-2CE69A17303F}" presName="imagNode" presStyleLbl="fgImgPlace1" presStyleIdx="1" presStyleCnt="6" custScaleY="67220" custLinFactNeighborX="0" custLinFactNeighborY="-35375"/>
      <dgm:spPr>
        <a:blipFill rotWithShape="0">
          <a:blip xmlns:r="http://schemas.openxmlformats.org/officeDocument/2006/relationships" r:embed="rId2"/>
          <a:stretch>
            <a:fillRect/>
          </a:stretch>
        </a:blipFill>
      </dgm:spPr>
    </dgm:pt>
    <dgm:pt modelId="{E9CD019C-7A61-4664-8AFC-72377D1AB6CA}" type="pres">
      <dgm:prSet presAssocID="{B3B1A567-CC01-4726-8E88-BF2899426F1D}" presName="sibTrans" presStyleLbl="sibTrans2D1" presStyleIdx="0" presStyleCnt="0"/>
      <dgm:spPr/>
      <dgm:t>
        <a:bodyPr/>
        <a:lstStyle/>
        <a:p>
          <a:endParaRPr lang="en-US"/>
        </a:p>
      </dgm:t>
    </dgm:pt>
    <dgm:pt modelId="{89504CF0-118B-435D-BAED-C7B6CA7D22B8}" type="pres">
      <dgm:prSet presAssocID="{2FC3F6D1-F578-4F73-A1C2-E13D5D4C0859}" presName="compNode" presStyleCnt="0"/>
      <dgm:spPr/>
    </dgm:pt>
    <dgm:pt modelId="{37F25F92-3183-4CD6-9934-C4CF5A68B405}" type="pres">
      <dgm:prSet presAssocID="{2FC3F6D1-F578-4F73-A1C2-E13D5D4C0859}" presName="node" presStyleLbl="node1" presStyleIdx="2" presStyleCnt="6" custScaleX="110063" custLinFactNeighborY="2714">
        <dgm:presLayoutVars>
          <dgm:bulletEnabled val="1"/>
        </dgm:presLayoutVars>
      </dgm:prSet>
      <dgm:spPr/>
      <dgm:t>
        <a:bodyPr/>
        <a:lstStyle/>
        <a:p>
          <a:endParaRPr lang="en-US"/>
        </a:p>
      </dgm:t>
    </dgm:pt>
    <dgm:pt modelId="{9D8A8A56-5286-43ED-BBEB-32B9F946F3BF}" type="pres">
      <dgm:prSet presAssocID="{2FC3F6D1-F578-4F73-A1C2-E13D5D4C0859}" presName="invisiNode" presStyleLbl="node1" presStyleIdx="2" presStyleCnt="6"/>
      <dgm:spPr/>
    </dgm:pt>
    <dgm:pt modelId="{2CCFCD10-3274-49A0-AA6B-E17FDFB10A54}" type="pres">
      <dgm:prSet presAssocID="{2FC3F6D1-F578-4F73-A1C2-E13D5D4C0859}" presName="imagNode" presStyleLbl="fgImgPlace1" presStyleIdx="2" presStyleCnt="6" custScaleY="69945" custLinFactNeighborX="-7591" custLinFactNeighborY="-40888"/>
      <dgm:spPr>
        <a:blipFill rotWithShape="0">
          <a:blip xmlns:r="http://schemas.openxmlformats.org/officeDocument/2006/relationships" r:embed="rId3"/>
          <a:stretch>
            <a:fillRect/>
          </a:stretch>
        </a:blipFill>
      </dgm:spPr>
    </dgm:pt>
    <dgm:pt modelId="{140394C9-9404-4676-AF7E-BC24F7100E23}" type="pres">
      <dgm:prSet presAssocID="{30FA1BB6-AFBD-4A9E-9E43-12E325B1A020}" presName="sibTrans" presStyleLbl="sibTrans2D1" presStyleIdx="0" presStyleCnt="0"/>
      <dgm:spPr/>
      <dgm:t>
        <a:bodyPr/>
        <a:lstStyle/>
        <a:p>
          <a:endParaRPr lang="en-US"/>
        </a:p>
      </dgm:t>
    </dgm:pt>
    <dgm:pt modelId="{6AF25305-ACFD-474D-B99D-F31B64AD542C}" type="pres">
      <dgm:prSet presAssocID="{BE71FA15-4791-4596-8A29-78E280BA1C65}" presName="compNode" presStyleCnt="0"/>
      <dgm:spPr/>
    </dgm:pt>
    <dgm:pt modelId="{0198E848-14BC-4921-AE3B-C08BC970498F}" type="pres">
      <dgm:prSet presAssocID="{BE71FA15-4791-4596-8A29-78E280BA1C65}" presName="node" presStyleLbl="node1" presStyleIdx="3" presStyleCnt="6" custScaleX="124624" custLinFactNeighborY="2714">
        <dgm:presLayoutVars>
          <dgm:bulletEnabled val="1"/>
        </dgm:presLayoutVars>
      </dgm:prSet>
      <dgm:spPr/>
      <dgm:t>
        <a:bodyPr/>
        <a:lstStyle/>
        <a:p>
          <a:endParaRPr lang="en-US"/>
        </a:p>
      </dgm:t>
    </dgm:pt>
    <dgm:pt modelId="{EDBEF2FF-29BE-481A-806E-A167754241ED}" type="pres">
      <dgm:prSet presAssocID="{BE71FA15-4791-4596-8A29-78E280BA1C65}" presName="invisiNode" presStyleLbl="node1" presStyleIdx="3" presStyleCnt="6"/>
      <dgm:spPr/>
    </dgm:pt>
    <dgm:pt modelId="{DCF41217-5A86-4AC9-8C8B-7A077D00A169}" type="pres">
      <dgm:prSet presAssocID="{BE71FA15-4791-4596-8A29-78E280BA1C65}" presName="imagNode" presStyleLbl="fgImgPlace1" presStyleIdx="3" presStyleCnt="6" custScaleY="67220" custLinFactNeighborX="114" custLinFactNeighborY="-34572"/>
      <dgm:spPr>
        <a:blipFill rotWithShape="0">
          <a:blip xmlns:r="http://schemas.openxmlformats.org/officeDocument/2006/relationships" r:embed="rId2"/>
          <a:stretch>
            <a:fillRect/>
          </a:stretch>
        </a:blipFill>
      </dgm:spPr>
    </dgm:pt>
    <dgm:pt modelId="{C5892AF1-88BE-4335-A35C-E754EBFB8D3F}" type="pres">
      <dgm:prSet presAssocID="{33574C82-9B86-49FA-B32F-B46B14F6516A}" presName="sibTrans" presStyleLbl="sibTrans2D1" presStyleIdx="0" presStyleCnt="0"/>
      <dgm:spPr/>
      <dgm:t>
        <a:bodyPr/>
        <a:lstStyle/>
        <a:p>
          <a:endParaRPr lang="en-US"/>
        </a:p>
      </dgm:t>
    </dgm:pt>
    <dgm:pt modelId="{A6E4CF29-2AB1-489A-B3A5-3BEFACDA8B95}" type="pres">
      <dgm:prSet presAssocID="{C59360A5-6A2A-4C98-A9D8-26D92D7DF658}" presName="compNode" presStyleCnt="0"/>
      <dgm:spPr/>
    </dgm:pt>
    <dgm:pt modelId="{178FA90F-036A-4C25-BA50-629AAB33C86C}" type="pres">
      <dgm:prSet presAssocID="{C59360A5-6A2A-4C98-A9D8-26D92D7DF658}" presName="node" presStyleLbl="node1" presStyleIdx="4" presStyleCnt="6" custScaleX="106241" custLinFactNeighborY="2714">
        <dgm:presLayoutVars>
          <dgm:bulletEnabled val="1"/>
        </dgm:presLayoutVars>
      </dgm:prSet>
      <dgm:spPr/>
      <dgm:t>
        <a:bodyPr/>
        <a:lstStyle/>
        <a:p>
          <a:endParaRPr lang="en-US"/>
        </a:p>
      </dgm:t>
    </dgm:pt>
    <dgm:pt modelId="{4A05C4A4-0533-42EC-99FB-951A616FB3E3}" type="pres">
      <dgm:prSet presAssocID="{C59360A5-6A2A-4C98-A9D8-26D92D7DF658}" presName="invisiNode" presStyleLbl="node1" presStyleIdx="4" presStyleCnt="6"/>
      <dgm:spPr/>
    </dgm:pt>
    <dgm:pt modelId="{8CA43551-66AE-45E1-B949-BB26FD5C38AC}" type="pres">
      <dgm:prSet presAssocID="{C59360A5-6A2A-4C98-A9D8-26D92D7DF658}" presName="imagNode" presStyleLbl="fgImgPlace1" presStyleIdx="4" presStyleCnt="6" custScaleY="67220" custLinFactNeighborX="0" custLinFactNeighborY="-35375"/>
      <dgm:spPr>
        <a:blipFill rotWithShape="0">
          <a:blip xmlns:r="http://schemas.openxmlformats.org/officeDocument/2006/relationships" r:embed="rId4"/>
          <a:stretch>
            <a:fillRect/>
          </a:stretch>
        </a:blipFill>
      </dgm:spPr>
    </dgm:pt>
    <dgm:pt modelId="{78984E57-9CAD-42B1-8355-5CFED811A5FF}" type="pres">
      <dgm:prSet presAssocID="{0AF8BBBB-99EF-49C4-9EA0-B2BDE4DD8C98}" presName="sibTrans" presStyleLbl="sibTrans2D1" presStyleIdx="0" presStyleCnt="0"/>
      <dgm:spPr/>
      <dgm:t>
        <a:bodyPr/>
        <a:lstStyle/>
        <a:p>
          <a:endParaRPr lang="en-US"/>
        </a:p>
      </dgm:t>
    </dgm:pt>
    <dgm:pt modelId="{B073FFAA-3B47-4EFE-98E6-AD6C9A80A927}" type="pres">
      <dgm:prSet presAssocID="{F230193B-A652-47F4-9E5C-E08134FA8CEB}" presName="compNode" presStyleCnt="0"/>
      <dgm:spPr/>
    </dgm:pt>
    <dgm:pt modelId="{12CF9CD5-EB97-48BE-8B16-A2A36327B60E}" type="pres">
      <dgm:prSet presAssocID="{F230193B-A652-47F4-9E5C-E08134FA8CEB}" presName="node" presStyleLbl="node1" presStyleIdx="5" presStyleCnt="6" custScaleX="117191" custLinFactNeighborY="2714">
        <dgm:presLayoutVars>
          <dgm:bulletEnabled val="1"/>
        </dgm:presLayoutVars>
      </dgm:prSet>
      <dgm:spPr/>
      <dgm:t>
        <a:bodyPr/>
        <a:lstStyle/>
        <a:p>
          <a:endParaRPr lang="en-US"/>
        </a:p>
      </dgm:t>
    </dgm:pt>
    <dgm:pt modelId="{1C348F86-E780-41A8-9FAD-0E114AB09D86}" type="pres">
      <dgm:prSet presAssocID="{F230193B-A652-47F4-9E5C-E08134FA8CEB}" presName="invisiNode" presStyleLbl="node1" presStyleIdx="5" presStyleCnt="6"/>
      <dgm:spPr/>
    </dgm:pt>
    <dgm:pt modelId="{FAF68EA7-A420-459E-BF5C-333534D8F0AE}" type="pres">
      <dgm:prSet presAssocID="{F230193B-A652-47F4-9E5C-E08134FA8CEB}" presName="imagNode" presStyleLbl="fgImgPlace1" presStyleIdx="5" presStyleCnt="6" custScaleY="67220" custLinFactNeighborX="0" custLinFactNeighborY="-35375"/>
      <dgm:spPr>
        <a:blipFill rotWithShape="0">
          <a:blip xmlns:r="http://schemas.openxmlformats.org/officeDocument/2006/relationships" r:embed="rId5"/>
          <a:stretch>
            <a:fillRect/>
          </a:stretch>
        </a:blipFill>
      </dgm:spPr>
    </dgm:pt>
  </dgm:ptLst>
  <dgm:cxnLst>
    <dgm:cxn modelId="{4A6A163E-6F05-47F3-BE0E-2DE16485F6E0}" srcId="{B7DC9A3D-72E4-440E-95CC-790F7603F312}" destId="{C59360A5-6A2A-4C98-A9D8-26D92D7DF658}" srcOrd="4" destOrd="0" parTransId="{E7C5F1E1-B6F1-4E69-8FFE-167D3EA7543B}" sibTransId="{0AF8BBBB-99EF-49C4-9EA0-B2BDE4DD8C98}"/>
    <dgm:cxn modelId="{E9D62B1A-7FE6-4949-BBB8-831D7A1536D7}" type="presOf" srcId="{2FC3F6D1-F578-4F73-A1C2-E13D5D4C0859}" destId="{37F25F92-3183-4CD6-9934-C4CF5A68B405}" srcOrd="0" destOrd="0" presId="urn:microsoft.com/office/officeart/2005/8/layout/pList2"/>
    <dgm:cxn modelId="{7EE3717C-B953-4CCA-B7FE-E325AE9636E5}" type="presOf" srcId="{5D6023E9-2AB2-4372-A3CD-6BBF3DE3C468}" destId="{545C307D-21E4-4B25-AAAE-B6331F8C45CC}" srcOrd="0" destOrd="0" presId="urn:microsoft.com/office/officeart/2005/8/layout/pList2"/>
    <dgm:cxn modelId="{578BAD64-A147-404F-B387-3FEF810716DA}" type="presOf" srcId="{0AF8BBBB-99EF-49C4-9EA0-B2BDE4DD8C98}" destId="{78984E57-9CAD-42B1-8355-5CFED811A5FF}" srcOrd="0" destOrd="0" presId="urn:microsoft.com/office/officeart/2005/8/layout/pList2"/>
    <dgm:cxn modelId="{3E0FF742-0767-4E64-A92C-7D0613FC5B74}" type="presOf" srcId="{30FA1BB6-AFBD-4A9E-9E43-12E325B1A020}" destId="{140394C9-9404-4676-AF7E-BC24F7100E23}" srcOrd="0" destOrd="0" presId="urn:microsoft.com/office/officeart/2005/8/layout/pList2"/>
    <dgm:cxn modelId="{6BD45832-8185-42F0-A711-2EA52FE09F48}" type="presOf" srcId="{33574C82-9B86-49FA-B32F-B46B14F6516A}" destId="{C5892AF1-88BE-4335-A35C-E754EBFB8D3F}" srcOrd="0" destOrd="0" presId="urn:microsoft.com/office/officeart/2005/8/layout/pList2"/>
    <dgm:cxn modelId="{9916137C-CEE4-463F-BDFA-BABFD0ED5611}" type="presOf" srcId="{B7DC9A3D-72E4-440E-95CC-790F7603F312}" destId="{DC309671-2D2D-4E54-8308-D6F819DA7C7A}" srcOrd="0" destOrd="0" presId="urn:microsoft.com/office/officeart/2005/8/layout/pList2"/>
    <dgm:cxn modelId="{66AC587B-EC33-4867-B2F1-AA32D4C7B1B7}" type="presOf" srcId="{BE71FA15-4791-4596-8A29-78E280BA1C65}" destId="{0198E848-14BC-4921-AE3B-C08BC970498F}" srcOrd="0" destOrd="0" presId="urn:microsoft.com/office/officeart/2005/8/layout/pList2"/>
    <dgm:cxn modelId="{58D655A3-B959-4AA0-8DE5-F5648B4D747F}" srcId="{B7DC9A3D-72E4-440E-95CC-790F7603F312}" destId="{F118C6FB-5B9B-4B0D-8832-6CF9BED585F2}" srcOrd="0" destOrd="0" parTransId="{987CD060-049B-43B1-BA98-3B88B2323F9D}" sibTransId="{5D6023E9-2AB2-4372-A3CD-6BBF3DE3C468}"/>
    <dgm:cxn modelId="{3208C69D-2F8B-410F-9F59-C7E3F1FA5531}" type="presOf" srcId="{C59360A5-6A2A-4C98-A9D8-26D92D7DF658}" destId="{178FA90F-036A-4C25-BA50-629AAB33C86C}" srcOrd="0" destOrd="0" presId="urn:microsoft.com/office/officeart/2005/8/layout/pList2"/>
    <dgm:cxn modelId="{8B904897-8E55-4A42-84CA-5A5362583EBA}" srcId="{B7DC9A3D-72E4-440E-95CC-790F7603F312}" destId="{F230193B-A652-47F4-9E5C-E08134FA8CEB}" srcOrd="5" destOrd="0" parTransId="{BBA48A88-DCE2-4A23-9D08-1160A73BBF15}" sibTransId="{2B6D8C73-011A-4E09-A30A-D735ED7CD0E0}"/>
    <dgm:cxn modelId="{EA871222-B02F-490F-A3C5-13180B67C54E}" srcId="{B7DC9A3D-72E4-440E-95CC-790F7603F312}" destId="{A3F37FD5-38BB-4AFD-A3E2-2CE69A17303F}" srcOrd="1" destOrd="0" parTransId="{FDD23EA3-8DC4-495E-BA0D-D19197F78197}" sibTransId="{B3B1A567-CC01-4726-8E88-BF2899426F1D}"/>
    <dgm:cxn modelId="{F3B6DDA8-907A-461C-A59E-BCF9644AB851}" type="presOf" srcId="{F230193B-A652-47F4-9E5C-E08134FA8CEB}" destId="{12CF9CD5-EB97-48BE-8B16-A2A36327B60E}" srcOrd="0" destOrd="0" presId="urn:microsoft.com/office/officeart/2005/8/layout/pList2"/>
    <dgm:cxn modelId="{9D21673E-2547-44AA-AC9E-EA798AA6D5FF}" srcId="{B7DC9A3D-72E4-440E-95CC-790F7603F312}" destId="{BE71FA15-4791-4596-8A29-78E280BA1C65}" srcOrd="3" destOrd="0" parTransId="{4E4257E5-073F-49C6-8B0B-894E595D7298}" sibTransId="{33574C82-9B86-49FA-B32F-B46B14F6516A}"/>
    <dgm:cxn modelId="{03FD37BB-78F2-42BC-BC08-8DB2859BDFD2}" type="presOf" srcId="{A3F37FD5-38BB-4AFD-A3E2-2CE69A17303F}" destId="{F4090309-A820-4988-937D-A88D40ED6641}" srcOrd="0" destOrd="0" presId="urn:microsoft.com/office/officeart/2005/8/layout/pList2"/>
    <dgm:cxn modelId="{092ACF62-4565-491C-B5BD-683035B9463B}" type="presOf" srcId="{F118C6FB-5B9B-4B0D-8832-6CF9BED585F2}" destId="{D4F794B5-CB59-403A-8759-F679B8D598AD}" srcOrd="0" destOrd="0" presId="urn:microsoft.com/office/officeart/2005/8/layout/pList2"/>
    <dgm:cxn modelId="{099AB631-458A-47F4-8E26-938C46637DFB}" type="presOf" srcId="{B3B1A567-CC01-4726-8E88-BF2899426F1D}" destId="{E9CD019C-7A61-4664-8AFC-72377D1AB6CA}" srcOrd="0" destOrd="0" presId="urn:microsoft.com/office/officeart/2005/8/layout/pList2"/>
    <dgm:cxn modelId="{2F9602CD-5F2B-4555-B3D0-FB08F2A3C8C2}" srcId="{B7DC9A3D-72E4-440E-95CC-790F7603F312}" destId="{2FC3F6D1-F578-4F73-A1C2-E13D5D4C0859}" srcOrd="2" destOrd="0" parTransId="{0F07DF27-EC2D-4C88-808D-8C4FF9D590BF}" sibTransId="{30FA1BB6-AFBD-4A9E-9E43-12E325B1A020}"/>
    <dgm:cxn modelId="{6469C012-F875-4D80-9D2C-8F0DDCECB97B}" type="presParOf" srcId="{DC309671-2D2D-4E54-8308-D6F819DA7C7A}" destId="{656724E2-9188-44FE-846B-26A6948DDBA2}" srcOrd="0" destOrd="0" presId="urn:microsoft.com/office/officeart/2005/8/layout/pList2"/>
    <dgm:cxn modelId="{C346AB01-71E3-4DF2-94F7-F37534817149}" type="presParOf" srcId="{DC309671-2D2D-4E54-8308-D6F819DA7C7A}" destId="{C3BB24FA-2669-49C7-A9BF-5505375D8781}" srcOrd="1" destOrd="0" presId="urn:microsoft.com/office/officeart/2005/8/layout/pList2"/>
    <dgm:cxn modelId="{9CC5CD24-7A40-4E6C-8766-41201F00952A}" type="presParOf" srcId="{C3BB24FA-2669-49C7-A9BF-5505375D8781}" destId="{4C3B7335-D339-45D4-93B8-D5FF479FBBDD}" srcOrd="0" destOrd="0" presId="urn:microsoft.com/office/officeart/2005/8/layout/pList2"/>
    <dgm:cxn modelId="{33C650C3-8401-4998-B3AE-C2FE43ADCBC3}" type="presParOf" srcId="{4C3B7335-D339-45D4-93B8-D5FF479FBBDD}" destId="{D4F794B5-CB59-403A-8759-F679B8D598AD}" srcOrd="0" destOrd="0" presId="urn:microsoft.com/office/officeart/2005/8/layout/pList2"/>
    <dgm:cxn modelId="{28965E5F-8C55-49DA-9346-AA2E81053A30}" type="presParOf" srcId="{4C3B7335-D339-45D4-93B8-D5FF479FBBDD}" destId="{72D3C204-B89F-4250-A3A1-7EC46C9A1C33}" srcOrd="1" destOrd="0" presId="urn:microsoft.com/office/officeart/2005/8/layout/pList2"/>
    <dgm:cxn modelId="{CA7ADB1E-3690-4D51-9C89-A83DA33B22C4}" type="presParOf" srcId="{4C3B7335-D339-45D4-93B8-D5FF479FBBDD}" destId="{A00678DD-FBF3-480F-8349-5424777F1F15}" srcOrd="2" destOrd="0" presId="urn:microsoft.com/office/officeart/2005/8/layout/pList2"/>
    <dgm:cxn modelId="{993F6C08-1DB4-4770-AAB2-88762BB187F8}" type="presParOf" srcId="{C3BB24FA-2669-49C7-A9BF-5505375D8781}" destId="{545C307D-21E4-4B25-AAAE-B6331F8C45CC}" srcOrd="1" destOrd="0" presId="urn:microsoft.com/office/officeart/2005/8/layout/pList2"/>
    <dgm:cxn modelId="{AEA6D78B-5269-4706-B1B8-BE1E4B172DC3}" type="presParOf" srcId="{C3BB24FA-2669-49C7-A9BF-5505375D8781}" destId="{A775C817-12D6-4B20-98C1-56A0005DABFF}" srcOrd="2" destOrd="0" presId="urn:microsoft.com/office/officeart/2005/8/layout/pList2"/>
    <dgm:cxn modelId="{67E4A54C-12F9-4B4A-B05B-5D8BF8114997}" type="presParOf" srcId="{A775C817-12D6-4B20-98C1-56A0005DABFF}" destId="{F4090309-A820-4988-937D-A88D40ED6641}" srcOrd="0" destOrd="0" presId="urn:microsoft.com/office/officeart/2005/8/layout/pList2"/>
    <dgm:cxn modelId="{E00E21A9-1D6C-4364-8641-4E8AF44E1CE8}" type="presParOf" srcId="{A775C817-12D6-4B20-98C1-56A0005DABFF}" destId="{AA15AF56-DE9A-4A5C-86A2-00C576F444F2}" srcOrd="1" destOrd="0" presId="urn:microsoft.com/office/officeart/2005/8/layout/pList2"/>
    <dgm:cxn modelId="{34BB95C7-C516-44B7-A742-C7DCCF2DF98C}" type="presParOf" srcId="{A775C817-12D6-4B20-98C1-56A0005DABFF}" destId="{F823E8B6-172E-4168-B58D-112AEC862293}" srcOrd="2" destOrd="0" presId="urn:microsoft.com/office/officeart/2005/8/layout/pList2"/>
    <dgm:cxn modelId="{39D9BCBF-994F-4E94-8372-8EB8C700FA9F}" type="presParOf" srcId="{C3BB24FA-2669-49C7-A9BF-5505375D8781}" destId="{E9CD019C-7A61-4664-8AFC-72377D1AB6CA}" srcOrd="3" destOrd="0" presId="urn:microsoft.com/office/officeart/2005/8/layout/pList2"/>
    <dgm:cxn modelId="{A6F1D608-1C3A-4762-BA54-DB3BA7560AAE}" type="presParOf" srcId="{C3BB24FA-2669-49C7-A9BF-5505375D8781}" destId="{89504CF0-118B-435D-BAED-C7B6CA7D22B8}" srcOrd="4" destOrd="0" presId="urn:microsoft.com/office/officeart/2005/8/layout/pList2"/>
    <dgm:cxn modelId="{1A84A8C8-DC02-4EAC-973D-B7D87C271517}" type="presParOf" srcId="{89504CF0-118B-435D-BAED-C7B6CA7D22B8}" destId="{37F25F92-3183-4CD6-9934-C4CF5A68B405}" srcOrd="0" destOrd="0" presId="urn:microsoft.com/office/officeart/2005/8/layout/pList2"/>
    <dgm:cxn modelId="{FD408D1C-061E-45FA-9B46-81F4BC547ABA}" type="presParOf" srcId="{89504CF0-118B-435D-BAED-C7B6CA7D22B8}" destId="{9D8A8A56-5286-43ED-BBEB-32B9F946F3BF}" srcOrd="1" destOrd="0" presId="urn:microsoft.com/office/officeart/2005/8/layout/pList2"/>
    <dgm:cxn modelId="{F02778AB-C81D-4ED8-A58B-4CF1D1754022}" type="presParOf" srcId="{89504CF0-118B-435D-BAED-C7B6CA7D22B8}" destId="{2CCFCD10-3274-49A0-AA6B-E17FDFB10A54}" srcOrd="2" destOrd="0" presId="urn:microsoft.com/office/officeart/2005/8/layout/pList2"/>
    <dgm:cxn modelId="{CC43944F-92A0-4179-830D-A4835FEF7199}" type="presParOf" srcId="{C3BB24FA-2669-49C7-A9BF-5505375D8781}" destId="{140394C9-9404-4676-AF7E-BC24F7100E23}" srcOrd="5" destOrd="0" presId="urn:microsoft.com/office/officeart/2005/8/layout/pList2"/>
    <dgm:cxn modelId="{BFA0DF96-7201-49AA-9F5A-989A7E488D92}" type="presParOf" srcId="{C3BB24FA-2669-49C7-A9BF-5505375D8781}" destId="{6AF25305-ACFD-474D-B99D-F31B64AD542C}" srcOrd="6" destOrd="0" presId="urn:microsoft.com/office/officeart/2005/8/layout/pList2"/>
    <dgm:cxn modelId="{47E4B220-0039-4524-A17B-BCEE072C03E2}" type="presParOf" srcId="{6AF25305-ACFD-474D-B99D-F31B64AD542C}" destId="{0198E848-14BC-4921-AE3B-C08BC970498F}" srcOrd="0" destOrd="0" presId="urn:microsoft.com/office/officeart/2005/8/layout/pList2"/>
    <dgm:cxn modelId="{D0636134-ECAE-4E94-9D3A-DA67C7F02299}" type="presParOf" srcId="{6AF25305-ACFD-474D-B99D-F31B64AD542C}" destId="{EDBEF2FF-29BE-481A-806E-A167754241ED}" srcOrd="1" destOrd="0" presId="urn:microsoft.com/office/officeart/2005/8/layout/pList2"/>
    <dgm:cxn modelId="{6905A763-9CA9-4A99-AD15-C624CE77AC00}" type="presParOf" srcId="{6AF25305-ACFD-474D-B99D-F31B64AD542C}" destId="{DCF41217-5A86-4AC9-8C8B-7A077D00A169}" srcOrd="2" destOrd="0" presId="urn:microsoft.com/office/officeart/2005/8/layout/pList2"/>
    <dgm:cxn modelId="{20FF259C-F295-40C3-96FC-87892C298AFD}" type="presParOf" srcId="{C3BB24FA-2669-49C7-A9BF-5505375D8781}" destId="{C5892AF1-88BE-4335-A35C-E754EBFB8D3F}" srcOrd="7" destOrd="0" presId="urn:microsoft.com/office/officeart/2005/8/layout/pList2"/>
    <dgm:cxn modelId="{C6C7C9E4-93B3-4834-8E42-D9D57D234988}" type="presParOf" srcId="{C3BB24FA-2669-49C7-A9BF-5505375D8781}" destId="{A6E4CF29-2AB1-489A-B3A5-3BEFACDA8B95}" srcOrd="8" destOrd="0" presId="urn:microsoft.com/office/officeart/2005/8/layout/pList2"/>
    <dgm:cxn modelId="{A6380428-9437-4BB3-A5AC-217269E8BA5F}" type="presParOf" srcId="{A6E4CF29-2AB1-489A-B3A5-3BEFACDA8B95}" destId="{178FA90F-036A-4C25-BA50-629AAB33C86C}" srcOrd="0" destOrd="0" presId="urn:microsoft.com/office/officeart/2005/8/layout/pList2"/>
    <dgm:cxn modelId="{E5C4D081-55F7-4819-BB54-85612C739F4A}" type="presParOf" srcId="{A6E4CF29-2AB1-489A-B3A5-3BEFACDA8B95}" destId="{4A05C4A4-0533-42EC-99FB-951A616FB3E3}" srcOrd="1" destOrd="0" presId="urn:microsoft.com/office/officeart/2005/8/layout/pList2"/>
    <dgm:cxn modelId="{B0915170-7FA8-435D-8D2F-C4B39CBB01BA}" type="presParOf" srcId="{A6E4CF29-2AB1-489A-B3A5-3BEFACDA8B95}" destId="{8CA43551-66AE-45E1-B949-BB26FD5C38AC}" srcOrd="2" destOrd="0" presId="urn:microsoft.com/office/officeart/2005/8/layout/pList2"/>
    <dgm:cxn modelId="{DC5BE2BA-DFD3-4048-ACCB-31F0D1A9DD31}" type="presParOf" srcId="{C3BB24FA-2669-49C7-A9BF-5505375D8781}" destId="{78984E57-9CAD-42B1-8355-5CFED811A5FF}" srcOrd="9" destOrd="0" presId="urn:microsoft.com/office/officeart/2005/8/layout/pList2"/>
    <dgm:cxn modelId="{B8C99DF0-9051-4944-A98B-28217835D563}" type="presParOf" srcId="{C3BB24FA-2669-49C7-A9BF-5505375D8781}" destId="{B073FFAA-3B47-4EFE-98E6-AD6C9A80A927}" srcOrd="10" destOrd="0" presId="urn:microsoft.com/office/officeart/2005/8/layout/pList2"/>
    <dgm:cxn modelId="{1A8A24AD-6B17-4446-9723-70DA87A975F7}" type="presParOf" srcId="{B073FFAA-3B47-4EFE-98E6-AD6C9A80A927}" destId="{12CF9CD5-EB97-48BE-8B16-A2A36327B60E}" srcOrd="0" destOrd="0" presId="urn:microsoft.com/office/officeart/2005/8/layout/pList2"/>
    <dgm:cxn modelId="{D936DFA4-85D3-42C6-A3B8-90F499B122C6}" type="presParOf" srcId="{B073FFAA-3B47-4EFE-98E6-AD6C9A80A927}" destId="{1C348F86-E780-41A8-9FAD-0E114AB09D86}" srcOrd="1" destOrd="0" presId="urn:microsoft.com/office/officeart/2005/8/layout/pList2"/>
    <dgm:cxn modelId="{C45B95D2-7C8E-46A6-B711-04A05EA6FDE5}" type="presParOf" srcId="{B073FFAA-3B47-4EFE-98E6-AD6C9A80A927}" destId="{FAF68EA7-A420-459E-BF5C-333534D8F0AE}" srcOrd="2" destOrd="0" presId="urn:microsoft.com/office/officeart/2005/8/layout/pList2"/>
  </dgm:cxnLst>
  <dgm:bg/>
  <dgm:whole/>
</dgm:dataModel>
</file>

<file path=ppt/diagrams/data2.xml><?xml version="1.0" encoding="utf-8"?>
<dgm:dataModel xmlns:dgm="http://schemas.openxmlformats.org/drawingml/2006/diagram" xmlns:a="http://schemas.openxmlformats.org/drawingml/2006/main">
  <dgm:ptLst>
    <dgm:pt modelId="{094B0DD2-6279-490C-AB74-82EBF0F53597}" type="doc">
      <dgm:prSet loTypeId="urn:microsoft.com/office/officeart/2005/8/layout/matrix1" loCatId="matrix" qsTypeId="urn:microsoft.com/office/officeart/2005/8/quickstyle/3d7" qsCatId="3D" csTypeId="urn:microsoft.com/office/officeart/2005/8/colors/accent1_2" csCatId="accent1" phldr="1"/>
      <dgm:spPr/>
      <dgm:t>
        <a:bodyPr/>
        <a:lstStyle/>
        <a:p>
          <a:endParaRPr lang="en-US"/>
        </a:p>
      </dgm:t>
    </dgm:pt>
    <dgm:pt modelId="{013F5E05-AFFC-40F8-8F7E-3F4DBEB5606F}">
      <dgm:prSet phldrT="[Text]" custT="1"/>
      <dgm:spPr>
        <a:xfrm rot="16200000">
          <a:off x="590550" y="-590550"/>
          <a:ext cx="2286000" cy="3467100"/>
        </a:xfrm>
        <a:solidFill>
          <a:srgbClr val="4F81BD">
            <a:hueOff val="0"/>
            <a:satOff val="0"/>
            <a:lumOff val="0"/>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nchor="t"/>
        <a:lstStyle/>
        <a:p>
          <a:r>
            <a:rPr lang="en-US" sz="3600" b="1" dirty="0" smtClean="0">
              <a:solidFill>
                <a:sysClr val="windowText" lastClr="000000"/>
              </a:solidFill>
              <a:latin typeface="Calibri" pitchFamily="34" charset="0"/>
              <a:ea typeface="+mn-ea"/>
              <a:cs typeface="+mn-cs"/>
            </a:rPr>
            <a:t>Weekly</a:t>
          </a:r>
        </a:p>
        <a:p>
          <a:r>
            <a:rPr lang="en-US" sz="2400" dirty="0" smtClean="0">
              <a:solidFill>
                <a:sysClr val="windowText" lastClr="000000"/>
              </a:solidFill>
              <a:latin typeface="Calibri" pitchFamily="34" charset="0"/>
              <a:ea typeface="+mn-ea"/>
              <a:cs typeface="+mn-cs"/>
            </a:rPr>
            <a:t>Trade power for an entire week</a:t>
          </a:r>
          <a:endParaRPr lang="en-US" sz="2400" b="1" dirty="0">
            <a:solidFill>
              <a:sysClr val="windowText" lastClr="000000"/>
            </a:solidFill>
            <a:latin typeface="Calibri" pitchFamily="34" charset="0"/>
            <a:ea typeface="+mn-ea"/>
            <a:cs typeface="+mn-cs"/>
          </a:endParaRPr>
        </a:p>
      </dgm:t>
    </dgm:pt>
    <dgm:pt modelId="{9B64A44A-0DCB-453C-9535-B4D611311F16}" type="parTrans" cxnId="{1D4BFD03-1CA5-4CA4-8384-A443A97A497A}">
      <dgm:prSet/>
      <dgm:spPr/>
      <dgm:t>
        <a:bodyPr/>
        <a:lstStyle/>
        <a:p>
          <a:endParaRPr lang="en-US"/>
        </a:p>
      </dgm:t>
    </dgm:pt>
    <dgm:pt modelId="{A2C23738-F855-444D-B4E1-4067BDC040B1}" type="sibTrans" cxnId="{1D4BFD03-1CA5-4CA4-8384-A443A97A497A}">
      <dgm:prSet/>
      <dgm:spPr/>
      <dgm:t>
        <a:bodyPr/>
        <a:lstStyle/>
        <a:p>
          <a:endParaRPr lang="en-US"/>
        </a:p>
      </dgm:t>
    </dgm:pt>
    <dgm:pt modelId="{E4F81E62-5820-4071-92FB-6FA497AC4B8F}">
      <dgm:prSet phldrT="[Text]" custT="1"/>
      <dgm:spPr>
        <a:xfrm rot="10800000">
          <a:off x="0" y="2286000"/>
          <a:ext cx="3467100" cy="2286000"/>
        </a:xfrm>
        <a:solidFill>
          <a:srgbClr val="4F81BD">
            <a:hueOff val="0"/>
            <a:satOff val="0"/>
            <a:lumOff val="0"/>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lIns="274320" tIns="0" rIns="182880" anchor="b" anchorCtr="1"/>
        <a:lstStyle/>
        <a:p>
          <a:r>
            <a:rPr lang="en-US" sz="2800" b="1" dirty="0" smtClean="0">
              <a:solidFill>
                <a:sysClr val="windowText" lastClr="000000"/>
              </a:solidFill>
              <a:latin typeface="Calibri" pitchFamily="34" charset="0"/>
              <a:ea typeface="+mn-ea"/>
              <a:cs typeface="+mn-cs"/>
            </a:rPr>
            <a:t>DA Contingency</a:t>
          </a:r>
        </a:p>
        <a:p>
          <a:r>
            <a:rPr lang="en-US" sz="2400" dirty="0" smtClean="0">
              <a:solidFill>
                <a:sysClr val="windowText" lastClr="000000"/>
              </a:solidFill>
              <a:effectLst/>
              <a:latin typeface="Calibri" pitchFamily="34" charset="0"/>
              <a:ea typeface="+mn-ea"/>
              <a:cs typeface="+mn-cs"/>
            </a:rPr>
            <a:t>Trade power for an entire day on hourly basis,1day ahead</a:t>
          </a:r>
        </a:p>
        <a:p>
          <a:endParaRPr lang="en-US" sz="2400" b="1" dirty="0">
            <a:solidFill>
              <a:sysClr val="windowText" lastClr="000000"/>
            </a:solidFill>
            <a:effectLst/>
            <a:latin typeface="Calibri" pitchFamily="34" charset="0"/>
            <a:ea typeface="+mn-ea"/>
            <a:cs typeface="+mn-cs"/>
          </a:endParaRPr>
        </a:p>
      </dgm:t>
    </dgm:pt>
    <dgm:pt modelId="{ACE14252-8A42-404D-A7B6-961C6D29A23F}" type="parTrans" cxnId="{F55D7E50-5F48-46FE-ACBB-B8E7938AB7EE}">
      <dgm:prSet/>
      <dgm:spPr/>
      <dgm:t>
        <a:bodyPr/>
        <a:lstStyle/>
        <a:p>
          <a:endParaRPr lang="en-US"/>
        </a:p>
      </dgm:t>
    </dgm:pt>
    <dgm:pt modelId="{F5BE5BB3-7BD7-406C-8C29-8704E4F9C9BD}" type="sibTrans" cxnId="{F55D7E50-5F48-46FE-ACBB-B8E7938AB7EE}">
      <dgm:prSet/>
      <dgm:spPr/>
      <dgm:t>
        <a:bodyPr/>
        <a:lstStyle/>
        <a:p>
          <a:endParaRPr lang="en-US"/>
        </a:p>
      </dgm:t>
    </dgm:pt>
    <dgm:pt modelId="{CA4501F5-5219-44BB-8F66-D18A4DE5A51F}">
      <dgm:prSet phldrT="[Text]" custT="1"/>
      <dgm:spPr>
        <a:xfrm rot="5400000">
          <a:off x="4057650" y="1695450"/>
          <a:ext cx="2286000" cy="3467100"/>
        </a:xfrm>
        <a:solidFill>
          <a:srgbClr val="4F81BD">
            <a:hueOff val="0"/>
            <a:satOff val="0"/>
            <a:lumOff val="0"/>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nchor="ctr" anchorCtr="1"/>
        <a:lstStyle/>
        <a:p>
          <a:r>
            <a:rPr lang="en-US" sz="3600" b="1" dirty="0" smtClean="0">
              <a:solidFill>
                <a:sysClr val="windowText" lastClr="000000"/>
              </a:solidFill>
              <a:latin typeface="Calibri" pitchFamily="34" charset="0"/>
              <a:ea typeface="+mn-ea"/>
              <a:cs typeface="+mn-cs"/>
            </a:rPr>
            <a:t>Intraday</a:t>
          </a:r>
        </a:p>
        <a:p>
          <a:r>
            <a:rPr lang="en-US" sz="2400" dirty="0" smtClean="0">
              <a:solidFill>
                <a:sysClr val="windowText" lastClr="000000"/>
              </a:solidFill>
              <a:latin typeface="Calibri" pitchFamily="34" charset="0"/>
              <a:ea typeface="+mn-ea"/>
              <a:cs typeface="+mn-cs"/>
            </a:rPr>
            <a:t>Trade power for same day on hourly basis</a:t>
          </a:r>
        </a:p>
        <a:p>
          <a:endParaRPr lang="en-US" sz="2400" dirty="0" smtClean="0">
            <a:solidFill>
              <a:sysClr val="windowText" lastClr="000000"/>
            </a:solidFill>
            <a:latin typeface="Calibri" pitchFamily="34" charset="0"/>
            <a:ea typeface="+mn-ea"/>
            <a:cs typeface="+mn-cs"/>
          </a:endParaRPr>
        </a:p>
        <a:p>
          <a:endParaRPr lang="en-US" sz="2400" b="1" dirty="0">
            <a:solidFill>
              <a:sysClr val="windowText" lastClr="000000"/>
            </a:solidFill>
            <a:latin typeface="Calibri" pitchFamily="34" charset="0"/>
            <a:ea typeface="+mn-ea"/>
            <a:cs typeface="+mn-cs"/>
          </a:endParaRPr>
        </a:p>
      </dgm:t>
    </dgm:pt>
    <dgm:pt modelId="{8FFB8E1C-5536-4E6E-9418-AD6016DE6BDC}" type="parTrans" cxnId="{82632EFA-5040-45A7-99C2-516E4670CF78}">
      <dgm:prSet/>
      <dgm:spPr/>
      <dgm:t>
        <a:bodyPr/>
        <a:lstStyle/>
        <a:p>
          <a:endParaRPr lang="en-US"/>
        </a:p>
      </dgm:t>
    </dgm:pt>
    <dgm:pt modelId="{6ABED435-4D14-4532-A68E-23E8AAAA6075}" type="sibTrans" cxnId="{82632EFA-5040-45A7-99C2-516E4670CF78}">
      <dgm:prSet/>
      <dgm:spPr/>
      <dgm:t>
        <a:bodyPr/>
        <a:lstStyle/>
        <a:p>
          <a:endParaRPr lang="en-US"/>
        </a:p>
      </dgm:t>
    </dgm:pt>
    <dgm:pt modelId="{751AEE17-9CEC-44E8-9CAF-67168F1E4160}">
      <dgm:prSet phldrT="[Text]" custT="1"/>
      <dgm:spPr>
        <a:xfrm>
          <a:off x="3467100" y="0"/>
          <a:ext cx="3467100" cy="2286000"/>
        </a:xfrm>
        <a:solidFill>
          <a:srgbClr val="4F81BD">
            <a:hueOff val="0"/>
            <a:satOff val="0"/>
            <a:lumOff val="0"/>
            <a:alphaOff val="0"/>
          </a:srgb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gm:spPr>
      <dgm:t>
        <a:bodyPr anchor="t"/>
        <a:lstStyle/>
        <a:p>
          <a:r>
            <a:rPr lang="en-US" sz="3600" b="1" dirty="0" smtClean="0">
              <a:solidFill>
                <a:sysClr val="windowText" lastClr="000000"/>
              </a:solidFill>
              <a:latin typeface="Calibri" pitchFamily="34" charset="0"/>
              <a:ea typeface="+mn-ea"/>
              <a:cs typeface="+mn-cs"/>
            </a:rPr>
            <a:t>Daily</a:t>
          </a:r>
        </a:p>
        <a:p>
          <a:r>
            <a:rPr lang="en-US" sz="2400" dirty="0" smtClean="0">
              <a:solidFill>
                <a:sysClr val="windowText" lastClr="000000"/>
              </a:solidFill>
              <a:latin typeface="Calibri" pitchFamily="34" charset="0"/>
              <a:ea typeface="+mn-ea"/>
              <a:cs typeface="+mn-cs"/>
            </a:rPr>
            <a:t>Trade power for an entire day</a:t>
          </a:r>
          <a:endParaRPr lang="en-US" sz="2400" b="1" dirty="0">
            <a:solidFill>
              <a:sysClr val="windowText" lastClr="000000"/>
            </a:solidFill>
            <a:latin typeface="Calibri" pitchFamily="34" charset="0"/>
            <a:ea typeface="+mn-ea"/>
            <a:cs typeface="+mn-cs"/>
          </a:endParaRPr>
        </a:p>
      </dgm:t>
    </dgm:pt>
    <dgm:pt modelId="{6F7A7228-5838-451E-B88E-32C85DF02260}" type="sibTrans" cxnId="{295378B0-D705-4072-8CBB-15B6C25CEFE4}">
      <dgm:prSet/>
      <dgm:spPr/>
      <dgm:t>
        <a:bodyPr/>
        <a:lstStyle/>
        <a:p>
          <a:endParaRPr lang="en-US"/>
        </a:p>
      </dgm:t>
    </dgm:pt>
    <dgm:pt modelId="{58D997D8-8031-4EF2-A202-EA3A0E69DBBC}" type="parTrans" cxnId="{295378B0-D705-4072-8CBB-15B6C25CEFE4}">
      <dgm:prSet/>
      <dgm:spPr/>
      <dgm:t>
        <a:bodyPr/>
        <a:lstStyle/>
        <a:p>
          <a:endParaRPr lang="en-US"/>
        </a:p>
      </dgm:t>
    </dgm:pt>
    <dgm:pt modelId="{25C11472-62E1-43D6-A9A0-8A21F3688CC6}">
      <dgm:prSet phldrT="[Text]" custT="1"/>
      <dgm:spPr>
        <a:xfrm>
          <a:off x="2513654" y="1714500"/>
          <a:ext cx="2080260" cy="1143000"/>
        </a:xfrm>
        <a:solidFill>
          <a:srgbClr val="4F81BD">
            <a:tint val="60000"/>
            <a:hueOff val="0"/>
            <a:satOff val="0"/>
            <a:lumOff val="0"/>
            <a:alpha val="0"/>
          </a:srgbClr>
        </a:solidFill>
        <a:ln>
          <a:noFill/>
        </a:ln>
        <a:effectLst>
          <a:outerShdw blurRad="50800" dist="50800" dir="5400000" algn="ctr" rotWithShape="0">
            <a:sysClr val="window" lastClr="FFFFFF"/>
          </a:outerShdw>
        </a:effectLst>
        <a:sp3d z="57200" extrusionH="600" prstMaterial="plastic">
          <a:bevelT w="80600" h="18600" prst="relaxedInset"/>
          <a:bevelB w="80600" h="8600" prst="relaxedInset"/>
          <a:contourClr>
            <a:sysClr val="window" lastClr="FFFFFF"/>
          </a:contourClr>
        </a:sp3d>
      </dgm:spPr>
      <dgm:t>
        <a:bodyPr/>
        <a:lstStyle/>
        <a:p>
          <a:endParaRPr lang="en-US" sz="4800" dirty="0">
            <a:solidFill>
              <a:sysClr val="windowText" lastClr="000000">
                <a:hueOff val="0"/>
                <a:satOff val="0"/>
                <a:lumOff val="0"/>
                <a:alphaOff val="0"/>
              </a:sysClr>
            </a:solidFill>
            <a:latin typeface="Calibri" pitchFamily="34" charset="0"/>
            <a:ea typeface="+mn-ea"/>
            <a:cs typeface="+mn-cs"/>
          </a:endParaRPr>
        </a:p>
      </dgm:t>
    </dgm:pt>
    <dgm:pt modelId="{59D7C04A-88A4-4E1B-B5AA-481FB79B5C2C}" type="sibTrans" cxnId="{D250582A-4A5D-41D1-B354-B03F033AC93B}">
      <dgm:prSet/>
      <dgm:spPr/>
      <dgm:t>
        <a:bodyPr/>
        <a:lstStyle/>
        <a:p>
          <a:endParaRPr lang="en-US"/>
        </a:p>
      </dgm:t>
    </dgm:pt>
    <dgm:pt modelId="{03BD8C52-C6D3-4B75-B74A-2D377E6727C8}" type="parTrans" cxnId="{D250582A-4A5D-41D1-B354-B03F033AC93B}">
      <dgm:prSet/>
      <dgm:spPr/>
      <dgm:t>
        <a:bodyPr/>
        <a:lstStyle/>
        <a:p>
          <a:endParaRPr lang="en-US"/>
        </a:p>
      </dgm:t>
    </dgm:pt>
    <dgm:pt modelId="{25E8CAEB-C989-4BC3-B179-C7B4BDEEF2E9}" type="pres">
      <dgm:prSet presAssocID="{094B0DD2-6279-490C-AB74-82EBF0F53597}" presName="diagram" presStyleCnt="0">
        <dgm:presLayoutVars>
          <dgm:chMax val="1"/>
          <dgm:dir/>
          <dgm:animLvl val="ctr"/>
          <dgm:resizeHandles val="exact"/>
        </dgm:presLayoutVars>
      </dgm:prSet>
      <dgm:spPr/>
      <dgm:t>
        <a:bodyPr/>
        <a:lstStyle/>
        <a:p>
          <a:endParaRPr lang="en-US"/>
        </a:p>
      </dgm:t>
    </dgm:pt>
    <dgm:pt modelId="{5C185677-B597-4F7F-BC2C-CF96BD045BEA}" type="pres">
      <dgm:prSet presAssocID="{094B0DD2-6279-490C-AB74-82EBF0F53597}" presName="matrix" presStyleCnt="0"/>
      <dgm:spPr/>
      <dgm:t>
        <a:bodyPr/>
        <a:lstStyle/>
        <a:p>
          <a:endParaRPr lang="en-US"/>
        </a:p>
      </dgm:t>
    </dgm:pt>
    <dgm:pt modelId="{FF11E65E-DBF9-42DD-86AE-81FED6BBCBEC}" type="pres">
      <dgm:prSet presAssocID="{094B0DD2-6279-490C-AB74-82EBF0F53597}" presName="tile1" presStyleLbl="node1" presStyleIdx="0" presStyleCnt="4"/>
      <dgm:spPr>
        <a:prstGeom prst="round1Rect">
          <a:avLst/>
        </a:prstGeom>
      </dgm:spPr>
      <dgm:t>
        <a:bodyPr/>
        <a:lstStyle/>
        <a:p>
          <a:endParaRPr lang="en-US"/>
        </a:p>
      </dgm:t>
    </dgm:pt>
    <dgm:pt modelId="{F7F04F48-70BF-4BA4-A642-EDA41639F76C}" type="pres">
      <dgm:prSet presAssocID="{094B0DD2-6279-490C-AB74-82EBF0F53597}" presName="tile1text" presStyleLbl="node1" presStyleIdx="0" presStyleCnt="4">
        <dgm:presLayoutVars>
          <dgm:chMax val="0"/>
          <dgm:chPref val="0"/>
          <dgm:bulletEnabled val="1"/>
        </dgm:presLayoutVars>
      </dgm:prSet>
      <dgm:spPr/>
      <dgm:t>
        <a:bodyPr/>
        <a:lstStyle/>
        <a:p>
          <a:endParaRPr lang="en-US"/>
        </a:p>
      </dgm:t>
    </dgm:pt>
    <dgm:pt modelId="{07AAAB39-F272-454A-9E79-E11F7C929771}" type="pres">
      <dgm:prSet presAssocID="{094B0DD2-6279-490C-AB74-82EBF0F53597}" presName="tile2" presStyleLbl="node1" presStyleIdx="1" presStyleCnt="4"/>
      <dgm:spPr>
        <a:prstGeom prst="round1Rect">
          <a:avLst/>
        </a:prstGeom>
      </dgm:spPr>
      <dgm:t>
        <a:bodyPr/>
        <a:lstStyle/>
        <a:p>
          <a:endParaRPr lang="en-US"/>
        </a:p>
      </dgm:t>
    </dgm:pt>
    <dgm:pt modelId="{B26CA4CF-2C75-4C6F-B7E4-B9BE1FD02575}" type="pres">
      <dgm:prSet presAssocID="{094B0DD2-6279-490C-AB74-82EBF0F53597}" presName="tile2text" presStyleLbl="node1" presStyleIdx="1" presStyleCnt="4">
        <dgm:presLayoutVars>
          <dgm:chMax val="0"/>
          <dgm:chPref val="0"/>
          <dgm:bulletEnabled val="1"/>
        </dgm:presLayoutVars>
      </dgm:prSet>
      <dgm:spPr/>
      <dgm:t>
        <a:bodyPr/>
        <a:lstStyle/>
        <a:p>
          <a:endParaRPr lang="en-US"/>
        </a:p>
      </dgm:t>
    </dgm:pt>
    <dgm:pt modelId="{FCABC955-937E-4F30-8A1B-290FC59607A7}" type="pres">
      <dgm:prSet presAssocID="{094B0DD2-6279-490C-AB74-82EBF0F53597}" presName="tile3" presStyleLbl="node1" presStyleIdx="2" presStyleCnt="4"/>
      <dgm:spPr>
        <a:prstGeom prst="round1Rect">
          <a:avLst/>
        </a:prstGeom>
      </dgm:spPr>
      <dgm:t>
        <a:bodyPr/>
        <a:lstStyle/>
        <a:p>
          <a:endParaRPr lang="en-US"/>
        </a:p>
      </dgm:t>
    </dgm:pt>
    <dgm:pt modelId="{43202E14-6376-40DF-8FEC-65F6D4DD9850}" type="pres">
      <dgm:prSet presAssocID="{094B0DD2-6279-490C-AB74-82EBF0F53597}" presName="tile3text" presStyleLbl="node1" presStyleIdx="2" presStyleCnt="4">
        <dgm:presLayoutVars>
          <dgm:chMax val="0"/>
          <dgm:chPref val="0"/>
          <dgm:bulletEnabled val="1"/>
        </dgm:presLayoutVars>
      </dgm:prSet>
      <dgm:spPr/>
      <dgm:t>
        <a:bodyPr/>
        <a:lstStyle/>
        <a:p>
          <a:endParaRPr lang="en-US"/>
        </a:p>
      </dgm:t>
    </dgm:pt>
    <dgm:pt modelId="{3B8D1D3F-D853-42FA-8094-32A269F0174F}" type="pres">
      <dgm:prSet presAssocID="{094B0DD2-6279-490C-AB74-82EBF0F53597}" presName="tile4" presStyleLbl="node1" presStyleIdx="3" presStyleCnt="4"/>
      <dgm:spPr>
        <a:prstGeom prst="round1Rect">
          <a:avLst/>
        </a:prstGeom>
      </dgm:spPr>
      <dgm:t>
        <a:bodyPr/>
        <a:lstStyle/>
        <a:p>
          <a:endParaRPr lang="en-US"/>
        </a:p>
      </dgm:t>
    </dgm:pt>
    <dgm:pt modelId="{30CEA30B-C314-4A29-93B2-2BF185A22AF0}" type="pres">
      <dgm:prSet presAssocID="{094B0DD2-6279-490C-AB74-82EBF0F53597}" presName="tile4text" presStyleLbl="node1" presStyleIdx="3" presStyleCnt="4">
        <dgm:presLayoutVars>
          <dgm:chMax val="0"/>
          <dgm:chPref val="0"/>
          <dgm:bulletEnabled val="1"/>
        </dgm:presLayoutVars>
      </dgm:prSet>
      <dgm:spPr/>
      <dgm:t>
        <a:bodyPr/>
        <a:lstStyle/>
        <a:p>
          <a:endParaRPr lang="en-US"/>
        </a:p>
      </dgm:t>
    </dgm:pt>
    <dgm:pt modelId="{497CC1C4-9396-4B27-936A-01E9B400D384}" type="pres">
      <dgm:prSet presAssocID="{094B0DD2-6279-490C-AB74-82EBF0F53597}" presName="centerTile" presStyleLbl="fgShp" presStyleIdx="0" presStyleCnt="1" custLinFactNeighborX="4167" custLinFactNeighborY="0">
        <dgm:presLayoutVars>
          <dgm:chMax val="0"/>
          <dgm:chPref val="0"/>
        </dgm:presLayoutVars>
      </dgm:prSet>
      <dgm:spPr>
        <a:prstGeom prst="roundRect">
          <a:avLst/>
        </a:prstGeom>
      </dgm:spPr>
      <dgm:t>
        <a:bodyPr/>
        <a:lstStyle/>
        <a:p>
          <a:endParaRPr lang="en-US"/>
        </a:p>
      </dgm:t>
    </dgm:pt>
  </dgm:ptLst>
  <dgm:cxnLst>
    <dgm:cxn modelId="{8891103B-A8EC-432F-873E-D6A4D66832F0}" type="presOf" srcId="{013F5E05-AFFC-40F8-8F7E-3F4DBEB5606F}" destId="{FF11E65E-DBF9-42DD-86AE-81FED6BBCBEC}" srcOrd="0" destOrd="0" presId="urn:microsoft.com/office/officeart/2005/8/layout/matrix1"/>
    <dgm:cxn modelId="{D250582A-4A5D-41D1-B354-B03F033AC93B}" srcId="{094B0DD2-6279-490C-AB74-82EBF0F53597}" destId="{25C11472-62E1-43D6-A9A0-8A21F3688CC6}" srcOrd="0" destOrd="0" parTransId="{03BD8C52-C6D3-4B75-B74A-2D377E6727C8}" sibTransId="{59D7C04A-88A4-4E1B-B5AA-481FB79B5C2C}"/>
    <dgm:cxn modelId="{82632EFA-5040-45A7-99C2-516E4670CF78}" srcId="{25C11472-62E1-43D6-A9A0-8A21F3688CC6}" destId="{CA4501F5-5219-44BB-8F66-D18A4DE5A51F}" srcOrd="3" destOrd="0" parTransId="{8FFB8E1C-5536-4E6E-9418-AD6016DE6BDC}" sibTransId="{6ABED435-4D14-4532-A68E-23E8AAAA6075}"/>
    <dgm:cxn modelId="{E584F73C-5ED2-4E22-8799-7E51F7DEB633}" type="presOf" srcId="{013F5E05-AFFC-40F8-8F7E-3F4DBEB5606F}" destId="{F7F04F48-70BF-4BA4-A642-EDA41639F76C}" srcOrd="1" destOrd="0" presId="urn:microsoft.com/office/officeart/2005/8/layout/matrix1"/>
    <dgm:cxn modelId="{66720E60-488C-4C58-A57C-C43E8732E76B}" type="presOf" srcId="{25C11472-62E1-43D6-A9A0-8A21F3688CC6}" destId="{497CC1C4-9396-4B27-936A-01E9B400D384}" srcOrd="0" destOrd="0" presId="urn:microsoft.com/office/officeart/2005/8/layout/matrix1"/>
    <dgm:cxn modelId="{1DE3554F-B6FE-4895-9E3D-B6AE3BAFC19B}" type="presOf" srcId="{CA4501F5-5219-44BB-8F66-D18A4DE5A51F}" destId="{3B8D1D3F-D853-42FA-8094-32A269F0174F}" srcOrd="0" destOrd="0" presId="urn:microsoft.com/office/officeart/2005/8/layout/matrix1"/>
    <dgm:cxn modelId="{2402E36F-5F55-4D7E-8256-5D4BE449BAD7}" type="presOf" srcId="{E4F81E62-5820-4071-92FB-6FA497AC4B8F}" destId="{FCABC955-937E-4F30-8A1B-290FC59607A7}" srcOrd="0" destOrd="0" presId="urn:microsoft.com/office/officeart/2005/8/layout/matrix1"/>
    <dgm:cxn modelId="{1D4BFD03-1CA5-4CA4-8384-A443A97A497A}" srcId="{25C11472-62E1-43D6-A9A0-8A21F3688CC6}" destId="{013F5E05-AFFC-40F8-8F7E-3F4DBEB5606F}" srcOrd="0" destOrd="0" parTransId="{9B64A44A-0DCB-453C-9535-B4D611311F16}" sibTransId="{A2C23738-F855-444D-B4E1-4067BDC040B1}"/>
    <dgm:cxn modelId="{DD35443A-F5BB-4156-8517-613A9D40AF2A}" type="presOf" srcId="{CA4501F5-5219-44BB-8F66-D18A4DE5A51F}" destId="{30CEA30B-C314-4A29-93B2-2BF185A22AF0}" srcOrd="1" destOrd="0" presId="urn:microsoft.com/office/officeart/2005/8/layout/matrix1"/>
    <dgm:cxn modelId="{7F273FE7-B39A-40A2-B740-2C7505F601FE}" type="presOf" srcId="{751AEE17-9CEC-44E8-9CAF-67168F1E4160}" destId="{07AAAB39-F272-454A-9E79-E11F7C929771}" srcOrd="0" destOrd="0" presId="urn:microsoft.com/office/officeart/2005/8/layout/matrix1"/>
    <dgm:cxn modelId="{4449B53C-A4DC-4584-8E3C-8ED85B0A2290}" type="presOf" srcId="{094B0DD2-6279-490C-AB74-82EBF0F53597}" destId="{25E8CAEB-C989-4BC3-B179-C7B4BDEEF2E9}" srcOrd="0" destOrd="0" presId="urn:microsoft.com/office/officeart/2005/8/layout/matrix1"/>
    <dgm:cxn modelId="{5C360B30-06C7-4FA5-80BF-58BE0FAA1B59}" type="presOf" srcId="{E4F81E62-5820-4071-92FB-6FA497AC4B8F}" destId="{43202E14-6376-40DF-8FEC-65F6D4DD9850}" srcOrd="1" destOrd="0" presId="urn:microsoft.com/office/officeart/2005/8/layout/matrix1"/>
    <dgm:cxn modelId="{C282FA81-AC2F-46E2-A410-19CE8BB400B5}" type="presOf" srcId="{751AEE17-9CEC-44E8-9CAF-67168F1E4160}" destId="{B26CA4CF-2C75-4C6F-B7E4-B9BE1FD02575}" srcOrd="1" destOrd="0" presId="urn:microsoft.com/office/officeart/2005/8/layout/matrix1"/>
    <dgm:cxn modelId="{F55D7E50-5F48-46FE-ACBB-B8E7938AB7EE}" srcId="{25C11472-62E1-43D6-A9A0-8A21F3688CC6}" destId="{E4F81E62-5820-4071-92FB-6FA497AC4B8F}" srcOrd="2" destOrd="0" parTransId="{ACE14252-8A42-404D-A7B6-961C6D29A23F}" sibTransId="{F5BE5BB3-7BD7-406C-8C29-8704E4F9C9BD}"/>
    <dgm:cxn modelId="{295378B0-D705-4072-8CBB-15B6C25CEFE4}" srcId="{25C11472-62E1-43D6-A9A0-8A21F3688CC6}" destId="{751AEE17-9CEC-44E8-9CAF-67168F1E4160}" srcOrd="1" destOrd="0" parTransId="{58D997D8-8031-4EF2-A202-EA3A0E69DBBC}" sibTransId="{6F7A7228-5838-451E-B88E-32C85DF02260}"/>
    <dgm:cxn modelId="{29288A43-96FE-418D-8095-6B5AB095B6F2}" type="presParOf" srcId="{25E8CAEB-C989-4BC3-B179-C7B4BDEEF2E9}" destId="{5C185677-B597-4F7F-BC2C-CF96BD045BEA}" srcOrd="0" destOrd="0" presId="urn:microsoft.com/office/officeart/2005/8/layout/matrix1"/>
    <dgm:cxn modelId="{B4C5E362-76F9-4193-8A86-784758E4AA74}" type="presParOf" srcId="{5C185677-B597-4F7F-BC2C-CF96BD045BEA}" destId="{FF11E65E-DBF9-42DD-86AE-81FED6BBCBEC}" srcOrd="0" destOrd="0" presId="urn:microsoft.com/office/officeart/2005/8/layout/matrix1"/>
    <dgm:cxn modelId="{B77BDC60-4702-4714-9951-565C07F264B0}" type="presParOf" srcId="{5C185677-B597-4F7F-BC2C-CF96BD045BEA}" destId="{F7F04F48-70BF-4BA4-A642-EDA41639F76C}" srcOrd="1" destOrd="0" presId="urn:microsoft.com/office/officeart/2005/8/layout/matrix1"/>
    <dgm:cxn modelId="{22D09D20-9294-4DE1-9613-11C27DE9D586}" type="presParOf" srcId="{5C185677-B597-4F7F-BC2C-CF96BD045BEA}" destId="{07AAAB39-F272-454A-9E79-E11F7C929771}" srcOrd="2" destOrd="0" presId="urn:microsoft.com/office/officeart/2005/8/layout/matrix1"/>
    <dgm:cxn modelId="{C64A9890-04C5-4F61-8491-CB554FF51739}" type="presParOf" srcId="{5C185677-B597-4F7F-BC2C-CF96BD045BEA}" destId="{B26CA4CF-2C75-4C6F-B7E4-B9BE1FD02575}" srcOrd="3" destOrd="0" presId="urn:microsoft.com/office/officeart/2005/8/layout/matrix1"/>
    <dgm:cxn modelId="{01615E6D-B77D-47D9-8DAD-CC1989144E73}" type="presParOf" srcId="{5C185677-B597-4F7F-BC2C-CF96BD045BEA}" destId="{FCABC955-937E-4F30-8A1B-290FC59607A7}" srcOrd="4" destOrd="0" presId="urn:microsoft.com/office/officeart/2005/8/layout/matrix1"/>
    <dgm:cxn modelId="{37E565B5-FAB4-479F-9305-C8CD35600C72}" type="presParOf" srcId="{5C185677-B597-4F7F-BC2C-CF96BD045BEA}" destId="{43202E14-6376-40DF-8FEC-65F6D4DD9850}" srcOrd="5" destOrd="0" presId="urn:microsoft.com/office/officeart/2005/8/layout/matrix1"/>
    <dgm:cxn modelId="{2B1B7909-9D82-4C87-9A5B-54FC0C976D6C}" type="presParOf" srcId="{5C185677-B597-4F7F-BC2C-CF96BD045BEA}" destId="{3B8D1D3F-D853-42FA-8094-32A269F0174F}" srcOrd="6" destOrd="0" presId="urn:microsoft.com/office/officeart/2005/8/layout/matrix1"/>
    <dgm:cxn modelId="{FE916973-E69A-4217-B2E9-64D8F821A6F3}" type="presParOf" srcId="{5C185677-B597-4F7F-BC2C-CF96BD045BEA}" destId="{30CEA30B-C314-4A29-93B2-2BF185A22AF0}" srcOrd="7" destOrd="0" presId="urn:microsoft.com/office/officeart/2005/8/layout/matrix1"/>
    <dgm:cxn modelId="{F75078DF-91E2-413B-A531-3D4F2422C46E}" type="presParOf" srcId="{25E8CAEB-C989-4BC3-B179-C7B4BDEEF2E9}" destId="{497CC1C4-9396-4B27-936A-01E9B400D384}" srcOrd="1" destOrd="0" presId="urn:microsoft.com/office/officeart/2005/8/layout/matrix1"/>
  </dgm:cxnLst>
  <dgm:bg/>
  <dgm:whole/>
</dgm:dataModel>
</file>

<file path=ppt/diagrams/data3.xml><?xml version="1.0" encoding="utf-8"?>
<dgm:dataModel xmlns:dgm="http://schemas.openxmlformats.org/drawingml/2006/diagram" xmlns:a="http://schemas.openxmlformats.org/drawingml/2006/main">
  <dgm:ptLst>
    <dgm:pt modelId="{37D119AD-E6DF-40E2-B9C8-CC62CD841A28}"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A620AE72-1736-4E34-A9FF-704851EB1073}">
      <dgm:prSet phldrT="[Text]" custT="1"/>
      <dgm:spPr>
        <a:solidFill>
          <a:schemeClr val="accent1">
            <a:lumMod val="90000"/>
          </a:schemeClr>
        </a:solidFill>
        <a:ln>
          <a:solidFill>
            <a:schemeClr val="bg1"/>
          </a:solidFill>
        </a:ln>
        <a:effectLst>
          <a:outerShdw blurRad="76200" dir="13500000" sy="23000" kx="1200000" algn="br" rotWithShape="0">
            <a:prstClr val="black">
              <a:alpha val="20000"/>
            </a:prstClr>
          </a:outerShdw>
        </a:effectLst>
        <a:scene3d>
          <a:camera prst="orthographicFront"/>
          <a:lightRig rig="threePt" dir="t"/>
        </a:scene3d>
        <a:sp3d>
          <a:bevelT w="152400" h="50800" prst="softRound"/>
          <a:bevelB w="114300" prst="hardEdge"/>
        </a:sp3d>
      </dgm:spPr>
      <dgm:t>
        <a:bodyPr/>
        <a:lstStyle/>
        <a:p>
          <a:r>
            <a:rPr lang="en-US" sz="2000" b="0" i="1" dirty="0" smtClean="0">
              <a:solidFill>
                <a:schemeClr val="bg1"/>
              </a:solidFill>
              <a:effectLst>
                <a:outerShdw blurRad="38100" dist="38100" dir="2700000" algn="tl">
                  <a:srgbClr val="000000">
                    <a:alpha val="43137"/>
                  </a:srgbClr>
                </a:outerShdw>
              </a:effectLst>
              <a:latin typeface="Calibri" pitchFamily="34" charset="0"/>
            </a:rPr>
            <a:t>Procedure for ACCREDITION </a:t>
          </a:r>
          <a:r>
            <a:rPr lang="en-US" sz="1400" b="0" i="1" dirty="0" smtClean="0">
              <a:solidFill>
                <a:schemeClr val="bg1"/>
              </a:solidFill>
              <a:effectLst>
                <a:outerShdw blurRad="38100" dist="38100" dir="2700000" algn="tl">
                  <a:srgbClr val="000000">
                    <a:alpha val="43137"/>
                  </a:srgbClr>
                </a:outerShdw>
              </a:effectLst>
              <a:latin typeface="Calibri" pitchFamily="34" charset="0"/>
            </a:rPr>
            <a:t>(</a:t>
          </a:r>
          <a:r>
            <a:rPr lang="en-US" sz="1800" b="0" i="1" dirty="0" smtClean="0">
              <a:solidFill>
                <a:schemeClr val="bg1"/>
              </a:solidFill>
              <a:effectLst>
                <a:outerShdw blurRad="38100" dist="38100" dir="2700000" algn="tl">
                  <a:srgbClr val="000000">
                    <a:alpha val="43137"/>
                  </a:srgbClr>
                </a:outerShdw>
              </a:effectLst>
              <a:latin typeface="Calibri" pitchFamily="34" charset="0"/>
            </a:rPr>
            <a:t>Through State nodal Agency)</a:t>
          </a:r>
          <a:endParaRPr lang="en-US" sz="2000" b="0" i="1" dirty="0">
            <a:solidFill>
              <a:schemeClr val="bg1"/>
            </a:solidFill>
            <a:effectLst>
              <a:outerShdw blurRad="38100" dist="38100" dir="2700000" algn="tl">
                <a:srgbClr val="000000">
                  <a:alpha val="43137"/>
                </a:srgbClr>
              </a:outerShdw>
            </a:effectLst>
            <a:latin typeface="Calibri" pitchFamily="34" charset="0"/>
          </a:endParaRPr>
        </a:p>
      </dgm:t>
    </dgm:pt>
    <dgm:pt modelId="{AD3364DB-5A52-4B16-8363-F963532D8CBC}" type="parTrans" cxnId="{FD9AE5DE-F538-4FCA-A425-CAE007CAC3B9}">
      <dgm:prSet/>
      <dgm:spPr/>
      <dgm:t>
        <a:bodyPr/>
        <a:lstStyle/>
        <a:p>
          <a:endParaRPr lang="en-US"/>
        </a:p>
      </dgm:t>
    </dgm:pt>
    <dgm:pt modelId="{8552DF91-9A7B-4481-97B9-C5CECEF0DD8E}" type="sibTrans" cxnId="{FD9AE5DE-F538-4FCA-A425-CAE007CAC3B9}">
      <dgm:prSet/>
      <dgm:spPr>
        <a:scene3d>
          <a:camera prst="orthographicFront"/>
          <a:lightRig rig="threePt" dir="t"/>
        </a:scene3d>
        <a:sp3d>
          <a:bevelT w="152400" h="50800" prst="softRound"/>
        </a:sp3d>
      </dgm:spPr>
      <dgm:t>
        <a:bodyPr/>
        <a:lstStyle/>
        <a:p>
          <a:endParaRPr lang="en-US"/>
        </a:p>
      </dgm:t>
    </dgm:pt>
    <dgm:pt modelId="{08324A4D-31F9-492E-BAD7-A1A7E7A6750F}">
      <dgm:prSet phldrT="[Text]" custT="1"/>
      <dgm:spPr>
        <a:solidFill>
          <a:schemeClr val="accent1">
            <a:lumMod val="90000"/>
          </a:schemeClr>
        </a:solidFill>
        <a:effectLst>
          <a:outerShdw blurRad="76200" dir="13500000" sy="23000" kx="1200000" algn="br" rotWithShape="0">
            <a:prstClr val="black">
              <a:alpha val="20000"/>
            </a:prstClr>
          </a:outerShdw>
        </a:effectLst>
        <a:scene3d>
          <a:camera prst="orthographicFront"/>
          <a:lightRig rig="threePt" dir="t"/>
        </a:scene3d>
        <a:sp3d>
          <a:bevelT w="152400" h="50800" prst="softRound"/>
        </a:sp3d>
      </dgm:spPr>
      <dgm:t>
        <a:bodyPr/>
        <a:lstStyle/>
        <a:p>
          <a:r>
            <a:rPr lang="en-US" sz="2000" b="0" i="1" dirty="0" smtClean="0">
              <a:solidFill>
                <a:schemeClr val="bg1"/>
              </a:solidFill>
              <a:effectLst>
                <a:outerShdw blurRad="38100" dist="38100" dir="2700000" algn="tl">
                  <a:srgbClr val="000000">
                    <a:alpha val="43137"/>
                  </a:srgbClr>
                </a:outerShdw>
              </a:effectLst>
              <a:latin typeface="Calibri" pitchFamily="34" charset="0"/>
            </a:rPr>
            <a:t>Procedure for REGISTRATION </a:t>
          </a:r>
          <a:r>
            <a:rPr lang="en-US" sz="1600" b="0" i="1" dirty="0" smtClean="0">
              <a:solidFill>
                <a:schemeClr val="bg1"/>
              </a:solidFill>
              <a:effectLst>
                <a:outerShdw blurRad="38100" dist="38100" dir="2700000" algn="tl">
                  <a:srgbClr val="000000">
                    <a:alpha val="43137"/>
                  </a:srgbClr>
                </a:outerShdw>
              </a:effectLst>
              <a:latin typeface="Calibri" pitchFamily="34" charset="0"/>
            </a:rPr>
            <a:t>(Through Central Agency NLDC)</a:t>
          </a:r>
          <a:endParaRPr lang="en-US" sz="2000" b="0" i="1" dirty="0">
            <a:solidFill>
              <a:schemeClr val="bg1"/>
            </a:solidFill>
            <a:effectLst>
              <a:outerShdw blurRad="38100" dist="38100" dir="2700000" algn="tl">
                <a:srgbClr val="000000">
                  <a:alpha val="43137"/>
                </a:srgbClr>
              </a:outerShdw>
            </a:effectLst>
            <a:latin typeface="Calibri" pitchFamily="34" charset="0"/>
          </a:endParaRPr>
        </a:p>
      </dgm:t>
    </dgm:pt>
    <dgm:pt modelId="{EE574893-BD4E-4689-8954-9999999A0CAF}" type="parTrans" cxnId="{C029E984-E517-4DC4-B2B0-A9FB3DA7FBFF}">
      <dgm:prSet/>
      <dgm:spPr/>
      <dgm:t>
        <a:bodyPr/>
        <a:lstStyle/>
        <a:p>
          <a:endParaRPr lang="en-US"/>
        </a:p>
      </dgm:t>
    </dgm:pt>
    <dgm:pt modelId="{79B47D4C-605D-4C46-BC2A-3F39F68560BB}" type="sibTrans" cxnId="{C029E984-E517-4DC4-B2B0-A9FB3DA7FBFF}">
      <dgm:prSet/>
      <dgm:spPr>
        <a:scene3d>
          <a:camera prst="orthographicFront"/>
          <a:lightRig rig="threePt" dir="t"/>
        </a:scene3d>
        <a:sp3d>
          <a:bevelT w="152400" h="50800" prst="softRound"/>
        </a:sp3d>
      </dgm:spPr>
      <dgm:t>
        <a:bodyPr/>
        <a:lstStyle/>
        <a:p>
          <a:endParaRPr lang="en-US"/>
        </a:p>
      </dgm:t>
    </dgm:pt>
    <dgm:pt modelId="{85599C15-CC42-40A7-AAA5-53D63ED22DBB}">
      <dgm:prSet phldrT="[Text]" custT="1"/>
      <dgm:spPr>
        <a:solidFill>
          <a:srgbClr val="92D050"/>
        </a:solidFill>
        <a:effectLst>
          <a:outerShdw blurRad="76200" dir="13500000" sy="23000" kx="1200000" algn="br" rotWithShape="0">
            <a:prstClr val="black">
              <a:alpha val="20000"/>
            </a:prstClr>
          </a:outerShdw>
        </a:effectLst>
        <a:scene3d>
          <a:camera prst="orthographicFront"/>
          <a:lightRig rig="threePt" dir="t"/>
        </a:scene3d>
        <a:sp3d>
          <a:bevelT w="152400" h="50800" prst="softRound"/>
        </a:sp3d>
      </dgm:spPr>
      <dgm:t>
        <a:bodyPr/>
        <a:lstStyle/>
        <a:p>
          <a:r>
            <a:rPr lang="en-US" sz="2000" b="0" i="1" dirty="0" smtClean="0">
              <a:solidFill>
                <a:schemeClr val="bg1"/>
              </a:solidFill>
              <a:effectLst>
                <a:outerShdw blurRad="38100" dist="38100" dir="2700000" algn="tl">
                  <a:srgbClr val="000000">
                    <a:alpha val="43137"/>
                  </a:srgbClr>
                </a:outerShdw>
              </a:effectLst>
              <a:latin typeface="Calibri" pitchFamily="34" charset="0"/>
            </a:rPr>
            <a:t>Procedure for TRADING &amp; REDEMPTION</a:t>
          </a:r>
          <a:r>
            <a:rPr lang="en-US" sz="1800" b="0" i="1" dirty="0" smtClean="0">
              <a:solidFill>
                <a:schemeClr val="bg1"/>
              </a:solidFill>
              <a:effectLst>
                <a:outerShdw blurRad="38100" dist="38100" dir="2700000" algn="tl">
                  <a:srgbClr val="000000">
                    <a:alpha val="43137"/>
                  </a:srgbClr>
                </a:outerShdw>
              </a:effectLst>
              <a:latin typeface="Calibri" pitchFamily="34" charset="0"/>
            </a:rPr>
            <a:t>(Through PXs)</a:t>
          </a:r>
          <a:endParaRPr lang="en-US" sz="2000" b="0" i="1" dirty="0">
            <a:solidFill>
              <a:schemeClr val="bg1"/>
            </a:solidFill>
            <a:effectLst>
              <a:outerShdw blurRad="38100" dist="38100" dir="2700000" algn="tl">
                <a:srgbClr val="000000">
                  <a:alpha val="43137"/>
                </a:srgbClr>
              </a:outerShdw>
            </a:effectLst>
            <a:latin typeface="Calibri" pitchFamily="34" charset="0"/>
          </a:endParaRPr>
        </a:p>
      </dgm:t>
    </dgm:pt>
    <dgm:pt modelId="{03DC7482-6109-43BC-92B8-AB57456D7774}" type="parTrans" cxnId="{509F5A27-EC18-4A31-8AE1-98B4C8B8BFC1}">
      <dgm:prSet/>
      <dgm:spPr/>
      <dgm:t>
        <a:bodyPr/>
        <a:lstStyle/>
        <a:p>
          <a:endParaRPr lang="en-US"/>
        </a:p>
      </dgm:t>
    </dgm:pt>
    <dgm:pt modelId="{FB295D1B-0433-4DD2-BAA7-BC2CF357520C}" type="sibTrans" cxnId="{509F5A27-EC18-4A31-8AE1-98B4C8B8BFC1}">
      <dgm:prSet/>
      <dgm:spPr/>
      <dgm:t>
        <a:bodyPr/>
        <a:lstStyle/>
        <a:p>
          <a:endParaRPr lang="en-US"/>
        </a:p>
      </dgm:t>
    </dgm:pt>
    <dgm:pt modelId="{C65578E0-A297-47FB-AC08-865DF2138AE3}">
      <dgm:prSet phldrT="[Text]" custT="1"/>
      <dgm:spPr>
        <a:solidFill>
          <a:schemeClr val="accent1">
            <a:lumMod val="90000"/>
          </a:schemeClr>
        </a:solidFill>
        <a:effectLst>
          <a:outerShdw blurRad="76200" dir="13500000" sy="23000" kx="1200000" algn="br" rotWithShape="0">
            <a:prstClr val="black">
              <a:alpha val="20000"/>
            </a:prstClr>
          </a:outerShdw>
        </a:effectLst>
        <a:scene3d>
          <a:camera prst="orthographicFront"/>
          <a:lightRig rig="threePt" dir="t"/>
        </a:scene3d>
        <a:sp3d>
          <a:bevelT w="152400" h="50800" prst="softRound"/>
        </a:sp3d>
      </dgm:spPr>
      <dgm:t>
        <a:bodyPr/>
        <a:lstStyle/>
        <a:p>
          <a:r>
            <a:rPr lang="en-US" sz="2000" b="0" i="1" dirty="0" smtClean="0">
              <a:solidFill>
                <a:schemeClr val="bg1"/>
              </a:solidFill>
              <a:effectLst>
                <a:outerShdw blurRad="38100" dist="38100" dir="2700000" algn="tl">
                  <a:srgbClr val="000000">
                    <a:alpha val="43137"/>
                  </a:srgbClr>
                </a:outerShdw>
              </a:effectLst>
              <a:latin typeface="Calibri" pitchFamily="34" charset="0"/>
            </a:rPr>
            <a:t>Procedure for ISSUANCE </a:t>
          </a:r>
          <a:r>
            <a:rPr lang="en-US" sz="1800" b="0" i="1" dirty="0" smtClean="0">
              <a:solidFill>
                <a:schemeClr val="bg1"/>
              </a:solidFill>
              <a:effectLst>
                <a:outerShdw blurRad="38100" dist="38100" dir="2700000" algn="tl">
                  <a:srgbClr val="000000">
                    <a:alpha val="43137"/>
                  </a:srgbClr>
                </a:outerShdw>
              </a:effectLst>
              <a:latin typeface="Calibri" pitchFamily="34" charset="0"/>
            </a:rPr>
            <a:t>(Through Central Agency NLDC)</a:t>
          </a:r>
          <a:endParaRPr lang="en-US" sz="1800" b="0" i="1" dirty="0">
            <a:solidFill>
              <a:schemeClr val="bg1"/>
            </a:solidFill>
            <a:effectLst>
              <a:outerShdw blurRad="38100" dist="38100" dir="2700000" algn="tl">
                <a:srgbClr val="000000">
                  <a:alpha val="43137"/>
                </a:srgbClr>
              </a:outerShdw>
            </a:effectLst>
            <a:latin typeface="Calibri" pitchFamily="34" charset="0"/>
          </a:endParaRPr>
        </a:p>
      </dgm:t>
    </dgm:pt>
    <dgm:pt modelId="{B83407CC-A9D9-4520-AEF5-E8BF42C0C6BB}" type="sibTrans" cxnId="{0AB98736-F7F2-4887-A0D5-206C8C65422A}">
      <dgm:prSet/>
      <dgm:spPr>
        <a:scene3d>
          <a:camera prst="orthographicFront"/>
          <a:lightRig rig="threePt" dir="t"/>
        </a:scene3d>
        <a:sp3d>
          <a:bevelT w="152400" h="50800" prst="softRound"/>
        </a:sp3d>
      </dgm:spPr>
      <dgm:t>
        <a:bodyPr/>
        <a:lstStyle/>
        <a:p>
          <a:endParaRPr lang="en-US"/>
        </a:p>
      </dgm:t>
    </dgm:pt>
    <dgm:pt modelId="{1C1D68BB-60D5-4A45-B135-B3D952D5F4E0}" type="parTrans" cxnId="{0AB98736-F7F2-4887-A0D5-206C8C65422A}">
      <dgm:prSet/>
      <dgm:spPr/>
      <dgm:t>
        <a:bodyPr/>
        <a:lstStyle/>
        <a:p>
          <a:endParaRPr lang="en-US"/>
        </a:p>
      </dgm:t>
    </dgm:pt>
    <dgm:pt modelId="{86A03CE6-A40B-407A-9474-DCEA1C1348A4}" type="pres">
      <dgm:prSet presAssocID="{37D119AD-E6DF-40E2-B9C8-CC62CD841A28}" presName="outerComposite" presStyleCnt="0">
        <dgm:presLayoutVars>
          <dgm:chMax val="5"/>
          <dgm:dir/>
          <dgm:resizeHandles val="exact"/>
        </dgm:presLayoutVars>
      </dgm:prSet>
      <dgm:spPr/>
      <dgm:t>
        <a:bodyPr/>
        <a:lstStyle/>
        <a:p>
          <a:endParaRPr lang="en-US"/>
        </a:p>
      </dgm:t>
    </dgm:pt>
    <dgm:pt modelId="{3663120E-AEE1-4E22-B212-EB36EDDAFB5D}" type="pres">
      <dgm:prSet presAssocID="{37D119AD-E6DF-40E2-B9C8-CC62CD841A28}" presName="dummyMaxCanvas" presStyleCnt="0">
        <dgm:presLayoutVars/>
      </dgm:prSet>
      <dgm:spPr>
        <a:scene3d>
          <a:camera prst="orthographicFront"/>
          <a:lightRig rig="threePt" dir="t"/>
        </a:scene3d>
        <a:sp3d>
          <a:bevelT w="152400" h="50800" prst="softRound"/>
        </a:sp3d>
      </dgm:spPr>
      <dgm:t>
        <a:bodyPr/>
        <a:lstStyle/>
        <a:p>
          <a:endParaRPr lang="en-US"/>
        </a:p>
      </dgm:t>
    </dgm:pt>
    <dgm:pt modelId="{B09E0BD7-C907-4315-BAB6-8A92BF48288C}" type="pres">
      <dgm:prSet presAssocID="{37D119AD-E6DF-40E2-B9C8-CC62CD841A28}" presName="FourNodes_1" presStyleLbl="node1" presStyleIdx="0" presStyleCnt="4" custScaleX="111927" custLinFactNeighborX="2029" custLinFactNeighborY="6993">
        <dgm:presLayoutVars>
          <dgm:bulletEnabled val="1"/>
        </dgm:presLayoutVars>
      </dgm:prSet>
      <dgm:spPr/>
      <dgm:t>
        <a:bodyPr/>
        <a:lstStyle/>
        <a:p>
          <a:endParaRPr lang="en-US"/>
        </a:p>
      </dgm:t>
    </dgm:pt>
    <dgm:pt modelId="{632077DB-7893-4FF1-AD64-81CE467BEB72}" type="pres">
      <dgm:prSet presAssocID="{37D119AD-E6DF-40E2-B9C8-CC62CD841A28}" presName="FourNodes_2" presStyleLbl="node1" presStyleIdx="1" presStyleCnt="4" custScaleX="113609" custLinFactNeighborX="-42" custLinFactNeighborY="-3269">
        <dgm:presLayoutVars>
          <dgm:bulletEnabled val="1"/>
        </dgm:presLayoutVars>
      </dgm:prSet>
      <dgm:spPr/>
      <dgm:t>
        <a:bodyPr/>
        <a:lstStyle/>
        <a:p>
          <a:endParaRPr lang="en-US"/>
        </a:p>
      </dgm:t>
    </dgm:pt>
    <dgm:pt modelId="{791D2609-8D8F-41A0-85CB-A5F47005A81E}" type="pres">
      <dgm:prSet presAssocID="{37D119AD-E6DF-40E2-B9C8-CC62CD841A28}" presName="FourNodes_3" presStyleLbl="node1" presStyleIdx="2" presStyleCnt="4" custScaleX="110314">
        <dgm:presLayoutVars>
          <dgm:bulletEnabled val="1"/>
        </dgm:presLayoutVars>
      </dgm:prSet>
      <dgm:spPr/>
      <dgm:t>
        <a:bodyPr/>
        <a:lstStyle/>
        <a:p>
          <a:endParaRPr lang="en-US"/>
        </a:p>
      </dgm:t>
    </dgm:pt>
    <dgm:pt modelId="{A690A50F-024D-4BBB-B5CE-A51908198D52}" type="pres">
      <dgm:prSet presAssocID="{37D119AD-E6DF-40E2-B9C8-CC62CD841A28}" presName="FourNodes_4" presStyleLbl="node1" presStyleIdx="3" presStyleCnt="4" custScaleX="111009">
        <dgm:presLayoutVars>
          <dgm:bulletEnabled val="1"/>
        </dgm:presLayoutVars>
      </dgm:prSet>
      <dgm:spPr/>
      <dgm:t>
        <a:bodyPr/>
        <a:lstStyle/>
        <a:p>
          <a:endParaRPr lang="en-US"/>
        </a:p>
      </dgm:t>
    </dgm:pt>
    <dgm:pt modelId="{3B36022A-8911-4950-8BB7-8C372546B25C}" type="pres">
      <dgm:prSet presAssocID="{37D119AD-E6DF-40E2-B9C8-CC62CD841A28}" presName="FourConn_1-2" presStyleLbl="fgAccFollowNode1" presStyleIdx="0" presStyleCnt="3">
        <dgm:presLayoutVars>
          <dgm:bulletEnabled val="1"/>
        </dgm:presLayoutVars>
      </dgm:prSet>
      <dgm:spPr/>
      <dgm:t>
        <a:bodyPr/>
        <a:lstStyle/>
        <a:p>
          <a:endParaRPr lang="en-US"/>
        </a:p>
      </dgm:t>
    </dgm:pt>
    <dgm:pt modelId="{FC1B3F55-839C-4D84-B8C0-4C3284304FD0}" type="pres">
      <dgm:prSet presAssocID="{37D119AD-E6DF-40E2-B9C8-CC62CD841A28}" presName="FourConn_2-3" presStyleLbl="fgAccFollowNode1" presStyleIdx="1" presStyleCnt="3">
        <dgm:presLayoutVars>
          <dgm:bulletEnabled val="1"/>
        </dgm:presLayoutVars>
      </dgm:prSet>
      <dgm:spPr/>
      <dgm:t>
        <a:bodyPr/>
        <a:lstStyle/>
        <a:p>
          <a:endParaRPr lang="en-US"/>
        </a:p>
      </dgm:t>
    </dgm:pt>
    <dgm:pt modelId="{5B22BFA0-AF64-4F16-976D-CBFCE391C34D}" type="pres">
      <dgm:prSet presAssocID="{37D119AD-E6DF-40E2-B9C8-CC62CD841A28}" presName="FourConn_3-4" presStyleLbl="fgAccFollowNode1" presStyleIdx="2" presStyleCnt="3">
        <dgm:presLayoutVars>
          <dgm:bulletEnabled val="1"/>
        </dgm:presLayoutVars>
      </dgm:prSet>
      <dgm:spPr/>
      <dgm:t>
        <a:bodyPr/>
        <a:lstStyle/>
        <a:p>
          <a:endParaRPr lang="en-US"/>
        </a:p>
      </dgm:t>
    </dgm:pt>
    <dgm:pt modelId="{83408415-FB4B-4ED2-839E-8B7BAEB8A2F4}" type="pres">
      <dgm:prSet presAssocID="{37D119AD-E6DF-40E2-B9C8-CC62CD841A28}" presName="FourNodes_1_text" presStyleLbl="node1" presStyleIdx="3" presStyleCnt="4">
        <dgm:presLayoutVars>
          <dgm:bulletEnabled val="1"/>
        </dgm:presLayoutVars>
      </dgm:prSet>
      <dgm:spPr/>
      <dgm:t>
        <a:bodyPr/>
        <a:lstStyle/>
        <a:p>
          <a:endParaRPr lang="en-US"/>
        </a:p>
      </dgm:t>
    </dgm:pt>
    <dgm:pt modelId="{BBF4ACB0-62FD-42B1-8471-2DC4DFFFF8C6}" type="pres">
      <dgm:prSet presAssocID="{37D119AD-E6DF-40E2-B9C8-CC62CD841A28}" presName="FourNodes_2_text" presStyleLbl="node1" presStyleIdx="3" presStyleCnt="4">
        <dgm:presLayoutVars>
          <dgm:bulletEnabled val="1"/>
        </dgm:presLayoutVars>
      </dgm:prSet>
      <dgm:spPr/>
      <dgm:t>
        <a:bodyPr/>
        <a:lstStyle/>
        <a:p>
          <a:endParaRPr lang="en-US"/>
        </a:p>
      </dgm:t>
    </dgm:pt>
    <dgm:pt modelId="{3FD82DC0-27C8-4854-86C4-4101E9D9ADED}" type="pres">
      <dgm:prSet presAssocID="{37D119AD-E6DF-40E2-B9C8-CC62CD841A28}" presName="FourNodes_3_text" presStyleLbl="node1" presStyleIdx="3" presStyleCnt="4">
        <dgm:presLayoutVars>
          <dgm:bulletEnabled val="1"/>
        </dgm:presLayoutVars>
      </dgm:prSet>
      <dgm:spPr/>
      <dgm:t>
        <a:bodyPr/>
        <a:lstStyle/>
        <a:p>
          <a:endParaRPr lang="en-US"/>
        </a:p>
      </dgm:t>
    </dgm:pt>
    <dgm:pt modelId="{F141AF5F-7414-4379-A95C-B0A1E6DD1725}" type="pres">
      <dgm:prSet presAssocID="{37D119AD-E6DF-40E2-B9C8-CC62CD841A28}" presName="FourNodes_4_text" presStyleLbl="node1" presStyleIdx="3" presStyleCnt="4">
        <dgm:presLayoutVars>
          <dgm:bulletEnabled val="1"/>
        </dgm:presLayoutVars>
      </dgm:prSet>
      <dgm:spPr/>
      <dgm:t>
        <a:bodyPr/>
        <a:lstStyle/>
        <a:p>
          <a:endParaRPr lang="en-US"/>
        </a:p>
      </dgm:t>
    </dgm:pt>
  </dgm:ptLst>
  <dgm:cxnLst>
    <dgm:cxn modelId="{0AB98736-F7F2-4887-A0D5-206C8C65422A}" srcId="{37D119AD-E6DF-40E2-B9C8-CC62CD841A28}" destId="{C65578E0-A297-47FB-AC08-865DF2138AE3}" srcOrd="2" destOrd="0" parTransId="{1C1D68BB-60D5-4A45-B135-B3D952D5F4E0}" sibTransId="{B83407CC-A9D9-4520-AEF5-E8BF42C0C6BB}"/>
    <dgm:cxn modelId="{3EAE6502-6FCC-4A80-9A64-92719178063A}" type="presOf" srcId="{08324A4D-31F9-492E-BAD7-A1A7E7A6750F}" destId="{BBF4ACB0-62FD-42B1-8471-2DC4DFFFF8C6}" srcOrd="1" destOrd="0" presId="urn:microsoft.com/office/officeart/2005/8/layout/vProcess5"/>
    <dgm:cxn modelId="{7B2E5961-85A8-49C1-9C44-A0DCE1850A7A}" type="presOf" srcId="{A620AE72-1736-4E34-A9FF-704851EB1073}" destId="{B09E0BD7-C907-4315-BAB6-8A92BF48288C}" srcOrd="0" destOrd="0" presId="urn:microsoft.com/office/officeart/2005/8/layout/vProcess5"/>
    <dgm:cxn modelId="{E6E5C5A0-92F6-49D8-A789-E6A6C4E7DE04}" type="presOf" srcId="{A620AE72-1736-4E34-A9FF-704851EB1073}" destId="{83408415-FB4B-4ED2-839E-8B7BAEB8A2F4}" srcOrd="1" destOrd="0" presId="urn:microsoft.com/office/officeart/2005/8/layout/vProcess5"/>
    <dgm:cxn modelId="{A90F88EF-5DFA-407C-9AFE-44DBD0BCF4B7}" type="presOf" srcId="{8552DF91-9A7B-4481-97B9-C5CECEF0DD8E}" destId="{3B36022A-8911-4950-8BB7-8C372546B25C}" srcOrd="0" destOrd="0" presId="urn:microsoft.com/office/officeart/2005/8/layout/vProcess5"/>
    <dgm:cxn modelId="{EB17B209-9A04-4499-A9F4-5AE55270B640}" type="presOf" srcId="{C65578E0-A297-47FB-AC08-865DF2138AE3}" destId="{3FD82DC0-27C8-4854-86C4-4101E9D9ADED}" srcOrd="1" destOrd="0" presId="urn:microsoft.com/office/officeart/2005/8/layout/vProcess5"/>
    <dgm:cxn modelId="{1D6DB51B-73E4-49A6-BBDF-C229287102FF}" type="presOf" srcId="{37D119AD-E6DF-40E2-B9C8-CC62CD841A28}" destId="{86A03CE6-A40B-407A-9474-DCEA1C1348A4}" srcOrd="0" destOrd="0" presId="urn:microsoft.com/office/officeart/2005/8/layout/vProcess5"/>
    <dgm:cxn modelId="{C029E984-E517-4DC4-B2B0-A9FB3DA7FBFF}" srcId="{37D119AD-E6DF-40E2-B9C8-CC62CD841A28}" destId="{08324A4D-31F9-492E-BAD7-A1A7E7A6750F}" srcOrd="1" destOrd="0" parTransId="{EE574893-BD4E-4689-8954-9999999A0CAF}" sibTransId="{79B47D4C-605D-4C46-BC2A-3F39F68560BB}"/>
    <dgm:cxn modelId="{509F5A27-EC18-4A31-8AE1-98B4C8B8BFC1}" srcId="{37D119AD-E6DF-40E2-B9C8-CC62CD841A28}" destId="{85599C15-CC42-40A7-AAA5-53D63ED22DBB}" srcOrd="3" destOrd="0" parTransId="{03DC7482-6109-43BC-92B8-AB57456D7774}" sibTransId="{FB295D1B-0433-4DD2-BAA7-BC2CF357520C}"/>
    <dgm:cxn modelId="{6C4F2EB7-9E8A-4CD4-BBF2-B6E0A17AE650}" type="presOf" srcId="{08324A4D-31F9-492E-BAD7-A1A7E7A6750F}" destId="{632077DB-7893-4FF1-AD64-81CE467BEB72}" srcOrd="0" destOrd="0" presId="urn:microsoft.com/office/officeart/2005/8/layout/vProcess5"/>
    <dgm:cxn modelId="{E98BE868-8587-46AE-8710-6AD80939DAD2}" type="presOf" srcId="{85599C15-CC42-40A7-AAA5-53D63ED22DBB}" destId="{A690A50F-024D-4BBB-B5CE-A51908198D52}" srcOrd="0" destOrd="0" presId="urn:microsoft.com/office/officeart/2005/8/layout/vProcess5"/>
    <dgm:cxn modelId="{8FF79751-5C73-4E4C-BAC2-C7F37553905E}" type="presOf" srcId="{C65578E0-A297-47FB-AC08-865DF2138AE3}" destId="{791D2609-8D8F-41A0-85CB-A5F47005A81E}" srcOrd="0" destOrd="0" presId="urn:microsoft.com/office/officeart/2005/8/layout/vProcess5"/>
    <dgm:cxn modelId="{FD9AE5DE-F538-4FCA-A425-CAE007CAC3B9}" srcId="{37D119AD-E6DF-40E2-B9C8-CC62CD841A28}" destId="{A620AE72-1736-4E34-A9FF-704851EB1073}" srcOrd="0" destOrd="0" parTransId="{AD3364DB-5A52-4B16-8363-F963532D8CBC}" sibTransId="{8552DF91-9A7B-4481-97B9-C5CECEF0DD8E}"/>
    <dgm:cxn modelId="{99BE38C6-5799-4A70-999C-A6F2C8568DD4}" type="presOf" srcId="{85599C15-CC42-40A7-AAA5-53D63ED22DBB}" destId="{F141AF5F-7414-4379-A95C-B0A1E6DD1725}" srcOrd="1" destOrd="0" presId="urn:microsoft.com/office/officeart/2005/8/layout/vProcess5"/>
    <dgm:cxn modelId="{7FCC4DFC-A883-4A0C-9482-B22EBCAAE83A}" type="presOf" srcId="{79B47D4C-605D-4C46-BC2A-3F39F68560BB}" destId="{FC1B3F55-839C-4D84-B8C0-4C3284304FD0}" srcOrd="0" destOrd="0" presId="urn:microsoft.com/office/officeart/2005/8/layout/vProcess5"/>
    <dgm:cxn modelId="{49DDD58A-FFCF-4DF6-BC85-3DA2670A153D}" type="presOf" srcId="{B83407CC-A9D9-4520-AEF5-E8BF42C0C6BB}" destId="{5B22BFA0-AF64-4F16-976D-CBFCE391C34D}" srcOrd="0" destOrd="0" presId="urn:microsoft.com/office/officeart/2005/8/layout/vProcess5"/>
    <dgm:cxn modelId="{02502B94-35FF-44CA-A769-193809E4D69E}" type="presParOf" srcId="{86A03CE6-A40B-407A-9474-DCEA1C1348A4}" destId="{3663120E-AEE1-4E22-B212-EB36EDDAFB5D}" srcOrd="0" destOrd="0" presId="urn:microsoft.com/office/officeart/2005/8/layout/vProcess5"/>
    <dgm:cxn modelId="{434D1912-555B-4175-9398-1E9297A446C8}" type="presParOf" srcId="{86A03CE6-A40B-407A-9474-DCEA1C1348A4}" destId="{B09E0BD7-C907-4315-BAB6-8A92BF48288C}" srcOrd="1" destOrd="0" presId="urn:microsoft.com/office/officeart/2005/8/layout/vProcess5"/>
    <dgm:cxn modelId="{94F047D2-1778-4273-8EC6-B0E8AF10E116}" type="presParOf" srcId="{86A03CE6-A40B-407A-9474-DCEA1C1348A4}" destId="{632077DB-7893-4FF1-AD64-81CE467BEB72}" srcOrd="2" destOrd="0" presId="urn:microsoft.com/office/officeart/2005/8/layout/vProcess5"/>
    <dgm:cxn modelId="{FB8C5194-7681-45B5-863D-BAE17479F799}" type="presParOf" srcId="{86A03CE6-A40B-407A-9474-DCEA1C1348A4}" destId="{791D2609-8D8F-41A0-85CB-A5F47005A81E}" srcOrd="3" destOrd="0" presId="urn:microsoft.com/office/officeart/2005/8/layout/vProcess5"/>
    <dgm:cxn modelId="{B5DFC2A4-0D8F-4D76-93DA-D2E89445F005}" type="presParOf" srcId="{86A03CE6-A40B-407A-9474-DCEA1C1348A4}" destId="{A690A50F-024D-4BBB-B5CE-A51908198D52}" srcOrd="4" destOrd="0" presId="urn:microsoft.com/office/officeart/2005/8/layout/vProcess5"/>
    <dgm:cxn modelId="{7DBDA5B9-19DA-4F7F-B506-C506D19E3E25}" type="presParOf" srcId="{86A03CE6-A40B-407A-9474-DCEA1C1348A4}" destId="{3B36022A-8911-4950-8BB7-8C372546B25C}" srcOrd="5" destOrd="0" presId="urn:microsoft.com/office/officeart/2005/8/layout/vProcess5"/>
    <dgm:cxn modelId="{328B1C4E-C62C-4361-84D0-2411B44585F0}" type="presParOf" srcId="{86A03CE6-A40B-407A-9474-DCEA1C1348A4}" destId="{FC1B3F55-839C-4D84-B8C0-4C3284304FD0}" srcOrd="6" destOrd="0" presId="urn:microsoft.com/office/officeart/2005/8/layout/vProcess5"/>
    <dgm:cxn modelId="{A1BBB46E-73F8-4B11-91E1-2632128B6142}" type="presParOf" srcId="{86A03CE6-A40B-407A-9474-DCEA1C1348A4}" destId="{5B22BFA0-AF64-4F16-976D-CBFCE391C34D}" srcOrd="7" destOrd="0" presId="urn:microsoft.com/office/officeart/2005/8/layout/vProcess5"/>
    <dgm:cxn modelId="{8A3D5BAF-C1A0-44CC-AAEE-FFF2485BDA60}" type="presParOf" srcId="{86A03CE6-A40B-407A-9474-DCEA1C1348A4}" destId="{83408415-FB4B-4ED2-839E-8B7BAEB8A2F4}" srcOrd="8" destOrd="0" presId="urn:microsoft.com/office/officeart/2005/8/layout/vProcess5"/>
    <dgm:cxn modelId="{B5272DDF-CFAB-49A2-9F56-B5B2F3C7E278}" type="presParOf" srcId="{86A03CE6-A40B-407A-9474-DCEA1C1348A4}" destId="{BBF4ACB0-62FD-42B1-8471-2DC4DFFFF8C6}" srcOrd="9" destOrd="0" presId="urn:microsoft.com/office/officeart/2005/8/layout/vProcess5"/>
    <dgm:cxn modelId="{0E82455A-652A-4AFA-978F-3DD21DBAF703}" type="presParOf" srcId="{86A03CE6-A40B-407A-9474-DCEA1C1348A4}" destId="{3FD82DC0-27C8-4854-86C4-4101E9D9ADED}" srcOrd="10" destOrd="0" presId="urn:microsoft.com/office/officeart/2005/8/layout/vProcess5"/>
    <dgm:cxn modelId="{C14884BA-C93E-4340-8409-F71AD4504CB5}" type="presParOf" srcId="{86A03CE6-A40B-407A-9474-DCEA1C1348A4}" destId="{F141AF5F-7414-4379-A95C-B0A1E6DD1725}" srcOrd="11" destOrd="0" presId="urn:microsoft.com/office/officeart/2005/8/layout/vProcess5"/>
  </dgm:cxnLst>
  <dgm:bg/>
  <dgm:whole/>
</dgm:dataModel>
</file>

<file path=ppt/diagrams/data4.xml><?xml version="1.0" encoding="utf-8"?>
<dgm:dataModel xmlns:dgm="http://schemas.openxmlformats.org/drawingml/2006/diagram" xmlns:a="http://schemas.openxmlformats.org/drawingml/2006/main">
  <dgm:ptLst>
    <dgm:pt modelId="{BBA6364B-49C5-4990-A9FA-C4411D02C97E}" type="doc">
      <dgm:prSet loTypeId="urn:microsoft.com/office/officeart/2005/8/layout/arrow2" loCatId="process" qsTypeId="urn:microsoft.com/office/officeart/2005/8/quickstyle/simple1" qsCatId="simple" csTypeId="urn:microsoft.com/office/officeart/2005/8/colors/accent1_2" csCatId="accent1" phldr="1"/>
      <dgm:spPr/>
    </dgm:pt>
    <dgm:pt modelId="{A70E41D0-CEE6-4A0E-9005-74B420657DE9}">
      <dgm:prSet phldrT="[Text]" custT="1"/>
      <dgm:spPr/>
      <dgm:t>
        <a:bodyPr/>
        <a:lstStyle/>
        <a:p>
          <a:r>
            <a:rPr lang="en-US" sz="1600" b="1" dirty="0" smtClean="0">
              <a:latin typeface="Calibri" pitchFamily="34" charset="0"/>
              <a:cs typeface="Calibri" pitchFamily="34" charset="0"/>
            </a:rPr>
            <a:t>Open Access</a:t>
          </a:r>
          <a:endParaRPr lang="en-US" sz="1600" b="1" dirty="0">
            <a:latin typeface="Calibri" pitchFamily="34" charset="0"/>
            <a:cs typeface="Calibri" pitchFamily="34" charset="0"/>
          </a:endParaRPr>
        </a:p>
      </dgm:t>
    </dgm:pt>
    <dgm:pt modelId="{890FB099-C9DA-4872-9937-8963DC8E4DB5}" type="parTrans" cxnId="{EA6BBB93-9515-4748-9FB9-94AFEFAFC80A}">
      <dgm:prSet/>
      <dgm:spPr/>
      <dgm:t>
        <a:bodyPr/>
        <a:lstStyle/>
        <a:p>
          <a:endParaRPr lang="en-US"/>
        </a:p>
      </dgm:t>
    </dgm:pt>
    <dgm:pt modelId="{C2DA68C1-DF40-4E06-8CAA-05A56FE2533D}" type="sibTrans" cxnId="{EA6BBB93-9515-4748-9FB9-94AFEFAFC80A}">
      <dgm:prSet/>
      <dgm:spPr/>
      <dgm:t>
        <a:bodyPr/>
        <a:lstStyle/>
        <a:p>
          <a:endParaRPr lang="en-US"/>
        </a:p>
      </dgm:t>
    </dgm:pt>
    <dgm:pt modelId="{35650C84-2991-4961-8FD8-F716695928D8}">
      <dgm:prSet phldrT="[Text]"/>
      <dgm:spPr/>
      <dgm:t>
        <a:bodyPr/>
        <a:lstStyle/>
        <a:p>
          <a:pPr algn="l"/>
          <a:r>
            <a:rPr lang="en-US" b="1" dirty="0" smtClean="0">
              <a:solidFill>
                <a:schemeClr val="tx2">
                  <a:lumMod val="50000"/>
                </a:schemeClr>
              </a:solidFill>
              <a:latin typeface="Calibri" pitchFamily="34" charset="0"/>
              <a:cs typeface="Calibri" pitchFamily="34" charset="0"/>
            </a:rPr>
            <a:t>Power @ Competitive price</a:t>
          </a:r>
        </a:p>
        <a:p>
          <a:pPr algn="l"/>
          <a:r>
            <a:rPr lang="en-US" b="1" dirty="0" smtClean="0">
              <a:solidFill>
                <a:schemeClr val="tx2">
                  <a:lumMod val="50000"/>
                </a:schemeClr>
              </a:solidFill>
              <a:latin typeface="Calibri" pitchFamily="34" charset="0"/>
              <a:cs typeface="Calibri" pitchFamily="34" charset="0"/>
            </a:rPr>
            <a:t>+ Increase in plant output</a:t>
          </a:r>
        </a:p>
        <a:p>
          <a:pPr algn="l"/>
          <a:endParaRPr lang="en-US" b="1" dirty="0" smtClean="0">
            <a:solidFill>
              <a:schemeClr val="tx2">
                <a:lumMod val="50000"/>
              </a:schemeClr>
            </a:solidFill>
            <a:latin typeface="Calibri" pitchFamily="34" charset="0"/>
            <a:cs typeface="Calibri" pitchFamily="34" charset="0"/>
          </a:endParaRPr>
        </a:p>
        <a:p>
          <a:pPr algn="ctr"/>
          <a:r>
            <a:rPr lang="en-US" b="1" dirty="0" smtClean="0">
              <a:solidFill>
                <a:schemeClr val="tx2">
                  <a:lumMod val="50000"/>
                </a:schemeClr>
              </a:solidFill>
              <a:latin typeface="Calibri" pitchFamily="34" charset="0"/>
              <a:cs typeface="Calibri" pitchFamily="34" charset="0"/>
            </a:rPr>
            <a:t>Industrial growth </a:t>
          </a:r>
          <a:endParaRPr lang="en-US" b="1" dirty="0">
            <a:solidFill>
              <a:schemeClr val="tx2">
                <a:lumMod val="50000"/>
              </a:schemeClr>
            </a:solidFill>
            <a:latin typeface="Calibri" pitchFamily="34" charset="0"/>
            <a:cs typeface="Calibri" pitchFamily="34" charset="0"/>
          </a:endParaRPr>
        </a:p>
      </dgm:t>
    </dgm:pt>
    <dgm:pt modelId="{B0D033F8-C097-41BD-B59D-6FA2ECA9ADC9}" type="parTrans" cxnId="{C598400D-8B57-40BA-8A9A-032DE9314F44}">
      <dgm:prSet/>
      <dgm:spPr/>
      <dgm:t>
        <a:bodyPr/>
        <a:lstStyle/>
        <a:p>
          <a:endParaRPr lang="en-US"/>
        </a:p>
      </dgm:t>
    </dgm:pt>
    <dgm:pt modelId="{4E67B63D-E963-42C4-BF5B-C25E8774A4D9}" type="sibTrans" cxnId="{C598400D-8B57-40BA-8A9A-032DE9314F44}">
      <dgm:prSet/>
      <dgm:spPr/>
      <dgm:t>
        <a:bodyPr/>
        <a:lstStyle/>
        <a:p>
          <a:endParaRPr lang="en-US"/>
        </a:p>
      </dgm:t>
    </dgm:pt>
    <dgm:pt modelId="{BF2F0381-4E70-42D5-B208-5C3E19BB66B2}">
      <dgm:prSet phldrT="[Text]"/>
      <dgm:spPr/>
      <dgm:t>
        <a:bodyPr/>
        <a:lstStyle/>
        <a:p>
          <a:r>
            <a:rPr lang="en-US" b="1" dirty="0" smtClean="0">
              <a:solidFill>
                <a:schemeClr val="tx2">
                  <a:lumMod val="50000"/>
                </a:schemeClr>
              </a:solidFill>
              <a:latin typeface="Calibri" pitchFamily="34" charset="0"/>
              <a:cs typeface="Calibri" pitchFamily="34" charset="0"/>
            </a:rPr>
            <a:t>Capacity addition</a:t>
          </a:r>
        </a:p>
        <a:p>
          <a:r>
            <a:rPr lang="en-US" b="1" dirty="0" smtClean="0">
              <a:solidFill>
                <a:schemeClr val="tx2">
                  <a:lumMod val="50000"/>
                </a:schemeClr>
              </a:solidFill>
              <a:latin typeface="Calibri" pitchFamily="34" charset="0"/>
              <a:cs typeface="Calibri" pitchFamily="34" charset="0"/>
            </a:rPr>
            <a:t>+</a:t>
          </a:r>
        </a:p>
        <a:p>
          <a:r>
            <a:rPr lang="en-US" b="1" dirty="0" smtClean="0">
              <a:solidFill>
                <a:schemeClr val="tx2">
                  <a:lumMod val="50000"/>
                </a:schemeClr>
              </a:solidFill>
              <a:latin typeface="Calibri" pitchFamily="34" charset="0"/>
              <a:cs typeface="Calibri" pitchFamily="34" charset="0"/>
            </a:rPr>
            <a:t>Utilization of idle capacity</a:t>
          </a:r>
        </a:p>
        <a:p>
          <a:r>
            <a:rPr lang="en-US" b="1" dirty="0" smtClean="0">
              <a:solidFill>
                <a:schemeClr val="tx2">
                  <a:lumMod val="50000"/>
                </a:schemeClr>
              </a:solidFill>
              <a:latin typeface="Calibri" pitchFamily="34" charset="0"/>
              <a:cs typeface="Calibri" pitchFamily="34" charset="0"/>
            </a:rPr>
            <a:t>+</a:t>
          </a:r>
        </a:p>
        <a:p>
          <a:r>
            <a:rPr lang="en-US" b="1" dirty="0" smtClean="0">
              <a:solidFill>
                <a:schemeClr val="tx2">
                  <a:lumMod val="50000"/>
                </a:schemeClr>
              </a:solidFill>
              <a:latin typeface="Calibri" pitchFamily="34" charset="0"/>
              <a:cs typeface="Calibri" pitchFamily="34" charset="0"/>
            </a:rPr>
            <a:t>Growth in employment</a:t>
          </a:r>
          <a:endParaRPr lang="en-US" b="1" dirty="0">
            <a:solidFill>
              <a:schemeClr val="tx2">
                <a:lumMod val="50000"/>
              </a:schemeClr>
            </a:solidFill>
            <a:latin typeface="Calibri" pitchFamily="34" charset="0"/>
            <a:cs typeface="Calibri" pitchFamily="34" charset="0"/>
          </a:endParaRPr>
        </a:p>
      </dgm:t>
    </dgm:pt>
    <dgm:pt modelId="{BCCFAB43-C863-4B6E-B416-5A6FC9F148A7}" type="parTrans" cxnId="{66B3BFC1-40CC-4FFB-8D59-1D8B98C42851}">
      <dgm:prSet/>
      <dgm:spPr/>
      <dgm:t>
        <a:bodyPr/>
        <a:lstStyle/>
        <a:p>
          <a:endParaRPr lang="en-US"/>
        </a:p>
      </dgm:t>
    </dgm:pt>
    <dgm:pt modelId="{47AAD88F-4186-4F08-B77E-DA84A9828469}" type="sibTrans" cxnId="{66B3BFC1-40CC-4FFB-8D59-1D8B98C42851}">
      <dgm:prSet/>
      <dgm:spPr/>
      <dgm:t>
        <a:bodyPr/>
        <a:lstStyle/>
        <a:p>
          <a:endParaRPr lang="en-US"/>
        </a:p>
      </dgm:t>
    </dgm:pt>
    <dgm:pt modelId="{15ACD613-D8EE-4C7A-BCB5-F6CACD1DFAA7}">
      <dgm:prSet phldrT="[Text]"/>
      <dgm:spPr/>
      <dgm:t>
        <a:bodyPr/>
        <a:lstStyle/>
        <a:p>
          <a:pPr algn="l"/>
          <a:r>
            <a:rPr lang="en-US" b="1" dirty="0" smtClean="0">
              <a:solidFill>
                <a:schemeClr val="tx2">
                  <a:lumMod val="50000"/>
                </a:schemeClr>
              </a:solidFill>
              <a:latin typeface="Calibri" pitchFamily="34" charset="0"/>
              <a:cs typeface="Calibri" pitchFamily="34" charset="0"/>
            </a:rPr>
            <a:t>High level of Electricity consumption</a:t>
          </a:r>
        </a:p>
        <a:p>
          <a:pPr algn="l"/>
          <a:r>
            <a:rPr lang="en-US" b="1" dirty="0" smtClean="0">
              <a:solidFill>
                <a:schemeClr val="tx2">
                  <a:lumMod val="50000"/>
                </a:schemeClr>
              </a:solidFill>
              <a:latin typeface="Calibri" pitchFamily="34" charset="0"/>
              <a:cs typeface="Calibri" pitchFamily="34" charset="0"/>
            </a:rPr>
            <a:t>+</a:t>
          </a:r>
        </a:p>
        <a:p>
          <a:pPr algn="l"/>
          <a:r>
            <a:rPr lang="en-US" b="1" dirty="0" smtClean="0">
              <a:solidFill>
                <a:schemeClr val="tx2">
                  <a:lumMod val="50000"/>
                </a:schemeClr>
              </a:solidFill>
              <a:latin typeface="Calibri" pitchFamily="34" charset="0"/>
              <a:cs typeface="Calibri" pitchFamily="34" charset="0"/>
            </a:rPr>
            <a:t>Direct &amp; Indirect Taxes &amp; Duties </a:t>
          </a:r>
        </a:p>
        <a:p>
          <a:pPr algn="l"/>
          <a:endParaRPr lang="en-US" b="1" dirty="0" smtClean="0">
            <a:solidFill>
              <a:schemeClr val="tx2">
                <a:lumMod val="50000"/>
              </a:schemeClr>
            </a:solidFill>
            <a:latin typeface="Calibri" pitchFamily="34" charset="0"/>
            <a:cs typeface="Calibri" pitchFamily="34" charset="0"/>
          </a:endParaRPr>
        </a:p>
        <a:p>
          <a:pPr algn="ctr"/>
          <a:r>
            <a:rPr lang="en-US" b="1" dirty="0" smtClean="0">
              <a:solidFill>
                <a:schemeClr val="tx2">
                  <a:lumMod val="50000"/>
                </a:schemeClr>
              </a:solidFill>
              <a:latin typeface="Calibri" pitchFamily="34" charset="0"/>
              <a:cs typeface="Calibri" pitchFamily="34" charset="0"/>
            </a:rPr>
            <a:t>Overall growth for state </a:t>
          </a:r>
          <a:endParaRPr lang="en-US" b="1" dirty="0">
            <a:solidFill>
              <a:schemeClr val="tx2">
                <a:lumMod val="50000"/>
              </a:schemeClr>
            </a:solidFill>
            <a:latin typeface="Calibri" pitchFamily="34" charset="0"/>
            <a:cs typeface="Calibri" pitchFamily="34" charset="0"/>
          </a:endParaRPr>
        </a:p>
      </dgm:t>
    </dgm:pt>
    <dgm:pt modelId="{AA451BF4-CCF9-45B0-9AD3-D165C15FFAB0}" type="parTrans" cxnId="{3D2EF273-7E67-4DB4-AF01-9F11F0285C1A}">
      <dgm:prSet/>
      <dgm:spPr/>
      <dgm:t>
        <a:bodyPr/>
        <a:lstStyle/>
        <a:p>
          <a:endParaRPr lang="en-US"/>
        </a:p>
      </dgm:t>
    </dgm:pt>
    <dgm:pt modelId="{24F12063-B0AA-4441-A0F3-3EF740A50230}" type="sibTrans" cxnId="{3D2EF273-7E67-4DB4-AF01-9F11F0285C1A}">
      <dgm:prSet/>
      <dgm:spPr/>
      <dgm:t>
        <a:bodyPr/>
        <a:lstStyle/>
        <a:p>
          <a:endParaRPr lang="en-US"/>
        </a:p>
      </dgm:t>
    </dgm:pt>
    <dgm:pt modelId="{44B887D0-64AC-4C95-AC80-E7DA641E29CE}" type="pres">
      <dgm:prSet presAssocID="{BBA6364B-49C5-4990-A9FA-C4411D02C97E}" presName="arrowDiagram" presStyleCnt="0">
        <dgm:presLayoutVars>
          <dgm:chMax val="5"/>
          <dgm:dir/>
          <dgm:resizeHandles val="exact"/>
        </dgm:presLayoutVars>
      </dgm:prSet>
      <dgm:spPr/>
    </dgm:pt>
    <dgm:pt modelId="{4CAA7CE3-55F4-45AB-BA0B-E4C49C0D5C0B}" type="pres">
      <dgm:prSet presAssocID="{BBA6364B-49C5-4990-A9FA-C4411D02C97E}" presName="arrow" presStyleLbl="bgShp" presStyleIdx="0" presStyleCnt="1"/>
      <dgm:spPr>
        <a:solidFill>
          <a:schemeClr val="accent1">
            <a:lumMod val="75000"/>
            <a:alpha val="21000"/>
          </a:schemeClr>
        </a:solidFill>
        <a:ln>
          <a:noFill/>
        </a:ln>
      </dgm:spPr>
    </dgm:pt>
    <dgm:pt modelId="{D03A9A96-95AE-4783-ABAC-44FDFF3142F4}" type="pres">
      <dgm:prSet presAssocID="{BBA6364B-49C5-4990-A9FA-C4411D02C97E}" presName="arrowDiagram4" presStyleCnt="0"/>
      <dgm:spPr/>
    </dgm:pt>
    <dgm:pt modelId="{959A4795-C2DF-43F7-90F2-A90F4F9EF0FA}" type="pres">
      <dgm:prSet presAssocID="{A70E41D0-CEE6-4A0E-9005-74B420657DE9}" presName="bullet4a" presStyleLbl="node1" presStyleIdx="0" presStyleCnt="4"/>
      <dgm:spPr/>
    </dgm:pt>
    <dgm:pt modelId="{AE9B7FBA-D01F-4C42-87F3-03A05AE3361E}" type="pres">
      <dgm:prSet presAssocID="{A70E41D0-CEE6-4A0E-9005-74B420657DE9}" presName="textBox4a" presStyleLbl="revTx" presStyleIdx="0" presStyleCnt="4" custScaleY="45149" custLinFactNeighborX="-10057" custLinFactNeighborY="2547">
        <dgm:presLayoutVars>
          <dgm:bulletEnabled val="1"/>
        </dgm:presLayoutVars>
      </dgm:prSet>
      <dgm:spPr/>
      <dgm:t>
        <a:bodyPr/>
        <a:lstStyle/>
        <a:p>
          <a:endParaRPr lang="en-US"/>
        </a:p>
      </dgm:t>
    </dgm:pt>
    <dgm:pt modelId="{D4B2BA93-F520-4B47-A72B-A5BFB1304A92}" type="pres">
      <dgm:prSet presAssocID="{35650C84-2991-4961-8FD8-F716695928D8}" presName="bullet4b" presStyleLbl="node1" presStyleIdx="1" presStyleCnt="4"/>
      <dgm:spPr/>
    </dgm:pt>
    <dgm:pt modelId="{EC5293FD-8FBB-4D6E-9E27-854D95C39828}" type="pres">
      <dgm:prSet presAssocID="{35650C84-2991-4961-8FD8-F716695928D8}" presName="textBox4b" presStyleLbl="revTx" presStyleIdx="1" presStyleCnt="4" custScaleX="81457" custLinFactNeighborX="-4192" custLinFactNeighborY="3853">
        <dgm:presLayoutVars>
          <dgm:bulletEnabled val="1"/>
        </dgm:presLayoutVars>
      </dgm:prSet>
      <dgm:spPr/>
      <dgm:t>
        <a:bodyPr/>
        <a:lstStyle/>
        <a:p>
          <a:endParaRPr lang="en-US"/>
        </a:p>
      </dgm:t>
    </dgm:pt>
    <dgm:pt modelId="{2EE66E59-D7C4-4ECA-B111-AD5889962B85}" type="pres">
      <dgm:prSet presAssocID="{BF2F0381-4E70-42D5-B208-5C3E19BB66B2}" presName="bullet4c" presStyleLbl="node1" presStyleIdx="2" presStyleCnt="4"/>
      <dgm:spPr/>
    </dgm:pt>
    <dgm:pt modelId="{5E244130-8095-4AD8-9C9F-0BB434F88BC1}" type="pres">
      <dgm:prSet presAssocID="{BF2F0381-4E70-42D5-B208-5C3E19BB66B2}" presName="textBox4c" presStyleLbl="revTx" presStyleIdx="2" presStyleCnt="4" custLinFactNeighborX="-3571" custLinFactNeighborY="10464">
        <dgm:presLayoutVars>
          <dgm:bulletEnabled val="1"/>
        </dgm:presLayoutVars>
      </dgm:prSet>
      <dgm:spPr/>
      <dgm:t>
        <a:bodyPr/>
        <a:lstStyle/>
        <a:p>
          <a:endParaRPr lang="en-US"/>
        </a:p>
      </dgm:t>
    </dgm:pt>
    <dgm:pt modelId="{C663D09B-7929-4C08-92B3-234F47761D90}" type="pres">
      <dgm:prSet presAssocID="{15ACD613-D8EE-4C7A-BCB5-F6CACD1DFAA7}" presName="bullet4d" presStyleLbl="node1" presStyleIdx="3" presStyleCnt="4"/>
      <dgm:spPr/>
    </dgm:pt>
    <dgm:pt modelId="{E6320AA4-4330-42CF-80EF-1EE300538395}" type="pres">
      <dgm:prSet presAssocID="{15ACD613-D8EE-4C7A-BCB5-F6CACD1DFAA7}" presName="textBox4d" presStyleLbl="revTx" presStyleIdx="3" presStyleCnt="4" custLinFactNeighborX="3211" custLinFactNeighborY="2794">
        <dgm:presLayoutVars>
          <dgm:bulletEnabled val="1"/>
        </dgm:presLayoutVars>
      </dgm:prSet>
      <dgm:spPr/>
      <dgm:t>
        <a:bodyPr/>
        <a:lstStyle/>
        <a:p>
          <a:endParaRPr lang="en-US"/>
        </a:p>
      </dgm:t>
    </dgm:pt>
  </dgm:ptLst>
  <dgm:cxnLst>
    <dgm:cxn modelId="{66B3BFC1-40CC-4FFB-8D59-1D8B98C42851}" srcId="{BBA6364B-49C5-4990-A9FA-C4411D02C97E}" destId="{BF2F0381-4E70-42D5-B208-5C3E19BB66B2}" srcOrd="2" destOrd="0" parTransId="{BCCFAB43-C863-4B6E-B416-5A6FC9F148A7}" sibTransId="{47AAD88F-4186-4F08-B77E-DA84A9828469}"/>
    <dgm:cxn modelId="{3D2EF273-7E67-4DB4-AF01-9F11F0285C1A}" srcId="{BBA6364B-49C5-4990-A9FA-C4411D02C97E}" destId="{15ACD613-D8EE-4C7A-BCB5-F6CACD1DFAA7}" srcOrd="3" destOrd="0" parTransId="{AA451BF4-CCF9-45B0-9AD3-D165C15FFAB0}" sibTransId="{24F12063-B0AA-4441-A0F3-3EF740A50230}"/>
    <dgm:cxn modelId="{A93ECF6B-219C-4710-95CB-A63C5CBBB401}" type="presOf" srcId="{BF2F0381-4E70-42D5-B208-5C3E19BB66B2}" destId="{5E244130-8095-4AD8-9C9F-0BB434F88BC1}" srcOrd="0" destOrd="0" presId="urn:microsoft.com/office/officeart/2005/8/layout/arrow2"/>
    <dgm:cxn modelId="{EA6BBB93-9515-4748-9FB9-94AFEFAFC80A}" srcId="{BBA6364B-49C5-4990-A9FA-C4411D02C97E}" destId="{A70E41D0-CEE6-4A0E-9005-74B420657DE9}" srcOrd="0" destOrd="0" parTransId="{890FB099-C9DA-4872-9937-8963DC8E4DB5}" sibTransId="{C2DA68C1-DF40-4E06-8CAA-05A56FE2533D}"/>
    <dgm:cxn modelId="{A7931743-B60B-4800-8480-D011919BF5E1}" type="presOf" srcId="{BBA6364B-49C5-4990-A9FA-C4411D02C97E}" destId="{44B887D0-64AC-4C95-AC80-E7DA641E29CE}" srcOrd="0" destOrd="0" presId="urn:microsoft.com/office/officeart/2005/8/layout/arrow2"/>
    <dgm:cxn modelId="{57CA7712-D872-4E34-8E5E-2B60515CBE3C}" type="presOf" srcId="{35650C84-2991-4961-8FD8-F716695928D8}" destId="{EC5293FD-8FBB-4D6E-9E27-854D95C39828}" srcOrd="0" destOrd="0" presId="urn:microsoft.com/office/officeart/2005/8/layout/arrow2"/>
    <dgm:cxn modelId="{C598400D-8B57-40BA-8A9A-032DE9314F44}" srcId="{BBA6364B-49C5-4990-A9FA-C4411D02C97E}" destId="{35650C84-2991-4961-8FD8-F716695928D8}" srcOrd="1" destOrd="0" parTransId="{B0D033F8-C097-41BD-B59D-6FA2ECA9ADC9}" sibTransId="{4E67B63D-E963-42C4-BF5B-C25E8774A4D9}"/>
    <dgm:cxn modelId="{94156CB2-533B-48CB-9F86-D9A61524F915}" type="presOf" srcId="{A70E41D0-CEE6-4A0E-9005-74B420657DE9}" destId="{AE9B7FBA-D01F-4C42-87F3-03A05AE3361E}" srcOrd="0" destOrd="0" presId="urn:microsoft.com/office/officeart/2005/8/layout/arrow2"/>
    <dgm:cxn modelId="{9E15863F-FBF5-4CA1-9105-0DB723D558FE}" type="presOf" srcId="{15ACD613-D8EE-4C7A-BCB5-F6CACD1DFAA7}" destId="{E6320AA4-4330-42CF-80EF-1EE300538395}" srcOrd="0" destOrd="0" presId="urn:microsoft.com/office/officeart/2005/8/layout/arrow2"/>
    <dgm:cxn modelId="{0D05FE13-14C1-434A-9704-B559D11A822F}" type="presParOf" srcId="{44B887D0-64AC-4C95-AC80-E7DA641E29CE}" destId="{4CAA7CE3-55F4-45AB-BA0B-E4C49C0D5C0B}" srcOrd="0" destOrd="0" presId="urn:microsoft.com/office/officeart/2005/8/layout/arrow2"/>
    <dgm:cxn modelId="{39B4561A-C93F-42CE-AB8D-FFEF02F04EEE}" type="presParOf" srcId="{44B887D0-64AC-4C95-AC80-E7DA641E29CE}" destId="{D03A9A96-95AE-4783-ABAC-44FDFF3142F4}" srcOrd="1" destOrd="0" presId="urn:microsoft.com/office/officeart/2005/8/layout/arrow2"/>
    <dgm:cxn modelId="{C3BB202B-DB89-4DFD-AC0A-3A67A63953FB}" type="presParOf" srcId="{D03A9A96-95AE-4783-ABAC-44FDFF3142F4}" destId="{959A4795-C2DF-43F7-90F2-A90F4F9EF0FA}" srcOrd="0" destOrd="0" presId="urn:microsoft.com/office/officeart/2005/8/layout/arrow2"/>
    <dgm:cxn modelId="{1FED160A-6924-4488-8B1D-3146FB1E0057}" type="presParOf" srcId="{D03A9A96-95AE-4783-ABAC-44FDFF3142F4}" destId="{AE9B7FBA-D01F-4C42-87F3-03A05AE3361E}" srcOrd="1" destOrd="0" presId="urn:microsoft.com/office/officeart/2005/8/layout/arrow2"/>
    <dgm:cxn modelId="{87334743-1E0C-4E4D-B5C8-DC038BB9EAA1}" type="presParOf" srcId="{D03A9A96-95AE-4783-ABAC-44FDFF3142F4}" destId="{D4B2BA93-F520-4B47-A72B-A5BFB1304A92}" srcOrd="2" destOrd="0" presId="urn:microsoft.com/office/officeart/2005/8/layout/arrow2"/>
    <dgm:cxn modelId="{6C8CAEA1-4157-4C2E-AD8F-FE7238AF8162}" type="presParOf" srcId="{D03A9A96-95AE-4783-ABAC-44FDFF3142F4}" destId="{EC5293FD-8FBB-4D6E-9E27-854D95C39828}" srcOrd="3" destOrd="0" presId="urn:microsoft.com/office/officeart/2005/8/layout/arrow2"/>
    <dgm:cxn modelId="{720091E6-BDA2-4071-887F-39DAE33F8F07}" type="presParOf" srcId="{D03A9A96-95AE-4783-ABAC-44FDFF3142F4}" destId="{2EE66E59-D7C4-4ECA-B111-AD5889962B85}" srcOrd="4" destOrd="0" presId="urn:microsoft.com/office/officeart/2005/8/layout/arrow2"/>
    <dgm:cxn modelId="{69D27BAA-EED7-41E5-81F0-82804C9207CD}" type="presParOf" srcId="{D03A9A96-95AE-4783-ABAC-44FDFF3142F4}" destId="{5E244130-8095-4AD8-9C9F-0BB434F88BC1}" srcOrd="5" destOrd="0" presId="urn:microsoft.com/office/officeart/2005/8/layout/arrow2"/>
    <dgm:cxn modelId="{B5785DE7-5732-4EEB-8ACF-0D058D2F8741}" type="presParOf" srcId="{D03A9A96-95AE-4783-ABAC-44FDFF3142F4}" destId="{C663D09B-7929-4C08-92B3-234F47761D90}" srcOrd="6" destOrd="0" presId="urn:microsoft.com/office/officeart/2005/8/layout/arrow2"/>
    <dgm:cxn modelId="{DCC3E8E3-9CAE-4F9E-8F92-0173177D72CA}" type="presParOf" srcId="{D03A9A96-95AE-4783-ABAC-44FDFF3142F4}" destId="{E6320AA4-4330-42CF-80EF-1EE300538395}" srcOrd="7" destOrd="0" presId="urn:microsoft.com/office/officeart/2005/8/layout/arrow2"/>
  </dgm:cxnLst>
  <dgm:bg/>
  <dgm:whole/>
</dgm:dataModel>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0.5875</cdr:x>
      <cdr:y>0.30023</cdr:y>
    </cdr:from>
    <cdr:to>
      <cdr:x>0.69119</cdr:x>
      <cdr:y>0.38205</cdr:y>
    </cdr:to>
    <cdr:sp macro="" textlink="">
      <cdr:nvSpPr>
        <cdr:cNvPr id="2" name="Down Arrow Callout 1"/>
        <cdr:cNvSpPr/>
      </cdr:nvSpPr>
      <cdr:spPr>
        <a:xfrm xmlns:a="http://schemas.openxmlformats.org/drawingml/2006/main">
          <a:off x="4924425" y="1266825"/>
          <a:ext cx="869156" cy="345281"/>
        </a:xfrm>
        <a:prstGeom xmlns:a="http://schemas.openxmlformats.org/drawingml/2006/main" prst="downArrowCallout">
          <a:avLst/>
        </a:prstGeom>
        <a:solidFill xmlns:a="http://schemas.openxmlformats.org/drawingml/2006/main">
          <a:srgbClr val="EEECE1"/>
        </a:solidFill>
        <a:ln xmlns:a="http://schemas.openxmlformats.org/drawingml/2006/main" w="25400" cap="flat" cmpd="sng" algn="ctr">
          <a:solidFill>
            <a:srgbClr val="4F81BD">
              <a:shade val="50000"/>
              <a:alpha val="3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en-US" sz="1100" b="1" dirty="0">
              <a:solidFill>
                <a:sysClr val="windowText" lastClr="000000"/>
              </a:solidFill>
            </a:rPr>
            <a:t>W3 Created</a:t>
          </a:r>
        </a:p>
      </cdr:txBody>
    </cdr:sp>
  </cdr:relSizeAnchor>
  <cdr:relSizeAnchor xmlns:cdr="http://schemas.openxmlformats.org/drawingml/2006/chartDrawing">
    <cdr:from>
      <cdr:x>0.75795</cdr:x>
      <cdr:y>0.28894</cdr:y>
    </cdr:from>
    <cdr:to>
      <cdr:x>0.95256</cdr:x>
      <cdr:y>0.3877</cdr:y>
    </cdr:to>
    <cdr:sp macro="" textlink="">
      <cdr:nvSpPr>
        <cdr:cNvPr id="3" name="Down Arrow Callout 2"/>
        <cdr:cNvSpPr/>
      </cdr:nvSpPr>
      <cdr:spPr>
        <a:xfrm xmlns:a="http://schemas.openxmlformats.org/drawingml/2006/main">
          <a:off x="6353175" y="1219200"/>
          <a:ext cx="1631158" cy="416719"/>
        </a:xfrm>
        <a:prstGeom xmlns:a="http://schemas.openxmlformats.org/drawingml/2006/main" prst="downArrowCallout">
          <a:avLst/>
        </a:prstGeom>
        <a:solidFill xmlns:a="http://schemas.openxmlformats.org/drawingml/2006/main">
          <a:srgbClr val="EEECE1"/>
        </a:solidFill>
        <a:ln xmlns:a="http://schemas.openxmlformats.org/drawingml/2006/main" w="25400" cap="flat" cmpd="sng" algn="ctr">
          <a:solidFill>
            <a:srgbClr val="4F81BD">
              <a:shade val="50000"/>
              <a:alpha val="29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pPr algn="ctr"/>
          <a:r>
            <a:rPr lang="en-US" sz="1100" b="1" dirty="0">
              <a:solidFill>
                <a:sysClr val="windowText" lastClr="000000"/>
              </a:solidFill>
            </a:rPr>
            <a:t>Highest</a:t>
          </a:r>
          <a:r>
            <a:rPr lang="en-US" sz="1100" b="1" baseline="0" dirty="0">
              <a:solidFill>
                <a:sysClr val="windowText" lastClr="000000"/>
              </a:solidFill>
            </a:rPr>
            <a:t> Volume 85 </a:t>
          </a:r>
          <a:r>
            <a:rPr lang="en-US" sz="1100" b="1" baseline="0" dirty="0" smtClean="0">
              <a:solidFill>
                <a:sysClr val="windowText" lastClr="000000"/>
              </a:solidFill>
            </a:rPr>
            <a:t>MU</a:t>
          </a:r>
          <a:endParaRPr lang="en-US" sz="1100" b="1" dirty="0">
            <a:solidFill>
              <a:sysClr val="windowText" lastClr="000000"/>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7186" cy="4953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4010" y="0"/>
            <a:ext cx="2887186" cy="495300"/>
          </a:xfrm>
          <a:prstGeom prst="rect">
            <a:avLst/>
          </a:prstGeom>
        </p:spPr>
        <p:txBody>
          <a:bodyPr vert="horz" lIns="91440" tIns="45720" rIns="91440" bIns="45720" rtlCol="0"/>
          <a:lstStyle>
            <a:lvl1pPr algn="r">
              <a:defRPr sz="1200"/>
            </a:lvl1pPr>
          </a:lstStyle>
          <a:p>
            <a:fld id="{9388F163-CB58-4667-9270-E344E5B6BFC9}" type="datetimeFigureOut">
              <a:rPr lang="en-US" smtClean="0"/>
              <a:pPr/>
              <a:t>3/7/2014</a:t>
            </a:fld>
            <a:endParaRPr lang="en-US"/>
          </a:p>
        </p:txBody>
      </p:sp>
      <p:sp>
        <p:nvSpPr>
          <p:cNvPr id="4" name="Footer Placeholder 3"/>
          <p:cNvSpPr>
            <a:spLocks noGrp="1"/>
          </p:cNvSpPr>
          <p:nvPr>
            <p:ph type="ftr" sz="quarter" idx="2"/>
          </p:nvPr>
        </p:nvSpPr>
        <p:spPr>
          <a:xfrm>
            <a:off x="0" y="9408981"/>
            <a:ext cx="2887186" cy="4953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4010" y="9408981"/>
            <a:ext cx="2887186" cy="495300"/>
          </a:xfrm>
          <a:prstGeom prst="rect">
            <a:avLst/>
          </a:prstGeom>
        </p:spPr>
        <p:txBody>
          <a:bodyPr vert="horz" lIns="91440" tIns="45720" rIns="91440" bIns="45720" rtlCol="0" anchor="b"/>
          <a:lstStyle>
            <a:lvl1pPr algn="r">
              <a:defRPr sz="1200"/>
            </a:lvl1pPr>
          </a:lstStyle>
          <a:p>
            <a:fld id="{85F51AAC-B8F1-487D-ABF4-553A2BB259C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7186" cy="4953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4010" y="0"/>
            <a:ext cx="2887186" cy="495300"/>
          </a:xfrm>
          <a:prstGeom prst="rect">
            <a:avLst/>
          </a:prstGeom>
        </p:spPr>
        <p:txBody>
          <a:bodyPr vert="horz" lIns="91440" tIns="45720" rIns="91440" bIns="45720" rtlCol="0"/>
          <a:lstStyle>
            <a:lvl1pPr algn="r">
              <a:defRPr sz="1200"/>
            </a:lvl1pPr>
          </a:lstStyle>
          <a:p>
            <a:fld id="{FB13CC37-87FD-4C27-A717-AA03C838A2A6}" type="datetimeFigureOut">
              <a:rPr lang="en-US" smtClean="0"/>
              <a:pPr/>
              <a:t>3/7/2014</a:t>
            </a:fld>
            <a:endParaRPr lang="en-US"/>
          </a:p>
        </p:txBody>
      </p:sp>
      <p:sp>
        <p:nvSpPr>
          <p:cNvPr id="4" name="Slide Image Placeholder 3"/>
          <p:cNvSpPr>
            <a:spLocks noGrp="1" noRot="1" noChangeAspect="1"/>
          </p:cNvSpPr>
          <p:nvPr>
            <p:ph type="sldImg" idx="2"/>
          </p:nvPr>
        </p:nvSpPr>
        <p:spPr>
          <a:xfrm>
            <a:off x="855663" y="742950"/>
            <a:ext cx="4951412" cy="3714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274" y="4705351"/>
            <a:ext cx="5330190" cy="44577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08981"/>
            <a:ext cx="2887186" cy="4953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4010" y="9408981"/>
            <a:ext cx="2887186" cy="495300"/>
          </a:xfrm>
          <a:prstGeom prst="rect">
            <a:avLst/>
          </a:prstGeom>
        </p:spPr>
        <p:txBody>
          <a:bodyPr vert="horz" lIns="91440" tIns="45720" rIns="91440" bIns="45720" rtlCol="0" anchor="b"/>
          <a:lstStyle>
            <a:lvl1pPr algn="r">
              <a:defRPr sz="1200"/>
            </a:lvl1pPr>
          </a:lstStyle>
          <a:p>
            <a:fld id="{6D01C4A0-0E25-450B-8A65-1092569E564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773488" y="9407525"/>
            <a:ext cx="2887662" cy="496888"/>
          </a:xfrm>
          <a:prstGeom prst="rect">
            <a:avLst/>
          </a:prstGeom>
          <a:noFill/>
          <a:ln w="9525">
            <a:noFill/>
            <a:miter lim="800000"/>
            <a:headEnd/>
            <a:tailEnd/>
          </a:ln>
        </p:spPr>
        <p:txBody>
          <a:bodyPr lIns="94801" tIns="47401" rIns="94801" bIns="47401" anchor="b"/>
          <a:lstStyle/>
          <a:p>
            <a:pPr algn="r" defTabSz="944563"/>
            <a:fld id="{6EAED0C4-7B0C-44F8-B686-E5E73A615438}" type="slidenum">
              <a:rPr lang="en-US" sz="1200">
                <a:latin typeface="Arial" pitchFamily="34" charset="0"/>
              </a:rPr>
              <a:pPr algn="r" defTabSz="944563"/>
              <a:t>12</a:t>
            </a:fld>
            <a:endParaRPr lang="en-US" sz="1200">
              <a:latin typeface="Arial" pitchFamily="34" charset="0"/>
            </a:endParaRPr>
          </a:p>
        </p:txBody>
      </p:sp>
      <p:sp>
        <p:nvSpPr>
          <p:cNvPr id="75779" name="Rectangle 2"/>
          <p:cNvSpPr>
            <a:spLocks noGrp="1" noRot="1" noChangeAspect="1" noChangeArrowheads="1" noTextEdit="1"/>
          </p:cNvSpPr>
          <p:nvPr>
            <p:ph type="sldImg"/>
          </p:nvPr>
        </p:nvSpPr>
        <p:spPr>
          <a:xfrm>
            <a:off x="858838" y="741363"/>
            <a:ext cx="4948237" cy="3713162"/>
          </a:xfrm>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773488" y="9407525"/>
            <a:ext cx="2887662" cy="496888"/>
          </a:xfrm>
          <a:prstGeom prst="rect">
            <a:avLst/>
          </a:prstGeom>
          <a:noFill/>
          <a:ln w="9525">
            <a:noFill/>
            <a:miter lim="800000"/>
            <a:headEnd/>
            <a:tailEnd/>
          </a:ln>
        </p:spPr>
        <p:txBody>
          <a:bodyPr lIns="94801" tIns="47401" rIns="94801" bIns="47401" anchor="b"/>
          <a:lstStyle/>
          <a:p>
            <a:pPr algn="r" defTabSz="944563"/>
            <a:fld id="{6EAED0C4-7B0C-44F8-B686-E5E73A615438}" type="slidenum">
              <a:rPr lang="en-US" sz="1200">
                <a:latin typeface="Arial" pitchFamily="34" charset="0"/>
              </a:rPr>
              <a:pPr algn="r" defTabSz="944563"/>
              <a:t>41</a:t>
            </a:fld>
            <a:endParaRPr lang="en-US" sz="1200">
              <a:latin typeface="Arial" pitchFamily="34" charset="0"/>
            </a:endParaRPr>
          </a:p>
        </p:txBody>
      </p:sp>
      <p:sp>
        <p:nvSpPr>
          <p:cNvPr id="75779" name="Rectangle 2"/>
          <p:cNvSpPr>
            <a:spLocks noGrp="1" noRot="1" noChangeAspect="1" noChangeArrowheads="1" noTextEdit="1"/>
          </p:cNvSpPr>
          <p:nvPr>
            <p:ph type="sldImg"/>
          </p:nvPr>
        </p:nvSpPr>
        <p:spPr>
          <a:xfrm>
            <a:off x="857250" y="741363"/>
            <a:ext cx="4949825" cy="3713162"/>
          </a:xfrm>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834B1B-D476-4C54-9390-900185EFE854}" type="slidenum">
              <a:rPr lang="en-US" smtClean="0"/>
              <a:pPr/>
              <a:t>46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834B1B-D476-4C54-9390-900185EFE854}" type="slidenum">
              <a:rPr lang="en-US" smtClean="0"/>
              <a:pPr/>
              <a:t>54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834B1B-D476-4C54-9390-900185EFE854}" type="slidenum">
              <a:rPr lang="en-US" smtClean="0"/>
              <a:pPr/>
              <a:t>81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21781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9327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0677" y="76200"/>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accent1">
                    <a:lumMod val="75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10" cstate="print">
            <a:extLst>
              <a:ext uri="{28A0092B-C50C-407E-A947-70E740481C1C}">
                <a14:useLocalDpi xmlns:a14="http://schemas.microsoft.com/office/drawing/2010/main" xmlns="" val="0"/>
              </a:ext>
            </a:extLst>
          </a:blip>
          <a:stretch>
            <a:fillRect/>
          </a:stretch>
        </p:blipFill>
        <p:spPr bwMode="auto">
          <a:xfrm>
            <a:off x="0" y="-9526"/>
            <a:ext cx="9143999" cy="1027175"/>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p:cNvPicPr>
            <a:picLocks noChangeAspect="1" noChangeArrowheads="1"/>
          </p:cNvPicPr>
          <p:nvPr/>
        </p:nvPicPr>
        <p:blipFill>
          <a:blip r:embed="rId11" cstate="print">
            <a:extLst>
              <a:ext uri="{28A0092B-C50C-407E-A947-70E740481C1C}">
                <a14:useLocalDpi xmlns:a14="http://schemas.microsoft.com/office/drawing/2010/main" xmlns="" val="0"/>
              </a:ext>
            </a:extLst>
          </a:blip>
          <a:stretch>
            <a:fillRect/>
          </a:stretch>
        </p:blipFill>
        <p:spPr bwMode="auto">
          <a:xfrm>
            <a:off x="0" y="6172200"/>
            <a:ext cx="9144000" cy="685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8130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6" r:id="rId5"/>
    <p:sldLayoutId id="2147483687" r:id="rId6"/>
    <p:sldLayoutId id="2147483688" r:id="rId7"/>
    <p:sldLayoutId id="2147483689"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hyperlink" Target="mailto:rajesh.mediratta@iexindia.com" TargetMode="Externa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a:off x="3733800" y="457201"/>
            <a:ext cx="5410200" cy="3488134"/>
          </a:xfrm>
          <a:prstGeom prst="rect">
            <a:avLst/>
          </a:prstGeom>
          <a:effectLst>
            <a:outerShdw blurRad="50800" dist="63500" dir="5400000" algn="t" rotWithShape="0">
              <a:prstClr val="black">
                <a:alpha val="40000"/>
              </a:prstClr>
            </a:outerShdw>
          </a:effectLst>
        </p:spPr>
        <p:txBody>
          <a:bodyPr wrap="square">
            <a:spAutoFit/>
          </a:bodyPr>
          <a:lstStyle/>
          <a:p>
            <a:pPr algn="ctr">
              <a:lnSpc>
                <a:spcPts val="5000"/>
              </a:lnSpc>
              <a:defRPr/>
            </a:pPr>
            <a:r>
              <a:rPr lang="en-US" sz="4000" b="1" i="1" dirty="0" smtClean="0">
                <a:solidFill>
                  <a:schemeClr val="bg1"/>
                </a:solidFill>
                <a:latin typeface="Calibri" pitchFamily="34" charset="0"/>
                <a:cs typeface="Calibri" pitchFamily="34" charset="0"/>
              </a:rPr>
              <a:t>Experience in market Development</a:t>
            </a:r>
          </a:p>
          <a:p>
            <a:pPr>
              <a:lnSpc>
                <a:spcPts val="5000"/>
              </a:lnSpc>
              <a:defRPr/>
            </a:pPr>
            <a:endParaRPr lang="en-US" sz="3600" dirty="0" smtClean="0">
              <a:solidFill>
                <a:schemeClr val="bg1"/>
              </a:solidFill>
              <a:latin typeface="Calibri" pitchFamily="34" charset="0"/>
              <a:cs typeface="Calibri" pitchFamily="34" charset="0"/>
            </a:endParaRPr>
          </a:p>
          <a:p>
            <a:pPr>
              <a:lnSpc>
                <a:spcPts val="5000"/>
              </a:lnSpc>
              <a:defRPr/>
            </a:pPr>
            <a:endParaRPr lang="en-US" sz="3600" dirty="0" smtClean="0">
              <a:solidFill>
                <a:schemeClr val="bg1"/>
              </a:solidFill>
              <a:latin typeface="Calibri" pitchFamily="34" charset="0"/>
              <a:cs typeface="Calibri" pitchFamily="34" charset="0"/>
            </a:endParaRPr>
          </a:p>
          <a:p>
            <a:pPr algn="ctr"/>
            <a:r>
              <a:rPr lang="en-US" b="1" dirty="0" smtClean="0">
                <a:solidFill>
                  <a:schemeClr val="bg1"/>
                </a:solidFill>
              </a:rPr>
              <a:t>Orientation Programme for the Electricity Regulators</a:t>
            </a:r>
            <a:endParaRPr lang="en-US" dirty="0" smtClean="0">
              <a:solidFill>
                <a:schemeClr val="bg1"/>
              </a:solidFill>
            </a:endParaRPr>
          </a:p>
          <a:p>
            <a:pPr algn="ctr"/>
            <a:r>
              <a:rPr lang="en-US" b="1" dirty="0" smtClean="0">
                <a:solidFill>
                  <a:schemeClr val="bg1"/>
                </a:solidFill>
              </a:rPr>
              <a:t> IIM Ahmedabad</a:t>
            </a:r>
          </a:p>
          <a:p>
            <a:pPr algn="ctr"/>
            <a:r>
              <a:rPr lang="en-US" b="1" dirty="0" smtClean="0">
                <a:solidFill>
                  <a:schemeClr val="bg1"/>
                </a:solidFill>
              </a:rPr>
              <a:t>October 11-13, 2012</a:t>
            </a:r>
            <a:endParaRPr lang="en-US" dirty="0" smtClean="0">
              <a:solidFill>
                <a:schemeClr val="bg1"/>
              </a:solidFill>
            </a:endParaRPr>
          </a:p>
        </p:txBody>
      </p:sp>
      <p:sp>
        <p:nvSpPr>
          <p:cNvPr id="4" name="Subtitle 2"/>
          <p:cNvSpPr txBox="1">
            <a:spLocks/>
          </p:cNvSpPr>
          <p:nvPr/>
        </p:nvSpPr>
        <p:spPr>
          <a:xfrm>
            <a:off x="6400800" y="5943600"/>
            <a:ext cx="2743200" cy="914400"/>
          </a:xfrm>
          <a:prstGeom prst="rect">
            <a:avLst/>
          </a:prstGeom>
        </p:spPr>
        <p:txBody>
          <a:bodyPr/>
          <a:lstStyle/>
          <a:p>
            <a:pPr marL="342900" marR="0" lvl="0" indent="-342900" algn="r" defTabSz="914400" rtl="0" eaLnBrk="1" fontAlgn="auto" latinLnBrk="0" hangingPunct="1">
              <a:lnSpc>
                <a:spcPct val="100000"/>
              </a:lnSpc>
              <a:spcBef>
                <a:spcPct val="20000"/>
              </a:spcBef>
              <a:spcAft>
                <a:spcPts val="0"/>
              </a:spcAft>
              <a:buClrTx/>
              <a:buSzTx/>
              <a:tabLst/>
              <a:defRPr/>
            </a:pPr>
            <a:r>
              <a:rPr kumimoji="0" lang="en-US" b="1"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Rajesh K. Mediratta</a:t>
            </a:r>
          </a:p>
          <a:p>
            <a:pPr marL="342900" marR="0" lvl="0" indent="-342900" algn="r" defTabSz="914400" rtl="0" eaLnBrk="1" fontAlgn="auto" latinLnBrk="0" hangingPunct="1">
              <a:lnSpc>
                <a:spcPct val="100000"/>
              </a:lnSpc>
              <a:spcBef>
                <a:spcPct val="20000"/>
              </a:spcBef>
              <a:spcAft>
                <a:spcPts val="0"/>
              </a:spcAft>
              <a:buClrTx/>
              <a:buSzTx/>
              <a:tabLst/>
              <a:defRPr/>
            </a:pPr>
            <a:r>
              <a:rPr lang="en-US" b="1" dirty="0" smtClean="0">
                <a:solidFill>
                  <a:schemeClr val="bg1"/>
                </a:solidFill>
                <a:latin typeface="Calibri" pitchFamily="34" charset="0"/>
                <a:cs typeface="Calibri" pitchFamily="34" charset="0"/>
              </a:rPr>
              <a:t>Director </a:t>
            </a:r>
            <a:r>
              <a:rPr kumimoji="0" lang="en-US" b="1"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(BD)</a:t>
            </a: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28600" y="1219200"/>
            <a:ext cx="6553200" cy="830263"/>
          </a:xfrm>
          <a:prstGeom prst="rect">
            <a:avLst/>
          </a:prstGeom>
          <a:noFill/>
          <a:ln w="9525">
            <a:noFill/>
            <a:miter lim="800000"/>
            <a:headEnd/>
            <a:tailEnd/>
          </a:ln>
        </p:spPr>
        <p:txBody>
          <a:bodyPr>
            <a:spAutoFit/>
          </a:bodyPr>
          <a:lstStyle/>
          <a:p>
            <a:pPr>
              <a:spcBef>
                <a:spcPct val="50000"/>
              </a:spcBef>
              <a:defRPr/>
            </a:pPr>
            <a:r>
              <a:rPr lang="en-US" sz="4800" dirty="0">
                <a:solidFill>
                  <a:schemeClr val="accent1">
                    <a:lumMod val="50000"/>
                  </a:schemeClr>
                </a:solidFill>
                <a:latin typeface="+mn-lt"/>
              </a:rPr>
              <a:t>Performance so far…</a:t>
            </a:r>
          </a:p>
        </p:txBody>
      </p:sp>
      <p:sp>
        <p:nvSpPr>
          <p:cNvPr id="684036" name="Rectangle 4"/>
          <p:cNvSpPr>
            <a:spLocks noChangeArrowheads="1"/>
          </p:cNvSpPr>
          <p:nvPr/>
        </p:nvSpPr>
        <p:spPr bwMode="auto">
          <a:xfrm>
            <a:off x="609600" y="2819400"/>
            <a:ext cx="7620000" cy="1524000"/>
          </a:xfrm>
          <a:prstGeom prst="rect">
            <a:avLst/>
          </a:prstGeom>
          <a:noFill/>
          <a:ln w="9525">
            <a:noFill/>
            <a:miter lim="800000"/>
            <a:headEnd/>
            <a:tailEnd/>
          </a:ln>
        </p:spPr>
        <p:txBody>
          <a:bodyPr anchor="ctr"/>
          <a:lstStyle/>
          <a:p>
            <a:pPr algn="ctr">
              <a:defRPr/>
            </a:pPr>
            <a:r>
              <a:rPr lang="en-US" sz="2800" b="1" i="1" dirty="0">
                <a:latin typeface="+mn-lt"/>
              </a:rPr>
              <a:t> </a:t>
            </a:r>
          </a:p>
          <a:p>
            <a:pPr algn="ctr">
              <a:defRPr/>
            </a:pPr>
            <a:endParaRPr lang="en-US" sz="2800" b="1" i="1" dirty="0">
              <a:latin typeface="+mn-lt"/>
            </a:endParaRPr>
          </a:p>
          <a:p>
            <a:pPr algn="ctr">
              <a:defRPr/>
            </a:pPr>
            <a:endParaRPr lang="en-US" sz="2800" b="1" i="1" dirty="0">
              <a:latin typeface="+mn-lt"/>
            </a:endParaRPr>
          </a:p>
          <a:p>
            <a:pPr algn="ctr">
              <a:defRPr/>
            </a:pPr>
            <a:r>
              <a:rPr lang="en-US" sz="2800" b="1" i="1" dirty="0">
                <a:latin typeface="+mn-lt"/>
              </a:rPr>
              <a:t>IEX won PowerLine Award 2012 for</a:t>
            </a:r>
            <a:br>
              <a:rPr lang="en-US" sz="2800" b="1" i="1" dirty="0">
                <a:latin typeface="+mn-lt"/>
              </a:rPr>
            </a:br>
            <a:r>
              <a:rPr lang="en-US" sz="2800" b="1" i="1" dirty="0">
                <a:solidFill>
                  <a:srgbClr val="FF3300"/>
                </a:solidFill>
                <a:latin typeface="+mn-lt"/>
              </a:rPr>
              <a:t>“ Best Performing Power Trading Company/Power Exchange”</a:t>
            </a:r>
          </a:p>
          <a:p>
            <a:pPr algn="ctr">
              <a:defRPr/>
            </a:pPr>
            <a:r>
              <a:rPr lang="en-US" sz="2400" b="1" i="1" dirty="0">
                <a:solidFill>
                  <a:srgbClr val="FF3300"/>
                </a:solidFill>
                <a:latin typeface="+mn-lt"/>
              </a:rPr>
              <a:t>15</a:t>
            </a:r>
            <a:r>
              <a:rPr lang="en-US" sz="2400" b="1" i="1" baseline="30000" dirty="0">
                <a:solidFill>
                  <a:srgbClr val="FF3300"/>
                </a:solidFill>
                <a:latin typeface="+mn-lt"/>
              </a:rPr>
              <a:t>th</a:t>
            </a:r>
            <a:r>
              <a:rPr lang="en-US" sz="2400" b="1" i="1" dirty="0">
                <a:solidFill>
                  <a:srgbClr val="FF3300"/>
                </a:solidFill>
                <a:latin typeface="+mn-lt"/>
              </a:rPr>
              <a:t> May,2012</a:t>
            </a:r>
            <a:endParaRPr lang="en-US" sz="1800" b="1" i="1" dirty="0">
              <a:solidFill>
                <a:srgbClr val="FF3300"/>
              </a:solidFill>
              <a:latin typeface="+mn-lt"/>
            </a:endParaRPr>
          </a:p>
        </p:txBody>
      </p:sp>
      <p:pic>
        <p:nvPicPr>
          <p:cNvPr id="47108" name="Picture 6"/>
          <p:cNvPicPr>
            <a:picLocks noChangeAspect="1" noChangeArrowheads="1"/>
          </p:cNvPicPr>
          <p:nvPr/>
        </p:nvPicPr>
        <p:blipFill>
          <a:blip r:embed="rId2" cstate="print"/>
          <a:srcRect/>
          <a:stretch>
            <a:fillRect/>
          </a:stretch>
        </p:blipFill>
        <p:spPr bwMode="auto">
          <a:xfrm>
            <a:off x="381000" y="1981200"/>
            <a:ext cx="13716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0" y="228600"/>
            <a:ext cx="8229600" cy="639763"/>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en-US" sz="3200" dirty="0" smtClean="0">
                <a:solidFill>
                  <a:schemeClr val="accent1">
                    <a:lumMod val="75000"/>
                  </a:schemeClr>
                </a:solidFill>
              </a:rPr>
              <a:t>4 years of Adequate Liquidity</a:t>
            </a:r>
          </a:p>
        </p:txBody>
      </p:sp>
      <p:sp>
        <p:nvSpPr>
          <p:cNvPr id="9" name="Content Placeholder 8"/>
          <p:cNvSpPr>
            <a:spLocks noGrp="1"/>
          </p:cNvSpPr>
          <p:nvPr>
            <p:ph idx="1"/>
          </p:nvPr>
        </p:nvSpPr>
        <p:spPr>
          <a:xfrm>
            <a:off x="152400" y="1066800"/>
            <a:ext cx="8763000" cy="4724400"/>
          </a:xfrm>
        </p:spPr>
        <p:txBody>
          <a:bodyPr/>
          <a:lstStyle/>
          <a:p>
            <a:pPr eaLnBrk="1" hangingPunct="1">
              <a:defRPr/>
            </a:pPr>
            <a:r>
              <a:rPr lang="en-US" sz="1900" dirty="0" smtClean="0">
                <a:solidFill>
                  <a:schemeClr val="accent2">
                    <a:lumMod val="50000"/>
                  </a:schemeClr>
                </a:solidFill>
                <a:cs typeface="Calibri" pitchFamily="34" charset="0"/>
              </a:rPr>
              <a:t>26</a:t>
            </a:r>
            <a:r>
              <a:rPr lang="en-US" sz="1900" dirty="0" smtClean="0">
                <a:cs typeface="Calibri" pitchFamily="34" charset="0"/>
              </a:rPr>
              <a:t> States and </a:t>
            </a:r>
            <a:r>
              <a:rPr lang="en-US" sz="1900" dirty="0" smtClean="0">
                <a:solidFill>
                  <a:schemeClr val="accent2">
                    <a:lumMod val="50000"/>
                  </a:schemeClr>
                </a:solidFill>
                <a:cs typeface="Calibri" pitchFamily="34" charset="0"/>
              </a:rPr>
              <a:t>4</a:t>
            </a:r>
            <a:r>
              <a:rPr lang="en-US" sz="1900" dirty="0" smtClean="0">
                <a:cs typeface="Calibri" pitchFamily="34" charset="0"/>
              </a:rPr>
              <a:t> Union Territories</a:t>
            </a:r>
          </a:p>
          <a:p>
            <a:pPr eaLnBrk="1" hangingPunct="1">
              <a:buFontTx/>
              <a:buNone/>
              <a:defRPr/>
            </a:pPr>
            <a:endParaRPr lang="en-US" sz="1900" dirty="0" smtClean="0">
              <a:cs typeface="Calibri" pitchFamily="34" charset="0"/>
            </a:endParaRPr>
          </a:p>
          <a:p>
            <a:pPr eaLnBrk="1" hangingPunct="1">
              <a:defRPr/>
            </a:pPr>
            <a:r>
              <a:rPr lang="en-US" sz="1900" dirty="0" smtClean="0">
                <a:solidFill>
                  <a:schemeClr val="accent2">
                    <a:lumMod val="50000"/>
                  </a:schemeClr>
                </a:solidFill>
                <a:cs typeface="Calibri" pitchFamily="34" charset="0"/>
              </a:rPr>
              <a:t>1400+ </a:t>
            </a:r>
            <a:r>
              <a:rPr lang="en-US" sz="1900" dirty="0" smtClean="0">
                <a:cs typeface="Calibri" pitchFamily="34" charset="0"/>
              </a:rPr>
              <a:t>Participants</a:t>
            </a:r>
          </a:p>
          <a:p>
            <a:pPr eaLnBrk="1" hangingPunct="1">
              <a:buFontTx/>
              <a:buNone/>
              <a:defRPr/>
            </a:pPr>
            <a:endParaRPr lang="en-US" sz="1900" dirty="0" smtClean="0">
              <a:cs typeface="Calibri" pitchFamily="34" charset="0"/>
            </a:endParaRPr>
          </a:p>
          <a:p>
            <a:pPr eaLnBrk="1" hangingPunct="1">
              <a:defRPr/>
            </a:pPr>
            <a:r>
              <a:rPr lang="en-US" sz="1900" dirty="0" smtClean="0">
                <a:cs typeface="Calibri" pitchFamily="34" charset="0"/>
              </a:rPr>
              <a:t> </a:t>
            </a:r>
            <a:r>
              <a:rPr lang="en-US" sz="1900" dirty="0" smtClean="0">
                <a:solidFill>
                  <a:schemeClr val="accent2">
                    <a:lumMod val="50000"/>
                  </a:schemeClr>
                </a:solidFill>
                <a:cs typeface="Calibri" pitchFamily="34" charset="0"/>
              </a:rPr>
              <a:t>1191 </a:t>
            </a:r>
            <a:r>
              <a:rPr lang="en-US" sz="1900" dirty="0" smtClean="0">
                <a:cs typeface="Calibri" pitchFamily="34" charset="0"/>
              </a:rPr>
              <a:t>Open access consumers</a:t>
            </a:r>
          </a:p>
          <a:p>
            <a:pPr eaLnBrk="1" hangingPunct="1">
              <a:buFontTx/>
              <a:buNone/>
              <a:defRPr/>
            </a:pPr>
            <a:endParaRPr lang="en-US" sz="1900" dirty="0" smtClean="0">
              <a:cs typeface="Calibri" pitchFamily="34" charset="0"/>
            </a:endParaRPr>
          </a:p>
          <a:p>
            <a:pPr eaLnBrk="1" hangingPunct="1">
              <a:defRPr/>
            </a:pPr>
            <a:r>
              <a:rPr lang="en-US" sz="1900" dirty="0" smtClean="0">
                <a:solidFill>
                  <a:schemeClr val="accent2">
                    <a:lumMod val="50000"/>
                  </a:schemeClr>
                </a:solidFill>
                <a:cs typeface="Calibri" pitchFamily="34" charset="0"/>
              </a:rPr>
              <a:t> 800+ </a:t>
            </a:r>
            <a:r>
              <a:rPr lang="en-US" sz="1900" i="1" dirty="0" smtClean="0">
                <a:cs typeface="Calibri" pitchFamily="34" charset="0"/>
              </a:rPr>
              <a:t>participants on single day</a:t>
            </a:r>
          </a:p>
          <a:p>
            <a:pPr eaLnBrk="1" hangingPunct="1">
              <a:buFontTx/>
              <a:buNone/>
              <a:defRPr/>
            </a:pPr>
            <a:endParaRPr lang="en-US" sz="1900" i="1" dirty="0" smtClean="0">
              <a:cs typeface="Calibri" pitchFamily="34" charset="0"/>
            </a:endParaRPr>
          </a:p>
          <a:p>
            <a:pPr eaLnBrk="1" hangingPunct="1">
              <a:defRPr/>
            </a:pPr>
            <a:r>
              <a:rPr lang="en-US" sz="1900" i="1" dirty="0" smtClean="0">
                <a:cs typeface="Calibri" pitchFamily="34" charset="0"/>
              </a:rPr>
              <a:t> </a:t>
            </a:r>
            <a:r>
              <a:rPr lang="en-US" sz="1900" dirty="0" smtClean="0">
                <a:cs typeface="Calibri" pitchFamily="34" charset="0"/>
              </a:rPr>
              <a:t>Cleared Volume &gt; 43</a:t>
            </a:r>
            <a:r>
              <a:rPr lang="en-US" sz="1900" dirty="0" smtClean="0">
                <a:solidFill>
                  <a:schemeClr val="accent2">
                    <a:lumMod val="50000"/>
                  </a:schemeClr>
                </a:solidFill>
                <a:cs typeface="Calibri" pitchFamily="34" charset="0"/>
              </a:rPr>
              <a:t> Billion Units</a:t>
            </a:r>
          </a:p>
          <a:p>
            <a:pPr eaLnBrk="1" hangingPunct="1">
              <a:buFontTx/>
              <a:buNone/>
              <a:defRPr/>
            </a:pPr>
            <a:endParaRPr lang="en-US" sz="1900" dirty="0" smtClean="0">
              <a:solidFill>
                <a:schemeClr val="accent2">
                  <a:lumMod val="50000"/>
                </a:schemeClr>
              </a:solidFill>
              <a:cs typeface="Calibri" pitchFamily="34" charset="0"/>
            </a:endParaRPr>
          </a:p>
          <a:p>
            <a:pPr eaLnBrk="1" hangingPunct="1">
              <a:defRPr/>
            </a:pPr>
            <a:r>
              <a:rPr lang="en-US" sz="1900" dirty="0" smtClean="0">
                <a:cs typeface="Calibri" pitchFamily="34" charset="0"/>
              </a:rPr>
              <a:t> Average Daily Volume (for FY 12-13) =50,330 </a:t>
            </a:r>
            <a:r>
              <a:rPr lang="en-US" sz="1900" dirty="0" smtClean="0">
                <a:solidFill>
                  <a:schemeClr val="accent2">
                    <a:lumMod val="50000"/>
                  </a:schemeClr>
                </a:solidFill>
                <a:cs typeface="Calibri" pitchFamily="34" charset="0"/>
              </a:rPr>
              <a:t>MWh </a:t>
            </a:r>
          </a:p>
          <a:p>
            <a:pPr eaLnBrk="1" hangingPunct="1">
              <a:buFontTx/>
              <a:buNone/>
              <a:defRPr/>
            </a:pPr>
            <a:endParaRPr lang="en-US" sz="1900" dirty="0" smtClean="0">
              <a:solidFill>
                <a:schemeClr val="accent2">
                  <a:lumMod val="50000"/>
                </a:schemeClr>
              </a:solidFill>
              <a:cs typeface="Calibri" pitchFamily="34" charset="0"/>
            </a:endParaRPr>
          </a:p>
          <a:p>
            <a:pPr eaLnBrk="1" hangingPunct="1">
              <a:defRPr/>
            </a:pPr>
            <a:r>
              <a:rPr lang="en-US" sz="1900" dirty="0" smtClean="0">
                <a:cs typeface="Calibri" pitchFamily="34" charset="0"/>
              </a:rPr>
              <a:t>DAM Volume Record</a:t>
            </a:r>
            <a:r>
              <a:rPr lang="en-US" sz="1900" i="1" dirty="0" smtClean="0">
                <a:cs typeface="Calibri" pitchFamily="34" charset="0"/>
              </a:rPr>
              <a:t> </a:t>
            </a:r>
            <a:r>
              <a:rPr lang="en-US" sz="1900" dirty="0" smtClean="0">
                <a:solidFill>
                  <a:schemeClr val="accent2">
                    <a:lumMod val="50000"/>
                  </a:schemeClr>
                </a:solidFill>
                <a:cs typeface="Calibri" pitchFamily="34" charset="0"/>
              </a:rPr>
              <a:t>: &gt;80MUs</a:t>
            </a:r>
          </a:p>
          <a:p>
            <a:pPr eaLnBrk="1" hangingPunct="1">
              <a:buFontTx/>
              <a:buNone/>
              <a:defRPr/>
            </a:pPr>
            <a:endParaRPr lang="en-US" sz="1900" i="1" dirty="0" smtClean="0">
              <a:solidFill>
                <a:schemeClr val="accent2">
                  <a:lumMod val="50000"/>
                </a:schemeClr>
              </a:solidFill>
              <a:cs typeface="Calibri" pitchFamily="34" charset="0"/>
            </a:endParaRPr>
          </a:p>
          <a:p>
            <a:pPr eaLnBrk="1" hangingPunct="1">
              <a:defRPr/>
            </a:pPr>
            <a:r>
              <a:rPr lang="en-US" sz="1900" dirty="0" smtClean="0">
                <a:solidFill>
                  <a:schemeClr val="accent2">
                    <a:lumMod val="50000"/>
                  </a:schemeClr>
                </a:solidFill>
                <a:cs typeface="Calibri" pitchFamily="34" charset="0"/>
              </a:rPr>
              <a:t>136</a:t>
            </a:r>
            <a:r>
              <a:rPr lang="en-US" sz="1900" i="1" dirty="0" smtClean="0">
                <a:cs typeface="Calibri" pitchFamily="34" charset="0"/>
              </a:rPr>
              <a:t> </a:t>
            </a:r>
            <a:r>
              <a:rPr lang="en-US" sz="1900" dirty="0" smtClean="0">
                <a:cs typeface="Calibri" pitchFamily="34" charset="0"/>
              </a:rPr>
              <a:t>private generators</a:t>
            </a:r>
          </a:p>
          <a:p>
            <a:pPr eaLnBrk="1" hangingPunct="1">
              <a:buFontTx/>
              <a:buNone/>
              <a:defRPr/>
            </a:pPr>
            <a:endParaRPr lang="en-US" dirty="0" smtClean="0">
              <a:cs typeface="Calibri" pitchFamily="34" charset="0"/>
            </a:endParaRPr>
          </a:p>
          <a:p>
            <a:pPr>
              <a:buFontTx/>
              <a:buNone/>
              <a:defRPr/>
            </a:pPr>
            <a:endParaRPr lang="en-US" dirty="0"/>
          </a:p>
        </p:txBody>
      </p:sp>
      <p:graphicFrame>
        <p:nvGraphicFramePr>
          <p:cNvPr id="6" name="Chart 5"/>
          <p:cNvGraphicFramePr/>
          <p:nvPr/>
        </p:nvGraphicFramePr>
        <p:xfrm>
          <a:off x="3962400" y="1676400"/>
          <a:ext cx="5181600" cy="2743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bwMode="auto">
          <a:xfrm>
            <a:off x="0" y="0"/>
            <a:ext cx="8229600" cy="990600"/>
          </a:xfrm>
          <a:prstGeom prst="rect">
            <a:avLst/>
          </a:prstGeom>
          <a:ln>
            <a:miter lim="800000"/>
            <a:headEnd/>
            <a:tailEnd/>
          </a:ln>
        </p:spPr>
        <p:txBody>
          <a:bodyPr/>
          <a:lstStyle/>
          <a:p>
            <a:pPr algn="l" eaLnBrk="1" hangingPunct="1">
              <a:defRPr/>
            </a:pPr>
            <a:r>
              <a:rPr lang="en-US" sz="3200" dirty="0" smtClean="0">
                <a:solidFill>
                  <a:schemeClr val="accent1">
                    <a:lumMod val="75000"/>
                  </a:schemeClr>
                </a:solidFill>
                <a:ea typeface="Arial Unicode MS" pitchFamily="34" charset="-128"/>
                <a:cs typeface="Calibri" pitchFamily="34" charset="0"/>
              </a:rPr>
              <a:t>Participation at IEX</a:t>
            </a:r>
            <a:br>
              <a:rPr lang="en-US" sz="3200" dirty="0" smtClean="0">
                <a:solidFill>
                  <a:schemeClr val="accent1">
                    <a:lumMod val="75000"/>
                  </a:schemeClr>
                </a:solidFill>
                <a:ea typeface="Arial Unicode MS" pitchFamily="34" charset="-128"/>
                <a:cs typeface="Calibri" pitchFamily="34" charset="0"/>
              </a:rPr>
            </a:br>
            <a:r>
              <a:rPr lang="en-US" sz="2400" b="1" i="1" dirty="0" smtClean="0">
                <a:solidFill>
                  <a:schemeClr val="accent1">
                    <a:lumMod val="75000"/>
                  </a:schemeClr>
                </a:solidFill>
                <a:ea typeface="Arial Unicode MS" pitchFamily="34" charset="-128"/>
                <a:cs typeface="Calibri" pitchFamily="34" charset="0"/>
              </a:rPr>
              <a:t>State wise</a:t>
            </a:r>
            <a:r>
              <a:rPr lang="en-US" sz="3200" dirty="0" smtClean="0">
                <a:solidFill>
                  <a:schemeClr val="accent1">
                    <a:lumMod val="75000"/>
                  </a:schemeClr>
                </a:solidFill>
                <a:ea typeface="Arial Unicode MS" pitchFamily="34" charset="-128"/>
                <a:cs typeface="Calibri" pitchFamily="34" charset="0"/>
              </a:rPr>
              <a:t/>
            </a:r>
            <a:br>
              <a:rPr lang="en-US" sz="3200" dirty="0" smtClean="0">
                <a:solidFill>
                  <a:schemeClr val="accent1">
                    <a:lumMod val="75000"/>
                  </a:schemeClr>
                </a:solidFill>
                <a:ea typeface="Arial Unicode MS" pitchFamily="34" charset="-128"/>
                <a:cs typeface="Calibri" pitchFamily="34" charset="0"/>
              </a:rPr>
            </a:br>
            <a:endParaRPr lang="en-US" sz="3200" dirty="0" smtClean="0">
              <a:solidFill>
                <a:schemeClr val="accent1">
                  <a:lumMod val="75000"/>
                </a:schemeClr>
              </a:solidFill>
              <a:ea typeface="Arial Unicode MS" pitchFamily="34" charset="-128"/>
              <a:cs typeface="Calibri" pitchFamily="34" charset="0"/>
            </a:endParaRPr>
          </a:p>
        </p:txBody>
      </p:sp>
      <p:graphicFrame>
        <p:nvGraphicFramePr>
          <p:cNvPr id="5" name="Table 4"/>
          <p:cNvGraphicFramePr>
            <a:graphicFrameLocks noGrp="1"/>
          </p:cNvGraphicFramePr>
          <p:nvPr/>
        </p:nvGraphicFramePr>
        <p:xfrm>
          <a:off x="228600" y="1066800"/>
          <a:ext cx="4800600" cy="5732604"/>
        </p:xfrm>
        <a:graphic>
          <a:graphicData uri="http://schemas.openxmlformats.org/drawingml/2006/table">
            <a:tbl>
              <a:tblPr/>
              <a:tblGrid>
                <a:gridCol w="1800225"/>
                <a:gridCol w="1400175"/>
                <a:gridCol w="1600200"/>
              </a:tblGrid>
              <a:tr h="309283">
                <a:tc>
                  <a:txBody>
                    <a:bodyPr/>
                    <a:lstStyle/>
                    <a:p>
                      <a:pPr marL="0" marR="0">
                        <a:lnSpc>
                          <a:spcPct val="115000"/>
                        </a:lnSpc>
                        <a:spcBef>
                          <a:spcPts val="0"/>
                        </a:spcBef>
                        <a:spcAft>
                          <a:spcPts val="1000"/>
                        </a:spcAft>
                      </a:pPr>
                      <a:r>
                        <a:rPr lang="en-US" sz="1600" b="1" dirty="0" smtClean="0">
                          <a:latin typeface="Calibri"/>
                          <a:ea typeface="Times New Roman"/>
                          <a:cs typeface="Times New Roman"/>
                        </a:rPr>
                        <a:t>State</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a:latin typeface="Calibri"/>
                          <a:ea typeface="Times New Roman"/>
                          <a:cs typeface="Times New Roman"/>
                        </a:rPr>
                        <a:t> </a:t>
                      </a:r>
                      <a:r>
                        <a:rPr lang="en-US" sz="1600" b="1" dirty="0" smtClean="0">
                          <a:latin typeface="Calibri"/>
                          <a:ea typeface="Times New Roman"/>
                          <a:cs typeface="Times New Roman"/>
                        </a:rPr>
                        <a:t>Generators</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smtClean="0">
                          <a:latin typeface="Calibri"/>
                          <a:ea typeface="Times New Roman"/>
                          <a:cs typeface="Times New Roman"/>
                        </a:rPr>
                        <a:t>Consumers </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Maharashtra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8</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Rajasthan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12</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87</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Karnataka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33</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16</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Andhra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13</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70</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Punjab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3</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300</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Orissa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2</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Madhya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9</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6</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Chhattisgarh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18</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3</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Haryana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81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Tamil Nadu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497</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Gujarat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14</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68</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Uttarakhand</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34</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solidFill>
                            <a:schemeClr val="tx1"/>
                          </a:solidFill>
                          <a:latin typeface="Calibri"/>
                          <a:ea typeface="Times New Roman"/>
                          <a:cs typeface="Times New Roman"/>
                        </a:rPr>
                        <a:t>Arunachal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a:solidFill>
                            <a:schemeClr val="tx1"/>
                          </a:solidFill>
                          <a:latin typeface="Calibri"/>
                          <a:ea typeface="Times New Roman"/>
                          <a:cs typeface="Times New Roman"/>
                        </a:rPr>
                        <a:t>0</a:t>
                      </a:r>
                      <a:r>
                        <a:rPr lang="en-US" sz="1600" b="1" dirty="0">
                          <a:solidFill>
                            <a:schemeClr val="tx1"/>
                          </a:solidFill>
                          <a:latin typeface="Calibri"/>
                          <a:ea typeface="Times New Roman"/>
                          <a:cs typeface="Times New Roman"/>
                        </a:rPr>
                        <a:t> </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solidFill>
                            <a:schemeClr val="tx1"/>
                          </a:solidFill>
                          <a:latin typeface="Calibri"/>
                          <a:ea typeface="Times New Roman"/>
                          <a:cs typeface="Times New Roman"/>
                        </a:rPr>
                        <a:t>4</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smtClean="0">
                          <a:solidFill>
                            <a:schemeClr val="tx1"/>
                          </a:solidFill>
                          <a:latin typeface="Calibri"/>
                          <a:ea typeface="Times New Roman"/>
                          <a:cs typeface="Times New Roman"/>
                        </a:rPr>
                        <a:t>Meghalaya</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solidFill>
                            <a:schemeClr val="tx1"/>
                          </a:solidFill>
                          <a:latin typeface="Calibri"/>
                          <a:ea typeface="Times New Roman"/>
                          <a:cs typeface="Times New Roman"/>
                        </a:rPr>
                        <a:t>2</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solidFill>
                            <a:schemeClr val="tx1"/>
                          </a:solidFill>
                          <a:latin typeface="Calibri"/>
                          <a:ea typeface="Times New Roman"/>
                          <a:cs typeface="Times New Roman"/>
                        </a:rPr>
                        <a:t>2</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smtClean="0">
                          <a:latin typeface="Calibri"/>
                          <a:ea typeface="Times New Roman"/>
                          <a:cs typeface="Times New Roman"/>
                        </a:rPr>
                        <a:t>Others</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19</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dirty="0" smtClean="0">
                          <a:latin typeface="Calibri"/>
                          <a:ea typeface="Times New Roman"/>
                          <a:cs typeface="Times New Roman"/>
                        </a:rPr>
                        <a:t>0</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b="1" dirty="0">
                          <a:latin typeface="Calibri"/>
                          <a:ea typeface="Times New Roman"/>
                          <a:cs typeface="Times New Roman"/>
                        </a:rPr>
                        <a:t>Total </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136</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1191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bl>
          </a:graphicData>
        </a:graphic>
      </p:graphicFrame>
      <p:graphicFrame>
        <p:nvGraphicFramePr>
          <p:cNvPr id="4" name="Table 3"/>
          <p:cNvGraphicFramePr>
            <a:graphicFrameLocks noGrp="1"/>
          </p:cNvGraphicFramePr>
          <p:nvPr/>
        </p:nvGraphicFramePr>
        <p:xfrm>
          <a:off x="5257800" y="1219200"/>
          <a:ext cx="3581400" cy="4047516"/>
        </p:xfrm>
        <a:graphic>
          <a:graphicData uri="http://schemas.openxmlformats.org/drawingml/2006/table">
            <a:tbl>
              <a:tblPr/>
              <a:tblGrid>
                <a:gridCol w="1652837"/>
                <a:gridCol w="1928563"/>
              </a:tblGrid>
              <a:tr h="563100">
                <a:tc gridSpan="2">
                  <a:txBody>
                    <a:bodyPr/>
                    <a:lstStyle/>
                    <a:p>
                      <a:pPr marL="0" marR="0">
                        <a:lnSpc>
                          <a:spcPct val="115000"/>
                        </a:lnSpc>
                        <a:spcBef>
                          <a:spcPts val="0"/>
                        </a:spcBef>
                        <a:spcAft>
                          <a:spcPts val="1000"/>
                        </a:spcAft>
                      </a:pPr>
                      <a:r>
                        <a:rPr lang="en-US" sz="1600" b="1" dirty="0" smtClean="0">
                          <a:latin typeface="Calibri"/>
                          <a:ea typeface="Times New Roman"/>
                          <a:cs typeface="Times New Roman"/>
                        </a:rPr>
                        <a:t>No Open Access  </a:t>
                      </a:r>
                      <a:endParaRPr lang="en-US" sz="1600" b="1"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hMerge="1">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563100">
                <a:tc>
                  <a:txBody>
                    <a:bodyPr/>
                    <a:lstStyle/>
                    <a:p>
                      <a:pPr marL="0" marR="0">
                        <a:lnSpc>
                          <a:spcPct val="115000"/>
                        </a:lnSpc>
                        <a:spcBef>
                          <a:spcPts val="0"/>
                        </a:spcBef>
                        <a:spcAft>
                          <a:spcPts val="1000"/>
                        </a:spcAft>
                      </a:pPr>
                      <a:r>
                        <a:rPr lang="en-US" sz="1600" b="1" dirty="0" smtClean="0">
                          <a:latin typeface="Calibri"/>
                          <a:ea typeface="Times New Roman"/>
                          <a:cs typeface="Times New Roman"/>
                        </a:rPr>
                        <a:t>Generators</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smtClean="0">
                          <a:latin typeface="Calibri"/>
                          <a:ea typeface="Times New Roman"/>
                          <a:cs typeface="Times New Roman"/>
                        </a:rPr>
                        <a:t>Consumers </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307441">
                <a:tc>
                  <a:txBody>
                    <a:bodyPr/>
                    <a:lstStyle/>
                    <a:p>
                      <a:pPr marL="0" marR="0">
                        <a:lnSpc>
                          <a:spcPct val="115000"/>
                        </a:lnSpc>
                        <a:spcBef>
                          <a:spcPts val="0"/>
                        </a:spcBef>
                        <a:spcAft>
                          <a:spcPts val="1000"/>
                        </a:spcAft>
                      </a:pPr>
                      <a:r>
                        <a:rPr lang="en-US" sz="1600" dirty="0" smtClean="0">
                          <a:latin typeface="Calibri"/>
                          <a:ea typeface="Times New Roman"/>
                          <a:cs typeface="Times New Roman"/>
                        </a:rPr>
                        <a:t>Tamil Nadu</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Maharashtra</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33651">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n-US" sz="1600" dirty="0" smtClean="0">
                          <a:latin typeface="+mn-lt"/>
                          <a:ea typeface="Times New Roman"/>
                          <a:cs typeface="Times New Roman"/>
                        </a:rPr>
                        <a:t>Orissa</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W Bengal</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Bihar</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Jharkhand</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DVC</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Kerala</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NE States (except Meghalaya &amp; Arunachal Pradesh)</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229600" cy="1143000"/>
          </a:xfrm>
        </p:spPr>
        <p:txBody>
          <a:bodyPr/>
          <a:lstStyle/>
          <a:p>
            <a:pPr algn="l">
              <a:defRPr/>
            </a:pPr>
            <a:r>
              <a:rPr lang="en-US" sz="3600" dirty="0" smtClean="0">
                <a:solidFill>
                  <a:schemeClr val="accent1">
                    <a:lumMod val="75000"/>
                  </a:schemeClr>
                </a:solidFill>
              </a:rPr>
              <a:t>Increasing Participation</a:t>
            </a:r>
            <a:endParaRPr lang="en-US" sz="3600" dirty="0"/>
          </a:p>
        </p:txBody>
      </p:sp>
      <p:graphicFrame>
        <p:nvGraphicFramePr>
          <p:cNvPr id="4" name="Chart 3"/>
          <p:cNvGraphicFramePr/>
          <p:nvPr/>
        </p:nvGraphicFramePr>
        <p:xfrm>
          <a:off x="381000" y="1295400"/>
          <a:ext cx="8305800" cy="4648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304800"/>
            <a:ext cx="8850313" cy="609600"/>
          </a:xfrm>
        </p:spPr>
        <p:txBody>
          <a:bodyPr/>
          <a:lstStyle/>
          <a:p>
            <a:pPr algn="l" eaLnBrk="1" hangingPunct="1"/>
            <a:r>
              <a:rPr lang="en-US" sz="2400" b="1" i="1" dirty="0" smtClean="0">
                <a:cs typeface="Calibri" pitchFamily="34" charset="0"/>
              </a:rPr>
              <a:t>15-min block wise bidding started from 1</a:t>
            </a:r>
            <a:r>
              <a:rPr lang="en-US" sz="2400" b="1" i="1" baseline="30000" dirty="0" smtClean="0">
                <a:cs typeface="Calibri" pitchFamily="34" charset="0"/>
              </a:rPr>
              <a:t>st</a:t>
            </a:r>
            <a:r>
              <a:rPr lang="en-US" sz="2400" b="1" i="1" dirty="0" smtClean="0">
                <a:cs typeface="Calibri" pitchFamily="34" charset="0"/>
              </a:rPr>
              <a:t> April 2012</a:t>
            </a:r>
            <a:r>
              <a:rPr lang="en-US" sz="2400" dirty="0" smtClean="0">
                <a:cs typeface="Calibri" pitchFamily="34" charset="0"/>
              </a:rPr>
              <a:t>  		</a:t>
            </a:r>
            <a:endParaRPr lang="en-US" sz="2400" b="1" i="1" dirty="0" smtClean="0">
              <a:cs typeface="Calibri" pitchFamily="34" charset="0"/>
            </a:endParaRPr>
          </a:p>
        </p:txBody>
      </p:sp>
      <p:graphicFrame>
        <p:nvGraphicFramePr>
          <p:cNvPr id="4" name="Content Placeholder 3"/>
          <p:cNvGraphicFramePr>
            <a:graphicFrameLocks noGrp="1"/>
          </p:cNvGraphicFramePr>
          <p:nvPr>
            <p:ph idx="1"/>
          </p:nvPr>
        </p:nvGraphicFramePr>
        <p:xfrm>
          <a:off x="0" y="1143000"/>
          <a:ext cx="8991600" cy="4906963"/>
        </p:xfrm>
        <a:graphic>
          <a:graphicData uri="http://schemas.openxmlformats.org/drawingml/2006/chart">
            <c:chart xmlns:c="http://schemas.openxmlformats.org/drawingml/2006/chart" xmlns:r="http://schemas.openxmlformats.org/officeDocument/2006/relationships" r:id="rId2"/>
          </a:graphicData>
        </a:graphic>
      </p:graphicFrame>
      <p:sp>
        <p:nvSpPr>
          <p:cNvPr id="28676" name="Rectangle 4"/>
          <p:cNvSpPr>
            <a:spLocks noChangeArrowheads="1"/>
          </p:cNvSpPr>
          <p:nvPr/>
        </p:nvSpPr>
        <p:spPr bwMode="auto">
          <a:xfrm>
            <a:off x="4038600" y="5867400"/>
            <a:ext cx="942975" cy="276225"/>
          </a:xfrm>
          <a:prstGeom prst="rect">
            <a:avLst/>
          </a:prstGeom>
          <a:noFill/>
          <a:ln w="9525">
            <a:noFill/>
            <a:miter lim="800000"/>
            <a:headEnd/>
            <a:tailEnd/>
          </a:ln>
        </p:spPr>
        <p:txBody>
          <a:bodyPr wrap="none">
            <a:spAutoFit/>
          </a:bodyPr>
          <a:lstStyle/>
          <a:p>
            <a:r>
              <a:rPr lang="en-US" sz="1200" i="1">
                <a:latin typeface="Calibri" pitchFamily="34" charset="0"/>
                <a:cs typeface="Calibri" pitchFamily="34" charset="0"/>
              </a:rPr>
              <a:t>16</a:t>
            </a:r>
            <a:r>
              <a:rPr lang="en-US" sz="1200" i="1" baseline="30000">
                <a:latin typeface="Calibri" pitchFamily="34" charset="0"/>
                <a:cs typeface="Calibri" pitchFamily="34" charset="0"/>
              </a:rPr>
              <a:t>th</a:t>
            </a:r>
            <a:r>
              <a:rPr lang="en-US" sz="1200" i="1">
                <a:latin typeface="Calibri" pitchFamily="34" charset="0"/>
                <a:cs typeface="Calibri" pitchFamily="34" charset="0"/>
              </a:rPr>
              <a:t> May’12</a:t>
            </a:r>
            <a:endParaRPr lang="en-US" sz="1200"/>
          </a:p>
        </p:txBody>
      </p:sp>
      <p:sp>
        <p:nvSpPr>
          <p:cNvPr id="5" name="Rounded Rectangle 4"/>
          <p:cNvSpPr/>
          <p:nvPr/>
        </p:nvSpPr>
        <p:spPr>
          <a:xfrm>
            <a:off x="0" y="5638800"/>
            <a:ext cx="91440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t>10-12 % participants  shifted  volume within 15 minute time block.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xfrm>
            <a:off x="228600" y="228600"/>
            <a:ext cx="8229600" cy="609600"/>
          </a:xfrm>
          <a:ln algn="ctr">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en-US" sz="3200" dirty="0" smtClean="0">
                <a:solidFill>
                  <a:schemeClr val="accent1">
                    <a:lumMod val="75000"/>
                  </a:schemeClr>
                </a:solidFill>
              </a:rPr>
              <a:t>IEX monthly Average MCP in DAM</a:t>
            </a:r>
          </a:p>
        </p:txBody>
      </p:sp>
      <p:graphicFrame>
        <p:nvGraphicFramePr>
          <p:cNvPr id="4" name="Chart 3"/>
          <p:cNvGraphicFramePr>
            <a:graphicFrameLocks/>
          </p:cNvGraphicFramePr>
          <p:nvPr/>
        </p:nvGraphicFramePr>
        <p:xfrm>
          <a:off x="-590550" y="-590550"/>
          <a:ext cx="0" cy="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p:nvPr/>
        </p:nvGraphicFramePr>
        <p:xfrm>
          <a:off x="0" y="1295400"/>
          <a:ext cx="89916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81000"/>
            <a:ext cx="8229600" cy="1143000"/>
          </a:xfrm>
        </p:spPr>
        <p:txBody>
          <a:bodyPr/>
          <a:lstStyle/>
          <a:p>
            <a:pPr algn="l"/>
            <a:r>
              <a:rPr lang="en-US" sz="2800" dirty="0" smtClean="0">
                <a:latin typeface="Calibri" pitchFamily="34" charset="0"/>
              </a:rPr>
              <a:t>IEX Monthly Prices (FY 12-13)</a:t>
            </a:r>
            <a:endParaRPr lang="en-US" sz="2800" dirty="0">
              <a:latin typeface="Calibri" pitchFamily="34" charset="0"/>
            </a:endParaRPr>
          </a:p>
        </p:txBody>
      </p:sp>
      <p:graphicFrame>
        <p:nvGraphicFramePr>
          <p:cNvPr id="6" name="Content Placeholder 5"/>
          <p:cNvGraphicFramePr>
            <a:graphicFrameLocks noGrp="1"/>
          </p:cNvGraphicFramePr>
          <p:nvPr>
            <p:ph idx="1"/>
          </p:nvPr>
        </p:nvGraphicFramePr>
        <p:xfrm>
          <a:off x="457200" y="1295400"/>
          <a:ext cx="8229600" cy="48307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228600" y="152400"/>
            <a:ext cx="7848600" cy="914400"/>
          </a:xfrm>
          <a:ln algn="ctr">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en-US" sz="3200" dirty="0" smtClean="0">
                <a:solidFill>
                  <a:schemeClr val="accent1">
                    <a:lumMod val="75000"/>
                  </a:schemeClr>
                </a:solidFill>
              </a:rPr>
              <a:t>IEX Monthly Volume</a:t>
            </a:r>
          </a:p>
        </p:txBody>
      </p:sp>
      <p:graphicFrame>
        <p:nvGraphicFramePr>
          <p:cNvPr id="4" name="Chart 3"/>
          <p:cNvGraphicFramePr>
            <a:graphicFrameLocks/>
          </p:cNvGraphicFramePr>
          <p:nvPr/>
        </p:nvGraphicFramePr>
        <p:xfrm>
          <a:off x="-590550" y="-590550"/>
          <a:ext cx="0" cy="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381000" y="1219200"/>
          <a:ext cx="8305800" cy="4953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1143000"/>
          </a:xfrm>
        </p:spPr>
        <p:txBody>
          <a:bodyPr/>
          <a:lstStyle/>
          <a:p>
            <a:pPr algn="l"/>
            <a:r>
              <a:rPr lang="en-US" sz="2800" dirty="0" smtClean="0">
                <a:latin typeface="Calibri" pitchFamily="34" charset="0"/>
              </a:rPr>
              <a:t>Daily Average Price-Sep’12</a:t>
            </a:r>
            <a:endParaRPr lang="en-US" sz="2800" dirty="0">
              <a:latin typeface="Calibri" pitchFamily="34" charset="0"/>
            </a:endParaRPr>
          </a:p>
        </p:txBody>
      </p:sp>
      <p:graphicFrame>
        <p:nvGraphicFramePr>
          <p:cNvPr id="4" name="Content Placeholder 3"/>
          <p:cNvGraphicFramePr>
            <a:graphicFrameLocks noGrp="1"/>
          </p:cNvGraphicFramePr>
          <p:nvPr>
            <p:ph idx="1"/>
          </p:nvPr>
        </p:nvGraphicFramePr>
        <p:xfrm>
          <a:off x="457200" y="1219200"/>
          <a:ext cx="8229600" cy="4906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bwMode="auto">
          <a:xfrm>
            <a:off x="0" y="152400"/>
            <a:ext cx="91440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200" dirty="0" smtClean="0">
                <a:solidFill>
                  <a:schemeClr val="accent1"/>
                </a:solidFill>
                <a:latin typeface="Calibri" pitchFamily="34" charset="0"/>
              </a:rPr>
              <a:t>IEX Dominant Market Share (DAM+TAM)</a:t>
            </a:r>
          </a:p>
        </p:txBody>
      </p:sp>
      <p:graphicFrame>
        <p:nvGraphicFramePr>
          <p:cNvPr id="10" name="Content Placeholder 9"/>
          <p:cNvGraphicFramePr>
            <a:graphicFrameLocks noGrp="1"/>
          </p:cNvGraphicFramePr>
          <p:nvPr>
            <p:ph idx="1"/>
          </p:nvPr>
        </p:nvGraphicFramePr>
        <p:xfrm>
          <a:off x="457200" y="1143000"/>
          <a:ext cx="8229600" cy="49831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228600"/>
            <a:ext cx="8229600" cy="762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accent1">
                    <a:lumMod val="75000"/>
                  </a:schemeClr>
                </a:solidFill>
                <a:effectLst/>
                <a:uLnTx/>
                <a:uFillTx/>
                <a:latin typeface="Calibri" pitchFamily="34" charset="0"/>
                <a:ea typeface="+mj-ea"/>
                <a:cs typeface="Calibri" pitchFamily="34" charset="0"/>
              </a:rPr>
              <a:t>Agenda</a:t>
            </a:r>
          </a:p>
        </p:txBody>
      </p:sp>
      <p:sp>
        <p:nvSpPr>
          <p:cNvPr id="4" name="Rectangle 3"/>
          <p:cNvSpPr/>
          <p:nvPr/>
        </p:nvSpPr>
        <p:spPr>
          <a:xfrm>
            <a:off x="381000" y="1120676"/>
            <a:ext cx="6477000" cy="4431983"/>
          </a:xfrm>
          <a:prstGeom prst="rect">
            <a:avLst/>
          </a:prstGeom>
        </p:spPr>
        <p:txBody>
          <a:bodyPr wrap="square">
            <a:spAutoFit/>
          </a:bodyPr>
          <a:lstStyle/>
          <a:p>
            <a:pPr>
              <a:lnSpc>
                <a:spcPct val="150000"/>
              </a:lnSpc>
              <a:buSzPct val="108000"/>
              <a:buFont typeface="Arial" pitchFamily="34" charset="0"/>
              <a:buChar char="•"/>
            </a:pPr>
            <a:r>
              <a:rPr lang="en-US" sz="2800" dirty="0" smtClean="0">
                <a:solidFill>
                  <a:schemeClr val="tx2"/>
                </a:solidFill>
              </a:rPr>
              <a:t> Introduction to IEX</a:t>
            </a:r>
          </a:p>
          <a:p>
            <a:pPr>
              <a:lnSpc>
                <a:spcPct val="150000"/>
              </a:lnSpc>
              <a:buSzPct val="108000"/>
              <a:buFont typeface="Arial" pitchFamily="34" charset="0"/>
              <a:buChar char="•"/>
            </a:pPr>
            <a:r>
              <a:rPr lang="en-US" sz="2800" dirty="0" smtClean="0">
                <a:solidFill>
                  <a:schemeClr val="tx2"/>
                </a:solidFill>
              </a:rPr>
              <a:t> Products</a:t>
            </a:r>
          </a:p>
          <a:p>
            <a:pPr>
              <a:lnSpc>
                <a:spcPct val="150000"/>
              </a:lnSpc>
              <a:buSzPct val="108000"/>
              <a:buFont typeface="Arial" pitchFamily="34" charset="0"/>
              <a:buChar char="•"/>
            </a:pPr>
            <a:r>
              <a:rPr lang="en-US" sz="2800" dirty="0" smtClean="0">
                <a:solidFill>
                  <a:schemeClr val="tx2"/>
                </a:solidFill>
              </a:rPr>
              <a:t> Performance</a:t>
            </a:r>
          </a:p>
          <a:p>
            <a:pPr>
              <a:lnSpc>
                <a:spcPct val="150000"/>
              </a:lnSpc>
              <a:buSzPct val="108000"/>
              <a:buFont typeface="Arial" pitchFamily="34" charset="0"/>
              <a:buChar char="•"/>
            </a:pPr>
            <a:r>
              <a:rPr lang="en-US" sz="2800" dirty="0" smtClean="0">
                <a:solidFill>
                  <a:schemeClr val="tx2"/>
                </a:solidFill>
              </a:rPr>
              <a:t> Market issues</a:t>
            </a:r>
          </a:p>
          <a:p>
            <a:pPr lvl="1">
              <a:lnSpc>
                <a:spcPct val="150000"/>
              </a:lnSpc>
              <a:buSzPct val="108000"/>
              <a:buFont typeface="Arial" pitchFamily="34" charset="0"/>
              <a:buChar char="•"/>
            </a:pPr>
            <a:r>
              <a:rPr lang="en-US" sz="2400" dirty="0" smtClean="0">
                <a:solidFill>
                  <a:schemeClr val="tx2"/>
                </a:solidFill>
              </a:rPr>
              <a:t> Electricity</a:t>
            </a:r>
          </a:p>
          <a:p>
            <a:pPr lvl="1">
              <a:lnSpc>
                <a:spcPct val="150000"/>
              </a:lnSpc>
              <a:buSzPct val="108000"/>
              <a:buFont typeface="Arial" pitchFamily="34" charset="0"/>
              <a:buChar char="•"/>
            </a:pPr>
            <a:r>
              <a:rPr lang="en-US" sz="2400" dirty="0" smtClean="0">
                <a:solidFill>
                  <a:schemeClr val="tx2"/>
                </a:solidFill>
              </a:rPr>
              <a:t> REC</a:t>
            </a:r>
          </a:p>
          <a:p>
            <a:pPr>
              <a:lnSpc>
                <a:spcPct val="150000"/>
              </a:lnSpc>
              <a:buSzPct val="108000"/>
            </a:pPr>
            <a:endParaRPr lang="en-US" sz="2800" dirty="0" smtClean="0">
              <a:solidFill>
                <a:schemeClr val="tx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0" y="228600"/>
            <a:ext cx="6553200" cy="762000"/>
          </a:xfrm>
          <a:prstGeom prst="rect">
            <a:avLst/>
          </a:prstGeom>
          <a:noFill/>
          <a:ln w="9525">
            <a:noFill/>
            <a:miter lim="800000"/>
            <a:headEnd/>
            <a:tailEnd/>
          </a:ln>
        </p:spPr>
        <p:txBody>
          <a:bodyPr>
            <a:spAutoFit/>
          </a:bodyPr>
          <a:lstStyle/>
          <a:p>
            <a:pPr>
              <a:spcBef>
                <a:spcPct val="50000"/>
              </a:spcBef>
            </a:pPr>
            <a:r>
              <a:rPr lang="en-US" sz="4400" b="1">
                <a:solidFill>
                  <a:schemeClr val="tx2"/>
                </a:solidFill>
                <a:latin typeface="Calibri" pitchFamily="34" charset="0"/>
              </a:rPr>
              <a:t>Term-ahead Market</a:t>
            </a:r>
          </a:p>
        </p:txBody>
      </p:sp>
      <p:pic>
        <p:nvPicPr>
          <p:cNvPr id="33795" name="Picture 3" descr="B:\International training programmes\BRIDGIT Europe Tour\photos\Policy Impetus.tif"/>
          <p:cNvPicPr>
            <a:picLocks noGrp="1" noChangeAspect="1" noChangeArrowheads="1"/>
          </p:cNvPicPr>
          <p:nvPr>
            <p:ph/>
          </p:nvPr>
        </p:nvPicPr>
        <p:blipFill>
          <a:blip r:embed="rId2"/>
          <a:srcRect/>
          <a:stretch>
            <a:fillRect/>
          </a:stretch>
        </p:blipFill>
        <p:spPr>
          <a:xfrm>
            <a:off x="0" y="1066800"/>
            <a:ext cx="9144000" cy="5105400"/>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0" y="0"/>
            <a:ext cx="8229600" cy="1143000"/>
          </a:xfrm>
          <a:prstGeom prst="rect">
            <a:avLst/>
          </a:prstGeom>
        </p:spPr>
        <p:txBody>
          <a:bodyPr/>
          <a:lstStyle/>
          <a:p>
            <a:pPr algn="l" eaLnBrk="1" hangingPunct="1"/>
            <a:r>
              <a:rPr lang="en-US" sz="2800" smtClean="0">
                <a:latin typeface="Calibri" pitchFamily="34" charset="0"/>
                <a:ea typeface="Arial Unicode MS" pitchFamily="34" charset="-128"/>
                <a:cs typeface="Arial Unicode MS" pitchFamily="34" charset="-128"/>
              </a:rPr>
              <a:t>TAM Market Segments</a:t>
            </a:r>
          </a:p>
        </p:txBody>
      </p:sp>
      <p:graphicFrame>
        <p:nvGraphicFramePr>
          <p:cNvPr id="11" name="Content Placeholder 15"/>
          <p:cNvGraphicFramePr>
            <a:graphicFrameLocks/>
          </p:cNvGraphicFramePr>
          <p:nvPr/>
        </p:nvGraphicFramePr>
        <p:xfrm>
          <a:off x="762000" y="1371600"/>
          <a:ext cx="69342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ectangle 11"/>
          <p:cNvSpPr/>
          <p:nvPr/>
        </p:nvSpPr>
        <p:spPr>
          <a:xfrm>
            <a:off x="1828800" y="3200400"/>
            <a:ext cx="1981200" cy="38100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algn="ctr" fontAlgn="auto">
              <a:spcBef>
                <a:spcPts val="0"/>
              </a:spcBef>
              <a:spcAft>
                <a:spcPts val="0"/>
              </a:spcAft>
              <a:defRPr/>
            </a:pPr>
            <a:r>
              <a:rPr lang="en-US" sz="1800" b="1" i="1" dirty="0">
                <a:solidFill>
                  <a:prstClr val="white"/>
                </a:solidFill>
              </a:rPr>
              <a:t>Open Auction</a:t>
            </a:r>
          </a:p>
        </p:txBody>
      </p:sp>
      <p:sp>
        <p:nvSpPr>
          <p:cNvPr id="13" name="Rectangle 12"/>
          <p:cNvSpPr/>
          <p:nvPr/>
        </p:nvSpPr>
        <p:spPr>
          <a:xfrm>
            <a:off x="4876800" y="3200400"/>
            <a:ext cx="1981200" cy="381000"/>
          </a:xfrm>
          <a:prstGeom prst="rect">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algn="ctr" fontAlgn="auto">
              <a:spcBef>
                <a:spcPts val="0"/>
              </a:spcBef>
              <a:spcAft>
                <a:spcPts val="0"/>
              </a:spcAft>
              <a:defRPr/>
            </a:pPr>
            <a:r>
              <a:rPr lang="en-US" sz="1800" b="1" i="1" dirty="0">
                <a:solidFill>
                  <a:prstClr val="white"/>
                </a:solidFill>
              </a:rPr>
              <a:t>Continuous</a:t>
            </a:r>
          </a:p>
        </p:txBody>
      </p:sp>
      <p:sp>
        <p:nvSpPr>
          <p:cNvPr id="14" name="Rectangle 13"/>
          <p:cNvSpPr/>
          <p:nvPr/>
        </p:nvSpPr>
        <p:spPr>
          <a:xfrm>
            <a:off x="1905000" y="5181600"/>
            <a:ext cx="1981200" cy="381000"/>
          </a:xfrm>
          <a:prstGeom prst="rect">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algn="ctr" fontAlgn="auto">
              <a:spcBef>
                <a:spcPts val="0"/>
              </a:spcBef>
              <a:spcAft>
                <a:spcPts val="0"/>
              </a:spcAft>
              <a:defRPr/>
            </a:pPr>
            <a:r>
              <a:rPr lang="en-US" sz="1800" b="1" i="1" dirty="0">
                <a:solidFill>
                  <a:prstClr val="white"/>
                </a:solidFill>
              </a:rPr>
              <a:t>Continuous</a:t>
            </a:r>
          </a:p>
        </p:txBody>
      </p:sp>
      <p:sp>
        <p:nvSpPr>
          <p:cNvPr id="15" name="Rectangle 14"/>
          <p:cNvSpPr/>
          <p:nvPr/>
        </p:nvSpPr>
        <p:spPr>
          <a:xfrm>
            <a:off x="4876800" y="5257800"/>
            <a:ext cx="1981200" cy="381000"/>
          </a:xfrm>
          <a:prstGeom prst="rect">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algn="ctr" fontAlgn="auto">
              <a:spcBef>
                <a:spcPts val="0"/>
              </a:spcBef>
              <a:spcAft>
                <a:spcPts val="0"/>
              </a:spcAft>
              <a:defRPr/>
            </a:pPr>
            <a:r>
              <a:rPr lang="en-US" sz="1800" b="1" i="1" dirty="0">
                <a:solidFill>
                  <a:prstClr val="white"/>
                </a:solidFill>
              </a:rPr>
              <a:t>Continuous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52400" y="76200"/>
            <a:ext cx="8229600" cy="838200"/>
          </a:xfrm>
        </p:spPr>
        <p:txBody>
          <a:bodyPr anchor="t"/>
          <a:lstStyle/>
          <a:p>
            <a:pPr algn="l" eaLnBrk="1" hangingPunct="1"/>
            <a:r>
              <a:rPr lang="en-US" sz="3600" b="1" smtClean="0">
                <a:latin typeface="Calibri" pitchFamily="34" charset="0"/>
              </a:rPr>
              <a:t>TAM:</a:t>
            </a:r>
            <a:r>
              <a:rPr lang="en-US" sz="3600" smtClean="0">
                <a:latin typeface="Calibri" pitchFamily="34" charset="0"/>
              </a:rPr>
              <a:t> </a:t>
            </a:r>
            <a:r>
              <a:rPr lang="en-US" sz="2800" i="1" smtClean="0">
                <a:latin typeface="Calibri" pitchFamily="34" charset="0"/>
              </a:rPr>
              <a:t>Performance so far… 	</a:t>
            </a:r>
          </a:p>
        </p:txBody>
      </p:sp>
      <p:sp>
        <p:nvSpPr>
          <p:cNvPr id="633859" name="AutoShape 3"/>
          <p:cNvSpPr>
            <a:spLocks noChangeArrowheads="1"/>
          </p:cNvSpPr>
          <p:nvPr/>
        </p:nvSpPr>
        <p:spPr bwMode="auto">
          <a:xfrm>
            <a:off x="76200" y="1295400"/>
            <a:ext cx="4343400" cy="6096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800" b="1" dirty="0">
                <a:latin typeface="Calibri" pitchFamily="34" charset="0"/>
              </a:rPr>
              <a:t>Weekly</a:t>
            </a:r>
          </a:p>
        </p:txBody>
      </p:sp>
      <p:sp>
        <p:nvSpPr>
          <p:cNvPr id="633860" name="AutoShape 4"/>
          <p:cNvSpPr>
            <a:spLocks noChangeArrowheads="1"/>
          </p:cNvSpPr>
          <p:nvPr/>
        </p:nvSpPr>
        <p:spPr bwMode="auto">
          <a:xfrm>
            <a:off x="4572000" y="1295400"/>
            <a:ext cx="4343400" cy="6096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800" b="1" dirty="0">
                <a:latin typeface="Calibri" pitchFamily="34" charset="0"/>
              </a:rPr>
              <a:t>Day-ahead Contingency</a:t>
            </a:r>
          </a:p>
        </p:txBody>
      </p:sp>
      <p:sp>
        <p:nvSpPr>
          <p:cNvPr id="633861" name="AutoShape 5"/>
          <p:cNvSpPr>
            <a:spLocks noChangeArrowheads="1"/>
          </p:cNvSpPr>
          <p:nvPr/>
        </p:nvSpPr>
        <p:spPr bwMode="auto">
          <a:xfrm>
            <a:off x="152400" y="4876800"/>
            <a:ext cx="4191000" cy="6096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800" b="1" dirty="0">
                <a:latin typeface="Calibri" pitchFamily="34" charset="0"/>
              </a:rPr>
              <a:t>Intraday</a:t>
            </a:r>
          </a:p>
        </p:txBody>
      </p:sp>
      <p:sp>
        <p:nvSpPr>
          <p:cNvPr id="633862" name="AutoShape 6"/>
          <p:cNvSpPr>
            <a:spLocks noChangeArrowheads="1"/>
          </p:cNvSpPr>
          <p:nvPr/>
        </p:nvSpPr>
        <p:spPr bwMode="auto">
          <a:xfrm>
            <a:off x="4572000" y="4876800"/>
            <a:ext cx="4343400" cy="6096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800" b="1" dirty="0">
                <a:latin typeface="Calibri" pitchFamily="34" charset="0"/>
              </a:rPr>
              <a:t>Daily</a:t>
            </a:r>
          </a:p>
        </p:txBody>
      </p:sp>
      <p:sp>
        <p:nvSpPr>
          <p:cNvPr id="633863" name="AutoShape 7"/>
          <p:cNvSpPr>
            <a:spLocks noChangeArrowheads="1"/>
          </p:cNvSpPr>
          <p:nvPr/>
        </p:nvSpPr>
        <p:spPr bwMode="auto">
          <a:xfrm>
            <a:off x="76200" y="1905000"/>
            <a:ext cx="4343400" cy="53340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US" sz="3200" b="1" dirty="0"/>
              <a:t> </a:t>
            </a:r>
            <a:r>
              <a:rPr lang="en-US" sz="3000" b="1" dirty="0" smtClean="0">
                <a:latin typeface="Calibri" pitchFamily="34" charset="0"/>
              </a:rPr>
              <a:t>2,152,041 </a:t>
            </a:r>
            <a:r>
              <a:rPr lang="en-US" sz="3000" b="1" dirty="0">
                <a:latin typeface="Calibri" pitchFamily="34" charset="0"/>
              </a:rPr>
              <a:t>MWh</a:t>
            </a:r>
          </a:p>
        </p:txBody>
      </p:sp>
      <p:sp>
        <p:nvSpPr>
          <p:cNvPr id="633864" name="AutoShape 8"/>
          <p:cNvSpPr>
            <a:spLocks noChangeArrowheads="1"/>
          </p:cNvSpPr>
          <p:nvPr/>
        </p:nvSpPr>
        <p:spPr bwMode="auto">
          <a:xfrm>
            <a:off x="4572000" y="1905000"/>
            <a:ext cx="4343400" cy="53340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US" sz="3000" b="1" dirty="0" smtClean="0">
                <a:latin typeface="Calibri" pitchFamily="34" charset="0"/>
              </a:rPr>
              <a:t>107,027 </a:t>
            </a:r>
            <a:r>
              <a:rPr lang="en-US" sz="3000" b="1" dirty="0">
                <a:latin typeface="Calibri" pitchFamily="34" charset="0"/>
              </a:rPr>
              <a:t>MWh</a:t>
            </a:r>
          </a:p>
        </p:txBody>
      </p:sp>
      <p:sp>
        <p:nvSpPr>
          <p:cNvPr id="633865" name="AutoShape 9"/>
          <p:cNvSpPr>
            <a:spLocks noChangeArrowheads="1"/>
          </p:cNvSpPr>
          <p:nvPr/>
        </p:nvSpPr>
        <p:spPr bwMode="auto">
          <a:xfrm>
            <a:off x="152400" y="5486400"/>
            <a:ext cx="4191000" cy="53340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US" sz="3000" b="1" dirty="0" smtClean="0">
                <a:latin typeface="Calibri" pitchFamily="34" charset="0"/>
              </a:rPr>
              <a:t>76,387 </a:t>
            </a:r>
            <a:r>
              <a:rPr lang="en-US" sz="3000" b="1" dirty="0">
                <a:latin typeface="Calibri" pitchFamily="34" charset="0"/>
              </a:rPr>
              <a:t>MWh</a:t>
            </a:r>
          </a:p>
        </p:txBody>
      </p:sp>
      <p:sp>
        <p:nvSpPr>
          <p:cNvPr id="633866" name="AutoShape 10"/>
          <p:cNvSpPr>
            <a:spLocks noChangeArrowheads="1"/>
          </p:cNvSpPr>
          <p:nvPr/>
        </p:nvSpPr>
        <p:spPr bwMode="auto">
          <a:xfrm>
            <a:off x="4572000" y="5486400"/>
            <a:ext cx="4343400" cy="533400"/>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n-US" sz="3000" b="1" dirty="0">
                <a:latin typeface="Calibri" pitchFamily="34" charset="0"/>
              </a:rPr>
              <a:t>102,417 MWh</a:t>
            </a:r>
          </a:p>
        </p:txBody>
      </p:sp>
      <p:sp>
        <p:nvSpPr>
          <p:cNvPr id="633867" name="AutoShape 11"/>
          <p:cNvSpPr>
            <a:spLocks noChangeArrowheads="1"/>
          </p:cNvSpPr>
          <p:nvPr/>
        </p:nvSpPr>
        <p:spPr bwMode="auto">
          <a:xfrm>
            <a:off x="2514600" y="3124200"/>
            <a:ext cx="4724400" cy="1219200"/>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sz="3000" b="1" dirty="0">
                <a:latin typeface="Calibri" pitchFamily="34" charset="0"/>
              </a:rPr>
              <a:t>Total Volume traded</a:t>
            </a:r>
          </a:p>
          <a:p>
            <a:pPr algn="ctr">
              <a:defRPr/>
            </a:pPr>
            <a:r>
              <a:rPr lang="en-US" sz="3000" b="1" dirty="0" smtClean="0">
                <a:solidFill>
                  <a:srgbClr val="660033"/>
                </a:solidFill>
                <a:latin typeface="Calibri" pitchFamily="34" charset="0"/>
              </a:rPr>
              <a:t>2,438 </a:t>
            </a:r>
            <a:r>
              <a:rPr lang="en-US" sz="3000" b="1" dirty="0">
                <a:solidFill>
                  <a:srgbClr val="660033"/>
                </a:solidFill>
                <a:latin typeface="Calibri" pitchFamily="34" charset="0"/>
              </a:rPr>
              <a:t>MUs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3"/>
          <p:cNvSpPr txBox="1">
            <a:spLocks noChangeArrowheads="1"/>
          </p:cNvSpPr>
          <p:nvPr/>
        </p:nvSpPr>
        <p:spPr bwMode="auto">
          <a:xfrm>
            <a:off x="0" y="304800"/>
            <a:ext cx="6553200" cy="762000"/>
          </a:xfrm>
          <a:prstGeom prst="rect">
            <a:avLst/>
          </a:prstGeom>
          <a:noFill/>
          <a:ln w="9525">
            <a:noFill/>
            <a:miter lim="800000"/>
            <a:headEnd/>
            <a:tailEnd/>
          </a:ln>
        </p:spPr>
        <p:txBody>
          <a:bodyPr>
            <a:spAutoFit/>
          </a:bodyPr>
          <a:lstStyle/>
          <a:p>
            <a:pPr>
              <a:spcBef>
                <a:spcPct val="50000"/>
              </a:spcBef>
            </a:pPr>
            <a:r>
              <a:rPr lang="en-US" sz="4400" b="1">
                <a:solidFill>
                  <a:schemeClr val="tx2"/>
                </a:solidFill>
                <a:latin typeface="Calibri" pitchFamily="34" charset="0"/>
              </a:rPr>
              <a:t>REC Market</a:t>
            </a:r>
          </a:p>
        </p:txBody>
      </p:sp>
      <p:pic>
        <p:nvPicPr>
          <p:cNvPr id="47107" name="Picture 3"/>
          <p:cNvPicPr>
            <a:picLocks noGrp="1" noChangeAspect="1" noChangeArrowheads="1"/>
          </p:cNvPicPr>
          <p:nvPr>
            <p:ph/>
          </p:nvPr>
        </p:nvPicPr>
        <p:blipFill>
          <a:blip r:embed="rId2"/>
          <a:srcRect/>
          <a:stretch>
            <a:fillRect/>
          </a:stretch>
        </p:blipFill>
        <p:spPr>
          <a:xfrm>
            <a:off x="0" y="1066800"/>
            <a:ext cx="9144000" cy="5562600"/>
          </a:xfr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141288" y="228600"/>
            <a:ext cx="8229600" cy="685800"/>
          </a:xfrm>
        </p:spPr>
        <p:txBody>
          <a:bodyPr/>
          <a:lstStyle/>
          <a:p>
            <a:pPr algn="l" eaLnBrk="1" hangingPunct="1"/>
            <a:r>
              <a:rPr lang="en-US" sz="3200" dirty="0" smtClean="0">
                <a:cs typeface="Calibri" pitchFamily="34" charset="0"/>
              </a:rPr>
              <a:t>Renewable Energy Certificate </a:t>
            </a:r>
          </a:p>
        </p:txBody>
      </p:sp>
      <p:grpSp>
        <p:nvGrpSpPr>
          <p:cNvPr id="2" name="Group 39"/>
          <p:cNvGrpSpPr>
            <a:grpSpLocks/>
          </p:cNvGrpSpPr>
          <p:nvPr/>
        </p:nvGrpSpPr>
        <p:grpSpPr bwMode="auto">
          <a:xfrm>
            <a:off x="0" y="1143000"/>
            <a:ext cx="7772400" cy="5029200"/>
            <a:chOff x="0" y="1143000"/>
            <a:chExt cx="7772400" cy="5029200"/>
          </a:xfrm>
        </p:grpSpPr>
        <p:sp>
          <p:nvSpPr>
            <p:cNvPr id="48133" name="TextBox 89"/>
            <p:cNvSpPr txBox="1">
              <a:spLocks noChangeArrowheads="1"/>
            </p:cNvSpPr>
            <p:nvPr/>
          </p:nvSpPr>
          <p:spPr bwMode="auto">
            <a:xfrm>
              <a:off x="0" y="2514600"/>
              <a:ext cx="3352800" cy="400110"/>
            </a:xfrm>
            <a:prstGeom prst="rect">
              <a:avLst/>
            </a:prstGeom>
            <a:noFill/>
            <a:ln w="9525">
              <a:noFill/>
              <a:miter lim="800000"/>
              <a:headEnd/>
              <a:tailEnd/>
            </a:ln>
          </p:spPr>
          <p:txBody>
            <a:bodyPr>
              <a:spAutoFit/>
            </a:bodyPr>
            <a:lstStyle/>
            <a:p>
              <a:r>
                <a:rPr lang="en-US" sz="2000">
                  <a:latin typeface="Calibri" pitchFamily="34" charset="0"/>
                  <a:cs typeface="Calibri" pitchFamily="34" charset="0"/>
                </a:rPr>
                <a:t>Un-bundled Green Power</a:t>
              </a:r>
            </a:p>
          </p:txBody>
        </p:sp>
        <p:sp>
          <p:nvSpPr>
            <p:cNvPr id="42" name="Rectangle 41"/>
            <p:cNvSpPr/>
            <p:nvPr/>
          </p:nvSpPr>
          <p:spPr bwMode="auto">
            <a:xfrm>
              <a:off x="838200" y="3048000"/>
              <a:ext cx="6934200" cy="3124200"/>
            </a:xfrm>
            <a:prstGeom prst="rect">
              <a:avLst/>
            </a:prstGeom>
            <a:noFill/>
            <a:ln w="9525" cap="flat" cmpd="sng" algn="ctr">
              <a:solidFill>
                <a:schemeClr val="bg2">
                  <a:lumMod val="75000"/>
                </a:schemeClr>
              </a:solidFill>
              <a:prstDash val="solid"/>
              <a:round/>
              <a:headEnd type="none" w="med" len="med"/>
              <a:tailEnd type="none" w="med" len="med"/>
            </a:ln>
            <a:effectLst/>
          </p:spPr>
          <p:txBody>
            <a:bodyPr anchor="b"/>
            <a:lstStyle/>
            <a:p>
              <a:pPr algn="ctr">
                <a:defRPr/>
              </a:pPr>
              <a:endParaRPr lang="en-US" sz="4000">
                <a:solidFill>
                  <a:schemeClr val="bg1"/>
                </a:solidFill>
                <a:latin typeface="Britannic Bold" pitchFamily="34" charset="0"/>
              </a:endParaRPr>
            </a:p>
          </p:txBody>
        </p:sp>
        <p:grpSp>
          <p:nvGrpSpPr>
            <p:cNvPr id="3" name="Group 46"/>
            <p:cNvGrpSpPr>
              <a:grpSpLocks/>
            </p:cNvGrpSpPr>
            <p:nvPr/>
          </p:nvGrpSpPr>
          <p:grpSpPr bwMode="auto">
            <a:xfrm>
              <a:off x="1314450" y="3124200"/>
              <a:ext cx="6153150" cy="1209773"/>
              <a:chOff x="1314450" y="3124200"/>
              <a:chExt cx="6153150" cy="1209773"/>
            </a:xfrm>
          </p:grpSpPr>
          <p:sp>
            <p:nvSpPr>
              <p:cNvPr id="48151" name="Text Box 4"/>
              <p:cNvSpPr txBox="1">
                <a:spLocks noChangeArrowheads="1"/>
              </p:cNvSpPr>
              <p:nvPr/>
            </p:nvSpPr>
            <p:spPr bwMode="auto">
              <a:xfrm>
                <a:off x="1314450" y="3454138"/>
                <a:ext cx="2372964" cy="644165"/>
              </a:xfrm>
              <a:prstGeom prst="rect">
                <a:avLst/>
              </a:prstGeom>
              <a:solidFill>
                <a:srgbClr val="C2D69B">
                  <a:alpha val="83136"/>
                </a:srgbClr>
              </a:solidFill>
              <a:ln w="9525">
                <a:noFill/>
                <a:miter lim="800000"/>
                <a:headEnd/>
                <a:tailEnd/>
              </a:ln>
            </p:spPr>
            <p:txBody>
              <a:bodyPr tIns="91440" bIns="91440" anchor="ctr"/>
              <a:lstStyle/>
              <a:p>
                <a:pPr algn="ctr"/>
                <a:r>
                  <a:rPr lang="en-US" sz="1600">
                    <a:latin typeface="Calibri" pitchFamily="34" charset="0"/>
                    <a:cs typeface="Arial" charset="0"/>
                  </a:rPr>
                  <a:t>Seller (RE power)</a:t>
                </a:r>
              </a:p>
            </p:txBody>
          </p:sp>
          <p:sp>
            <p:nvSpPr>
              <p:cNvPr id="48152" name="Text Box 7"/>
              <p:cNvSpPr txBox="1">
                <a:spLocks noChangeArrowheads="1"/>
              </p:cNvSpPr>
              <p:nvPr/>
            </p:nvSpPr>
            <p:spPr bwMode="auto">
              <a:xfrm>
                <a:off x="5094636" y="3784076"/>
                <a:ext cx="2372964" cy="549897"/>
              </a:xfrm>
              <a:prstGeom prst="rect">
                <a:avLst/>
              </a:prstGeom>
              <a:solidFill>
                <a:srgbClr val="E5F39F">
                  <a:alpha val="72940"/>
                </a:srgbClr>
              </a:solidFill>
              <a:ln w="9525">
                <a:noFill/>
                <a:miter lim="800000"/>
                <a:headEnd/>
                <a:tailEnd/>
              </a:ln>
            </p:spPr>
            <p:txBody>
              <a:bodyPr tIns="91440" bIns="91440" anchor="ctr"/>
              <a:lstStyle/>
              <a:p>
                <a:pPr algn="ctr">
                  <a:spcAft>
                    <a:spcPts val="1000"/>
                  </a:spcAft>
                </a:pPr>
                <a:r>
                  <a:rPr lang="en-US" sz="1600">
                    <a:latin typeface="Calibri" pitchFamily="34" charset="0"/>
                    <a:cs typeface="Arial" charset="0"/>
                  </a:rPr>
                  <a:t>REC(Green Attributes)</a:t>
                </a:r>
                <a:endParaRPr lang="en-US" sz="1600">
                  <a:cs typeface="Arial" charset="0"/>
                </a:endParaRPr>
              </a:p>
            </p:txBody>
          </p:sp>
          <p:sp>
            <p:nvSpPr>
              <p:cNvPr id="48153" name="Text Box 8"/>
              <p:cNvSpPr txBox="1">
                <a:spLocks noChangeArrowheads="1"/>
              </p:cNvSpPr>
              <p:nvPr/>
            </p:nvSpPr>
            <p:spPr bwMode="auto">
              <a:xfrm>
                <a:off x="5080840" y="3124200"/>
                <a:ext cx="2372964" cy="549897"/>
              </a:xfrm>
              <a:prstGeom prst="rect">
                <a:avLst/>
              </a:prstGeom>
              <a:solidFill>
                <a:srgbClr val="E5F39F">
                  <a:alpha val="72940"/>
                </a:srgbClr>
              </a:solidFill>
              <a:ln w="9525">
                <a:noFill/>
                <a:miter lim="800000"/>
                <a:headEnd/>
                <a:tailEnd/>
              </a:ln>
            </p:spPr>
            <p:txBody>
              <a:bodyPr tIns="91440" bIns="91440" anchor="ctr"/>
              <a:lstStyle/>
              <a:p>
                <a:pPr algn="ctr">
                  <a:spcAft>
                    <a:spcPts val="1000"/>
                  </a:spcAft>
                </a:pPr>
                <a:r>
                  <a:rPr lang="en-US" sz="1600">
                    <a:latin typeface="Calibri" pitchFamily="34" charset="0"/>
                    <a:cs typeface="Arial" charset="0"/>
                  </a:rPr>
                  <a:t>Electricity</a:t>
                </a:r>
                <a:endParaRPr lang="en-US" sz="1600">
                  <a:cs typeface="Arial" charset="0"/>
                </a:endParaRPr>
              </a:p>
            </p:txBody>
          </p:sp>
          <p:cxnSp>
            <p:nvCxnSpPr>
              <p:cNvPr id="48154" name="AutoShape 9"/>
              <p:cNvCxnSpPr>
                <a:cxnSpLocks noChangeShapeType="1"/>
              </p:cNvCxnSpPr>
              <p:nvPr/>
            </p:nvCxnSpPr>
            <p:spPr bwMode="auto">
              <a:xfrm>
                <a:off x="3770191" y="3501272"/>
                <a:ext cx="0" cy="549897"/>
              </a:xfrm>
              <a:prstGeom prst="straightConnector1">
                <a:avLst/>
              </a:prstGeom>
              <a:noFill/>
              <a:ln w="3175">
                <a:solidFill>
                  <a:srgbClr val="484329"/>
                </a:solidFill>
                <a:prstDash val="sysDot"/>
                <a:round/>
                <a:headEnd/>
                <a:tailEnd/>
              </a:ln>
            </p:spPr>
          </p:cxnSp>
          <p:cxnSp>
            <p:nvCxnSpPr>
              <p:cNvPr id="48155" name="AutoShape 11"/>
              <p:cNvCxnSpPr>
                <a:cxnSpLocks noChangeShapeType="1"/>
              </p:cNvCxnSpPr>
              <p:nvPr/>
            </p:nvCxnSpPr>
            <p:spPr bwMode="auto">
              <a:xfrm flipH="1">
                <a:off x="3776630" y="3509652"/>
                <a:ext cx="655784" cy="1047"/>
              </a:xfrm>
              <a:prstGeom prst="straightConnector1">
                <a:avLst/>
              </a:prstGeom>
              <a:noFill/>
              <a:ln w="9525">
                <a:solidFill>
                  <a:srgbClr val="484329"/>
                </a:solidFill>
                <a:prstDash val="sysDot"/>
                <a:round/>
                <a:headEnd/>
                <a:tailEnd/>
              </a:ln>
            </p:spPr>
          </p:cxnSp>
          <p:cxnSp>
            <p:nvCxnSpPr>
              <p:cNvPr id="48156" name="AutoShape 12"/>
              <p:cNvCxnSpPr>
                <a:cxnSpLocks noChangeShapeType="1"/>
              </p:cNvCxnSpPr>
              <p:nvPr/>
            </p:nvCxnSpPr>
            <p:spPr bwMode="auto">
              <a:xfrm flipH="1">
                <a:off x="3776630" y="4043837"/>
                <a:ext cx="655784" cy="1047"/>
              </a:xfrm>
              <a:prstGeom prst="straightConnector1">
                <a:avLst/>
              </a:prstGeom>
              <a:noFill/>
              <a:ln w="3175">
                <a:solidFill>
                  <a:srgbClr val="484329"/>
                </a:solidFill>
                <a:prstDash val="sysDot"/>
                <a:round/>
                <a:headEnd/>
                <a:tailEnd/>
              </a:ln>
            </p:spPr>
          </p:cxnSp>
          <p:sp>
            <p:nvSpPr>
              <p:cNvPr id="48157" name="AutoShape 13"/>
              <p:cNvSpPr>
                <a:spLocks noChangeArrowheads="1"/>
              </p:cNvSpPr>
              <p:nvPr/>
            </p:nvSpPr>
            <p:spPr bwMode="auto">
              <a:xfrm rot="5400000">
                <a:off x="4438941" y="3390902"/>
                <a:ext cx="345649" cy="220741"/>
              </a:xfrm>
              <a:prstGeom prst="triangle">
                <a:avLst>
                  <a:gd name="adj" fmla="val 50000"/>
                </a:avLst>
              </a:prstGeom>
              <a:solidFill>
                <a:srgbClr val="D8D8D8"/>
              </a:solidFill>
              <a:ln w="3175">
                <a:noFill/>
                <a:prstDash val="sysDot"/>
                <a:miter lim="800000"/>
                <a:headEnd/>
                <a:tailEnd/>
              </a:ln>
            </p:spPr>
            <p:txBody>
              <a:bodyPr/>
              <a:lstStyle/>
              <a:p>
                <a:endParaRPr lang="en-US"/>
              </a:p>
            </p:txBody>
          </p:sp>
          <p:sp>
            <p:nvSpPr>
              <p:cNvPr id="48158" name="AutoShape 16"/>
              <p:cNvSpPr>
                <a:spLocks noChangeArrowheads="1"/>
              </p:cNvSpPr>
              <p:nvPr/>
            </p:nvSpPr>
            <p:spPr bwMode="auto">
              <a:xfrm rot="5400000">
                <a:off x="4425145" y="3940799"/>
                <a:ext cx="345649" cy="220741"/>
              </a:xfrm>
              <a:prstGeom prst="triangle">
                <a:avLst>
                  <a:gd name="adj" fmla="val 50000"/>
                </a:avLst>
              </a:prstGeom>
              <a:solidFill>
                <a:srgbClr val="D8D8D8"/>
              </a:solidFill>
              <a:ln w="3175">
                <a:noFill/>
                <a:prstDash val="sysDot"/>
                <a:miter lim="800000"/>
                <a:headEnd/>
                <a:tailEnd/>
              </a:ln>
            </p:spPr>
            <p:txBody>
              <a:bodyPr/>
              <a:lstStyle/>
              <a:p>
                <a:endParaRPr lang="en-US"/>
              </a:p>
            </p:txBody>
          </p:sp>
        </p:grpSp>
        <p:grpSp>
          <p:nvGrpSpPr>
            <p:cNvPr id="4" name="Group 47"/>
            <p:cNvGrpSpPr>
              <a:grpSpLocks/>
            </p:cNvGrpSpPr>
            <p:nvPr/>
          </p:nvGrpSpPr>
          <p:grpSpPr bwMode="auto">
            <a:xfrm>
              <a:off x="1314450" y="4981280"/>
              <a:ext cx="6028984" cy="1190920"/>
              <a:chOff x="1314450" y="4981280"/>
              <a:chExt cx="6028984" cy="1190920"/>
            </a:xfrm>
          </p:grpSpPr>
          <p:sp>
            <p:nvSpPr>
              <p:cNvPr id="48144" name="Text Box 3"/>
              <p:cNvSpPr txBox="1">
                <a:spLocks noChangeArrowheads="1"/>
              </p:cNvSpPr>
              <p:nvPr/>
            </p:nvSpPr>
            <p:spPr bwMode="auto">
              <a:xfrm>
                <a:off x="1314450" y="4981280"/>
                <a:ext cx="2372964" cy="549897"/>
              </a:xfrm>
              <a:prstGeom prst="rect">
                <a:avLst/>
              </a:prstGeom>
              <a:solidFill>
                <a:srgbClr val="E5F39F">
                  <a:alpha val="72940"/>
                </a:srgbClr>
              </a:solidFill>
              <a:ln w="9525">
                <a:noFill/>
                <a:miter lim="800000"/>
                <a:headEnd/>
                <a:tailEnd/>
              </a:ln>
            </p:spPr>
            <p:txBody>
              <a:bodyPr tIns="91440" bIns="91440" anchor="ctr"/>
              <a:lstStyle/>
              <a:p>
                <a:pPr algn="ctr">
                  <a:spcAft>
                    <a:spcPts val="1000"/>
                  </a:spcAft>
                </a:pPr>
                <a:r>
                  <a:rPr lang="en-US" sz="1600">
                    <a:latin typeface="Calibri" pitchFamily="34" charset="0"/>
                    <a:cs typeface="Arial" charset="0"/>
                  </a:rPr>
                  <a:t>REC(Green Attributes)</a:t>
                </a:r>
                <a:endParaRPr lang="en-US" sz="1600">
                  <a:cs typeface="Arial" charset="0"/>
                </a:endParaRPr>
              </a:p>
            </p:txBody>
          </p:sp>
          <p:sp>
            <p:nvSpPr>
              <p:cNvPr id="30" name="Text Box 5"/>
              <p:cNvSpPr txBox="1">
                <a:spLocks noChangeArrowheads="1"/>
              </p:cNvSpPr>
              <p:nvPr/>
            </p:nvSpPr>
            <p:spPr bwMode="auto">
              <a:xfrm>
                <a:off x="4970463" y="5245100"/>
                <a:ext cx="2373312" cy="622300"/>
              </a:xfrm>
              <a:prstGeom prst="rect">
                <a:avLst/>
              </a:prstGeom>
              <a:solidFill>
                <a:schemeClr val="accent2">
                  <a:lumMod val="20000"/>
                  <a:lumOff val="80000"/>
                  <a:alpha val="83000"/>
                </a:schemeClr>
              </a:solidFill>
              <a:ln w="9525">
                <a:noFill/>
                <a:miter lim="800000"/>
                <a:headEnd/>
                <a:tailEnd/>
              </a:ln>
            </p:spPr>
            <p:txBody>
              <a:bodyPr tIns="91440" bIns="91440" anchor="ctr"/>
              <a:lstStyle/>
              <a:p>
                <a:pPr algn="ctr">
                  <a:spcAft>
                    <a:spcPts val="1000"/>
                  </a:spcAft>
                  <a:defRPr/>
                </a:pPr>
                <a:r>
                  <a:rPr lang="en-US" sz="1600" dirty="0">
                    <a:latin typeface="Calibri" pitchFamily="34" charset="0"/>
                    <a:cs typeface="Arial" pitchFamily="34" charset="0"/>
                  </a:rPr>
                  <a:t>Buyer (RPO Compliance)</a:t>
                </a:r>
                <a:endParaRPr lang="en-US" sz="1600" dirty="0">
                  <a:latin typeface="Arial" pitchFamily="34" charset="0"/>
                  <a:cs typeface="Arial" pitchFamily="34" charset="0"/>
                </a:endParaRPr>
              </a:p>
            </p:txBody>
          </p:sp>
          <p:sp>
            <p:nvSpPr>
              <p:cNvPr id="48146" name="Text Box 6"/>
              <p:cNvSpPr txBox="1">
                <a:spLocks noChangeArrowheads="1"/>
              </p:cNvSpPr>
              <p:nvPr/>
            </p:nvSpPr>
            <p:spPr bwMode="auto">
              <a:xfrm>
                <a:off x="1314450" y="5622303"/>
                <a:ext cx="2372964" cy="549897"/>
              </a:xfrm>
              <a:prstGeom prst="rect">
                <a:avLst/>
              </a:prstGeom>
              <a:solidFill>
                <a:srgbClr val="E5F39F">
                  <a:alpha val="72940"/>
                </a:srgbClr>
              </a:solidFill>
              <a:ln w="9525">
                <a:noFill/>
                <a:miter lim="800000"/>
                <a:headEnd/>
                <a:tailEnd/>
              </a:ln>
            </p:spPr>
            <p:txBody>
              <a:bodyPr tIns="91440" bIns="91440" anchor="ctr"/>
              <a:lstStyle/>
              <a:p>
                <a:pPr algn="ctr">
                  <a:spcAft>
                    <a:spcPts val="1000"/>
                  </a:spcAft>
                </a:pPr>
                <a:r>
                  <a:rPr lang="en-US" sz="1600">
                    <a:latin typeface="Calibri" pitchFamily="34" charset="0"/>
                    <a:cs typeface="Arial" charset="0"/>
                  </a:rPr>
                  <a:t>Electricity</a:t>
                </a:r>
                <a:endParaRPr lang="en-US" sz="1600">
                  <a:cs typeface="Arial" charset="0"/>
                </a:endParaRPr>
              </a:p>
            </p:txBody>
          </p:sp>
          <p:cxnSp>
            <p:nvCxnSpPr>
              <p:cNvPr id="48147" name="AutoShape 10"/>
              <p:cNvCxnSpPr>
                <a:cxnSpLocks noChangeShapeType="1"/>
              </p:cNvCxnSpPr>
              <p:nvPr/>
            </p:nvCxnSpPr>
            <p:spPr bwMode="auto">
              <a:xfrm>
                <a:off x="4556581" y="5276654"/>
                <a:ext cx="0" cy="549897"/>
              </a:xfrm>
              <a:prstGeom prst="straightConnector1">
                <a:avLst/>
              </a:prstGeom>
              <a:noFill/>
              <a:ln w="3175">
                <a:solidFill>
                  <a:srgbClr val="484329"/>
                </a:solidFill>
                <a:prstDash val="sysDot"/>
                <a:round/>
                <a:headEnd/>
                <a:tailEnd/>
              </a:ln>
            </p:spPr>
          </p:cxnSp>
          <p:cxnSp>
            <p:nvCxnSpPr>
              <p:cNvPr id="48148" name="AutoShape 14"/>
              <p:cNvCxnSpPr>
                <a:cxnSpLocks noChangeShapeType="1"/>
              </p:cNvCxnSpPr>
              <p:nvPr/>
            </p:nvCxnSpPr>
            <p:spPr bwMode="auto">
              <a:xfrm flipH="1">
                <a:off x="3914593" y="5269322"/>
                <a:ext cx="655784" cy="1047"/>
              </a:xfrm>
              <a:prstGeom prst="straightConnector1">
                <a:avLst/>
              </a:prstGeom>
              <a:noFill/>
              <a:ln w="9525">
                <a:solidFill>
                  <a:srgbClr val="484329"/>
                </a:solidFill>
                <a:prstDash val="sysDot"/>
                <a:round/>
                <a:headEnd/>
                <a:tailEnd/>
              </a:ln>
            </p:spPr>
          </p:cxnSp>
          <p:cxnSp>
            <p:nvCxnSpPr>
              <p:cNvPr id="48149" name="AutoShape 15"/>
              <p:cNvCxnSpPr>
                <a:cxnSpLocks noChangeShapeType="1"/>
              </p:cNvCxnSpPr>
              <p:nvPr/>
            </p:nvCxnSpPr>
            <p:spPr bwMode="auto">
              <a:xfrm flipH="1">
                <a:off x="3914593" y="5819219"/>
                <a:ext cx="655784" cy="1047"/>
              </a:xfrm>
              <a:prstGeom prst="straightConnector1">
                <a:avLst/>
              </a:prstGeom>
              <a:noFill/>
              <a:ln w="3175">
                <a:solidFill>
                  <a:srgbClr val="484329"/>
                </a:solidFill>
                <a:prstDash val="sysDot"/>
                <a:round/>
                <a:headEnd/>
                <a:tailEnd/>
              </a:ln>
            </p:spPr>
          </p:cxnSp>
          <p:sp>
            <p:nvSpPr>
              <p:cNvPr id="48150" name="AutoShape 17"/>
              <p:cNvSpPr>
                <a:spLocks noChangeArrowheads="1"/>
              </p:cNvSpPr>
              <p:nvPr/>
            </p:nvSpPr>
            <p:spPr bwMode="auto">
              <a:xfrm rot="5400000">
                <a:off x="4576904" y="5449087"/>
                <a:ext cx="345649" cy="220741"/>
              </a:xfrm>
              <a:prstGeom prst="triangle">
                <a:avLst>
                  <a:gd name="adj" fmla="val 50000"/>
                </a:avLst>
              </a:prstGeom>
              <a:solidFill>
                <a:srgbClr val="D8D8D8"/>
              </a:solidFill>
              <a:ln w="3175">
                <a:noFill/>
                <a:prstDash val="sysDot"/>
                <a:miter lim="800000"/>
                <a:headEnd/>
                <a:tailEnd/>
              </a:ln>
            </p:spPr>
            <p:txBody>
              <a:bodyPr/>
              <a:lstStyle/>
              <a:p>
                <a:endParaRPr lang="en-US"/>
              </a:p>
            </p:txBody>
          </p:sp>
        </p:grpSp>
        <p:sp>
          <p:nvSpPr>
            <p:cNvPr id="48137" name="TextBox 40"/>
            <p:cNvSpPr txBox="1">
              <a:spLocks noChangeArrowheads="1"/>
            </p:cNvSpPr>
            <p:nvPr/>
          </p:nvSpPr>
          <p:spPr bwMode="auto">
            <a:xfrm>
              <a:off x="0" y="1143000"/>
              <a:ext cx="3352800" cy="400110"/>
            </a:xfrm>
            <a:prstGeom prst="rect">
              <a:avLst/>
            </a:prstGeom>
            <a:noFill/>
            <a:ln w="9525">
              <a:noFill/>
              <a:miter lim="800000"/>
              <a:headEnd/>
              <a:tailEnd/>
            </a:ln>
          </p:spPr>
          <p:txBody>
            <a:bodyPr>
              <a:spAutoFit/>
            </a:bodyPr>
            <a:lstStyle/>
            <a:p>
              <a:r>
                <a:rPr lang="en-US" sz="2000">
                  <a:latin typeface="Calibri" pitchFamily="34" charset="0"/>
                  <a:cs typeface="Calibri" pitchFamily="34" charset="0"/>
                </a:rPr>
                <a:t>Bundled Green Power</a:t>
              </a:r>
            </a:p>
          </p:txBody>
        </p:sp>
        <p:grpSp>
          <p:nvGrpSpPr>
            <p:cNvPr id="5" name="Group 45"/>
            <p:cNvGrpSpPr>
              <a:grpSpLocks/>
            </p:cNvGrpSpPr>
            <p:nvPr/>
          </p:nvGrpSpPr>
          <p:grpSpPr bwMode="auto">
            <a:xfrm>
              <a:off x="838200" y="1472484"/>
              <a:ext cx="6934200" cy="990600"/>
              <a:chOff x="838200" y="1472484"/>
              <a:chExt cx="6934200" cy="990600"/>
            </a:xfrm>
          </p:grpSpPr>
          <p:sp>
            <p:nvSpPr>
              <p:cNvPr id="48139" name="Text Box 4"/>
              <p:cNvSpPr txBox="1">
                <a:spLocks noChangeArrowheads="1"/>
              </p:cNvSpPr>
              <p:nvPr/>
            </p:nvSpPr>
            <p:spPr bwMode="auto">
              <a:xfrm>
                <a:off x="1295400" y="1651716"/>
                <a:ext cx="2372964" cy="644165"/>
              </a:xfrm>
              <a:prstGeom prst="rect">
                <a:avLst/>
              </a:prstGeom>
              <a:solidFill>
                <a:srgbClr val="C2D69B">
                  <a:alpha val="83136"/>
                </a:srgbClr>
              </a:solidFill>
              <a:ln w="9525">
                <a:noFill/>
                <a:miter lim="800000"/>
                <a:headEnd/>
                <a:tailEnd/>
              </a:ln>
            </p:spPr>
            <p:txBody>
              <a:bodyPr tIns="91440" bIns="91440" anchor="ctr"/>
              <a:lstStyle/>
              <a:p>
                <a:pPr algn="ctr"/>
                <a:r>
                  <a:rPr lang="en-US" sz="1600">
                    <a:latin typeface="Calibri" pitchFamily="34" charset="0"/>
                    <a:cs typeface="Arial" charset="0"/>
                  </a:rPr>
                  <a:t>Seller (RE power)</a:t>
                </a:r>
              </a:p>
            </p:txBody>
          </p:sp>
          <p:sp>
            <p:nvSpPr>
              <p:cNvPr id="37" name="Text Box 5"/>
              <p:cNvSpPr txBox="1">
                <a:spLocks noChangeArrowheads="1"/>
              </p:cNvSpPr>
              <p:nvPr/>
            </p:nvSpPr>
            <p:spPr bwMode="auto">
              <a:xfrm>
                <a:off x="5122863" y="1676400"/>
                <a:ext cx="2373312" cy="622300"/>
              </a:xfrm>
              <a:prstGeom prst="rect">
                <a:avLst/>
              </a:prstGeom>
              <a:solidFill>
                <a:schemeClr val="accent2">
                  <a:lumMod val="20000"/>
                  <a:lumOff val="80000"/>
                  <a:alpha val="83000"/>
                </a:schemeClr>
              </a:solidFill>
              <a:ln w="9525">
                <a:noFill/>
                <a:miter lim="800000"/>
                <a:headEnd/>
                <a:tailEnd/>
              </a:ln>
            </p:spPr>
            <p:txBody>
              <a:bodyPr tIns="91440" bIns="91440" anchor="ctr"/>
              <a:lstStyle/>
              <a:p>
                <a:pPr algn="ctr">
                  <a:spcAft>
                    <a:spcPts val="1000"/>
                  </a:spcAft>
                  <a:defRPr/>
                </a:pPr>
                <a:r>
                  <a:rPr lang="en-US" sz="1600" dirty="0">
                    <a:latin typeface="Calibri" pitchFamily="34" charset="0"/>
                    <a:cs typeface="Arial" pitchFamily="34" charset="0"/>
                  </a:rPr>
                  <a:t>Buyer (RPO Compliance)</a:t>
                </a:r>
                <a:endParaRPr lang="en-US" sz="1600" dirty="0">
                  <a:latin typeface="Arial" pitchFamily="34" charset="0"/>
                  <a:cs typeface="Arial" pitchFamily="34" charset="0"/>
                </a:endParaRPr>
              </a:p>
            </p:txBody>
          </p:sp>
          <p:cxnSp>
            <p:nvCxnSpPr>
              <p:cNvPr id="48141" name="AutoShape 11"/>
              <p:cNvCxnSpPr>
                <a:cxnSpLocks noChangeShapeType="1"/>
              </p:cNvCxnSpPr>
              <p:nvPr/>
            </p:nvCxnSpPr>
            <p:spPr bwMode="auto">
              <a:xfrm flipH="1">
                <a:off x="3810000" y="1972441"/>
                <a:ext cx="655784" cy="1047"/>
              </a:xfrm>
              <a:prstGeom prst="straightConnector1">
                <a:avLst/>
              </a:prstGeom>
              <a:noFill/>
              <a:ln w="9525">
                <a:solidFill>
                  <a:srgbClr val="484329"/>
                </a:solidFill>
                <a:prstDash val="sysDot"/>
                <a:round/>
                <a:headEnd/>
                <a:tailEnd/>
              </a:ln>
            </p:spPr>
          </p:cxnSp>
          <p:sp>
            <p:nvSpPr>
              <p:cNvPr id="48142" name="AutoShape 13"/>
              <p:cNvSpPr>
                <a:spLocks noChangeArrowheads="1"/>
              </p:cNvSpPr>
              <p:nvPr/>
            </p:nvSpPr>
            <p:spPr bwMode="auto">
              <a:xfrm rot="5400000">
                <a:off x="4472311" y="1853691"/>
                <a:ext cx="345649" cy="220741"/>
              </a:xfrm>
              <a:prstGeom prst="triangle">
                <a:avLst>
                  <a:gd name="adj" fmla="val 50000"/>
                </a:avLst>
              </a:prstGeom>
              <a:solidFill>
                <a:srgbClr val="D8D8D8"/>
              </a:solidFill>
              <a:ln w="3175">
                <a:noFill/>
                <a:prstDash val="sysDot"/>
                <a:miter lim="800000"/>
                <a:headEnd/>
                <a:tailEnd/>
              </a:ln>
            </p:spPr>
            <p:txBody>
              <a:bodyPr/>
              <a:lstStyle/>
              <a:p>
                <a:endParaRPr lang="en-US"/>
              </a:p>
            </p:txBody>
          </p:sp>
          <p:sp>
            <p:nvSpPr>
              <p:cNvPr id="44" name="Rectangle 43"/>
              <p:cNvSpPr/>
              <p:nvPr/>
            </p:nvSpPr>
            <p:spPr bwMode="auto">
              <a:xfrm>
                <a:off x="838200" y="1473200"/>
                <a:ext cx="6934200" cy="990600"/>
              </a:xfrm>
              <a:prstGeom prst="rect">
                <a:avLst/>
              </a:prstGeom>
              <a:noFill/>
              <a:ln w="9525" cap="flat" cmpd="sng" algn="ctr">
                <a:solidFill>
                  <a:schemeClr val="bg2">
                    <a:lumMod val="75000"/>
                  </a:schemeClr>
                </a:solidFill>
                <a:prstDash val="solid"/>
                <a:round/>
                <a:headEnd type="none" w="med" len="med"/>
                <a:tailEnd type="none" w="med" len="med"/>
              </a:ln>
              <a:effectLst/>
            </p:spPr>
            <p:txBody>
              <a:bodyPr anchor="b"/>
              <a:lstStyle/>
              <a:p>
                <a:pPr algn="ctr">
                  <a:defRPr/>
                </a:pPr>
                <a:endParaRPr lang="en-US" sz="4000">
                  <a:solidFill>
                    <a:schemeClr val="bg1"/>
                  </a:solidFill>
                  <a:latin typeface="Britannic Bold" pitchFamily="34" charset="0"/>
                </a:endParaRPr>
              </a:p>
            </p:txBody>
          </p:sp>
        </p:grpSp>
      </p:grpSp>
      <p:sp>
        <p:nvSpPr>
          <p:cNvPr id="45" name="Rectangle 44"/>
          <p:cNvSpPr/>
          <p:nvPr/>
        </p:nvSpPr>
        <p:spPr>
          <a:xfrm>
            <a:off x="7848600" y="1447800"/>
            <a:ext cx="1295400" cy="1169988"/>
          </a:xfrm>
          <a:prstGeom prst="rect">
            <a:avLst/>
          </a:prstGeom>
        </p:spPr>
        <p:txBody>
          <a:bodyPr>
            <a:spAutoFit/>
          </a:bodyPr>
          <a:lstStyle/>
          <a:p>
            <a:pPr>
              <a:defRPr/>
            </a:pPr>
            <a:r>
              <a:rPr lang="en-US" sz="1400" b="1" i="1" dirty="0">
                <a:latin typeface="Calibri" pitchFamily="34" charset="0"/>
                <a:cs typeface="Calibri" pitchFamily="34" charset="0"/>
              </a:rPr>
              <a:t>Issues</a:t>
            </a:r>
          </a:p>
          <a:p>
            <a:pPr>
              <a:buFont typeface="Arial" pitchFamily="34" charset="0"/>
              <a:buChar char="•"/>
              <a:defRPr/>
            </a:pPr>
            <a:r>
              <a:rPr lang="en-US" sz="1400" dirty="0" err="1">
                <a:solidFill>
                  <a:schemeClr val="tx1">
                    <a:lumMod val="50000"/>
                    <a:lumOff val="50000"/>
                  </a:schemeClr>
                </a:solidFill>
                <a:latin typeface="Calibri" pitchFamily="34" charset="0"/>
                <a:cs typeface="Calibri" pitchFamily="34" charset="0"/>
              </a:rPr>
              <a:t>Schedulability</a:t>
            </a:r>
            <a:endParaRPr lang="en-US" sz="1400" dirty="0">
              <a:solidFill>
                <a:schemeClr val="tx1">
                  <a:lumMod val="50000"/>
                  <a:lumOff val="50000"/>
                </a:schemeClr>
              </a:solidFill>
              <a:latin typeface="Calibri" pitchFamily="34" charset="0"/>
              <a:cs typeface="Calibri" pitchFamily="34" charset="0"/>
            </a:endParaRPr>
          </a:p>
          <a:p>
            <a:pPr>
              <a:buFont typeface="Arial" pitchFamily="34" charset="0"/>
              <a:buChar char="•"/>
              <a:defRPr/>
            </a:pPr>
            <a:r>
              <a:rPr lang="en-US" sz="1400" dirty="0">
                <a:solidFill>
                  <a:schemeClr val="tx1">
                    <a:lumMod val="50000"/>
                    <a:lumOff val="50000"/>
                  </a:schemeClr>
                </a:solidFill>
                <a:latin typeface="Calibri" pitchFamily="34" charset="0"/>
                <a:cs typeface="Calibri" pitchFamily="34" charset="0"/>
              </a:rPr>
              <a:t>Uncertainty</a:t>
            </a:r>
          </a:p>
          <a:p>
            <a:pPr>
              <a:buFont typeface="Arial" pitchFamily="34" charset="0"/>
              <a:buChar char="•"/>
              <a:defRPr/>
            </a:pPr>
            <a:r>
              <a:rPr lang="en-US" sz="1400" dirty="0">
                <a:solidFill>
                  <a:schemeClr val="tx1">
                    <a:lumMod val="50000"/>
                    <a:lumOff val="50000"/>
                  </a:schemeClr>
                </a:solidFill>
                <a:latin typeface="Calibri" pitchFamily="34" charset="0"/>
                <a:cs typeface="Calibri" pitchFamily="34" charset="0"/>
              </a:rPr>
              <a:t>Transmission Loss &amp; Charge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0"/>
            <a:ext cx="8229600" cy="457200"/>
          </a:xfrm>
        </p:spPr>
        <p:txBody>
          <a:bodyPr anchor="t"/>
          <a:lstStyle/>
          <a:p>
            <a:pPr algn="l" eaLnBrk="1" hangingPunct="1"/>
            <a:r>
              <a:rPr lang="en-US" sz="3200" smtClean="0"/>
              <a:t>Salient Features of REC Mechanism</a:t>
            </a:r>
          </a:p>
        </p:txBody>
      </p:sp>
      <p:graphicFrame>
        <p:nvGraphicFramePr>
          <p:cNvPr id="5" name="Content Placeholder 4"/>
          <p:cNvGraphicFramePr>
            <a:graphicFrameLocks noGrp="1"/>
          </p:cNvGraphicFramePr>
          <p:nvPr>
            <p:ph idx="1"/>
          </p:nvPr>
        </p:nvGraphicFramePr>
        <p:xfrm>
          <a:off x="0" y="695325"/>
          <a:ext cx="9067800" cy="6208607"/>
        </p:xfrm>
        <a:graphic>
          <a:graphicData uri="http://schemas.openxmlformats.org/drawingml/2006/table">
            <a:tbl>
              <a:tblPr firstRow="1" bandRow="1">
                <a:tableStyleId>{F5AB1C69-6EDB-4FF4-983F-18BD219EF322}</a:tableStyleId>
              </a:tblPr>
              <a:tblGrid>
                <a:gridCol w="3048000"/>
                <a:gridCol w="6019800"/>
              </a:tblGrid>
              <a:tr h="486619">
                <a:tc>
                  <a:txBody>
                    <a:bodyPr/>
                    <a:lstStyle/>
                    <a:p>
                      <a:pPr marL="0" marR="0" algn="just" defTabSz="914400" rtl="0" eaLnBrk="1" latinLnBrk="0" hangingPunct="1">
                        <a:lnSpc>
                          <a:spcPct val="150000"/>
                        </a:lnSpc>
                        <a:spcBef>
                          <a:spcPts val="0"/>
                        </a:spcBef>
                        <a:spcAft>
                          <a:spcPts val="0"/>
                        </a:spcAft>
                      </a:pPr>
                      <a:r>
                        <a:rPr lang="en-IN" sz="1800" b="1" kern="1200" dirty="0" smtClean="0">
                          <a:solidFill>
                            <a:schemeClr val="accent3">
                              <a:lumMod val="50000"/>
                            </a:schemeClr>
                          </a:solidFill>
                          <a:latin typeface="+mn-lt"/>
                          <a:ea typeface="+mn-ea"/>
                          <a:cs typeface="+mn-cs"/>
                        </a:rPr>
                        <a:t>Participation</a:t>
                      </a:r>
                      <a:endParaRPr lang="en-US" sz="1800" b="1" kern="1200" dirty="0">
                        <a:solidFill>
                          <a:schemeClr val="accent3">
                            <a:lumMod val="50000"/>
                          </a:schemeClr>
                        </a:solidFill>
                        <a:latin typeface="+mn-lt"/>
                        <a:ea typeface="+mn-ea"/>
                        <a:cs typeface="+mn-cs"/>
                      </a:endParaRPr>
                    </a:p>
                  </a:txBody>
                  <a:tcPr/>
                </a:tc>
                <a:tc>
                  <a:txBody>
                    <a:bodyPr/>
                    <a:lstStyle/>
                    <a:p>
                      <a:pPr marL="0" marR="0" algn="just" defTabSz="914400" rtl="0" eaLnBrk="1" latinLnBrk="0" hangingPunct="1">
                        <a:lnSpc>
                          <a:spcPct val="150000"/>
                        </a:lnSpc>
                        <a:spcBef>
                          <a:spcPts val="0"/>
                        </a:spcBef>
                        <a:spcAft>
                          <a:spcPts val="0"/>
                        </a:spcAft>
                      </a:pPr>
                      <a:r>
                        <a:rPr lang="en-IN" sz="1800" b="1" kern="1200" dirty="0" smtClean="0">
                          <a:solidFill>
                            <a:schemeClr val="accent3">
                              <a:lumMod val="50000"/>
                            </a:schemeClr>
                          </a:solidFill>
                          <a:latin typeface="+mn-lt"/>
                          <a:ea typeface="+mn-ea"/>
                          <a:cs typeface="+mn-cs"/>
                        </a:rPr>
                        <a:t>Voluntary</a:t>
                      </a:r>
                      <a:endParaRPr lang="en-US" sz="1800" b="1" kern="1200" dirty="0">
                        <a:solidFill>
                          <a:schemeClr val="accent3">
                            <a:lumMod val="50000"/>
                          </a:schemeClr>
                        </a:solidFill>
                        <a:latin typeface="+mn-lt"/>
                        <a:ea typeface="+mn-ea"/>
                        <a:cs typeface="+mn-cs"/>
                      </a:endParaRPr>
                    </a:p>
                  </a:txBody>
                  <a:tcPr/>
                </a:tc>
              </a:tr>
              <a:tr h="502705">
                <a:tc>
                  <a:txBody>
                    <a:bodyPr/>
                    <a:lstStyle/>
                    <a:p>
                      <a:pPr marL="0" marR="0" indent="-90170" algn="just">
                        <a:lnSpc>
                          <a:spcPct val="150000"/>
                        </a:lnSpc>
                        <a:spcBef>
                          <a:spcPts val="0"/>
                        </a:spcBef>
                        <a:spcAft>
                          <a:spcPts val="0"/>
                        </a:spcAft>
                      </a:pPr>
                      <a:r>
                        <a:rPr lang="en-US" sz="1800" b="1" dirty="0">
                          <a:solidFill>
                            <a:schemeClr val="accent3">
                              <a:lumMod val="50000"/>
                            </a:schemeClr>
                          </a:solidFill>
                        </a:rPr>
                        <a:t> REC Denomination</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1 MWh</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algn="just">
                        <a:lnSpc>
                          <a:spcPct val="150000"/>
                        </a:lnSpc>
                        <a:spcBef>
                          <a:spcPts val="0"/>
                        </a:spcBef>
                        <a:spcAft>
                          <a:spcPts val="0"/>
                        </a:spcAft>
                      </a:pPr>
                      <a:r>
                        <a:rPr lang="en-US" sz="1800" b="1" dirty="0">
                          <a:solidFill>
                            <a:schemeClr val="accent3">
                              <a:lumMod val="50000"/>
                            </a:schemeClr>
                          </a:solidFill>
                        </a:rPr>
                        <a:t> Validity</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365 Days after issuance</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indent="-90170" algn="just">
                        <a:lnSpc>
                          <a:spcPct val="150000"/>
                        </a:lnSpc>
                        <a:spcBef>
                          <a:spcPts val="0"/>
                        </a:spcBef>
                        <a:spcAft>
                          <a:spcPts val="0"/>
                        </a:spcAft>
                      </a:pPr>
                      <a:r>
                        <a:rPr lang="en-US" sz="1800" b="1">
                          <a:solidFill>
                            <a:schemeClr val="accent3">
                              <a:lumMod val="50000"/>
                            </a:schemeClr>
                          </a:solidFill>
                        </a:rPr>
                        <a:t> Categories</a:t>
                      </a:r>
                      <a:endParaRPr lang="en-US" sz="1800" b="1">
                        <a:solidFill>
                          <a:schemeClr val="accent3">
                            <a:lumMod val="50000"/>
                          </a:schemeClr>
                        </a:solidFill>
                        <a:latin typeface="Calibri" pitchFamily="34" charset="0"/>
                        <a:ea typeface="Calibri"/>
                        <a:cs typeface="Times New Roman"/>
                      </a:endParaRPr>
                    </a:p>
                  </a:txBody>
                  <a:tcPr marL="68580" marR="68580" marT="0" marB="0"/>
                </a:tc>
                <a:tc>
                  <a:txBody>
                    <a:bodyPr/>
                    <a:lstStyle/>
                    <a:p>
                      <a:pPr marL="342900" marR="0" lvl="0" indent="-342900" algn="just">
                        <a:lnSpc>
                          <a:spcPct val="150000"/>
                        </a:lnSpc>
                        <a:spcBef>
                          <a:spcPts val="0"/>
                        </a:spcBef>
                        <a:spcAft>
                          <a:spcPts val="0"/>
                        </a:spcAft>
                        <a:buFont typeface="+mj-lt"/>
                        <a:buAutoNum type="arabicPeriod"/>
                        <a:tabLst>
                          <a:tab pos="148590" algn="l"/>
                        </a:tabLst>
                      </a:pPr>
                      <a:r>
                        <a:rPr lang="en-US" sz="1800" b="1" dirty="0">
                          <a:solidFill>
                            <a:schemeClr val="accent3">
                              <a:lumMod val="50000"/>
                            </a:schemeClr>
                          </a:solidFill>
                        </a:rPr>
                        <a:t>Solar </a:t>
                      </a:r>
                      <a:r>
                        <a:rPr lang="en-US" sz="1800" b="1" dirty="0" smtClean="0">
                          <a:solidFill>
                            <a:schemeClr val="accent3">
                              <a:lumMod val="50000"/>
                            </a:schemeClr>
                          </a:solidFill>
                        </a:rPr>
                        <a:t>REC </a:t>
                      </a:r>
                      <a:r>
                        <a:rPr lang="en-US" sz="1800" b="1" baseline="0" dirty="0" smtClean="0">
                          <a:solidFill>
                            <a:schemeClr val="accent3">
                              <a:lumMod val="50000"/>
                            </a:schemeClr>
                          </a:solidFill>
                        </a:rPr>
                        <a:t> </a:t>
                      </a:r>
                      <a:r>
                        <a:rPr lang="en-US" sz="1800" b="1" dirty="0" smtClean="0">
                          <a:solidFill>
                            <a:schemeClr val="accent3">
                              <a:lumMod val="50000"/>
                            </a:schemeClr>
                          </a:solidFill>
                        </a:rPr>
                        <a:t>2. Non-Solar </a:t>
                      </a:r>
                      <a:r>
                        <a:rPr lang="en-US" sz="1800" b="1" dirty="0">
                          <a:solidFill>
                            <a:schemeClr val="accent3">
                              <a:lumMod val="50000"/>
                            </a:schemeClr>
                          </a:solidFill>
                        </a:rPr>
                        <a:t>REC</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indent="-90170" algn="just">
                        <a:lnSpc>
                          <a:spcPct val="150000"/>
                        </a:lnSpc>
                        <a:spcBef>
                          <a:spcPts val="0"/>
                        </a:spcBef>
                        <a:spcAft>
                          <a:spcPts val="0"/>
                        </a:spcAft>
                      </a:pPr>
                      <a:r>
                        <a:rPr lang="en-US" sz="1800" b="1">
                          <a:solidFill>
                            <a:schemeClr val="accent3">
                              <a:lumMod val="50000"/>
                            </a:schemeClr>
                          </a:solidFill>
                        </a:rPr>
                        <a:t> Trading Platform</a:t>
                      </a:r>
                      <a:endParaRPr lang="en-US" sz="1800" b="1">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Power Exchanges only</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indent="-90170" algn="just">
                        <a:lnSpc>
                          <a:spcPct val="150000"/>
                        </a:lnSpc>
                        <a:spcBef>
                          <a:spcPts val="0"/>
                        </a:spcBef>
                        <a:spcAft>
                          <a:spcPts val="0"/>
                        </a:spcAft>
                      </a:pPr>
                      <a:r>
                        <a:rPr lang="en-US" sz="1800" b="1" dirty="0" smtClean="0">
                          <a:solidFill>
                            <a:schemeClr val="accent3">
                              <a:lumMod val="50000"/>
                            </a:schemeClr>
                          </a:solidFill>
                        </a:rPr>
                        <a:t>Trading Day</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smtClean="0">
                          <a:solidFill>
                            <a:schemeClr val="accent3">
                              <a:lumMod val="50000"/>
                            </a:schemeClr>
                          </a:solidFill>
                        </a:rPr>
                        <a:t>Last Wednesday of every month</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indent="-90170" algn="just">
                        <a:lnSpc>
                          <a:spcPct val="150000"/>
                        </a:lnSpc>
                        <a:spcBef>
                          <a:spcPts val="0"/>
                        </a:spcBef>
                        <a:spcAft>
                          <a:spcPts val="0"/>
                        </a:spcAft>
                      </a:pPr>
                      <a:r>
                        <a:rPr lang="en-US" sz="1800" b="1">
                          <a:solidFill>
                            <a:schemeClr val="accent3">
                              <a:lumMod val="50000"/>
                            </a:schemeClr>
                          </a:solidFill>
                        </a:rPr>
                        <a:t> Banking</a:t>
                      </a:r>
                      <a:endParaRPr lang="en-US" sz="1800" b="1">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a:solidFill>
                            <a:schemeClr val="accent3">
                              <a:lumMod val="50000"/>
                            </a:schemeClr>
                          </a:solidFill>
                        </a:rPr>
                        <a:t>Not Allowed</a:t>
                      </a:r>
                      <a:endParaRPr lang="en-US" sz="1800" b="1">
                        <a:solidFill>
                          <a:schemeClr val="accent3">
                            <a:lumMod val="50000"/>
                          </a:schemeClr>
                        </a:solidFill>
                        <a:latin typeface="Calibri" pitchFamily="34" charset="0"/>
                        <a:ea typeface="Calibri"/>
                        <a:cs typeface="Times New Roman"/>
                      </a:endParaRPr>
                    </a:p>
                  </a:txBody>
                  <a:tcPr marL="68580" marR="68580" marT="0" marB="0"/>
                </a:tc>
              </a:tr>
              <a:tr h="502705">
                <a:tc>
                  <a:txBody>
                    <a:bodyPr/>
                    <a:lstStyle/>
                    <a:p>
                      <a:pPr marL="0" marR="0" indent="-90170" algn="just">
                        <a:lnSpc>
                          <a:spcPct val="150000"/>
                        </a:lnSpc>
                        <a:spcBef>
                          <a:spcPts val="0"/>
                        </a:spcBef>
                        <a:spcAft>
                          <a:spcPts val="0"/>
                        </a:spcAft>
                      </a:pPr>
                      <a:r>
                        <a:rPr lang="en-US" sz="1800" b="1" dirty="0">
                          <a:solidFill>
                            <a:schemeClr val="accent3">
                              <a:lumMod val="50000"/>
                            </a:schemeClr>
                          </a:solidFill>
                        </a:rPr>
                        <a:t> Borrowing</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Not Allowed</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540832">
                <a:tc>
                  <a:txBody>
                    <a:bodyPr/>
                    <a:lstStyle/>
                    <a:p>
                      <a:pPr marL="0" marR="0" indent="-90170" algn="just">
                        <a:lnSpc>
                          <a:spcPct val="150000"/>
                        </a:lnSpc>
                        <a:spcBef>
                          <a:spcPts val="0"/>
                        </a:spcBef>
                        <a:spcAft>
                          <a:spcPts val="0"/>
                        </a:spcAft>
                      </a:pPr>
                      <a:r>
                        <a:rPr lang="en-US" sz="1800" b="1" dirty="0">
                          <a:solidFill>
                            <a:schemeClr val="accent3">
                              <a:lumMod val="50000"/>
                            </a:schemeClr>
                          </a:solidFill>
                        </a:rPr>
                        <a:t> Transfer Type</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Single transfer </a:t>
                      </a:r>
                      <a:r>
                        <a:rPr lang="en-US" sz="1800" b="1" dirty="0" smtClean="0">
                          <a:solidFill>
                            <a:schemeClr val="accent3">
                              <a:lumMod val="50000"/>
                            </a:schemeClr>
                          </a:solidFill>
                        </a:rPr>
                        <a:t>only </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r h="755120">
                <a:tc>
                  <a:txBody>
                    <a:bodyPr/>
                    <a:lstStyle/>
                    <a:p>
                      <a:pPr marL="0" marR="0" indent="-90170" algn="just">
                        <a:lnSpc>
                          <a:spcPct val="150000"/>
                        </a:lnSpc>
                        <a:spcBef>
                          <a:spcPts val="0"/>
                        </a:spcBef>
                        <a:spcAft>
                          <a:spcPts val="0"/>
                        </a:spcAft>
                      </a:pPr>
                      <a:r>
                        <a:rPr lang="en-US" sz="1800" b="1">
                          <a:solidFill>
                            <a:schemeClr val="accent3">
                              <a:lumMod val="50000"/>
                            </a:schemeClr>
                          </a:solidFill>
                        </a:rPr>
                        <a:t> Penalty for Non-compliance</a:t>
                      </a:r>
                      <a:endParaRPr lang="en-US" sz="1800" b="1">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‘Forbearance’ Price (Maximum Price</a:t>
                      </a:r>
                      <a:r>
                        <a:rPr lang="en-US" sz="1800" b="1" dirty="0" smtClean="0">
                          <a:solidFill>
                            <a:schemeClr val="accent3">
                              <a:lumMod val="50000"/>
                            </a:schemeClr>
                          </a:solidFill>
                        </a:rPr>
                        <a:t>)</a:t>
                      </a:r>
                    </a:p>
                    <a:p>
                      <a:pPr marL="0" marR="0" algn="just">
                        <a:lnSpc>
                          <a:spcPct val="150000"/>
                        </a:lnSpc>
                        <a:spcBef>
                          <a:spcPts val="0"/>
                        </a:spcBef>
                        <a:spcAft>
                          <a:spcPts val="0"/>
                        </a:spcAft>
                      </a:pPr>
                      <a:r>
                        <a:rPr lang="en-US" sz="1800" b="0" dirty="0" smtClean="0">
                          <a:solidFill>
                            <a:schemeClr val="accent3">
                              <a:lumMod val="50000"/>
                            </a:schemeClr>
                          </a:solidFill>
                          <a:latin typeface="Calibri" pitchFamily="34" charset="0"/>
                          <a:ea typeface="Calibri"/>
                          <a:cs typeface="Times New Roman"/>
                        </a:rPr>
                        <a:t>Solar: Rs 9300/REC</a:t>
                      </a:r>
                      <a:r>
                        <a:rPr lang="en-US" sz="1800" b="0" baseline="0" dirty="0" smtClean="0">
                          <a:solidFill>
                            <a:schemeClr val="accent3">
                              <a:lumMod val="50000"/>
                            </a:schemeClr>
                          </a:solidFill>
                          <a:latin typeface="Calibri" pitchFamily="34" charset="0"/>
                          <a:ea typeface="Calibri"/>
                          <a:cs typeface="Times New Roman"/>
                        </a:rPr>
                        <a:t>  </a:t>
                      </a:r>
                      <a:r>
                        <a:rPr lang="en-US" sz="1800" b="1" baseline="0" dirty="0" smtClean="0">
                          <a:solidFill>
                            <a:schemeClr val="accent3">
                              <a:lumMod val="50000"/>
                            </a:schemeClr>
                          </a:solidFill>
                          <a:latin typeface="Calibri" pitchFamily="34" charset="0"/>
                          <a:ea typeface="Calibri"/>
                          <a:cs typeface="Times New Roman"/>
                        </a:rPr>
                        <a:t>I </a:t>
                      </a:r>
                      <a:r>
                        <a:rPr lang="en-US" sz="1800" b="0" kern="1200" dirty="0" smtClean="0">
                          <a:solidFill>
                            <a:schemeClr val="accent3">
                              <a:lumMod val="50000"/>
                            </a:schemeClr>
                          </a:solidFill>
                          <a:latin typeface="Calibri" pitchFamily="34" charset="0"/>
                          <a:ea typeface="Calibri"/>
                          <a:cs typeface="Times New Roman"/>
                        </a:rPr>
                        <a:t>Non-Solar: Rs 1500/REC</a:t>
                      </a:r>
                      <a:endParaRPr lang="en-US" sz="1800" b="0" kern="1200" dirty="0">
                        <a:solidFill>
                          <a:schemeClr val="accent3">
                            <a:lumMod val="50000"/>
                          </a:schemeClr>
                        </a:solidFill>
                        <a:latin typeface="Calibri" pitchFamily="34" charset="0"/>
                        <a:ea typeface="Calibri"/>
                        <a:cs typeface="Times New Roman"/>
                      </a:endParaRPr>
                    </a:p>
                  </a:txBody>
                  <a:tcPr marL="68580" marR="68580" marT="0" marB="0"/>
                </a:tc>
              </a:tr>
              <a:tr h="755120">
                <a:tc>
                  <a:txBody>
                    <a:bodyPr/>
                    <a:lstStyle/>
                    <a:p>
                      <a:pPr marL="0" marR="0" indent="-90170" algn="just">
                        <a:lnSpc>
                          <a:spcPct val="150000"/>
                        </a:lnSpc>
                        <a:spcBef>
                          <a:spcPts val="0"/>
                        </a:spcBef>
                        <a:spcAft>
                          <a:spcPts val="0"/>
                        </a:spcAft>
                      </a:pPr>
                      <a:r>
                        <a:rPr lang="en-IN" sz="1800" b="1" dirty="0" smtClean="0">
                          <a:solidFill>
                            <a:schemeClr val="accent3">
                              <a:lumMod val="50000"/>
                            </a:schemeClr>
                          </a:solidFill>
                        </a:rPr>
                        <a:t>  </a:t>
                      </a:r>
                      <a:r>
                        <a:rPr lang="en-US" sz="1800" b="1" dirty="0">
                          <a:solidFill>
                            <a:schemeClr val="accent3">
                              <a:lumMod val="50000"/>
                            </a:schemeClr>
                          </a:solidFill>
                        </a:rPr>
                        <a:t>Price Guarantee</a:t>
                      </a:r>
                      <a:endParaRPr lang="en-US" sz="1800" b="1" dirty="0">
                        <a:solidFill>
                          <a:schemeClr val="accent3">
                            <a:lumMod val="50000"/>
                          </a:schemeClr>
                        </a:solidFill>
                        <a:latin typeface="Calibri" pitchFamily="34" charset="0"/>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US" sz="1800" b="1" dirty="0">
                          <a:solidFill>
                            <a:schemeClr val="accent3">
                              <a:lumMod val="50000"/>
                            </a:schemeClr>
                          </a:solidFill>
                        </a:rPr>
                        <a:t>Through ‘Floor’ Price (Minimum Price</a:t>
                      </a:r>
                      <a:r>
                        <a:rPr lang="en-US" sz="1800" b="1" dirty="0" smtClean="0">
                          <a:solidFill>
                            <a:schemeClr val="accent3">
                              <a:lumMod val="50000"/>
                            </a:schemeClr>
                          </a:solidFill>
                        </a:rPr>
                        <a:t>)</a:t>
                      </a:r>
                    </a:p>
                    <a:p>
                      <a:pPr marL="0" marR="0" indent="0" algn="just" defTabSz="914400" rtl="0" eaLnBrk="1" fontAlgn="auto" latinLnBrk="0" hangingPunct="1">
                        <a:lnSpc>
                          <a:spcPct val="150000"/>
                        </a:lnSpc>
                        <a:spcBef>
                          <a:spcPts val="0"/>
                        </a:spcBef>
                        <a:spcAft>
                          <a:spcPts val="0"/>
                        </a:spcAft>
                        <a:buClrTx/>
                        <a:buSzTx/>
                        <a:buFontTx/>
                        <a:buNone/>
                        <a:tabLst/>
                        <a:defRPr/>
                      </a:pPr>
                      <a:r>
                        <a:rPr lang="en-US" sz="1800" b="0" dirty="0" smtClean="0">
                          <a:solidFill>
                            <a:schemeClr val="accent3">
                              <a:lumMod val="50000"/>
                            </a:schemeClr>
                          </a:solidFill>
                          <a:latin typeface="Calibri" pitchFamily="34" charset="0"/>
                          <a:ea typeface="Calibri"/>
                          <a:cs typeface="Times New Roman"/>
                        </a:rPr>
                        <a:t>Solar: Rs 1500/REC</a:t>
                      </a:r>
                      <a:r>
                        <a:rPr lang="en-US" sz="1800" b="0" baseline="0" dirty="0" smtClean="0">
                          <a:solidFill>
                            <a:schemeClr val="accent3">
                              <a:lumMod val="50000"/>
                            </a:schemeClr>
                          </a:solidFill>
                          <a:latin typeface="Calibri" pitchFamily="34" charset="0"/>
                          <a:ea typeface="Calibri"/>
                          <a:cs typeface="Times New Roman"/>
                        </a:rPr>
                        <a:t>  </a:t>
                      </a:r>
                      <a:r>
                        <a:rPr lang="en-US" sz="1800" b="1" baseline="0" dirty="0" smtClean="0">
                          <a:solidFill>
                            <a:schemeClr val="accent3">
                              <a:lumMod val="50000"/>
                            </a:schemeClr>
                          </a:solidFill>
                          <a:latin typeface="Calibri" pitchFamily="34" charset="0"/>
                          <a:ea typeface="Calibri"/>
                          <a:cs typeface="Times New Roman"/>
                        </a:rPr>
                        <a:t>I </a:t>
                      </a:r>
                      <a:r>
                        <a:rPr lang="en-US" sz="1800" b="0" kern="1200" dirty="0" smtClean="0">
                          <a:solidFill>
                            <a:schemeClr val="accent3">
                              <a:lumMod val="50000"/>
                            </a:schemeClr>
                          </a:solidFill>
                          <a:latin typeface="Calibri" pitchFamily="34" charset="0"/>
                          <a:ea typeface="Calibri"/>
                          <a:cs typeface="Times New Roman"/>
                        </a:rPr>
                        <a:t>Non-Solar: Rs 3300/REC</a:t>
                      </a:r>
                      <a:endParaRPr lang="en-US" sz="1800" b="1" dirty="0">
                        <a:solidFill>
                          <a:schemeClr val="accent3">
                            <a:lumMod val="50000"/>
                          </a:schemeClr>
                        </a:solidFill>
                        <a:latin typeface="Calibri" pitchFamily="34" charset="0"/>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211015" y="152400"/>
            <a:ext cx="8229600" cy="609600"/>
          </a:xfrm>
        </p:spPr>
        <p:txBody>
          <a:bodyPr anchor="t"/>
          <a:lstStyle/>
          <a:p>
            <a:pPr algn="l" eaLnBrk="1" hangingPunct="1"/>
            <a:r>
              <a:rPr lang="en-US" sz="3200" smtClean="0">
                <a:latin typeface="Calibri" pitchFamily="34" charset="0"/>
              </a:rPr>
              <a:t>REC Mechanism</a:t>
            </a:r>
          </a:p>
        </p:txBody>
      </p:sp>
      <p:graphicFrame>
        <p:nvGraphicFramePr>
          <p:cNvPr id="8" name="Diagram 7"/>
          <p:cNvGraphicFramePr/>
          <p:nvPr/>
        </p:nvGraphicFramePr>
        <p:xfrm>
          <a:off x="457200" y="1143000"/>
          <a:ext cx="83058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354" y="2590800"/>
            <a:ext cx="8229600" cy="1143000"/>
          </a:xfrm>
        </p:spPr>
        <p:txBody>
          <a:bodyPr/>
          <a:lstStyle/>
          <a:p>
            <a:r>
              <a:rPr lang="en-US" dirty="0" smtClean="0">
                <a:solidFill>
                  <a:schemeClr val="accent1">
                    <a:lumMod val="50000"/>
                  </a:schemeClr>
                </a:solidFill>
                <a:latin typeface="Calibri" pitchFamily="34" charset="0"/>
              </a:rPr>
              <a:t>Status of Accreditated &amp; Registered Project</a:t>
            </a:r>
            <a:endParaRPr lang="en-US"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686800" cy="792162"/>
          </a:xfrm>
        </p:spPr>
        <p:txBody>
          <a:bodyPr/>
          <a:lstStyle/>
          <a:p>
            <a:pPr algn="l"/>
            <a:r>
              <a:rPr lang="en-US" sz="3200" dirty="0" smtClean="0">
                <a:solidFill>
                  <a:schemeClr val="tx2"/>
                </a:solidFill>
              </a:rPr>
              <a:t>State wise Accrediation &amp; Registration Capacity</a:t>
            </a:r>
            <a:endParaRPr lang="en-US" sz="3200" dirty="0">
              <a:solidFill>
                <a:schemeClr val="tx2"/>
              </a:solidFill>
            </a:endParaRPr>
          </a:p>
        </p:txBody>
      </p:sp>
      <p:pic>
        <p:nvPicPr>
          <p:cNvPr id="1026" name="Picture 2"/>
          <p:cNvPicPr>
            <a:picLocks noChangeAspect="1" noChangeArrowheads="1"/>
          </p:cNvPicPr>
          <p:nvPr/>
        </p:nvPicPr>
        <p:blipFill>
          <a:blip r:embed="rId2" cstate="print"/>
          <a:srcRect/>
          <a:stretch>
            <a:fillRect/>
          </a:stretch>
        </p:blipFill>
        <p:spPr bwMode="auto">
          <a:xfrm>
            <a:off x="0" y="1219200"/>
            <a:ext cx="9144000" cy="5715000"/>
          </a:xfrm>
          <a:prstGeom prst="rect">
            <a:avLst/>
          </a:prstGeom>
          <a:noFill/>
          <a:ln w="9525">
            <a:noFill/>
            <a:miter lim="800000"/>
            <a:headEnd/>
            <a:tailEnd/>
          </a:ln>
          <a:effectLst/>
        </p:spPr>
      </p:pic>
      <p:graphicFrame>
        <p:nvGraphicFramePr>
          <p:cNvPr id="22" name="Table 21"/>
          <p:cNvGraphicFramePr>
            <a:graphicFrameLocks noGrp="1"/>
          </p:cNvGraphicFramePr>
          <p:nvPr/>
        </p:nvGraphicFramePr>
        <p:xfrm>
          <a:off x="1905000" y="3886200"/>
          <a:ext cx="1295400" cy="243840"/>
        </p:xfrm>
        <a:graphic>
          <a:graphicData uri="http://schemas.openxmlformats.org/drawingml/2006/table">
            <a:tbl>
              <a:tblPr firstRow="1" bandRow="1">
                <a:tableStyleId>{5C22544A-7EE6-4342-B048-85BDC9FD1C3A}</a:tableStyleId>
              </a:tblPr>
              <a:tblGrid>
                <a:gridCol w="613611"/>
                <a:gridCol w="681789"/>
              </a:tblGrid>
              <a:tr h="228600">
                <a:tc>
                  <a:txBody>
                    <a:bodyPr/>
                    <a:lstStyle/>
                    <a:p>
                      <a:r>
                        <a:rPr lang="en-US" sz="1000" dirty="0" smtClean="0">
                          <a:solidFill>
                            <a:schemeClr val="tx1"/>
                          </a:solidFill>
                        </a:rPr>
                        <a:t>55 MW</a:t>
                      </a:r>
                      <a:endParaRPr lang="en-US" sz="10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41 MW</a:t>
                      </a:r>
                      <a:endParaRPr lang="en-US" sz="1000" dirty="0">
                        <a:solidFill>
                          <a:schemeClr val="tx1"/>
                        </a:solidFill>
                      </a:endParaRPr>
                    </a:p>
                  </a:txBody>
                  <a:tcPr>
                    <a:solidFill>
                      <a:schemeClr val="accent3"/>
                    </a:solidFill>
                  </a:tcPr>
                </a:tc>
              </a:tr>
            </a:tbl>
          </a:graphicData>
        </a:graphic>
      </p:graphicFrame>
      <p:graphicFrame>
        <p:nvGraphicFramePr>
          <p:cNvPr id="23" name="Table 22"/>
          <p:cNvGraphicFramePr>
            <a:graphicFrameLocks noGrp="1"/>
          </p:cNvGraphicFramePr>
          <p:nvPr/>
        </p:nvGraphicFramePr>
        <p:xfrm>
          <a:off x="2954215" y="1981200"/>
          <a:ext cx="1236785" cy="243840"/>
        </p:xfrm>
        <a:graphic>
          <a:graphicData uri="http://schemas.openxmlformats.org/drawingml/2006/table">
            <a:tbl>
              <a:tblPr firstRow="1" bandRow="1">
                <a:tableStyleId>{5C22544A-7EE6-4342-B048-85BDC9FD1C3A}</a:tableStyleId>
              </a:tblPr>
              <a:tblGrid>
                <a:gridCol w="623678"/>
                <a:gridCol w="613107"/>
              </a:tblGrid>
              <a:tr h="167640">
                <a:tc>
                  <a:txBody>
                    <a:bodyPr/>
                    <a:lstStyle/>
                    <a:p>
                      <a:r>
                        <a:rPr lang="en-US" sz="1000" dirty="0" smtClean="0">
                          <a:solidFill>
                            <a:schemeClr val="tx1"/>
                          </a:solidFill>
                        </a:rPr>
                        <a:t>47 MW</a:t>
                      </a:r>
                      <a:endParaRPr lang="en-US" sz="10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47 MW</a:t>
                      </a:r>
                      <a:endParaRPr lang="en-US" sz="1000" dirty="0">
                        <a:solidFill>
                          <a:schemeClr val="tx1"/>
                        </a:solidFill>
                      </a:endParaRPr>
                    </a:p>
                  </a:txBody>
                  <a:tcPr>
                    <a:solidFill>
                      <a:schemeClr val="accent3"/>
                    </a:solidFill>
                  </a:tcPr>
                </a:tc>
              </a:tr>
            </a:tbl>
          </a:graphicData>
        </a:graphic>
      </p:graphicFrame>
      <p:graphicFrame>
        <p:nvGraphicFramePr>
          <p:cNvPr id="24" name="Table 23"/>
          <p:cNvGraphicFramePr>
            <a:graphicFrameLocks noGrp="1"/>
          </p:cNvGraphicFramePr>
          <p:nvPr/>
        </p:nvGraphicFramePr>
        <p:xfrm>
          <a:off x="1066800" y="2057400"/>
          <a:ext cx="1143000" cy="243840"/>
        </p:xfrm>
        <a:graphic>
          <a:graphicData uri="http://schemas.openxmlformats.org/drawingml/2006/table">
            <a:tbl>
              <a:tblPr firstRow="1" bandRow="1">
                <a:tableStyleId>{5C22544A-7EE6-4342-B048-85BDC9FD1C3A}</a:tableStyleId>
              </a:tblPr>
              <a:tblGrid>
                <a:gridCol w="571500"/>
                <a:gridCol w="571500"/>
              </a:tblGrid>
              <a:tr h="167640">
                <a:tc>
                  <a:txBody>
                    <a:bodyPr/>
                    <a:lstStyle/>
                    <a:p>
                      <a:r>
                        <a:rPr lang="en-US" sz="1000" dirty="0" smtClean="0">
                          <a:solidFill>
                            <a:schemeClr val="tx1"/>
                          </a:solidFill>
                        </a:rPr>
                        <a:t>46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46 MW</a:t>
                      </a:r>
                      <a:endParaRPr lang="en-US" sz="1000" dirty="0">
                        <a:solidFill>
                          <a:schemeClr val="tx1"/>
                        </a:solidFill>
                      </a:endParaRPr>
                    </a:p>
                  </a:txBody>
                  <a:tcPr>
                    <a:solidFill>
                      <a:schemeClr val="accent3"/>
                    </a:solidFill>
                  </a:tcPr>
                </a:tc>
              </a:tr>
            </a:tbl>
          </a:graphicData>
        </a:graphic>
      </p:graphicFrame>
      <p:graphicFrame>
        <p:nvGraphicFramePr>
          <p:cNvPr id="25" name="Table 24"/>
          <p:cNvGraphicFramePr>
            <a:graphicFrameLocks noGrp="1"/>
          </p:cNvGraphicFramePr>
          <p:nvPr/>
        </p:nvGraphicFramePr>
        <p:xfrm>
          <a:off x="2133600" y="2819400"/>
          <a:ext cx="1371600" cy="243840"/>
        </p:xfrm>
        <a:graphic>
          <a:graphicData uri="http://schemas.openxmlformats.org/drawingml/2006/table">
            <a:tbl>
              <a:tblPr firstRow="1" bandRow="1">
                <a:tableStyleId>{5C22544A-7EE6-4342-B048-85BDC9FD1C3A}</a:tableStyleId>
              </a:tblPr>
              <a:tblGrid>
                <a:gridCol w="685800"/>
                <a:gridCol w="685800"/>
              </a:tblGrid>
              <a:tr h="228600">
                <a:tc>
                  <a:txBody>
                    <a:bodyPr/>
                    <a:lstStyle/>
                    <a:p>
                      <a:r>
                        <a:rPr lang="en-US" sz="1000" dirty="0" smtClean="0">
                          <a:solidFill>
                            <a:schemeClr val="tx1"/>
                          </a:solidFill>
                        </a:rPr>
                        <a:t>11.5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8.5 MW</a:t>
                      </a:r>
                      <a:endParaRPr lang="en-US" sz="1000" dirty="0">
                        <a:solidFill>
                          <a:schemeClr val="tx1"/>
                        </a:solidFill>
                      </a:endParaRPr>
                    </a:p>
                  </a:txBody>
                  <a:tcPr>
                    <a:solidFill>
                      <a:schemeClr val="accent3"/>
                    </a:solidFill>
                  </a:tcPr>
                </a:tc>
              </a:tr>
            </a:tbl>
          </a:graphicData>
        </a:graphic>
      </p:graphicFrame>
      <p:graphicFrame>
        <p:nvGraphicFramePr>
          <p:cNvPr id="26" name="Table 25"/>
          <p:cNvGraphicFramePr>
            <a:graphicFrameLocks noGrp="1"/>
          </p:cNvGraphicFramePr>
          <p:nvPr/>
        </p:nvGraphicFramePr>
        <p:xfrm>
          <a:off x="2819397" y="3352800"/>
          <a:ext cx="1295402" cy="243840"/>
        </p:xfrm>
        <a:graphic>
          <a:graphicData uri="http://schemas.openxmlformats.org/drawingml/2006/table">
            <a:tbl>
              <a:tblPr firstRow="1" bandRow="1">
                <a:tableStyleId>{5C22544A-7EE6-4342-B048-85BDC9FD1C3A}</a:tableStyleId>
              </a:tblPr>
              <a:tblGrid>
                <a:gridCol w="647701"/>
                <a:gridCol w="647701"/>
              </a:tblGrid>
              <a:tr h="228600">
                <a:tc>
                  <a:txBody>
                    <a:bodyPr/>
                    <a:lstStyle/>
                    <a:p>
                      <a:r>
                        <a:rPr lang="en-US" sz="1000" dirty="0" smtClean="0">
                          <a:solidFill>
                            <a:schemeClr val="tx1"/>
                          </a:solidFill>
                        </a:rPr>
                        <a:t>678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678 MW</a:t>
                      </a:r>
                      <a:endParaRPr lang="en-US" sz="1000" dirty="0">
                        <a:solidFill>
                          <a:schemeClr val="tx1"/>
                        </a:solidFill>
                      </a:endParaRPr>
                    </a:p>
                  </a:txBody>
                  <a:tcPr>
                    <a:solidFill>
                      <a:schemeClr val="accent3"/>
                    </a:solidFill>
                  </a:tcPr>
                </a:tc>
              </a:tr>
            </a:tbl>
          </a:graphicData>
        </a:graphic>
      </p:graphicFrame>
      <p:graphicFrame>
        <p:nvGraphicFramePr>
          <p:cNvPr id="33" name="Table 32"/>
          <p:cNvGraphicFramePr>
            <a:graphicFrameLocks noGrp="1"/>
          </p:cNvGraphicFramePr>
          <p:nvPr/>
        </p:nvGraphicFramePr>
        <p:xfrm>
          <a:off x="6705600" y="1447800"/>
          <a:ext cx="2057400" cy="914400"/>
        </p:xfrm>
        <a:graphic>
          <a:graphicData uri="http://schemas.openxmlformats.org/drawingml/2006/table">
            <a:tbl>
              <a:tblPr firstRow="1" bandRow="1">
                <a:tableStyleId>{5C22544A-7EE6-4342-B048-85BDC9FD1C3A}</a:tableStyleId>
              </a:tblPr>
              <a:tblGrid>
                <a:gridCol w="1219200"/>
                <a:gridCol w="838200"/>
              </a:tblGrid>
              <a:tr h="419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Accrediation </a:t>
                      </a:r>
                    </a:p>
                    <a:p>
                      <a:pPr marL="0" algn="l" defTabSz="914400" rtl="0" eaLnBrk="1" latinLnBrk="0" hangingPunct="1"/>
                      <a:endParaRPr lang="en-US" sz="1200" b="1" kern="1200" dirty="0" smtClean="0">
                        <a:solidFill>
                          <a:schemeClr val="lt1"/>
                        </a:solidFill>
                        <a:latin typeface="+mn-lt"/>
                        <a:ea typeface="+mn-ea"/>
                        <a:cs typeface="+mn-cs"/>
                      </a:endParaRPr>
                    </a:p>
                  </a:txBody>
                  <a:tcPr>
                    <a:solidFill>
                      <a:schemeClr val="accent2">
                        <a:lumMod val="60000"/>
                        <a:lumOff val="40000"/>
                      </a:schemeClr>
                    </a:solidFill>
                  </a:tcPr>
                </a:tc>
                <a:tc>
                  <a:txBody>
                    <a:bodyPr/>
                    <a:lstStyle/>
                    <a:p>
                      <a:r>
                        <a:rPr lang="en-US" sz="1200" dirty="0" smtClean="0"/>
                        <a:t>3390 MW</a:t>
                      </a:r>
                      <a:endParaRPr lang="en-US" sz="1200" dirty="0"/>
                    </a:p>
                  </a:txBody>
                  <a:tcPr>
                    <a:solidFill>
                      <a:schemeClr val="accent2">
                        <a:lumMod val="60000"/>
                        <a:lumOff val="40000"/>
                      </a:schemeClr>
                    </a:solidFill>
                  </a:tcPr>
                </a:tc>
              </a:tr>
              <a:tr h="419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Registration</a:t>
                      </a:r>
                    </a:p>
                    <a:p>
                      <a:pPr marL="0" algn="l" defTabSz="914400" rtl="0" eaLnBrk="1" latinLnBrk="0" hangingPunct="1"/>
                      <a:endParaRPr lang="en-US" sz="1200" b="1" kern="1200" dirty="0" smtClean="0">
                        <a:solidFill>
                          <a:schemeClr val="lt1"/>
                        </a:solidFill>
                        <a:latin typeface="+mn-lt"/>
                        <a:ea typeface="+mn-ea"/>
                        <a:cs typeface="+mn-cs"/>
                      </a:endParaRPr>
                    </a:p>
                  </a:txBody>
                  <a:tcP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lt1"/>
                          </a:solidFill>
                          <a:latin typeface="+mn-lt"/>
                          <a:ea typeface="+mn-ea"/>
                          <a:cs typeface="+mn-cs"/>
                        </a:rPr>
                        <a:t>3044 </a:t>
                      </a:r>
                      <a:r>
                        <a:rPr lang="en-US" sz="1200" b="1" kern="1200" dirty="0" smtClean="0">
                          <a:solidFill>
                            <a:schemeClr val="lt1"/>
                          </a:solidFill>
                          <a:latin typeface="+mn-lt"/>
                          <a:ea typeface="+mn-ea"/>
                          <a:cs typeface="+mn-cs"/>
                        </a:rPr>
                        <a:t>MW</a:t>
                      </a:r>
                    </a:p>
                    <a:p>
                      <a:pPr marL="0" algn="l" defTabSz="914400" rtl="0" eaLnBrk="1" latinLnBrk="0" hangingPunct="1"/>
                      <a:endParaRPr lang="en-US" sz="1200" b="1" kern="1200" dirty="0" smtClean="0">
                        <a:solidFill>
                          <a:schemeClr val="lt1"/>
                        </a:solidFill>
                        <a:latin typeface="+mn-lt"/>
                        <a:ea typeface="+mn-ea"/>
                        <a:cs typeface="+mn-cs"/>
                      </a:endParaRPr>
                    </a:p>
                  </a:txBody>
                  <a:tcPr>
                    <a:solidFill>
                      <a:schemeClr val="accent3"/>
                    </a:solidFill>
                  </a:tcPr>
                </a:tc>
              </a:tr>
            </a:tbl>
          </a:graphicData>
        </a:graphic>
      </p:graphicFrame>
      <p:graphicFrame>
        <p:nvGraphicFramePr>
          <p:cNvPr id="17" name="Table 16"/>
          <p:cNvGraphicFramePr>
            <a:graphicFrameLocks noGrp="1"/>
          </p:cNvGraphicFramePr>
          <p:nvPr/>
        </p:nvGraphicFramePr>
        <p:xfrm>
          <a:off x="1143000" y="2514600"/>
          <a:ext cx="533400" cy="838200"/>
        </p:xfrm>
        <a:graphic>
          <a:graphicData uri="http://schemas.openxmlformats.org/drawingml/2006/table">
            <a:tbl>
              <a:tblPr firstRow="1" bandRow="1">
                <a:tableStyleId>{5C22544A-7EE6-4342-B048-85BDC9FD1C3A}</a:tableStyleId>
              </a:tblPr>
              <a:tblGrid>
                <a:gridCol w="533400"/>
              </a:tblGrid>
              <a:tr h="419100">
                <a:tc>
                  <a:txBody>
                    <a:bodyPr/>
                    <a:lstStyle/>
                    <a:p>
                      <a:pPr algn="ctr"/>
                      <a:r>
                        <a:rPr lang="en-US" sz="1000" dirty="0" smtClean="0">
                          <a:solidFill>
                            <a:schemeClr val="tx1"/>
                          </a:solidFill>
                        </a:rPr>
                        <a:t>95 MW</a:t>
                      </a:r>
                      <a:endParaRPr lang="en-US" sz="1000" dirty="0">
                        <a:solidFill>
                          <a:schemeClr val="tx1"/>
                        </a:solidFill>
                      </a:endParaRPr>
                    </a:p>
                  </a:txBody>
                  <a:tcPr>
                    <a:solidFill>
                      <a:schemeClr val="accent2">
                        <a:lumMod val="60000"/>
                        <a:lumOff val="40000"/>
                      </a:schemeClr>
                    </a:solidFill>
                  </a:tcPr>
                </a:tc>
              </a:tr>
              <a:tr h="419100">
                <a:tc>
                  <a:txBody>
                    <a:bodyPr/>
                    <a:lstStyle/>
                    <a:p>
                      <a:pPr marL="0" algn="ctr" defTabSz="914400" rtl="0" eaLnBrk="1" latinLnBrk="0" hangingPunct="1"/>
                      <a:r>
                        <a:rPr lang="en-US" sz="1000" b="1" kern="1200" dirty="0" smtClean="0">
                          <a:solidFill>
                            <a:schemeClr val="tx1"/>
                          </a:solidFill>
                          <a:latin typeface="+mn-lt"/>
                          <a:ea typeface="+mn-ea"/>
                          <a:cs typeface="+mn-cs"/>
                        </a:rPr>
                        <a:t>81 MW</a:t>
                      </a:r>
                    </a:p>
                  </a:txBody>
                  <a:tcPr>
                    <a:solidFill>
                      <a:schemeClr val="accent3"/>
                    </a:solidFill>
                  </a:tcPr>
                </a:tc>
              </a:tr>
            </a:tbl>
          </a:graphicData>
        </a:graphic>
      </p:graphicFrame>
      <p:graphicFrame>
        <p:nvGraphicFramePr>
          <p:cNvPr id="18" name="Table 17"/>
          <p:cNvGraphicFramePr>
            <a:graphicFrameLocks noGrp="1"/>
          </p:cNvGraphicFramePr>
          <p:nvPr/>
        </p:nvGraphicFramePr>
        <p:xfrm>
          <a:off x="228600" y="3429000"/>
          <a:ext cx="1143000" cy="493284"/>
        </p:xfrm>
        <a:graphic>
          <a:graphicData uri="http://schemas.openxmlformats.org/drawingml/2006/table">
            <a:tbl>
              <a:tblPr firstRow="1" bandRow="1">
                <a:tableStyleId>{5C22544A-7EE6-4342-B048-85BDC9FD1C3A}</a:tableStyleId>
              </a:tblPr>
              <a:tblGrid>
                <a:gridCol w="1143000"/>
              </a:tblGrid>
              <a:tr h="207756">
                <a:tc>
                  <a:txBody>
                    <a:bodyPr/>
                    <a:lstStyle/>
                    <a:p>
                      <a:pPr algn="ctr"/>
                      <a:r>
                        <a:rPr lang="en-US" sz="1000" dirty="0" smtClean="0">
                          <a:solidFill>
                            <a:schemeClr val="tx1"/>
                          </a:solidFill>
                        </a:rPr>
                        <a:t>404 MW</a:t>
                      </a:r>
                      <a:endParaRPr lang="en-US" sz="1000" dirty="0">
                        <a:solidFill>
                          <a:schemeClr val="tx1"/>
                        </a:solidFill>
                      </a:endParaRPr>
                    </a:p>
                  </a:txBody>
                  <a:tcPr>
                    <a:solidFill>
                      <a:schemeClr val="accent2">
                        <a:lumMod val="60000"/>
                        <a:lumOff val="40000"/>
                      </a:schemeClr>
                    </a:solidFill>
                  </a:tcPr>
                </a:tc>
              </a:tr>
              <a:tr h="249444">
                <a:tc>
                  <a:txBody>
                    <a:bodyPr/>
                    <a:lstStyle/>
                    <a:p>
                      <a:pPr marL="0" algn="ctr" defTabSz="914400" rtl="0" eaLnBrk="1" latinLnBrk="0" hangingPunct="1"/>
                      <a:r>
                        <a:rPr lang="en-US" sz="1000" b="1" kern="1200" dirty="0" smtClean="0">
                          <a:solidFill>
                            <a:schemeClr val="tx1"/>
                          </a:solidFill>
                          <a:latin typeface="+mn-lt"/>
                          <a:ea typeface="+mn-ea"/>
                          <a:cs typeface="+mn-cs"/>
                        </a:rPr>
                        <a:t>350 MW</a:t>
                      </a:r>
                    </a:p>
                  </a:txBody>
                  <a:tcPr>
                    <a:solidFill>
                      <a:schemeClr val="accent3"/>
                    </a:solidFill>
                  </a:tcPr>
                </a:tc>
              </a:tr>
            </a:tbl>
          </a:graphicData>
        </a:graphic>
      </p:graphicFrame>
      <p:graphicFrame>
        <p:nvGraphicFramePr>
          <p:cNvPr id="19" name="Table 18"/>
          <p:cNvGraphicFramePr>
            <a:graphicFrameLocks noGrp="1"/>
          </p:cNvGraphicFramePr>
          <p:nvPr/>
        </p:nvGraphicFramePr>
        <p:xfrm>
          <a:off x="1143000" y="6172200"/>
          <a:ext cx="838200" cy="487680"/>
        </p:xfrm>
        <a:graphic>
          <a:graphicData uri="http://schemas.openxmlformats.org/drawingml/2006/table">
            <a:tbl>
              <a:tblPr firstRow="1" bandRow="1">
                <a:tableStyleId>{5C22544A-7EE6-4342-B048-85BDC9FD1C3A}</a:tableStyleId>
              </a:tblPr>
              <a:tblGrid>
                <a:gridCol w="838200"/>
              </a:tblGrid>
              <a:tr h="239022">
                <a:tc>
                  <a:txBody>
                    <a:bodyPr/>
                    <a:lstStyle/>
                    <a:p>
                      <a:pPr algn="ctr"/>
                      <a:r>
                        <a:rPr lang="en-US" sz="1000" dirty="0" smtClean="0">
                          <a:solidFill>
                            <a:schemeClr val="tx1"/>
                          </a:solidFill>
                        </a:rPr>
                        <a:t>21 MW</a:t>
                      </a:r>
                      <a:endParaRPr lang="en-US" sz="1000" dirty="0">
                        <a:solidFill>
                          <a:schemeClr val="tx1"/>
                        </a:solidFill>
                      </a:endParaRPr>
                    </a:p>
                  </a:txBody>
                  <a:tcPr>
                    <a:solidFill>
                      <a:schemeClr val="accent2">
                        <a:lumMod val="60000"/>
                        <a:lumOff val="40000"/>
                      </a:schemeClr>
                    </a:solidFill>
                  </a:tcPr>
                </a:tc>
              </a:tr>
              <a:tr h="239022">
                <a:tc>
                  <a:txBody>
                    <a:bodyPr/>
                    <a:lstStyle/>
                    <a:p>
                      <a:pPr marL="0" algn="ctr" defTabSz="914400" rtl="0" eaLnBrk="1" latinLnBrk="0" hangingPunct="1"/>
                      <a:r>
                        <a:rPr lang="en-US" sz="1000" b="1" kern="1200" dirty="0" smtClean="0">
                          <a:solidFill>
                            <a:schemeClr val="tx1"/>
                          </a:solidFill>
                          <a:latin typeface="+mn-lt"/>
                          <a:ea typeface="+mn-ea"/>
                          <a:cs typeface="+mn-cs"/>
                        </a:rPr>
                        <a:t>21 MW</a:t>
                      </a:r>
                    </a:p>
                  </a:txBody>
                  <a:tcPr>
                    <a:solidFill>
                      <a:schemeClr val="accent3"/>
                    </a:solidFill>
                  </a:tcPr>
                </a:tc>
              </a:tr>
            </a:tbl>
          </a:graphicData>
        </a:graphic>
      </p:graphicFrame>
      <p:graphicFrame>
        <p:nvGraphicFramePr>
          <p:cNvPr id="20" name="Table 19"/>
          <p:cNvGraphicFramePr>
            <a:graphicFrameLocks noGrp="1"/>
          </p:cNvGraphicFramePr>
          <p:nvPr/>
        </p:nvGraphicFramePr>
        <p:xfrm>
          <a:off x="3505200" y="3733800"/>
          <a:ext cx="685800" cy="508608"/>
        </p:xfrm>
        <a:graphic>
          <a:graphicData uri="http://schemas.openxmlformats.org/drawingml/2006/table">
            <a:tbl>
              <a:tblPr firstRow="1" bandRow="1">
                <a:tableStyleId>{5C22544A-7EE6-4342-B048-85BDC9FD1C3A}</a:tableStyleId>
              </a:tblPr>
              <a:tblGrid>
                <a:gridCol w="685800"/>
              </a:tblGrid>
              <a:tr h="192431">
                <a:tc>
                  <a:txBody>
                    <a:bodyPr/>
                    <a:lstStyle/>
                    <a:p>
                      <a:pPr algn="ctr"/>
                      <a:r>
                        <a:rPr lang="en-US" sz="1000" dirty="0" smtClean="0">
                          <a:solidFill>
                            <a:schemeClr val="tx1"/>
                          </a:solidFill>
                        </a:rPr>
                        <a:t>115 MW</a:t>
                      </a:r>
                      <a:endParaRPr lang="en-US" sz="1000" dirty="0">
                        <a:solidFill>
                          <a:schemeClr val="tx1"/>
                        </a:solidFill>
                      </a:endParaRPr>
                    </a:p>
                  </a:txBody>
                  <a:tcPr>
                    <a:solidFill>
                      <a:schemeClr val="accent2">
                        <a:lumMod val="60000"/>
                        <a:lumOff val="40000"/>
                      </a:schemeClr>
                    </a:solidFill>
                  </a:tcPr>
                </a:tc>
              </a:tr>
              <a:tr h="264768">
                <a:tc>
                  <a:txBody>
                    <a:bodyPr/>
                    <a:lstStyle/>
                    <a:p>
                      <a:pPr marL="0" algn="ctr" defTabSz="914400" rtl="0" eaLnBrk="1" latinLnBrk="0" hangingPunct="1"/>
                      <a:r>
                        <a:rPr lang="en-US" sz="1000" b="1" kern="1200" dirty="0" smtClean="0">
                          <a:solidFill>
                            <a:schemeClr val="tx1"/>
                          </a:solidFill>
                          <a:latin typeface="+mn-lt"/>
                          <a:ea typeface="+mn-ea"/>
                          <a:cs typeface="+mn-cs"/>
                        </a:rPr>
                        <a:t>103 MW</a:t>
                      </a:r>
                    </a:p>
                  </a:txBody>
                  <a:tcPr>
                    <a:solidFill>
                      <a:schemeClr val="accent3"/>
                    </a:solidFill>
                  </a:tcPr>
                </a:tc>
              </a:tr>
            </a:tbl>
          </a:graphicData>
        </a:graphic>
      </p:graphicFrame>
      <p:graphicFrame>
        <p:nvGraphicFramePr>
          <p:cNvPr id="21" name="Table 20"/>
          <p:cNvGraphicFramePr>
            <a:graphicFrameLocks noGrp="1"/>
          </p:cNvGraphicFramePr>
          <p:nvPr/>
        </p:nvGraphicFramePr>
        <p:xfrm>
          <a:off x="1905000" y="1371600"/>
          <a:ext cx="762000" cy="487680"/>
        </p:xfrm>
        <a:graphic>
          <a:graphicData uri="http://schemas.openxmlformats.org/drawingml/2006/table">
            <a:tbl>
              <a:tblPr firstRow="1" bandRow="1">
                <a:tableStyleId>{5C22544A-7EE6-4342-B048-85BDC9FD1C3A}</a:tableStyleId>
              </a:tblPr>
              <a:tblGrid>
                <a:gridCol w="762000"/>
              </a:tblGrid>
              <a:tr h="0">
                <a:tc>
                  <a:txBody>
                    <a:bodyPr/>
                    <a:lstStyle/>
                    <a:p>
                      <a:pPr algn="ctr"/>
                      <a:r>
                        <a:rPr lang="en-US" sz="1000" dirty="0" smtClean="0">
                          <a:solidFill>
                            <a:schemeClr val="tx1"/>
                          </a:solidFill>
                        </a:rPr>
                        <a:t>17 MW</a:t>
                      </a:r>
                      <a:endParaRPr lang="en-US" sz="1000" dirty="0">
                        <a:solidFill>
                          <a:schemeClr val="tx1"/>
                        </a:solidFill>
                      </a:endParaRPr>
                    </a:p>
                  </a:txBody>
                  <a:tcPr>
                    <a:solidFill>
                      <a:schemeClr val="accent2">
                        <a:lumMod val="60000"/>
                        <a:lumOff val="40000"/>
                      </a:schemeClr>
                    </a:solidFill>
                  </a:tcPr>
                </a:tc>
              </a:tr>
              <a:tr h="0">
                <a:tc>
                  <a:txBody>
                    <a:bodyPr/>
                    <a:lstStyle/>
                    <a:p>
                      <a:pPr marL="0" algn="ctr" defTabSz="914400" rtl="0" eaLnBrk="1" latinLnBrk="0" hangingPunct="1"/>
                      <a:r>
                        <a:rPr lang="en-US" sz="1000" b="1" kern="1200" dirty="0" smtClean="0">
                          <a:solidFill>
                            <a:schemeClr val="tx1"/>
                          </a:solidFill>
                          <a:latin typeface="+mn-lt"/>
                          <a:ea typeface="+mn-ea"/>
                          <a:cs typeface="+mn-cs"/>
                        </a:rPr>
                        <a:t>17 MW</a:t>
                      </a:r>
                    </a:p>
                  </a:txBody>
                  <a:tcPr>
                    <a:solidFill>
                      <a:schemeClr val="accent3"/>
                    </a:solidFill>
                  </a:tcPr>
                </a:tc>
              </a:tr>
            </a:tbl>
          </a:graphicData>
        </a:graphic>
      </p:graphicFrame>
      <p:graphicFrame>
        <p:nvGraphicFramePr>
          <p:cNvPr id="34" name="Table 33"/>
          <p:cNvGraphicFramePr>
            <a:graphicFrameLocks noGrp="1"/>
          </p:cNvGraphicFramePr>
          <p:nvPr/>
        </p:nvGraphicFramePr>
        <p:xfrm>
          <a:off x="838200" y="4267200"/>
          <a:ext cx="762000" cy="493284"/>
        </p:xfrm>
        <a:graphic>
          <a:graphicData uri="http://schemas.openxmlformats.org/drawingml/2006/table">
            <a:tbl>
              <a:tblPr firstRow="1" bandRow="1">
                <a:tableStyleId>{5C22544A-7EE6-4342-B048-85BDC9FD1C3A}</a:tableStyleId>
              </a:tblPr>
              <a:tblGrid>
                <a:gridCol w="762000"/>
              </a:tblGrid>
              <a:tr h="207756">
                <a:tc>
                  <a:txBody>
                    <a:bodyPr/>
                    <a:lstStyle/>
                    <a:p>
                      <a:pPr algn="ctr"/>
                      <a:r>
                        <a:rPr lang="en-US" sz="1000" dirty="0" smtClean="0">
                          <a:solidFill>
                            <a:schemeClr val="tx1"/>
                          </a:solidFill>
                        </a:rPr>
                        <a:t>830 MW</a:t>
                      </a:r>
                      <a:endParaRPr lang="en-US" sz="1000" dirty="0">
                        <a:solidFill>
                          <a:schemeClr val="tx1"/>
                        </a:solidFill>
                      </a:endParaRPr>
                    </a:p>
                  </a:txBody>
                  <a:tcPr>
                    <a:solidFill>
                      <a:schemeClr val="accent2">
                        <a:lumMod val="60000"/>
                        <a:lumOff val="40000"/>
                      </a:schemeClr>
                    </a:solidFill>
                  </a:tcPr>
                </a:tc>
              </a:tr>
              <a:tr h="249444">
                <a:tc>
                  <a:txBody>
                    <a:bodyPr/>
                    <a:lstStyle/>
                    <a:p>
                      <a:pPr marL="0" algn="ctr" defTabSz="914400" rtl="0" eaLnBrk="1" latinLnBrk="0" hangingPunct="1"/>
                      <a:r>
                        <a:rPr lang="en-US" sz="1000" b="1" kern="1200" dirty="0" smtClean="0">
                          <a:solidFill>
                            <a:schemeClr val="tx1"/>
                          </a:solidFill>
                          <a:latin typeface="+mn-lt"/>
                          <a:ea typeface="+mn-ea"/>
                          <a:cs typeface="+mn-cs"/>
                        </a:rPr>
                        <a:t>681 MW</a:t>
                      </a:r>
                    </a:p>
                  </a:txBody>
                  <a:tcPr>
                    <a:solidFill>
                      <a:schemeClr val="accent3"/>
                    </a:solidFill>
                  </a:tcPr>
                </a:tc>
              </a:tr>
            </a:tbl>
          </a:graphicData>
        </a:graphic>
      </p:graphicFrame>
      <p:graphicFrame>
        <p:nvGraphicFramePr>
          <p:cNvPr id="35" name="Table 34"/>
          <p:cNvGraphicFramePr>
            <a:graphicFrameLocks noGrp="1"/>
          </p:cNvGraphicFramePr>
          <p:nvPr/>
        </p:nvGraphicFramePr>
        <p:xfrm>
          <a:off x="2667000" y="5638800"/>
          <a:ext cx="762000" cy="493284"/>
        </p:xfrm>
        <a:graphic>
          <a:graphicData uri="http://schemas.openxmlformats.org/drawingml/2006/table">
            <a:tbl>
              <a:tblPr firstRow="1" bandRow="1">
                <a:tableStyleId>{5C22544A-7EE6-4342-B048-85BDC9FD1C3A}</a:tableStyleId>
              </a:tblPr>
              <a:tblGrid>
                <a:gridCol w="762000"/>
              </a:tblGrid>
              <a:tr h="207756">
                <a:tc>
                  <a:txBody>
                    <a:bodyPr/>
                    <a:lstStyle/>
                    <a:p>
                      <a:pPr algn="ctr"/>
                      <a:r>
                        <a:rPr lang="en-US" sz="1000" dirty="0" smtClean="0">
                          <a:solidFill>
                            <a:schemeClr val="tx1"/>
                          </a:solidFill>
                        </a:rPr>
                        <a:t>856 MW</a:t>
                      </a:r>
                      <a:endParaRPr lang="en-US" sz="1000" dirty="0">
                        <a:solidFill>
                          <a:schemeClr val="tx1"/>
                        </a:solidFill>
                      </a:endParaRPr>
                    </a:p>
                  </a:txBody>
                  <a:tcPr>
                    <a:solidFill>
                      <a:schemeClr val="accent2">
                        <a:lumMod val="60000"/>
                        <a:lumOff val="40000"/>
                      </a:schemeClr>
                    </a:solidFill>
                  </a:tcPr>
                </a:tc>
              </a:tr>
              <a:tr h="249444">
                <a:tc>
                  <a:txBody>
                    <a:bodyPr/>
                    <a:lstStyle/>
                    <a:p>
                      <a:pPr marL="0" algn="ctr" defTabSz="914400" rtl="0" eaLnBrk="1" latinLnBrk="0" hangingPunct="1"/>
                      <a:r>
                        <a:rPr lang="en-US" sz="1000" b="1" kern="1200" dirty="0" smtClean="0">
                          <a:solidFill>
                            <a:schemeClr val="tx1"/>
                          </a:solidFill>
                          <a:latin typeface="+mn-lt"/>
                          <a:ea typeface="+mn-ea"/>
                          <a:cs typeface="+mn-cs"/>
                        </a:rPr>
                        <a:t>841 MW</a:t>
                      </a:r>
                    </a:p>
                  </a:txBody>
                  <a:tcPr>
                    <a:solidFill>
                      <a:schemeClr val="accent3"/>
                    </a:solidFill>
                  </a:tcPr>
                </a:tc>
              </a:tr>
            </a:tbl>
          </a:graphicData>
        </a:graphic>
      </p:graphicFrame>
      <p:graphicFrame>
        <p:nvGraphicFramePr>
          <p:cNvPr id="28" name="Table 27"/>
          <p:cNvGraphicFramePr>
            <a:graphicFrameLocks noGrp="1"/>
          </p:cNvGraphicFramePr>
          <p:nvPr/>
        </p:nvGraphicFramePr>
        <p:xfrm>
          <a:off x="3276600" y="2339340"/>
          <a:ext cx="1260232" cy="243840"/>
        </p:xfrm>
        <a:graphic>
          <a:graphicData uri="http://schemas.openxmlformats.org/drawingml/2006/table">
            <a:tbl>
              <a:tblPr firstRow="1" bandRow="1">
                <a:tableStyleId>{5C22544A-7EE6-4342-B048-85BDC9FD1C3A}</a:tableStyleId>
              </a:tblPr>
              <a:tblGrid>
                <a:gridCol w="630116"/>
                <a:gridCol w="630116"/>
              </a:tblGrid>
              <a:tr h="228600">
                <a:tc>
                  <a:txBody>
                    <a:bodyPr/>
                    <a:lstStyle/>
                    <a:p>
                      <a:r>
                        <a:rPr lang="en-US" sz="1000" dirty="0" smtClean="0">
                          <a:solidFill>
                            <a:schemeClr val="tx1"/>
                          </a:solidFill>
                        </a:rPr>
                        <a:t>44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24 MW</a:t>
                      </a:r>
                      <a:endParaRPr lang="en-US" sz="1000" dirty="0">
                        <a:solidFill>
                          <a:schemeClr val="tx1"/>
                        </a:solidFill>
                      </a:endParaRPr>
                    </a:p>
                  </a:txBody>
                  <a:tcPr>
                    <a:solidFill>
                      <a:schemeClr val="accent3"/>
                    </a:solidFill>
                  </a:tcPr>
                </a:tc>
              </a:tr>
            </a:tbl>
          </a:graphicData>
        </a:graphic>
      </p:graphicFrame>
      <p:sp>
        <p:nvSpPr>
          <p:cNvPr id="29" name="TextBox 28"/>
          <p:cNvSpPr txBox="1"/>
          <p:nvPr/>
        </p:nvSpPr>
        <p:spPr>
          <a:xfrm>
            <a:off x="7315200" y="990601"/>
            <a:ext cx="1752600" cy="307777"/>
          </a:xfrm>
          <a:prstGeom prst="rect">
            <a:avLst/>
          </a:prstGeom>
          <a:noFill/>
        </p:spPr>
        <p:txBody>
          <a:bodyPr wrap="square" rtlCol="0">
            <a:spAutoFit/>
          </a:bodyPr>
          <a:lstStyle/>
          <a:p>
            <a:r>
              <a:rPr lang="en-US" sz="1400" b="1" dirty="0" smtClean="0">
                <a:solidFill>
                  <a:schemeClr val="accent1">
                    <a:lumMod val="50000"/>
                  </a:schemeClr>
                </a:solidFill>
                <a:latin typeface="Calibri" pitchFamily="34" charset="0"/>
              </a:rPr>
              <a:t>As on  29</a:t>
            </a:r>
            <a:r>
              <a:rPr lang="en-US" sz="1400" b="1" baseline="30000" dirty="0" smtClean="0">
                <a:solidFill>
                  <a:schemeClr val="accent1">
                    <a:lumMod val="50000"/>
                  </a:schemeClr>
                </a:solidFill>
                <a:latin typeface="Calibri" pitchFamily="34" charset="0"/>
              </a:rPr>
              <a:t>th</a:t>
            </a:r>
            <a:r>
              <a:rPr lang="en-US" sz="1400" b="1" dirty="0" smtClean="0">
                <a:solidFill>
                  <a:schemeClr val="accent1">
                    <a:lumMod val="50000"/>
                  </a:schemeClr>
                </a:solidFill>
                <a:latin typeface="Calibri" pitchFamily="34" charset="0"/>
              </a:rPr>
              <a:t>  Sept’12</a:t>
            </a:r>
            <a:endParaRPr lang="en-US" sz="1400" b="1" dirty="0">
              <a:solidFill>
                <a:schemeClr val="accent1">
                  <a:lumMod val="50000"/>
                </a:schemeClr>
              </a:solidFill>
              <a:latin typeface="Calibri" pitchFamily="34" charset="0"/>
            </a:endParaRPr>
          </a:p>
        </p:txBody>
      </p:sp>
      <p:graphicFrame>
        <p:nvGraphicFramePr>
          <p:cNvPr id="30" name="Table 29"/>
          <p:cNvGraphicFramePr>
            <a:graphicFrameLocks noGrp="1"/>
          </p:cNvGraphicFramePr>
          <p:nvPr/>
        </p:nvGraphicFramePr>
        <p:xfrm>
          <a:off x="4079628" y="3505200"/>
          <a:ext cx="1330572" cy="243840"/>
        </p:xfrm>
        <a:graphic>
          <a:graphicData uri="http://schemas.openxmlformats.org/drawingml/2006/table">
            <a:tbl>
              <a:tblPr firstRow="1" bandRow="1">
                <a:tableStyleId>{5C22544A-7EE6-4342-B048-85BDC9FD1C3A}</a:tableStyleId>
              </a:tblPr>
              <a:tblGrid>
                <a:gridCol w="778528"/>
                <a:gridCol w="552044"/>
              </a:tblGrid>
              <a:tr h="228600">
                <a:tc>
                  <a:txBody>
                    <a:bodyPr/>
                    <a:lstStyle/>
                    <a:p>
                      <a:r>
                        <a:rPr lang="en-US" sz="1000" dirty="0" smtClean="0">
                          <a:solidFill>
                            <a:schemeClr val="tx1"/>
                          </a:solidFill>
                        </a:rPr>
                        <a:t>12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0 MW</a:t>
                      </a:r>
                      <a:endParaRPr lang="en-US" sz="1000" dirty="0">
                        <a:solidFill>
                          <a:schemeClr val="tx1"/>
                        </a:solidFill>
                      </a:endParaRPr>
                    </a:p>
                  </a:txBody>
                  <a:tcPr>
                    <a:solidFill>
                      <a:schemeClr val="accent3"/>
                    </a:solidFill>
                  </a:tcPr>
                </a:tc>
              </a:tr>
            </a:tbl>
          </a:graphicData>
        </a:graphic>
      </p:graphicFrame>
      <p:graphicFrame>
        <p:nvGraphicFramePr>
          <p:cNvPr id="31" name="Table 30"/>
          <p:cNvGraphicFramePr>
            <a:graphicFrameLocks noGrp="1"/>
          </p:cNvGraphicFramePr>
          <p:nvPr/>
        </p:nvGraphicFramePr>
        <p:xfrm>
          <a:off x="3505200" y="2621280"/>
          <a:ext cx="1371600" cy="274320"/>
        </p:xfrm>
        <a:graphic>
          <a:graphicData uri="http://schemas.openxmlformats.org/drawingml/2006/table">
            <a:tbl>
              <a:tblPr firstRow="1" bandRow="1">
                <a:tableStyleId>{5C22544A-7EE6-4342-B048-85BDC9FD1C3A}</a:tableStyleId>
              </a:tblPr>
              <a:tblGrid>
                <a:gridCol w="685800"/>
                <a:gridCol w="685800"/>
              </a:tblGrid>
              <a:tr h="274320">
                <a:tc>
                  <a:txBody>
                    <a:bodyPr/>
                    <a:lstStyle/>
                    <a:p>
                      <a:r>
                        <a:rPr lang="en-US" sz="1000" dirty="0" smtClean="0">
                          <a:solidFill>
                            <a:schemeClr val="tx1"/>
                          </a:solidFill>
                        </a:rPr>
                        <a:t>16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0 MW</a:t>
                      </a:r>
                      <a:endParaRPr lang="en-US" sz="1000" dirty="0">
                        <a:solidFill>
                          <a:schemeClr val="tx1"/>
                        </a:solidFill>
                      </a:endParaRPr>
                    </a:p>
                  </a:txBody>
                  <a:tcPr>
                    <a:solidFill>
                      <a:schemeClr val="accent3"/>
                    </a:solidFill>
                  </a:tcPr>
                </a:tc>
              </a:tr>
            </a:tbl>
          </a:graphicData>
        </a:graphic>
      </p:graphicFrame>
      <p:graphicFrame>
        <p:nvGraphicFramePr>
          <p:cNvPr id="32" name="Table 31"/>
          <p:cNvGraphicFramePr>
            <a:graphicFrameLocks noGrp="1"/>
          </p:cNvGraphicFramePr>
          <p:nvPr/>
        </p:nvGraphicFramePr>
        <p:xfrm>
          <a:off x="838200" y="5486400"/>
          <a:ext cx="1524002" cy="243840"/>
        </p:xfrm>
        <a:graphic>
          <a:graphicData uri="http://schemas.openxmlformats.org/drawingml/2006/table">
            <a:tbl>
              <a:tblPr firstRow="1" bandRow="1">
                <a:tableStyleId>{5C22544A-7EE6-4342-B048-85BDC9FD1C3A}</a:tableStyleId>
              </a:tblPr>
              <a:tblGrid>
                <a:gridCol w="806826"/>
                <a:gridCol w="717176"/>
              </a:tblGrid>
              <a:tr h="167640">
                <a:tc>
                  <a:txBody>
                    <a:bodyPr/>
                    <a:lstStyle/>
                    <a:p>
                      <a:r>
                        <a:rPr lang="en-US" sz="1000" dirty="0" smtClean="0">
                          <a:solidFill>
                            <a:schemeClr val="tx1"/>
                          </a:solidFill>
                        </a:rPr>
                        <a:t>134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101 MW</a:t>
                      </a:r>
                      <a:endParaRPr lang="en-US" sz="1000" dirty="0">
                        <a:solidFill>
                          <a:schemeClr val="tx1"/>
                        </a:solidFill>
                      </a:endParaRPr>
                    </a:p>
                  </a:txBody>
                  <a:tcPr>
                    <a:solidFill>
                      <a:schemeClr val="accent3"/>
                    </a:solidFill>
                  </a:tcPr>
                </a:tc>
              </a:tr>
            </a:tbl>
          </a:graphicData>
        </a:graphic>
      </p:graphicFrame>
      <p:graphicFrame>
        <p:nvGraphicFramePr>
          <p:cNvPr id="27" name="Table 26"/>
          <p:cNvGraphicFramePr>
            <a:graphicFrameLocks noGrp="1"/>
          </p:cNvGraphicFramePr>
          <p:nvPr/>
        </p:nvGraphicFramePr>
        <p:xfrm>
          <a:off x="3962400" y="4419600"/>
          <a:ext cx="1295400" cy="243840"/>
        </p:xfrm>
        <a:graphic>
          <a:graphicData uri="http://schemas.openxmlformats.org/drawingml/2006/table">
            <a:tbl>
              <a:tblPr firstRow="1" bandRow="1">
                <a:tableStyleId>{5C22544A-7EE6-4342-B048-85BDC9FD1C3A}</a:tableStyleId>
              </a:tblPr>
              <a:tblGrid>
                <a:gridCol w="647700"/>
                <a:gridCol w="647700"/>
              </a:tblGrid>
              <a:tr h="228600">
                <a:tc>
                  <a:txBody>
                    <a:bodyPr/>
                    <a:lstStyle/>
                    <a:p>
                      <a:r>
                        <a:rPr lang="en-US" sz="1000" dirty="0" smtClean="0">
                          <a:solidFill>
                            <a:schemeClr val="tx1"/>
                          </a:solidFill>
                        </a:rPr>
                        <a:t>5.4 MW</a:t>
                      </a:r>
                      <a:endParaRPr lang="en-US" sz="11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0 MW</a:t>
                      </a:r>
                      <a:endParaRPr lang="en-US" sz="1000" dirty="0">
                        <a:solidFill>
                          <a:schemeClr val="tx1"/>
                        </a:solidFill>
                      </a:endParaRPr>
                    </a:p>
                  </a:txBody>
                  <a:tcPr>
                    <a:solidFill>
                      <a:schemeClr val="accent3"/>
                    </a:solidFill>
                  </a:tcPr>
                </a:tc>
              </a:tr>
            </a:tbl>
          </a:graphicData>
        </a:graphic>
      </p:graphicFrame>
      <p:graphicFrame>
        <p:nvGraphicFramePr>
          <p:cNvPr id="37" name="Table 36"/>
          <p:cNvGraphicFramePr>
            <a:graphicFrameLocks noGrp="1"/>
          </p:cNvGraphicFramePr>
          <p:nvPr/>
        </p:nvGraphicFramePr>
        <p:xfrm>
          <a:off x="2895600" y="4800600"/>
          <a:ext cx="1371600" cy="243840"/>
        </p:xfrm>
        <a:graphic>
          <a:graphicData uri="http://schemas.openxmlformats.org/drawingml/2006/table">
            <a:tbl>
              <a:tblPr firstRow="1" bandRow="1">
                <a:tableStyleId>{5C22544A-7EE6-4342-B048-85BDC9FD1C3A}</a:tableStyleId>
              </a:tblPr>
              <a:tblGrid>
                <a:gridCol w="762000"/>
                <a:gridCol w="609600"/>
              </a:tblGrid>
              <a:tr h="228600">
                <a:tc>
                  <a:txBody>
                    <a:bodyPr/>
                    <a:lstStyle/>
                    <a:p>
                      <a:r>
                        <a:rPr lang="en-US" sz="1000" dirty="0" smtClean="0">
                          <a:solidFill>
                            <a:schemeClr val="tx1"/>
                          </a:solidFill>
                        </a:rPr>
                        <a:t>71.2 MW</a:t>
                      </a:r>
                      <a:endParaRPr lang="en-US" sz="1000" dirty="0">
                        <a:solidFill>
                          <a:schemeClr val="tx1"/>
                        </a:solidFill>
                      </a:endParaRPr>
                    </a:p>
                  </a:txBody>
                  <a:tcPr>
                    <a:solidFill>
                      <a:schemeClr val="accent2">
                        <a:lumMod val="60000"/>
                        <a:lumOff val="40000"/>
                      </a:schemeClr>
                    </a:solidFill>
                  </a:tcPr>
                </a:tc>
                <a:tc>
                  <a:txBody>
                    <a:bodyPr/>
                    <a:lstStyle/>
                    <a:p>
                      <a:r>
                        <a:rPr lang="en-US" sz="1000" dirty="0" smtClean="0">
                          <a:solidFill>
                            <a:schemeClr val="tx1"/>
                          </a:solidFill>
                        </a:rPr>
                        <a:t>0 MW</a:t>
                      </a:r>
                      <a:endParaRPr lang="en-US" sz="1000" dirty="0">
                        <a:solidFill>
                          <a:schemeClr val="tx1"/>
                        </a:solidFill>
                      </a:endParaRPr>
                    </a:p>
                  </a:txBody>
                  <a:tcPr>
                    <a:solidFill>
                      <a:schemeClr val="accent3"/>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677" y="76200"/>
            <a:ext cx="8229600" cy="1143000"/>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3200" dirty="0" smtClean="0"/>
              <a:t>Source-wise RE Capacity</a:t>
            </a:r>
            <a:endParaRPr lang="en-US" sz="3200" dirty="0"/>
          </a:p>
        </p:txBody>
      </p:sp>
      <p:sp>
        <p:nvSpPr>
          <p:cNvPr id="7" name="Rectangle 6"/>
          <p:cNvSpPr/>
          <p:nvPr/>
        </p:nvSpPr>
        <p:spPr>
          <a:xfrm>
            <a:off x="7388198" y="1143000"/>
            <a:ext cx="1755802" cy="307777"/>
          </a:xfrm>
          <a:prstGeom prst="rect">
            <a:avLst/>
          </a:prstGeom>
        </p:spPr>
        <p:txBody>
          <a:bodyPr wrap="none">
            <a:spAutoFit/>
          </a:bodyPr>
          <a:lstStyle/>
          <a:p>
            <a:r>
              <a:rPr lang="en-US" sz="1400" b="1" dirty="0" smtClean="0">
                <a:solidFill>
                  <a:schemeClr val="tx2"/>
                </a:solidFill>
                <a:latin typeface="Calibri" pitchFamily="34" charset="0"/>
              </a:rPr>
              <a:t>As on  3</a:t>
            </a:r>
            <a:r>
              <a:rPr lang="en-US" sz="1400" b="1" baseline="30000" dirty="0" smtClean="0">
                <a:solidFill>
                  <a:schemeClr val="tx2"/>
                </a:solidFill>
                <a:latin typeface="Calibri" pitchFamily="34" charset="0"/>
              </a:rPr>
              <a:t>rd</a:t>
            </a:r>
            <a:r>
              <a:rPr lang="en-US" sz="1400" b="1" dirty="0" smtClean="0">
                <a:solidFill>
                  <a:schemeClr val="tx2"/>
                </a:solidFill>
                <a:latin typeface="Calibri" pitchFamily="34" charset="0"/>
              </a:rPr>
              <a:t> October’12</a:t>
            </a:r>
            <a:endParaRPr lang="en-US" sz="1400" b="1" dirty="0">
              <a:solidFill>
                <a:schemeClr val="tx2"/>
              </a:solidFill>
              <a:latin typeface="Calibri" pitchFamily="34" charset="0"/>
            </a:endParaRPr>
          </a:p>
        </p:txBody>
      </p:sp>
      <p:graphicFrame>
        <p:nvGraphicFramePr>
          <p:cNvPr id="8" name="Chart 7"/>
          <p:cNvGraphicFramePr/>
          <p:nvPr/>
        </p:nvGraphicFramePr>
        <p:xfrm>
          <a:off x="304800" y="1600200"/>
          <a:ext cx="8534400" cy="4343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ChangeArrowheads="1"/>
          </p:cNvSpPr>
          <p:nvPr/>
        </p:nvSpPr>
        <p:spPr bwMode="auto">
          <a:xfrm>
            <a:off x="0" y="0"/>
            <a:ext cx="8991600" cy="914400"/>
          </a:xfrm>
          <a:prstGeom prst="rect">
            <a:avLst/>
          </a:prstGeom>
          <a:noFill/>
          <a:ln w="9525">
            <a:noFill/>
            <a:miter lim="800000"/>
            <a:headEnd/>
            <a:tailEnd/>
          </a:ln>
          <a:effectLst/>
        </p:spPr>
        <p:txBody>
          <a:bodyPr/>
          <a:lstStyle/>
          <a:p>
            <a:pPr fontAlgn="base">
              <a:spcBef>
                <a:spcPct val="0"/>
              </a:spcBef>
              <a:spcAft>
                <a:spcPct val="0"/>
              </a:spcAft>
              <a:defRPr/>
            </a:pPr>
            <a:r>
              <a:rPr lang="en-US" sz="3200" dirty="0" smtClean="0">
                <a:solidFill>
                  <a:schemeClr val="accent1">
                    <a:lumMod val="75000"/>
                  </a:schemeClr>
                </a:solidFill>
                <a:latin typeface="Cambria" pitchFamily="18" charset="0"/>
                <a:cs typeface="Calibri" pitchFamily="34" charset="0"/>
              </a:rPr>
              <a:t>IEX Market Segments</a:t>
            </a:r>
          </a:p>
          <a:p>
            <a:pPr fontAlgn="base">
              <a:spcBef>
                <a:spcPct val="0"/>
              </a:spcBef>
              <a:spcAft>
                <a:spcPct val="0"/>
              </a:spcAft>
              <a:defRPr/>
            </a:pPr>
            <a:r>
              <a:rPr lang="en-US" sz="2400" b="1" i="1" dirty="0" smtClean="0">
                <a:solidFill>
                  <a:schemeClr val="accent1">
                    <a:lumMod val="75000"/>
                  </a:schemeClr>
                </a:solidFill>
                <a:latin typeface="Cambria" pitchFamily="18" charset="0"/>
                <a:cs typeface="Calibri" pitchFamily="34" charset="0"/>
              </a:rPr>
              <a:t>Delivery-based Electricity Contracts</a:t>
            </a:r>
            <a:endParaRPr lang="en-US" sz="2400" b="1" i="1" dirty="0">
              <a:solidFill>
                <a:schemeClr val="accent1">
                  <a:lumMod val="75000"/>
                </a:schemeClr>
              </a:solidFill>
              <a:latin typeface="Cambria" pitchFamily="18" charset="0"/>
              <a:cs typeface="Calibri" pitchFamily="34" charset="0"/>
            </a:endParaRPr>
          </a:p>
        </p:txBody>
      </p:sp>
      <p:sp>
        <p:nvSpPr>
          <p:cNvPr id="19" name="Rounded Rectangle 18"/>
          <p:cNvSpPr>
            <a:spLocks noChangeArrowheads="1"/>
          </p:cNvSpPr>
          <p:nvPr/>
        </p:nvSpPr>
        <p:spPr bwMode="auto">
          <a:xfrm>
            <a:off x="0" y="1130300"/>
            <a:ext cx="2743200" cy="1231900"/>
          </a:xfrm>
          <a:prstGeom prst="roundRect">
            <a:avLst>
              <a:gd name="adj" fmla="val 2778"/>
            </a:avLst>
          </a:prstGeom>
          <a:solidFill>
            <a:schemeClr val="accent1">
              <a:lumMod val="60000"/>
              <a:lumOff val="40000"/>
            </a:schemeClr>
          </a:solidFill>
          <a:ln w="9525" algn="ctr">
            <a:noFill/>
            <a:round/>
            <a:headEnd/>
            <a:tailEnd/>
          </a:ln>
        </p:spPr>
        <p:txBody>
          <a:bodyPr/>
          <a:lstStyle/>
          <a:p>
            <a:r>
              <a:rPr lang="en-US" sz="2400" b="1" dirty="0" smtClean="0">
                <a:latin typeface="Cambria" pitchFamily="18" charset="0"/>
              </a:rPr>
              <a:t>Day-Ahead </a:t>
            </a:r>
            <a:r>
              <a:rPr lang="en-US" sz="2400" b="1" dirty="0">
                <a:latin typeface="Cambria" pitchFamily="18" charset="0"/>
              </a:rPr>
              <a:t/>
            </a:r>
            <a:br>
              <a:rPr lang="en-US" sz="2400" b="1" dirty="0">
                <a:latin typeface="Cambria" pitchFamily="18" charset="0"/>
              </a:rPr>
            </a:br>
            <a:r>
              <a:rPr lang="en-US" sz="2400" b="1" dirty="0" smtClean="0">
                <a:latin typeface="Cambria" pitchFamily="18" charset="0"/>
              </a:rPr>
              <a:t>Market</a:t>
            </a:r>
          </a:p>
          <a:p>
            <a:r>
              <a:rPr lang="en-US" sz="2000" dirty="0" smtClean="0">
                <a:latin typeface="Cambria" pitchFamily="18" charset="0"/>
              </a:rPr>
              <a:t>since June,08</a:t>
            </a:r>
            <a:endParaRPr lang="en-US" sz="1400" dirty="0">
              <a:latin typeface="Cambria" pitchFamily="18" charset="0"/>
            </a:endParaRPr>
          </a:p>
        </p:txBody>
      </p:sp>
      <p:sp>
        <p:nvSpPr>
          <p:cNvPr id="20" name="Rectangle 19"/>
          <p:cNvSpPr/>
          <p:nvPr/>
        </p:nvSpPr>
        <p:spPr>
          <a:xfrm>
            <a:off x="2743200" y="1130300"/>
            <a:ext cx="6400800" cy="1231900"/>
          </a:xfrm>
          <a:prstGeom prst="rect">
            <a:avLst/>
          </a:prstGeom>
          <a:solidFill>
            <a:schemeClr val="accent1">
              <a:lumMod val="75000"/>
              <a:alpha val="18000"/>
            </a:schemeClr>
          </a:solidFill>
        </p:spPr>
        <p:txBody>
          <a:bodyPr wrap="square" lIns="182880" rIns="182880" anchor="t" anchorCtr="0">
            <a:noAutofit/>
          </a:bodyPr>
          <a:lstStyle/>
          <a:p>
            <a:pPr>
              <a:defRPr/>
            </a:pPr>
            <a:r>
              <a:rPr lang="en-US" sz="2000" b="1" i="1" dirty="0" smtClean="0">
                <a:solidFill>
                  <a:schemeClr val="accent1">
                    <a:lumMod val="75000"/>
                  </a:schemeClr>
                </a:solidFill>
                <a:latin typeface="Cambria" pitchFamily="18" charset="0"/>
              </a:rPr>
              <a:t>Closed , Double-sided Auction </a:t>
            </a:r>
          </a:p>
          <a:p>
            <a:pPr>
              <a:defRPr/>
            </a:pPr>
            <a:r>
              <a:rPr lang="en-US" sz="2000" i="1" dirty="0" smtClean="0">
                <a:solidFill>
                  <a:schemeClr val="accent1">
                    <a:lumMod val="75000"/>
                  </a:schemeClr>
                </a:solidFill>
                <a:latin typeface="Cambria" pitchFamily="18" charset="0"/>
              </a:rPr>
              <a:t>10-12 am bidding</a:t>
            </a:r>
          </a:p>
          <a:p>
            <a:pPr>
              <a:defRPr/>
            </a:pPr>
            <a:r>
              <a:rPr lang="en-US" sz="2000" i="1" dirty="0" smtClean="0">
                <a:solidFill>
                  <a:schemeClr val="accent1">
                    <a:lumMod val="75000"/>
                  </a:schemeClr>
                </a:solidFill>
                <a:latin typeface="Cambria" pitchFamily="18" charset="0"/>
              </a:rPr>
              <a:t>Each Hour , 0.5 MW min</a:t>
            </a:r>
            <a:endParaRPr lang="en-US" i="1" dirty="0">
              <a:solidFill>
                <a:schemeClr val="accent1">
                  <a:lumMod val="75000"/>
                </a:schemeClr>
              </a:solidFill>
              <a:latin typeface="Cambria" pitchFamily="18" charset="0"/>
            </a:endParaRPr>
          </a:p>
        </p:txBody>
      </p:sp>
      <p:sp>
        <p:nvSpPr>
          <p:cNvPr id="21" name="Rounded Rectangle 20"/>
          <p:cNvSpPr>
            <a:spLocks noChangeArrowheads="1"/>
          </p:cNvSpPr>
          <p:nvPr/>
        </p:nvSpPr>
        <p:spPr bwMode="auto">
          <a:xfrm>
            <a:off x="0" y="2438400"/>
            <a:ext cx="2743200" cy="1524000"/>
          </a:xfrm>
          <a:prstGeom prst="roundRect">
            <a:avLst>
              <a:gd name="adj" fmla="val 2273"/>
            </a:avLst>
          </a:prstGeom>
          <a:solidFill>
            <a:srgbClr val="FFCCFF">
              <a:alpha val="63921"/>
            </a:srgbClr>
          </a:solidFill>
          <a:ln w="9525" algn="ctr">
            <a:noFill/>
            <a:round/>
            <a:headEnd/>
            <a:tailEnd/>
          </a:ln>
        </p:spPr>
        <p:txBody>
          <a:bodyPr/>
          <a:lstStyle/>
          <a:p>
            <a:r>
              <a:rPr lang="en-US" sz="2400" b="1" dirty="0" smtClean="0">
                <a:solidFill>
                  <a:srgbClr val="660033"/>
                </a:solidFill>
                <a:latin typeface="Cambria" pitchFamily="18" charset="0"/>
              </a:rPr>
              <a:t>Term-Ahead  Market</a:t>
            </a:r>
          </a:p>
          <a:p>
            <a:r>
              <a:rPr lang="en-US" sz="2400" dirty="0" smtClean="0">
                <a:latin typeface="Cambria" pitchFamily="18" charset="0"/>
              </a:rPr>
              <a:t>since Sep,09</a:t>
            </a:r>
            <a:endParaRPr lang="en-US" sz="1600" dirty="0" smtClean="0">
              <a:latin typeface="Cambria" pitchFamily="18" charset="0"/>
            </a:endParaRPr>
          </a:p>
        </p:txBody>
      </p:sp>
      <p:sp>
        <p:nvSpPr>
          <p:cNvPr id="22" name="Rectangle 21"/>
          <p:cNvSpPr/>
          <p:nvPr/>
        </p:nvSpPr>
        <p:spPr>
          <a:xfrm>
            <a:off x="2743200" y="2462215"/>
            <a:ext cx="6400800" cy="1500185"/>
          </a:xfrm>
          <a:prstGeom prst="rect">
            <a:avLst/>
          </a:prstGeom>
          <a:solidFill>
            <a:srgbClr val="FFCCFF">
              <a:alpha val="38000"/>
            </a:srgbClr>
          </a:solidFill>
        </p:spPr>
        <p:txBody>
          <a:bodyPr wrap="square" lIns="182880" rIns="182880" anchor="t" anchorCtr="0">
            <a:noAutofit/>
          </a:bodyPr>
          <a:lstStyle/>
          <a:p>
            <a:pPr algn="l">
              <a:defRPr/>
            </a:pPr>
            <a:r>
              <a:rPr lang="en-US" sz="1600" b="1" i="1" dirty="0" smtClean="0">
                <a:solidFill>
                  <a:schemeClr val="tx2">
                    <a:lumMod val="75000"/>
                  </a:schemeClr>
                </a:solidFill>
                <a:latin typeface="Cambria" pitchFamily="18" charset="0"/>
              </a:rPr>
              <a:t>Day-Ahead Contingency – </a:t>
            </a:r>
            <a:r>
              <a:rPr lang="en-US" sz="1600" i="1" dirty="0" smtClean="0">
                <a:solidFill>
                  <a:schemeClr val="tx2">
                    <a:lumMod val="75000"/>
                  </a:schemeClr>
                </a:solidFill>
                <a:latin typeface="Cambria" pitchFamily="18" charset="0"/>
              </a:rPr>
              <a:t>Another window 3-5pm</a:t>
            </a:r>
            <a:endParaRPr lang="en-US" sz="1050" i="1" dirty="0" smtClean="0">
              <a:solidFill>
                <a:schemeClr val="tx2">
                  <a:lumMod val="75000"/>
                </a:schemeClr>
              </a:solidFill>
              <a:latin typeface="Cambria" pitchFamily="18" charset="0"/>
            </a:endParaRPr>
          </a:p>
          <a:p>
            <a:pPr algn="l">
              <a:defRPr/>
            </a:pPr>
            <a:r>
              <a:rPr lang="en-US" sz="1600" b="1" i="1" dirty="0" smtClean="0">
                <a:solidFill>
                  <a:schemeClr val="tx2">
                    <a:lumMod val="75000"/>
                  </a:schemeClr>
                </a:solidFill>
                <a:latin typeface="Cambria" pitchFamily="18" charset="0"/>
              </a:rPr>
              <a:t>Intra-Day  </a:t>
            </a:r>
            <a:r>
              <a:rPr lang="en-US" sz="2800" i="1" dirty="0" smtClean="0">
                <a:solidFill>
                  <a:schemeClr val="tx2">
                    <a:lumMod val="75000"/>
                  </a:schemeClr>
                </a:solidFill>
                <a:latin typeface="Cambria" pitchFamily="18" charset="0"/>
              </a:rPr>
              <a:t>-</a:t>
            </a:r>
            <a:r>
              <a:rPr lang="en-US" sz="2400" i="1" dirty="0" smtClean="0">
                <a:solidFill>
                  <a:schemeClr val="tx2">
                    <a:lumMod val="75000"/>
                  </a:schemeClr>
                </a:solidFill>
                <a:latin typeface="Cambria" pitchFamily="18" charset="0"/>
              </a:rPr>
              <a:t> </a:t>
            </a:r>
            <a:r>
              <a:rPr lang="en-US" sz="1600" i="1" dirty="0" smtClean="0">
                <a:solidFill>
                  <a:schemeClr val="tx2">
                    <a:lumMod val="75000"/>
                  </a:schemeClr>
                </a:solidFill>
                <a:latin typeface="Cambria" pitchFamily="18" charset="0"/>
              </a:rPr>
              <a:t>for rolling evening peak hours</a:t>
            </a:r>
            <a:endParaRPr lang="en-US" sz="1050" i="1" dirty="0" smtClean="0">
              <a:solidFill>
                <a:schemeClr val="tx2">
                  <a:lumMod val="75000"/>
                </a:schemeClr>
              </a:solidFill>
              <a:latin typeface="Cambria" pitchFamily="18" charset="0"/>
            </a:endParaRPr>
          </a:p>
          <a:p>
            <a:pPr algn="l">
              <a:defRPr/>
            </a:pPr>
            <a:r>
              <a:rPr lang="en-US" sz="1600" b="1" i="1" dirty="0" smtClean="0">
                <a:solidFill>
                  <a:schemeClr val="tx2">
                    <a:lumMod val="75000"/>
                  </a:schemeClr>
                </a:solidFill>
                <a:latin typeface="Cambria" pitchFamily="18" charset="0"/>
              </a:rPr>
              <a:t>Daily-</a:t>
            </a:r>
            <a:r>
              <a:rPr lang="en-US" sz="2400" b="1" i="1" dirty="0" smtClean="0">
                <a:solidFill>
                  <a:schemeClr val="tx2">
                    <a:lumMod val="75000"/>
                  </a:schemeClr>
                </a:solidFill>
                <a:latin typeface="Cambria" pitchFamily="18" charset="0"/>
              </a:rPr>
              <a:t> </a:t>
            </a:r>
            <a:r>
              <a:rPr lang="en-US" sz="1600" i="1" dirty="0">
                <a:solidFill>
                  <a:schemeClr val="tx2">
                    <a:lumMod val="75000"/>
                  </a:schemeClr>
                </a:solidFill>
                <a:latin typeface="Cambria" pitchFamily="18" charset="0"/>
              </a:rPr>
              <a:t>for rolling seven days </a:t>
            </a:r>
            <a:r>
              <a:rPr lang="en-US" sz="1600" i="1" dirty="0" smtClean="0">
                <a:solidFill>
                  <a:schemeClr val="tx2">
                    <a:lumMod val="75000"/>
                  </a:schemeClr>
                </a:solidFill>
                <a:latin typeface="Cambria" pitchFamily="18" charset="0"/>
              </a:rPr>
              <a:t>(delivery starting </a:t>
            </a:r>
            <a:r>
              <a:rPr lang="en-US" sz="1600" i="1" dirty="0">
                <a:solidFill>
                  <a:schemeClr val="tx2">
                    <a:lumMod val="75000"/>
                  </a:schemeClr>
                </a:solidFill>
                <a:latin typeface="Cambria" pitchFamily="18" charset="0"/>
              </a:rPr>
              <a:t>after </a:t>
            </a:r>
            <a:r>
              <a:rPr lang="en-US" sz="1600" i="1" dirty="0" smtClean="0">
                <a:solidFill>
                  <a:schemeClr val="tx2">
                    <a:lumMod val="75000"/>
                  </a:schemeClr>
                </a:solidFill>
                <a:latin typeface="Cambria" pitchFamily="18" charset="0"/>
              </a:rPr>
              <a:t>4 days)</a:t>
            </a:r>
          </a:p>
          <a:p>
            <a:pPr algn="l">
              <a:defRPr/>
            </a:pPr>
            <a:r>
              <a:rPr lang="en-US" sz="1600" b="1" i="1" dirty="0" smtClean="0">
                <a:solidFill>
                  <a:schemeClr val="tx2">
                    <a:lumMod val="75000"/>
                  </a:schemeClr>
                </a:solidFill>
                <a:latin typeface="Cambria" pitchFamily="18" charset="0"/>
              </a:rPr>
              <a:t>Weekly</a:t>
            </a:r>
            <a:r>
              <a:rPr lang="en-US" sz="2400" i="1" dirty="0" smtClean="0">
                <a:solidFill>
                  <a:schemeClr val="tx2">
                    <a:lumMod val="75000"/>
                  </a:schemeClr>
                </a:solidFill>
                <a:latin typeface="Cambria" pitchFamily="18" charset="0"/>
              </a:rPr>
              <a:t>-</a:t>
            </a:r>
            <a:r>
              <a:rPr lang="en-US" sz="1600" i="1" dirty="0" smtClean="0">
                <a:solidFill>
                  <a:schemeClr val="tx2">
                    <a:lumMod val="75000"/>
                  </a:schemeClr>
                </a:solidFill>
                <a:latin typeface="Cambria" pitchFamily="18" charset="0"/>
              </a:rPr>
              <a:t> </a:t>
            </a:r>
            <a:r>
              <a:rPr lang="en-US" sz="1600" i="1" dirty="0">
                <a:solidFill>
                  <a:schemeClr val="tx2">
                    <a:lumMod val="75000"/>
                  </a:schemeClr>
                </a:solidFill>
                <a:latin typeface="Cambria" pitchFamily="18" charset="0"/>
              </a:rPr>
              <a:t>for Next 2 weeks</a:t>
            </a:r>
          </a:p>
          <a:p>
            <a:pPr algn="l">
              <a:defRPr/>
            </a:pPr>
            <a:endParaRPr lang="en-US" sz="700" dirty="0">
              <a:solidFill>
                <a:schemeClr val="tx2">
                  <a:lumMod val="75000"/>
                </a:schemeClr>
              </a:solidFill>
              <a:latin typeface="Cambria" pitchFamily="18" charset="0"/>
            </a:endParaRPr>
          </a:p>
        </p:txBody>
      </p:sp>
      <p:sp>
        <p:nvSpPr>
          <p:cNvPr id="23" name="Rounded Rectangle 22"/>
          <p:cNvSpPr>
            <a:spLocks noChangeArrowheads="1"/>
          </p:cNvSpPr>
          <p:nvPr/>
        </p:nvSpPr>
        <p:spPr bwMode="auto">
          <a:xfrm>
            <a:off x="0" y="4038600"/>
            <a:ext cx="2743200" cy="1524000"/>
          </a:xfrm>
          <a:prstGeom prst="roundRect">
            <a:avLst>
              <a:gd name="adj" fmla="val 0"/>
            </a:avLst>
          </a:prstGeom>
          <a:solidFill>
            <a:srgbClr val="92D050">
              <a:alpha val="47058"/>
            </a:srgbClr>
          </a:solidFill>
          <a:ln w="9525" algn="ctr">
            <a:noFill/>
            <a:round/>
            <a:headEnd/>
            <a:tailEnd/>
          </a:ln>
        </p:spPr>
        <p:txBody>
          <a:bodyPr/>
          <a:lstStyle/>
          <a:p>
            <a:r>
              <a:rPr lang="en-US" sz="2400" b="1" dirty="0" smtClean="0">
                <a:solidFill>
                  <a:srgbClr val="003300"/>
                </a:solidFill>
                <a:latin typeface="Cambria" pitchFamily="18" charset="0"/>
              </a:rPr>
              <a:t>Renewable Energy Certificates</a:t>
            </a:r>
          </a:p>
          <a:p>
            <a:r>
              <a:rPr lang="en-US" sz="2400" dirty="0" smtClean="0">
                <a:latin typeface="Cambria" pitchFamily="18" charset="0"/>
              </a:rPr>
              <a:t>since Feb,11</a:t>
            </a:r>
            <a:endParaRPr lang="en-US" sz="1600" dirty="0" smtClean="0">
              <a:latin typeface="Cambria" pitchFamily="18" charset="0"/>
            </a:endParaRPr>
          </a:p>
          <a:p>
            <a:endParaRPr lang="en-US" sz="2400" b="1" dirty="0">
              <a:solidFill>
                <a:srgbClr val="003300"/>
              </a:solidFill>
              <a:latin typeface="Cambria" pitchFamily="18" charset="0"/>
            </a:endParaRPr>
          </a:p>
        </p:txBody>
      </p:sp>
      <p:sp>
        <p:nvSpPr>
          <p:cNvPr id="24" name="Rectangle 23"/>
          <p:cNvSpPr>
            <a:spLocks noChangeArrowheads="1"/>
          </p:cNvSpPr>
          <p:nvPr/>
        </p:nvSpPr>
        <p:spPr bwMode="auto">
          <a:xfrm>
            <a:off x="2743200" y="4058817"/>
            <a:ext cx="6400800" cy="1427584"/>
          </a:xfrm>
          <a:prstGeom prst="rect">
            <a:avLst/>
          </a:prstGeom>
          <a:solidFill>
            <a:srgbClr val="92D050">
              <a:alpha val="1176"/>
            </a:srgbClr>
          </a:solidFill>
          <a:ln w="9525">
            <a:noFill/>
            <a:miter lim="800000"/>
            <a:headEnd/>
            <a:tailEnd/>
          </a:ln>
        </p:spPr>
        <p:txBody>
          <a:bodyPr lIns="182880" rIns="1463040" anchorCtr="1">
            <a:noAutofit/>
          </a:bodyPr>
          <a:lstStyle/>
          <a:p>
            <a:pPr>
              <a:defRPr/>
            </a:pPr>
            <a:r>
              <a:rPr lang="en-US" sz="1800" b="1" i="1" dirty="0" smtClean="0">
                <a:solidFill>
                  <a:schemeClr val="tx2">
                    <a:lumMod val="75000"/>
                  </a:schemeClr>
                </a:solidFill>
                <a:latin typeface="Cambria" pitchFamily="18" charset="0"/>
              </a:rPr>
              <a:t>Green Attributes  as Certificates</a:t>
            </a:r>
            <a:endParaRPr lang="en-US" sz="1800" b="1" i="1" dirty="0">
              <a:solidFill>
                <a:schemeClr val="tx2">
                  <a:lumMod val="75000"/>
                </a:schemeClr>
              </a:solidFill>
              <a:latin typeface="Cambria" pitchFamily="18" charset="0"/>
            </a:endParaRPr>
          </a:p>
          <a:p>
            <a:pPr>
              <a:defRPr/>
            </a:pPr>
            <a:r>
              <a:rPr lang="en-US" sz="1800" b="1" i="1" dirty="0" smtClean="0">
                <a:solidFill>
                  <a:schemeClr val="tx2">
                    <a:lumMod val="75000"/>
                  </a:schemeClr>
                </a:solidFill>
                <a:latin typeface="Cambria" pitchFamily="18" charset="0"/>
              </a:rPr>
              <a:t>Sellers : </a:t>
            </a:r>
            <a:r>
              <a:rPr lang="en-US" sz="1800" i="1" dirty="0" smtClean="0">
                <a:solidFill>
                  <a:schemeClr val="tx2">
                    <a:lumMod val="75000"/>
                  </a:schemeClr>
                </a:solidFill>
                <a:latin typeface="Cambria" pitchFamily="18" charset="0"/>
              </a:rPr>
              <a:t>RE </a:t>
            </a:r>
            <a:r>
              <a:rPr lang="en-US" sz="1800" i="1" dirty="0">
                <a:solidFill>
                  <a:schemeClr val="tx2">
                    <a:lumMod val="75000"/>
                  </a:schemeClr>
                </a:solidFill>
                <a:latin typeface="Cambria" pitchFamily="18" charset="0"/>
              </a:rPr>
              <a:t>generators </a:t>
            </a:r>
            <a:r>
              <a:rPr lang="en-US" sz="1800" i="1" dirty="0" smtClean="0">
                <a:solidFill>
                  <a:schemeClr val="tx2">
                    <a:lumMod val="75000"/>
                  </a:schemeClr>
                </a:solidFill>
                <a:latin typeface="Cambria" pitchFamily="18" charset="0"/>
              </a:rPr>
              <a:t> not under feed in tariffs</a:t>
            </a:r>
            <a:endParaRPr lang="en-US" sz="1100" i="1" dirty="0">
              <a:solidFill>
                <a:schemeClr val="tx2">
                  <a:lumMod val="75000"/>
                </a:schemeClr>
              </a:solidFill>
              <a:latin typeface="Cambria" pitchFamily="18" charset="0"/>
            </a:endParaRPr>
          </a:p>
          <a:p>
            <a:pPr>
              <a:defRPr/>
            </a:pPr>
            <a:r>
              <a:rPr lang="en-US" sz="1800" b="1" i="1" dirty="0" smtClean="0">
                <a:solidFill>
                  <a:schemeClr val="tx2">
                    <a:lumMod val="75000"/>
                  </a:schemeClr>
                </a:solidFill>
                <a:latin typeface="Cambria" pitchFamily="18" charset="0"/>
              </a:rPr>
              <a:t>Buyers: </a:t>
            </a:r>
            <a:r>
              <a:rPr lang="en-US" sz="1800" i="1" dirty="0" smtClean="0">
                <a:solidFill>
                  <a:schemeClr val="tx2">
                    <a:lumMod val="75000"/>
                  </a:schemeClr>
                </a:solidFill>
                <a:latin typeface="Cambria" pitchFamily="18" charset="0"/>
              </a:rPr>
              <a:t>Obligated entities</a:t>
            </a:r>
          </a:p>
          <a:p>
            <a:pPr>
              <a:defRPr/>
            </a:pPr>
            <a:r>
              <a:rPr lang="en-US" sz="1800" i="1" dirty="0" smtClean="0">
                <a:solidFill>
                  <a:schemeClr val="tx2">
                    <a:lumMod val="75000"/>
                  </a:schemeClr>
                </a:solidFill>
                <a:latin typeface="Cambria" pitchFamily="18" charset="0"/>
              </a:rPr>
              <a:t>1MWh equivalent to 1 REC</a:t>
            </a:r>
            <a:endParaRPr lang="en-US" sz="1800" i="1" dirty="0">
              <a:solidFill>
                <a:schemeClr val="tx2">
                  <a:lumMod val="75000"/>
                </a:schemeClr>
              </a:solidFill>
              <a:latin typeface="Cambria" pitchFamily="18" charset="0"/>
            </a:endParaRPr>
          </a:p>
        </p:txBody>
      </p:sp>
      <p:sp>
        <p:nvSpPr>
          <p:cNvPr id="25" name="Rounded Rectangle 24"/>
          <p:cNvSpPr>
            <a:spLocks noChangeArrowheads="1"/>
          </p:cNvSpPr>
          <p:nvPr/>
        </p:nvSpPr>
        <p:spPr bwMode="auto">
          <a:xfrm>
            <a:off x="0" y="5715000"/>
            <a:ext cx="9144000" cy="457200"/>
          </a:xfrm>
          <a:prstGeom prst="roundRect">
            <a:avLst>
              <a:gd name="adj" fmla="val 0"/>
            </a:avLst>
          </a:prstGeom>
          <a:solidFill>
            <a:schemeClr val="accent4">
              <a:lumMod val="50000"/>
              <a:alpha val="23000"/>
            </a:schemeClr>
          </a:solidFill>
          <a:ln w="9525" algn="ctr">
            <a:noFill/>
            <a:round/>
            <a:headEnd/>
            <a:tailEnd/>
          </a:ln>
        </p:spPr>
        <p:txBody>
          <a:bodyPr/>
          <a:lstStyle/>
          <a:p>
            <a:pPr>
              <a:defRPr/>
            </a:pPr>
            <a:r>
              <a:rPr lang="en-US" sz="2400" b="1" dirty="0">
                <a:solidFill>
                  <a:schemeClr val="accent4">
                    <a:lumMod val="50000"/>
                  </a:schemeClr>
                </a:solidFill>
                <a:latin typeface="Cambria" pitchFamily="18" charset="0"/>
              </a:rPr>
              <a:t>Way forward… </a:t>
            </a:r>
            <a:r>
              <a:rPr lang="en-US" sz="2400" b="1" dirty="0" smtClean="0">
                <a:solidFill>
                  <a:schemeClr val="accent4">
                    <a:lumMod val="50000"/>
                  </a:schemeClr>
                </a:solidFill>
                <a:latin typeface="Cambria" pitchFamily="18" charset="0"/>
              </a:rPr>
              <a:t>Energy Saving Certificates </a:t>
            </a:r>
            <a:endParaRPr lang="en-US" sz="2400" b="1" dirty="0">
              <a:solidFill>
                <a:schemeClr val="accent4">
                  <a:lumMod val="50000"/>
                </a:schemeClr>
              </a:solidFill>
              <a:latin typeface="Cambr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heckerboard(across)">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heckerboard(across)">
                                      <p:cBhvr>
                                        <p:cTn id="15" dur="500"/>
                                        <p:tgtEl>
                                          <p:spTgt spid="21"/>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checkerboard(across)">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heckerboard(across)">
                                      <p:cBhvr>
                                        <p:cTn id="23" dur="500"/>
                                        <p:tgtEl>
                                          <p:spTgt spid="23"/>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checkerboard(across)">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checkerboard(across)">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r>
              <a:rPr lang="en-US" sz="4400" dirty="0" smtClean="0"/>
              <a:t>              </a:t>
            </a:r>
            <a:r>
              <a:rPr lang="en-US" sz="4400" dirty="0" smtClean="0">
                <a:latin typeface="Calibri" pitchFamily="34" charset="0"/>
              </a:rPr>
              <a:t>Performance so far</a:t>
            </a:r>
            <a:endParaRPr lang="en-US" sz="4400" dirty="0">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8229600" cy="685800"/>
          </a:xfrm>
        </p:spPr>
        <p:txBody>
          <a:bodyPr/>
          <a:lstStyle/>
          <a:p>
            <a:pPr algn="l"/>
            <a:r>
              <a:rPr lang="en-US" sz="3200" dirty="0" smtClean="0">
                <a:solidFill>
                  <a:schemeClr val="accent1">
                    <a:lumMod val="50000"/>
                  </a:schemeClr>
                </a:solidFill>
              </a:rPr>
              <a:t>1.5 years of Adequate Liquidity in REC</a:t>
            </a:r>
            <a:br>
              <a:rPr lang="en-US" sz="3200" dirty="0" smtClean="0">
                <a:solidFill>
                  <a:schemeClr val="accent1">
                    <a:lumMod val="50000"/>
                  </a:schemeClr>
                </a:solidFill>
              </a:rPr>
            </a:br>
            <a:endParaRPr lang="en-US" sz="3200" dirty="0">
              <a:solidFill>
                <a:schemeClr val="accent1">
                  <a:lumMod val="50000"/>
                </a:schemeClr>
              </a:solidFill>
            </a:endParaRPr>
          </a:p>
        </p:txBody>
      </p:sp>
      <p:sp>
        <p:nvSpPr>
          <p:cNvPr id="3" name="Content Placeholder 2"/>
          <p:cNvSpPr>
            <a:spLocks noGrp="1"/>
          </p:cNvSpPr>
          <p:nvPr>
            <p:ph idx="1"/>
          </p:nvPr>
        </p:nvSpPr>
        <p:spPr>
          <a:xfrm>
            <a:off x="0" y="1295400"/>
            <a:ext cx="6260123" cy="4525963"/>
          </a:xfrm>
        </p:spPr>
        <p:txBody>
          <a:bodyPr/>
          <a:lstStyle/>
          <a:p>
            <a:pPr>
              <a:buFont typeface="Wingdings" pitchFamily="2" charset="2"/>
              <a:buChar char="ü"/>
            </a:pPr>
            <a:r>
              <a:rPr lang="en-US" sz="2400" dirty="0" smtClean="0">
                <a:solidFill>
                  <a:schemeClr val="tx2"/>
                </a:solidFill>
                <a:latin typeface="Arial Narrow" pitchFamily="34" charset="0"/>
              </a:rPr>
              <a:t>400+ Participation in a single trading session (March’12) </a:t>
            </a:r>
          </a:p>
          <a:p>
            <a:pPr>
              <a:buFont typeface="Wingdings" pitchFamily="2" charset="2"/>
              <a:buChar char="ü"/>
            </a:pPr>
            <a:r>
              <a:rPr lang="en-US" sz="2400" dirty="0" smtClean="0">
                <a:solidFill>
                  <a:schemeClr val="tx2"/>
                </a:solidFill>
                <a:latin typeface="Arial Narrow" pitchFamily="34" charset="0"/>
              </a:rPr>
              <a:t> 960+ portfolio</a:t>
            </a:r>
          </a:p>
          <a:p>
            <a:pPr>
              <a:buFont typeface="Wingdings" pitchFamily="2" charset="2"/>
              <a:buChar char="ü"/>
            </a:pPr>
            <a:r>
              <a:rPr lang="en-US" sz="2400" dirty="0" smtClean="0">
                <a:solidFill>
                  <a:schemeClr val="tx2"/>
                </a:solidFill>
                <a:latin typeface="Arial Narrow" pitchFamily="34" charset="0"/>
              </a:rPr>
              <a:t>Cleared Volume = 20,25,923 RECs</a:t>
            </a:r>
          </a:p>
          <a:p>
            <a:pPr>
              <a:buFont typeface="Wingdings" pitchFamily="2" charset="2"/>
              <a:buChar char="ü"/>
            </a:pPr>
            <a:r>
              <a:rPr lang="en-US" sz="2400" dirty="0" smtClean="0">
                <a:solidFill>
                  <a:schemeClr val="tx2"/>
                </a:solidFill>
                <a:latin typeface="Arial Narrow" pitchFamily="34" charset="0"/>
              </a:rPr>
              <a:t>Average Monthly Volume = 1,06,627 REC </a:t>
            </a:r>
          </a:p>
          <a:p>
            <a:pPr>
              <a:buFont typeface="Wingdings" pitchFamily="2" charset="2"/>
              <a:buChar char="ü"/>
            </a:pPr>
            <a:r>
              <a:rPr lang="en-US" sz="2400" dirty="0" smtClean="0">
                <a:solidFill>
                  <a:schemeClr val="tx2"/>
                </a:solidFill>
                <a:latin typeface="Arial Narrow" pitchFamily="34" charset="0"/>
              </a:rPr>
              <a:t>Record 2,48,269 REC traded in a single trading session (August’12 trading session)</a:t>
            </a:r>
          </a:p>
          <a:p>
            <a:pPr>
              <a:buNone/>
            </a:pPr>
            <a:endParaRPr lang="en-US" sz="2800" dirty="0" smtClean="0">
              <a:solidFill>
                <a:schemeClr val="tx2"/>
              </a:solidFill>
              <a:latin typeface="Arial Narrow" pitchFamily="34" charset="0"/>
            </a:endParaRPr>
          </a:p>
          <a:p>
            <a:pPr>
              <a:buNone/>
            </a:pPr>
            <a:endParaRPr lang="en-US" sz="2800" dirty="0" smtClean="0"/>
          </a:p>
          <a:p>
            <a:pPr>
              <a:buNone/>
            </a:pPr>
            <a:endParaRPr lang="en-US" dirty="0"/>
          </a:p>
        </p:txBody>
      </p:sp>
      <p:graphicFrame>
        <p:nvGraphicFramePr>
          <p:cNvPr id="7" name="Chart 6"/>
          <p:cNvGraphicFramePr/>
          <p:nvPr/>
        </p:nvGraphicFramePr>
        <p:xfrm>
          <a:off x="5486400" y="1371600"/>
          <a:ext cx="3868615" cy="44196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7239000" y="4724400"/>
            <a:ext cx="728084" cy="584775"/>
          </a:xfrm>
          <a:prstGeom prst="rect">
            <a:avLst/>
          </a:prstGeom>
          <a:noFill/>
        </p:spPr>
        <p:txBody>
          <a:bodyPr wrap="none" rtlCol="0">
            <a:spAutoFit/>
          </a:bodyPr>
          <a:lstStyle/>
          <a:p>
            <a:r>
              <a:rPr lang="en-US" sz="1600" b="1" dirty="0" smtClean="0">
                <a:solidFill>
                  <a:prstClr val="black"/>
                </a:solidFill>
                <a:latin typeface="Calibri" pitchFamily="34" charset="0"/>
              </a:rPr>
              <a:t>Other </a:t>
            </a:r>
          </a:p>
          <a:p>
            <a:r>
              <a:rPr lang="en-US" sz="1600" b="1" dirty="0" smtClean="0">
                <a:solidFill>
                  <a:prstClr val="black"/>
                </a:solidFill>
                <a:latin typeface="Calibri" pitchFamily="34" charset="0"/>
              </a:rPr>
              <a:t>8%</a:t>
            </a:r>
            <a:endParaRPr lang="en-US" sz="1600" b="1" dirty="0">
              <a:solidFill>
                <a:prstClr val="black"/>
              </a:solidFill>
              <a:latin typeface="Calibri"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p:nvPr>
        </p:nvGraphicFramePr>
        <p:xfrm>
          <a:off x="492370" y="1447800"/>
          <a:ext cx="3798277" cy="4484218"/>
        </p:xfrm>
        <a:graphic>
          <a:graphicData uri="http://schemas.openxmlformats.org/drawingml/2006/table">
            <a:tbl>
              <a:tblPr>
                <a:tableStyleId>{5FD0F851-EC5A-4D38-B0AD-8093EC10F338}</a:tableStyleId>
              </a:tblPr>
              <a:tblGrid>
                <a:gridCol w="2813538"/>
                <a:gridCol w="984739"/>
              </a:tblGrid>
              <a:tr h="332842">
                <a:tc>
                  <a:txBody>
                    <a:bodyPr/>
                    <a:lstStyle/>
                    <a:p>
                      <a:pPr algn="l" fontAlgn="b"/>
                      <a:r>
                        <a:rPr lang="en-US" sz="2400" u="none" strike="noStrike" dirty="0" smtClean="0">
                          <a:latin typeface="Calibri" pitchFamily="34" charset="0"/>
                        </a:rPr>
                        <a:t>Registered </a:t>
                      </a:r>
                      <a:r>
                        <a:rPr lang="en-US" sz="2400" u="none" strike="noStrike" dirty="0">
                          <a:latin typeface="Calibri" pitchFamily="34" charset="0"/>
                        </a:rPr>
                        <a:t>P</a:t>
                      </a:r>
                      <a:r>
                        <a:rPr lang="en-US" sz="2400" u="none" strike="noStrike" dirty="0" smtClean="0">
                          <a:latin typeface="Calibri" pitchFamily="34" charset="0"/>
                        </a:rPr>
                        <a:t>articipants</a:t>
                      </a:r>
                      <a:endParaRPr lang="en-US" sz="2400" b="1" i="0" u="none" strike="noStrike" dirty="0">
                        <a:solidFill>
                          <a:srgbClr val="000000"/>
                        </a:solidFill>
                        <a:latin typeface="Calibri" pitchFamily="34" charset="0"/>
                      </a:endParaRPr>
                    </a:p>
                  </a:txBody>
                  <a:tcPr marL="0" marR="0" marT="0" marB="0" anchor="b"/>
                </a:tc>
                <a:tc>
                  <a:txBody>
                    <a:bodyPr/>
                    <a:lstStyle/>
                    <a:p>
                      <a:pPr algn="r" fontAlgn="b"/>
                      <a:r>
                        <a:rPr lang="en-US" sz="2800" u="none" strike="noStrike" kern="1200" dirty="0" smtClean="0">
                          <a:solidFill>
                            <a:schemeClr val="tx1"/>
                          </a:solidFill>
                          <a:latin typeface="Calibri" pitchFamily="34" charset="0"/>
                          <a:ea typeface="+mn-ea"/>
                          <a:cs typeface="+mn-cs"/>
                        </a:rPr>
                        <a:t>1069</a:t>
                      </a:r>
                      <a:endParaRPr lang="en-US" sz="2800" u="none" strike="noStrike" kern="1200" dirty="0">
                        <a:solidFill>
                          <a:schemeClr val="tx1"/>
                        </a:solidFill>
                        <a:latin typeface="Calibri" pitchFamily="34" charset="0"/>
                        <a:ea typeface="+mn-ea"/>
                        <a:cs typeface="+mn-cs"/>
                      </a:endParaRPr>
                    </a:p>
                  </a:txBody>
                  <a:tcPr marL="0" marR="0" marT="0" marB="0" anchor="b"/>
                </a:tc>
              </a:tr>
              <a:tr h="332842">
                <a:tc>
                  <a:txBody>
                    <a:bodyPr/>
                    <a:lstStyle/>
                    <a:p>
                      <a:pPr algn="l" fontAlgn="b"/>
                      <a:endParaRPr lang="en-US" sz="1800" b="1" i="0" u="none" strike="noStrike" dirty="0">
                        <a:solidFill>
                          <a:srgbClr val="000000"/>
                        </a:solidFill>
                        <a:latin typeface="Calibri" pitchFamily="34" charset="0"/>
                      </a:endParaRPr>
                    </a:p>
                  </a:txBody>
                  <a:tcPr marL="0" marR="0" marT="0" marB="0" anchor="b"/>
                </a:tc>
                <a:tc>
                  <a:txBody>
                    <a:bodyPr/>
                    <a:lstStyle/>
                    <a:p>
                      <a:pPr algn="l" fontAlgn="b"/>
                      <a:endParaRPr lang="en-US" sz="2800" b="1" i="0" u="none" strike="noStrike" dirty="0">
                        <a:solidFill>
                          <a:srgbClr val="000000"/>
                        </a:solidFill>
                        <a:latin typeface="Calibri" pitchFamily="34" charset="0"/>
                      </a:endParaRPr>
                    </a:p>
                  </a:txBody>
                  <a:tcPr marL="0" marR="0" marT="0" marB="0" anchor="b"/>
                </a:tc>
              </a:tr>
              <a:tr h="332842">
                <a:tc>
                  <a:txBody>
                    <a:bodyPr/>
                    <a:lstStyle/>
                    <a:p>
                      <a:pPr algn="l" fontAlgn="b"/>
                      <a:r>
                        <a:rPr lang="en-US" sz="2400" u="none" strike="noStrike" dirty="0">
                          <a:latin typeface="Calibri" pitchFamily="34" charset="0"/>
                        </a:rPr>
                        <a:t>Obligated Entity</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800" u="none" strike="noStrike" dirty="0">
                          <a:latin typeface="Calibri" pitchFamily="34" charset="0"/>
                        </a:rPr>
                        <a:t> </a:t>
                      </a:r>
                      <a:r>
                        <a:rPr lang="en-US" sz="2800" u="none" strike="noStrike" dirty="0" smtClean="0">
                          <a:latin typeface="Calibri" pitchFamily="34" charset="0"/>
                        </a:rPr>
                        <a:t>705</a:t>
                      </a:r>
                      <a:endParaRPr lang="en-US" sz="2800" b="1" i="0" u="none" strike="noStrike" dirty="0">
                        <a:solidFill>
                          <a:srgbClr val="000000"/>
                        </a:solidFill>
                        <a:latin typeface="Calibri" pitchFamily="34" charset="0"/>
                      </a:endParaRPr>
                    </a:p>
                  </a:txBody>
                  <a:tcPr marL="0" marR="0" marT="0" marB="0" anchor="b"/>
                </a:tc>
              </a:tr>
              <a:tr h="332842">
                <a:tc>
                  <a:txBody>
                    <a:bodyPr/>
                    <a:lstStyle/>
                    <a:p>
                      <a:pPr algn="r" fontAlgn="b"/>
                      <a:r>
                        <a:rPr lang="en-US" sz="1800" u="none" strike="noStrike" dirty="0">
                          <a:latin typeface="Calibri" pitchFamily="34" charset="0"/>
                        </a:rPr>
                        <a:t>DISCOMs</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400" b="1" i="0" u="none" strike="noStrike" dirty="0" smtClean="0">
                          <a:solidFill>
                            <a:srgbClr val="000000"/>
                          </a:solidFill>
                          <a:latin typeface="Calibri" pitchFamily="34" charset="0"/>
                        </a:rPr>
                        <a:t>16</a:t>
                      </a:r>
                      <a:endParaRPr lang="en-US" sz="2400" b="1" i="0" u="none" strike="noStrike" dirty="0">
                        <a:solidFill>
                          <a:srgbClr val="000000"/>
                        </a:solidFill>
                        <a:latin typeface="Calibri" pitchFamily="34" charset="0"/>
                      </a:endParaRPr>
                    </a:p>
                  </a:txBody>
                  <a:tcPr marL="0" marR="0" marT="0" marB="0" anchor="b"/>
                </a:tc>
              </a:tr>
              <a:tr h="332842">
                <a:tc>
                  <a:txBody>
                    <a:bodyPr/>
                    <a:lstStyle/>
                    <a:p>
                      <a:pPr algn="r" fontAlgn="b"/>
                      <a:r>
                        <a:rPr lang="en-US" sz="1800" u="none" strike="noStrike" dirty="0" smtClean="0">
                          <a:latin typeface="Calibri" pitchFamily="34" charset="0"/>
                        </a:rPr>
                        <a:t>OA </a:t>
                      </a:r>
                      <a:r>
                        <a:rPr lang="en-US" sz="1800" u="none" strike="noStrike" dirty="0">
                          <a:latin typeface="Calibri" pitchFamily="34" charset="0"/>
                        </a:rPr>
                        <a:t>consumers</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800" u="none" strike="noStrike" kern="1200" dirty="0" smtClean="0">
                          <a:solidFill>
                            <a:schemeClr val="tx1"/>
                          </a:solidFill>
                          <a:latin typeface="Calibri" pitchFamily="34" charset="0"/>
                          <a:ea typeface="+mn-ea"/>
                          <a:cs typeface="+mn-cs"/>
                        </a:rPr>
                        <a:t>652</a:t>
                      </a:r>
                      <a:endParaRPr lang="en-US" sz="2800" u="none" strike="noStrike" kern="1200" dirty="0">
                        <a:solidFill>
                          <a:schemeClr val="tx1"/>
                        </a:solidFill>
                        <a:latin typeface="Calibri" pitchFamily="34" charset="0"/>
                        <a:ea typeface="+mn-ea"/>
                        <a:cs typeface="+mn-cs"/>
                      </a:endParaRPr>
                    </a:p>
                  </a:txBody>
                  <a:tcPr marL="0" marR="0" marT="0" marB="0" anchor="b"/>
                </a:tc>
              </a:tr>
              <a:tr h="332842">
                <a:tc>
                  <a:txBody>
                    <a:bodyPr/>
                    <a:lstStyle/>
                    <a:p>
                      <a:pPr algn="r" fontAlgn="b"/>
                      <a:r>
                        <a:rPr lang="en-US" sz="1800" u="none" strike="noStrike" dirty="0">
                          <a:latin typeface="Calibri" pitchFamily="34" charset="0"/>
                        </a:rPr>
                        <a:t>Captive Consumer </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400" b="1" i="0" u="none" strike="noStrike" dirty="0" smtClean="0">
                          <a:solidFill>
                            <a:srgbClr val="000000"/>
                          </a:solidFill>
                          <a:latin typeface="Calibri" pitchFamily="34" charset="0"/>
                        </a:rPr>
                        <a:t>37</a:t>
                      </a:r>
                      <a:endParaRPr lang="en-US" sz="2400" b="1" i="0" u="none" strike="noStrike" dirty="0">
                        <a:solidFill>
                          <a:srgbClr val="000000"/>
                        </a:solidFill>
                        <a:latin typeface="Calibri" pitchFamily="34" charset="0"/>
                      </a:endParaRPr>
                    </a:p>
                  </a:txBody>
                  <a:tcPr marL="0" marR="0" marT="0" marB="0" anchor="b"/>
                </a:tc>
              </a:tr>
              <a:tr h="332842">
                <a:tc>
                  <a:txBody>
                    <a:bodyPr/>
                    <a:lstStyle/>
                    <a:p>
                      <a:pPr algn="l" fontAlgn="b"/>
                      <a:r>
                        <a:rPr lang="en-US" sz="2400" u="none" strike="noStrike" dirty="0">
                          <a:latin typeface="Calibri" pitchFamily="34" charset="0"/>
                        </a:rPr>
                        <a:t>Voluntary</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800" u="none" strike="noStrike" dirty="0" smtClean="0">
                          <a:latin typeface="Calibri" pitchFamily="34" charset="0"/>
                        </a:rPr>
                        <a:t>5</a:t>
                      </a:r>
                      <a:endParaRPr lang="en-US" sz="2800" b="1" i="0" u="none" strike="noStrike" dirty="0">
                        <a:solidFill>
                          <a:srgbClr val="000000"/>
                        </a:solidFill>
                        <a:latin typeface="Calibri" pitchFamily="34" charset="0"/>
                      </a:endParaRPr>
                    </a:p>
                  </a:txBody>
                  <a:tcPr marL="0" marR="0" marT="0" marB="0" anchor="b"/>
                </a:tc>
              </a:tr>
              <a:tr h="332842">
                <a:tc>
                  <a:txBody>
                    <a:bodyPr/>
                    <a:lstStyle/>
                    <a:p>
                      <a:pPr algn="l" fontAlgn="b"/>
                      <a:r>
                        <a:rPr lang="en-US" sz="2400" u="none" strike="noStrike" dirty="0">
                          <a:latin typeface="Calibri" pitchFamily="34" charset="0"/>
                        </a:rPr>
                        <a:t>Eligible Entity </a:t>
                      </a:r>
                      <a:r>
                        <a:rPr lang="en-US" sz="2400" u="none" strike="noStrike" dirty="0" smtClean="0">
                          <a:latin typeface="Calibri" pitchFamily="34" charset="0"/>
                        </a:rPr>
                        <a:t>(Sellers)</a:t>
                      </a:r>
                      <a:endParaRPr lang="en-US" sz="1800" b="1" i="0" u="none" strike="noStrike" dirty="0">
                        <a:solidFill>
                          <a:srgbClr val="000000"/>
                        </a:solidFill>
                        <a:latin typeface="Calibri" pitchFamily="34" charset="0"/>
                      </a:endParaRPr>
                    </a:p>
                  </a:txBody>
                  <a:tcPr marL="0" marR="0" marT="0" marB="0" anchor="b"/>
                </a:tc>
                <a:tc>
                  <a:txBody>
                    <a:bodyPr/>
                    <a:lstStyle/>
                    <a:p>
                      <a:pPr algn="r" fontAlgn="b"/>
                      <a:r>
                        <a:rPr lang="en-US" sz="2800" b="0" i="0" u="none" strike="noStrike" kern="1200" dirty="0" smtClean="0">
                          <a:solidFill>
                            <a:schemeClr val="tx1"/>
                          </a:solidFill>
                          <a:latin typeface="Calibri" pitchFamily="34" charset="0"/>
                          <a:ea typeface="+mn-ea"/>
                          <a:cs typeface="+mn-cs"/>
                        </a:rPr>
                        <a:t>359</a:t>
                      </a:r>
                      <a:endParaRPr lang="en-US" sz="2800" b="1" i="0" u="none" strike="noStrike" dirty="0">
                        <a:solidFill>
                          <a:srgbClr val="000000"/>
                        </a:solidFill>
                        <a:latin typeface="Calibri" pitchFamily="34" charset="0"/>
                      </a:endParaRPr>
                    </a:p>
                  </a:txBody>
                  <a:tcPr marL="0" marR="0" marT="0" marB="0" anchor="b"/>
                </a:tc>
              </a:tr>
              <a:tr h="887578">
                <a:tc>
                  <a:txBody>
                    <a:bodyPr/>
                    <a:lstStyle/>
                    <a:p>
                      <a:pPr algn="l" fontAlgn="b"/>
                      <a:r>
                        <a:rPr lang="en-US" sz="2000" u="none" strike="noStrike" dirty="0">
                          <a:latin typeface="Calibri" pitchFamily="34" charset="0"/>
                        </a:rPr>
                        <a:t>Highest participation in </a:t>
                      </a:r>
                      <a:r>
                        <a:rPr lang="en-US" sz="2000" u="none" strike="noStrike" dirty="0" smtClean="0">
                          <a:latin typeface="Calibri" pitchFamily="34" charset="0"/>
                        </a:rPr>
                        <a:t>an Auction(Mar‘12)</a:t>
                      </a:r>
                      <a:endParaRPr lang="en-US" sz="2000" b="1" i="0" u="none" strike="noStrike" dirty="0">
                        <a:solidFill>
                          <a:srgbClr val="000000"/>
                        </a:solidFill>
                        <a:latin typeface="Calibri" pitchFamily="34" charset="0"/>
                      </a:endParaRPr>
                    </a:p>
                  </a:txBody>
                  <a:tcPr marL="0" marR="0" marT="0" marB="0" anchor="b"/>
                </a:tc>
                <a:tc>
                  <a:txBody>
                    <a:bodyPr/>
                    <a:lstStyle/>
                    <a:p>
                      <a:pPr algn="r" fontAlgn="b"/>
                      <a:r>
                        <a:rPr lang="en-US" sz="2800" u="none" strike="noStrike" kern="1200" dirty="0" smtClean="0">
                          <a:solidFill>
                            <a:schemeClr val="tx1"/>
                          </a:solidFill>
                          <a:latin typeface="Calibri" pitchFamily="34" charset="0"/>
                          <a:ea typeface="+mn-ea"/>
                          <a:cs typeface="+mn-cs"/>
                        </a:rPr>
                        <a:t>415</a:t>
                      </a:r>
                      <a:endParaRPr lang="en-US" sz="2800" u="none" strike="noStrike" kern="1200" dirty="0">
                        <a:solidFill>
                          <a:schemeClr val="tx1"/>
                        </a:solidFill>
                        <a:latin typeface="Calibri" pitchFamily="34" charset="0"/>
                        <a:ea typeface="+mn-ea"/>
                        <a:cs typeface="+mn-cs"/>
                      </a:endParaRPr>
                    </a:p>
                  </a:txBody>
                  <a:tcPr marL="0" marR="0" marT="0" marB="0" anchor="b"/>
                </a:tc>
              </a:tr>
            </a:tbl>
          </a:graphicData>
        </a:graphic>
      </p:graphicFrame>
      <p:sp>
        <p:nvSpPr>
          <p:cNvPr id="7" name="TextBox 6"/>
          <p:cNvSpPr txBox="1"/>
          <p:nvPr/>
        </p:nvSpPr>
        <p:spPr>
          <a:xfrm>
            <a:off x="0" y="281226"/>
            <a:ext cx="7737231" cy="861774"/>
          </a:xfrm>
          <a:prstGeom prst="rect">
            <a:avLst/>
          </a:prstGeom>
          <a:noFill/>
        </p:spPr>
        <p:txBody>
          <a:bodyPr wrap="square" rtlCol="0">
            <a:spAutoFit/>
          </a:bodyPr>
          <a:lstStyle/>
          <a:p>
            <a:pPr algn="l"/>
            <a:r>
              <a:rPr lang="en-US" sz="3200" dirty="0" smtClean="0">
                <a:solidFill>
                  <a:schemeClr val="accent1">
                    <a:lumMod val="50000"/>
                  </a:schemeClr>
                </a:solidFill>
                <a:latin typeface="Calibri" pitchFamily="34" charset="0"/>
                <a:ea typeface="+mj-ea"/>
                <a:cs typeface="+mj-cs"/>
              </a:rPr>
              <a:t>Participation Details</a:t>
            </a:r>
          </a:p>
          <a:p>
            <a:endParaRPr lang="en-US" sz="1600" dirty="0">
              <a:solidFill>
                <a:schemeClr val="accent1">
                  <a:lumMod val="50000"/>
                </a:schemeClr>
              </a:solidFill>
            </a:endParaRPr>
          </a:p>
        </p:txBody>
      </p:sp>
      <p:graphicFrame>
        <p:nvGraphicFramePr>
          <p:cNvPr id="8" name="Chart 7"/>
          <p:cNvGraphicFramePr/>
          <p:nvPr/>
        </p:nvGraphicFramePr>
        <p:xfrm>
          <a:off x="4724400" y="1371600"/>
          <a:ext cx="4114800" cy="4648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3200" dirty="0" smtClean="0"/>
              <a:t>NS-REC Trade at IEX</a:t>
            </a:r>
            <a:endParaRPr lang="en-US" sz="3200" dirty="0"/>
          </a:p>
        </p:txBody>
      </p:sp>
      <p:sp>
        <p:nvSpPr>
          <p:cNvPr id="4" name="TextBox 3"/>
          <p:cNvSpPr txBox="1"/>
          <p:nvPr/>
        </p:nvSpPr>
        <p:spPr>
          <a:xfrm>
            <a:off x="2057400" y="6172200"/>
            <a:ext cx="4436471" cy="369332"/>
          </a:xfrm>
          <a:prstGeom prst="rect">
            <a:avLst/>
          </a:prstGeom>
          <a:noFill/>
        </p:spPr>
        <p:txBody>
          <a:bodyPr wrap="none" rtlCol="0">
            <a:spAutoFit/>
          </a:bodyPr>
          <a:lstStyle/>
          <a:p>
            <a:r>
              <a:rPr lang="en-US" dirty="0" smtClean="0"/>
              <a:t>Price / volume available at www.iexindia.com</a:t>
            </a:r>
            <a:endParaRPr lang="en-US" dirty="0"/>
          </a:p>
        </p:txBody>
      </p:sp>
      <p:pic>
        <p:nvPicPr>
          <p:cNvPr id="8195" name="Picture 3"/>
          <p:cNvPicPr>
            <a:picLocks noChangeAspect="1" noChangeArrowheads="1"/>
          </p:cNvPicPr>
          <p:nvPr/>
        </p:nvPicPr>
        <p:blipFill>
          <a:blip r:embed="rId2"/>
          <a:srcRect/>
          <a:stretch>
            <a:fillRect/>
          </a:stretch>
        </p:blipFill>
        <p:spPr bwMode="auto">
          <a:xfrm>
            <a:off x="0" y="1027113"/>
            <a:ext cx="9144000" cy="4810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rcRect/>
          <a:stretch>
            <a:fillRect/>
          </a:stretch>
        </p:blipFill>
        <p:spPr bwMode="auto">
          <a:xfrm>
            <a:off x="304800" y="1371600"/>
            <a:ext cx="8458200" cy="4495800"/>
          </a:xfrm>
          <a:prstGeom prst="rect">
            <a:avLst/>
          </a:prstGeom>
          <a:noFill/>
        </p:spPr>
      </p:pic>
      <p:sp>
        <p:nvSpPr>
          <p:cNvPr id="5" name="Title 1"/>
          <p:cNvSpPr>
            <a:spLocks noGrp="1"/>
          </p:cNvSpPr>
          <p:nvPr>
            <p:ph type="title"/>
          </p:nvPr>
        </p:nvSpPr>
        <p:spPr>
          <a:xfrm>
            <a:off x="140677" y="228600"/>
            <a:ext cx="8229600" cy="914400"/>
          </a:xfrm>
        </p:spPr>
        <p:txBody>
          <a:bodyPr/>
          <a:lstStyle/>
          <a:p>
            <a:pPr algn="l"/>
            <a:r>
              <a:rPr lang="en-US" sz="3200" dirty="0" smtClean="0">
                <a:solidFill>
                  <a:schemeClr val="tx2">
                    <a:lumMod val="75000"/>
                  </a:schemeClr>
                </a:solidFill>
                <a:latin typeface="Calibri" pitchFamily="34" charset="0"/>
              </a:rPr>
              <a:t>Demand and Supply of Non Solar RECs</a:t>
            </a:r>
            <a:endParaRPr lang="en-US" sz="32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3200" dirty="0" smtClean="0"/>
              <a:t>Solar REC trade @ IEX</a:t>
            </a:r>
            <a:endParaRPr lang="en-US" sz="3200" dirty="0"/>
          </a:p>
        </p:txBody>
      </p:sp>
      <p:pic>
        <p:nvPicPr>
          <p:cNvPr id="3074" name="Picture 2"/>
          <p:cNvPicPr>
            <a:picLocks noChangeAspect="1" noChangeArrowheads="1"/>
          </p:cNvPicPr>
          <p:nvPr/>
        </p:nvPicPr>
        <p:blipFill>
          <a:blip r:embed="rId2"/>
          <a:srcRect/>
          <a:stretch>
            <a:fillRect/>
          </a:stretch>
        </p:blipFill>
        <p:spPr bwMode="auto">
          <a:xfrm>
            <a:off x="304800" y="1295400"/>
            <a:ext cx="84582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latin typeface="Calibri" pitchFamily="34" charset="0"/>
              </a:rPr>
              <a:t>Non Solar buyer mix at IEX (FY 2011-12)</a:t>
            </a:r>
            <a:endParaRPr lang="en-US" sz="3200" dirty="0">
              <a:latin typeface="Calibri" pitchFamily="34" charset="0"/>
            </a:endParaRPr>
          </a:p>
        </p:txBody>
      </p:sp>
      <p:pic>
        <p:nvPicPr>
          <p:cNvPr id="4" name="Picture 3"/>
          <p:cNvPicPr/>
          <p:nvPr/>
        </p:nvPicPr>
        <p:blipFill>
          <a:blip r:embed="rId2"/>
          <a:srcRect/>
          <a:stretch>
            <a:fillRect/>
          </a:stretch>
        </p:blipFill>
        <p:spPr bwMode="auto">
          <a:xfrm>
            <a:off x="228601" y="1143000"/>
            <a:ext cx="8686799" cy="4952999"/>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1219200"/>
            <a:ext cx="9144000" cy="4876800"/>
          </a:xfrm>
          <a:prstGeom prst="rect">
            <a:avLst/>
          </a:prstGeom>
          <a:noFill/>
          <a:ln w="9525">
            <a:noFill/>
            <a:miter lim="800000"/>
            <a:headEnd/>
            <a:tailEnd/>
          </a:ln>
          <a:effectLst/>
        </p:spPr>
      </p:pic>
      <p:sp>
        <p:nvSpPr>
          <p:cNvPr id="6" name="Title 1"/>
          <p:cNvSpPr>
            <a:spLocks noGrp="1"/>
          </p:cNvSpPr>
          <p:nvPr>
            <p:ph type="title"/>
          </p:nvPr>
        </p:nvSpPr>
        <p:spPr>
          <a:xfrm>
            <a:off x="140677" y="76200"/>
            <a:ext cx="8229600" cy="1143000"/>
          </a:xfrm>
        </p:spPr>
        <p:txBody>
          <a:bodyPr/>
          <a:lstStyle/>
          <a:p>
            <a:pPr algn="l"/>
            <a:r>
              <a:rPr lang="en-US" sz="3200" dirty="0" smtClean="0">
                <a:latin typeface="Calibri" pitchFamily="34" charset="0"/>
              </a:rPr>
              <a:t>Non Solar buyer mix at IEX (FY 2011-12)</a:t>
            </a:r>
            <a:endParaRPr lang="en-US" sz="3200" dirty="0">
              <a:latin typeface="Calibri"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4000" dirty="0" smtClean="0"/>
              <a:t>Issues &amp; Challenges</a:t>
            </a:r>
            <a:endParaRPr lang="en-US" sz="4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4000" dirty="0" smtClean="0"/>
              <a:t>Electricity Market Issues</a:t>
            </a:r>
            <a:endParaRPr lang="en-US" sz="4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0" y="228600"/>
            <a:ext cx="6553200" cy="762000"/>
          </a:xfrm>
          <a:prstGeom prst="rect">
            <a:avLst/>
          </a:prstGeom>
          <a:noFill/>
          <a:ln w="9525">
            <a:noFill/>
            <a:miter lim="800000"/>
            <a:headEnd/>
            <a:tailEnd/>
          </a:ln>
        </p:spPr>
        <p:txBody>
          <a:bodyPr>
            <a:spAutoFit/>
          </a:bodyPr>
          <a:lstStyle/>
          <a:p>
            <a:pPr>
              <a:spcBef>
                <a:spcPct val="50000"/>
              </a:spcBef>
            </a:pPr>
            <a:r>
              <a:rPr lang="en-US" sz="4400" b="1">
                <a:solidFill>
                  <a:schemeClr val="tx2"/>
                </a:solidFill>
                <a:latin typeface="Calibri" pitchFamily="34" charset="0"/>
              </a:rPr>
              <a:t>Day-ahead Market</a:t>
            </a:r>
          </a:p>
        </p:txBody>
      </p:sp>
      <p:pic>
        <p:nvPicPr>
          <p:cNvPr id="27651" name="Picture 3" descr="B:\International training programmes\BRIDGIT Europe Tour\photos\Energy exchange.tif"/>
          <p:cNvPicPr>
            <a:picLocks noGrp="1" noChangeAspect="1" noChangeArrowheads="1"/>
          </p:cNvPicPr>
          <p:nvPr>
            <p:ph/>
          </p:nvPr>
        </p:nvPicPr>
        <p:blipFill>
          <a:blip r:embed="rId2"/>
          <a:srcRect/>
          <a:stretch>
            <a:fillRect/>
          </a:stretch>
        </p:blipFill>
        <p:spPr>
          <a:xfrm>
            <a:off x="0" y="1066800"/>
            <a:ext cx="9144000" cy="5791200"/>
          </a:xfr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sz="quarter" idx="4294967295"/>
          </p:nvPr>
        </p:nvSpPr>
        <p:spPr bwMode="auto">
          <a:xfrm>
            <a:off x="0" y="0"/>
            <a:ext cx="8229600" cy="762000"/>
          </a:xfrm>
          <a:prstGeom prst="rect">
            <a:avLst/>
          </a:prstGeom>
          <a:noFill/>
          <a:ln>
            <a:miter lim="800000"/>
            <a:headEnd/>
            <a:tailEnd/>
          </a:ln>
        </p:spPr>
        <p:txBody>
          <a:bodyPr anchor="ctr"/>
          <a:lstStyle/>
          <a:p>
            <a:r>
              <a:rPr lang="en-US" sz="3200" b="1" smtClean="0">
                <a:solidFill>
                  <a:srgbClr val="376092"/>
                </a:solidFill>
              </a:rPr>
              <a:t>OA status in India</a:t>
            </a:r>
          </a:p>
        </p:txBody>
      </p:sp>
      <p:graphicFrame>
        <p:nvGraphicFramePr>
          <p:cNvPr id="11410" name="Group 146"/>
          <p:cNvGraphicFramePr>
            <a:graphicFrameLocks noGrp="1"/>
          </p:cNvGraphicFramePr>
          <p:nvPr>
            <p:ph sz="quarter" idx="4294967295"/>
          </p:nvPr>
        </p:nvGraphicFramePr>
        <p:xfrm>
          <a:off x="381000" y="685800"/>
          <a:ext cx="4038600" cy="3124200"/>
        </p:xfrm>
        <a:graphic>
          <a:graphicData uri="http://schemas.openxmlformats.org/drawingml/2006/table">
            <a:tbl>
              <a:tblPr/>
              <a:tblGrid>
                <a:gridCol w="2308225"/>
                <a:gridCol w="865188"/>
                <a:gridCol w="865187"/>
              </a:tblGrid>
              <a:tr h="373188">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bg1"/>
                          </a:solidFill>
                          <a:effectLst/>
                          <a:latin typeface="Calibri" pitchFamily="34" charset="0"/>
                        </a:rPr>
                        <a:t>Northern Region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54061"/>
                    </a:solidFill>
                  </a:tcPr>
                </a:tc>
                <a:tc hMerge="1">
                  <a:txBody>
                    <a:bodyPr/>
                    <a:lstStyle/>
                    <a:p>
                      <a:endParaRPr lang="en-US"/>
                    </a:p>
                  </a:txBody>
                  <a:tcPr/>
                </a:tc>
                <a:tc hMerge="1">
                  <a:txBody>
                    <a:bodyPr/>
                    <a:lstStyle/>
                    <a:p>
                      <a:endParaRPr lang="en-US"/>
                    </a:p>
                  </a:txBody>
                  <a:tcPr/>
                </a:tc>
              </a:tr>
              <a:tr h="343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States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Buy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Sell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76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Haryana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374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Punjab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079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Rajasthan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0790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HP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3887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J&amp;K &amp; UP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3744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Uttaranchal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5B3D7">
                        <a:alpha val="96077"/>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39651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Delhi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bl>
          </a:graphicData>
        </a:graphic>
      </p:graphicFrame>
      <p:graphicFrame>
        <p:nvGraphicFramePr>
          <p:cNvPr id="11411" name="Group 147"/>
          <p:cNvGraphicFramePr>
            <a:graphicFrameLocks noGrp="1"/>
          </p:cNvGraphicFramePr>
          <p:nvPr>
            <p:ph sz="quarter" idx="4294967295"/>
          </p:nvPr>
        </p:nvGraphicFramePr>
        <p:xfrm>
          <a:off x="4572000" y="685800"/>
          <a:ext cx="3886200" cy="3139440"/>
        </p:xfrm>
        <a:graphic>
          <a:graphicData uri="http://schemas.openxmlformats.org/drawingml/2006/table">
            <a:tbl>
              <a:tblPr/>
              <a:tblGrid>
                <a:gridCol w="2317361"/>
                <a:gridCol w="835594"/>
                <a:gridCol w="733245"/>
              </a:tblGrid>
              <a:tr h="325515">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bg1"/>
                          </a:solidFill>
                          <a:effectLst/>
                          <a:latin typeface="Calibri" pitchFamily="34" charset="0"/>
                        </a:rPr>
                        <a:t>East &amp; North Eastern Region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54061"/>
                    </a:solidFill>
                  </a:tcPr>
                </a:tc>
                <a:tc hMerge="1">
                  <a:txBody>
                    <a:bodyPr/>
                    <a:lstStyle/>
                    <a:p>
                      <a:endParaRPr lang="en-US"/>
                    </a:p>
                  </a:txBody>
                  <a:tcPr/>
                </a:tc>
                <a:tc hMerge="1">
                  <a:txBody>
                    <a:bodyPr/>
                    <a:lstStyle/>
                    <a:p>
                      <a:endParaRPr lang="en-US"/>
                    </a:p>
                  </a:txBody>
                  <a:tcPr/>
                </a:tc>
              </a:tr>
              <a:tr h="295922">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States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Buy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Sell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Assam  &amp; Bihar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Manipur &amp; Mizoram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Tripura &amp; Sikkim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Jharkhand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Arunachal Pradesh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Meghalaya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kern="1200" cap="none" normalizeH="0" baseline="0" dirty="0" smtClean="0">
                        <a:ln>
                          <a:noFill/>
                        </a:ln>
                        <a:solidFill>
                          <a:schemeClr val="tx1"/>
                        </a:solidFill>
                        <a:effectLst/>
                        <a:latin typeface="Calibri"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29592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Orissa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3300">
                        <a:alpha val="50195"/>
                      </a:srgbClr>
                    </a:solidFill>
                  </a:tcPr>
                </a:tc>
              </a:tr>
              <a:tr h="35510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West Bengal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bl>
          </a:graphicData>
        </a:graphic>
      </p:graphicFrame>
      <p:graphicFrame>
        <p:nvGraphicFramePr>
          <p:cNvPr id="11408" name="Group 144"/>
          <p:cNvGraphicFramePr>
            <a:graphicFrameLocks noGrp="1"/>
          </p:cNvGraphicFramePr>
          <p:nvPr>
            <p:ph sz="quarter" idx="4294967295"/>
          </p:nvPr>
        </p:nvGraphicFramePr>
        <p:xfrm>
          <a:off x="381000" y="3886200"/>
          <a:ext cx="4038600" cy="2286001"/>
        </p:xfrm>
        <a:graphic>
          <a:graphicData uri="http://schemas.openxmlformats.org/drawingml/2006/table">
            <a:tbl>
              <a:tblPr/>
              <a:tblGrid>
                <a:gridCol w="2408238"/>
                <a:gridCol w="868362"/>
                <a:gridCol w="762000"/>
              </a:tblGrid>
              <a:tr h="351034">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bg1"/>
                          </a:solidFill>
                          <a:effectLst/>
                          <a:latin typeface="Calibri" pitchFamily="34" charset="0"/>
                        </a:rPr>
                        <a:t>Western Region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54061"/>
                    </a:solidFill>
                  </a:tcPr>
                </a:tc>
                <a:tc hMerge="1">
                  <a:txBody>
                    <a:bodyPr/>
                    <a:lstStyle/>
                    <a:p>
                      <a:endParaRPr lang="en-US"/>
                    </a:p>
                  </a:txBody>
                  <a:tcPr/>
                </a:tc>
                <a:tc hMerge="1">
                  <a:txBody>
                    <a:bodyPr/>
                    <a:lstStyle/>
                    <a:p>
                      <a:endParaRPr lang="en-US"/>
                    </a:p>
                  </a:txBody>
                  <a:tcPr/>
                </a:tc>
              </a:tr>
              <a:tr h="3122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States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Buy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Sell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071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Madhya Pradesh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1228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DNH&amp;DD-UT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31228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Gujarat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5B3D7"/>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4513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Chhattisgarh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1228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Maharashtra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bl>
          </a:graphicData>
        </a:graphic>
      </p:graphicFrame>
      <p:graphicFrame>
        <p:nvGraphicFramePr>
          <p:cNvPr id="11409" name="Group 145"/>
          <p:cNvGraphicFramePr>
            <a:graphicFrameLocks noGrp="1"/>
          </p:cNvGraphicFramePr>
          <p:nvPr>
            <p:ph sz="quarter" idx="4294967295"/>
          </p:nvPr>
        </p:nvGraphicFramePr>
        <p:xfrm>
          <a:off x="4572000" y="3886200"/>
          <a:ext cx="3886201" cy="2286000"/>
        </p:xfrm>
        <a:graphic>
          <a:graphicData uri="http://schemas.openxmlformats.org/drawingml/2006/table">
            <a:tbl>
              <a:tblPr/>
              <a:tblGrid>
                <a:gridCol w="2015067"/>
                <a:gridCol w="935567"/>
                <a:gridCol w="935567"/>
              </a:tblGrid>
              <a:tr h="428895">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bg1"/>
                          </a:solidFill>
                          <a:effectLst/>
                          <a:latin typeface="Calibri" pitchFamily="34" charset="0"/>
                        </a:rPr>
                        <a:t>Southern Region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54061"/>
                    </a:solidFill>
                  </a:tcPr>
                </a:tc>
                <a:tc hMerge="1">
                  <a:txBody>
                    <a:bodyPr/>
                    <a:lstStyle/>
                    <a:p>
                      <a:endParaRPr lang="en-US"/>
                    </a:p>
                  </a:txBody>
                  <a:tcPr/>
                </a:tc>
                <a:tc hMerge="1">
                  <a:txBody>
                    <a:bodyPr/>
                    <a:lstStyle/>
                    <a:p>
                      <a:endParaRPr lang="en-US"/>
                    </a:p>
                  </a:txBody>
                  <a:tcPr/>
                </a:tc>
              </a:tr>
              <a:tr h="38600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States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Buy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Sell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753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Andhra Pradesh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4924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Karnataka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r>
              <a:tr h="38753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rPr>
                        <a:t>Tamil Nadu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274AF">
                        <a:alpha val="50195"/>
                      </a:srgb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r h="34677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rPr>
                        <a:t>Kerala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8880"/>
                        </a:gs>
                        <a:gs pos="50000">
                          <a:srgbClr val="FFB7B3"/>
                        </a:gs>
                        <a:gs pos="100000">
                          <a:srgbClr val="FFDCDA"/>
                        </a:gs>
                      </a:gsLst>
                      <a:lin ang="10800000" scaled="1"/>
                    </a:gradFill>
                  </a:tcPr>
                </a:tc>
              </a:tr>
            </a:tbl>
          </a:graphicData>
        </a:graphic>
      </p:graphicFrame>
      <p:sp>
        <p:nvSpPr>
          <p:cNvPr id="7" name="Date Placeholder 6"/>
          <p:cNvSpPr txBox="1">
            <a:spLocks noGrp="1"/>
          </p:cNvSpPr>
          <p:nvPr/>
        </p:nvSpPr>
        <p:spPr>
          <a:xfrm>
            <a:off x="457200" y="6356350"/>
            <a:ext cx="2133600" cy="365125"/>
          </a:xfrm>
          <a:prstGeom prst="rect">
            <a:avLst/>
          </a:prstGeom>
          <a:noFill/>
        </p:spPr>
        <p:txBody>
          <a:bodyPr anchor="ctr"/>
          <a:lstStyle/>
          <a:p>
            <a:pPr fontAlgn="auto">
              <a:spcBef>
                <a:spcPts val="0"/>
              </a:spcBef>
              <a:spcAft>
                <a:spcPts val="0"/>
              </a:spcAft>
              <a:defRPr/>
            </a:pPr>
            <a:fld id="{FC497A8C-6346-46D9-917F-27AFB15FD779}" type="datetime5">
              <a:rPr lang="en-US" sz="1200">
                <a:solidFill>
                  <a:schemeClr val="tx1">
                    <a:tint val="75000"/>
                  </a:schemeClr>
                </a:solidFill>
                <a:latin typeface="+mn-lt"/>
              </a:rPr>
              <a:pPr fontAlgn="auto">
                <a:spcBef>
                  <a:spcPts val="0"/>
                </a:spcBef>
                <a:spcAft>
                  <a:spcPts val="0"/>
                </a:spcAft>
                <a:defRPr/>
              </a:pPr>
              <a:t>7-Mar-14</a:t>
            </a:fld>
            <a:endParaRPr lang="en-US" sz="1200">
              <a:solidFill>
                <a:schemeClr val="tx1">
                  <a:tint val="75000"/>
                </a:schemeClr>
              </a:solidFill>
              <a:latin typeface="+mn-lt"/>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410"/>
                                        </p:tgtEl>
                                        <p:attrNameLst>
                                          <p:attrName>style.visibility</p:attrName>
                                        </p:attrNameLst>
                                      </p:cBhvr>
                                      <p:to>
                                        <p:strVal val="visible"/>
                                      </p:to>
                                    </p:set>
                                    <p:animEffect transition="in" filter="wedge">
                                      <p:cBhvr>
                                        <p:cTn id="7" dur="500"/>
                                        <p:tgtEl>
                                          <p:spTgt spid="1141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1408"/>
                                        </p:tgtEl>
                                        <p:attrNameLst>
                                          <p:attrName>style.visibility</p:attrName>
                                        </p:attrNameLst>
                                      </p:cBhvr>
                                      <p:to>
                                        <p:strVal val="visible"/>
                                      </p:to>
                                    </p:set>
                                    <p:animEffect transition="in" filter="wedge">
                                      <p:cBhvr>
                                        <p:cTn id="12" dur="500"/>
                                        <p:tgtEl>
                                          <p:spTgt spid="1140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1411"/>
                                        </p:tgtEl>
                                        <p:attrNameLst>
                                          <p:attrName>style.visibility</p:attrName>
                                        </p:attrNameLst>
                                      </p:cBhvr>
                                      <p:to>
                                        <p:strVal val="visible"/>
                                      </p:to>
                                    </p:set>
                                    <p:animEffect transition="in" filter="wedge">
                                      <p:cBhvr>
                                        <p:cTn id="17" dur="500"/>
                                        <p:tgtEl>
                                          <p:spTgt spid="1141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11409"/>
                                        </p:tgtEl>
                                        <p:attrNameLst>
                                          <p:attrName>style.visibility</p:attrName>
                                        </p:attrNameLst>
                                      </p:cBhvr>
                                      <p:to>
                                        <p:strVal val="visible"/>
                                      </p:to>
                                    </p:set>
                                    <p:animEffect transition="in" filter="wedge">
                                      <p:cBhvr>
                                        <p:cTn id="22" dur="500"/>
                                        <p:tgtEl>
                                          <p:spTgt spid="11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bwMode="auto">
          <a:xfrm>
            <a:off x="0" y="0"/>
            <a:ext cx="8229600" cy="990600"/>
          </a:xfrm>
          <a:prstGeom prst="rect">
            <a:avLst/>
          </a:prstGeom>
          <a:ln>
            <a:miter lim="800000"/>
            <a:headEnd/>
            <a:tailEnd/>
          </a:ln>
        </p:spPr>
        <p:txBody>
          <a:bodyPr/>
          <a:lstStyle/>
          <a:p>
            <a:pPr algn="l" eaLnBrk="1" hangingPunct="1">
              <a:defRPr/>
            </a:pPr>
            <a:r>
              <a:rPr lang="en-US" sz="3200" dirty="0" smtClean="0">
                <a:solidFill>
                  <a:schemeClr val="accent1">
                    <a:lumMod val="75000"/>
                  </a:schemeClr>
                </a:solidFill>
                <a:ea typeface="Arial Unicode MS" pitchFamily="34" charset="-128"/>
                <a:cs typeface="Calibri" pitchFamily="34" charset="0"/>
              </a:rPr>
              <a:t>Participation at IEX</a:t>
            </a:r>
            <a:br>
              <a:rPr lang="en-US" sz="3200" dirty="0" smtClean="0">
                <a:solidFill>
                  <a:schemeClr val="accent1">
                    <a:lumMod val="75000"/>
                  </a:schemeClr>
                </a:solidFill>
                <a:ea typeface="Arial Unicode MS" pitchFamily="34" charset="-128"/>
                <a:cs typeface="Calibri" pitchFamily="34" charset="0"/>
              </a:rPr>
            </a:br>
            <a:r>
              <a:rPr lang="en-US" sz="2400" b="1" i="1" dirty="0" smtClean="0">
                <a:solidFill>
                  <a:schemeClr val="accent1">
                    <a:lumMod val="75000"/>
                  </a:schemeClr>
                </a:solidFill>
                <a:ea typeface="Arial Unicode MS" pitchFamily="34" charset="-128"/>
                <a:cs typeface="Calibri" pitchFamily="34" charset="0"/>
              </a:rPr>
              <a:t>State wise</a:t>
            </a:r>
            <a:r>
              <a:rPr lang="en-US" sz="3200" dirty="0" smtClean="0">
                <a:solidFill>
                  <a:schemeClr val="accent1">
                    <a:lumMod val="75000"/>
                  </a:schemeClr>
                </a:solidFill>
                <a:ea typeface="Arial Unicode MS" pitchFamily="34" charset="-128"/>
                <a:cs typeface="Calibri" pitchFamily="34" charset="0"/>
              </a:rPr>
              <a:t/>
            </a:r>
            <a:br>
              <a:rPr lang="en-US" sz="3200" dirty="0" smtClean="0">
                <a:solidFill>
                  <a:schemeClr val="accent1">
                    <a:lumMod val="75000"/>
                  </a:schemeClr>
                </a:solidFill>
                <a:ea typeface="Arial Unicode MS" pitchFamily="34" charset="-128"/>
                <a:cs typeface="Calibri" pitchFamily="34" charset="0"/>
              </a:rPr>
            </a:br>
            <a:endParaRPr lang="en-US" sz="3200" dirty="0" smtClean="0">
              <a:solidFill>
                <a:schemeClr val="accent1">
                  <a:lumMod val="75000"/>
                </a:schemeClr>
              </a:solidFill>
              <a:ea typeface="Arial Unicode MS" pitchFamily="34" charset="-128"/>
              <a:cs typeface="Calibri" pitchFamily="34" charset="0"/>
            </a:endParaRPr>
          </a:p>
        </p:txBody>
      </p:sp>
      <p:graphicFrame>
        <p:nvGraphicFramePr>
          <p:cNvPr id="5" name="Table 4"/>
          <p:cNvGraphicFramePr>
            <a:graphicFrameLocks noGrp="1"/>
          </p:cNvGraphicFramePr>
          <p:nvPr/>
        </p:nvGraphicFramePr>
        <p:xfrm>
          <a:off x="228600" y="1066800"/>
          <a:ext cx="4800600" cy="5732604"/>
        </p:xfrm>
        <a:graphic>
          <a:graphicData uri="http://schemas.openxmlformats.org/drawingml/2006/table">
            <a:tbl>
              <a:tblPr/>
              <a:tblGrid>
                <a:gridCol w="1800225"/>
                <a:gridCol w="1400175"/>
                <a:gridCol w="1600200"/>
              </a:tblGrid>
              <a:tr h="309283">
                <a:tc>
                  <a:txBody>
                    <a:bodyPr/>
                    <a:lstStyle/>
                    <a:p>
                      <a:pPr marL="0" marR="0">
                        <a:lnSpc>
                          <a:spcPct val="115000"/>
                        </a:lnSpc>
                        <a:spcBef>
                          <a:spcPts val="0"/>
                        </a:spcBef>
                        <a:spcAft>
                          <a:spcPts val="1000"/>
                        </a:spcAft>
                      </a:pPr>
                      <a:r>
                        <a:rPr lang="en-US" sz="1600" b="1" dirty="0" smtClean="0">
                          <a:latin typeface="Calibri"/>
                          <a:ea typeface="Times New Roman"/>
                          <a:cs typeface="Times New Roman"/>
                        </a:rPr>
                        <a:t>State</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a:latin typeface="Calibri"/>
                          <a:ea typeface="Times New Roman"/>
                          <a:cs typeface="Times New Roman"/>
                        </a:rPr>
                        <a:t> </a:t>
                      </a:r>
                      <a:r>
                        <a:rPr lang="en-US" sz="1600" b="1" dirty="0" smtClean="0">
                          <a:latin typeface="Calibri"/>
                          <a:ea typeface="Times New Roman"/>
                          <a:cs typeface="Times New Roman"/>
                        </a:rPr>
                        <a:t>Generators</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smtClean="0">
                          <a:latin typeface="Calibri"/>
                          <a:ea typeface="Times New Roman"/>
                          <a:cs typeface="Times New Roman"/>
                        </a:rPr>
                        <a:t>Consumers </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Maharashtra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8</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Rajasthan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12</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87</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Karnataka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33</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16</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Andhra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13</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69</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Punjab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4</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298</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Orissa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2</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Madhya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9</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6</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Chhattisgarh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19</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3</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Haryana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79</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Tamil Nadu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a:latin typeface="Calibri"/>
                          <a:ea typeface="Times New Roman"/>
                          <a:cs typeface="Times New Roman"/>
                        </a:rPr>
                        <a:t>0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503</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Gujarat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15</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64</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latin typeface="Calibri"/>
                          <a:ea typeface="Times New Roman"/>
                          <a:cs typeface="Times New Roman"/>
                        </a:rPr>
                        <a:t>Uttarakhand</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1</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34</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a:solidFill>
                            <a:schemeClr val="tx1"/>
                          </a:solidFill>
                          <a:latin typeface="Calibri"/>
                          <a:ea typeface="Times New Roman"/>
                          <a:cs typeface="Times New Roman"/>
                        </a:rPr>
                        <a:t>Arunachal Pradesh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a:solidFill>
                            <a:schemeClr val="tx1"/>
                          </a:solidFill>
                          <a:latin typeface="Calibri"/>
                          <a:ea typeface="Times New Roman"/>
                          <a:cs typeface="Times New Roman"/>
                        </a:rPr>
                        <a:t>0 </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solidFill>
                            <a:schemeClr val="tx1"/>
                          </a:solidFill>
                          <a:latin typeface="Calibri"/>
                          <a:ea typeface="Times New Roman"/>
                          <a:cs typeface="Times New Roman"/>
                        </a:rPr>
                        <a:t>4</a:t>
                      </a:r>
                      <a:endParaRPr lang="en-US" sz="1600" b="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smtClean="0">
                          <a:solidFill>
                            <a:schemeClr val="tx1"/>
                          </a:solidFill>
                          <a:latin typeface="Calibri"/>
                          <a:ea typeface="Times New Roman"/>
                          <a:cs typeface="Times New Roman"/>
                        </a:rPr>
                        <a:t>Meghalaya</a:t>
                      </a:r>
                      <a:endParaRPr lang="en-US" sz="160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solidFill>
                            <a:schemeClr val="tx1"/>
                          </a:solidFill>
                          <a:latin typeface="Calibri"/>
                          <a:ea typeface="Times New Roman"/>
                          <a:cs typeface="Times New Roman"/>
                        </a:rPr>
                        <a:t>2</a:t>
                      </a:r>
                      <a:endParaRPr lang="en-US" sz="1600" b="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solidFill>
                            <a:schemeClr val="tx1"/>
                          </a:solidFill>
                          <a:latin typeface="Calibri"/>
                          <a:ea typeface="Times New Roman"/>
                          <a:cs typeface="Times New Roman"/>
                        </a:rPr>
                        <a:t>2</a:t>
                      </a:r>
                      <a:endParaRPr lang="en-US" sz="1600" b="0" dirty="0">
                        <a:solidFill>
                          <a:schemeClr val="tx1"/>
                        </a:solidFill>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dirty="0" smtClean="0">
                          <a:latin typeface="Calibri"/>
                          <a:ea typeface="Times New Roman"/>
                          <a:cs typeface="Times New Roman"/>
                        </a:rPr>
                        <a:t>Others</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21</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0" dirty="0" smtClean="0">
                          <a:latin typeface="Calibri"/>
                          <a:ea typeface="Times New Roman"/>
                          <a:cs typeface="Times New Roman"/>
                        </a:rPr>
                        <a:t>0</a:t>
                      </a:r>
                      <a:endParaRPr lang="en-US" sz="1600" b="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9283">
                <a:tc>
                  <a:txBody>
                    <a:bodyPr/>
                    <a:lstStyle/>
                    <a:p>
                      <a:pPr marL="0" marR="0">
                        <a:lnSpc>
                          <a:spcPct val="115000"/>
                        </a:lnSpc>
                        <a:spcBef>
                          <a:spcPts val="0"/>
                        </a:spcBef>
                        <a:spcAft>
                          <a:spcPts val="1000"/>
                        </a:spcAft>
                      </a:pPr>
                      <a:r>
                        <a:rPr lang="en-US" sz="1600" b="1" dirty="0">
                          <a:latin typeface="Calibri"/>
                          <a:ea typeface="Times New Roman"/>
                          <a:cs typeface="Times New Roman"/>
                        </a:rPr>
                        <a:t>Total </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141</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en-US" sz="1600" b="1" dirty="0" smtClean="0">
                          <a:latin typeface="Calibri"/>
                          <a:ea typeface="Times New Roman"/>
                          <a:cs typeface="Times New Roman"/>
                        </a:rPr>
                        <a:t>1167</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bl>
          </a:graphicData>
        </a:graphic>
      </p:graphicFrame>
      <p:graphicFrame>
        <p:nvGraphicFramePr>
          <p:cNvPr id="4" name="Table 3"/>
          <p:cNvGraphicFramePr>
            <a:graphicFrameLocks noGrp="1"/>
          </p:cNvGraphicFramePr>
          <p:nvPr/>
        </p:nvGraphicFramePr>
        <p:xfrm>
          <a:off x="5257800" y="1219200"/>
          <a:ext cx="3581400" cy="4047516"/>
        </p:xfrm>
        <a:graphic>
          <a:graphicData uri="http://schemas.openxmlformats.org/drawingml/2006/table">
            <a:tbl>
              <a:tblPr/>
              <a:tblGrid>
                <a:gridCol w="1652837"/>
                <a:gridCol w="1928563"/>
              </a:tblGrid>
              <a:tr h="563100">
                <a:tc gridSpan="2">
                  <a:txBody>
                    <a:bodyPr/>
                    <a:lstStyle/>
                    <a:p>
                      <a:pPr marL="0" marR="0">
                        <a:lnSpc>
                          <a:spcPct val="115000"/>
                        </a:lnSpc>
                        <a:spcBef>
                          <a:spcPts val="0"/>
                        </a:spcBef>
                        <a:spcAft>
                          <a:spcPts val="1000"/>
                        </a:spcAft>
                      </a:pPr>
                      <a:r>
                        <a:rPr lang="en-US" sz="1600" b="1" dirty="0" smtClean="0">
                          <a:latin typeface="Calibri"/>
                          <a:ea typeface="Times New Roman"/>
                          <a:cs typeface="Times New Roman"/>
                        </a:rPr>
                        <a:t>No Open Access  </a:t>
                      </a:r>
                      <a:endParaRPr lang="en-US" sz="1600" b="1"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hMerge="1">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563100">
                <a:tc>
                  <a:txBody>
                    <a:bodyPr/>
                    <a:lstStyle/>
                    <a:p>
                      <a:pPr marL="0" marR="0">
                        <a:lnSpc>
                          <a:spcPct val="115000"/>
                        </a:lnSpc>
                        <a:spcBef>
                          <a:spcPts val="0"/>
                        </a:spcBef>
                        <a:spcAft>
                          <a:spcPts val="1000"/>
                        </a:spcAft>
                      </a:pPr>
                      <a:r>
                        <a:rPr lang="en-US" sz="1600" b="1" dirty="0" smtClean="0">
                          <a:latin typeface="Calibri"/>
                          <a:ea typeface="Times New Roman"/>
                          <a:cs typeface="Times New Roman"/>
                        </a:rPr>
                        <a:t>Generators</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c>
                  <a:txBody>
                    <a:bodyPr/>
                    <a:lstStyle/>
                    <a:p>
                      <a:pPr marL="0" marR="0">
                        <a:lnSpc>
                          <a:spcPct val="115000"/>
                        </a:lnSpc>
                        <a:spcBef>
                          <a:spcPts val="0"/>
                        </a:spcBef>
                        <a:spcAft>
                          <a:spcPts val="1000"/>
                        </a:spcAft>
                      </a:pPr>
                      <a:r>
                        <a:rPr lang="en-US" sz="1600" b="1" dirty="0" smtClean="0">
                          <a:latin typeface="Calibri"/>
                          <a:ea typeface="Times New Roman"/>
                          <a:cs typeface="Times New Roman"/>
                        </a:rPr>
                        <a:t>Consumers </a:t>
                      </a:r>
                      <a:endParaRPr lang="en-US" sz="1600" dirty="0">
                        <a:latin typeface="Calibri"/>
                        <a:ea typeface="Times New Roman"/>
                        <a:cs typeface="Times New Roman"/>
                      </a:endParaRPr>
                    </a:p>
                  </a:txBody>
                  <a:tcPr marL="56795" marR="56795" marT="28398" marB="28398"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B9CDE5"/>
                    </a:solidFill>
                  </a:tcPr>
                </a:tc>
              </a:tr>
              <a:tr h="307441">
                <a:tc>
                  <a:txBody>
                    <a:bodyPr/>
                    <a:lstStyle/>
                    <a:p>
                      <a:pPr marL="0" marR="0">
                        <a:lnSpc>
                          <a:spcPct val="115000"/>
                        </a:lnSpc>
                        <a:spcBef>
                          <a:spcPts val="0"/>
                        </a:spcBef>
                        <a:spcAft>
                          <a:spcPts val="1000"/>
                        </a:spcAft>
                      </a:pPr>
                      <a:r>
                        <a:rPr lang="en-US" sz="1600" dirty="0" smtClean="0">
                          <a:latin typeface="Calibri"/>
                          <a:ea typeface="Times New Roman"/>
                          <a:cs typeface="Times New Roman"/>
                        </a:rPr>
                        <a:t>Tamil Nadu</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Maharashtra</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33651">
                <a:tc>
                  <a: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n-US" sz="1600" dirty="0" smtClean="0">
                          <a:latin typeface="+mn-lt"/>
                          <a:ea typeface="Times New Roman"/>
                          <a:cs typeface="Times New Roman"/>
                        </a:rPr>
                        <a:t>Orissa</a:t>
                      </a: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W Bengal</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Bihar</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Jharkhand</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DVC</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Kerala</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r h="307441">
                <a:tc>
                  <a:txBody>
                    <a:bodyPr/>
                    <a:lstStyle/>
                    <a:p>
                      <a:pPr marL="0" marR="0">
                        <a:lnSpc>
                          <a:spcPct val="115000"/>
                        </a:lnSpc>
                        <a:spcBef>
                          <a:spcPts val="0"/>
                        </a:spcBef>
                        <a:spcAft>
                          <a:spcPts val="1000"/>
                        </a:spcAft>
                      </a:pP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c>
                  <a:txBody>
                    <a:bodyPr/>
                    <a:lstStyle/>
                    <a:p>
                      <a:pPr marL="0" marR="0">
                        <a:lnSpc>
                          <a:spcPct val="115000"/>
                        </a:lnSpc>
                        <a:spcBef>
                          <a:spcPts val="0"/>
                        </a:spcBef>
                        <a:spcAft>
                          <a:spcPts val="1000"/>
                        </a:spcAft>
                      </a:pPr>
                      <a:r>
                        <a:rPr lang="en-US" sz="1600" dirty="0" smtClean="0">
                          <a:latin typeface="Calibri"/>
                          <a:ea typeface="Times New Roman"/>
                          <a:cs typeface="Times New Roman"/>
                        </a:rPr>
                        <a:t>NE States (except Meghalaya &amp; Arunachal Pradesh)</a:t>
                      </a:r>
                      <a:endParaRPr lang="en-US" sz="1600" dirty="0">
                        <a:latin typeface="Calibri"/>
                        <a:ea typeface="Times New Roman"/>
                        <a:cs typeface="Times New Roman"/>
                      </a:endParaRPr>
                    </a:p>
                  </a:txBody>
                  <a:tcPr marL="56795" marR="56795" marT="28398" marB="28398"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E9EDF4"/>
                    </a:solid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229600" cy="1143000"/>
          </a:xfrm>
        </p:spPr>
        <p:txBody>
          <a:bodyPr/>
          <a:lstStyle/>
          <a:p>
            <a:pPr algn="l"/>
            <a:r>
              <a:rPr lang="en-US" sz="3200" dirty="0" smtClean="0">
                <a:solidFill>
                  <a:schemeClr val="accent1">
                    <a:lumMod val="75000"/>
                  </a:schemeClr>
                </a:solidFill>
                <a:latin typeface="Calibri" pitchFamily="34" charset="0"/>
                <a:cs typeface="Calibri" pitchFamily="34" charset="0"/>
              </a:rPr>
              <a:t>State Open Access Regulation</a:t>
            </a:r>
            <a:br>
              <a:rPr lang="en-US" sz="3200" dirty="0" smtClean="0">
                <a:solidFill>
                  <a:schemeClr val="accent1">
                    <a:lumMod val="75000"/>
                  </a:schemeClr>
                </a:solidFill>
                <a:latin typeface="Calibri" pitchFamily="34" charset="0"/>
                <a:cs typeface="Calibri" pitchFamily="34" charset="0"/>
              </a:rPr>
            </a:br>
            <a:r>
              <a:rPr lang="en-US" sz="2800" b="1" i="1" smtClean="0">
                <a:solidFill>
                  <a:schemeClr val="accent1">
                    <a:lumMod val="75000"/>
                  </a:schemeClr>
                </a:solidFill>
                <a:latin typeface="Calibri" pitchFamily="34" charset="0"/>
                <a:cs typeface="Calibri" pitchFamily="34" charset="0"/>
              </a:rPr>
              <a:t>Special provisions  </a:t>
            </a:r>
            <a:endParaRPr lang="en-US" sz="3200" b="1" i="1" dirty="0">
              <a:solidFill>
                <a:schemeClr val="accent1">
                  <a:lumMod val="75000"/>
                </a:schemeClr>
              </a:solidFill>
              <a:latin typeface="Calibri" pitchFamily="34" charset="0"/>
              <a:cs typeface="Calibri" pitchFamily="34" charset="0"/>
            </a:endParaRPr>
          </a:p>
        </p:txBody>
      </p:sp>
      <p:sp>
        <p:nvSpPr>
          <p:cNvPr id="3" name="Content Placeholder 2"/>
          <p:cNvSpPr>
            <a:spLocks noGrp="1"/>
          </p:cNvSpPr>
          <p:nvPr>
            <p:ph idx="1"/>
          </p:nvPr>
        </p:nvSpPr>
        <p:spPr>
          <a:xfrm>
            <a:off x="457200" y="1143000"/>
            <a:ext cx="8534400" cy="4906964"/>
          </a:xfrm>
        </p:spPr>
        <p:txBody>
          <a:bodyPr/>
          <a:lstStyle/>
          <a:p>
            <a:r>
              <a:rPr lang="en-US" sz="2000" dirty="0" smtClean="0">
                <a:latin typeface="Calibri" pitchFamily="34" charset="0"/>
                <a:cs typeface="Calibri" pitchFamily="34" charset="0"/>
              </a:rPr>
              <a:t>Phases of OA implementation </a:t>
            </a:r>
          </a:p>
          <a:p>
            <a:pPr lvl="1"/>
            <a:r>
              <a:rPr lang="en-US" sz="1600" dirty="0" smtClean="0">
                <a:latin typeface="Calibri" pitchFamily="34" charset="0"/>
                <a:cs typeface="Calibri" pitchFamily="34" charset="0"/>
              </a:rPr>
              <a:t>States with 100kW limit e.g. Uttarakhand</a:t>
            </a:r>
          </a:p>
          <a:p>
            <a:r>
              <a:rPr lang="en-US" sz="2000" dirty="0" smtClean="0">
                <a:latin typeface="Calibri" pitchFamily="34" charset="0"/>
                <a:cs typeface="Calibri" pitchFamily="34" charset="0"/>
              </a:rPr>
              <a:t>Wheeling losses &amp; charges</a:t>
            </a:r>
          </a:p>
          <a:p>
            <a:pPr lvl="1"/>
            <a:r>
              <a:rPr lang="en-US" sz="1600" dirty="0" smtClean="0">
                <a:latin typeface="Calibri" pitchFamily="34" charset="0"/>
                <a:cs typeface="Calibri" pitchFamily="34" charset="0"/>
              </a:rPr>
              <a:t>States with high wheeling charges </a:t>
            </a:r>
            <a:r>
              <a:rPr lang="en-US" sz="1600" dirty="0" err="1" smtClean="0">
                <a:latin typeface="Calibri" pitchFamily="34" charset="0"/>
                <a:cs typeface="Calibri" pitchFamily="34" charset="0"/>
              </a:rPr>
              <a:t>e.g</a:t>
            </a:r>
            <a:r>
              <a:rPr lang="en-US" sz="1600" dirty="0" smtClean="0">
                <a:latin typeface="Calibri" pitchFamily="34" charset="0"/>
                <a:cs typeface="Calibri" pitchFamily="34" charset="0"/>
              </a:rPr>
              <a:t> 127p/kWh in Punjab</a:t>
            </a:r>
          </a:p>
          <a:p>
            <a:r>
              <a:rPr lang="en-US" sz="2000" dirty="0" smtClean="0">
                <a:latin typeface="Calibri" pitchFamily="34" charset="0"/>
                <a:cs typeface="Calibri" pitchFamily="34" charset="0"/>
              </a:rPr>
              <a:t>Cross-Subsidy Surcharge</a:t>
            </a:r>
          </a:p>
          <a:p>
            <a:pPr lvl="1"/>
            <a:r>
              <a:rPr lang="en-US" sz="1600" dirty="0" smtClean="0">
                <a:latin typeface="Calibri" pitchFamily="34" charset="0"/>
                <a:cs typeface="Calibri" pitchFamily="34" charset="0"/>
              </a:rPr>
              <a:t>WB formula based on (Tariff-weighted average variable cost)</a:t>
            </a:r>
          </a:p>
          <a:p>
            <a:pPr lvl="1"/>
            <a:r>
              <a:rPr lang="en-US" sz="1600" dirty="0" smtClean="0">
                <a:latin typeface="Calibri" pitchFamily="34" charset="0"/>
                <a:cs typeface="Calibri" pitchFamily="34" charset="0"/>
              </a:rPr>
              <a:t>Many other states deviate from NTP formula</a:t>
            </a:r>
          </a:p>
          <a:p>
            <a:r>
              <a:rPr lang="en-US" sz="2000" dirty="0" smtClean="0">
                <a:latin typeface="Calibri" pitchFamily="34" charset="0"/>
                <a:cs typeface="Calibri" pitchFamily="34" charset="0"/>
              </a:rPr>
              <a:t>Procedure  for grant of OA from Utility</a:t>
            </a:r>
          </a:p>
          <a:p>
            <a:pPr lvl="1"/>
            <a:r>
              <a:rPr lang="en-US" sz="1800" dirty="0" smtClean="0">
                <a:latin typeface="Calibri" pitchFamily="34" charset="0"/>
                <a:cs typeface="Calibri" pitchFamily="34" charset="0"/>
              </a:rPr>
              <a:t>Gujarat Utilities asking for Undertaking with new conditions like Not beyond Contract demand, BG etc.</a:t>
            </a:r>
          </a:p>
          <a:p>
            <a:pPr marL="342900" lvl="1" indent="-342900">
              <a:buFont typeface="Arial" pitchFamily="34" charset="0"/>
              <a:buChar char="•"/>
            </a:pPr>
            <a:r>
              <a:rPr lang="en-US" sz="2000" dirty="0" smtClean="0">
                <a:latin typeface="Calibri" pitchFamily="34" charset="0"/>
                <a:cs typeface="Calibri" pitchFamily="34" charset="0"/>
              </a:rPr>
              <a:t>UI Settlement </a:t>
            </a:r>
          </a:p>
          <a:p>
            <a:pPr marL="742950" lvl="2" indent="-342900"/>
            <a:r>
              <a:rPr lang="en-US" sz="1800" dirty="0" smtClean="0">
                <a:latin typeface="Calibri" pitchFamily="34" charset="0"/>
                <a:cs typeface="Calibri" pitchFamily="34" charset="0"/>
              </a:rPr>
              <a:t>Marginal cost (Maharashtra)</a:t>
            </a:r>
          </a:p>
          <a:p>
            <a:pPr marL="1200150" lvl="3" indent="-342900"/>
            <a:r>
              <a:rPr lang="en-US" sz="1600" dirty="0" smtClean="0">
                <a:latin typeface="Calibri" pitchFamily="34" charset="0"/>
                <a:cs typeface="Calibri" pitchFamily="34" charset="0"/>
              </a:rPr>
              <a:t>For </a:t>
            </a:r>
            <a:r>
              <a:rPr lang="en-US" sz="1600" dirty="0" err="1" smtClean="0">
                <a:latin typeface="Calibri" pitchFamily="34" charset="0"/>
                <a:cs typeface="Calibri" pitchFamily="34" charset="0"/>
              </a:rPr>
              <a:t>Overdrawl</a:t>
            </a:r>
            <a:r>
              <a:rPr lang="en-US" sz="1600" dirty="0" smtClean="0">
                <a:latin typeface="Calibri" pitchFamily="34" charset="0"/>
                <a:cs typeface="Calibri" pitchFamily="34" charset="0"/>
              </a:rPr>
              <a:t>/</a:t>
            </a:r>
            <a:r>
              <a:rPr lang="en-US" sz="1600" dirty="0" err="1" smtClean="0">
                <a:latin typeface="Calibri" pitchFamily="34" charset="0"/>
                <a:cs typeface="Calibri" pitchFamily="34" charset="0"/>
              </a:rPr>
              <a:t>Underinjection</a:t>
            </a:r>
            <a:r>
              <a:rPr lang="en-US" sz="1600" dirty="0" smtClean="0">
                <a:latin typeface="Calibri" pitchFamily="34" charset="0"/>
                <a:cs typeface="Calibri" pitchFamily="34" charset="0"/>
              </a:rPr>
              <a:t> – Highest</a:t>
            </a:r>
          </a:p>
          <a:p>
            <a:pPr marL="1200150" lvl="3" indent="-342900"/>
            <a:r>
              <a:rPr lang="en-US" sz="1600" dirty="0" smtClean="0">
                <a:latin typeface="Calibri" pitchFamily="34" charset="0"/>
                <a:cs typeface="Calibri" pitchFamily="34" charset="0"/>
              </a:rPr>
              <a:t>For </a:t>
            </a:r>
            <a:r>
              <a:rPr lang="en-US" sz="1600" dirty="0" err="1" smtClean="0">
                <a:latin typeface="Calibri" pitchFamily="34" charset="0"/>
                <a:cs typeface="Calibri" pitchFamily="34" charset="0"/>
              </a:rPr>
              <a:t>Underdrawl</a:t>
            </a:r>
            <a:r>
              <a:rPr lang="en-US" sz="1600" dirty="0" smtClean="0">
                <a:latin typeface="Calibri" pitchFamily="34" charset="0"/>
                <a:cs typeface="Calibri" pitchFamily="34" charset="0"/>
              </a:rPr>
              <a:t>/</a:t>
            </a:r>
            <a:r>
              <a:rPr lang="en-US" sz="1600" dirty="0" err="1" smtClean="0">
                <a:latin typeface="Calibri" pitchFamily="34" charset="0"/>
                <a:cs typeface="Calibri" pitchFamily="34" charset="0"/>
              </a:rPr>
              <a:t>Overinjection</a:t>
            </a:r>
            <a:r>
              <a:rPr lang="en-US" sz="1600" dirty="0" smtClean="0">
                <a:latin typeface="Calibri" pitchFamily="34" charset="0"/>
                <a:cs typeface="Calibri" pitchFamily="34" charset="0"/>
              </a:rPr>
              <a:t> - Lowest</a:t>
            </a:r>
          </a:p>
          <a:p>
            <a:pPr>
              <a:buNone/>
            </a:pPr>
            <a:endParaRPr lang="en-US" sz="20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bwMode="auto">
          <a:xfrm>
            <a:off x="0" y="838200"/>
            <a:ext cx="9144000" cy="5562600"/>
          </a:xfrm>
          <a:noFill/>
          <a:ln>
            <a:miter lim="800000"/>
            <a:headEnd/>
            <a:tailEnd/>
          </a:ln>
        </p:spPr>
        <p:txBody>
          <a:bodyPr vert="horz" wrap="square" lIns="91440" tIns="45720" rIns="91440" bIns="45720" numCol="1" anchor="t" anchorCtr="0" compatLnSpc="1">
            <a:prstTxWarp prst="textNoShape">
              <a:avLst/>
            </a:prstTxWarp>
          </a:bodyPr>
          <a:lstStyle/>
          <a:p>
            <a:pPr marL="914400" lvl="1" indent="-514350">
              <a:spcBef>
                <a:spcPts val="600"/>
              </a:spcBef>
              <a:spcAft>
                <a:spcPts val="600"/>
              </a:spcAft>
              <a:buNone/>
            </a:pPr>
            <a:endParaRPr lang="en-US" sz="1600" dirty="0" smtClean="0">
              <a:latin typeface="Calibri" pitchFamily="34" charset="0"/>
            </a:endParaRPr>
          </a:p>
          <a:p>
            <a:pPr algn="just"/>
            <a:r>
              <a:rPr lang="en-US" sz="1800" dirty="0" smtClean="0"/>
              <a:t>Common Standing Clearance for DAM, Intra-Day and DAC</a:t>
            </a:r>
          </a:p>
          <a:p>
            <a:pPr algn="just"/>
            <a:r>
              <a:rPr lang="en-US" sz="1800" dirty="0" smtClean="0"/>
              <a:t>SLDC may give standing clearance for period </a:t>
            </a:r>
            <a:r>
              <a:rPr lang="en-US" sz="1800" dirty="0" err="1" smtClean="0"/>
              <a:t>upto</a:t>
            </a:r>
            <a:r>
              <a:rPr lang="en-US" sz="1800" dirty="0" smtClean="0"/>
              <a:t> 1 yr.</a:t>
            </a:r>
          </a:p>
          <a:p>
            <a:pPr algn="just"/>
            <a:r>
              <a:rPr lang="en-US" sz="1800" dirty="0" smtClean="0"/>
              <a:t>Centralized Registry for open access capacity reservations</a:t>
            </a:r>
          </a:p>
          <a:p>
            <a:pPr algn="just"/>
            <a:r>
              <a:rPr lang="en-US" sz="1800" dirty="0" smtClean="0"/>
              <a:t>NLDC may be designated as Nodal Agency for Intra-day, day ahead contingency &amp; Day Ahead bilateral contracts</a:t>
            </a:r>
          </a:p>
          <a:p>
            <a:pPr algn="just"/>
            <a:r>
              <a:rPr lang="en-US" sz="1800" dirty="0" smtClean="0"/>
              <a:t>Inter-state transaction entered by an embedded customer of DISCOM should also be covered and regulated under the  CERC Open Access Regulations.</a:t>
            </a:r>
          </a:p>
          <a:p>
            <a:pPr algn="just"/>
            <a:r>
              <a:rPr lang="en-US" sz="1800" dirty="0" smtClean="0"/>
              <a:t>Unbundled bills for inter State OA Customers </a:t>
            </a:r>
          </a:p>
          <a:p>
            <a:pPr algn="just">
              <a:spcAft>
                <a:spcPts val="600"/>
              </a:spcAft>
            </a:pPr>
            <a:r>
              <a:rPr lang="en-US" sz="1800" dirty="0" smtClean="0"/>
              <a:t>Nominal cross-subsidy Surcharge</a:t>
            </a:r>
          </a:p>
          <a:p>
            <a:pPr algn="just">
              <a:spcAft>
                <a:spcPts val="600"/>
              </a:spcAft>
            </a:pPr>
            <a:r>
              <a:rPr lang="en-US" sz="1800" dirty="0" smtClean="0"/>
              <a:t>No requirement of ABT meters for small OA Consumers</a:t>
            </a:r>
          </a:p>
          <a:p>
            <a:pPr algn="just">
              <a:spcAft>
                <a:spcPts val="600"/>
              </a:spcAft>
            </a:pPr>
            <a:r>
              <a:rPr lang="en-US" sz="1800" dirty="0" smtClean="0"/>
              <a:t>Distribution losses shall be only technical not AT&amp;C </a:t>
            </a:r>
          </a:p>
          <a:p>
            <a:pPr algn="just">
              <a:spcAft>
                <a:spcPts val="600"/>
              </a:spcAft>
            </a:pPr>
            <a:r>
              <a:rPr lang="en-US" sz="1800" dirty="0" smtClean="0"/>
              <a:t>Simple Accounting Practices</a:t>
            </a:r>
          </a:p>
          <a:p>
            <a:pPr marL="1314450" lvl="2" indent="-514350">
              <a:spcBef>
                <a:spcPts val="600"/>
              </a:spcBef>
              <a:spcAft>
                <a:spcPts val="600"/>
              </a:spcAft>
            </a:pPr>
            <a:r>
              <a:rPr lang="en-US" sz="1600" dirty="0" smtClean="0"/>
              <a:t>Small OA Consumers should be able to purchase from PXs and get credit in respective ToD billing periods</a:t>
            </a:r>
          </a:p>
          <a:p>
            <a:pPr marL="1314450" lvl="2" indent="-514350">
              <a:spcBef>
                <a:spcPts val="0"/>
              </a:spcBef>
            </a:pPr>
            <a:r>
              <a:rPr lang="en-US" sz="1600" dirty="0" smtClean="0"/>
              <a:t>OA Generators : Settlement under UI</a:t>
            </a:r>
          </a:p>
          <a:p>
            <a:pPr marL="1771650" lvl="3" indent="-514350">
              <a:spcBef>
                <a:spcPts val="600"/>
              </a:spcBef>
              <a:spcAft>
                <a:spcPts val="600"/>
              </a:spcAft>
              <a:buFontTx/>
              <a:buNone/>
            </a:pPr>
            <a:endParaRPr lang="en-US" sz="1800" dirty="0" smtClean="0">
              <a:latin typeface="Calibri" pitchFamily="34" charset="0"/>
            </a:endParaRPr>
          </a:p>
        </p:txBody>
      </p:sp>
      <p:sp>
        <p:nvSpPr>
          <p:cNvPr id="4" name="Title 1"/>
          <p:cNvSpPr txBox="1">
            <a:spLocks/>
          </p:cNvSpPr>
          <p:nvPr/>
        </p:nvSpPr>
        <p:spPr bwMode="auto">
          <a:xfrm>
            <a:off x="0" y="304800"/>
            <a:ext cx="8229600" cy="838200"/>
          </a:xfrm>
          <a:prstGeom prst="rect">
            <a:avLst/>
          </a:prstGeom>
          <a:noFill/>
          <a:ln>
            <a:miter lim="800000"/>
            <a:headEnd/>
            <a:tailEnd/>
          </a:ln>
        </p:spPr>
        <p:txBody>
          <a:bodyPr/>
          <a:lstStyle/>
          <a:p>
            <a:pPr marL="457200" indent="-514350">
              <a:spcBef>
                <a:spcPts val="600"/>
              </a:spcBef>
              <a:spcAft>
                <a:spcPts val="600"/>
              </a:spcAft>
            </a:pPr>
            <a:r>
              <a:rPr lang="en-US" sz="2800" dirty="0" smtClean="0">
                <a:solidFill>
                  <a:schemeClr val="accent1">
                    <a:lumMod val="75000"/>
                  </a:schemeClr>
                </a:solidFill>
                <a:latin typeface="Calibri" pitchFamily="34" charset="0"/>
              </a:rPr>
              <a:t>Desirable features in Open Access Regulations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18">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218">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218">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218">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18">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21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914400"/>
            <a:ext cx="8610600" cy="5410200"/>
          </a:xfrm>
        </p:spPr>
        <p:txBody>
          <a:bodyPr anchor="ctr"/>
          <a:lstStyle/>
          <a:p>
            <a:pPr marL="457200" lvl="0" indent="-457200" algn="l"/>
            <a:r>
              <a:rPr lang="en-US" sz="2800" b="1" dirty="0" smtClean="0">
                <a:solidFill>
                  <a:schemeClr val="accent1"/>
                </a:solidFill>
              </a:rPr>
              <a:t>State </a:t>
            </a:r>
            <a:endParaRPr lang="en-US" sz="28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Additional Transmission and Distribution Charges</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Income from taxes on sale of final products of various industries (consumer)</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Employment generation leading to stronger economy within the sate</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Idle generating capacities utilized </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SLDC scheduling and operating charges</a:t>
            </a:r>
            <a:endParaRPr lang="en-US" dirty="0" smtClean="0">
              <a:solidFill>
                <a:schemeClr val="accent1">
                  <a:lumMod val="75000"/>
                </a:schemeClr>
              </a:solidFill>
              <a:latin typeface="Calibri" pitchFamily="34" charset="0"/>
              <a:cs typeface="Calibri" pitchFamily="34" charset="0"/>
            </a:endParaRPr>
          </a:p>
          <a:p>
            <a:pPr marL="457200" indent="-457200" algn="l"/>
            <a:r>
              <a:rPr lang="en-US" sz="2000" dirty="0" smtClean="0">
                <a:solidFill>
                  <a:schemeClr val="accent1"/>
                </a:solidFill>
              </a:rPr>
              <a:t> </a:t>
            </a:r>
            <a:r>
              <a:rPr lang="en-US" sz="2400" b="1" dirty="0" smtClean="0">
                <a:solidFill>
                  <a:schemeClr val="accent1"/>
                </a:solidFill>
              </a:rPr>
              <a:t>Consumer</a:t>
            </a:r>
            <a:endParaRPr lang="en-US" sz="20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Savings from purchases at lower prices </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Higher production</a:t>
            </a:r>
          </a:p>
          <a:p>
            <a:pPr marL="457200" lvl="0" indent="-457200" algn="l"/>
            <a:r>
              <a:rPr lang="en-US" sz="2400" b="1" dirty="0" smtClean="0">
                <a:solidFill>
                  <a:schemeClr val="accent1"/>
                </a:solidFill>
              </a:rPr>
              <a:t>Generator</a:t>
            </a:r>
            <a:endParaRPr lang="en-US" sz="24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Competitive prices from sales at market prices</a:t>
            </a:r>
          </a:p>
          <a:p>
            <a:pPr marL="457200" indent="-457200" algn="l"/>
            <a:r>
              <a:rPr lang="en-US" sz="2400" dirty="0" smtClean="0">
                <a:solidFill>
                  <a:schemeClr val="accent1"/>
                </a:solidFill>
              </a:rPr>
              <a:t> </a:t>
            </a:r>
            <a:r>
              <a:rPr lang="en-US" sz="2400" b="1" dirty="0" smtClean="0">
                <a:solidFill>
                  <a:schemeClr val="accent1"/>
                </a:solidFill>
              </a:rPr>
              <a:t>Other Retail consumers</a:t>
            </a:r>
            <a:endParaRPr lang="en-US" sz="24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   T&amp; D and SLDC charges are reduced</a:t>
            </a:r>
          </a:p>
        </p:txBody>
      </p:sp>
      <p:sp>
        <p:nvSpPr>
          <p:cNvPr id="4" name="TextBox 3"/>
          <p:cNvSpPr txBox="1"/>
          <p:nvPr/>
        </p:nvSpPr>
        <p:spPr>
          <a:xfrm>
            <a:off x="152400" y="2286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mj-ea"/>
                <a:cs typeface="Calibri" pitchFamily="34" charset="0"/>
              </a:rPr>
              <a:t>Benefits of Open Access</a:t>
            </a:r>
            <a:endParaRPr lang="en-US" sz="3200" b="1" dirty="0">
              <a:solidFill>
                <a:schemeClr val="accent1">
                  <a:lumMod val="75000"/>
                </a:schemeClr>
              </a:solidFill>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1066800"/>
            <a:ext cx="8382000" cy="4343400"/>
          </a:xfrm>
        </p:spPr>
        <p:txBody>
          <a:bodyPr/>
          <a:lstStyle/>
          <a:p>
            <a:pPr algn="l"/>
            <a:r>
              <a:rPr lang="en-US" sz="2000" b="1" dirty="0" smtClean="0"/>
              <a:t>Assumption:</a:t>
            </a:r>
          </a:p>
          <a:p>
            <a:pPr algn="l"/>
            <a:endParaRPr lang="en-US" sz="1400" b="1" dirty="0" smtClean="0"/>
          </a:p>
          <a:p>
            <a:pPr algn="l">
              <a:buFont typeface="Arial" pitchFamily="34" charset="0"/>
              <a:buChar char="•"/>
            </a:pPr>
            <a:r>
              <a:rPr lang="en-US" sz="1600" dirty="0" smtClean="0"/>
              <a:t> </a:t>
            </a:r>
            <a:r>
              <a:rPr lang="en-US" sz="1800" dirty="0" smtClean="0"/>
              <a:t>1 ton of scrap costs Rs 27,500</a:t>
            </a:r>
          </a:p>
          <a:p>
            <a:pPr algn="l">
              <a:buFont typeface="Arial" pitchFamily="34" charset="0"/>
              <a:buChar char="•"/>
            </a:pPr>
            <a:r>
              <a:rPr lang="en-US" sz="1800" dirty="0" smtClean="0"/>
              <a:t> Market price of 1 ton of steel after electricity, manpower, profit margin: Rs 36,955</a:t>
            </a:r>
          </a:p>
          <a:p>
            <a:pPr algn="l">
              <a:buFont typeface="Arial" pitchFamily="34" charset="0"/>
              <a:buChar char="•"/>
            </a:pPr>
            <a:r>
              <a:rPr lang="en-US" sz="1800" b="1" dirty="0" smtClean="0"/>
              <a:t> Energy Consumed</a:t>
            </a:r>
            <a:r>
              <a:rPr lang="en-US" sz="1800" dirty="0" smtClean="0"/>
              <a:t>: 700 units</a:t>
            </a:r>
          </a:p>
          <a:p>
            <a:pPr algn="l">
              <a:buFont typeface="Arial" pitchFamily="34" charset="0"/>
              <a:buChar char="•"/>
            </a:pPr>
            <a:r>
              <a:rPr lang="en-US" sz="1800" b="1" dirty="0" smtClean="0"/>
              <a:t> Per unit energy cost</a:t>
            </a:r>
            <a:r>
              <a:rPr lang="en-US" sz="1800" dirty="0" smtClean="0"/>
              <a:t> : Rs 5.65</a:t>
            </a:r>
            <a:endParaRPr lang="en-US" dirty="0"/>
          </a:p>
        </p:txBody>
      </p:sp>
      <p:sp>
        <p:nvSpPr>
          <p:cNvPr id="4" name="TextBox 3"/>
          <p:cNvSpPr txBox="1"/>
          <p:nvPr/>
        </p:nvSpPr>
        <p:spPr>
          <a:xfrm>
            <a:off x="0" y="0"/>
            <a:ext cx="6934200" cy="954107"/>
          </a:xfrm>
          <a:prstGeom prst="rect">
            <a:avLst/>
          </a:prstGeom>
          <a:noFill/>
        </p:spPr>
        <p:txBody>
          <a:bodyPr wrap="square" rtlCol="0">
            <a:spAutoFit/>
          </a:bodyPr>
          <a:lstStyle/>
          <a:p>
            <a:pPr>
              <a:spcBef>
                <a:spcPct val="0"/>
              </a:spcBef>
              <a:defRPr/>
            </a:pPr>
            <a:r>
              <a:rPr lang="en-US" sz="3200" b="1" dirty="0" smtClean="0">
                <a:solidFill>
                  <a:schemeClr val="accent1">
                    <a:lumMod val="75000"/>
                  </a:schemeClr>
                </a:solidFill>
                <a:latin typeface="+mj-lt"/>
                <a:ea typeface="Arial Unicode MS" pitchFamily="34" charset="-128"/>
                <a:cs typeface="Arial Unicode MS" pitchFamily="34" charset="-128"/>
              </a:rPr>
              <a:t>What a Consumer pay to Government</a:t>
            </a:r>
          </a:p>
          <a:p>
            <a:pPr>
              <a:spcBef>
                <a:spcPct val="0"/>
              </a:spcBef>
              <a:defRPr/>
            </a:pPr>
            <a:r>
              <a:rPr lang="en-US" sz="2400" b="1" i="1" dirty="0" smtClean="0">
                <a:solidFill>
                  <a:schemeClr val="accent1">
                    <a:lumMod val="75000"/>
                  </a:schemeClr>
                </a:solidFill>
                <a:latin typeface="+mj-lt"/>
                <a:ea typeface="Arial Unicode MS" pitchFamily="34" charset="-128"/>
                <a:cs typeface="Arial Unicode MS" pitchFamily="34" charset="-128"/>
              </a:rPr>
              <a:t>Case Study-Steel Manufacturer</a:t>
            </a:r>
            <a:endParaRPr lang="en-US" sz="2400" b="1" i="1" dirty="0">
              <a:solidFill>
                <a:schemeClr val="accent1">
                  <a:lumMod val="75000"/>
                </a:schemeClr>
              </a:solidFill>
              <a:latin typeface="+mj-lt"/>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1151365"/>
          <a:ext cx="8458200" cy="5020835"/>
        </p:xfrm>
        <a:graphic>
          <a:graphicData uri="http://schemas.openxmlformats.org/drawingml/2006/table">
            <a:tbl>
              <a:tblPr>
                <a:tableStyleId>{3C2FFA5D-87B4-456A-9821-1D502468CF0F}</a:tableStyleId>
              </a:tblPr>
              <a:tblGrid>
                <a:gridCol w="1848010"/>
                <a:gridCol w="5477395"/>
                <a:gridCol w="1132795"/>
              </a:tblGrid>
              <a:tr h="364672">
                <a:tc rowSpan="5">
                  <a:txBody>
                    <a:bodyPr/>
                    <a:lstStyle/>
                    <a:p>
                      <a:pPr marL="0" marR="0" algn="just">
                        <a:lnSpc>
                          <a:spcPct val="115000"/>
                        </a:lnSpc>
                        <a:spcBef>
                          <a:spcPts val="0"/>
                        </a:spcBef>
                        <a:spcAft>
                          <a:spcPts val="0"/>
                        </a:spcAft>
                      </a:pPr>
                      <a:r>
                        <a:rPr lang="en-US" sz="1600" b="1" dirty="0">
                          <a:solidFill>
                            <a:schemeClr val="tx1"/>
                          </a:solidFill>
                        </a:rPr>
                        <a:t>Cost of Production </a:t>
                      </a:r>
                    </a:p>
                  </a:txBody>
                  <a:tcPr marL="65713" marR="65713" marT="0" marB="0" anchor="ctr">
                    <a:solidFill>
                      <a:schemeClr val="tx2">
                        <a:lumMod val="40000"/>
                        <a:lumOff val="60000"/>
                      </a:schemeClr>
                    </a:solidFill>
                  </a:tcPr>
                </a:tc>
                <a:tc>
                  <a:txBody>
                    <a:bodyPr/>
                    <a:lstStyle/>
                    <a:p>
                      <a:pPr marL="0" marR="0" algn="just">
                        <a:lnSpc>
                          <a:spcPct val="115000"/>
                        </a:lnSpc>
                        <a:spcBef>
                          <a:spcPts val="0"/>
                        </a:spcBef>
                        <a:spcAft>
                          <a:spcPts val="0"/>
                        </a:spcAft>
                      </a:pPr>
                      <a:r>
                        <a:rPr lang="en-US" sz="1600" dirty="0">
                          <a:solidFill>
                            <a:schemeClr val="tx1"/>
                          </a:solidFill>
                        </a:rPr>
                        <a:t>Price per tonne of Scrap Iron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27,500</a:t>
                      </a:r>
                      <a:endParaRPr lang="en-US" sz="1600" dirty="0">
                        <a:solidFill>
                          <a:schemeClr val="tx1"/>
                        </a:solidFill>
                      </a:endParaRPr>
                    </a:p>
                  </a:txBody>
                  <a:tcPr marL="65713" marR="65713" marT="0" marB="0" anchor="ctr">
                    <a:solidFill>
                      <a:schemeClr val="tx2">
                        <a:lumMod val="40000"/>
                        <a:lumOff val="60000"/>
                      </a:schemeClr>
                    </a:solidFill>
                  </a:tcPr>
                </a:tc>
              </a:tr>
              <a:tr h="350231">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Electricity consumed per tonne of Scrap Iron (kWh)</a:t>
                      </a: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a:solidFill>
                            <a:schemeClr val="tx1"/>
                          </a:solidFill>
                        </a:rPr>
                        <a:t>700</a:t>
                      </a:r>
                    </a:p>
                  </a:txBody>
                  <a:tcPr marL="65713" marR="65713" marT="0" marB="0" anchor="ctr">
                    <a:solidFill>
                      <a:schemeClr val="tx2">
                        <a:lumMod val="40000"/>
                        <a:lumOff val="60000"/>
                      </a:schemeClr>
                    </a:solidFill>
                  </a:tcPr>
                </a:tc>
              </a:tr>
              <a:tr h="350231">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Electricity cost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3,955</a:t>
                      </a:r>
                      <a:endParaRPr lang="en-US" sz="1600" dirty="0">
                        <a:solidFill>
                          <a:schemeClr val="tx1"/>
                        </a:solidFill>
                      </a:endParaRPr>
                    </a:p>
                  </a:txBody>
                  <a:tcPr marL="65713" marR="65713" marT="0" marB="0" anchor="ctr">
                    <a:solidFill>
                      <a:schemeClr val="tx2">
                        <a:lumMod val="40000"/>
                        <a:lumOff val="60000"/>
                      </a:schemeClr>
                    </a:solidFill>
                  </a:tcPr>
                </a:tc>
              </a:tr>
              <a:tr h="350231">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Employee cost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5,000</a:t>
                      </a:r>
                      <a:endParaRPr lang="en-US" sz="1600" dirty="0">
                        <a:solidFill>
                          <a:schemeClr val="tx1"/>
                        </a:solidFill>
                      </a:endParaRPr>
                    </a:p>
                  </a:txBody>
                  <a:tcPr marL="65713" marR="65713" marT="0" marB="0" anchor="ctr">
                    <a:solidFill>
                      <a:schemeClr val="tx2">
                        <a:lumMod val="40000"/>
                        <a:lumOff val="60000"/>
                      </a:schemeClr>
                    </a:solidFill>
                  </a:tcPr>
                </a:tc>
              </a:tr>
              <a:tr h="516000">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Total Cost of Production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36,455</a:t>
                      </a:r>
                      <a:endParaRPr lang="en-US" sz="1600" dirty="0">
                        <a:solidFill>
                          <a:schemeClr val="tx1"/>
                        </a:solidFill>
                      </a:endParaRPr>
                    </a:p>
                  </a:txBody>
                  <a:tcPr marL="65713" marR="65713" marT="0" marB="0" anchor="ctr">
                    <a:solidFill>
                      <a:schemeClr val="tx2">
                        <a:lumMod val="40000"/>
                        <a:lumOff val="60000"/>
                      </a:schemeClr>
                    </a:solidFill>
                  </a:tcPr>
                </a:tc>
              </a:tr>
              <a:tr h="307214">
                <a:tc gridSpan="2">
                  <a:txBody>
                    <a:bodyPr/>
                    <a:lstStyle/>
                    <a:p>
                      <a:pPr marL="0" marR="0" algn="just">
                        <a:lnSpc>
                          <a:spcPct val="115000"/>
                        </a:lnSpc>
                        <a:spcBef>
                          <a:spcPts val="0"/>
                        </a:spcBef>
                        <a:spcAft>
                          <a:spcPts val="0"/>
                        </a:spcAft>
                      </a:pPr>
                      <a:r>
                        <a:rPr lang="en-US" sz="1600" b="1" dirty="0"/>
                        <a:t>Profit Margin per tonne </a:t>
                      </a:r>
                      <a:r>
                        <a:rPr lang="en-US" sz="1600" b="1" dirty="0" smtClean="0"/>
                        <a:t>(Rs)</a:t>
                      </a:r>
                      <a:endParaRPr lang="en-US" sz="1600" b="1" dirty="0"/>
                    </a:p>
                  </a:txBody>
                  <a:tcPr marL="65713" marR="65713" marT="0" marB="0" anchor="ctr"/>
                </a:tc>
                <a:tc hMerge="1">
                  <a:txBody>
                    <a:bodyPr/>
                    <a:lstStyle/>
                    <a:p>
                      <a:endParaRPr lang="en-US"/>
                    </a:p>
                  </a:txBody>
                  <a:tcPr/>
                </a:tc>
                <a:tc>
                  <a:txBody>
                    <a:bodyPr/>
                    <a:lstStyle/>
                    <a:p>
                      <a:pPr marL="0" marR="0" algn="r">
                        <a:lnSpc>
                          <a:spcPct val="115000"/>
                        </a:lnSpc>
                        <a:spcBef>
                          <a:spcPts val="0"/>
                        </a:spcBef>
                        <a:spcAft>
                          <a:spcPts val="0"/>
                        </a:spcAft>
                      </a:pPr>
                      <a:r>
                        <a:rPr lang="en-US" sz="1600" dirty="0"/>
                        <a:t>500</a:t>
                      </a:r>
                    </a:p>
                  </a:txBody>
                  <a:tcPr marL="65713" marR="65713" marT="0" marB="0" anchor="ctr"/>
                </a:tc>
              </a:tr>
              <a:tr h="516000">
                <a:tc gridSpan="2">
                  <a:txBody>
                    <a:bodyPr/>
                    <a:lstStyle/>
                    <a:p>
                      <a:pPr marL="0" marR="0" algn="just">
                        <a:lnSpc>
                          <a:spcPct val="115000"/>
                        </a:lnSpc>
                        <a:spcBef>
                          <a:spcPts val="0"/>
                        </a:spcBef>
                        <a:spcAft>
                          <a:spcPts val="0"/>
                        </a:spcAft>
                      </a:pPr>
                      <a:r>
                        <a:rPr lang="en-US" sz="1600" b="1" kern="1200" dirty="0">
                          <a:solidFill>
                            <a:schemeClr val="tx1"/>
                          </a:solidFill>
                          <a:latin typeface="+mn-lt"/>
                          <a:ea typeface="+mn-ea"/>
                          <a:cs typeface="+mn-cs"/>
                        </a:rPr>
                        <a:t>Selling Price with profit margin per tonne </a:t>
                      </a:r>
                      <a:r>
                        <a:rPr lang="en-US" sz="1600" b="1" kern="1200" dirty="0" smtClean="0">
                          <a:solidFill>
                            <a:schemeClr val="tx1"/>
                          </a:solidFill>
                          <a:latin typeface="+mn-lt"/>
                          <a:ea typeface="+mn-ea"/>
                          <a:cs typeface="+mn-cs"/>
                        </a:rPr>
                        <a:t>(Rs)</a:t>
                      </a:r>
                      <a:endParaRPr lang="en-US" sz="1600" b="1" kern="1200" dirty="0">
                        <a:solidFill>
                          <a:schemeClr val="tx1"/>
                        </a:solidFill>
                        <a:latin typeface="+mn-lt"/>
                        <a:ea typeface="+mn-ea"/>
                        <a:cs typeface="+mn-cs"/>
                      </a:endParaRPr>
                    </a:p>
                  </a:txBody>
                  <a:tcPr marL="65713" marR="65713" marT="0" marB="0" anchor="ctr">
                    <a:solidFill>
                      <a:schemeClr val="tx2">
                        <a:lumMod val="40000"/>
                        <a:lumOff val="60000"/>
                      </a:schemeClr>
                    </a:solidFill>
                  </a:tcPr>
                </a:tc>
                <a:tc hMerge="1">
                  <a:txBody>
                    <a:bodyPr/>
                    <a:lstStyle/>
                    <a:p>
                      <a:endParaRPr lang="en-US"/>
                    </a:p>
                  </a:txBody>
                  <a:tcPr/>
                </a:tc>
                <a:tc>
                  <a:txBody>
                    <a:bodyPr/>
                    <a:lstStyle/>
                    <a:p>
                      <a:pPr marL="0" marR="0" algn="r">
                        <a:lnSpc>
                          <a:spcPct val="115000"/>
                        </a:lnSpc>
                        <a:spcBef>
                          <a:spcPts val="0"/>
                        </a:spcBef>
                        <a:spcAft>
                          <a:spcPts val="0"/>
                        </a:spcAft>
                      </a:pPr>
                      <a:r>
                        <a:rPr lang="en-US" sz="1600" kern="1200" dirty="0" smtClean="0">
                          <a:solidFill>
                            <a:schemeClr val="tx1"/>
                          </a:solidFill>
                          <a:latin typeface="+mn-lt"/>
                          <a:ea typeface="+mn-ea"/>
                          <a:cs typeface="+mn-cs"/>
                        </a:rPr>
                        <a:t>36,955</a:t>
                      </a:r>
                      <a:endParaRPr lang="en-US" sz="1600" kern="1200" dirty="0">
                        <a:solidFill>
                          <a:schemeClr val="tx1"/>
                        </a:solidFill>
                        <a:latin typeface="+mn-lt"/>
                        <a:ea typeface="+mn-ea"/>
                        <a:cs typeface="+mn-cs"/>
                      </a:endParaRPr>
                    </a:p>
                  </a:txBody>
                  <a:tcPr marL="65713" marR="65713" marT="0" marB="0" anchor="ctr">
                    <a:solidFill>
                      <a:schemeClr val="tx2">
                        <a:lumMod val="40000"/>
                        <a:lumOff val="60000"/>
                      </a:schemeClr>
                    </a:solidFill>
                  </a:tcPr>
                </a:tc>
              </a:tr>
              <a:tr h="418320">
                <a:tc rowSpan="6">
                  <a:txBody>
                    <a:bodyPr/>
                    <a:lstStyle/>
                    <a:p>
                      <a:pPr marL="0" marR="0" algn="just">
                        <a:lnSpc>
                          <a:spcPct val="115000"/>
                        </a:lnSpc>
                        <a:spcBef>
                          <a:spcPts val="0"/>
                        </a:spcBef>
                        <a:spcAft>
                          <a:spcPts val="0"/>
                        </a:spcAft>
                      </a:pPr>
                      <a:r>
                        <a:rPr lang="en-US" sz="1600" b="1" dirty="0" smtClean="0">
                          <a:solidFill>
                            <a:schemeClr val="tx1"/>
                          </a:solidFill>
                        </a:rPr>
                        <a:t>Government </a:t>
                      </a:r>
                      <a:r>
                        <a:rPr lang="en-US" sz="1600" b="1" dirty="0">
                          <a:solidFill>
                            <a:schemeClr val="tx1"/>
                          </a:solidFill>
                        </a:rPr>
                        <a:t>Revenue</a:t>
                      </a:r>
                    </a:p>
                  </a:txBody>
                  <a:tcPr marL="65713" marR="65713" marT="0" marB="0" anchor="ctr"/>
                </a:tc>
                <a:tc>
                  <a:txBody>
                    <a:bodyPr/>
                    <a:lstStyle/>
                    <a:p>
                      <a:pPr marL="0" marR="0" algn="just">
                        <a:lnSpc>
                          <a:spcPct val="115000"/>
                        </a:lnSpc>
                        <a:spcBef>
                          <a:spcPts val="0"/>
                        </a:spcBef>
                        <a:spcAft>
                          <a:spcPts val="0"/>
                        </a:spcAft>
                      </a:pPr>
                      <a:r>
                        <a:rPr lang="en-US" sz="1600" dirty="0">
                          <a:solidFill>
                            <a:schemeClr val="tx1"/>
                          </a:solidFill>
                        </a:rPr>
                        <a:t>Excise Duty @ 12.36% </a:t>
                      </a: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4,568</a:t>
                      </a:r>
                      <a:endParaRPr lang="en-US" sz="1600" dirty="0">
                        <a:solidFill>
                          <a:schemeClr val="tx1"/>
                        </a:solidFill>
                      </a:endParaRPr>
                    </a:p>
                  </a:txBody>
                  <a:tcPr marL="65713" marR="65713" marT="0" marB="0" anchor="ctr"/>
                </a:tc>
              </a:tr>
              <a:tr h="418320">
                <a:tc vMerge="1">
                  <a:txBody>
                    <a:bodyPr/>
                    <a:lstStyle/>
                    <a:p>
                      <a:pPr marL="0" marR="0" algn="just">
                        <a:lnSpc>
                          <a:spcPct val="115000"/>
                        </a:lnSpc>
                        <a:spcBef>
                          <a:spcPts val="0"/>
                        </a:spcBef>
                        <a:spcAft>
                          <a:spcPts val="0"/>
                        </a:spcAft>
                      </a:pPr>
                      <a:endParaRPr lang="en-US" sz="1600" b="1" dirty="0">
                        <a:solidFill>
                          <a:schemeClr val="tx1"/>
                        </a:solidFill>
                      </a:endParaRPr>
                    </a:p>
                  </a:txBody>
                  <a:tcPr marL="65713" marR="65713" marT="0" marB="0" anchor="ctr"/>
                </a:tc>
                <a:tc>
                  <a:txBody>
                    <a:bodyPr/>
                    <a:lstStyle/>
                    <a:p>
                      <a:pPr marL="0" marR="0" algn="just">
                        <a:lnSpc>
                          <a:spcPct val="115000"/>
                        </a:lnSpc>
                        <a:spcBef>
                          <a:spcPts val="0"/>
                        </a:spcBef>
                        <a:spcAft>
                          <a:spcPts val="0"/>
                        </a:spcAft>
                      </a:pPr>
                      <a:r>
                        <a:rPr lang="en-US" sz="1600" dirty="0">
                          <a:solidFill>
                            <a:schemeClr val="tx1"/>
                          </a:solidFill>
                        </a:rPr>
                        <a:t>VAT @ 4.4%</a:t>
                      </a: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1,827</a:t>
                      </a:r>
                      <a:endParaRPr lang="en-US" sz="1600" dirty="0">
                        <a:solidFill>
                          <a:schemeClr val="tx1"/>
                        </a:solidFill>
                      </a:endParaRPr>
                    </a:p>
                  </a:txBody>
                  <a:tcPr marL="65713" marR="65713" marT="0" marB="0" anchor="ctr"/>
                </a:tc>
              </a:tr>
              <a:tr h="374134">
                <a:tc vMerge="1">
                  <a:txBody>
                    <a:bodyPr/>
                    <a:lstStyle/>
                    <a:p>
                      <a:endParaRPr lang="en-US"/>
                    </a:p>
                  </a:txBody>
                  <a:tcPr/>
                </a:tc>
                <a:tc>
                  <a:txBody>
                    <a:bodyPr/>
                    <a:lstStyle/>
                    <a:p>
                      <a:pPr marL="0" marR="0" algn="just">
                        <a:lnSpc>
                          <a:spcPct val="115000"/>
                        </a:lnSpc>
                        <a:spcBef>
                          <a:spcPts val="0"/>
                        </a:spcBef>
                        <a:spcAft>
                          <a:spcPts val="0"/>
                        </a:spcAft>
                      </a:pPr>
                      <a:r>
                        <a:rPr lang="en-US" sz="1600" dirty="0" smtClean="0">
                          <a:solidFill>
                            <a:schemeClr val="tx1"/>
                          </a:solidFill>
                        </a:rPr>
                        <a:t>Electricity Duty &amp; Octroi</a:t>
                      </a:r>
                      <a:r>
                        <a:rPr lang="en-US" sz="1600" baseline="0" dirty="0" smtClean="0">
                          <a:solidFill>
                            <a:schemeClr val="tx1"/>
                          </a:solidFill>
                        </a:rPr>
                        <a:t> @ 82.93 paisa/unit on 700 units</a:t>
                      </a:r>
                      <a:endParaRPr lang="en-US" sz="1600" dirty="0">
                        <a:solidFill>
                          <a:schemeClr val="tx1"/>
                        </a:solidFill>
                      </a:endParaRP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580</a:t>
                      </a:r>
                      <a:endParaRPr lang="en-US" sz="1600" dirty="0">
                        <a:solidFill>
                          <a:schemeClr val="tx1"/>
                        </a:solidFill>
                      </a:endParaRPr>
                    </a:p>
                  </a:txBody>
                  <a:tcPr marL="65713" marR="65713" marT="0" marB="0" anchor="ctr"/>
                </a:tc>
              </a:tr>
              <a:tr h="374134">
                <a:tc vMerge="1">
                  <a:txBody>
                    <a:bodyPr/>
                    <a:lstStyle/>
                    <a:p>
                      <a:endParaRPr lang="en-US"/>
                    </a:p>
                  </a:txBody>
                  <a:tcPr/>
                </a:tc>
                <a:tc>
                  <a:txBody>
                    <a:bodyPr/>
                    <a:lstStyle/>
                    <a:p>
                      <a:pPr marL="0" marR="0" algn="just" defTabSz="914400" rtl="0" eaLnBrk="1" latinLnBrk="0" hangingPunct="1">
                        <a:lnSpc>
                          <a:spcPct val="115000"/>
                        </a:lnSpc>
                        <a:spcBef>
                          <a:spcPts val="0"/>
                        </a:spcBef>
                        <a:spcAft>
                          <a:spcPts val="0"/>
                        </a:spcAft>
                      </a:pPr>
                      <a:r>
                        <a:rPr lang="en-US" sz="1600" kern="1200" dirty="0" smtClean="0">
                          <a:solidFill>
                            <a:schemeClr val="tx1"/>
                          </a:solidFill>
                          <a:latin typeface="+mn-lt"/>
                          <a:ea typeface="+mn-ea"/>
                          <a:cs typeface="+mn-cs"/>
                        </a:rPr>
                        <a:t>Income Tax to Government per tonne (Rs)</a:t>
                      </a:r>
                    </a:p>
                  </a:txBody>
                  <a:tcPr marL="65713" marR="65713" marT="0" marB="0" anchor="ctr"/>
                </a:tc>
                <a:tc>
                  <a:txBody>
                    <a:bodyPr/>
                    <a:lstStyle/>
                    <a:p>
                      <a:pPr marL="0" marR="0" algn="r" defTabSz="914400" rtl="0" eaLnBrk="1" latinLnBrk="0" hangingPunct="1">
                        <a:lnSpc>
                          <a:spcPct val="115000"/>
                        </a:lnSpc>
                        <a:spcBef>
                          <a:spcPts val="0"/>
                        </a:spcBef>
                        <a:spcAft>
                          <a:spcPts val="0"/>
                        </a:spcAft>
                      </a:pPr>
                      <a:r>
                        <a:rPr lang="en-US" sz="1600" kern="1200" dirty="0" smtClean="0">
                          <a:solidFill>
                            <a:schemeClr val="tx1"/>
                          </a:solidFill>
                          <a:latin typeface="+mn-lt"/>
                          <a:ea typeface="+mn-ea"/>
                          <a:cs typeface="+mn-cs"/>
                        </a:rPr>
                        <a:t>50</a:t>
                      </a:r>
                    </a:p>
                  </a:txBody>
                  <a:tcPr marL="65713" marR="65713" marT="0" marB="0" anchor="ctr"/>
                </a:tc>
              </a:tr>
              <a:tr h="374134">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Total Taxes </a:t>
                      </a:r>
                      <a:r>
                        <a:rPr lang="en-US" sz="1600" dirty="0" smtClean="0">
                          <a:solidFill>
                            <a:schemeClr val="tx1"/>
                          </a:solidFill>
                        </a:rPr>
                        <a:t>to Government per tonne (Rs)</a:t>
                      </a:r>
                      <a:endParaRPr lang="en-US" sz="1600" dirty="0">
                        <a:solidFill>
                          <a:schemeClr val="tx1"/>
                        </a:solidFill>
                      </a:endParaRP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7,025</a:t>
                      </a:r>
                      <a:endParaRPr lang="en-US" sz="1600" dirty="0">
                        <a:solidFill>
                          <a:schemeClr val="tx1"/>
                        </a:solidFill>
                      </a:endParaRPr>
                    </a:p>
                  </a:txBody>
                  <a:tcPr marL="65713" marR="65713" marT="0" marB="0" anchor="ctr"/>
                </a:tc>
              </a:tr>
              <a:tr h="307214">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Total Tax revenue/unit</a:t>
                      </a:r>
                    </a:p>
                  </a:txBody>
                  <a:tcPr marL="65713" marR="65713" marT="0" marB="0" anchor="ctr"/>
                </a:tc>
                <a:tc>
                  <a:txBody>
                    <a:bodyPr/>
                    <a:lstStyle/>
                    <a:p>
                      <a:pPr marL="0" marR="0" algn="r">
                        <a:lnSpc>
                          <a:spcPct val="115000"/>
                        </a:lnSpc>
                        <a:spcBef>
                          <a:spcPts val="0"/>
                        </a:spcBef>
                        <a:spcAft>
                          <a:spcPts val="0"/>
                        </a:spcAft>
                      </a:pPr>
                      <a:r>
                        <a:rPr lang="en-US" sz="1600" b="1" dirty="0">
                          <a:solidFill>
                            <a:schemeClr val="tx1"/>
                          </a:solidFill>
                        </a:rPr>
                        <a:t>Rs </a:t>
                      </a:r>
                      <a:r>
                        <a:rPr lang="en-US" sz="1600" b="1" dirty="0" smtClean="0">
                          <a:solidFill>
                            <a:schemeClr val="tx1"/>
                          </a:solidFill>
                        </a:rPr>
                        <a:t>10.03</a:t>
                      </a:r>
                      <a:endParaRPr lang="en-US" sz="1600" b="1" dirty="0">
                        <a:solidFill>
                          <a:schemeClr val="tx1"/>
                        </a:solidFill>
                      </a:endParaRPr>
                    </a:p>
                  </a:txBody>
                  <a:tcPr marL="65713" marR="65713" marT="0" marB="0" anchor="ctr"/>
                </a:tc>
              </a:tr>
            </a:tbl>
          </a:graphicData>
        </a:graphic>
      </p:graphicFrame>
      <p:sp>
        <p:nvSpPr>
          <p:cNvPr id="3" name="TextBox 2"/>
          <p:cNvSpPr txBox="1"/>
          <p:nvPr/>
        </p:nvSpPr>
        <p:spPr>
          <a:xfrm>
            <a:off x="152400" y="228600"/>
            <a:ext cx="6934200" cy="646331"/>
          </a:xfrm>
          <a:prstGeom prst="rect">
            <a:avLst/>
          </a:prstGeom>
          <a:noFill/>
        </p:spPr>
        <p:txBody>
          <a:bodyPr wrap="square" rtlCol="0">
            <a:spAutoFit/>
          </a:bodyPr>
          <a:lstStyle/>
          <a:p>
            <a:pPr>
              <a:spcBef>
                <a:spcPct val="0"/>
              </a:spcBef>
              <a:defRPr/>
            </a:pPr>
            <a:r>
              <a:rPr lang="en-US" sz="3600" b="1" i="1" dirty="0" smtClean="0">
                <a:solidFill>
                  <a:schemeClr val="accent1">
                    <a:lumMod val="75000"/>
                  </a:schemeClr>
                </a:solidFill>
                <a:latin typeface="+mj-lt"/>
                <a:ea typeface="Arial Unicode MS" pitchFamily="34" charset="-128"/>
                <a:cs typeface="Arial Unicode MS" pitchFamily="34" charset="-128"/>
              </a:rPr>
              <a:t>Calculation</a:t>
            </a:r>
            <a:endParaRPr lang="en-US" sz="3600" b="1" i="1" dirty="0">
              <a:solidFill>
                <a:schemeClr val="accent1">
                  <a:lumMod val="75000"/>
                </a:schemeClr>
              </a:solidFill>
              <a:latin typeface="+mj-lt"/>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001000" cy="3505200"/>
          </a:xfrm>
        </p:spPr>
        <p:txBody>
          <a:bodyPr/>
          <a:lstStyle/>
          <a:p>
            <a:pPr algn="l"/>
            <a:endParaRPr lang="en-US" sz="2000" dirty="0" smtClean="0"/>
          </a:p>
        </p:txBody>
      </p:sp>
      <p:sp>
        <p:nvSpPr>
          <p:cNvPr id="4" name="TextBox 3"/>
          <p:cNvSpPr txBox="1"/>
          <p:nvPr/>
        </p:nvSpPr>
        <p:spPr>
          <a:xfrm>
            <a:off x="228600" y="228600"/>
            <a:ext cx="6934200" cy="646331"/>
          </a:xfrm>
          <a:prstGeom prst="rect">
            <a:avLst/>
          </a:prstGeom>
          <a:noFill/>
        </p:spPr>
        <p:txBody>
          <a:bodyPr wrap="square" rtlCol="0">
            <a:spAutoFit/>
          </a:bodyPr>
          <a:lstStyle/>
          <a:p>
            <a:r>
              <a:rPr lang="en-US" sz="3600" b="1" i="1" dirty="0" smtClean="0">
                <a:solidFill>
                  <a:schemeClr val="accent1">
                    <a:lumMod val="75000"/>
                  </a:schemeClr>
                </a:solidFill>
                <a:latin typeface="+mj-lt"/>
                <a:ea typeface="Arial Unicode MS" pitchFamily="34" charset="-128"/>
                <a:cs typeface="Arial Unicode MS" pitchFamily="34" charset="-128"/>
              </a:rPr>
              <a:t>Calculation</a:t>
            </a:r>
            <a:endParaRPr lang="en-US" sz="3600" b="1" i="1" dirty="0">
              <a:solidFill>
                <a:schemeClr val="accent1">
                  <a:lumMod val="75000"/>
                </a:schemeClr>
              </a:solidFill>
              <a:latin typeface="+mj-lt"/>
              <a:ea typeface="Arial Unicode MS" pitchFamily="34" charset="-128"/>
              <a:cs typeface="Arial Unicode MS" pitchFamily="34" charset="-128"/>
            </a:endParaRPr>
          </a:p>
        </p:txBody>
      </p:sp>
      <p:graphicFrame>
        <p:nvGraphicFramePr>
          <p:cNvPr id="5" name="Table 4"/>
          <p:cNvGraphicFramePr>
            <a:graphicFrameLocks noGrp="1"/>
          </p:cNvGraphicFramePr>
          <p:nvPr/>
        </p:nvGraphicFramePr>
        <p:xfrm>
          <a:off x="228600" y="1143002"/>
          <a:ext cx="6400800" cy="5135232"/>
        </p:xfrm>
        <a:graphic>
          <a:graphicData uri="http://schemas.openxmlformats.org/drawingml/2006/table">
            <a:tbl>
              <a:tblPr>
                <a:tableStyleId>{69CF1AB2-1976-4502-BF36-3FF5EA218861}</a:tableStyleId>
              </a:tblPr>
              <a:tblGrid>
                <a:gridCol w="5410200"/>
                <a:gridCol w="990600"/>
              </a:tblGrid>
              <a:tr h="532613">
                <a:tc>
                  <a:txBody>
                    <a:bodyPr/>
                    <a:lstStyle/>
                    <a:p>
                      <a:pPr marL="0" marR="0" algn="just">
                        <a:lnSpc>
                          <a:spcPct val="115000"/>
                        </a:lnSpc>
                        <a:spcBef>
                          <a:spcPts val="0"/>
                        </a:spcBef>
                        <a:spcAft>
                          <a:spcPts val="0"/>
                        </a:spcAft>
                      </a:pPr>
                      <a:r>
                        <a:rPr lang="en-US" sz="1800" b="0" dirty="0" smtClean="0">
                          <a:solidFill>
                            <a:schemeClr val="tx1"/>
                          </a:solidFill>
                          <a:latin typeface="Calibri"/>
                          <a:ea typeface="Times New Roman"/>
                          <a:cs typeface="Arial"/>
                        </a:rPr>
                        <a:t>Total no. of OA consumers (Steel units)</a:t>
                      </a:r>
                      <a:endParaRPr lang="en-US" sz="18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latin typeface="Calibri"/>
                          <a:ea typeface="Times New Roman"/>
                          <a:cs typeface="Arial"/>
                        </a:rPr>
                        <a:t>115</a:t>
                      </a:r>
                      <a:endParaRPr lang="en-US" sz="1800" b="0" dirty="0">
                        <a:solidFill>
                          <a:schemeClr val="tx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0" dirty="0">
                          <a:solidFill>
                            <a:schemeClr val="tx1"/>
                          </a:solidFill>
                        </a:rPr>
                        <a:t>Load not catered by DISCOMS </a:t>
                      </a:r>
                      <a:r>
                        <a:rPr lang="en-US" sz="1800" b="0" dirty="0" smtClean="0">
                          <a:solidFill>
                            <a:schemeClr val="tx1"/>
                          </a:solidFill>
                        </a:rPr>
                        <a:t> hence </a:t>
                      </a:r>
                      <a:r>
                        <a:rPr lang="en-US" sz="1800" b="0" dirty="0">
                          <a:solidFill>
                            <a:schemeClr val="tx1"/>
                          </a:solidFill>
                        </a:rPr>
                        <a:t>provided by OA (MW)</a:t>
                      </a:r>
                      <a:endParaRPr lang="en-US" sz="18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rPr>
                        <a:t>400</a:t>
                      </a:r>
                      <a:endParaRPr lang="en-US" sz="1800" b="0" dirty="0">
                        <a:solidFill>
                          <a:schemeClr val="tx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0" dirty="0">
                          <a:solidFill>
                            <a:schemeClr val="tx1"/>
                          </a:solidFill>
                        </a:rPr>
                        <a:t>Average hours per day </a:t>
                      </a:r>
                      <a:r>
                        <a:rPr lang="en-US" sz="1800" b="0" dirty="0" smtClean="0">
                          <a:solidFill>
                            <a:schemeClr val="tx1"/>
                          </a:solidFill>
                        </a:rPr>
                        <a:t>(hours</a:t>
                      </a:r>
                      <a:r>
                        <a:rPr lang="en-US" sz="1800" b="0" dirty="0">
                          <a:solidFill>
                            <a:schemeClr val="tx1"/>
                          </a:solidFill>
                        </a:rPr>
                        <a:t>)</a:t>
                      </a:r>
                      <a:endParaRPr lang="en-US" sz="18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a:solidFill>
                            <a:schemeClr val="tx1"/>
                          </a:solidFill>
                        </a:rPr>
                        <a:t>10</a:t>
                      </a:r>
                      <a:endParaRPr lang="en-US" sz="1800" b="0" dirty="0">
                        <a:solidFill>
                          <a:schemeClr val="tx1"/>
                        </a:solidFill>
                        <a:latin typeface="Calibri"/>
                        <a:ea typeface="Times New Roman"/>
                        <a:cs typeface="Arial"/>
                      </a:endParaRPr>
                    </a:p>
                  </a:txBody>
                  <a:tcPr marL="68580" marR="68580" marT="0" marB="0"/>
                </a:tc>
              </a:tr>
              <a:tr h="1065226">
                <a:tc>
                  <a:txBody>
                    <a:bodyPr/>
                    <a:lstStyle/>
                    <a:p>
                      <a:pPr marL="0" marR="0" algn="just">
                        <a:lnSpc>
                          <a:spcPct val="115000"/>
                        </a:lnSpc>
                        <a:spcBef>
                          <a:spcPts val="0"/>
                        </a:spcBef>
                        <a:spcAft>
                          <a:spcPts val="0"/>
                        </a:spcAft>
                      </a:pPr>
                      <a:r>
                        <a:rPr lang="en-US" sz="1800" b="0" dirty="0">
                          <a:solidFill>
                            <a:schemeClr val="tx1"/>
                          </a:solidFill>
                        </a:rPr>
                        <a:t>Power procured through Open Access per month </a:t>
                      </a:r>
                      <a:endParaRPr lang="en-US" sz="1800" b="0" dirty="0" smtClean="0">
                        <a:solidFill>
                          <a:schemeClr val="tx1"/>
                        </a:solidFill>
                      </a:endParaRPr>
                    </a:p>
                    <a:p>
                      <a:pPr marL="0" marR="0" algn="just">
                        <a:lnSpc>
                          <a:spcPct val="115000"/>
                        </a:lnSpc>
                        <a:spcBef>
                          <a:spcPts val="0"/>
                        </a:spcBef>
                        <a:spcAft>
                          <a:spcPts val="0"/>
                        </a:spcAft>
                      </a:pPr>
                      <a:r>
                        <a:rPr lang="en-US" sz="1600" b="0" dirty="0" smtClean="0">
                          <a:solidFill>
                            <a:schemeClr val="tx1"/>
                          </a:solidFill>
                        </a:rPr>
                        <a:t>( </a:t>
                      </a:r>
                      <a:r>
                        <a:rPr lang="en-US" sz="1600" b="0" dirty="0">
                          <a:solidFill>
                            <a:schemeClr val="tx1"/>
                          </a:solidFill>
                        </a:rPr>
                        <a:t>200 MW @ 10 Hours per day </a:t>
                      </a:r>
                      <a:r>
                        <a:rPr lang="en-US" sz="1600" b="0" dirty="0" smtClean="0">
                          <a:solidFill>
                            <a:schemeClr val="tx1"/>
                          </a:solidFill>
                        </a:rPr>
                        <a:t>)</a:t>
                      </a:r>
                      <a:endParaRPr lang="en-US" sz="16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rPr>
                        <a:t>120</a:t>
                      </a:r>
                      <a:r>
                        <a:rPr lang="en-US" sz="1800" b="0" baseline="0" dirty="0" smtClean="0">
                          <a:solidFill>
                            <a:schemeClr val="tx1"/>
                          </a:solidFill>
                        </a:rPr>
                        <a:t> MUs</a:t>
                      </a:r>
                      <a:endParaRPr lang="en-US" sz="1800" b="0" dirty="0">
                        <a:solidFill>
                          <a:schemeClr val="tx1"/>
                        </a:solidFill>
                        <a:latin typeface="Calibri"/>
                        <a:ea typeface="Times New Roman"/>
                        <a:cs typeface="Arial"/>
                      </a:endParaRPr>
                    </a:p>
                  </a:txBody>
                  <a:tcPr marL="68580" marR="68580" marT="0" marB="0"/>
                </a:tc>
              </a:tr>
              <a:tr h="712734">
                <a:tc>
                  <a:txBody>
                    <a:bodyPr/>
                    <a:lstStyle/>
                    <a:p>
                      <a:pPr marL="0" marR="0" algn="just">
                        <a:lnSpc>
                          <a:spcPct val="115000"/>
                        </a:lnSpc>
                        <a:spcBef>
                          <a:spcPts val="0"/>
                        </a:spcBef>
                        <a:spcAft>
                          <a:spcPts val="0"/>
                        </a:spcAft>
                      </a:pPr>
                      <a:r>
                        <a:rPr lang="en-US" sz="1800" b="0" dirty="0">
                          <a:solidFill>
                            <a:schemeClr val="tx1"/>
                          </a:solidFill>
                        </a:rPr>
                        <a:t>Revenue per month for Government </a:t>
                      </a:r>
                      <a:endParaRPr lang="en-US" sz="1800" b="0" dirty="0" smtClean="0">
                        <a:solidFill>
                          <a:schemeClr val="tx1"/>
                        </a:solidFill>
                      </a:endParaRPr>
                    </a:p>
                    <a:p>
                      <a:pPr marL="0" marR="0" algn="just">
                        <a:lnSpc>
                          <a:spcPct val="115000"/>
                        </a:lnSpc>
                        <a:spcBef>
                          <a:spcPts val="0"/>
                        </a:spcBef>
                        <a:spcAft>
                          <a:spcPts val="0"/>
                        </a:spcAft>
                      </a:pPr>
                      <a:r>
                        <a:rPr lang="en-US" sz="1600" b="0" dirty="0" smtClean="0">
                          <a:solidFill>
                            <a:schemeClr val="tx1"/>
                          </a:solidFill>
                        </a:rPr>
                        <a:t>@ </a:t>
                      </a:r>
                      <a:r>
                        <a:rPr lang="en-US" sz="1600" b="0" dirty="0">
                          <a:solidFill>
                            <a:schemeClr val="tx1"/>
                          </a:solidFill>
                        </a:rPr>
                        <a:t>Rs. </a:t>
                      </a:r>
                      <a:r>
                        <a:rPr lang="en-US" sz="1600" b="0" dirty="0" smtClean="0">
                          <a:solidFill>
                            <a:schemeClr val="tx1"/>
                          </a:solidFill>
                        </a:rPr>
                        <a:t>7025 </a:t>
                      </a:r>
                      <a:r>
                        <a:rPr lang="en-US" sz="1600" b="0" dirty="0">
                          <a:solidFill>
                            <a:schemeClr val="tx1"/>
                          </a:solidFill>
                        </a:rPr>
                        <a:t>per 700 kWh procured through OA </a:t>
                      </a:r>
                      <a:r>
                        <a:rPr lang="en-US" sz="1600" b="0" dirty="0" smtClean="0">
                          <a:solidFill>
                            <a:schemeClr val="tx1"/>
                          </a:solidFill>
                        </a:rPr>
                        <a:t>(Rs </a:t>
                      </a:r>
                      <a:r>
                        <a:rPr lang="en-US" sz="1600" b="0" dirty="0" err="1" smtClean="0">
                          <a:solidFill>
                            <a:schemeClr val="tx1"/>
                          </a:solidFill>
                        </a:rPr>
                        <a:t>Crs</a:t>
                      </a:r>
                      <a:r>
                        <a:rPr lang="en-US" sz="1600" b="0" dirty="0">
                          <a:solidFill>
                            <a:schemeClr val="tx1"/>
                          </a:solidFill>
                        </a:rPr>
                        <a:t>) </a:t>
                      </a:r>
                      <a:endParaRPr lang="en-US" sz="16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latin typeface="Calibri"/>
                          <a:ea typeface="Times New Roman"/>
                          <a:cs typeface="Arial"/>
                        </a:rPr>
                        <a:t>120</a:t>
                      </a:r>
                      <a:endParaRPr lang="en-US" sz="1800" b="0" dirty="0">
                        <a:solidFill>
                          <a:schemeClr val="tx1"/>
                        </a:solidFill>
                        <a:latin typeface="Calibri"/>
                        <a:ea typeface="Times New Roman"/>
                        <a:cs typeface="Arial"/>
                      </a:endParaRPr>
                    </a:p>
                  </a:txBody>
                  <a:tcPr marL="68580" marR="68580" marT="0" marB="0"/>
                </a:tc>
              </a:tr>
              <a:tr h="532613">
                <a:tc>
                  <a:txBody>
                    <a:bodyPr/>
                    <a:lstStyle/>
                    <a:p>
                      <a:pPr marL="0" marR="0">
                        <a:lnSpc>
                          <a:spcPct val="115000"/>
                        </a:lnSpc>
                        <a:spcBef>
                          <a:spcPts val="0"/>
                        </a:spcBef>
                        <a:spcAft>
                          <a:spcPts val="0"/>
                        </a:spcAft>
                      </a:pPr>
                      <a:r>
                        <a:rPr lang="en-US" sz="1800" b="0" dirty="0">
                          <a:solidFill>
                            <a:schemeClr val="tx1"/>
                          </a:solidFill>
                        </a:rPr>
                        <a:t>Additional wages of the employees </a:t>
                      </a:r>
                      <a:r>
                        <a:rPr lang="en-US" sz="1800" b="0" dirty="0" smtClean="0">
                          <a:solidFill>
                            <a:schemeClr val="tx1"/>
                          </a:solidFill>
                        </a:rPr>
                        <a:t>(Rs </a:t>
                      </a:r>
                      <a:r>
                        <a:rPr lang="en-US" sz="1800" b="0" dirty="0" err="1" smtClean="0">
                          <a:solidFill>
                            <a:schemeClr val="tx1"/>
                          </a:solidFill>
                        </a:rPr>
                        <a:t>Crs</a:t>
                      </a:r>
                      <a:r>
                        <a:rPr lang="en-US" sz="1800" b="0" dirty="0">
                          <a:solidFill>
                            <a:schemeClr val="tx1"/>
                          </a:solidFill>
                        </a:rPr>
                        <a:t>)</a:t>
                      </a:r>
                      <a:endParaRPr lang="en-US" sz="18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latin typeface="+mn-lt"/>
                          <a:ea typeface="+mn-ea"/>
                          <a:cs typeface="+mn-cs"/>
                        </a:rPr>
                        <a:t>85</a:t>
                      </a:r>
                      <a:endParaRPr lang="en-US" sz="1800" b="0" dirty="0">
                        <a:solidFill>
                          <a:schemeClr val="tx1"/>
                        </a:solidFill>
                        <a:latin typeface="Calibri"/>
                        <a:ea typeface="Times New Roman"/>
                        <a:cs typeface="Arial"/>
                      </a:endParaRPr>
                    </a:p>
                  </a:txBody>
                  <a:tcPr marL="68580" marR="68580" marT="0" marB="0"/>
                </a:tc>
              </a:tr>
              <a:tr h="435775">
                <a:tc>
                  <a:txBody>
                    <a:bodyPr/>
                    <a:lstStyle/>
                    <a:p>
                      <a:pPr marL="0" marR="0" algn="just">
                        <a:lnSpc>
                          <a:spcPct val="115000"/>
                        </a:lnSpc>
                        <a:spcBef>
                          <a:spcPts val="0"/>
                        </a:spcBef>
                        <a:spcAft>
                          <a:spcPts val="0"/>
                        </a:spcAft>
                      </a:pPr>
                      <a:r>
                        <a:rPr lang="en-US" sz="1800" b="0" dirty="0">
                          <a:solidFill>
                            <a:schemeClr val="tx1"/>
                          </a:solidFill>
                        </a:rPr>
                        <a:t>Revenue per annum for Government </a:t>
                      </a:r>
                      <a:endParaRPr lang="en-US" sz="1800" b="0" dirty="0" smtClean="0">
                        <a:solidFill>
                          <a:schemeClr val="tx1"/>
                        </a:solidFill>
                      </a:endParaRPr>
                    </a:p>
                    <a:p>
                      <a:pPr marL="0" marR="0" algn="just">
                        <a:lnSpc>
                          <a:spcPct val="115000"/>
                        </a:lnSpc>
                        <a:spcBef>
                          <a:spcPts val="0"/>
                        </a:spcBef>
                        <a:spcAft>
                          <a:spcPts val="0"/>
                        </a:spcAft>
                      </a:pPr>
                      <a:r>
                        <a:rPr lang="en-US" sz="1600" b="0" dirty="0" smtClean="0">
                          <a:solidFill>
                            <a:schemeClr val="tx1"/>
                          </a:solidFill>
                        </a:rPr>
                        <a:t>@ </a:t>
                      </a:r>
                      <a:r>
                        <a:rPr lang="en-US" sz="1600" b="0" dirty="0">
                          <a:solidFill>
                            <a:schemeClr val="tx1"/>
                          </a:solidFill>
                        </a:rPr>
                        <a:t>Rs. </a:t>
                      </a:r>
                      <a:r>
                        <a:rPr lang="en-US" sz="1600" b="0" dirty="0" smtClean="0">
                          <a:solidFill>
                            <a:schemeClr val="tx1"/>
                          </a:solidFill>
                        </a:rPr>
                        <a:t>10.03/ </a:t>
                      </a:r>
                      <a:r>
                        <a:rPr lang="en-US" sz="1600" b="0" dirty="0">
                          <a:solidFill>
                            <a:schemeClr val="tx1"/>
                          </a:solidFill>
                        </a:rPr>
                        <a:t>unit for </a:t>
                      </a:r>
                      <a:r>
                        <a:rPr lang="en-US" sz="1600" b="0" dirty="0" smtClean="0">
                          <a:solidFill>
                            <a:schemeClr val="tx1"/>
                          </a:solidFill>
                        </a:rPr>
                        <a:t>(Rs </a:t>
                      </a:r>
                      <a:r>
                        <a:rPr lang="en-US" sz="1600" b="0" dirty="0" err="1" smtClean="0">
                          <a:solidFill>
                            <a:schemeClr val="tx1"/>
                          </a:solidFill>
                        </a:rPr>
                        <a:t>Crs</a:t>
                      </a:r>
                      <a:r>
                        <a:rPr lang="en-US" sz="1600" b="0" dirty="0">
                          <a:solidFill>
                            <a:schemeClr val="tx1"/>
                          </a:solidFill>
                        </a:rPr>
                        <a:t>) </a:t>
                      </a:r>
                      <a:endParaRPr lang="en-US" sz="16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latin typeface="+mn-lt"/>
                          <a:ea typeface="+mn-ea"/>
                          <a:cs typeface="+mn-cs"/>
                        </a:rPr>
                        <a:t>1,444</a:t>
                      </a:r>
                      <a:endParaRPr lang="en-US" sz="1800" b="0" dirty="0">
                        <a:solidFill>
                          <a:schemeClr val="tx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0" dirty="0">
                          <a:solidFill>
                            <a:schemeClr val="tx1"/>
                          </a:solidFill>
                        </a:rPr>
                        <a:t>Annual </a:t>
                      </a:r>
                      <a:r>
                        <a:rPr lang="en-US" sz="1800" b="0" dirty="0" smtClean="0">
                          <a:solidFill>
                            <a:schemeClr val="tx1"/>
                          </a:solidFill>
                        </a:rPr>
                        <a:t>employment</a:t>
                      </a:r>
                      <a:r>
                        <a:rPr lang="en-US" sz="1800" b="0" baseline="0" dirty="0" smtClean="0">
                          <a:solidFill>
                            <a:schemeClr val="tx1"/>
                          </a:solidFill>
                        </a:rPr>
                        <a:t> generation</a:t>
                      </a:r>
                      <a:r>
                        <a:rPr lang="en-US" sz="1800" b="0" dirty="0" smtClean="0">
                          <a:solidFill>
                            <a:schemeClr val="tx1"/>
                          </a:solidFill>
                        </a:rPr>
                        <a:t> (Rs </a:t>
                      </a:r>
                      <a:r>
                        <a:rPr lang="en-US" sz="1800" b="0" dirty="0" err="1" smtClean="0">
                          <a:solidFill>
                            <a:schemeClr val="tx1"/>
                          </a:solidFill>
                        </a:rPr>
                        <a:t>Crs</a:t>
                      </a:r>
                      <a:r>
                        <a:rPr lang="en-US" sz="1800" b="0" dirty="0">
                          <a:solidFill>
                            <a:schemeClr val="tx1"/>
                          </a:solidFill>
                        </a:rPr>
                        <a:t>)</a:t>
                      </a:r>
                      <a:endParaRPr lang="en-US" sz="1800" b="0" dirty="0">
                        <a:solidFill>
                          <a:schemeClr val="tx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0" dirty="0" smtClean="0">
                          <a:solidFill>
                            <a:schemeClr val="tx1"/>
                          </a:solidFill>
                          <a:latin typeface="Calibri"/>
                          <a:ea typeface="Times New Roman"/>
                          <a:cs typeface="Arial"/>
                        </a:rPr>
                        <a:t>1,028</a:t>
                      </a:r>
                      <a:endParaRPr lang="en-US" sz="1800" b="0" dirty="0">
                        <a:solidFill>
                          <a:schemeClr val="tx1"/>
                        </a:solidFill>
                        <a:latin typeface="Calibri"/>
                        <a:ea typeface="Times New Roman"/>
                        <a:cs typeface="Arial"/>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458200" cy="4876800"/>
          </a:xfrm>
        </p:spPr>
        <p:txBody>
          <a:bodyPr/>
          <a:lstStyle/>
          <a:p>
            <a:pPr algn="l">
              <a:buFont typeface="Arial" pitchFamily="34" charset="0"/>
              <a:buChar char="•"/>
            </a:pPr>
            <a:r>
              <a:rPr lang="en-US" sz="2400" dirty="0" smtClean="0"/>
              <a:t> </a:t>
            </a:r>
            <a:r>
              <a:rPr lang="en-US" sz="2400" b="1" dirty="0" smtClean="0"/>
              <a:t>State Government</a:t>
            </a:r>
          </a:p>
          <a:p>
            <a:pPr lvl="1" algn="l">
              <a:buFont typeface="Arial" pitchFamily="34" charset="0"/>
              <a:buChar char="•"/>
            </a:pPr>
            <a:r>
              <a:rPr lang="en-US" sz="2000" b="1" dirty="0" smtClean="0"/>
              <a:t> </a:t>
            </a:r>
            <a:r>
              <a:rPr lang="en-US" sz="2000" dirty="0" smtClean="0">
                <a:solidFill>
                  <a:schemeClr val="accent1">
                    <a:lumMod val="75000"/>
                  </a:schemeClr>
                </a:solidFill>
              </a:rPr>
              <a:t>Rs 10.03/ unit of OA procured by industry</a:t>
            </a:r>
          </a:p>
          <a:p>
            <a:pPr lvl="1" algn="l">
              <a:buFont typeface="Arial" pitchFamily="34" charset="0"/>
              <a:buChar char="•"/>
            </a:pPr>
            <a:r>
              <a:rPr lang="en-US" sz="2000" dirty="0" smtClean="0">
                <a:solidFill>
                  <a:schemeClr val="accent1">
                    <a:lumMod val="75000"/>
                  </a:schemeClr>
                </a:solidFill>
              </a:rPr>
              <a:t> Annual Revenue of Rs 1444 Cr from taxes</a:t>
            </a:r>
          </a:p>
          <a:p>
            <a:pPr lvl="1" algn="l">
              <a:buFont typeface="Arial" pitchFamily="34" charset="0"/>
              <a:buChar char="•"/>
            </a:pPr>
            <a:r>
              <a:rPr lang="en-US" sz="2000" dirty="0" smtClean="0">
                <a:solidFill>
                  <a:schemeClr val="accent1">
                    <a:lumMod val="75000"/>
                  </a:schemeClr>
                </a:solidFill>
              </a:rPr>
              <a:t> Employment generation of Rs7.14/unit</a:t>
            </a:r>
          </a:p>
          <a:p>
            <a:pPr lvl="1" algn="l">
              <a:buFont typeface="Arial" pitchFamily="34" charset="0"/>
              <a:buChar char="•"/>
            </a:pPr>
            <a:r>
              <a:rPr lang="en-US" sz="2000" dirty="0" smtClean="0">
                <a:solidFill>
                  <a:schemeClr val="accent1">
                    <a:lumMod val="75000"/>
                  </a:schemeClr>
                </a:solidFill>
              </a:rPr>
              <a:t> Annual Revenue of Rs 1028 Cr as employment generation</a:t>
            </a:r>
          </a:p>
          <a:p>
            <a:pPr lvl="1" algn="l">
              <a:buFont typeface="Arial" pitchFamily="34" charset="0"/>
              <a:buChar char="•"/>
            </a:pPr>
            <a:endParaRPr lang="en-US" sz="1100" dirty="0" smtClean="0"/>
          </a:p>
          <a:p>
            <a:pPr algn="l">
              <a:buFont typeface="Arial" pitchFamily="34" charset="0"/>
              <a:buChar char="•"/>
            </a:pPr>
            <a:r>
              <a:rPr lang="en-US" sz="2400" dirty="0" smtClean="0"/>
              <a:t> </a:t>
            </a:r>
            <a:r>
              <a:rPr lang="en-US" sz="2400" b="1" dirty="0" smtClean="0"/>
              <a:t>PSPCL</a:t>
            </a:r>
          </a:p>
          <a:p>
            <a:pPr lvl="1" algn="l">
              <a:buFont typeface="Arial" pitchFamily="34" charset="0"/>
              <a:buChar char="•"/>
            </a:pPr>
            <a:r>
              <a:rPr lang="en-US" sz="2000" dirty="0" smtClean="0"/>
              <a:t> </a:t>
            </a:r>
            <a:r>
              <a:rPr lang="en-US" sz="2000" dirty="0" smtClean="0">
                <a:solidFill>
                  <a:schemeClr val="accent1">
                    <a:lumMod val="75000"/>
                  </a:schemeClr>
                </a:solidFill>
              </a:rPr>
              <a:t>45 paisa/ unit (APPC + OA charges &amp; Losses - HT tariff)</a:t>
            </a:r>
          </a:p>
          <a:p>
            <a:pPr lvl="1" algn="l">
              <a:buFont typeface="Arial" pitchFamily="34" charset="0"/>
              <a:buChar char="•"/>
            </a:pPr>
            <a:endParaRPr lang="en-US" sz="1100" dirty="0" smtClean="0"/>
          </a:p>
          <a:p>
            <a:pPr algn="l">
              <a:buFont typeface="Arial" pitchFamily="34" charset="0"/>
              <a:buChar char="•"/>
            </a:pPr>
            <a:r>
              <a:rPr lang="en-US" sz="2400" b="1" dirty="0" smtClean="0"/>
              <a:t>SLDC</a:t>
            </a:r>
          </a:p>
          <a:p>
            <a:pPr lvl="1" algn="l">
              <a:buFont typeface="Arial" pitchFamily="34" charset="0"/>
              <a:buChar char="•"/>
            </a:pPr>
            <a:r>
              <a:rPr lang="en-US" sz="2000" dirty="0" smtClean="0"/>
              <a:t> </a:t>
            </a:r>
            <a:r>
              <a:rPr lang="en-US" sz="2000" dirty="0" smtClean="0">
                <a:solidFill>
                  <a:schemeClr val="accent1">
                    <a:lumMod val="75000"/>
                  </a:schemeClr>
                </a:solidFill>
              </a:rPr>
              <a:t>RS 2000/day/ consumer</a:t>
            </a:r>
          </a:p>
          <a:p>
            <a:pPr lvl="1" algn="l">
              <a:buFont typeface="Arial" pitchFamily="34" charset="0"/>
              <a:buChar char="•"/>
            </a:pPr>
            <a:r>
              <a:rPr lang="en-US" sz="2000" dirty="0" smtClean="0">
                <a:solidFill>
                  <a:schemeClr val="accent1">
                    <a:lumMod val="75000"/>
                  </a:schemeClr>
                </a:solidFill>
              </a:rPr>
              <a:t> Expected Daily income of Rs 6 lakh</a:t>
            </a:r>
          </a:p>
          <a:p>
            <a:pPr lvl="1" algn="l">
              <a:buFont typeface="Arial" pitchFamily="34" charset="0"/>
              <a:buChar char="•"/>
            </a:pPr>
            <a:r>
              <a:rPr lang="en-US" sz="2000" dirty="0" smtClean="0">
                <a:solidFill>
                  <a:schemeClr val="accent1">
                    <a:lumMod val="75000"/>
                  </a:schemeClr>
                </a:solidFill>
              </a:rPr>
              <a:t> Total Yearly revenue of Rs  21.9 Cr </a:t>
            </a:r>
            <a:r>
              <a:rPr lang="en-US" sz="1600" dirty="0" smtClean="0">
                <a:solidFill>
                  <a:schemeClr val="accent1">
                    <a:lumMod val="75000"/>
                  </a:schemeClr>
                </a:solidFill>
              </a:rPr>
              <a:t>(Much higher than the whole SLDC setup Cost)</a:t>
            </a:r>
            <a:endParaRPr lang="en-US" sz="2000" dirty="0" smtClean="0">
              <a:solidFill>
                <a:schemeClr val="accent1">
                  <a:lumMod val="75000"/>
                </a:schemeClr>
              </a:solidFill>
            </a:endParaRPr>
          </a:p>
        </p:txBody>
      </p:sp>
      <p:sp>
        <p:nvSpPr>
          <p:cNvPr id="4" name="TextBox 3"/>
          <p:cNvSpPr txBox="1"/>
          <p:nvPr/>
        </p:nvSpPr>
        <p:spPr>
          <a:xfrm>
            <a:off x="152400" y="2286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Arial Unicode MS" pitchFamily="34" charset="-128"/>
                <a:cs typeface="Calibri" pitchFamily="34" charset="0"/>
              </a:rPr>
              <a:t>Commercial Benefits </a:t>
            </a:r>
            <a:endParaRPr lang="en-US" sz="3200" b="1" dirty="0">
              <a:solidFill>
                <a:schemeClr val="accent1">
                  <a:lumMod val="75000"/>
                </a:schemeClr>
              </a:solidFill>
              <a:latin typeface="Calibri" pitchFamily="34" charset="0"/>
              <a:ea typeface="Arial Unicode MS" pitchFamily="34" charset="-128"/>
              <a:cs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7467600" cy="954107"/>
          </a:xfrm>
          <a:prstGeom prst="rect">
            <a:avLst/>
          </a:prstGeom>
          <a:noFill/>
        </p:spPr>
        <p:txBody>
          <a:bodyPr wrap="square" rtlCol="0">
            <a:spAutoFit/>
          </a:bodyPr>
          <a:lstStyle/>
          <a:p>
            <a:r>
              <a:rPr lang="en-US" sz="3200" dirty="0" smtClean="0">
                <a:solidFill>
                  <a:schemeClr val="accent1">
                    <a:lumMod val="75000"/>
                  </a:schemeClr>
                </a:solidFill>
                <a:latin typeface="Calibri" pitchFamily="34" charset="0"/>
                <a:ea typeface="Arial Unicode MS" pitchFamily="34" charset="-128"/>
                <a:cs typeface="Calibri" pitchFamily="34" charset="0"/>
              </a:rPr>
              <a:t>Cross Subsidy Surcharge</a:t>
            </a:r>
          </a:p>
          <a:p>
            <a:r>
              <a:rPr lang="en-US" sz="2400" b="1" i="1" dirty="0" smtClean="0">
                <a:solidFill>
                  <a:schemeClr val="accent1">
                    <a:lumMod val="75000"/>
                  </a:schemeClr>
                </a:solidFill>
                <a:latin typeface="Calibri" pitchFamily="34" charset="0"/>
                <a:ea typeface="Arial Unicode MS" pitchFamily="34" charset="-128"/>
                <a:cs typeface="Calibri" pitchFamily="34" charset="0"/>
              </a:rPr>
              <a:t>State wise for NR</a:t>
            </a:r>
            <a:endParaRPr lang="en-US" sz="3200" dirty="0">
              <a:latin typeface="Calibri" pitchFamily="34" charset="0"/>
              <a:cs typeface="Calibri" pitchFamily="34" charset="0"/>
            </a:endParaRPr>
          </a:p>
        </p:txBody>
      </p:sp>
      <p:graphicFrame>
        <p:nvGraphicFramePr>
          <p:cNvPr id="6" name="Table 5"/>
          <p:cNvGraphicFramePr>
            <a:graphicFrameLocks noGrp="1"/>
          </p:cNvGraphicFramePr>
          <p:nvPr/>
        </p:nvGraphicFramePr>
        <p:xfrm>
          <a:off x="0" y="1447800"/>
          <a:ext cx="9144000" cy="4241802"/>
        </p:xfrm>
        <a:graphic>
          <a:graphicData uri="http://schemas.openxmlformats.org/drawingml/2006/table">
            <a:tbl>
              <a:tblPr firstRow="1" bandRow="1">
                <a:tableStyleId>{5C22544A-7EE6-4342-B048-85BDC9FD1C3A}</a:tableStyleId>
              </a:tblPr>
              <a:tblGrid>
                <a:gridCol w="1283179"/>
                <a:gridCol w="1002821"/>
                <a:gridCol w="1143000"/>
                <a:gridCol w="1338943"/>
                <a:gridCol w="947057"/>
                <a:gridCol w="1143000"/>
                <a:gridCol w="1143000"/>
                <a:gridCol w="1143000"/>
              </a:tblGrid>
              <a:tr h="698169">
                <a:tc rowSpan="2">
                  <a:txBody>
                    <a:bodyPr/>
                    <a:lstStyle/>
                    <a:p>
                      <a:pPr algn="ctr"/>
                      <a:r>
                        <a:rPr lang="en-US" sz="2000" b="1" dirty="0" smtClean="0">
                          <a:latin typeface="Calibri" pitchFamily="34" charset="0"/>
                          <a:cs typeface="Calibri" pitchFamily="34" charset="0"/>
                        </a:rPr>
                        <a:t>Category (Voltage Level)</a:t>
                      </a:r>
                      <a:endParaRPr lang="en-US" sz="2000" b="1" dirty="0">
                        <a:latin typeface="Calibri" pitchFamily="34" charset="0"/>
                        <a:cs typeface="Calibri" pitchFamily="34" charset="0"/>
                      </a:endParaRPr>
                    </a:p>
                  </a:txBody>
                  <a:tcPr/>
                </a:tc>
                <a:tc gridSpan="7">
                  <a:txBody>
                    <a:bodyPr/>
                    <a:lstStyle/>
                    <a:p>
                      <a:pPr algn="ctr"/>
                      <a:r>
                        <a:rPr lang="en-US" sz="2000" b="1" dirty="0" smtClean="0">
                          <a:latin typeface="Calibri" pitchFamily="34" charset="0"/>
                          <a:cs typeface="Calibri" pitchFamily="34" charset="0"/>
                        </a:rPr>
                        <a:t>Cross Subsidy Surcharge of different states (Ps./KWh)</a:t>
                      </a:r>
                      <a:endParaRPr lang="en-US" sz="2000" b="1" dirty="0">
                        <a:latin typeface="Calibri" pitchFamily="34" charset="0"/>
                        <a:cs typeface="Calibri" pitchFamily="34"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sz="2000" b="1" dirty="0">
                        <a:latin typeface="Calibri" pitchFamily="34" charset="0"/>
                        <a:cs typeface="Calibri" pitchFamily="34" charset="0"/>
                      </a:endParaRPr>
                    </a:p>
                  </a:txBody>
                  <a:tcPr/>
                </a:tc>
                <a:tc hMerge="1">
                  <a:txBody>
                    <a:bodyPr/>
                    <a:lstStyle/>
                    <a:p>
                      <a:pPr algn="ctr"/>
                      <a:endParaRPr lang="en-US" sz="2000" b="1" dirty="0">
                        <a:latin typeface="Calibri" pitchFamily="34" charset="0"/>
                        <a:cs typeface="Calibri" pitchFamily="34" charset="0"/>
                      </a:endParaRPr>
                    </a:p>
                  </a:txBody>
                  <a:tcPr/>
                </a:tc>
              </a:tr>
              <a:tr h="750957">
                <a:tc vMerge="1">
                  <a:txBody>
                    <a:bodyPr/>
                    <a:lstStyle/>
                    <a:p>
                      <a:endParaRPr lang="en-US" dirty="0"/>
                    </a:p>
                  </a:txBody>
                  <a:tcPr/>
                </a:tc>
                <a:tc>
                  <a:txBody>
                    <a:bodyPr/>
                    <a:lstStyle/>
                    <a:p>
                      <a:pPr algn="ctr"/>
                      <a:r>
                        <a:rPr lang="en-US" sz="1700" b="1" dirty="0" smtClean="0">
                          <a:latin typeface="Calibri" pitchFamily="34" charset="0"/>
                          <a:cs typeface="Calibri" pitchFamily="34" charset="0"/>
                        </a:rPr>
                        <a:t>Punjab </a:t>
                      </a:r>
                      <a:endParaRPr lang="en-US" sz="1700" b="1" dirty="0">
                        <a:latin typeface="Calibri" pitchFamily="34" charset="0"/>
                        <a:cs typeface="Calibri" pitchFamily="34" charset="0"/>
                      </a:endParaRPr>
                    </a:p>
                  </a:txBody>
                  <a:tcPr/>
                </a:tc>
                <a:tc>
                  <a:txBody>
                    <a:bodyPr/>
                    <a:lstStyle/>
                    <a:p>
                      <a:pPr algn="ctr"/>
                      <a:r>
                        <a:rPr lang="en-US" sz="1700" b="1" dirty="0" smtClean="0">
                          <a:latin typeface="Calibri" pitchFamily="34" charset="0"/>
                          <a:cs typeface="Calibri" pitchFamily="34" charset="0"/>
                        </a:rPr>
                        <a:t>Rajasthan</a:t>
                      </a:r>
                      <a:endParaRPr lang="en-US" sz="1700" b="1" dirty="0">
                        <a:latin typeface="Calibri" pitchFamily="34" charset="0"/>
                        <a:cs typeface="Calibri" pitchFamily="34" charset="0"/>
                      </a:endParaRPr>
                    </a:p>
                  </a:txBody>
                  <a:tcPr/>
                </a:tc>
                <a:tc>
                  <a:txBody>
                    <a:bodyPr/>
                    <a:lstStyle/>
                    <a:p>
                      <a:pPr algn="ctr"/>
                      <a:r>
                        <a:rPr lang="en-US" sz="1700" b="1" dirty="0" smtClean="0">
                          <a:latin typeface="Calibri" pitchFamily="34" charset="0"/>
                          <a:cs typeface="Calibri" pitchFamily="34" charset="0"/>
                        </a:rPr>
                        <a:t>Uttarakhand</a:t>
                      </a:r>
                      <a:endParaRPr lang="en-US" sz="1700" b="1" dirty="0">
                        <a:latin typeface="Calibri" pitchFamily="34" charset="0"/>
                        <a:cs typeface="Calibri" pitchFamily="34" charset="0"/>
                      </a:endParaRPr>
                    </a:p>
                  </a:txBody>
                  <a:tcPr/>
                </a:tc>
                <a:tc>
                  <a:txBody>
                    <a:bodyPr/>
                    <a:lstStyle/>
                    <a:p>
                      <a:pPr algn="ctr"/>
                      <a:r>
                        <a:rPr lang="en-US" sz="1700" b="1" dirty="0" smtClean="0">
                          <a:latin typeface="Calibri" pitchFamily="34" charset="0"/>
                          <a:cs typeface="Calibri" pitchFamily="34" charset="0"/>
                        </a:rPr>
                        <a:t>Haryana</a:t>
                      </a:r>
                      <a:endParaRPr lang="en-US" sz="1700" b="1" dirty="0">
                        <a:latin typeface="Calibri" pitchFamily="34" charset="0"/>
                        <a:cs typeface="Calibri" pitchFamily="34" charset="0"/>
                      </a:endParaRPr>
                    </a:p>
                  </a:txBody>
                  <a:tcPr/>
                </a:tc>
                <a:tc>
                  <a:txBody>
                    <a:bodyPr/>
                    <a:lstStyle/>
                    <a:p>
                      <a:pPr algn="ctr"/>
                      <a:r>
                        <a:rPr lang="en-US" sz="1700" b="1" dirty="0" smtClean="0">
                          <a:latin typeface="Calibri" pitchFamily="34" charset="0"/>
                          <a:cs typeface="Calibri" pitchFamily="34" charset="0"/>
                        </a:rPr>
                        <a:t>Uttar Pradesh</a:t>
                      </a:r>
                      <a:endParaRPr lang="en-US" sz="17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West Bengal</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Gujarat </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11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05</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43</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224</a:t>
                      </a:r>
                      <a:endParaRPr lang="en-US" sz="2000" b="1" kern="1200" dirty="0">
                        <a:solidFill>
                          <a:schemeClr val="dk1"/>
                        </a:solidFill>
                        <a:latin typeface="Calibri" pitchFamily="34" charset="0"/>
                        <a:ea typeface="+mn-ea"/>
                        <a:cs typeface="Calibri" pitchFamily="34" charset="0"/>
                      </a:endParaRPr>
                    </a:p>
                  </a:txBody>
                  <a:tcPr/>
                </a:tc>
                <a:tc>
                  <a:txBody>
                    <a:bodyPr/>
                    <a:lstStyle/>
                    <a:p>
                      <a:pPr algn="ctr"/>
                      <a:r>
                        <a:rPr lang="en-US" sz="2000" b="1" dirty="0" smtClean="0">
                          <a:latin typeface="Calibri" pitchFamily="34" charset="0"/>
                          <a:cs typeface="Calibri" pitchFamily="34" charset="0"/>
                        </a:rPr>
                        <a:t>39</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33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13</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43</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224</a:t>
                      </a:r>
                      <a:endParaRPr lang="en-US" sz="2000" b="1" kern="1200" dirty="0">
                        <a:solidFill>
                          <a:schemeClr val="dk1"/>
                        </a:solidFill>
                        <a:latin typeface="Calibri" pitchFamily="34" charset="0"/>
                        <a:ea typeface="+mn-ea"/>
                        <a:cs typeface="Calibri" pitchFamily="34" charset="0"/>
                      </a:endParaRPr>
                    </a:p>
                  </a:txBody>
                  <a:tcPr/>
                </a:tc>
                <a:tc>
                  <a:txBody>
                    <a:bodyPr/>
                    <a:lstStyle/>
                    <a:p>
                      <a:pPr algn="ctr"/>
                      <a:r>
                        <a:rPr lang="en-US" sz="2000" b="1" dirty="0" smtClean="0">
                          <a:latin typeface="Calibri" pitchFamily="34" charset="0"/>
                          <a:cs typeface="Calibri" pitchFamily="34" charset="0"/>
                        </a:rPr>
                        <a:t>39</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66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18</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43</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224</a:t>
                      </a:r>
                      <a:endParaRPr lang="en-US" sz="2000" b="1" kern="1200" dirty="0">
                        <a:solidFill>
                          <a:schemeClr val="dk1"/>
                        </a:solidFill>
                        <a:latin typeface="Calibri" pitchFamily="34" charset="0"/>
                        <a:ea typeface="+mn-ea"/>
                        <a:cs typeface="Calibri" pitchFamily="34" charset="0"/>
                      </a:endParaRPr>
                    </a:p>
                  </a:txBody>
                  <a:tcPr/>
                </a:tc>
                <a:tc>
                  <a:txBody>
                    <a:bodyPr/>
                    <a:lstStyle/>
                    <a:p>
                      <a:pPr algn="ctr"/>
                      <a:r>
                        <a:rPr lang="en-US" sz="2000" b="1" dirty="0" smtClean="0">
                          <a:latin typeface="Calibri" pitchFamily="34" charset="0"/>
                          <a:cs typeface="Calibri" pitchFamily="34" charset="0"/>
                        </a:rPr>
                        <a:t>39</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132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18</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43</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224</a:t>
                      </a:r>
                      <a:endParaRPr lang="en-US" sz="2000" b="1" kern="1200" dirty="0">
                        <a:solidFill>
                          <a:schemeClr val="dk1"/>
                        </a:solidFill>
                        <a:latin typeface="Calibri" pitchFamily="34" charset="0"/>
                        <a:ea typeface="+mn-ea"/>
                        <a:cs typeface="Calibri" pitchFamily="34" charset="0"/>
                      </a:endParaRPr>
                    </a:p>
                  </a:txBody>
                  <a:tcPr/>
                </a:tc>
                <a:tc>
                  <a:txBody>
                    <a:bodyPr/>
                    <a:lstStyle/>
                    <a:p>
                      <a:pPr algn="ctr"/>
                      <a:r>
                        <a:rPr lang="en-US" sz="2000" b="1" dirty="0" smtClean="0">
                          <a:latin typeface="Calibri" pitchFamily="34" charset="0"/>
                          <a:cs typeface="Calibri" pitchFamily="34" charset="0"/>
                        </a:rPr>
                        <a:t>39</a:t>
                      </a:r>
                      <a:endParaRPr lang="en-US" sz="2000" b="1" dirty="0">
                        <a:latin typeface="Calibri" pitchFamily="34" charset="0"/>
                        <a:cs typeface="Calibri"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9" name="Rectangle 3"/>
          <p:cNvSpPr>
            <a:spLocks noGrp="1" noChangeArrowheads="1"/>
          </p:cNvSpPr>
          <p:nvPr>
            <p:ph idx="1"/>
          </p:nvPr>
        </p:nvSpPr>
        <p:spPr bwMode="auto">
          <a:xfrm>
            <a:off x="228600" y="1219200"/>
            <a:ext cx="8610600" cy="5105400"/>
          </a:xfrm>
          <a:ln algn="ctr">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0000"/>
              </a:lnSpc>
              <a:defRPr/>
            </a:pPr>
            <a:r>
              <a:rPr lang="en-US" sz="2400" b="1" dirty="0" smtClean="0">
                <a:solidFill>
                  <a:schemeClr val="accent1">
                    <a:lumMod val="75000"/>
                  </a:schemeClr>
                </a:solidFill>
              </a:rPr>
              <a:t>Trading Availability</a:t>
            </a:r>
          </a:p>
          <a:p>
            <a:pPr lvl="1" eaLnBrk="1" hangingPunct="1">
              <a:lnSpc>
                <a:spcPct val="90000"/>
              </a:lnSpc>
              <a:defRPr/>
            </a:pPr>
            <a:r>
              <a:rPr lang="en-US" sz="2000" dirty="0" smtClean="0">
                <a:solidFill>
                  <a:schemeClr val="accent1">
                    <a:lumMod val="75000"/>
                  </a:schemeClr>
                </a:solidFill>
              </a:rPr>
              <a:t>Every Calendar Day</a:t>
            </a:r>
          </a:p>
          <a:p>
            <a:pPr lvl="1" eaLnBrk="1" hangingPunct="1">
              <a:lnSpc>
                <a:spcPct val="90000"/>
              </a:lnSpc>
              <a:defRPr/>
            </a:pPr>
            <a:endParaRPr lang="en-US" sz="2000" dirty="0" smtClean="0">
              <a:solidFill>
                <a:schemeClr val="accent1">
                  <a:lumMod val="75000"/>
                </a:schemeClr>
              </a:solidFill>
            </a:endParaRPr>
          </a:p>
          <a:p>
            <a:pPr eaLnBrk="1" hangingPunct="1">
              <a:lnSpc>
                <a:spcPct val="90000"/>
              </a:lnSpc>
              <a:defRPr/>
            </a:pPr>
            <a:r>
              <a:rPr lang="en-US" sz="2400" b="1" dirty="0" smtClean="0">
                <a:solidFill>
                  <a:schemeClr val="accent1">
                    <a:lumMod val="75000"/>
                  </a:schemeClr>
                </a:solidFill>
              </a:rPr>
              <a:t>Firm commitment to purchase or sell</a:t>
            </a:r>
          </a:p>
          <a:p>
            <a:pPr eaLnBrk="1" hangingPunct="1">
              <a:lnSpc>
                <a:spcPct val="90000"/>
              </a:lnSpc>
              <a:defRPr/>
            </a:pPr>
            <a:r>
              <a:rPr lang="en-US" sz="2400" b="1" dirty="0" smtClean="0">
                <a:solidFill>
                  <a:schemeClr val="accent1">
                    <a:lumMod val="75000"/>
                  </a:schemeClr>
                </a:solidFill>
              </a:rPr>
              <a:t>Order Entry / revise /cancel</a:t>
            </a:r>
          </a:p>
          <a:p>
            <a:pPr lvl="1" eaLnBrk="1" hangingPunct="1">
              <a:lnSpc>
                <a:spcPct val="90000"/>
              </a:lnSpc>
              <a:defRPr/>
            </a:pPr>
            <a:r>
              <a:rPr lang="en-US" sz="2000" dirty="0" smtClean="0">
                <a:solidFill>
                  <a:schemeClr val="accent1">
                    <a:lumMod val="75000"/>
                  </a:schemeClr>
                </a:solidFill>
              </a:rPr>
              <a:t>Entry of orders on D-1 from 10:00 hrs to 12:00 hrs </a:t>
            </a:r>
            <a:br>
              <a:rPr lang="en-US" sz="2000" dirty="0" smtClean="0">
                <a:solidFill>
                  <a:schemeClr val="accent1">
                    <a:lumMod val="75000"/>
                  </a:schemeClr>
                </a:solidFill>
              </a:rPr>
            </a:br>
            <a:r>
              <a:rPr lang="en-US" sz="2000" dirty="0" smtClean="0">
                <a:solidFill>
                  <a:schemeClr val="accent1">
                    <a:lumMod val="75000"/>
                  </a:schemeClr>
                </a:solidFill>
              </a:rPr>
              <a:t>related to Delivery Day (D day)  </a:t>
            </a:r>
          </a:p>
          <a:p>
            <a:pPr eaLnBrk="1" hangingPunct="1">
              <a:lnSpc>
                <a:spcPct val="90000"/>
              </a:lnSpc>
              <a:defRPr/>
            </a:pPr>
            <a:r>
              <a:rPr lang="en-US" sz="2400" b="1" dirty="0" smtClean="0">
                <a:solidFill>
                  <a:schemeClr val="accent1">
                    <a:lumMod val="75000"/>
                  </a:schemeClr>
                </a:solidFill>
              </a:rPr>
              <a:t>Contract</a:t>
            </a:r>
          </a:p>
          <a:p>
            <a:pPr lvl="1" eaLnBrk="1" hangingPunct="1">
              <a:lnSpc>
                <a:spcPct val="90000"/>
              </a:lnSpc>
              <a:defRPr/>
            </a:pPr>
            <a:r>
              <a:rPr lang="en-US" sz="2000" dirty="0" smtClean="0">
                <a:solidFill>
                  <a:schemeClr val="accent1">
                    <a:lumMod val="75000"/>
                  </a:schemeClr>
                </a:solidFill>
              </a:rPr>
              <a:t>Clearing Price : Area Clearance Price</a:t>
            </a:r>
          </a:p>
          <a:p>
            <a:pPr lvl="1" eaLnBrk="1" hangingPunct="1">
              <a:lnSpc>
                <a:spcPct val="90000"/>
              </a:lnSpc>
              <a:defRPr/>
            </a:pPr>
            <a:r>
              <a:rPr lang="en-US" sz="2000" dirty="0" smtClean="0">
                <a:solidFill>
                  <a:schemeClr val="accent1">
                    <a:lumMod val="75000"/>
                  </a:schemeClr>
                </a:solidFill>
              </a:rPr>
              <a:t>Cleared Volume </a:t>
            </a:r>
          </a:p>
          <a:p>
            <a:pPr lvl="1" eaLnBrk="1" hangingPunct="1">
              <a:lnSpc>
                <a:spcPct val="90000"/>
              </a:lnSpc>
              <a:defRPr/>
            </a:pPr>
            <a:r>
              <a:rPr lang="en-US" sz="2000" dirty="0" smtClean="0">
                <a:solidFill>
                  <a:schemeClr val="accent1">
                    <a:lumMod val="75000"/>
                  </a:schemeClr>
                </a:solidFill>
              </a:rPr>
              <a:t>Total Contract Value:  Cleared Volume multiplied by ACP</a:t>
            </a:r>
          </a:p>
          <a:p>
            <a:pPr lvl="1" eaLnBrk="1" hangingPunct="1">
              <a:lnSpc>
                <a:spcPct val="90000"/>
              </a:lnSpc>
              <a:defRPr/>
            </a:pPr>
            <a:r>
              <a:rPr lang="en-US" sz="2000" dirty="0" smtClean="0">
                <a:solidFill>
                  <a:schemeClr val="accent1">
                    <a:lumMod val="75000"/>
                  </a:schemeClr>
                </a:solidFill>
              </a:rPr>
              <a:t>Final settlement adjusted for any force majeure deviations </a:t>
            </a:r>
          </a:p>
          <a:p>
            <a:pPr eaLnBrk="1" hangingPunct="1">
              <a:lnSpc>
                <a:spcPct val="90000"/>
              </a:lnSpc>
              <a:defRPr/>
            </a:pPr>
            <a:r>
              <a:rPr lang="en-US" sz="2400" b="1" dirty="0" smtClean="0">
                <a:solidFill>
                  <a:schemeClr val="accent1">
                    <a:lumMod val="75000"/>
                  </a:schemeClr>
                </a:solidFill>
              </a:rPr>
              <a:t>Delivery Point</a:t>
            </a:r>
          </a:p>
          <a:p>
            <a:pPr lvl="1" eaLnBrk="1" hangingPunct="1">
              <a:lnSpc>
                <a:spcPct val="90000"/>
              </a:lnSpc>
              <a:defRPr/>
            </a:pPr>
            <a:r>
              <a:rPr lang="en-US" sz="2000" dirty="0" smtClean="0">
                <a:solidFill>
                  <a:schemeClr val="accent1">
                    <a:lumMod val="75000"/>
                  </a:schemeClr>
                </a:solidFill>
              </a:rPr>
              <a:t>Periphery of Regional Transmission System in which the grid-connected  entity, is located </a:t>
            </a:r>
          </a:p>
        </p:txBody>
      </p:sp>
      <p:sp>
        <p:nvSpPr>
          <p:cNvPr id="4" name="Rectangle 2"/>
          <p:cNvSpPr>
            <a:spLocks noChangeArrowheads="1"/>
          </p:cNvSpPr>
          <p:nvPr/>
        </p:nvSpPr>
        <p:spPr bwMode="auto">
          <a:xfrm>
            <a:off x="-762000" y="152400"/>
            <a:ext cx="8305800" cy="762000"/>
          </a:xfrm>
          <a:prstGeom prst="rect">
            <a:avLst/>
          </a:prstGeom>
          <a:noFill/>
          <a:ln w="9525">
            <a:noFill/>
            <a:miter lim="800000"/>
            <a:headEnd/>
            <a:tailEnd/>
          </a:ln>
        </p:spPr>
        <p:txBody>
          <a:bodyPr anchor="ctr" anchorCtr="1"/>
          <a:lstStyle/>
          <a:p>
            <a:pPr>
              <a:tabLst>
                <a:tab pos="520700" algn="l"/>
              </a:tabLst>
              <a:defRPr/>
            </a:pPr>
            <a:r>
              <a:rPr lang="en-US" sz="3200" dirty="0">
                <a:solidFill>
                  <a:schemeClr val="accent1">
                    <a:lumMod val="75000"/>
                  </a:schemeClr>
                </a:solidFill>
                <a:latin typeface="Calibri" pitchFamily="34" charset="0"/>
              </a:rPr>
              <a:t>IEX  - DAM Product Description    </a:t>
            </a:r>
            <a:r>
              <a:rPr lang="en-US" sz="2000" dirty="0">
                <a:solidFill>
                  <a:schemeClr val="accent1">
                    <a:lumMod val="75000"/>
                  </a:schemeClr>
                </a:solidFill>
                <a:latin typeface="Calibri" pitchFamily="34" charset="0"/>
              </a:rPr>
              <a:t>[2/2]</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7467600" cy="954107"/>
          </a:xfrm>
          <a:prstGeom prst="rect">
            <a:avLst/>
          </a:prstGeom>
          <a:noFill/>
        </p:spPr>
        <p:txBody>
          <a:bodyPr wrap="square" rtlCol="0">
            <a:spAutoFit/>
          </a:bodyPr>
          <a:lstStyle/>
          <a:p>
            <a:r>
              <a:rPr lang="en-US" sz="3200" dirty="0" smtClean="0">
                <a:solidFill>
                  <a:schemeClr val="accent1">
                    <a:lumMod val="75000"/>
                  </a:schemeClr>
                </a:solidFill>
                <a:latin typeface="Calibri" pitchFamily="34" charset="0"/>
                <a:ea typeface="Arial Unicode MS" pitchFamily="34" charset="-128"/>
                <a:cs typeface="Calibri" pitchFamily="34" charset="0"/>
              </a:rPr>
              <a:t>Transmission / Distribution Losses</a:t>
            </a:r>
          </a:p>
          <a:p>
            <a:r>
              <a:rPr lang="en-US" sz="2400" b="1" i="1" dirty="0" smtClean="0">
                <a:solidFill>
                  <a:schemeClr val="accent1">
                    <a:lumMod val="75000"/>
                  </a:schemeClr>
                </a:solidFill>
                <a:latin typeface="Calibri" pitchFamily="34" charset="0"/>
                <a:ea typeface="Arial Unicode MS" pitchFamily="34" charset="-128"/>
                <a:cs typeface="Calibri" pitchFamily="34" charset="0"/>
              </a:rPr>
              <a:t>State wise for NR</a:t>
            </a:r>
            <a:endParaRPr lang="en-US" sz="3200" dirty="0">
              <a:latin typeface="Calibri" pitchFamily="34" charset="0"/>
              <a:cs typeface="Calibri" pitchFamily="34" charset="0"/>
            </a:endParaRPr>
          </a:p>
        </p:txBody>
      </p:sp>
      <p:graphicFrame>
        <p:nvGraphicFramePr>
          <p:cNvPr id="6" name="Table 5"/>
          <p:cNvGraphicFramePr>
            <a:graphicFrameLocks noGrp="1"/>
          </p:cNvGraphicFramePr>
          <p:nvPr/>
        </p:nvGraphicFramePr>
        <p:xfrm>
          <a:off x="457200" y="1397000"/>
          <a:ext cx="8001000" cy="4241802"/>
        </p:xfrm>
        <a:graphic>
          <a:graphicData uri="http://schemas.openxmlformats.org/drawingml/2006/table">
            <a:tbl>
              <a:tblPr firstRow="1" bandRow="1">
                <a:tableStyleId>{5C22544A-7EE6-4342-B048-85BDC9FD1C3A}</a:tableStyleId>
              </a:tblPr>
              <a:tblGrid>
                <a:gridCol w="1283179"/>
                <a:gridCol w="1002821"/>
                <a:gridCol w="1143000"/>
                <a:gridCol w="1338943"/>
                <a:gridCol w="947057"/>
                <a:gridCol w="1143000"/>
                <a:gridCol w="1143000"/>
              </a:tblGrid>
              <a:tr h="698169">
                <a:tc rowSpan="2">
                  <a:txBody>
                    <a:bodyPr/>
                    <a:lstStyle/>
                    <a:p>
                      <a:pPr algn="ctr"/>
                      <a:r>
                        <a:rPr lang="en-US" sz="2000" b="1" dirty="0" smtClean="0">
                          <a:latin typeface="Calibri" pitchFamily="34" charset="0"/>
                          <a:cs typeface="Calibri" pitchFamily="34" charset="0"/>
                        </a:rPr>
                        <a:t>Category (Voltage Level)</a:t>
                      </a:r>
                      <a:endParaRPr lang="en-US" sz="2000" b="1" dirty="0">
                        <a:latin typeface="Calibri" pitchFamily="34" charset="0"/>
                        <a:cs typeface="Calibri" pitchFamily="34" charset="0"/>
                      </a:endParaRPr>
                    </a:p>
                  </a:txBody>
                  <a:tcPr/>
                </a:tc>
                <a:tc gridSpan="6">
                  <a:txBody>
                    <a:bodyPr/>
                    <a:lstStyle/>
                    <a:p>
                      <a:pPr algn="ctr"/>
                      <a:r>
                        <a:rPr lang="en-US" sz="2000" b="1" baseline="0" dirty="0" smtClean="0">
                          <a:latin typeface="Calibri" pitchFamily="34" charset="0"/>
                          <a:cs typeface="Calibri" pitchFamily="34" charset="0"/>
                        </a:rPr>
                        <a:t>Losses</a:t>
                      </a:r>
                      <a:r>
                        <a:rPr lang="en-US" sz="2000" b="1" dirty="0" smtClean="0">
                          <a:latin typeface="Calibri" pitchFamily="34" charset="0"/>
                          <a:cs typeface="Calibri" pitchFamily="34" charset="0"/>
                        </a:rPr>
                        <a:t> of different states (%)</a:t>
                      </a:r>
                      <a:endParaRPr lang="en-US" sz="2000" b="1" dirty="0">
                        <a:latin typeface="Calibri" pitchFamily="34" charset="0"/>
                        <a:cs typeface="Calibri" pitchFamily="34"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sz="2000" b="1" dirty="0">
                        <a:latin typeface="Calibri" pitchFamily="34" charset="0"/>
                        <a:cs typeface="Calibri" pitchFamily="34" charset="0"/>
                      </a:endParaRPr>
                    </a:p>
                  </a:txBody>
                  <a:tcPr/>
                </a:tc>
              </a:tr>
              <a:tr h="750957">
                <a:tc vMerge="1">
                  <a:txBody>
                    <a:bodyPr/>
                    <a:lstStyle/>
                    <a:p>
                      <a:endParaRPr lang="en-US" dirty="0"/>
                    </a:p>
                  </a:txBody>
                  <a:tcPr/>
                </a:tc>
                <a:tc>
                  <a:txBody>
                    <a:bodyPr/>
                    <a:lstStyle/>
                    <a:p>
                      <a:pPr algn="ctr"/>
                      <a:r>
                        <a:rPr lang="en-US" sz="1800" b="1" dirty="0" smtClean="0">
                          <a:latin typeface="Calibri" pitchFamily="34" charset="0"/>
                          <a:cs typeface="Calibri" pitchFamily="34" charset="0"/>
                        </a:rPr>
                        <a:t>Punjab </a:t>
                      </a:r>
                      <a:endParaRPr lang="en-US" sz="1800" b="1" dirty="0">
                        <a:latin typeface="Calibri" pitchFamily="34" charset="0"/>
                        <a:cs typeface="Calibri" pitchFamily="34" charset="0"/>
                      </a:endParaRPr>
                    </a:p>
                  </a:txBody>
                  <a:tcPr/>
                </a:tc>
                <a:tc>
                  <a:txBody>
                    <a:bodyPr/>
                    <a:lstStyle/>
                    <a:p>
                      <a:pPr algn="ctr"/>
                      <a:r>
                        <a:rPr lang="en-US" sz="1800" b="1" dirty="0" smtClean="0">
                          <a:latin typeface="Calibri" pitchFamily="34" charset="0"/>
                          <a:cs typeface="Calibri" pitchFamily="34" charset="0"/>
                        </a:rPr>
                        <a:t>Rajasthan</a:t>
                      </a:r>
                      <a:endParaRPr lang="en-US" sz="1800" b="1" dirty="0">
                        <a:latin typeface="Calibri" pitchFamily="34" charset="0"/>
                        <a:cs typeface="Calibri" pitchFamily="34" charset="0"/>
                      </a:endParaRPr>
                    </a:p>
                  </a:txBody>
                  <a:tcPr/>
                </a:tc>
                <a:tc>
                  <a:txBody>
                    <a:bodyPr/>
                    <a:lstStyle/>
                    <a:p>
                      <a:pPr algn="ctr"/>
                      <a:r>
                        <a:rPr lang="en-US" sz="1800" b="1" dirty="0" smtClean="0">
                          <a:latin typeface="Calibri" pitchFamily="34" charset="0"/>
                          <a:cs typeface="Calibri" pitchFamily="34" charset="0"/>
                        </a:rPr>
                        <a:t>Uttarakhand</a:t>
                      </a:r>
                      <a:endParaRPr lang="en-US" sz="1800" b="1" dirty="0">
                        <a:latin typeface="Calibri" pitchFamily="34" charset="0"/>
                        <a:cs typeface="Calibri" pitchFamily="34" charset="0"/>
                      </a:endParaRPr>
                    </a:p>
                  </a:txBody>
                  <a:tcPr/>
                </a:tc>
                <a:tc>
                  <a:txBody>
                    <a:bodyPr/>
                    <a:lstStyle/>
                    <a:p>
                      <a:pPr algn="ctr"/>
                      <a:r>
                        <a:rPr lang="en-US" sz="1800" b="1" dirty="0" smtClean="0">
                          <a:latin typeface="Calibri" pitchFamily="34" charset="0"/>
                          <a:cs typeface="Calibri" pitchFamily="34" charset="0"/>
                        </a:rPr>
                        <a:t>Uttar</a:t>
                      </a:r>
                      <a:r>
                        <a:rPr lang="en-US" sz="1800" b="1" baseline="0" dirty="0" smtClean="0">
                          <a:latin typeface="Calibri" pitchFamily="34" charset="0"/>
                          <a:cs typeface="Calibri" pitchFamily="34" charset="0"/>
                        </a:rPr>
                        <a:t> Pradesh</a:t>
                      </a:r>
                      <a:endParaRPr lang="en-US" sz="1800" b="1" dirty="0">
                        <a:latin typeface="Calibri" pitchFamily="34" charset="0"/>
                        <a:cs typeface="Calibri" pitchFamily="34" charset="0"/>
                      </a:endParaRPr>
                    </a:p>
                  </a:txBody>
                  <a:tcPr/>
                </a:tc>
                <a:tc>
                  <a:txBody>
                    <a:bodyPr/>
                    <a:lstStyle/>
                    <a:p>
                      <a:pPr algn="ctr"/>
                      <a:r>
                        <a:rPr lang="en-US" sz="1800" b="1" dirty="0" smtClean="0">
                          <a:latin typeface="Calibri" pitchFamily="34" charset="0"/>
                          <a:cs typeface="Calibri" pitchFamily="34" charset="0"/>
                        </a:rPr>
                        <a:t>Himachal</a:t>
                      </a:r>
                      <a:r>
                        <a:rPr lang="en-US" sz="1800" b="1" baseline="0" dirty="0" smtClean="0">
                          <a:latin typeface="Calibri" pitchFamily="34" charset="0"/>
                          <a:cs typeface="Calibri" pitchFamily="34" charset="0"/>
                        </a:rPr>
                        <a:t> Pradesh</a:t>
                      </a:r>
                      <a:endParaRPr lang="en-US" sz="18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West</a:t>
                      </a:r>
                      <a:r>
                        <a:rPr lang="en-US" sz="2000" b="1" baseline="0" dirty="0" smtClean="0">
                          <a:latin typeface="Calibri" pitchFamily="34" charset="0"/>
                          <a:cs typeface="Calibri" pitchFamily="34" charset="0"/>
                        </a:rPr>
                        <a:t> Bengal</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11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12.60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15.87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8.0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9.12</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20.1</a:t>
                      </a:r>
                      <a:endParaRPr lang="en-US" sz="2000" b="1" kern="1200" dirty="0">
                        <a:solidFill>
                          <a:schemeClr val="dk1"/>
                        </a:solidFill>
                        <a:latin typeface="Calibri" pitchFamily="34" charset="0"/>
                        <a:ea typeface="+mn-ea"/>
                        <a:cs typeface="Calibri" pitchFamily="34" charset="0"/>
                      </a:endParaRPr>
                    </a:p>
                  </a:txBody>
                  <a:tcPr/>
                </a:tc>
              </a:tr>
              <a:tr h="698169">
                <a:tc>
                  <a:txBody>
                    <a:bodyPr/>
                    <a:lstStyle/>
                    <a:p>
                      <a:pPr algn="ctr"/>
                      <a:r>
                        <a:rPr lang="en-US" sz="2000" b="1" dirty="0" smtClean="0">
                          <a:latin typeface="Calibri" pitchFamily="34" charset="0"/>
                          <a:cs typeface="Calibri" pitchFamily="34" charset="0"/>
                        </a:rPr>
                        <a:t>33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3.80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15.87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9.12</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20.1</a:t>
                      </a:r>
                      <a:endParaRPr lang="en-US" sz="2000" b="1" kern="1200" dirty="0">
                        <a:solidFill>
                          <a:schemeClr val="dk1"/>
                        </a:solidFill>
                        <a:latin typeface="Calibri" pitchFamily="34" charset="0"/>
                        <a:ea typeface="+mn-ea"/>
                        <a:cs typeface="Calibri" pitchFamily="34" charset="0"/>
                      </a:endParaRPr>
                    </a:p>
                  </a:txBody>
                  <a:tcPr/>
                </a:tc>
              </a:tr>
              <a:tr h="698169">
                <a:tc>
                  <a:txBody>
                    <a:bodyPr/>
                    <a:lstStyle/>
                    <a:p>
                      <a:pPr algn="ctr"/>
                      <a:r>
                        <a:rPr lang="en-US" sz="2000" b="1" dirty="0" smtClean="0">
                          <a:latin typeface="Calibri" pitchFamily="34" charset="0"/>
                          <a:cs typeface="Calibri" pitchFamily="34" charset="0"/>
                        </a:rPr>
                        <a:t>66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5.04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9.12</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3.1</a:t>
                      </a:r>
                      <a:endParaRPr lang="en-US" sz="2000" b="1" kern="1200" dirty="0">
                        <a:solidFill>
                          <a:schemeClr val="dk1"/>
                        </a:solidFill>
                        <a:latin typeface="Calibri" pitchFamily="34" charset="0"/>
                        <a:ea typeface="+mn-ea"/>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132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5.04</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7.0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0.0</a:t>
                      </a:r>
                      <a:endParaRPr lang="en-US" sz="2000" b="1" dirty="0">
                        <a:latin typeface="Calibri" pitchFamily="34" charset="0"/>
                        <a:cs typeface="Calibri" pitchFamily="34" charset="0"/>
                      </a:endParaRPr>
                    </a:p>
                  </a:txBody>
                  <a:tcPr/>
                </a:tc>
                <a:tc>
                  <a:txBody>
                    <a:bodyPr/>
                    <a:lstStyle/>
                    <a:p>
                      <a:pPr algn="ctr"/>
                      <a:r>
                        <a:rPr lang="en-US" sz="2000" b="1" kern="1200" dirty="0" smtClean="0">
                          <a:solidFill>
                            <a:schemeClr val="dk1"/>
                          </a:solidFill>
                          <a:latin typeface="Calibri" pitchFamily="34" charset="0"/>
                          <a:ea typeface="+mn-ea"/>
                          <a:cs typeface="Calibri" pitchFamily="34" charset="0"/>
                        </a:rPr>
                        <a:t>3.1</a:t>
                      </a:r>
                      <a:endParaRPr lang="en-US" sz="2000" b="1" kern="1200" dirty="0">
                        <a:solidFill>
                          <a:schemeClr val="dk1"/>
                        </a:solidFill>
                        <a:latin typeface="Calibri" pitchFamily="34" charset="0"/>
                        <a:ea typeface="+mn-ea"/>
                        <a:cs typeface="Calibri"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7467600" cy="954107"/>
          </a:xfrm>
          <a:prstGeom prst="rect">
            <a:avLst/>
          </a:prstGeom>
          <a:noFill/>
        </p:spPr>
        <p:txBody>
          <a:bodyPr wrap="square" rtlCol="0">
            <a:spAutoFit/>
          </a:bodyPr>
          <a:lstStyle/>
          <a:p>
            <a:r>
              <a:rPr lang="en-US" sz="3200" dirty="0" smtClean="0">
                <a:solidFill>
                  <a:schemeClr val="accent1">
                    <a:lumMod val="75000"/>
                  </a:schemeClr>
                </a:solidFill>
                <a:latin typeface="Calibri" pitchFamily="34" charset="0"/>
                <a:ea typeface="Arial Unicode MS" pitchFamily="34" charset="-128"/>
                <a:cs typeface="Calibri" pitchFamily="34" charset="0"/>
              </a:rPr>
              <a:t>Transmission / Distribution Charges</a:t>
            </a:r>
          </a:p>
          <a:p>
            <a:r>
              <a:rPr lang="en-US" sz="2400" b="1" i="1" dirty="0" smtClean="0">
                <a:solidFill>
                  <a:schemeClr val="accent1">
                    <a:lumMod val="75000"/>
                  </a:schemeClr>
                </a:solidFill>
                <a:latin typeface="Calibri" pitchFamily="34" charset="0"/>
                <a:ea typeface="Arial Unicode MS" pitchFamily="34" charset="-128"/>
                <a:cs typeface="Calibri" pitchFamily="34" charset="0"/>
              </a:rPr>
              <a:t>State wise for NR</a:t>
            </a:r>
            <a:endParaRPr lang="en-US" sz="3200" dirty="0">
              <a:latin typeface="Calibri" pitchFamily="34" charset="0"/>
              <a:cs typeface="Calibri" pitchFamily="34" charset="0"/>
            </a:endParaRPr>
          </a:p>
        </p:txBody>
      </p:sp>
      <p:graphicFrame>
        <p:nvGraphicFramePr>
          <p:cNvPr id="6" name="Table 5"/>
          <p:cNvGraphicFramePr>
            <a:graphicFrameLocks noGrp="1"/>
          </p:cNvGraphicFramePr>
          <p:nvPr/>
        </p:nvGraphicFramePr>
        <p:xfrm>
          <a:off x="457200" y="1397000"/>
          <a:ext cx="8001000" cy="4241802"/>
        </p:xfrm>
        <a:graphic>
          <a:graphicData uri="http://schemas.openxmlformats.org/drawingml/2006/table">
            <a:tbl>
              <a:tblPr firstRow="1" bandRow="1">
                <a:tableStyleId>{5C22544A-7EE6-4342-B048-85BDC9FD1C3A}</a:tableStyleId>
              </a:tblPr>
              <a:tblGrid>
                <a:gridCol w="1497042"/>
                <a:gridCol w="1169958"/>
                <a:gridCol w="1333500"/>
                <a:gridCol w="1562100"/>
                <a:gridCol w="1104900"/>
                <a:gridCol w="1333500"/>
              </a:tblGrid>
              <a:tr h="698169">
                <a:tc rowSpan="2">
                  <a:txBody>
                    <a:bodyPr/>
                    <a:lstStyle/>
                    <a:p>
                      <a:pPr algn="ctr"/>
                      <a:r>
                        <a:rPr lang="en-US" sz="2000" b="1" dirty="0" smtClean="0">
                          <a:latin typeface="Calibri" pitchFamily="34" charset="0"/>
                          <a:cs typeface="Calibri" pitchFamily="34" charset="0"/>
                        </a:rPr>
                        <a:t>Category (Voltage Level)</a:t>
                      </a:r>
                      <a:endParaRPr lang="en-US" sz="2000" b="1" dirty="0">
                        <a:latin typeface="Calibri" pitchFamily="34" charset="0"/>
                        <a:cs typeface="Calibri" pitchFamily="34" charset="0"/>
                      </a:endParaRPr>
                    </a:p>
                  </a:txBody>
                  <a:tcPr/>
                </a:tc>
                <a:tc gridSpan="5">
                  <a:txBody>
                    <a:bodyPr/>
                    <a:lstStyle/>
                    <a:p>
                      <a:pPr algn="ctr"/>
                      <a:r>
                        <a:rPr lang="en-US" sz="2000" b="1" dirty="0" smtClean="0">
                          <a:latin typeface="Calibri" pitchFamily="34" charset="0"/>
                          <a:cs typeface="Calibri" pitchFamily="34" charset="0"/>
                        </a:rPr>
                        <a:t>Charges of different NR states (Ps./KWh)</a:t>
                      </a:r>
                      <a:endParaRPr lang="en-US" sz="2000" b="1" dirty="0">
                        <a:latin typeface="Calibri" pitchFamily="34" charset="0"/>
                        <a:cs typeface="Calibri" pitchFamily="34"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750957">
                <a:tc vMerge="1">
                  <a:txBody>
                    <a:bodyPr/>
                    <a:lstStyle/>
                    <a:p>
                      <a:endParaRPr lang="en-US" dirty="0"/>
                    </a:p>
                  </a:txBody>
                  <a:tcPr/>
                </a:tc>
                <a:tc>
                  <a:txBody>
                    <a:bodyPr/>
                    <a:lstStyle/>
                    <a:p>
                      <a:pPr algn="ctr"/>
                      <a:r>
                        <a:rPr lang="en-US" sz="2000" b="1" dirty="0" smtClean="0">
                          <a:latin typeface="Calibri" pitchFamily="34" charset="0"/>
                          <a:cs typeface="Calibri" pitchFamily="34" charset="0"/>
                        </a:rPr>
                        <a:t>Punjab </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Rajasthan</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Uttarakhand</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Haryana</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Himachal Pradesh</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11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32</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51</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91</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33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11</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51</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91</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66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01</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38</a:t>
                      </a:r>
                      <a:endParaRPr lang="en-US" sz="2000" b="1" dirty="0">
                        <a:latin typeface="Calibri" pitchFamily="34" charset="0"/>
                        <a:cs typeface="Calibri" pitchFamily="34" charset="0"/>
                      </a:endParaRPr>
                    </a:p>
                  </a:txBody>
                  <a:tcPr/>
                </a:tc>
              </a:tr>
              <a:tr h="698169">
                <a:tc>
                  <a:txBody>
                    <a:bodyPr/>
                    <a:lstStyle/>
                    <a:p>
                      <a:pPr algn="ctr"/>
                      <a:r>
                        <a:rPr lang="en-US" sz="2000" b="1" dirty="0" smtClean="0">
                          <a:latin typeface="Calibri" pitchFamily="34" charset="0"/>
                          <a:cs typeface="Calibri" pitchFamily="34" charset="0"/>
                        </a:rPr>
                        <a:t>132 kV</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127</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01</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0</a:t>
                      </a:r>
                      <a:endParaRPr lang="en-US" sz="2000" b="1" dirty="0">
                        <a:latin typeface="Calibri" pitchFamily="34" charset="0"/>
                        <a:cs typeface="Calibri" pitchFamily="34" charset="0"/>
                      </a:endParaRPr>
                    </a:p>
                  </a:txBody>
                  <a:tcPr/>
                </a:tc>
                <a:tc>
                  <a:txBody>
                    <a:bodyPr/>
                    <a:lstStyle/>
                    <a:p>
                      <a:pPr algn="ctr"/>
                      <a:r>
                        <a:rPr lang="en-US" sz="2000" b="1" dirty="0" smtClean="0">
                          <a:latin typeface="Calibri" pitchFamily="34" charset="0"/>
                          <a:cs typeface="Calibri" pitchFamily="34" charset="0"/>
                        </a:rPr>
                        <a:t>38</a:t>
                      </a:r>
                      <a:endParaRPr lang="en-US" sz="2000" b="1" dirty="0">
                        <a:latin typeface="Calibri" pitchFamily="34" charset="0"/>
                        <a:cs typeface="Calibri"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76200" y="0"/>
            <a:ext cx="9067800" cy="990600"/>
          </a:xfrm>
          <a:ln>
            <a:miter lim="800000"/>
            <a:headEnd/>
            <a:tailEnd/>
          </a:ln>
        </p:spPr>
        <p:txBody>
          <a:bodyPr vert="horz" wrap="square" lIns="91440" tIns="45720" rIns="91440" bIns="45720" numCol="1" anchor="t" anchorCtr="0" compatLnSpc="1">
            <a:prstTxWarp prst="textNoShape">
              <a:avLst/>
            </a:prstTxWarp>
            <a:noAutofit/>
          </a:bodyPr>
          <a:lstStyle/>
          <a:p>
            <a:pPr algn="l">
              <a:defRPr/>
            </a:pPr>
            <a:r>
              <a:rPr lang="en-US" sz="3200" dirty="0" smtClean="0">
                <a:solidFill>
                  <a:schemeClr val="accent1">
                    <a:lumMod val="75000"/>
                  </a:schemeClr>
                </a:solidFill>
                <a:latin typeface="Calibri" pitchFamily="34" charset="0"/>
                <a:cs typeface="Calibri" pitchFamily="34" charset="0"/>
              </a:rPr>
              <a:t>Open Access </a:t>
            </a:r>
            <a:br>
              <a:rPr lang="en-US" sz="3200" dirty="0" smtClean="0">
                <a:solidFill>
                  <a:schemeClr val="accent1">
                    <a:lumMod val="75000"/>
                  </a:schemeClr>
                </a:solidFill>
                <a:latin typeface="Calibri" pitchFamily="34" charset="0"/>
                <a:cs typeface="Calibri" pitchFamily="34" charset="0"/>
              </a:rPr>
            </a:br>
            <a:r>
              <a:rPr lang="en-US" sz="2400" b="1" i="1" dirty="0" smtClean="0">
                <a:solidFill>
                  <a:schemeClr val="accent1">
                    <a:lumMod val="75000"/>
                  </a:schemeClr>
                </a:solidFill>
                <a:latin typeface="Calibri" pitchFamily="34" charset="0"/>
                <a:cs typeface="Calibri" pitchFamily="34" charset="0"/>
              </a:rPr>
              <a:t>Catalyst in Growth of Industry and State economy</a:t>
            </a:r>
            <a:endParaRPr lang="en-US" sz="2000" b="1" i="1" dirty="0" smtClean="0">
              <a:solidFill>
                <a:schemeClr val="accent1">
                  <a:lumMod val="75000"/>
                </a:schemeClr>
              </a:solidFill>
              <a:latin typeface="Calibri" pitchFamily="34" charset="0"/>
              <a:cs typeface="Calibri" pitchFamily="34" charset="0"/>
            </a:endParaRPr>
          </a:p>
        </p:txBody>
      </p:sp>
      <p:graphicFrame>
        <p:nvGraphicFramePr>
          <p:cNvPr id="6" name="Diagram 5"/>
          <p:cNvGraphicFramePr/>
          <p:nvPr/>
        </p:nvGraphicFramePr>
        <p:xfrm>
          <a:off x="152400" y="1143000"/>
          <a:ext cx="88392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own Arrow 4"/>
          <p:cNvSpPr/>
          <p:nvPr/>
        </p:nvSpPr>
        <p:spPr>
          <a:xfrm>
            <a:off x="3657600" y="5257800"/>
            <a:ext cx="45719"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7269481" y="4495800"/>
            <a:ext cx="45719"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4000" dirty="0" smtClean="0"/>
              <a:t>REC Market Issues</a:t>
            </a:r>
            <a:endParaRPr lang="en-US" sz="4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229600" cy="1143000"/>
          </a:xfrm>
        </p:spPr>
        <p:txBody>
          <a:bodyPr/>
          <a:lstStyle/>
          <a:p>
            <a:pPr algn="l"/>
            <a:r>
              <a:rPr lang="en-US" sz="3600" dirty="0" smtClean="0">
                <a:solidFill>
                  <a:schemeClr val="tx2">
                    <a:lumMod val="75000"/>
                  </a:schemeClr>
                </a:solidFill>
                <a:latin typeface="Calibri" pitchFamily="34" charset="0"/>
                <a:ea typeface="Calibri" pitchFamily="34" charset="0"/>
                <a:cs typeface="Calibri" pitchFamily="34" charset="0"/>
              </a:rPr>
              <a:t>NS-REC Trade at IEX</a:t>
            </a:r>
            <a:endParaRPr lang="en-US" sz="3600" dirty="0">
              <a:solidFill>
                <a:schemeClr val="tx2">
                  <a:lumMod val="75000"/>
                </a:schemeClr>
              </a:solidFill>
            </a:endParaRPr>
          </a:p>
        </p:txBody>
      </p:sp>
      <p:sp>
        <p:nvSpPr>
          <p:cNvPr id="4" name="TextBox 3"/>
          <p:cNvSpPr txBox="1"/>
          <p:nvPr/>
        </p:nvSpPr>
        <p:spPr>
          <a:xfrm>
            <a:off x="2057400" y="6172200"/>
            <a:ext cx="4436471" cy="369332"/>
          </a:xfrm>
          <a:prstGeom prst="rect">
            <a:avLst/>
          </a:prstGeom>
          <a:noFill/>
        </p:spPr>
        <p:txBody>
          <a:bodyPr wrap="none" rtlCol="0">
            <a:spAutoFit/>
          </a:bodyPr>
          <a:lstStyle/>
          <a:p>
            <a:r>
              <a:rPr lang="en-US" dirty="0" smtClean="0"/>
              <a:t>Price / volume available at www.iexindia.com</a:t>
            </a:r>
            <a:endParaRPr lang="en-US" dirty="0"/>
          </a:p>
        </p:txBody>
      </p:sp>
      <p:pic>
        <p:nvPicPr>
          <p:cNvPr id="7" name="Picture 3"/>
          <p:cNvPicPr>
            <a:picLocks noChangeAspect="1" noChangeArrowheads="1"/>
          </p:cNvPicPr>
          <p:nvPr/>
        </p:nvPicPr>
        <p:blipFill>
          <a:blip r:embed="rId3"/>
          <a:srcRect/>
          <a:stretch>
            <a:fillRect/>
          </a:stretch>
        </p:blipFill>
        <p:spPr bwMode="auto">
          <a:xfrm>
            <a:off x="0" y="1905000"/>
            <a:ext cx="9144000" cy="4267200"/>
          </a:xfrm>
          <a:prstGeom prst="rect">
            <a:avLst/>
          </a:prstGeom>
          <a:noFill/>
          <a:ln w="9525">
            <a:noFill/>
            <a:miter lim="800000"/>
            <a:headEnd/>
            <a:tailEnd/>
          </a:ln>
          <a:effectLst/>
        </p:spPr>
      </p:pic>
      <p:sp>
        <p:nvSpPr>
          <p:cNvPr id="5" name="Rounded Rectangle 4"/>
          <p:cNvSpPr/>
          <p:nvPr/>
        </p:nvSpPr>
        <p:spPr>
          <a:xfrm>
            <a:off x="6324600" y="4876800"/>
            <a:ext cx="1981200" cy="609600"/>
          </a:xfrm>
          <a:prstGeom prst="roundRect">
            <a:avLst/>
          </a:prstGeom>
          <a:solidFill>
            <a:schemeClr val="accent3">
              <a:lumMod val="50000"/>
              <a:alpha val="5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FF00"/>
                </a:solidFill>
              </a:rPr>
              <a:t>Over Supply Scenario</a:t>
            </a:r>
            <a:endParaRPr lang="en-US" sz="2000" b="1" dirty="0">
              <a:solidFill>
                <a:srgbClr val="FFFF00"/>
              </a:solidFill>
            </a:endParaRPr>
          </a:p>
        </p:txBody>
      </p:sp>
      <p:sp>
        <p:nvSpPr>
          <p:cNvPr id="6" name="Rounded Rectangle 5"/>
          <p:cNvSpPr/>
          <p:nvPr/>
        </p:nvSpPr>
        <p:spPr>
          <a:xfrm>
            <a:off x="990600" y="4876800"/>
            <a:ext cx="5029200" cy="609600"/>
          </a:xfrm>
          <a:prstGeom prst="roundRect">
            <a:avLst/>
          </a:prstGeom>
          <a:solidFill>
            <a:schemeClr val="accent3">
              <a:lumMod val="50000"/>
              <a:alpha val="50000"/>
            </a:schemeClr>
          </a:solid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FF00"/>
                </a:solidFill>
              </a:rPr>
              <a:t>Over Demand Scenarip</a:t>
            </a:r>
            <a:endParaRPr lang="en-US" sz="2000" b="1" dirty="0">
              <a:solidFill>
                <a:srgbClr val="FFFF00"/>
              </a:solidFill>
            </a:endParaRPr>
          </a:p>
        </p:txBody>
      </p:sp>
      <p:sp>
        <p:nvSpPr>
          <p:cNvPr id="8" name="TextBox 7"/>
          <p:cNvSpPr txBox="1"/>
          <p:nvPr/>
        </p:nvSpPr>
        <p:spPr>
          <a:xfrm>
            <a:off x="76200" y="1143000"/>
            <a:ext cx="8915400" cy="646331"/>
          </a:xfrm>
          <a:prstGeom prst="rect">
            <a:avLst/>
          </a:prstGeom>
          <a:solidFill>
            <a:schemeClr val="accent3">
              <a:lumMod val="75000"/>
              <a:alpha val="65000"/>
            </a:schemeClr>
          </a:solidFill>
        </p:spPr>
        <p:txBody>
          <a:bodyPr wrap="square" rtlCol="0">
            <a:spAutoFit/>
          </a:bodyPr>
          <a:lstStyle/>
          <a:p>
            <a:pPr>
              <a:buFont typeface="Arial" pitchFamily="34" charset="0"/>
              <a:buChar char="•"/>
            </a:pPr>
            <a:r>
              <a:rPr lang="en-US" dirty="0" smtClean="0"/>
              <a:t> Last 3 months the issue is not of over supply- </a:t>
            </a:r>
            <a:r>
              <a:rPr lang="en-US" dirty="0" smtClean="0">
                <a:solidFill>
                  <a:srgbClr val="FFFF00"/>
                </a:solidFill>
              </a:rPr>
              <a:t>Supply is following the expected trajectory</a:t>
            </a:r>
          </a:p>
          <a:p>
            <a:pPr>
              <a:buFont typeface="Arial" pitchFamily="34" charset="0"/>
              <a:buChar char="•"/>
            </a:pPr>
            <a:r>
              <a:rPr lang="en-US" dirty="0" smtClean="0"/>
              <a:t>The issue is under demand- </a:t>
            </a:r>
            <a:r>
              <a:rPr lang="en-US" dirty="0" smtClean="0">
                <a:solidFill>
                  <a:srgbClr val="FFFF00"/>
                </a:solidFill>
              </a:rPr>
              <a:t>(actual demand - unmet RPO) </a:t>
            </a:r>
            <a:r>
              <a:rPr lang="en-US" dirty="0" smtClean="0"/>
              <a:t>not coming to the market</a:t>
            </a:r>
            <a:endParaRPr lang="en-US" dirty="0"/>
          </a:p>
        </p:txBody>
      </p:sp>
      <p:sp>
        <p:nvSpPr>
          <p:cNvPr id="9" name="TextBox 8"/>
          <p:cNvSpPr txBox="1"/>
          <p:nvPr/>
        </p:nvSpPr>
        <p:spPr>
          <a:xfrm>
            <a:off x="0" y="6553200"/>
            <a:ext cx="2895600" cy="307777"/>
          </a:xfrm>
          <a:prstGeom prst="rect">
            <a:avLst/>
          </a:prstGeom>
          <a:noFill/>
        </p:spPr>
        <p:txBody>
          <a:bodyPr wrap="square" rtlCol="0">
            <a:spAutoFit/>
          </a:bodyPr>
          <a:lstStyle/>
          <a:p>
            <a:r>
              <a:rPr lang="en-US" sz="1400" dirty="0" smtClean="0">
                <a:solidFill>
                  <a:schemeClr val="tx1">
                    <a:lumMod val="65000"/>
                    <a:lumOff val="35000"/>
                  </a:schemeClr>
                </a:solidFill>
              </a:rPr>
              <a:t>Tuesday, October 09, 2012</a:t>
            </a:r>
            <a:endParaRPr lang="en-US" sz="14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pPr algn="l">
              <a:lnSpc>
                <a:spcPct val="150000"/>
              </a:lnSpc>
            </a:pPr>
            <a:r>
              <a:rPr lang="en-US" sz="4000" dirty="0" smtClean="0">
                <a:solidFill>
                  <a:schemeClr val="tx2"/>
                </a:solidFill>
              </a:rPr>
              <a:t>RPO compliance</a:t>
            </a:r>
          </a:p>
        </p:txBody>
      </p:sp>
      <p:sp>
        <p:nvSpPr>
          <p:cNvPr id="3" name="Content Placeholder 2"/>
          <p:cNvSpPr>
            <a:spLocks noGrp="1"/>
          </p:cNvSpPr>
          <p:nvPr>
            <p:ph idx="1"/>
          </p:nvPr>
        </p:nvSpPr>
        <p:spPr>
          <a:xfrm>
            <a:off x="0" y="1066800"/>
            <a:ext cx="9144000" cy="5029200"/>
          </a:xfrm>
        </p:spPr>
        <p:txBody>
          <a:bodyPr/>
          <a:lstStyle/>
          <a:p>
            <a:endParaRPr lang="en-US" sz="1400" dirty="0" smtClean="0"/>
          </a:p>
          <a:p>
            <a:endParaRPr lang="en-US" sz="1400" dirty="0" smtClean="0"/>
          </a:p>
          <a:p>
            <a:endParaRPr lang="en-US" sz="1400" dirty="0"/>
          </a:p>
        </p:txBody>
      </p:sp>
      <p:sp>
        <p:nvSpPr>
          <p:cNvPr id="4" name="Content Placeholder 2"/>
          <p:cNvSpPr txBox="1">
            <a:spLocks/>
          </p:cNvSpPr>
          <p:nvPr/>
        </p:nvSpPr>
        <p:spPr>
          <a:xfrm>
            <a:off x="0" y="990600"/>
            <a:ext cx="9144000" cy="5410200"/>
          </a:xfrm>
          <a:prstGeom prst="rect">
            <a:avLst/>
          </a:prstGeom>
        </p:spPr>
        <p:txBody>
          <a:bodyPr rtlCol="0">
            <a:noAutofit/>
          </a:bodyPr>
          <a:lstStyle/>
          <a:p>
            <a:pPr marL="457200" marR="0" lvl="0" indent="-457200" algn="just" defTabSz="914400" rtl="0" eaLnBrk="1" fontAlgn="auto" latinLnBrk="0" hangingPunct="1">
              <a:spcBef>
                <a:spcPts val="0"/>
              </a:spcBef>
              <a:spcAft>
                <a:spcPts val="0"/>
              </a:spcAft>
              <a:buClrTx/>
              <a:buSzTx/>
              <a:buFont typeface="Wingdings" pitchFamily="2" charset="2"/>
              <a:buChar char="ü"/>
              <a:tabLst/>
              <a:defRPr/>
            </a:pPr>
            <a:r>
              <a:rPr kumimoji="0" lang="en-US" sz="1600" b="1" i="0" u="none" strike="noStrike" kern="1200" cap="none" spc="0" normalizeH="0" baseline="0" noProof="0" dirty="0" smtClean="0">
                <a:ln>
                  <a:noFill/>
                </a:ln>
                <a:solidFill>
                  <a:schemeClr val="accent1">
                    <a:lumMod val="75000"/>
                  </a:schemeClr>
                </a:solidFill>
                <a:effectLst/>
                <a:uLnTx/>
                <a:uFillTx/>
                <a:latin typeface="+mj-lt"/>
                <a:ea typeface="Times New Roman"/>
                <a:cs typeface="Times New Roman"/>
              </a:rPr>
              <a:t>How to avoid over-supply or over-demand market conditions ?</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Road map for Floor price fixation &amp; RPO</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Penalty Enforcement</a:t>
            </a:r>
          </a:p>
          <a:p>
            <a:pPr marL="914400" lvl="1" indent="-457200" algn="just">
              <a:buFont typeface="Arial" pitchFamily="34" charset="0"/>
              <a:buChar char="•"/>
              <a:defRPr/>
            </a:pPr>
            <a:r>
              <a:rPr kumimoji="0" lang="en-US" sz="1600" b="0" i="0" u="none" strike="noStrike" kern="1200" cap="none" spc="0" normalizeH="0" baseline="0" noProof="0" dirty="0" smtClean="0">
                <a:ln>
                  <a:noFill/>
                </a:ln>
                <a:solidFill>
                  <a:schemeClr val="accent1">
                    <a:lumMod val="75000"/>
                  </a:schemeClr>
                </a:solidFill>
                <a:effectLst/>
                <a:uLnTx/>
                <a:uFillTx/>
                <a:latin typeface="+mj-lt"/>
                <a:ea typeface="Times New Roman"/>
                <a:cs typeface="Times New Roman"/>
              </a:rPr>
              <a:t>Penal Price … higher than forbearance price</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Guarantee price … may be 50-70% of floor price  through Clean Energy Fund</a:t>
            </a:r>
          </a:p>
          <a:p>
            <a:pPr marL="914400" lvl="1" indent="-457200" algn="just">
              <a:defRPr/>
            </a:pPr>
            <a:endParaRPr kumimoji="0" lang="en-US" sz="1400" b="0" i="0" u="none" strike="noStrike" kern="1200" cap="none" spc="0" normalizeH="0" baseline="0" noProof="0" dirty="0" smtClean="0">
              <a:ln>
                <a:noFill/>
              </a:ln>
              <a:solidFill>
                <a:schemeClr val="accent1">
                  <a:lumMod val="75000"/>
                </a:schemeClr>
              </a:solidFill>
              <a:effectLst/>
              <a:uLnTx/>
              <a:uFillTx/>
              <a:latin typeface="+mj-lt"/>
              <a:ea typeface="Times New Roman"/>
              <a:cs typeface="Times New Roman"/>
            </a:endParaRPr>
          </a:p>
          <a:p>
            <a:pPr marL="457200" marR="0" lvl="0" indent="-457200" algn="just" defTabSz="914400" rtl="0" eaLnBrk="1" fontAlgn="auto" latinLnBrk="0" hangingPunct="1">
              <a:spcBef>
                <a:spcPts val="0"/>
              </a:spcBef>
              <a:spcAft>
                <a:spcPts val="0"/>
              </a:spcAft>
              <a:buClrTx/>
              <a:buSzTx/>
              <a:buFont typeface="Wingdings" pitchFamily="2" charset="2"/>
              <a:buChar char="ü"/>
              <a:tabLst/>
              <a:defRPr/>
            </a:pPr>
            <a:r>
              <a:rPr kumimoji="0" lang="en-US" sz="1600" b="1" i="0" u="none" strike="noStrike" kern="1200" cap="none" spc="0" normalizeH="0" baseline="0" noProof="0" dirty="0" smtClean="0">
                <a:ln>
                  <a:noFill/>
                </a:ln>
                <a:solidFill>
                  <a:schemeClr val="accent1">
                    <a:lumMod val="75000"/>
                  </a:schemeClr>
                </a:solidFill>
                <a:effectLst/>
                <a:uLnTx/>
                <a:uFillTx/>
                <a:latin typeface="+mj-lt"/>
                <a:ea typeface="Times New Roman"/>
                <a:cs typeface="Times New Roman"/>
              </a:rPr>
              <a:t>How to give at least 10-year</a:t>
            </a:r>
            <a:r>
              <a:rPr kumimoji="0" lang="en-US" sz="1600" b="1" i="0" u="none" strike="noStrike" kern="1200" cap="none" spc="0" normalizeH="0" noProof="0" dirty="0" smtClean="0">
                <a:ln>
                  <a:noFill/>
                </a:ln>
                <a:solidFill>
                  <a:schemeClr val="accent1">
                    <a:lumMod val="75000"/>
                  </a:schemeClr>
                </a:solidFill>
                <a:effectLst/>
                <a:uLnTx/>
                <a:uFillTx/>
                <a:latin typeface="+mj-lt"/>
                <a:ea typeface="Times New Roman"/>
                <a:cs typeface="Times New Roman"/>
              </a:rPr>
              <a:t> certainty… financing issues</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Post 2017 Scenario </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Vintage Based Multiplier (VBM) proposed for solar REC so that solar power project commissioned today will get more RECs in future when the future floor prices get reduced.</a:t>
            </a:r>
          </a:p>
          <a:p>
            <a:pPr marL="914400" lvl="1" indent="-457200" algn="just">
              <a:defRPr/>
            </a:pPr>
            <a:endParaRPr kumimoji="0" lang="en-US" sz="1400" b="0" i="0" u="none" strike="noStrike" kern="1200" cap="none" spc="0" normalizeH="0" baseline="0" noProof="0" dirty="0" smtClean="0">
              <a:ln>
                <a:noFill/>
              </a:ln>
              <a:solidFill>
                <a:schemeClr val="accent1">
                  <a:lumMod val="75000"/>
                </a:schemeClr>
              </a:solidFill>
              <a:effectLst/>
              <a:uLnTx/>
              <a:uFillTx/>
              <a:latin typeface="+mj-lt"/>
              <a:ea typeface="Times New Roman"/>
              <a:cs typeface="Times New Roman"/>
            </a:endParaRPr>
          </a:p>
          <a:p>
            <a:pPr marL="457200" lvl="0" indent="-457200" algn="just">
              <a:buFont typeface="Wingdings" pitchFamily="2" charset="2"/>
              <a:buChar char="ü"/>
              <a:defRPr/>
            </a:pPr>
            <a:r>
              <a:rPr lang="en-US" sz="1600" b="1" dirty="0" smtClean="0">
                <a:solidFill>
                  <a:schemeClr val="accent1">
                    <a:lumMod val="75000"/>
                  </a:schemeClr>
                </a:solidFill>
                <a:latin typeface="+mj-lt"/>
                <a:ea typeface="Times New Roman"/>
                <a:cs typeface="Times New Roman"/>
              </a:rPr>
              <a:t>Creating Demand… Compliance Market</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Lot of Fiscal and other incentives to Sellers. Should we not spend some funds on creating demand? </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RP Obligation  Awareness  </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MNRE may launch periodic notices informing Obligated Entities of their obligations. </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SNAs may publish on website </a:t>
            </a:r>
          </a:p>
          <a:p>
            <a:pPr marL="1371600" lvl="2"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Compliance requirement… giving formats on its website </a:t>
            </a:r>
          </a:p>
          <a:p>
            <a:pPr marL="1371600" lvl="2"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List of obligated entities</a:t>
            </a:r>
          </a:p>
          <a:p>
            <a:pPr marL="1371600" lvl="2"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Compliance Status of Obligated Entities</a:t>
            </a:r>
          </a:p>
          <a:p>
            <a:pPr marL="914400" lvl="1" indent="-457200" algn="just">
              <a:buFont typeface="Arial" pitchFamily="34" charset="0"/>
              <a:buChar char="•"/>
              <a:defRPr/>
            </a:pPr>
            <a:r>
              <a:rPr lang="en-US" sz="1600" dirty="0" smtClean="0">
                <a:solidFill>
                  <a:schemeClr val="accent1">
                    <a:lumMod val="75000"/>
                  </a:schemeClr>
                </a:solidFill>
                <a:latin typeface="+mj-lt"/>
                <a:ea typeface="Times New Roman"/>
                <a:cs typeface="Times New Roman"/>
              </a:rPr>
              <a:t>SNAs from Chhattisgarh, Mah, TN, Orissa, UP etc  have already issued letters to obligated entities. </a:t>
            </a:r>
          </a:p>
        </p:txBody>
      </p:sp>
      <p:sp>
        <p:nvSpPr>
          <p:cNvPr id="5" name="TextBox 4"/>
          <p:cNvSpPr txBox="1"/>
          <p:nvPr/>
        </p:nvSpPr>
        <p:spPr>
          <a:xfrm>
            <a:off x="0" y="6553200"/>
            <a:ext cx="2895600" cy="307777"/>
          </a:xfrm>
          <a:prstGeom prst="rect">
            <a:avLst/>
          </a:prstGeom>
          <a:noFill/>
        </p:spPr>
        <p:txBody>
          <a:bodyPr wrap="square" rtlCol="0">
            <a:spAutoFit/>
          </a:bodyPr>
          <a:lstStyle/>
          <a:p>
            <a:r>
              <a:rPr lang="en-US" sz="1400" dirty="0" smtClean="0">
                <a:solidFill>
                  <a:schemeClr val="tx1">
                    <a:lumMod val="65000"/>
                    <a:lumOff val="35000"/>
                  </a:schemeClr>
                </a:solidFill>
              </a:rPr>
              <a:t>Tuesday, October 09, 2012</a:t>
            </a:r>
            <a:endParaRPr lang="en-US" sz="14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blinds(horizontal)">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blinds(horizontal)">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blinds(horizontal)">
                                      <p:cBhvr>
                                        <p:cTn id="42" dur="500"/>
                                        <p:tgtEl>
                                          <p:spTgt spid="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blinds(horizontal)">
                                      <p:cBhvr>
                                        <p:cTn id="47" dur="500"/>
                                        <p:tgtEl>
                                          <p:spTgt spid="4">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
                                            <p:txEl>
                                              <p:pRg st="11" end="11"/>
                                            </p:txEl>
                                          </p:spTgt>
                                        </p:tgtEl>
                                        <p:attrNameLst>
                                          <p:attrName>style.visibility</p:attrName>
                                        </p:attrNameLst>
                                      </p:cBhvr>
                                      <p:to>
                                        <p:strVal val="visible"/>
                                      </p:to>
                                    </p:set>
                                    <p:animEffect transition="in" filter="blinds(horizontal)">
                                      <p:cBhvr>
                                        <p:cTn id="52" dur="500"/>
                                        <p:tgtEl>
                                          <p:spTgt spid="4">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4">
                                            <p:txEl>
                                              <p:pRg st="12" end="12"/>
                                            </p:txEl>
                                          </p:spTgt>
                                        </p:tgtEl>
                                        <p:attrNameLst>
                                          <p:attrName>style.visibility</p:attrName>
                                        </p:attrNameLst>
                                      </p:cBhvr>
                                      <p:to>
                                        <p:strVal val="visible"/>
                                      </p:to>
                                    </p:set>
                                    <p:animEffect transition="in" filter="blinds(horizontal)">
                                      <p:cBhvr>
                                        <p:cTn id="57" dur="500"/>
                                        <p:tgtEl>
                                          <p:spTgt spid="4">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4">
                                            <p:txEl>
                                              <p:pRg st="13" end="13"/>
                                            </p:txEl>
                                          </p:spTgt>
                                        </p:tgtEl>
                                        <p:attrNameLst>
                                          <p:attrName>style.visibility</p:attrName>
                                        </p:attrNameLst>
                                      </p:cBhvr>
                                      <p:to>
                                        <p:strVal val="visible"/>
                                      </p:to>
                                    </p:set>
                                    <p:animEffect transition="in" filter="blinds(horizontal)">
                                      <p:cBhvr>
                                        <p:cTn id="62" dur="500"/>
                                        <p:tgtEl>
                                          <p:spTgt spid="4">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4">
                                            <p:txEl>
                                              <p:pRg st="14" end="14"/>
                                            </p:txEl>
                                          </p:spTgt>
                                        </p:tgtEl>
                                        <p:attrNameLst>
                                          <p:attrName>style.visibility</p:attrName>
                                        </p:attrNameLst>
                                      </p:cBhvr>
                                      <p:to>
                                        <p:strVal val="visible"/>
                                      </p:to>
                                    </p:set>
                                    <p:animEffect transition="in" filter="blinds(horizontal)">
                                      <p:cBhvr>
                                        <p:cTn id="67" dur="500"/>
                                        <p:tgtEl>
                                          <p:spTgt spid="4">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4">
                                            <p:txEl>
                                              <p:pRg st="15" end="15"/>
                                            </p:txEl>
                                          </p:spTgt>
                                        </p:tgtEl>
                                        <p:attrNameLst>
                                          <p:attrName>style.visibility</p:attrName>
                                        </p:attrNameLst>
                                      </p:cBhvr>
                                      <p:to>
                                        <p:strVal val="visible"/>
                                      </p:to>
                                    </p:set>
                                    <p:animEffect transition="in" filter="blinds(horizontal)">
                                      <p:cBhvr>
                                        <p:cTn id="72" dur="500"/>
                                        <p:tgtEl>
                                          <p:spTgt spid="4">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4">
                                            <p:txEl>
                                              <p:pRg st="16" end="16"/>
                                            </p:txEl>
                                          </p:spTgt>
                                        </p:tgtEl>
                                        <p:attrNameLst>
                                          <p:attrName>style.visibility</p:attrName>
                                        </p:attrNameLst>
                                      </p:cBhvr>
                                      <p:to>
                                        <p:strVal val="visible"/>
                                      </p:to>
                                    </p:set>
                                    <p:animEffect transition="in" filter="blinds(horizontal)">
                                      <p:cBhvr>
                                        <p:cTn id="77" dur="500"/>
                                        <p:tgtEl>
                                          <p:spTgt spid="4">
                                            <p:txEl>
                                              <p:pRg st="16" end="1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4">
                                            <p:txEl>
                                              <p:pRg st="17" end="17"/>
                                            </p:txEl>
                                          </p:spTgt>
                                        </p:tgtEl>
                                        <p:attrNameLst>
                                          <p:attrName>style.visibility</p:attrName>
                                        </p:attrNameLst>
                                      </p:cBhvr>
                                      <p:to>
                                        <p:strVal val="visible"/>
                                      </p:to>
                                    </p:set>
                                    <p:animEffect transition="in" filter="blinds(horizontal)">
                                      <p:cBhvr>
                                        <p:cTn id="82" dur="500"/>
                                        <p:tgtEl>
                                          <p:spTgt spid="4">
                                            <p:txEl>
                                              <p:pRg st="17" end="17"/>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4">
                                            <p:txEl>
                                              <p:pRg st="18" end="18"/>
                                            </p:txEl>
                                          </p:spTgt>
                                        </p:tgtEl>
                                        <p:attrNameLst>
                                          <p:attrName>style.visibility</p:attrName>
                                        </p:attrNameLst>
                                      </p:cBhvr>
                                      <p:to>
                                        <p:strVal val="visible"/>
                                      </p:to>
                                    </p:set>
                                    <p:animEffect transition="in" filter="blinds(horizontal)">
                                      <p:cBhvr>
                                        <p:cTn id="87" dur="500"/>
                                        <p:tgtEl>
                                          <p:spTgt spid="4">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4000" dirty="0" smtClean="0"/>
              <a:t>Open Access Registry</a:t>
            </a:r>
            <a:endParaRPr lang="en-US" sz="40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pPr algn="l">
              <a:lnSpc>
                <a:spcPct val="150000"/>
              </a:lnSpc>
            </a:pPr>
            <a:r>
              <a:rPr lang="en-US" sz="4000" dirty="0" smtClean="0">
                <a:solidFill>
                  <a:schemeClr val="tx2"/>
                </a:solidFill>
              </a:rPr>
              <a:t>Open Access Registry</a:t>
            </a:r>
          </a:p>
        </p:txBody>
      </p:sp>
      <p:sp>
        <p:nvSpPr>
          <p:cNvPr id="3" name="Content Placeholder 2"/>
          <p:cNvSpPr>
            <a:spLocks noGrp="1"/>
          </p:cNvSpPr>
          <p:nvPr>
            <p:ph idx="1"/>
          </p:nvPr>
        </p:nvSpPr>
        <p:spPr>
          <a:xfrm>
            <a:off x="0" y="1066800"/>
            <a:ext cx="9144000" cy="5029200"/>
          </a:xfrm>
        </p:spPr>
        <p:txBody>
          <a:bodyPr/>
          <a:lstStyle/>
          <a:p>
            <a:r>
              <a:rPr lang="en-US" sz="2400" b="1" dirty="0" smtClean="0"/>
              <a:t>Open access procedural issues</a:t>
            </a:r>
          </a:p>
          <a:p>
            <a:pPr lvl="0"/>
            <a:r>
              <a:rPr lang="en-US" sz="1600" dirty="0" smtClean="0"/>
              <a:t>STOA  through bilateral route required Concurrence or No objection Certificate (NOC) of  concerned SLDC  &amp; then submit to Nodal RLDC.  It is done to ensure suitable capacity available for such Open Access.</a:t>
            </a:r>
          </a:p>
          <a:p>
            <a:pPr lvl="0"/>
            <a:r>
              <a:rPr lang="en-US" sz="1600" dirty="0" smtClean="0"/>
              <a:t>For exchange trading  NoC is given for only collective transaction . If a participant is not cleared  on exchange  Day ahead (Collective) market  then it is very difficult for them to route through bilateral route as getting fresh NoC for such transaction in a short period is very difficult &amp; cumbersome  process.</a:t>
            </a:r>
          </a:p>
          <a:p>
            <a:pPr lvl="0">
              <a:buNone/>
            </a:pPr>
            <a:endParaRPr lang="en-US" sz="1600" dirty="0" smtClean="0"/>
          </a:p>
          <a:p>
            <a:r>
              <a:rPr lang="en-US" sz="1600" dirty="0" smtClean="0"/>
              <a:t>Increase in the no of participants at exchange  seeks appropriate manpower at SLDCs to manage open access application and the whole system is prone to delay and error in the prevailing scenario.</a:t>
            </a:r>
          </a:p>
          <a:p>
            <a:pPr>
              <a:buNone/>
            </a:pPr>
            <a:endParaRPr lang="en-US" sz="1600" dirty="0" smtClean="0"/>
          </a:p>
          <a:p>
            <a:r>
              <a:rPr lang="en-US" sz="1600" dirty="0" smtClean="0"/>
              <a:t>Data entry/ verification duplicity at participants, SLDCs and RLDCs level.</a:t>
            </a:r>
          </a:p>
          <a:p>
            <a:pPr>
              <a:buNone/>
            </a:pPr>
            <a:endParaRPr lang="en-US" sz="1600" dirty="0" smtClean="0"/>
          </a:p>
          <a:p>
            <a:pPr lvl="0">
              <a:lnSpc>
                <a:spcPct val="150000"/>
              </a:lnSpc>
            </a:pPr>
            <a:r>
              <a:rPr lang="en-US" sz="1600" dirty="0" smtClean="0">
                <a:solidFill>
                  <a:schemeClr val="tx2"/>
                </a:solidFill>
              </a:rPr>
              <a:t>Presently number of stakeholders interested in the open access process and this number is growing very fast. Difficulties are being faced at various levels in handling of these numbers of stakeholders and when number of Trading Licensees, Exchanges, OA Consumers, Generators etc. will increase further, this will become unmanageable.</a:t>
            </a:r>
          </a:p>
          <a:p>
            <a:endParaRPr lang="en-US" dirty="0" smtClean="0"/>
          </a:p>
          <a:p>
            <a:pPr lvl="1"/>
            <a:endParaRPr lang="en-US" dirty="0"/>
          </a:p>
        </p:txBody>
      </p:sp>
      <p:sp>
        <p:nvSpPr>
          <p:cNvPr id="4" name="TextBox 3"/>
          <p:cNvSpPr txBox="1"/>
          <p:nvPr/>
        </p:nvSpPr>
        <p:spPr>
          <a:xfrm>
            <a:off x="0" y="6553200"/>
            <a:ext cx="2895600" cy="307777"/>
          </a:xfrm>
          <a:prstGeom prst="rect">
            <a:avLst/>
          </a:prstGeom>
          <a:noFill/>
        </p:spPr>
        <p:txBody>
          <a:bodyPr wrap="square" rtlCol="0">
            <a:spAutoFit/>
          </a:bodyPr>
          <a:lstStyle/>
          <a:p>
            <a:r>
              <a:rPr lang="en-US" sz="1400" dirty="0" smtClean="0">
                <a:solidFill>
                  <a:schemeClr val="tx1">
                    <a:lumMod val="65000"/>
                    <a:lumOff val="35000"/>
                  </a:schemeClr>
                </a:solidFill>
              </a:rPr>
              <a:t>Tuesday, October 09, 2012</a:t>
            </a:r>
            <a:endParaRPr lang="en-US" sz="1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pPr algn="l">
              <a:lnSpc>
                <a:spcPct val="150000"/>
              </a:lnSpc>
            </a:pPr>
            <a:r>
              <a:rPr lang="en-US" sz="4000" dirty="0" smtClean="0">
                <a:solidFill>
                  <a:schemeClr val="tx2"/>
                </a:solidFill>
              </a:rPr>
              <a:t>Open Access Registry</a:t>
            </a:r>
            <a:endParaRPr lang="en-US" sz="4000" dirty="0">
              <a:solidFill>
                <a:schemeClr val="tx2"/>
              </a:solidFill>
            </a:endParaRPr>
          </a:p>
        </p:txBody>
      </p:sp>
      <p:sp>
        <p:nvSpPr>
          <p:cNvPr id="3" name="Content Placeholder 2"/>
          <p:cNvSpPr>
            <a:spLocks noGrp="1"/>
          </p:cNvSpPr>
          <p:nvPr>
            <p:ph idx="1"/>
          </p:nvPr>
        </p:nvSpPr>
        <p:spPr>
          <a:xfrm>
            <a:off x="0" y="990601"/>
            <a:ext cx="9144000" cy="2438399"/>
          </a:xfrm>
        </p:spPr>
        <p:txBody>
          <a:bodyPr/>
          <a:lstStyle/>
          <a:p>
            <a:pPr algn="just">
              <a:lnSpc>
                <a:spcPct val="90000"/>
              </a:lnSpc>
              <a:spcBef>
                <a:spcPts val="0"/>
              </a:spcBef>
              <a:spcAft>
                <a:spcPts val="300"/>
              </a:spcAft>
              <a:buNone/>
              <a:defRPr/>
            </a:pPr>
            <a:r>
              <a:rPr lang="en-US" sz="1800" b="1" dirty="0" smtClean="0">
                <a:latin typeface="Arial" pitchFamily="34" charset="0"/>
                <a:cs typeface="Arial" pitchFamily="34" charset="0"/>
              </a:rPr>
              <a:t>What is O A registry ?</a:t>
            </a:r>
          </a:p>
          <a:p>
            <a:pPr>
              <a:spcBef>
                <a:spcPts val="0"/>
              </a:spcBef>
              <a:spcAft>
                <a:spcPts val="300"/>
              </a:spcAft>
              <a:defRPr/>
            </a:pPr>
            <a:r>
              <a:rPr lang="en-US" sz="1400" dirty="0" smtClean="0"/>
              <a:t>Integrated IT based system where all Open Access approval will be kept as depository in electronic form and hence carry out the STOA Transaction.</a:t>
            </a:r>
          </a:p>
          <a:p>
            <a:pPr>
              <a:spcBef>
                <a:spcPts val="0"/>
              </a:spcBef>
              <a:spcAft>
                <a:spcPts val="300"/>
              </a:spcAft>
              <a:defRPr/>
            </a:pPr>
            <a:r>
              <a:rPr lang="en-US" sz="1400" dirty="0" smtClean="0"/>
              <a:t>Interacting medium between the OA Participants, Trade Intermediaries/PXs and  National/Regional and State LDCs. </a:t>
            </a:r>
          </a:p>
          <a:p>
            <a:pPr>
              <a:spcBef>
                <a:spcPts val="0"/>
              </a:spcBef>
              <a:spcAft>
                <a:spcPts val="300"/>
              </a:spcAft>
              <a:defRPr/>
            </a:pPr>
            <a:r>
              <a:rPr lang="en-US" sz="1400" dirty="0" smtClean="0"/>
              <a:t>Central mechanism for consolidating and settling transactions instead of the NLDC/RLDCs settling each trade individually amongst themselves.</a:t>
            </a:r>
          </a:p>
          <a:p>
            <a:pPr>
              <a:spcBef>
                <a:spcPts val="0"/>
              </a:spcBef>
              <a:spcAft>
                <a:spcPts val="300"/>
              </a:spcAft>
              <a:defRPr/>
            </a:pPr>
            <a:r>
              <a:rPr lang="en-US" sz="1400" dirty="0" smtClean="0"/>
              <a:t>The OA Approval will be held in the form of electronic accounts and the registry system revolves around the concept of paper-less trading.</a:t>
            </a:r>
          </a:p>
          <a:p>
            <a:pPr>
              <a:spcBef>
                <a:spcPts val="0"/>
              </a:spcBef>
              <a:spcAft>
                <a:spcPts val="300"/>
              </a:spcAft>
              <a:defRPr/>
            </a:pPr>
            <a:r>
              <a:rPr lang="en-US" sz="1400" dirty="0" smtClean="0"/>
              <a:t>It maintains current status of </a:t>
            </a:r>
            <a:r>
              <a:rPr lang="en-US" sz="1400" dirty="0" err="1" smtClean="0"/>
              <a:t>NoCs</a:t>
            </a:r>
            <a:r>
              <a:rPr lang="en-US" sz="1400" dirty="0" smtClean="0"/>
              <a:t>, STOA Approval for participants and  Record of Information will be available to CERC, System Operators, OA Customers, Traders and PXs.</a:t>
            </a:r>
          </a:p>
          <a:p>
            <a:pPr>
              <a:buNone/>
            </a:pPr>
            <a:endParaRPr lang="en-US" sz="1600" b="1" dirty="0" smtClean="0">
              <a:latin typeface="Arial" pitchFamily="34" charset="0"/>
              <a:cs typeface="Arial" pitchFamily="34" charset="0"/>
            </a:endParaRPr>
          </a:p>
          <a:p>
            <a:pPr>
              <a:buNone/>
            </a:pPr>
            <a:r>
              <a:rPr lang="en-US" sz="1800" b="1" dirty="0" smtClean="0">
                <a:latin typeface="Arial" pitchFamily="34" charset="0"/>
                <a:cs typeface="Arial" pitchFamily="34" charset="0"/>
              </a:rPr>
              <a:t>Benefits of OA Registry to Indian Power Sector:</a:t>
            </a:r>
          </a:p>
          <a:p>
            <a:r>
              <a:rPr lang="en-US" sz="1400" dirty="0" smtClean="0"/>
              <a:t>Chances of double counting gets eliminated</a:t>
            </a:r>
          </a:p>
          <a:p>
            <a:r>
              <a:rPr lang="en-US" sz="1400" dirty="0" smtClean="0"/>
              <a:t>Logistic and communication problems </a:t>
            </a:r>
            <a:r>
              <a:rPr lang="en-US" sz="1400" dirty="0" err="1" smtClean="0"/>
              <a:t>w.r.t</a:t>
            </a:r>
            <a:r>
              <a:rPr lang="en-US" sz="1400" dirty="0" smtClean="0"/>
              <a:t>. OA issuance and processing being the foremost hindrance for SPOT transactions, gets resolved.</a:t>
            </a:r>
          </a:p>
          <a:p>
            <a:r>
              <a:rPr lang="en-US" sz="1400" dirty="0" smtClean="0"/>
              <a:t>This will help in formalizing contracts taking place closer to delivery as well as real time balancing market as and when introduced. This will reduce dependence on UI and more and more quantity could be scheduled</a:t>
            </a:r>
          </a:p>
          <a:p>
            <a:r>
              <a:rPr lang="en-US" sz="1400" dirty="0" smtClean="0"/>
              <a:t>Regulators and LDCs get uniform and updated information, thereby bringing in transparency, efficiency and economy</a:t>
            </a:r>
          </a:p>
          <a:p>
            <a:r>
              <a:rPr lang="en-US" sz="1400" dirty="0" smtClean="0"/>
              <a:t>Better communication and information increases the scope of transactions in Bilateral and Exchange based Forward and SPOT markets</a:t>
            </a:r>
          </a:p>
          <a:p>
            <a:r>
              <a:rPr lang="en-US" sz="1400" dirty="0" smtClean="0"/>
              <a:t>Standardization and mapping of all the entities in India would be possible</a:t>
            </a:r>
          </a:p>
          <a:p>
            <a:r>
              <a:rPr lang="en-US" sz="1400" dirty="0" smtClean="0"/>
              <a:t>OA Accounting would be simplified.</a:t>
            </a:r>
          </a:p>
          <a:p>
            <a:pPr>
              <a:buNone/>
            </a:pPr>
            <a:endParaRPr lang="en-US" sz="1400" dirty="0"/>
          </a:p>
        </p:txBody>
      </p:sp>
      <p:sp>
        <p:nvSpPr>
          <p:cNvPr id="4" name="TextBox 3"/>
          <p:cNvSpPr txBox="1"/>
          <p:nvPr/>
        </p:nvSpPr>
        <p:spPr>
          <a:xfrm>
            <a:off x="0" y="6553200"/>
            <a:ext cx="2895600" cy="307777"/>
          </a:xfrm>
          <a:prstGeom prst="rect">
            <a:avLst/>
          </a:prstGeom>
          <a:noFill/>
        </p:spPr>
        <p:txBody>
          <a:bodyPr wrap="square" rtlCol="0">
            <a:spAutoFit/>
          </a:bodyPr>
          <a:lstStyle/>
          <a:p>
            <a:r>
              <a:rPr lang="en-US" sz="1400" dirty="0" smtClean="0">
                <a:solidFill>
                  <a:schemeClr val="tx1">
                    <a:lumMod val="65000"/>
                    <a:lumOff val="35000"/>
                  </a:schemeClr>
                </a:solidFill>
              </a:rPr>
              <a:t>Tuesday, October 09, 2012</a:t>
            </a:r>
            <a:endParaRPr lang="en-US" sz="1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ew Bitmap Image.bmp"/>
          <p:cNvPicPr>
            <a:picLocks noChangeAspect="1"/>
          </p:cNvPicPr>
          <p:nvPr/>
        </p:nvPicPr>
        <p:blipFill>
          <a:blip r:embed="rId2"/>
          <a:stretch>
            <a:fillRect/>
          </a:stretch>
        </p:blipFill>
        <p:spPr>
          <a:xfrm>
            <a:off x="0" y="0"/>
            <a:ext cx="9144000" cy="6858000"/>
          </a:xfrm>
          <a:prstGeom prst="rect">
            <a:avLst/>
          </a:prstGeom>
        </p:spPr>
      </p:pic>
      <p:pic>
        <p:nvPicPr>
          <p:cNvPr id="8" name="Picture 4" descr="C:\Documents and Settings\victor\Desktop\event-date.png"/>
          <p:cNvPicPr>
            <a:picLocks noChangeAspect="1" noChangeArrowheads="1"/>
          </p:cNvPicPr>
          <p:nvPr/>
        </p:nvPicPr>
        <p:blipFill>
          <a:blip r:embed="rId3"/>
          <a:srcRect/>
          <a:stretch>
            <a:fillRect/>
          </a:stretch>
        </p:blipFill>
        <p:spPr bwMode="auto">
          <a:xfrm>
            <a:off x="533400" y="381000"/>
            <a:ext cx="4581525" cy="9906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0" y="0"/>
            <a:ext cx="8229600" cy="7620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200" dirty="0" smtClean="0">
                <a:solidFill>
                  <a:schemeClr val="accent1">
                    <a:lumMod val="75000"/>
                  </a:schemeClr>
                </a:solidFill>
                <a:latin typeface="Calibri" pitchFamily="34" charset="0"/>
                <a:ea typeface="+mn-ea"/>
                <a:cs typeface="+mn-cs"/>
              </a:rPr>
              <a:t>IEX Day Ahead Market</a:t>
            </a:r>
          </a:p>
        </p:txBody>
      </p:sp>
      <p:graphicFrame>
        <p:nvGraphicFramePr>
          <p:cNvPr id="4" name="Content Placeholder 3"/>
          <p:cNvGraphicFramePr>
            <a:graphicFrameLocks noGrp="1"/>
          </p:cNvGraphicFramePr>
          <p:nvPr>
            <p:ph idx="1"/>
          </p:nvPr>
        </p:nvGraphicFramePr>
        <p:xfrm>
          <a:off x="-228600" y="762000"/>
          <a:ext cx="95250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p:cNvSpPr/>
          <p:nvPr/>
        </p:nvSpPr>
        <p:spPr bwMode="auto">
          <a:xfrm>
            <a:off x="76200" y="2133600"/>
            <a:ext cx="12192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10-12</a:t>
            </a:r>
          </a:p>
          <a:p>
            <a:pPr algn="ctr">
              <a:defRPr/>
            </a:pPr>
            <a:endParaRPr lang="en-US" sz="1800" dirty="0">
              <a:solidFill>
                <a:schemeClr val="bg1"/>
              </a:solidFill>
              <a:latin typeface="Britannic Bold" pitchFamily="34" charset="0"/>
            </a:endParaRPr>
          </a:p>
          <a:p>
            <a:pPr algn="ctr">
              <a:defRPr/>
            </a:pPr>
            <a:r>
              <a:rPr lang="en-US" sz="1800" dirty="0">
                <a:solidFill>
                  <a:schemeClr val="bg1"/>
                </a:solidFill>
                <a:latin typeface="Britannic Bold" pitchFamily="34" charset="0"/>
              </a:rPr>
              <a:t> Bidding</a:t>
            </a:r>
          </a:p>
        </p:txBody>
      </p:sp>
      <p:sp>
        <p:nvSpPr>
          <p:cNvPr id="6" name="Rounded Rectangle 5"/>
          <p:cNvSpPr/>
          <p:nvPr/>
        </p:nvSpPr>
        <p:spPr bwMode="auto">
          <a:xfrm>
            <a:off x="1447800" y="2133600"/>
            <a:ext cx="12954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12-13 </a:t>
            </a:r>
          </a:p>
          <a:p>
            <a:pPr algn="ctr">
              <a:defRPr/>
            </a:pPr>
            <a:endParaRPr lang="en-US" sz="1800" dirty="0">
              <a:solidFill>
                <a:schemeClr val="bg1"/>
              </a:solidFill>
              <a:latin typeface="Britannic Bold" pitchFamily="34" charset="0"/>
            </a:endParaRPr>
          </a:p>
          <a:p>
            <a:pPr algn="ctr">
              <a:defRPr/>
            </a:pPr>
            <a:r>
              <a:rPr lang="en-US" sz="1800" dirty="0">
                <a:solidFill>
                  <a:schemeClr val="bg1"/>
                </a:solidFill>
                <a:latin typeface="Britannic Bold" pitchFamily="34" charset="0"/>
              </a:rPr>
              <a:t>Matching</a:t>
            </a:r>
          </a:p>
        </p:txBody>
      </p:sp>
      <p:sp>
        <p:nvSpPr>
          <p:cNvPr id="7" name="Rounded Rectangle 6"/>
          <p:cNvSpPr/>
          <p:nvPr/>
        </p:nvSpPr>
        <p:spPr bwMode="auto">
          <a:xfrm>
            <a:off x="2895600" y="2133600"/>
            <a:ext cx="12192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13-14</a:t>
            </a:r>
          </a:p>
          <a:p>
            <a:pPr algn="ctr">
              <a:defRPr/>
            </a:pPr>
            <a:r>
              <a:rPr lang="en-US" sz="1800" dirty="0">
                <a:solidFill>
                  <a:schemeClr val="bg1"/>
                </a:solidFill>
                <a:latin typeface="Britannic Bold" pitchFamily="34" charset="0"/>
              </a:rPr>
              <a:t>Trans  Check</a:t>
            </a:r>
          </a:p>
        </p:txBody>
      </p:sp>
      <p:sp>
        <p:nvSpPr>
          <p:cNvPr id="8" name="Rounded Rectangle 7"/>
          <p:cNvSpPr/>
          <p:nvPr/>
        </p:nvSpPr>
        <p:spPr bwMode="auto">
          <a:xfrm>
            <a:off x="4419600" y="2209800"/>
            <a:ext cx="13716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15</a:t>
            </a:r>
          </a:p>
          <a:p>
            <a:pPr algn="ctr">
              <a:defRPr/>
            </a:pPr>
            <a:r>
              <a:rPr lang="en-US" sz="1800" dirty="0">
                <a:solidFill>
                  <a:schemeClr val="bg1"/>
                </a:solidFill>
                <a:latin typeface="Britannic Bold" pitchFamily="34" charset="0"/>
              </a:rPr>
              <a:t>IEX Final Solution</a:t>
            </a:r>
          </a:p>
        </p:txBody>
      </p:sp>
      <p:sp>
        <p:nvSpPr>
          <p:cNvPr id="9" name="Rounded Rectangle 8"/>
          <p:cNvSpPr/>
          <p:nvPr/>
        </p:nvSpPr>
        <p:spPr bwMode="auto">
          <a:xfrm>
            <a:off x="6019800" y="2209800"/>
            <a:ext cx="13716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1730</a:t>
            </a:r>
          </a:p>
          <a:p>
            <a:pPr algn="ctr">
              <a:defRPr/>
            </a:pPr>
            <a:r>
              <a:rPr lang="en-US" sz="1800" dirty="0">
                <a:solidFill>
                  <a:schemeClr val="bg1"/>
                </a:solidFill>
                <a:latin typeface="Britannic Bold" pitchFamily="34" charset="0"/>
              </a:rPr>
              <a:t>NLDC Final Conf</a:t>
            </a:r>
          </a:p>
        </p:txBody>
      </p:sp>
      <p:sp>
        <p:nvSpPr>
          <p:cNvPr id="10" name="Rounded Rectangle 9"/>
          <p:cNvSpPr/>
          <p:nvPr/>
        </p:nvSpPr>
        <p:spPr bwMode="auto">
          <a:xfrm>
            <a:off x="7543800" y="2209800"/>
            <a:ext cx="1371600" cy="914400"/>
          </a:xfrm>
          <a:prstGeom prst="roundRect">
            <a:avLst/>
          </a:prstGeom>
          <a:solidFill>
            <a:schemeClr val="accent1">
              <a:lumMod val="50000"/>
            </a:schemeClr>
          </a:solidFill>
          <a:ln w="9525" cap="flat" cmpd="sng" algn="ctr">
            <a:solidFill>
              <a:srgbClr val="000000"/>
            </a:solidFill>
            <a:prstDash val="solid"/>
            <a:round/>
            <a:headEnd type="none" w="med" len="med"/>
            <a:tailEnd type="none" w="med" len="med"/>
          </a:ln>
          <a:effectLst/>
        </p:spPr>
        <p:txBody>
          <a:bodyPr anchor="b"/>
          <a:lstStyle/>
          <a:p>
            <a:pPr algn="ctr">
              <a:defRPr/>
            </a:pPr>
            <a:r>
              <a:rPr lang="en-US" sz="1800" dirty="0">
                <a:solidFill>
                  <a:schemeClr val="bg1"/>
                </a:solidFill>
                <a:latin typeface="Britannic Bold" pitchFamily="34" charset="0"/>
              </a:rPr>
              <a:t>18</a:t>
            </a:r>
          </a:p>
          <a:p>
            <a:pPr algn="ctr">
              <a:defRPr/>
            </a:pPr>
            <a:r>
              <a:rPr lang="en-US" sz="1800" dirty="0">
                <a:solidFill>
                  <a:schemeClr val="bg1"/>
                </a:solidFill>
                <a:latin typeface="Britannic Bold" pitchFamily="34" charset="0"/>
              </a:rPr>
              <a:t>Schedule by SLDC</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bwMode="auto">
          <a:xfrm>
            <a:off x="0" y="1752600"/>
            <a:ext cx="9144000" cy="685800"/>
          </a:xfrm>
          <a:ln algn="ctr">
            <a:miter lim="800000"/>
            <a:headEnd/>
            <a:tailEnd/>
          </a:ln>
        </p:spPr>
        <p:txBody>
          <a:bodyPr vert="horz" wrap="square" lIns="91440" tIns="45720" rIns="91440" bIns="45720" numCol="1" anchor="t" anchorCtr="0" compatLnSpc="1">
            <a:prstTxWarp prst="textNoShape">
              <a:avLst/>
            </a:prstTxWarp>
            <a:noAutofit/>
          </a:bodyPr>
          <a:lstStyle/>
          <a:p>
            <a:pPr eaLnBrk="1" hangingPunct="1">
              <a:spcBef>
                <a:spcPts val="1800"/>
              </a:spcBef>
              <a:defRPr/>
            </a:pPr>
            <a:r>
              <a:rPr lang="en-US" sz="5400" b="1" dirty="0" smtClean="0">
                <a:solidFill>
                  <a:schemeClr val="accent1">
                    <a:lumMod val="75000"/>
                  </a:schemeClr>
                </a:solidFill>
                <a:latin typeface="Calibri" pitchFamily="34" charset="0"/>
                <a:cs typeface="Calibri" pitchFamily="34" charset="0"/>
              </a:rPr>
              <a:t>Thank You </a:t>
            </a:r>
            <a:r>
              <a:rPr lang="en-US" sz="1000" b="1" dirty="0" smtClean="0">
                <a:solidFill>
                  <a:schemeClr val="accent1">
                    <a:lumMod val="75000"/>
                  </a:schemeClr>
                </a:solidFill>
                <a:latin typeface="Calibri" pitchFamily="34" charset="0"/>
                <a:cs typeface="Calibri" pitchFamily="34" charset="0"/>
              </a:rPr>
              <a:t/>
            </a:r>
            <a:br>
              <a:rPr lang="en-US" sz="1000" b="1" dirty="0" smtClean="0">
                <a:solidFill>
                  <a:schemeClr val="accent1">
                    <a:lumMod val="75000"/>
                  </a:schemeClr>
                </a:solidFill>
                <a:latin typeface="Calibri" pitchFamily="34" charset="0"/>
                <a:cs typeface="Calibri" pitchFamily="34" charset="0"/>
              </a:rPr>
            </a:br>
            <a:r>
              <a:rPr lang="en-US" sz="1000" b="1" dirty="0" smtClean="0">
                <a:solidFill>
                  <a:schemeClr val="accent1">
                    <a:lumMod val="75000"/>
                  </a:schemeClr>
                </a:solidFill>
                <a:latin typeface="Calibri" pitchFamily="34" charset="0"/>
                <a:cs typeface="Calibri" pitchFamily="34" charset="0"/>
              </a:rPr>
              <a:t/>
            </a:r>
            <a:br>
              <a:rPr lang="en-US" sz="1000" b="1" dirty="0" smtClean="0">
                <a:solidFill>
                  <a:schemeClr val="accent1">
                    <a:lumMod val="75000"/>
                  </a:schemeClr>
                </a:solidFill>
                <a:latin typeface="Calibri" pitchFamily="34" charset="0"/>
                <a:cs typeface="Calibri" pitchFamily="34" charset="0"/>
              </a:rPr>
            </a:br>
            <a:r>
              <a:rPr lang="en-US" sz="2800" b="1" dirty="0" smtClean="0">
                <a:solidFill>
                  <a:schemeClr val="accent1">
                    <a:lumMod val="75000"/>
                  </a:schemeClr>
                </a:solidFill>
                <a:latin typeface="Calibri" pitchFamily="34" charset="0"/>
                <a:cs typeface="Calibri" pitchFamily="34" charset="0"/>
              </a:rPr>
              <a:t>for comments / suggestions</a:t>
            </a:r>
            <a:br>
              <a:rPr lang="en-US" sz="2800" b="1" dirty="0" smtClean="0">
                <a:solidFill>
                  <a:schemeClr val="accent1">
                    <a:lumMod val="75000"/>
                  </a:schemeClr>
                </a:solidFill>
                <a:latin typeface="Calibri" pitchFamily="34" charset="0"/>
                <a:cs typeface="Calibri" pitchFamily="34" charset="0"/>
              </a:rPr>
            </a:br>
            <a:r>
              <a:rPr lang="en-US" sz="2400" b="1" dirty="0" smtClean="0">
                <a:solidFill>
                  <a:schemeClr val="accent1">
                    <a:lumMod val="75000"/>
                  </a:schemeClr>
                </a:solidFill>
                <a:latin typeface="Calibri" pitchFamily="34" charset="0"/>
                <a:cs typeface="Calibri" pitchFamily="34" charset="0"/>
                <a:hlinkClick r:id="rId2"/>
              </a:rPr>
              <a:t>rajesh.mediratta@iexindia.com</a:t>
            </a:r>
            <a:r>
              <a:rPr lang="en-US" sz="2400" b="1" dirty="0" smtClean="0">
                <a:solidFill>
                  <a:schemeClr val="accent1">
                    <a:lumMod val="75000"/>
                  </a:schemeClr>
                </a:solidFill>
                <a:latin typeface="Calibri" pitchFamily="34" charset="0"/>
                <a:cs typeface="Calibri" pitchFamily="34" charset="0"/>
              </a:rPr>
              <a:t/>
            </a:r>
            <a:br>
              <a:rPr lang="en-US" sz="2400" b="1" dirty="0" smtClean="0">
                <a:solidFill>
                  <a:schemeClr val="accent1">
                    <a:lumMod val="75000"/>
                  </a:schemeClr>
                </a:solidFill>
                <a:latin typeface="Calibri" pitchFamily="34" charset="0"/>
                <a:cs typeface="Calibri" pitchFamily="34" charset="0"/>
              </a:rPr>
            </a:br>
            <a:r>
              <a:rPr lang="en-US" sz="3600" b="1" dirty="0" smtClean="0">
                <a:solidFill>
                  <a:schemeClr val="accent1">
                    <a:lumMod val="75000"/>
                  </a:schemeClr>
                </a:solidFill>
                <a:latin typeface="Calibri" pitchFamily="34" charset="0"/>
                <a:cs typeface="Calibri" pitchFamily="34" charset="0"/>
              </a:rPr>
              <a:t/>
            </a:r>
            <a:br>
              <a:rPr lang="en-US" sz="3600" b="1" dirty="0" smtClean="0">
                <a:solidFill>
                  <a:schemeClr val="accent1">
                    <a:lumMod val="75000"/>
                  </a:schemeClr>
                </a:solidFill>
                <a:latin typeface="Calibri" pitchFamily="34" charset="0"/>
                <a:cs typeface="Calibri" pitchFamily="34" charset="0"/>
              </a:rPr>
            </a:br>
            <a:r>
              <a:rPr lang="en-US" sz="3600" b="1" dirty="0" smtClean="0">
                <a:solidFill>
                  <a:schemeClr val="accent1">
                    <a:lumMod val="75000"/>
                  </a:schemeClr>
                </a:solidFill>
                <a:latin typeface="Calibri" pitchFamily="34" charset="0"/>
                <a:cs typeface="Calibri" pitchFamily="34" charset="0"/>
              </a:rPr>
              <a:t> </a:t>
            </a:r>
            <a:r>
              <a:rPr lang="en-US" b="1" dirty="0" smtClean="0">
                <a:solidFill>
                  <a:schemeClr val="accent1">
                    <a:lumMod val="75000"/>
                  </a:schemeClr>
                </a:solidFill>
                <a:latin typeface="Calibri" pitchFamily="34" charset="0"/>
                <a:cs typeface="Calibri" pitchFamily="34" charset="0"/>
              </a:rPr>
              <a:t/>
            </a:r>
            <a:br>
              <a:rPr lang="en-US" b="1" dirty="0" smtClean="0">
                <a:solidFill>
                  <a:schemeClr val="accent1">
                    <a:lumMod val="75000"/>
                  </a:schemeClr>
                </a:solidFill>
                <a:latin typeface="Calibri" pitchFamily="34" charset="0"/>
                <a:cs typeface="Calibri" pitchFamily="34" charset="0"/>
              </a:rPr>
            </a:br>
            <a:endParaRPr lang="en-US" sz="1800" b="1" dirty="0" smtClean="0">
              <a:solidFill>
                <a:schemeClr val="accent1">
                  <a:lumMod val="75000"/>
                </a:schemeClr>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accent1"/>
                </a:solidFill>
                <a:latin typeface="Calibri" pitchFamily="34" charset="0"/>
                <a:cs typeface="Calibri" pitchFamily="34" charset="0"/>
              </a:rPr>
              <a:t>Open Access…Northern Region</a:t>
            </a:r>
            <a:endParaRPr lang="en-US" b="1" dirty="0">
              <a:solidFill>
                <a:schemeClr val="accent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0" y="228600"/>
            <a:ext cx="8305800" cy="5334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200" b="1" dirty="0" smtClean="0">
                <a:solidFill>
                  <a:schemeClr val="accent1">
                    <a:lumMod val="75000"/>
                  </a:schemeClr>
                </a:solidFill>
                <a:latin typeface="Calibri" pitchFamily="34" charset="0"/>
                <a:cs typeface="Calibri" pitchFamily="34" charset="0"/>
              </a:rPr>
              <a:t>Open Access….…Punjab</a:t>
            </a:r>
            <a:endParaRPr lang="en-US" sz="2800" b="1" i="1" dirty="0" smtClean="0">
              <a:solidFill>
                <a:schemeClr val="accent1">
                  <a:lumMod val="75000"/>
                </a:schemeClr>
              </a:solidFill>
              <a:latin typeface="Calibri" pitchFamily="34" charset="0"/>
              <a:cs typeface="Calibri" pitchFamily="34" charset="0"/>
            </a:endParaRPr>
          </a:p>
        </p:txBody>
      </p:sp>
      <p:sp>
        <p:nvSpPr>
          <p:cNvPr id="14339" name="Rectangle 3"/>
          <p:cNvSpPr>
            <a:spLocks noGrp="1" noChangeArrowheads="1"/>
          </p:cNvSpPr>
          <p:nvPr>
            <p:ph idx="1"/>
          </p:nvPr>
        </p:nvSpPr>
        <p:spPr bwMode="auto">
          <a:xfrm>
            <a:off x="0" y="1066800"/>
            <a:ext cx="9144000" cy="4953000"/>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defRPr/>
            </a:pPr>
            <a:r>
              <a:rPr lang="en-US" sz="2000" dirty="0" smtClean="0">
                <a:latin typeface="Calibri" pitchFamily="34" charset="0"/>
                <a:cs typeface="Calibri" pitchFamily="34" charset="0"/>
              </a:rPr>
              <a:t>Technical Requirement</a:t>
            </a:r>
          </a:p>
          <a:p>
            <a:pPr lvl="1">
              <a:lnSpc>
                <a:spcPct val="80000"/>
              </a:lnSpc>
              <a:defRPr/>
            </a:pPr>
            <a:r>
              <a:rPr lang="en-US" sz="1600" dirty="0" smtClean="0">
                <a:latin typeface="Calibri" pitchFamily="34" charset="0"/>
                <a:cs typeface="Calibri" pitchFamily="34" charset="0"/>
              </a:rPr>
              <a:t>ABT Meters</a:t>
            </a:r>
          </a:p>
          <a:p>
            <a:pPr lvl="1">
              <a:lnSpc>
                <a:spcPct val="80000"/>
              </a:lnSpc>
              <a:defRPr/>
            </a:pPr>
            <a:r>
              <a:rPr lang="en-US" sz="1600" dirty="0" smtClean="0">
                <a:latin typeface="Calibri" pitchFamily="34" charset="0"/>
                <a:cs typeface="Calibri" pitchFamily="34" charset="0"/>
              </a:rPr>
              <a:t>Mixed feeders allowed</a:t>
            </a:r>
          </a:p>
          <a:p>
            <a:pPr lvl="1">
              <a:lnSpc>
                <a:spcPct val="80000"/>
              </a:lnSpc>
              <a:buNone/>
              <a:defRPr/>
            </a:pPr>
            <a:endParaRPr lang="en-US" sz="400" dirty="0" smtClean="0">
              <a:latin typeface="Calibri" pitchFamily="34" charset="0"/>
              <a:cs typeface="Calibri" pitchFamily="34" charset="0"/>
            </a:endParaRPr>
          </a:p>
          <a:p>
            <a:pPr>
              <a:lnSpc>
                <a:spcPct val="80000"/>
              </a:lnSpc>
            </a:pPr>
            <a:r>
              <a:rPr lang="en-US" sz="2000" dirty="0" smtClean="0">
                <a:latin typeface="Calibri" pitchFamily="34" charset="0"/>
                <a:cs typeface="Calibri" pitchFamily="34" charset="0"/>
              </a:rPr>
              <a:t>Typical Losses &amp; charges accountable to OA Consumers</a:t>
            </a:r>
          </a:p>
          <a:p>
            <a:pPr lvl="1">
              <a:lnSpc>
                <a:spcPct val="80000"/>
              </a:lnSpc>
            </a:pPr>
            <a:r>
              <a:rPr lang="en-US" sz="1600" dirty="0" smtClean="0">
                <a:latin typeface="Calibri" pitchFamily="34" charset="0"/>
                <a:cs typeface="Calibri" pitchFamily="34" charset="0"/>
              </a:rPr>
              <a:t>STU Charge </a:t>
            </a:r>
            <a:r>
              <a:rPr lang="en-US" sz="1600" dirty="0" smtClean="0">
                <a:solidFill>
                  <a:schemeClr val="tx1"/>
                </a:solidFill>
                <a:latin typeface="Calibri" pitchFamily="34" charset="0"/>
                <a:cs typeface="Calibri" pitchFamily="34" charset="0"/>
              </a:rPr>
              <a:t>: </a:t>
            </a:r>
            <a:r>
              <a:rPr lang="en-US" sz="1600" i="1" dirty="0" smtClean="0">
                <a:solidFill>
                  <a:srgbClr val="FF0000"/>
                </a:solidFill>
                <a:latin typeface="Calibri" pitchFamily="34" charset="0"/>
                <a:cs typeface="Calibri" pitchFamily="34" charset="0"/>
              </a:rPr>
              <a:t>(1.43 Rs./unit)</a:t>
            </a:r>
          </a:p>
          <a:p>
            <a:pPr lvl="1">
              <a:lnSpc>
                <a:spcPct val="80000"/>
              </a:lnSpc>
            </a:pPr>
            <a:r>
              <a:rPr lang="en-US" sz="1600" dirty="0" smtClean="0">
                <a:latin typeface="Calibri" pitchFamily="34" charset="0"/>
                <a:cs typeface="Calibri" pitchFamily="34" charset="0"/>
              </a:rPr>
              <a:t>ST Loss: </a:t>
            </a:r>
            <a:r>
              <a:rPr lang="en-US" sz="1600" i="1" dirty="0" smtClean="0">
                <a:solidFill>
                  <a:srgbClr val="FF0000"/>
                </a:solidFill>
                <a:latin typeface="Calibri" pitchFamily="34" charset="0"/>
                <a:cs typeface="Calibri" pitchFamily="34" charset="0"/>
              </a:rPr>
              <a:t>(8.36% for 11 KV, 4.89% for 66 &amp; 33 KV, 2.5% for 132 &amp; 220 KV)</a:t>
            </a:r>
          </a:p>
          <a:p>
            <a:pPr lvl="1">
              <a:lnSpc>
                <a:spcPct val="80000"/>
              </a:lnSpc>
            </a:pPr>
            <a:endParaRPr lang="en-US" sz="600" i="1" dirty="0" smtClean="0">
              <a:solidFill>
                <a:srgbClr val="FF0000"/>
              </a:solidFill>
              <a:latin typeface="Calibri" pitchFamily="34" charset="0"/>
              <a:cs typeface="Calibri" pitchFamily="34" charset="0"/>
            </a:endParaRPr>
          </a:p>
          <a:p>
            <a:pPr>
              <a:lnSpc>
                <a:spcPct val="80000"/>
              </a:lnSpc>
            </a:pPr>
            <a:r>
              <a:rPr lang="en-US" sz="1800" dirty="0" smtClean="0">
                <a:latin typeface="Calibri" pitchFamily="34" charset="0"/>
                <a:cs typeface="Calibri" pitchFamily="34" charset="0"/>
              </a:rPr>
              <a:t>Cross subsidy surcharge of </a:t>
            </a:r>
            <a:r>
              <a:rPr lang="en-US" sz="1800" i="1" dirty="0" smtClean="0">
                <a:solidFill>
                  <a:srgbClr val="FF0000"/>
                </a:solidFill>
                <a:latin typeface="Calibri" pitchFamily="34" charset="0"/>
                <a:cs typeface="Calibri" pitchFamily="34" charset="0"/>
              </a:rPr>
              <a:t>0.88 Rs/ unit</a:t>
            </a:r>
          </a:p>
          <a:p>
            <a:pPr>
              <a:lnSpc>
                <a:spcPct val="80000"/>
              </a:lnSpc>
            </a:pPr>
            <a:endParaRPr lang="en-US" sz="800" i="1" dirty="0" smtClean="0">
              <a:solidFill>
                <a:srgbClr val="FF0000"/>
              </a:solidFill>
              <a:latin typeface="Calibri" pitchFamily="34" charset="0"/>
              <a:cs typeface="Calibri" pitchFamily="34" charset="0"/>
            </a:endParaRPr>
          </a:p>
          <a:p>
            <a:pPr>
              <a:lnSpc>
                <a:spcPct val="80000"/>
              </a:lnSpc>
            </a:pPr>
            <a:r>
              <a:rPr lang="en-US" sz="2000" dirty="0" smtClean="0">
                <a:latin typeface="Calibri" pitchFamily="34" charset="0"/>
                <a:cs typeface="Calibri" pitchFamily="34" charset="0"/>
              </a:rPr>
              <a:t>Treatment of deviation </a:t>
            </a:r>
          </a:p>
          <a:p>
            <a:pPr lvl="1">
              <a:lnSpc>
                <a:spcPct val="80000"/>
              </a:lnSpc>
            </a:pPr>
            <a:r>
              <a:rPr lang="en-US" sz="1800" dirty="0" smtClean="0">
                <a:latin typeface="Calibri" pitchFamily="34" charset="0"/>
                <a:cs typeface="Calibri" pitchFamily="34" charset="0"/>
              </a:rPr>
              <a:t>OA Consumer:</a:t>
            </a:r>
          </a:p>
          <a:p>
            <a:pPr lvl="2">
              <a:lnSpc>
                <a:spcPct val="80000"/>
              </a:lnSpc>
            </a:pPr>
            <a:r>
              <a:rPr lang="en-US" sz="1600" dirty="0" smtClean="0">
                <a:latin typeface="Calibri" pitchFamily="34" charset="0"/>
                <a:cs typeface="Calibri" pitchFamily="34" charset="0"/>
              </a:rPr>
              <a:t>Overdrawal : HT Tariff till contract demand and above contract demand penalty as per notification </a:t>
            </a:r>
          </a:p>
          <a:p>
            <a:pPr lvl="2">
              <a:lnSpc>
                <a:spcPct val="80000"/>
              </a:lnSpc>
            </a:pPr>
            <a:r>
              <a:rPr lang="en-US" sz="1600" dirty="0" smtClean="0">
                <a:latin typeface="Calibri" pitchFamily="34" charset="0"/>
                <a:cs typeface="Calibri" pitchFamily="34" charset="0"/>
              </a:rPr>
              <a:t>Underdrawal : Lowest  b/w UI, Tariff &amp; IEX rate</a:t>
            </a:r>
            <a:r>
              <a:rPr lang="en-US" sz="1800" dirty="0" smtClean="0">
                <a:latin typeface="Calibri" pitchFamily="34" charset="0"/>
                <a:cs typeface="Calibri" pitchFamily="34" charset="0"/>
              </a:rPr>
              <a:t> </a:t>
            </a:r>
          </a:p>
          <a:p>
            <a:pPr lvl="1">
              <a:lnSpc>
                <a:spcPct val="80000"/>
              </a:lnSpc>
            </a:pPr>
            <a:r>
              <a:rPr lang="en-US" sz="1800" dirty="0" smtClean="0">
                <a:latin typeface="Calibri" pitchFamily="34" charset="0"/>
                <a:cs typeface="Calibri" pitchFamily="34" charset="0"/>
              </a:rPr>
              <a:t>OA Generator:</a:t>
            </a:r>
          </a:p>
          <a:p>
            <a:pPr lvl="2">
              <a:lnSpc>
                <a:spcPct val="80000"/>
              </a:lnSpc>
            </a:pPr>
            <a:r>
              <a:rPr lang="en-US" sz="1600" dirty="0" smtClean="0">
                <a:latin typeface="Calibri" pitchFamily="34" charset="0"/>
                <a:cs typeface="Calibri" pitchFamily="34" charset="0"/>
              </a:rPr>
              <a:t>Over-Injection – Licensee pays UI charge,  </a:t>
            </a:r>
          </a:p>
          <a:p>
            <a:pPr lvl="2">
              <a:lnSpc>
                <a:spcPct val="80000"/>
              </a:lnSpc>
            </a:pPr>
            <a:r>
              <a:rPr lang="en-US" sz="1600" dirty="0" smtClean="0">
                <a:latin typeface="Calibri" pitchFamily="34" charset="0"/>
                <a:cs typeface="Calibri" pitchFamily="34" charset="0"/>
              </a:rPr>
              <a:t>Under-Injection – Generator pays UI + Congestion charge (if any). </a:t>
            </a:r>
            <a:br>
              <a:rPr lang="en-US" sz="1600" dirty="0" smtClean="0">
                <a:latin typeface="Calibri" pitchFamily="34" charset="0"/>
                <a:cs typeface="Calibri" pitchFamily="34" charset="0"/>
              </a:rPr>
            </a:br>
            <a:r>
              <a:rPr lang="en-US" sz="1600" dirty="0" smtClean="0">
                <a:latin typeface="Calibri" pitchFamily="34" charset="0"/>
                <a:cs typeface="Calibri" pitchFamily="34" charset="0"/>
              </a:rPr>
              <a:t>Under-injection loaded with T&amp;D losses </a:t>
            </a:r>
          </a:p>
          <a:p>
            <a:pPr lvl="2">
              <a:lnSpc>
                <a:spcPct val="80000"/>
              </a:lnSpc>
            </a:pPr>
            <a:r>
              <a:rPr lang="en-US" sz="1600" dirty="0" smtClean="0">
                <a:latin typeface="Calibri" pitchFamily="34" charset="0"/>
                <a:cs typeface="Calibri" pitchFamily="34" charset="0"/>
              </a:rPr>
              <a:t>Persistent Under-injection (&gt;2 days) : No scheduling for next 3 days. Generator will pay OA charges for full reserved capacity.</a:t>
            </a:r>
          </a:p>
          <a:p>
            <a:pPr>
              <a:lnSpc>
                <a:spcPct val="80000"/>
              </a:lnSpc>
              <a:buNone/>
            </a:pPr>
            <a:endParaRPr lang="en-US" sz="2000" dirty="0" smtClean="0">
              <a:latin typeface="Calibri" pitchFamily="34" charset="0"/>
              <a:cs typeface="Calibri" pitchFamily="34" charset="0"/>
            </a:endParaRPr>
          </a:p>
        </p:txBody>
      </p:sp>
      <p:grpSp>
        <p:nvGrpSpPr>
          <p:cNvPr id="7" name="Group 6"/>
          <p:cNvGrpSpPr/>
          <p:nvPr/>
        </p:nvGrpSpPr>
        <p:grpSpPr>
          <a:xfrm>
            <a:off x="6248400" y="0"/>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229600" cy="914400"/>
          </a:xfrm>
        </p:spPr>
        <p:txBody>
          <a:bodyPr/>
          <a:lstStyle/>
          <a:p>
            <a:pPr algn="l"/>
            <a:r>
              <a:rPr lang="en-US" sz="3200" b="1" dirty="0" smtClean="0">
                <a:solidFill>
                  <a:schemeClr val="accent1">
                    <a:lumMod val="75000"/>
                  </a:schemeClr>
                </a:solidFill>
                <a:latin typeface="Calibri" pitchFamily="34" charset="0"/>
                <a:cs typeface="Calibri" pitchFamily="34" charset="0"/>
              </a:rPr>
              <a:t>Open Access……….Rajasthan</a:t>
            </a:r>
            <a:endParaRPr lang="en-US" sz="3200" b="1" dirty="0">
              <a:solidFill>
                <a:schemeClr val="accent1">
                  <a:lumMod val="75000"/>
                </a:schemeClr>
              </a:solidFill>
              <a:latin typeface="Calibri" pitchFamily="34" charset="0"/>
              <a:cs typeface="Calibri" pitchFamily="34" charset="0"/>
            </a:endParaRPr>
          </a:p>
        </p:txBody>
      </p:sp>
      <p:sp>
        <p:nvSpPr>
          <p:cNvPr id="3" name="Content Placeholder 2"/>
          <p:cNvSpPr>
            <a:spLocks noGrp="1"/>
          </p:cNvSpPr>
          <p:nvPr>
            <p:ph idx="1"/>
          </p:nvPr>
        </p:nvSpPr>
        <p:spPr>
          <a:xfrm>
            <a:off x="304800" y="1143002"/>
            <a:ext cx="8229600" cy="4525963"/>
          </a:xfrm>
        </p:spPr>
        <p:txBody>
          <a:bodyPr/>
          <a:lstStyle/>
          <a:p>
            <a:pPr lvl="1">
              <a:lnSpc>
                <a:spcPct val="80000"/>
              </a:lnSpc>
              <a:buFontTx/>
              <a:buNone/>
            </a:pPr>
            <a:endParaRPr lang="en-US" sz="1800" dirty="0" smtClean="0">
              <a:latin typeface="Calibri" pitchFamily="34" charset="0"/>
              <a:cs typeface="Calibri" pitchFamily="34" charset="0"/>
            </a:endParaRPr>
          </a:p>
          <a:p>
            <a:pPr>
              <a:lnSpc>
                <a:spcPct val="80000"/>
              </a:lnSpc>
            </a:pPr>
            <a:r>
              <a:rPr lang="en-US" sz="2400" dirty="0" smtClean="0">
                <a:latin typeface="Calibri" pitchFamily="34" charset="0"/>
                <a:cs typeface="Calibri" pitchFamily="34" charset="0"/>
              </a:rPr>
              <a:t>Technical Requirement</a:t>
            </a:r>
          </a:p>
          <a:p>
            <a:pPr lvl="1">
              <a:lnSpc>
                <a:spcPct val="80000"/>
              </a:lnSpc>
            </a:pPr>
            <a:r>
              <a:rPr lang="en-US" sz="1800" dirty="0" smtClean="0">
                <a:latin typeface="Calibri" pitchFamily="34" charset="0"/>
                <a:cs typeface="Calibri" pitchFamily="34" charset="0"/>
              </a:rPr>
              <a:t>ABT Meter</a:t>
            </a:r>
          </a:p>
          <a:p>
            <a:pPr lvl="1">
              <a:lnSpc>
                <a:spcPct val="80000"/>
              </a:lnSpc>
            </a:pPr>
            <a:r>
              <a:rPr lang="en-US" sz="1800" dirty="0" smtClean="0">
                <a:latin typeface="Calibri" pitchFamily="34" charset="0"/>
                <a:cs typeface="Calibri" pitchFamily="34" charset="0"/>
              </a:rPr>
              <a:t>Express feeder</a:t>
            </a:r>
          </a:p>
          <a:p>
            <a:pPr lvl="1">
              <a:lnSpc>
                <a:spcPct val="80000"/>
              </a:lnSpc>
              <a:buNone/>
            </a:pPr>
            <a:endParaRPr lang="en-US" sz="1100" dirty="0" smtClean="0">
              <a:latin typeface="Calibri" pitchFamily="34" charset="0"/>
              <a:cs typeface="Calibri" pitchFamily="34" charset="0"/>
            </a:endParaRPr>
          </a:p>
          <a:p>
            <a:pPr>
              <a:lnSpc>
                <a:spcPct val="80000"/>
              </a:lnSpc>
            </a:pPr>
            <a:r>
              <a:rPr lang="en-US" sz="2400" dirty="0" smtClean="0">
                <a:latin typeface="Calibri" pitchFamily="34" charset="0"/>
                <a:cs typeface="Calibri" pitchFamily="34" charset="0"/>
              </a:rPr>
              <a:t>Typical Losses &amp; charges accountable to OA Consumers</a:t>
            </a:r>
          </a:p>
          <a:p>
            <a:pPr lvl="1">
              <a:lnSpc>
                <a:spcPct val="80000"/>
              </a:lnSpc>
            </a:pPr>
            <a:r>
              <a:rPr lang="en-US" sz="1800" dirty="0" smtClean="0">
                <a:latin typeface="Calibri" pitchFamily="34" charset="0"/>
                <a:cs typeface="Calibri" pitchFamily="34" charset="0"/>
              </a:rPr>
              <a:t>STU </a:t>
            </a:r>
            <a:r>
              <a:rPr lang="en-US" sz="1800" i="1" dirty="0" smtClean="0">
                <a:solidFill>
                  <a:srgbClr val="FF3300"/>
                </a:solidFill>
                <a:latin typeface="Calibri" pitchFamily="34" charset="0"/>
                <a:cs typeface="Calibri" pitchFamily="34" charset="0"/>
              </a:rPr>
              <a:t>(Loss-4.2 %, Charges-Rs 32.07/</a:t>
            </a:r>
            <a:r>
              <a:rPr lang="en-US" sz="1800" i="1" dirty="0" err="1" smtClean="0">
                <a:solidFill>
                  <a:srgbClr val="FF3300"/>
                </a:solidFill>
                <a:latin typeface="Calibri" pitchFamily="34" charset="0"/>
                <a:cs typeface="Calibri" pitchFamily="34" charset="0"/>
              </a:rPr>
              <a:t>MWh</a:t>
            </a:r>
            <a:r>
              <a:rPr lang="en-US" sz="1800" i="1" dirty="0" smtClean="0">
                <a:solidFill>
                  <a:srgbClr val="FF3300"/>
                </a:solidFill>
                <a:latin typeface="Calibri" pitchFamily="34" charset="0"/>
                <a:cs typeface="Calibri" pitchFamily="34" charset="0"/>
              </a:rPr>
              <a:t>)</a:t>
            </a:r>
          </a:p>
          <a:p>
            <a:pPr lvl="1">
              <a:lnSpc>
                <a:spcPct val="80000"/>
              </a:lnSpc>
            </a:pPr>
            <a:r>
              <a:rPr lang="en-US" sz="1800" dirty="0" smtClean="0">
                <a:latin typeface="Calibri" pitchFamily="34" charset="0"/>
                <a:cs typeface="Calibri" pitchFamily="34" charset="0"/>
              </a:rPr>
              <a:t>Distribution (wheeling) </a:t>
            </a:r>
            <a:r>
              <a:rPr lang="en-US" sz="1800" i="1" dirty="0" smtClean="0">
                <a:solidFill>
                  <a:srgbClr val="FF3300"/>
                </a:solidFill>
                <a:latin typeface="Calibri" pitchFamily="34" charset="0"/>
                <a:cs typeface="Calibri" pitchFamily="34" charset="0"/>
              </a:rPr>
              <a:t>( 3.80% loss, Rs 0.11/KWh for 33 KV, Rs0.01 /KWh for 66/132 KV)</a:t>
            </a:r>
          </a:p>
          <a:p>
            <a:pPr lvl="1">
              <a:lnSpc>
                <a:spcPct val="80000"/>
              </a:lnSpc>
            </a:pPr>
            <a:r>
              <a:rPr lang="en-US" sz="1800" dirty="0" smtClean="0">
                <a:latin typeface="Calibri" pitchFamily="34" charset="0"/>
                <a:cs typeface="Calibri" pitchFamily="34" charset="0"/>
              </a:rPr>
              <a:t>SLDC (</a:t>
            </a:r>
            <a:r>
              <a:rPr lang="en-US" sz="1800" dirty="0" smtClean="0">
                <a:solidFill>
                  <a:srgbClr val="FF3300"/>
                </a:solidFill>
                <a:latin typeface="Calibri" pitchFamily="34" charset="0"/>
                <a:cs typeface="Calibri" pitchFamily="34" charset="0"/>
              </a:rPr>
              <a:t>Rs 2000/day)</a:t>
            </a:r>
          </a:p>
          <a:p>
            <a:pPr lvl="1">
              <a:lnSpc>
                <a:spcPct val="80000"/>
              </a:lnSpc>
              <a:buNone/>
            </a:pPr>
            <a:endParaRPr lang="en-US" sz="1100" dirty="0" smtClean="0">
              <a:solidFill>
                <a:srgbClr val="FF3300"/>
              </a:solidFill>
              <a:latin typeface="Calibri" pitchFamily="34" charset="0"/>
              <a:cs typeface="Calibri" pitchFamily="34" charset="0"/>
            </a:endParaRPr>
          </a:p>
          <a:p>
            <a:pPr>
              <a:lnSpc>
                <a:spcPct val="80000"/>
              </a:lnSpc>
            </a:pPr>
            <a:r>
              <a:rPr lang="en-US" sz="2200" dirty="0" smtClean="0">
                <a:latin typeface="Calibri" pitchFamily="34" charset="0"/>
                <a:cs typeface="Calibri" pitchFamily="34" charset="0"/>
              </a:rPr>
              <a:t>Cross-subsidy surcharge- </a:t>
            </a:r>
            <a:r>
              <a:rPr lang="en-US" sz="2200" i="1" dirty="0" smtClean="0">
                <a:solidFill>
                  <a:srgbClr val="FF0000"/>
                </a:solidFill>
                <a:latin typeface="Calibri" pitchFamily="34" charset="0"/>
                <a:cs typeface="Calibri" pitchFamily="34" charset="0"/>
              </a:rPr>
              <a:t>0.05-0.18 Rs./unit</a:t>
            </a:r>
          </a:p>
          <a:p>
            <a:pPr lvl="1">
              <a:lnSpc>
                <a:spcPct val="80000"/>
              </a:lnSpc>
              <a:buNone/>
            </a:pPr>
            <a:endParaRPr lang="en-US" sz="1100" dirty="0" smtClean="0">
              <a:latin typeface="Calibri" pitchFamily="34" charset="0"/>
              <a:cs typeface="Calibri" pitchFamily="34" charset="0"/>
            </a:endParaRPr>
          </a:p>
          <a:p>
            <a:pPr>
              <a:lnSpc>
                <a:spcPct val="80000"/>
              </a:lnSpc>
            </a:pPr>
            <a:r>
              <a:rPr lang="en-US" sz="2400" dirty="0" smtClean="0">
                <a:latin typeface="Calibri" pitchFamily="34" charset="0"/>
                <a:cs typeface="Calibri" pitchFamily="34" charset="0"/>
              </a:rPr>
              <a:t>Treatment of  deviation</a:t>
            </a:r>
          </a:p>
          <a:p>
            <a:pPr lvl="1">
              <a:lnSpc>
                <a:spcPct val="80000"/>
              </a:lnSpc>
            </a:pPr>
            <a:r>
              <a:rPr lang="en-US" sz="1800" dirty="0" smtClean="0">
                <a:latin typeface="Calibri" pitchFamily="34" charset="0"/>
                <a:cs typeface="Calibri" pitchFamily="34" charset="0"/>
              </a:rPr>
              <a:t>Over-drawl : UI</a:t>
            </a:r>
          </a:p>
          <a:p>
            <a:pPr lvl="1">
              <a:lnSpc>
                <a:spcPct val="80000"/>
              </a:lnSpc>
            </a:pPr>
            <a:r>
              <a:rPr lang="en-US" sz="1800" dirty="0" smtClean="0">
                <a:latin typeface="Calibri" pitchFamily="34" charset="0"/>
                <a:cs typeface="Calibri" pitchFamily="34" charset="0"/>
              </a:rPr>
              <a:t>Under-drawl: UI</a:t>
            </a:r>
            <a:endParaRPr lang="en-US" dirty="0"/>
          </a:p>
        </p:txBody>
      </p:sp>
      <p:grpSp>
        <p:nvGrpSpPr>
          <p:cNvPr id="4" name="Group 3"/>
          <p:cNvGrpSpPr/>
          <p:nvPr/>
        </p:nvGrpSpPr>
        <p:grpSpPr>
          <a:xfrm>
            <a:off x="6248400" y="0"/>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0"/>
            <a:ext cx="7772400" cy="1470025"/>
          </a:xfrm>
        </p:spPr>
        <p:txBody>
          <a:bodyPr/>
          <a:lstStyle/>
          <a:p>
            <a:r>
              <a:rPr lang="en-US" b="1" dirty="0" smtClean="0">
                <a:solidFill>
                  <a:schemeClr val="accent1"/>
                </a:solidFill>
                <a:latin typeface="Calibri" pitchFamily="34" charset="0"/>
                <a:cs typeface="Calibri" pitchFamily="34" charset="0"/>
              </a:rPr>
              <a:t>Open Access- Southern Region</a:t>
            </a:r>
            <a:endParaRPr lang="en-US" b="1" dirty="0">
              <a:solidFill>
                <a:schemeClr val="accent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0" y="228600"/>
            <a:ext cx="8991600" cy="762000"/>
          </a:xfrm>
          <a:ln>
            <a:miter lim="800000"/>
            <a:headEnd/>
            <a:tailEnd/>
          </a:ln>
        </p:spPr>
        <p:txBody>
          <a:bodyPr vert="horz" wrap="square" lIns="91440" tIns="45720" rIns="91440" bIns="45720" numCol="1" anchor="t" anchorCtr="0" compatLnSpc="1">
            <a:prstTxWarp prst="textNoShape">
              <a:avLst/>
            </a:prstTxWarp>
          </a:bodyPr>
          <a:lstStyle/>
          <a:p>
            <a:pPr algn="l">
              <a:defRPr/>
            </a:pPr>
            <a:r>
              <a:rPr lang="en-US" sz="3200" dirty="0" smtClean="0">
                <a:solidFill>
                  <a:schemeClr val="accent1">
                    <a:lumMod val="75000"/>
                  </a:schemeClr>
                </a:solidFill>
                <a:latin typeface="Calibri" pitchFamily="34" charset="0"/>
                <a:cs typeface="Calibri" pitchFamily="34" charset="0"/>
              </a:rPr>
              <a:t>Open Access…</a:t>
            </a:r>
            <a:r>
              <a:rPr lang="en-US" sz="3200" dirty="0" smtClean="0">
                <a:solidFill>
                  <a:srgbClr val="4F81BD">
                    <a:lumMod val="75000"/>
                  </a:srgbClr>
                </a:solidFill>
                <a:latin typeface="Calibri" pitchFamily="34" charset="0"/>
                <a:cs typeface="Calibri" pitchFamily="34" charset="0"/>
              </a:rPr>
              <a:t> Tamil Nadu </a:t>
            </a:r>
            <a:endParaRPr lang="en-US" sz="2400" b="1" i="1" dirty="0" smtClean="0">
              <a:solidFill>
                <a:schemeClr val="accent1">
                  <a:lumMod val="75000"/>
                </a:schemeClr>
              </a:solidFill>
              <a:latin typeface="Calibri" pitchFamily="34" charset="0"/>
              <a:cs typeface="Calibri" pitchFamily="34" charset="0"/>
            </a:endParaRPr>
          </a:p>
        </p:txBody>
      </p:sp>
      <p:sp>
        <p:nvSpPr>
          <p:cNvPr id="9219" name="Rectangle 3"/>
          <p:cNvSpPr>
            <a:spLocks noGrp="1" noChangeArrowheads="1"/>
          </p:cNvSpPr>
          <p:nvPr>
            <p:ph idx="1"/>
          </p:nvPr>
        </p:nvSpPr>
        <p:spPr bwMode="auto">
          <a:xfrm>
            <a:off x="0" y="1143000"/>
            <a:ext cx="8610600" cy="4953000"/>
          </a:xfrm>
          <a:ln>
            <a:miter lim="800000"/>
            <a:headEnd/>
            <a:tailEnd/>
          </a:ln>
        </p:spPr>
        <p:txBody>
          <a:bodyPr vert="horz" wrap="square" lIns="91440" tIns="45720" rIns="91440" bIns="45720" numCol="1" anchor="t" anchorCtr="0" compatLnSpc="1">
            <a:prstTxWarp prst="textNoShape">
              <a:avLst/>
            </a:prstTxWarp>
          </a:bodyPr>
          <a:lstStyle/>
          <a:p>
            <a:pPr marL="342900" lvl="1" indent="-342900" algn="just">
              <a:lnSpc>
                <a:spcPct val="90000"/>
              </a:lnSpc>
              <a:buClr>
                <a:schemeClr val="accent1">
                  <a:lumMod val="75000"/>
                </a:schemeClr>
              </a:buClr>
              <a:buFontTx/>
              <a:buChar char="•"/>
              <a:defRPr/>
            </a:pPr>
            <a:r>
              <a:rPr lang="en-US" sz="1800" dirty="0" smtClean="0">
                <a:latin typeface="Calibri" pitchFamily="34" charset="0"/>
                <a:cs typeface="Calibri" pitchFamily="34" charset="0"/>
              </a:rPr>
              <a:t>Eligibility</a:t>
            </a:r>
          </a:p>
          <a:p>
            <a:pPr lvl="1" algn="just">
              <a:lnSpc>
                <a:spcPct val="90000"/>
              </a:lnSpc>
              <a:buClr>
                <a:schemeClr val="accent1">
                  <a:lumMod val="75000"/>
                </a:schemeClr>
              </a:buClr>
              <a:defRPr/>
            </a:pPr>
            <a:r>
              <a:rPr lang="en-US" sz="1600" dirty="0" smtClean="0">
                <a:solidFill>
                  <a:schemeClr val="accent1">
                    <a:lumMod val="75000"/>
                  </a:schemeClr>
                </a:solidFill>
                <a:latin typeface="Calibri" pitchFamily="34" charset="0"/>
                <a:cs typeface="Calibri" pitchFamily="34" charset="0"/>
              </a:rPr>
              <a:t>Industries with load of 1 MW &amp; above</a:t>
            </a:r>
          </a:p>
          <a:p>
            <a:pPr lvl="1" algn="just">
              <a:lnSpc>
                <a:spcPct val="90000"/>
              </a:lnSpc>
              <a:buClr>
                <a:schemeClr val="accent1">
                  <a:lumMod val="75000"/>
                </a:schemeClr>
              </a:buClr>
              <a:defRPr/>
            </a:pPr>
            <a:r>
              <a:rPr lang="en-US" sz="1600" dirty="0" smtClean="0">
                <a:solidFill>
                  <a:schemeClr val="accent1">
                    <a:lumMod val="75000"/>
                  </a:schemeClr>
                </a:solidFill>
                <a:latin typeface="Calibri" pitchFamily="34" charset="0"/>
                <a:cs typeface="Calibri" pitchFamily="34" charset="0"/>
              </a:rPr>
              <a:t>ABT Meter was not necessary BUT now made compulsory</a:t>
            </a:r>
          </a:p>
          <a:p>
            <a:pPr lvl="1" algn="just">
              <a:lnSpc>
                <a:spcPct val="90000"/>
              </a:lnSpc>
              <a:buClr>
                <a:schemeClr val="accent1">
                  <a:lumMod val="75000"/>
                </a:schemeClr>
              </a:buClr>
              <a:defRPr/>
            </a:pPr>
            <a:r>
              <a:rPr lang="en-US" sz="1600" dirty="0" smtClean="0">
                <a:latin typeface="Calibri" pitchFamily="34" charset="0"/>
                <a:cs typeface="Calibri" pitchFamily="34" charset="0"/>
              </a:rPr>
              <a:t>Mixed feeder allowed</a:t>
            </a:r>
          </a:p>
          <a:p>
            <a:pPr lvl="1" algn="just">
              <a:lnSpc>
                <a:spcPct val="90000"/>
              </a:lnSpc>
              <a:buClr>
                <a:schemeClr val="accent1">
                  <a:lumMod val="75000"/>
                </a:schemeClr>
              </a:buClr>
              <a:defRPr/>
            </a:pPr>
            <a:r>
              <a:rPr lang="en-US" sz="1600" b="1" i="1" dirty="0" smtClean="0">
                <a:solidFill>
                  <a:srgbClr val="FF0000"/>
                </a:solidFill>
                <a:latin typeface="Calibri" pitchFamily="34" charset="0"/>
                <a:cs typeface="Calibri" pitchFamily="34" charset="0"/>
              </a:rPr>
              <a:t>Section 11 imposed for not allowing CPPs to sell power outside the state</a:t>
            </a:r>
            <a:r>
              <a:rPr lang="en-US" sz="1200" dirty="0" smtClean="0">
                <a:solidFill>
                  <a:srgbClr val="FF0000"/>
                </a:solidFill>
                <a:latin typeface="Calibri" pitchFamily="34" charset="0"/>
                <a:cs typeface="Calibri" pitchFamily="34" charset="0"/>
              </a:rPr>
              <a:t> </a:t>
            </a:r>
          </a:p>
          <a:p>
            <a:pPr>
              <a:lnSpc>
                <a:spcPct val="80000"/>
              </a:lnSpc>
            </a:pPr>
            <a:r>
              <a:rPr lang="en-US" sz="1800" dirty="0" smtClean="0">
                <a:latin typeface="Calibri" pitchFamily="34" charset="0"/>
                <a:cs typeface="Calibri" pitchFamily="34" charset="0"/>
              </a:rPr>
              <a:t>Typical Losses &amp; charges accountable to OA Consumers</a:t>
            </a:r>
          </a:p>
          <a:p>
            <a:pPr lvl="1">
              <a:lnSpc>
                <a:spcPct val="80000"/>
              </a:lnSpc>
            </a:pPr>
            <a:r>
              <a:rPr lang="en-US" sz="1800" dirty="0" smtClean="0">
                <a:latin typeface="Calibri" pitchFamily="34" charset="0"/>
                <a:cs typeface="Calibri" pitchFamily="34" charset="0"/>
              </a:rPr>
              <a:t>STU </a:t>
            </a:r>
            <a:r>
              <a:rPr lang="en-US" sz="1800" i="1" dirty="0" smtClean="0">
                <a:solidFill>
                  <a:srgbClr val="FF6600"/>
                </a:solidFill>
                <a:latin typeface="Calibri" pitchFamily="34" charset="0"/>
                <a:cs typeface="Calibri" pitchFamily="34" charset="0"/>
              </a:rPr>
              <a:t>(Loss- 6.95%@ 11KV , 5.45% @33KV, 2.45% above 33KV, Charges-Rs 0.27/KWh)</a:t>
            </a:r>
          </a:p>
          <a:p>
            <a:pPr lvl="1">
              <a:lnSpc>
                <a:spcPct val="80000"/>
              </a:lnSpc>
            </a:pPr>
            <a:r>
              <a:rPr lang="en-US" sz="1800" dirty="0" smtClean="0">
                <a:latin typeface="Calibri" pitchFamily="34" charset="0"/>
                <a:cs typeface="Calibri" pitchFamily="34" charset="0"/>
              </a:rPr>
              <a:t>Wheeling Charges </a:t>
            </a:r>
            <a:r>
              <a:rPr lang="en-US" sz="1800" i="1" dirty="0" smtClean="0">
                <a:solidFill>
                  <a:srgbClr val="FF6600"/>
                </a:solidFill>
                <a:latin typeface="Calibri" pitchFamily="34" charset="0"/>
                <a:cs typeface="Calibri" pitchFamily="34" charset="0"/>
              </a:rPr>
              <a:t>(Rs 0.23/KWh)</a:t>
            </a:r>
          </a:p>
          <a:p>
            <a:pPr lvl="1">
              <a:lnSpc>
                <a:spcPct val="80000"/>
              </a:lnSpc>
            </a:pPr>
            <a:r>
              <a:rPr lang="en-US" sz="1800" dirty="0" smtClean="0">
                <a:latin typeface="Calibri" pitchFamily="34" charset="0"/>
                <a:cs typeface="Calibri" pitchFamily="34" charset="0"/>
              </a:rPr>
              <a:t>SLDC </a:t>
            </a:r>
            <a:r>
              <a:rPr lang="en-US" sz="1800" dirty="0" smtClean="0">
                <a:solidFill>
                  <a:srgbClr val="FF6600"/>
                </a:solidFill>
                <a:latin typeface="Calibri" pitchFamily="34" charset="0"/>
                <a:cs typeface="Calibri" pitchFamily="34" charset="0"/>
              </a:rPr>
              <a:t>(Rs 2000/day)</a:t>
            </a:r>
          </a:p>
          <a:p>
            <a:pPr>
              <a:lnSpc>
                <a:spcPct val="80000"/>
              </a:lnSpc>
            </a:pPr>
            <a:r>
              <a:rPr lang="en-US" sz="1800" dirty="0" smtClean="0">
                <a:latin typeface="Calibri" pitchFamily="34" charset="0"/>
                <a:cs typeface="Calibri" pitchFamily="34" charset="0"/>
              </a:rPr>
              <a:t>Cross-subsidy S/charge – </a:t>
            </a:r>
            <a:r>
              <a:rPr lang="en-US" sz="1800" i="1" dirty="0" smtClean="0">
                <a:solidFill>
                  <a:srgbClr val="FF0000"/>
                </a:solidFill>
                <a:latin typeface="Calibri" pitchFamily="34" charset="0"/>
                <a:cs typeface="Calibri" pitchFamily="34" charset="0"/>
              </a:rPr>
              <a:t>Rs 1.87-2.07/KWh</a:t>
            </a:r>
          </a:p>
          <a:p>
            <a:pPr algn="just">
              <a:lnSpc>
                <a:spcPct val="90000"/>
              </a:lnSpc>
              <a:buClr>
                <a:schemeClr val="accent1">
                  <a:lumMod val="75000"/>
                </a:schemeClr>
              </a:buClr>
              <a:defRPr/>
            </a:pPr>
            <a:r>
              <a:rPr lang="en-US" sz="2000" dirty="0" smtClean="0">
                <a:latin typeface="Calibri" pitchFamily="34" charset="0"/>
                <a:cs typeface="Calibri" pitchFamily="34" charset="0"/>
              </a:rPr>
              <a:t>Payment Security:</a:t>
            </a:r>
            <a:endParaRPr lang="en-US" sz="1800" dirty="0" smtClean="0">
              <a:latin typeface="Calibri" pitchFamily="34" charset="0"/>
              <a:cs typeface="Calibri" pitchFamily="34" charset="0"/>
            </a:endParaRPr>
          </a:p>
          <a:p>
            <a:pPr lvl="1" algn="just">
              <a:lnSpc>
                <a:spcPct val="90000"/>
              </a:lnSpc>
              <a:buClr>
                <a:schemeClr val="accent1">
                  <a:lumMod val="75000"/>
                </a:schemeClr>
              </a:buClr>
              <a:defRPr/>
            </a:pPr>
            <a:r>
              <a:rPr lang="en-US" sz="1600" dirty="0" smtClean="0">
                <a:solidFill>
                  <a:schemeClr val="accent1">
                    <a:lumMod val="75000"/>
                  </a:schemeClr>
                </a:solidFill>
                <a:latin typeface="Calibri" pitchFamily="34" charset="0"/>
                <a:cs typeface="Calibri" pitchFamily="34" charset="0"/>
              </a:rPr>
              <a:t>3 month equivalent deposit on basis of contracted quantum is needed to be paid in advance towards transmission charges.</a:t>
            </a:r>
          </a:p>
          <a:p>
            <a:pPr lvl="1" algn="just">
              <a:lnSpc>
                <a:spcPct val="90000"/>
              </a:lnSpc>
              <a:buClr>
                <a:schemeClr val="accent1">
                  <a:lumMod val="75000"/>
                </a:schemeClr>
              </a:buClr>
              <a:defRPr/>
            </a:pPr>
            <a:r>
              <a:rPr lang="en-US" sz="1600" dirty="0" smtClean="0">
                <a:solidFill>
                  <a:schemeClr val="accent1">
                    <a:lumMod val="75000"/>
                  </a:schemeClr>
                </a:solidFill>
                <a:latin typeface="Calibri" pitchFamily="34" charset="0"/>
                <a:cs typeface="Calibri" pitchFamily="34" charset="0"/>
              </a:rPr>
              <a:t>Deposit may be in the form of cash deposit, irrevocable letter of credit from local branch of nationalized bank.</a:t>
            </a:r>
          </a:p>
          <a:p>
            <a:pPr algn="just">
              <a:lnSpc>
                <a:spcPct val="90000"/>
              </a:lnSpc>
              <a:buClr>
                <a:schemeClr val="accent1">
                  <a:lumMod val="75000"/>
                </a:schemeClr>
              </a:buClr>
              <a:defRPr/>
            </a:pPr>
            <a:r>
              <a:rPr lang="en-US" sz="2000" dirty="0" smtClean="0">
                <a:latin typeface="Calibri" pitchFamily="34" charset="0"/>
                <a:cs typeface="Calibri" pitchFamily="34" charset="0"/>
              </a:rPr>
              <a:t>Deviation Settlement</a:t>
            </a:r>
            <a:r>
              <a:rPr lang="en-US" sz="1800" dirty="0" smtClean="0">
                <a:latin typeface="Calibri" pitchFamily="34" charset="0"/>
                <a:cs typeface="Calibri" pitchFamily="34" charset="0"/>
              </a:rPr>
              <a:t>:</a:t>
            </a:r>
            <a:endParaRPr lang="en-US" sz="1400" dirty="0" smtClean="0">
              <a:latin typeface="Calibri" pitchFamily="34" charset="0"/>
              <a:cs typeface="Calibri" pitchFamily="34" charset="0"/>
            </a:endParaRPr>
          </a:p>
          <a:p>
            <a:pPr lvl="1" algn="just">
              <a:lnSpc>
                <a:spcPct val="90000"/>
              </a:lnSpc>
              <a:buClr>
                <a:schemeClr val="accent1">
                  <a:lumMod val="75000"/>
                </a:schemeClr>
              </a:buClr>
              <a:defRPr/>
            </a:pPr>
            <a:r>
              <a:rPr lang="en-US" sz="1600" dirty="0" smtClean="0">
                <a:latin typeface="Calibri" pitchFamily="34" charset="0"/>
                <a:cs typeface="Calibri" pitchFamily="34" charset="0"/>
              </a:rPr>
              <a:t>Monthly credits given on ToD Slot basis</a:t>
            </a:r>
          </a:p>
          <a:p>
            <a:pPr algn="just">
              <a:lnSpc>
                <a:spcPct val="90000"/>
              </a:lnSpc>
              <a:buClr>
                <a:schemeClr val="accent1">
                  <a:lumMod val="75000"/>
                </a:schemeClr>
              </a:buClr>
              <a:buFont typeface="Wingdings" pitchFamily="2" charset="2"/>
              <a:buChar char="Ø"/>
              <a:defRPr/>
            </a:pPr>
            <a:endParaRPr lang="en-US" sz="2000" dirty="0" smtClean="0">
              <a:solidFill>
                <a:schemeClr val="accent1">
                  <a:lumMod val="75000"/>
                </a:schemeClr>
              </a:solidFill>
              <a:latin typeface="Calibri" pitchFamily="34" charset="0"/>
              <a:cs typeface="Calibri" pitchFamily="34" charset="0"/>
            </a:endParaRPr>
          </a:p>
        </p:txBody>
      </p:sp>
      <p:grpSp>
        <p:nvGrpSpPr>
          <p:cNvPr id="4" name="Group 3"/>
          <p:cNvGrpSpPr/>
          <p:nvPr/>
        </p:nvGrpSpPr>
        <p:grpSpPr>
          <a:xfrm>
            <a:off x="6248400" y="42446"/>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bwMode="auto">
          <a:xfrm>
            <a:off x="0" y="304800"/>
            <a:ext cx="8915400" cy="533400"/>
          </a:xfrm>
          <a:prstGeom prst="rect">
            <a:avLst/>
          </a:prstGeom>
          <a:noFill/>
          <a:ln>
            <a:miter lim="800000"/>
            <a:headEnd/>
            <a:tailEnd/>
          </a:ln>
        </p:spPr>
        <p:txBody>
          <a:bodyPr/>
          <a:lstStyle/>
          <a:p>
            <a:pPr algn="l"/>
            <a:r>
              <a:rPr lang="en-US" sz="3200" dirty="0" smtClean="0">
                <a:solidFill>
                  <a:schemeClr val="accent1">
                    <a:lumMod val="75000"/>
                  </a:schemeClr>
                </a:solidFill>
                <a:latin typeface="Calibri" pitchFamily="34" charset="0"/>
                <a:cs typeface="Calibri" pitchFamily="34" charset="0"/>
              </a:rPr>
              <a:t>Open Access …… Andhra Pradesh</a:t>
            </a:r>
          </a:p>
        </p:txBody>
      </p:sp>
      <p:sp>
        <p:nvSpPr>
          <p:cNvPr id="17411" name="Rectangle 3"/>
          <p:cNvSpPr>
            <a:spLocks noGrp="1" noChangeArrowheads="1"/>
          </p:cNvSpPr>
          <p:nvPr>
            <p:ph type="body" idx="4294967295"/>
          </p:nvPr>
        </p:nvSpPr>
        <p:spPr bwMode="auto">
          <a:xfrm>
            <a:off x="0" y="1143000"/>
            <a:ext cx="8991600" cy="5105400"/>
          </a:xfrm>
          <a:prstGeom prst="rect">
            <a:avLst/>
          </a:prstGeom>
          <a:noFill/>
          <a:ln>
            <a:miter lim="800000"/>
            <a:headEnd/>
            <a:tailEnd/>
          </a:ln>
        </p:spPr>
        <p:txBody>
          <a:bodyPr/>
          <a:lstStyle/>
          <a:p>
            <a:r>
              <a:rPr lang="en-US" sz="1800" dirty="0" smtClean="0">
                <a:solidFill>
                  <a:schemeClr val="accent1"/>
                </a:solidFill>
                <a:latin typeface="Calibri" pitchFamily="34" charset="0"/>
                <a:cs typeface="Calibri" pitchFamily="34" charset="0"/>
              </a:rPr>
              <a:t>Technical requirement :</a:t>
            </a:r>
          </a:p>
          <a:p>
            <a:pPr lvl="1"/>
            <a:r>
              <a:rPr lang="en-US" sz="1600" dirty="0" smtClean="0">
                <a:solidFill>
                  <a:schemeClr val="accent1"/>
                </a:solidFill>
                <a:latin typeface="Calibri" pitchFamily="34" charset="0"/>
                <a:cs typeface="Calibri" pitchFamily="34" charset="0"/>
              </a:rPr>
              <a:t>ABT Meter </a:t>
            </a:r>
          </a:p>
          <a:p>
            <a:pPr lvl="1"/>
            <a:r>
              <a:rPr lang="en-US" sz="1600" dirty="0" smtClean="0">
                <a:solidFill>
                  <a:schemeClr val="accent1"/>
                </a:solidFill>
                <a:latin typeface="Calibri" pitchFamily="34" charset="0"/>
                <a:cs typeface="Calibri" pitchFamily="34" charset="0"/>
              </a:rPr>
              <a:t>33 KV &amp; above Express feeder</a:t>
            </a:r>
          </a:p>
          <a:p>
            <a:pPr lvl="1"/>
            <a:endParaRPr lang="en-US" sz="1000" dirty="0" smtClean="0">
              <a:solidFill>
                <a:schemeClr val="accent1"/>
              </a:solidFill>
              <a:latin typeface="Calibri" pitchFamily="34" charset="0"/>
              <a:cs typeface="Calibri" pitchFamily="34" charset="0"/>
            </a:endParaRPr>
          </a:p>
          <a:p>
            <a:pPr>
              <a:lnSpc>
                <a:spcPct val="80000"/>
              </a:lnSpc>
            </a:pPr>
            <a:r>
              <a:rPr lang="en-US" sz="1900" dirty="0" smtClean="0">
                <a:solidFill>
                  <a:schemeClr val="accent1"/>
                </a:solidFill>
                <a:latin typeface="Calibri" pitchFamily="34" charset="0"/>
                <a:cs typeface="Calibri" pitchFamily="34" charset="0"/>
              </a:rPr>
              <a:t>Typical Losses &amp; charges accountable to OA Consumers</a:t>
            </a:r>
          </a:p>
          <a:p>
            <a:pPr lvl="1">
              <a:lnSpc>
                <a:spcPct val="80000"/>
              </a:lnSpc>
            </a:pPr>
            <a:r>
              <a:rPr lang="en-US" sz="1800" dirty="0" smtClean="0">
                <a:solidFill>
                  <a:schemeClr val="accent1"/>
                </a:solidFill>
                <a:latin typeface="Calibri" pitchFamily="34" charset="0"/>
                <a:cs typeface="Calibri" pitchFamily="34" charset="0"/>
              </a:rPr>
              <a:t>STU </a:t>
            </a:r>
            <a:r>
              <a:rPr lang="en-US" sz="1800" i="1" dirty="0" smtClean="0">
                <a:solidFill>
                  <a:srgbClr val="FF0000"/>
                </a:solidFill>
                <a:latin typeface="Calibri" pitchFamily="34" charset="0"/>
                <a:cs typeface="Calibri" pitchFamily="34" charset="0"/>
              </a:rPr>
              <a:t>(Loss-4.06%, Charges-Rs 0.6560/KWh)</a:t>
            </a:r>
          </a:p>
          <a:p>
            <a:pPr lvl="1">
              <a:lnSpc>
                <a:spcPct val="80000"/>
              </a:lnSpc>
            </a:pPr>
            <a:r>
              <a:rPr lang="en-US" sz="1800" dirty="0" smtClean="0">
                <a:solidFill>
                  <a:schemeClr val="accent1"/>
                </a:solidFill>
                <a:latin typeface="Calibri" pitchFamily="34" charset="0"/>
                <a:cs typeface="Calibri" pitchFamily="34" charset="0"/>
              </a:rPr>
              <a:t>SLDC </a:t>
            </a:r>
            <a:r>
              <a:rPr lang="en-US" sz="1800" dirty="0" smtClean="0">
                <a:solidFill>
                  <a:srgbClr val="FF0000"/>
                </a:solidFill>
                <a:latin typeface="Calibri" pitchFamily="34" charset="0"/>
                <a:cs typeface="Calibri" pitchFamily="34" charset="0"/>
              </a:rPr>
              <a:t>(Rs 2000/day)</a:t>
            </a:r>
          </a:p>
          <a:p>
            <a:pPr lvl="1">
              <a:lnSpc>
                <a:spcPct val="80000"/>
              </a:lnSpc>
              <a:buNone/>
            </a:pPr>
            <a:endParaRPr lang="en-US" sz="800" dirty="0" smtClean="0">
              <a:solidFill>
                <a:schemeClr val="accent1"/>
              </a:solidFill>
              <a:latin typeface="Calibri" pitchFamily="34" charset="0"/>
              <a:cs typeface="Calibri" pitchFamily="34" charset="0"/>
            </a:endParaRPr>
          </a:p>
          <a:p>
            <a:pPr>
              <a:lnSpc>
                <a:spcPct val="80000"/>
              </a:lnSpc>
            </a:pPr>
            <a:r>
              <a:rPr lang="en-US" sz="1800" dirty="0" smtClean="0">
                <a:solidFill>
                  <a:schemeClr val="accent1"/>
                </a:solidFill>
                <a:latin typeface="Calibri" pitchFamily="34" charset="0"/>
                <a:cs typeface="Calibri" pitchFamily="34" charset="0"/>
              </a:rPr>
              <a:t>Cross-subsidy S/charge – </a:t>
            </a:r>
            <a:r>
              <a:rPr lang="en-US" sz="1800" i="1" dirty="0" smtClean="0">
                <a:solidFill>
                  <a:srgbClr val="FF0000"/>
                </a:solidFill>
                <a:latin typeface="Calibri" pitchFamily="34" charset="0"/>
                <a:cs typeface="Calibri" pitchFamily="34" charset="0"/>
              </a:rPr>
              <a:t>1.32 -1.61 Rs./KWh</a:t>
            </a:r>
          </a:p>
          <a:p>
            <a:pPr>
              <a:lnSpc>
                <a:spcPct val="80000"/>
              </a:lnSpc>
              <a:buNone/>
            </a:pPr>
            <a:endParaRPr lang="en-US" sz="1100" dirty="0" smtClean="0">
              <a:solidFill>
                <a:schemeClr val="accent1"/>
              </a:solidFill>
              <a:latin typeface="Calibri" pitchFamily="34" charset="0"/>
              <a:cs typeface="Calibri" pitchFamily="34" charset="0"/>
            </a:endParaRPr>
          </a:p>
          <a:p>
            <a:pPr>
              <a:lnSpc>
                <a:spcPct val="80000"/>
              </a:lnSpc>
            </a:pPr>
            <a:r>
              <a:rPr lang="en-US" sz="2000" dirty="0" smtClean="0">
                <a:solidFill>
                  <a:schemeClr val="accent1"/>
                </a:solidFill>
                <a:latin typeface="Calibri" pitchFamily="34" charset="0"/>
                <a:cs typeface="Calibri" pitchFamily="34" charset="0"/>
              </a:rPr>
              <a:t>Treatment of Deviation </a:t>
            </a:r>
          </a:p>
          <a:p>
            <a:pPr lvl="1">
              <a:lnSpc>
                <a:spcPct val="80000"/>
              </a:lnSpc>
            </a:pPr>
            <a:r>
              <a:rPr lang="en-US" sz="1800" dirty="0" smtClean="0">
                <a:solidFill>
                  <a:schemeClr val="accent1"/>
                </a:solidFill>
                <a:latin typeface="Calibri" pitchFamily="34" charset="0"/>
                <a:cs typeface="Calibri" pitchFamily="34" charset="0"/>
              </a:rPr>
              <a:t>OA Consumer: </a:t>
            </a:r>
            <a:endParaRPr lang="en-US" sz="1600" i="1" dirty="0" smtClean="0">
              <a:solidFill>
                <a:schemeClr val="accent1"/>
              </a:solidFill>
              <a:latin typeface="Calibri" pitchFamily="34" charset="0"/>
              <a:cs typeface="Calibri" pitchFamily="34" charset="0"/>
            </a:endParaRPr>
          </a:p>
          <a:p>
            <a:pPr lvl="2">
              <a:lnSpc>
                <a:spcPct val="80000"/>
              </a:lnSpc>
            </a:pPr>
            <a:r>
              <a:rPr lang="en-US" sz="1600" dirty="0" smtClean="0">
                <a:solidFill>
                  <a:schemeClr val="accent1"/>
                </a:solidFill>
                <a:latin typeface="Calibri" pitchFamily="34" charset="0"/>
                <a:cs typeface="Calibri" pitchFamily="34" charset="0"/>
              </a:rPr>
              <a:t>Scheduled energy from OA route is deducted from recorded energy</a:t>
            </a:r>
          </a:p>
          <a:p>
            <a:pPr lvl="2">
              <a:lnSpc>
                <a:spcPct val="80000"/>
              </a:lnSpc>
            </a:pPr>
            <a:r>
              <a:rPr lang="en-US" sz="1600" dirty="0" smtClean="0">
                <a:solidFill>
                  <a:schemeClr val="accent1"/>
                </a:solidFill>
                <a:latin typeface="Calibri" pitchFamily="34" charset="0"/>
                <a:cs typeface="Calibri" pitchFamily="34" charset="0"/>
              </a:rPr>
              <a:t>Balance energy considered to be provided by DISCOM and settled at the same energy tariff &amp; twice the demand charges for the same consumer category.</a:t>
            </a:r>
          </a:p>
          <a:p>
            <a:pPr lvl="2">
              <a:lnSpc>
                <a:spcPct val="80000"/>
              </a:lnSpc>
            </a:pPr>
            <a:r>
              <a:rPr lang="en-US" sz="1600" dirty="0" smtClean="0">
                <a:solidFill>
                  <a:schemeClr val="accent1"/>
                </a:solidFill>
                <a:latin typeface="Calibri" pitchFamily="34" charset="0"/>
                <a:cs typeface="Calibri" pitchFamily="34" charset="0"/>
              </a:rPr>
              <a:t>Under-drawl is not paid</a:t>
            </a:r>
          </a:p>
          <a:p>
            <a:pPr lvl="1">
              <a:lnSpc>
                <a:spcPct val="80000"/>
              </a:lnSpc>
            </a:pPr>
            <a:r>
              <a:rPr lang="en-US" sz="1800" dirty="0" smtClean="0">
                <a:solidFill>
                  <a:schemeClr val="accent1"/>
                </a:solidFill>
                <a:latin typeface="Calibri" pitchFamily="34" charset="0"/>
                <a:cs typeface="Calibri" pitchFamily="34" charset="0"/>
              </a:rPr>
              <a:t>OA Generator:</a:t>
            </a:r>
          </a:p>
          <a:p>
            <a:pPr lvl="2">
              <a:lnSpc>
                <a:spcPct val="80000"/>
              </a:lnSpc>
            </a:pPr>
            <a:r>
              <a:rPr lang="en-US" sz="1600" dirty="0" smtClean="0">
                <a:solidFill>
                  <a:schemeClr val="accent1"/>
                </a:solidFill>
                <a:latin typeface="Calibri" pitchFamily="34" charset="0"/>
                <a:cs typeface="Calibri" pitchFamily="34" charset="0"/>
              </a:rPr>
              <a:t>Under-Injection – UI</a:t>
            </a:r>
          </a:p>
          <a:p>
            <a:pPr lvl="2">
              <a:lnSpc>
                <a:spcPct val="80000"/>
              </a:lnSpc>
            </a:pPr>
            <a:r>
              <a:rPr lang="en-US" sz="1600" dirty="0" smtClean="0">
                <a:solidFill>
                  <a:schemeClr val="accent1"/>
                </a:solidFill>
                <a:latin typeface="Calibri" pitchFamily="34" charset="0"/>
                <a:cs typeface="Calibri" pitchFamily="34" charset="0"/>
              </a:rPr>
              <a:t>Over-Injection – paid according UI</a:t>
            </a:r>
            <a:endParaRPr lang="en-US" sz="1600" b="1" dirty="0" smtClean="0">
              <a:solidFill>
                <a:schemeClr val="accent1"/>
              </a:solidFill>
              <a:latin typeface="Calibri" pitchFamily="34" charset="0"/>
              <a:cs typeface="Calibri" pitchFamily="34" charset="0"/>
            </a:endParaRPr>
          </a:p>
          <a:p>
            <a:endParaRPr lang="en-US" sz="2200" dirty="0" smtClean="0">
              <a:latin typeface="Calibri" pitchFamily="34" charset="0"/>
              <a:cs typeface="Calibri" pitchFamily="34" charset="0"/>
            </a:endParaRPr>
          </a:p>
        </p:txBody>
      </p:sp>
      <p:grpSp>
        <p:nvGrpSpPr>
          <p:cNvPr id="4" name="Group 3"/>
          <p:cNvGrpSpPr/>
          <p:nvPr/>
        </p:nvGrpSpPr>
        <p:grpSpPr>
          <a:xfrm>
            <a:off x="6248400" y="42446"/>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bwMode="auto">
          <a:xfrm>
            <a:off x="0" y="304800"/>
            <a:ext cx="8915400" cy="533400"/>
          </a:xfrm>
          <a:prstGeom prst="rect">
            <a:avLst/>
          </a:prstGeom>
          <a:noFill/>
          <a:ln>
            <a:miter lim="800000"/>
            <a:headEnd/>
            <a:tailEnd/>
          </a:ln>
        </p:spPr>
        <p:txBody>
          <a:bodyPr/>
          <a:lstStyle/>
          <a:p>
            <a:pPr algn="l"/>
            <a:r>
              <a:rPr lang="en-US" sz="3200" dirty="0" smtClean="0">
                <a:solidFill>
                  <a:schemeClr val="accent1">
                    <a:lumMod val="75000"/>
                  </a:schemeClr>
                </a:solidFill>
                <a:latin typeface="Calibri" pitchFamily="34" charset="0"/>
                <a:cs typeface="Calibri" pitchFamily="34" charset="0"/>
              </a:rPr>
              <a:t>Open Access …… Karnataka</a:t>
            </a:r>
          </a:p>
        </p:txBody>
      </p:sp>
      <p:sp>
        <p:nvSpPr>
          <p:cNvPr id="17411" name="Rectangle 3"/>
          <p:cNvSpPr>
            <a:spLocks noGrp="1" noChangeArrowheads="1"/>
          </p:cNvSpPr>
          <p:nvPr>
            <p:ph type="body" idx="4294967295"/>
          </p:nvPr>
        </p:nvSpPr>
        <p:spPr bwMode="auto">
          <a:xfrm>
            <a:off x="152400" y="1143000"/>
            <a:ext cx="8839200" cy="5105400"/>
          </a:xfrm>
          <a:prstGeom prst="rect">
            <a:avLst/>
          </a:prstGeom>
          <a:noFill/>
          <a:ln>
            <a:miter lim="800000"/>
            <a:headEnd/>
            <a:tailEnd/>
          </a:ln>
        </p:spPr>
        <p:txBody>
          <a:bodyPr/>
          <a:lstStyle/>
          <a:p>
            <a:r>
              <a:rPr lang="en-US" sz="2000" dirty="0" smtClean="0">
                <a:solidFill>
                  <a:schemeClr val="accent1"/>
                </a:solidFill>
                <a:latin typeface="Calibri" pitchFamily="34" charset="0"/>
                <a:cs typeface="Calibri" pitchFamily="34" charset="0"/>
              </a:rPr>
              <a:t>Technical requirement :</a:t>
            </a:r>
          </a:p>
          <a:p>
            <a:pPr lvl="1"/>
            <a:r>
              <a:rPr lang="en-US" sz="1600" dirty="0" smtClean="0">
                <a:solidFill>
                  <a:schemeClr val="accent1"/>
                </a:solidFill>
                <a:latin typeface="Calibri" pitchFamily="34" charset="0"/>
                <a:cs typeface="Calibri" pitchFamily="34" charset="0"/>
              </a:rPr>
              <a:t>ABT Meter </a:t>
            </a:r>
          </a:p>
          <a:p>
            <a:pPr lvl="1"/>
            <a:r>
              <a:rPr lang="en-US" sz="1600" dirty="0" smtClean="0">
                <a:solidFill>
                  <a:schemeClr val="accent1"/>
                </a:solidFill>
                <a:latin typeface="Calibri" pitchFamily="34" charset="0"/>
                <a:cs typeface="Calibri" pitchFamily="34" charset="0"/>
              </a:rPr>
              <a:t>Express Feeder</a:t>
            </a:r>
          </a:p>
          <a:p>
            <a:pPr>
              <a:lnSpc>
                <a:spcPct val="80000"/>
              </a:lnSpc>
            </a:pPr>
            <a:r>
              <a:rPr lang="en-US" sz="2000" dirty="0" smtClean="0">
                <a:solidFill>
                  <a:schemeClr val="accent1"/>
                </a:solidFill>
                <a:latin typeface="Calibri" pitchFamily="34" charset="0"/>
                <a:cs typeface="Calibri" pitchFamily="34" charset="0"/>
              </a:rPr>
              <a:t>Typical Losses &amp; charges accountable to OA Consumers</a:t>
            </a:r>
          </a:p>
          <a:p>
            <a:pPr lvl="1">
              <a:lnSpc>
                <a:spcPct val="80000"/>
              </a:lnSpc>
            </a:pPr>
            <a:r>
              <a:rPr lang="en-US" sz="1600" dirty="0" smtClean="0">
                <a:solidFill>
                  <a:schemeClr val="accent1"/>
                </a:solidFill>
                <a:latin typeface="Calibri" pitchFamily="34" charset="0"/>
                <a:cs typeface="Calibri" pitchFamily="34" charset="0"/>
              </a:rPr>
              <a:t>STU </a:t>
            </a:r>
            <a:r>
              <a:rPr lang="en-US" sz="1600" i="1" dirty="0" smtClean="0">
                <a:solidFill>
                  <a:srgbClr val="FF0000"/>
                </a:solidFill>
                <a:latin typeface="Calibri" pitchFamily="34" charset="0"/>
                <a:cs typeface="Calibri" pitchFamily="34" charset="0"/>
              </a:rPr>
              <a:t>(Loss-3.96%, Charges-Rs 0.08/KWh)</a:t>
            </a:r>
          </a:p>
          <a:p>
            <a:pPr lvl="1">
              <a:lnSpc>
                <a:spcPct val="80000"/>
              </a:lnSpc>
            </a:pPr>
            <a:r>
              <a:rPr lang="en-US" sz="1600" dirty="0" smtClean="0">
                <a:solidFill>
                  <a:schemeClr val="accent1"/>
                </a:solidFill>
                <a:latin typeface="Calibri" pitchFamily="34" charset="0"/>
                <a:cs typeface="Calibri" pitchFamily="34" charset="0"/>
              </a:rPr>
              <a:t>Distribution (wheeling) </a:t>
            </a:r>
            <a:r>
              <a:rPr lang="en-US" sz="1600" i="1" dirty="0" smtClean="0">
                <a:solidFill>
                  <a:schemeClr val="accent1"/>
                </a:solidFill>
                <a:latin typeface="Calibri" pitchFamily="34" charset="0"/>
                <a:cs typeface="Calibri" pitchFamily="34" charset="0"/>
              </a:rPr>
              <a:t>(</a:t>
            </a:r>
            <a:r>
              <a:rPr lang="en-US" sz="1600" i="1" dirty="0" smtClean="0">
                <a:solidFill>
                  <a:srgbClr val="FF0000"/>
                </a:solidFill>
                <a:latin typeface="Calibri" pitchFamily="34" charset="0"/>
                <a:cs typeface="Calibri" pitchFamily="34" charset="0"/>
              </a:rPr>
              <a:t>Loss-2.99%-5.90% , Charges-0.10 to 0.21 Rs./KWh</a:t>
            </a:r>
            <a:r>
              <a:rPr lang="en-US" sz="1600" i="1" dirty="0" smtClean="0">
                <a:solidFill>
                  <a:schemeClr val="accent1"/>
                </a:solidFill>
                <a:latin typeface="Calibri" pitchFamily="34" charset="0"/>
                <a:cs typeface="Calibri" pitchFamily="34" charset="0"/>
              </a:rPr>
              <a:t>)</a:t>
            </a:r>
          </a:p>
          <a:p>
            <a:pPr lvl="1">
              <a:lnSpc>
                <a:spcPct val="80000"/>
              </a:lnSpc>
            </a:pPr>
            <a:r>
              <a:rPr lang="en-US" sz="1600" dirty="0" smtClean="0">
                <a:solidFill>
                  <a:schemeClr val="accent1"/>
                </a:solidFill>
                <a:latin typeface="Calibri" pitchFamily="34" charset="0"/>
                <a:cs typeface="Calibri" pitchFamily="34" charset="0"/>
              </a:rPr>
              <a:t>SLDC (Rs 2000/day)</a:t>
            </a:r>
          </a:p>
          <a:p>
            <a:pPr>
              <a:lnSpc>
                <a:spcPct val="80000"/>
              </a:lnSpc>
            </a:pPr>
            <a:r>
              <a:rPr lang="en-US" sz="2000" dirty="0" smtClean="0">
                <a:solidFill>
                  <a:schemeClr val="accent1"/>
                </a:solidFill>
                <a:latin typeface="Calibri" pitchFamily="34" charset="0"/>
                <a:cs typeface="Calibri" pitchFamily="34" charset="0"/>
              </a:rPr>
              <a:t>Cross-subsidy S/charge – </a:t>
            </a:r>
            <a:r>
              <a:rPr lang="en-US" sz="2000" i="1" dirty="0" smtClean="0">
                <a:solidFill>
                  <a:srgbClr val="FF0000"/>
                </a:solidFill>
                <a:latin typeface="Calibri" pitchFamily="34" charset="0"/>
                <a:cs typeface="Calibri" pitchFamily="34" charset="0"/>
              </a:rPr>
              <a:t>Rs 0.11 - 0.43/KWh</a:t>
            </a:r>
          </a:p>
          <a:p>
            <a:pPr>
              <a:lnSpc>
                <a:spcPct val="80000"/>
              </a:lnSpc>
              <a:buNone/>
            </a:pPr>
            <a:endParaRPr lang="en-US" sz="2000" dirty="0" smtClean="0">
              <a:solidFill>
                <a:schemeClr val="accent1"/>
              </a:solidFill>
              <a:latin typeface="Calibri" pitchFamily="34" charset="0"/>
              <a:cs typeface="Calibri" pitchFamily="34" charset="0"/>
            </a:endParaRPr>
          </a:p>
          <a:p>
            <a:pPr>
              <a:lnSpc>
                <a:spcPct val="80000"/>
              </a:lnSpc>
            </a:pPr>
            <a:r>
              <a:rPr lang="en-US" sz="2000" dirty="0" smtClean="0">
                <a:solidFill>
                  <a:schemeClr val="accent1"/>
                </a:solidFill>
                <a:latin typeface="Calibri" pitchFamily="34" charset="0"/>
                <a:cs typeface="Calibri" pitchFamily="34" charset="0"/>
              </a:rPr>
              <a:t>Treatment of Deviation </a:t>
            </a:r>
          </a:p>
          <a:p>
            <a:pPr lvl="1">
              <a:lnSpc>
                <a:spcPct val="80000"/>
              </a:lnSpc>
            </a:pPr>
            <a:r>
              <a:rPr lang="en-US" sz="1800" dirty="0" smtClean="0">
                <a:solidFill>
                  <a:schemeClr val="accent1"/>
                </a:solidFill>
                <a:latin typeface="Calibri" pitchFamily="34" charset="0"/>
                <a:cs typeface="Calibri" pitchFamily="34" charset="0"/>
              </a:rPr>
              <a:t>OA Consumer: </a:t>
            </a:r>
            <a:endParaRPr lang="en-US" sz="1800" i="1" dirty="0" smtClean="0">
              <a:solidFill>
                <a:schemeClr val="accent1"/>
              </a:solidFill>
              <a:latin typeface="Calibri" pitchFamily="34" charset="0"/>
              <a:cs typeface="Calibri" pitchFamily="34" charset="0"/>
            </a:endParaRPr>
          </a:p>
          <a:p>
            <a:pPr lvl="2">
              <a:lnSpc>
                <a:spcPct val="80000"/>
              </a:lnSpc>
            </a:pPr>
            <a:r>
              <a:rPr lang="en-US" sz="1800" dirty="0" smtClean="0">
                <a:solidFill>
                  <a:schemeClr val="accent1"/>
                </a:solidFill>
                <a:latin typeface="Calibri" pitchFamily="34" charset="0"/>
                <a:cs typeface="Calibri" pitchFamily="34" charset="0"/>
              </a:rPr>
              <a:t>Over-drawl is charged as per UI</a:t>
            </a:r>
          </a:p>
          <a:p>
            <a:pPr lvl="2">
              <a:lnSpc>
                <a:spcPct val="80000"/>
              </a:lnSpc>
            </a:pPr>
            <a:r>
              <a:rPr lang="en-US" sz="1800" dirty="0" smtClean="0">
                <a:solidFill>
                  <a:schemeClr val="accent1"/>
                </a:solidFill>
                <a:latin typeface="Calibri" pitchFamily="34" charset="0"/>
                <a:cs typeface="Calibri" pitchFamily="34" charset="0"/>
              </a:rPr>
              <a:t>Under-drawl is not paid</a:t>
            </a:r>
          </a:p>
          <a:p>
            <a:pPr lvl="1">
              <a:lnSpc>
                <a:spcPct val="80000"/>
              </a:lnSpc>
            </a:pPr>
            <a:r>
              <a:rPr lang="en-US" sz="1800" dirty="0" smtClean="0">
                <a:solidFill>
                  <a:schemeClr val="accent1"/>
                </a:solidFill>
                <a:latin typeface="Calibri" pitchFamily="34" charset="0"/>
                <a:cs typeface="Calibri" pitchFamily="34" charset="0"/>
              </a:rPr>
              <a:t>OA Generator:</a:t>
            </a:r>
          </a:p>
          <a:p>
            <a:pPr lvl="2">
              <a:lnSpc>
                <a:spcPct val="80000"/>
              </a:lnSpc>
            </a:pPr>
            <a:r>
              <a:rPr lang="en-US" sz="1800" dirty="0" smtClean="0">
                <a:solidFill>
                  <a:schemeClr val="accent1"/>
                </a:solidFill>
                <a:latin typeface="Calibri" pitchFamily="34" charset="0"/>
                <a:cs typeface="Calibri" pitchFamily="34" charset="0"/>
              </a:rPr>
              <a:t>Under-Injection – UI</a:t>
            </a:r>
          </a:p>
          <a:p>
            <a:pPr lvl="2">
              <a:lnSpc>
                <a:spcPct val="80000"/>
              </a:lnSpc>
            </a:pPr>
            <a:r>
              <a:rPr lang="en-US" sz="1800" dirty="0" smtClean="0">
                <a:solidFill>
                  <a:schemeClr val="accent1"/>
                </a:solidFill>
                <a:latin typeface="Calibri" pitchFamily="34" charset="0"/>
                <a:cs typeface="Calibri" pitchFamily="34" charset="0"/>
              </a:rPr>
              <a:t>Over-Injection – paid at Rs. 2.80 per unit</a:t>
            </a:r>
          </a:p>
          <a:p>
            <a:pPr lvl="1">
              <a:buNone/>
            </a:pPr>
            <a:endParaRPr lang="en-US" sz="2200" dirty="0" smtClean="0">
              <a:latin typeface="Calibri" pitchFamily="34" charset="0"/>
              <a:cs typeface="Calibri" pitchFamily="34" charset="0"/>
            </a:endParaRPr>
          </a:p>
        </p:txBody>
      </p:sp>
      <p:grpSp>
        <p:nvGrpSpPr>
          <p:cNvPr id="4" name="Group 3"/>
          <p:cNvGrpSpPr/>
          <p:nvPr/>
        </p:nvGrpSpPr>
        <p:grpSpPr>
          <a:xfrm>
            <a:off x="6248400" y="0"/>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1470025"/>
          </a:xfrm>
        </p:spPr>
        <p:txBody>
          <a:bodyPr/>
          <a:lstStyle/>
          <a:p>
            <a:r>
              <a:rPr lang="en-US" b="1" dirty="0" smtClean="0">
                <a:solidFill>
                  <a:schemeClr val="accent1"/>
                </a:solidFill>
                <a:latin typeface="Calibri" pitchFamily="34" charset="0"/>
                <a:cs typeface="Calibri" pitchFamily="34" charset="0"/>
              </a:rPr>
              <a:t>Open Access…..Western Region</a:t>
            </a:r>
            <a:endParaRPr lang="en-US" b="1" dirty="0">
              <a:solidFill>
                <a:schemeClr val="accent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idx="1"/>
          </p:nvPr>
        </p:nvSpPr>
        <p:spPr bwMode="auto">
          <a:xfrm>
            <a:off x="228600" y="1143000"/>
            <a:ext cx="8686800" cy="4953000"/>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pPr>
            <a:r>
              <a:rPr lang="en-US" sz="2400" dirty="0" smtClean="0">
                <a:latin typeface="Calibri" pitchFamily="34" charset="0"/>
                <a:cs typeface="Calibri" pitchFamily="34" charset="0"/>
              </a:rPr>
              <a:t>Technical Conditions</a:t>
            </a:r>
          </a:p>
          <a:p>
            <a:pPr lvl="1">
              <a:spcBef>
                <a:spcPts val="600"/>
              </a:spcBef>
              <a:spcAft>
                <a:spcPts val="600"/>
              </a:spcAft>
            </a:pPr>
            <a:r>
              <a:rPr lang="en-US" sz="1800" dirty="0" smtClean="0">
                <a:latin typeface="Calibri" pitchFamily="34" charset="0"/>
                <a:cs typeface="Calibri" pitchFamily="34" charset="0"/>
              </a:rPr>
              <a:t>ABT Meters (0.2S accuracy)</a:t>
            </a:r>
          </a:p>
          <a:p>
            <a:pPr lvl="1">
              <a:spcBef>
                <a:spcPts val="600"/>
              </a:spcBef>
              <a:spcAft>
                <a:spcPts val="600"/>
              </a:spcAft>
            </a:pPr>
            <a:r>
              <a:rPr lang="en-US" sz="1800" dirty="0" smtClean="0">
                <a:latin typeface="Calibri" pitchFamily="34" charset="0"/>
                <a:cs typeface="Calibri" pitchFamily="34" charset="0"/>
              </a:rPr>
              <a:t>Before OA is granted undertaking mentioning</a:t>
            </a:r>
          </a:p>
          <a:p>
            <a:pPr lvl="2">
              <a:spcBef>
                <a:spcPts val="600"/>
              </a:spcBef>
              <a:spcAft>
                <a:spcPts val="600"/>
              </a:spcAft>
            </a:pPr>
            <a:r>
              <a:rPr lang="en-US" sz="1600" dirty="0" smtClean="0">
                <a:latin typeface="Calibri" pitchFamily="34" charset="0"/>
                <a:cs typeface="Calibri" pitchFamily="34" charset="0"/>
              </a:rPr>
              <a:t>To buy power for continuous 24hrs (all or none)</a:t>
            </a:r>
          </a:p>
          <a:p>
            <a:pPr lvl="2">
              <a:spcBef>
                <a:spcPts val="600"/>
              </a:spcBef>
              <a:spcAft>
                <a:spcPts val="600"/>
              </a:spcAft>
            </a:pPr>
            <a:r>
              <a:rPr lang="en-US" sz="1600" dirty="0" smtClean="0">
                <a:latin typeface="Calibri" pitchFamily="34" charset="0"/>
                <a:cs typeface="Calibri" pitchFamily="34" charset="0"/>
              </a:rPr>
              <a:t>In case of unavailability of power from other they can draw only the declared quantum from </a:t>
            </a:r>
            <a:r>
              <a:rPr lang="en-US" sz="1600" dirty="0" err="1" smtClean="0">
                <a:latin typeface="Calibri" pitchFamily="34" charset="0"/>
                <a:cs typeface="Calibri" pitchFamily="34" charset="0"/>
              </a:rPr>
              <a:t>Discom</a:t>
            </a:r>
            <a:endParaRPr lang="en-US" sz="2000" dirty="0" smtClean="0">
              <a:latin typeface="Calibri" pitchFamily="34" charset="0"/>
              <a:cs typeface="Calibri" pitchFamily="34" charset="0"/>
            </a:endParaRPr>
          </a:p>
          <a:p>
            <a:pPr>
              <a:lnSpc>
                <a:spcPct val="80000"/>
              </a:lnSpc>
            </a:pPr>
            <a:r>
              <a:rPr lang="en-US" sz="2400" dirty="0" smtClean="0">
                <a:latin typeface="Calibri" pitchFamily="34" charset="0"/>
                <a:cs typeface="Calibri" pitchFamily="34" charset="0"/>
              </a:rPr>
              <a:t>Typical Losses &amp; charges accountable to OA Consumers</a:t>
            </a:r>
          </a:p>
          <a:p>
            <a:pPr lvl="1">
              <a:spcBef>
                <a:spcPts val="600"/>
              </a:spcBef>
              <a:spcAft>
                <a:spcPts val="600"/>
              </a:spcAft>
            </a:pPr>
            <a:r>
              <a:rPr lang="en-US" sz="1800" dirty="0" smtClean="0">
                <a:latin typeface="Calibri" pitchFamily="34" charset="0"/>
                <a:cs typeface="Calibri" pitchFamily="34" charset="0"/>
              </a:rPr>
              <a:t>STU </a:t>
            </a:r>
            <a:r>
              <a:rPr lang="en-US" sz="1800" i="1" dirty="0" smtClean="0">
                <a:solidFill>
                  <a:srgbClr val="FF3300"/>
                </a:solidFill>
                <a:latin typeface="Calibri" pitchFamily="34" charset="0"/>
                <a:cs typeface="Calibri" pitchFamily="34" charset="0"/>
              </a:rPr>
              <a:t>(Loss-5.15 %, Charges-Rs 0.12/KWh)</a:t>
            </a:r>
          </a:p>
          <a:p>
            <a:pPr lvl="1">
              <a:spcBef>
                <a:spcPts val="600"/>
              </a:spcBef>
              <a:spcAft>
                <a:spcPts val="600"/>
              </a:spcAft>
            </a:pPr>
            <a:r>
              <a:rPr lang="en-US" sz="1800" dirty="0" smtClean="0">
                <a:latin typeface="Calibri" pitchFamily="34" charset="0"/>
                <a:cs typeface="Calibri" pitchFamily="34" charset="0"/>
              </a:rPr>
              <a:t>Distribution (wheeling) </a:t>
            </a:r>
            <a:r>
              <a:rPr lang="en-US" sz="1800" i="1" dirty="0" smtClean="0">
                <a:solidFill>
                  <a:srgbClr val="FF3300"/>
                </a:solidFill>
                <a:latin typeface="Calibri" pitchFamily="34" charset="0"/>
                <a:cs typeface="Calibri" pitchFamily="34" charset="0"/>
              </a:rPr>
              <a:t>(10% loss for 11 KV &amp; 33KV, Rs 0.11/KWh @ 33  &amp; 11kV)</a:t>
            </a:r>
          </a:p>
          <a:p>
            <a:pPr lvl="1">
              <a:spcBef>
                <a:spcPts val="600"/>
              </a:spcBef>
              <a:spcAft>
                <a:spcPts val="600"/>
              </a:spcAft>
            </a:pPr>
            <a:r>
              <a:rPr lang="en-US" sz="1800" dirty="0" smtClean="0">
                <a:latin typeface="Calibri" pitchFamily="34" charset="0"/>
                <a:cs typeface="Calibri" pitchFamily="34" charset="0"/>
              </a:rPr>
              <a:t>SLDC </a:t>
            </a:r>
            <a:r>
              <a:rPr lang="en-US" sz="1800" i="1" dirty="0" smtClean="0">
                <a:solidFill>
                  <a:srgbClr val="FF0000"/>
                </a:solidFill>
                <a:latin typeface="Calibri" pitchFamily="34" charset="0"/>
                <a:cs typeface="Calibri" pitchFamily="34" charset="0"/>
              </a:rPr>
              <a:t>(</a:t>
            </a:r>
            <a:r>
              <a:rPr lang="en-US" sz="1800" i="1" dirty="0" smtClean="0">
                <a:solidFill>
                  <a:srgbClr val="FF3300"/>
                </a:solidFill>
                <a:latin typeface="Calibri" pitchFamily="34" charset="0"/>
                <a:cs typeface="Calibri" pitchFamily="34" charset="0"/>
              </a:rPr>
              <a:t>Rs 2000/day)</a:t>
            </a:r>
          </a:p>
          <a:p>
            <a:pPr>
              <a:lnSpc>
                <a:spcPct val="80000"/>
              </a:lnSpc>
            </a:pPr>
            <a:r>
              <a:rPr lang="en-US" sz="2400" dirty="0" smtClean="0">
                <a:latin typeface="Calibri" pitchFamily="34" charset="0"/>
                <a:cs typeface="Calibri" pitchFamily="34" charset="0"/>
              </a:rPr>
              <a:t>Cross-subsidy s/charge </a:t>
            </a:r>
            <a:r>
              <a:rPr lang="en-US" sz="2000" i="1" dirty="0" smtClean="0">
                <a:solidFill>
                  <a:srgbClr val="FF3300"/>
                </a:solidFill>
                <a:latin typeface="Calibri" pitchFamily="34" charset="0"/>
                <a:cs typeface="Calibri" pitchFamily="34" charset="0"/>
              </a:rPr>
              <a:t>0.39 Rs. / KWh</a:t>
            </a:r>
            <a:endParaRPr lang="en-US" sz="1800" i="1" dirty="0" smtClean="0">
              <a:solidFill>
                <a:srgbClr val="FF3300"/>
              </a:solidFill>
              <a:latin typeface="Calibri" pitchFamily="34" charset="0"/>
              <a:cs typeface="Calibri" pitchFamily="34" charset="0"/>
            </a:endParaRPr>
          </a:p>
          <a:p>
            <a:pPr lvl="1">
              <a:lnSpc>
                <a:spcPct val="80000"/>
              </a:lnSpc>
            </a:pPr>
            <a:endParaRPr lang="en-US" sz="2000" dirty="0" smtClean="0">
              <a:latin typeface="Calibri" pitchFamily="34" charset="0"/>
              <a:cs typeface="Calibri" pitchFamily="34" charset="0"/>
            </a:endParaRPr>
          </a:p>
          <a:p>
            <a:pPr>
              <a:lnSpc>
                <a:spcPct val="80000"/>
              </a:lnSpc>
            </a:pPr>
            <a:endParaRPr lang="en-US" sz="2000" dirty="0" smtClean="0">
              <a:latin typeface="Calibri" pitchFamily="34" charset="0"/>
              <a:cs typeface="Calibri" pitchFamily="34" charset="0"/>
            </a:endParaRPr>
          </a:p>
          <a:p>
            <a:pPr lvl="1">
              <a:lnSpc>
                <a:spcPct val="90000"/>
              </a:lnSpc>
            </a:pPr>
            <a:endParaRPr lang="en-US" sz="2000" dirty="0" smtClean="0">
              <a:latin typeface="Calibri" pitchFamily="34" charset="0"/>
              <a:cs typeface="Calibri" pitchFamily="34" charset="0"/>
            </a:endParaRPr>
          </a:p>
        </p:txBody>
      </p:sp>
      <p:sp>
        <p:nvSpPr>
          <p:cNvPr id="20483" name="Rectangle 3"/>
          <p:cNvSpPr>
            <a:spLocks noChangeArrowheads="1"/>
          </p:cNvSpPr>
          <p:nvPr/>
        </p:nvSpPr>
        <p:spPr bwMode="auto">
          <a:xfrm>
            <a:off x="-76200" y="-152400"/>
            <a:ext cx="8305800" cy="533400"/>
          </a:xfrm>
          <a:prstGeom prst="rect">
            <a:avLst/>
          </a:prstGeom>
          <a:noFill/>
          <a:ln w="9525">
            <a:noFill/>
            <a:miter lim="800000"/>
            <a:headEnd/>
            <a:tailEnd/>
          </a:ln>
        </p:spPr>
        <p:txBody>
          <a:bodyPr/>
          <a:lstStyle/>
          <a:p>
            <a:pPr eaLnBrk="0" hangingPunct="0"/>
            <a:r>
              <a:rPr lang="en-US" sz="3200" b="1">
                <a:solidFill>
                  <a:srgbClr val="FFFF66"/>
                </a:solidFill>
              </a:rPr>
              <a:t>       </a:t>
            </a:r>
            <a:endParaRPr lang="en-US" sz="2800" b="1" i="1">
              <a:solidFill>
                <a:srgbClr val="FF9933"/>
              </a:solidFill>
            </a:endParaRPr>
          </a:p>
        </p:txBody>
      </p:sp>
      <p:sp>
        <p:nvSpPr>
          <p:cNvPr id="5" name="Rectangle 3"/>
          <p:cNvSpPr>
            <a:spLocks noChangeArrowheads="1"/>
          </p:cNvSpPr>
          <p:nvPr/>
        </p:nvSpPr>
        <p:spPr bwMode="auto">
          <a:xfrm>
            <a:off x="0" y="304800"/>
            <a:ext cx="8305800" cy="533400"/>
          </a:xfrm>
          <a:prstGeom prst="rect">
            <a:avLst/>
          </a:prstGeom>
          <a:noFill/>
          <a:ln w="9525">
            <a:noFill/>
            <a:miter lim="800000"/>
            <a:headEnd/>
            <a:tailEnd/>
          </a:ln>
        </p:spPr>
        <p:txBody>
          <a:bodyPr/>
          <a:lstStyle/>
          <a:p>
            <a:pPr>
              <a:defRPr/>
            </a:pPr>
            <a:r>
              <a:rPr lang="en-US" sz="3200" b="1" dirty="0" smtClean="0">
                <a:solidFill>
                  <a:schemeClr val="accent1">
                    <a:lumMod val="75000"/>
                  </a:schemeClr>
                </a:solidFill>
                <a:latin typeface="Calibri" pitchFamily="34" charset="0"/>
                <a:ea typeface="+mj-ea"/>
                <a:cs typeface="Calibri" pitchFamily="34" charset="0"/>
              </a:rPr>
              <a:t>Open Access…..Gujarat</a:t>
            </a:r>
            <a:endParaRPr lang="en-US" sz="3200" b="1" dirty="0">
              <a:solidFill>
                <a:schemeClr val="accent1">
                  <a:lumMod val="75000"/>
                </a:schemeClr>
              </a:solidFill>
              <a:latin typeface="Calibri" pitchFamily="34" charset="0"/>
              <a:ea typeface="+mj-ea"/>
              <a:cs typeface="Calibri" pitchFamily="34" charset="0"/>
            </a:endParaRPr>
          </a:p>
        </p:txBody>
      </p:sp>
      <p:grpSp>
        <p:nvGrpSpPr>
          <p:cNvPr id="6" name="Group 5"/>
          <p:cNvGrpSpPr/>
          <p:nvPr/>
        </p:nvGrpSpPr>
        <p:grpSpPr>
          <a:xfrm>
            <a:off x="6248400" y="0"/>
            <a:ext cx="914400" cy="948154"/>
            <a:chOff x="6248400" y="0"/>
            <a:chExt cx="914400" cy="948154"/>
          </a:xfrm>
        </p:grpSpPr>
        <p:sp>
          <p:nvSpPr>
            <p:cNvPr id="7" name="Curved Left Arrow 6">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984375" y="1130300"/>
            <a:ext cx="6007100" cy="215900"/>
            <a:chOff x="1252" y="820"/>
            <a:chExt cx="3784" cy="136"/>
          </a:xfrm>
        </p:grpSpPr>
        <p:sp>
          <p:nvSpPr>
            <p:cNvPr id="32997" name="Rectangle 4"/>
            <p:cNvSpPr>
              <a:spLocks noChangeArrowheads="1"/>
            </p:cNvSpPr>
            <p:nvPr/>
          </p:nvSpPr>
          <p:spPr bwMode="auto">
            <a:xfrm>
              <a:off x="1252" y="820"/>
              <a:ext cx="3784" cy="136"/>
            </a:xfrm>
            <a:prstGeom prst="rect">
              <a:avLst/>
            </a:prstGeom>
            <a:noFill/>
            <a:ln w="12700">
              <a:solidFill>
                <a:schemeClr val="tx1"/>
              </a:solidFill>
              <a:miter lim="800000"/>
              <a:headEnd/>
              <a:tailEnd/>
            </a:ln>
          </p:spPr>
          <p:txBody>
            <a:bodyPr wrap="none" anchor="ctr"/>
            <a:lstStyle/>
            <a:p>
              <a:endParaRPr lang="en-US"/>
            </a:p>
          </p:txBody>
        </p:sp>
        <p:sp>
          <p:nvSpPr>
            <p:cNvPr id="32998" name="Line 5"/>
            <p:cNvSpPr>
              <a:spLocks noChangeShapeType="1"/>
            </p:cNvSpPr>
            <p:nvPr/>
          </p:nvSpPr>
          <p:spPr bwMode="auto">
            <a:xfrm>
              <a:off x="1440" y="820"/>
              <a:ext cx="0" cy="136"/>
            </a:xfrm>
            <a:prstGeom prst="line">
              <a:avLst/>
            </a:prstGeom>
            <a:noFill/>
            <a:ln w="12700">
              <a:solidFill>
                <a:schemeClr val="tx1"/>
              </a:solidFill>
              <a:round/>
              <a:headEnd/>
              <a:tailEnd/>
            </a:ln>
          </p:spPr>
          <p:txBody>
            <a:bodyPr wrap="none" anchor="ctr"/>
            <a:lstStyle/>
            <a:p>
              <a:endParaRPr lang="en-US"/>
            </a:p>
          </p:txBody>
        </p:sp>
        <p:sp>
          <p:nvSpPr>
            <p:cNvPr id="32999" name="Line 6"/>
            <p:cNvSpPr>
              <a:spLocks noChangeShapeType="1"/>
            </p:cNvSpPr>
            <p:nvPr/>
          </p:nvSpPr>
          <p:spPr bwMode="auto">
            <a:xfrm>
              <a:off x="1680" y="820"/>
              <a:ext cx="0" cy="136"/>
            </a:xfrm>
            <a:prstGeom prst="line">
              <a:avLst/>
            </a:prstGeom>
            <a:noFill/>
            <a:ln w="12700">
              <a:solidFill>
                <a:schemeClr val="tx1"/>
              </a:solidFill>
              <a:round/>
              <a:headEnd/>
              <a:tailEnd/>
            </a:ln>
          </p:spPr>
          <p:txBody>
            <a:bodyPr wrap="none" anchor="ctr"/>
            <a:lstStyle/>
            <a:p>
              <a:endParaRPr lang="en-US"/>
            </a:p>
          </p:txBody>
        </p:sp>
        <p:sp>
          <p:nvSpPr>
            <p:cNvPr id="33000" name="Line 7"/>
            <p:cNvSpPr>
              <a:spLocks noChangeShapeType="1"/>
            </p:cNvSpPr>
            <p:nvPr/>
          </p:nvSpPr>
          <p:spPr bwMode="auto">
            <a:xfrm>
              <a:off x="1920" y="820"/>
              <a:ext cx="0" cy="136"/>
            </a:xfrm>
            <a:prstGeom prst="line">
              <a:avLst/>
            </a:prstGeom>
            <a:noFill/>
            <a:ln w="12700">
              <a:solidFill>
                <a:schemeClr val="tx1"/>
              </a:solidFill>
              <a:round/>
              <a:headEnd/>
              <a:tailEnd/>
            </a:ln>
          </p:spPr>
          <p:txBody>
            <a:bodyPr wrap="none" anchor="ctr"/>
            <a:lstStyle/>
            <a:p>
              <a:endParaRPr lang="en-US"/>
            </a:p>
          </p:txBody>
        </p:sp>
        <p:sp>
          <p:nvSpPr>
            <p:cNvPr id="33001" name="Line 8"/>
            <p:cNvSpPr>
              <a:spLocks noChangeShapeType="1"/>
            </p:cNvSpPr>
            <p:nvPr/>
          </p:nvSpPr>
          <p:spPr bwMode="auto">
            <a:xfrm>
              <a:off x="2160" y="820"/>
              <a:ext cx="0" cy="136"/>
            </a:xfrm>
            <a:prstGeom prst="line">
              <a:avLst/>
            </a:prstGeom>
            <a:noFill/>
            <a:ln w="12700">
              <a:solidFill>
                <a:schemeClr val="tx1"/>
              </a:solidFill>
              <a:round/>
              <a:headEnd/>
              <a:tailEnd/>
            </a:ln>
          </p:spPr>
          <p:txBody>
            <a:bodyPr wrap="none" anchor="ctr"/>
            <a:lstStyle/>
            <a:p>
              <a:endParaRPr lang="en-US"/>
            </a:p>
          </p:txBody>
        </p:sp>
        <p:sp>
          <p:nvSpPr>
            <p:cNvPr id="33002" name="Line 9"/>
            <p:cNvSpPr>
              <a:spLocks noChangeShapeType="1"/>
            </p:cNvSpPr>
            <p:nvPr/>
          </p:nvSpPr>
          <p:spPr bwMode="auto">
            <a:xfrm>
              <a:off x="2400" y="820"/>
              <a:ext cx="0" cy="136"/>
            </a:xfrm>
            <a:prstGeom prst="line">
              <a:avLst/>
            </a:prstGeom>
            <a:noFill/>
            <a:ln w="12700">
              <a:solidFill>
                <a:schemeClr val="tx1"/>
              </a:solidFill>
              <a:round/>
              <a:headEnd/>
              <a:tailEnd/>
            </a:ln>
          </p:spPr>
          <p:txBody>
            <a:bodyPr wrap="none" anchor="ctr"/>
            <a:lstStyle/>
            <a:p>
              <a:endParaRPr lang="en-US"/>
            </a:p>
          </p:txBody>
        </p:sp>
        <p:sp>
          <p:nvSpPr>
            <p:cNvPr id="33003" name="Line 10"/>
            <p:cNvSpPr>
              <a:spLocks noChangeShapeType="1"/>
            </p:cNvSpPr>
            <p:nvPr/>
          </p:nvSpPr>
          <p:spPr bwMode="auto">
            <a:xfrm>
              <a:off x="2640" y="820"/>
              <a:ext cx="0" cy="136"/>
            </a:xfrm>
            <a:prstGeom prst="line">
              <a:avLst/>
            </a:prstGeom>
            <a:noFill/>
            <a:ln w="12700">
              <a:solidFill>
                <a:schemeClr val="tx1"/>
              </a:solidFill>
              <a:round/>
              <a:headEnd/>
              <a:tailEnd/>
            </a:ln>
          </p:spPr>
          <p:txBody>
            <a:bodyPr wrap="none" anchor="ctr"/>
            <a:lstStyle/>
            <a:p>
              <a:endParaRPr lang="en-US"/>
            </a:p>
          </p:txBody>
        </p:sp>
        <p:sp>
          <p:nvSpPr>
            <p:cNvPr id="33004" name="Line 11"/>
            <p:cNvSpPr>
              <a:spLocks noChangeShapeType="1"/>
            </p:cNvSpPr>
            <p:nvPr/>
          </p:nvSpPr>
          <p:spPr bwMode="auto">
            <a:xfrm>
              <a:off x="2880" y="820"/>
              <a:ext cx="0" cy="136"/>
            </a:xfrm>
            <a:prstGeom prst="line">
              <a:avLst/>
            </a:prstGeom>
            <a:noFill/>
            <a:ln w="12700">
              <a:solidFill>
                <a:schemeClr val="tx1"/>
              </a:solidFill>
              <a:round/>
              <a:headEnd/>
              <a:tailEnd/>
            </a:ln>
          </p:spPr>
          <p:txBody>
            <a:bodyPr wrap="none" anchor="ctr"/>
            <a:lstStyle/>
            <a:p>
              <a:endParaRPr lang="en-US"/>
            </a:p>
          </p:txBody>
        </p:sp>
        <p:sp>
          <p:nvSpPr>
            <p:cNvPr id="33005" name="Line 12"/>
            <p:cNvSpPr>
              <a:spLocks noChangeShapeType="1"/>
            </p:cNvSpPr>
            <p:nvPr/>
          </p:nvSpPr>
          <p:spPr bwMode="auto">
            <a:xfrm>
              <a:off x="3120" y="820"/>
              <a:ext cx="0" cy="136"/>
            </a:xfrm>
            <a:prstGeom prst="line">
              <a:avLst/>
            </a:prstGeom>
            <a:noFill/>
            <a:ln w="12700">
              <a:solidFill>
                <a:schemeClr val="tx1"/>
              </a:solidFill>
              <a:round/>
              <a:headEnd/>
              <a:tailEnd/>
            </a:ln>
          </p:spPr>
          <p:txBody>
            <a:bodyPr wrap="none" anchor="ctr"/>
            <a:lstStyle/>
            <a:p>
              <a:endParaRPr lang="en-US"/>
            </a:p>
          </p:txBody>
        </p:sp>
        <p:sp>
          <p:nvSpPr>
            <p:cNvPr id="33006" name="Line 13"/>
            <p:cNvSpPr>
              <a:spLocks noChangeShapeType="1"/>
            </p:cNvSpPr>
            <p:nvPr/>
          </p:nvSpPr>
          <p:spPr bwMode="auto">
            <a:xfrm>
              <a:off x="4560" y="820"/>
              <a:ext cx="0" cy="136"/>
            </a:xfrm>
            <a:prstGeom prst="line">
              <a:avLst/>
            </a:prstGeom>
            <a:noFill/>
            <a:ln w="12700">
              <a:solidFill>
                <a:schemeClr val="tx1"/>
              </a:solidFill>
              <a:round/>
              <a:headEnd/>
              <a:tailEnd/>
            </a:ln>
          </p:spPr>
          <p:txBody>
            <a:bodyPr wrap="none" anchor="ctr"/>
            <a:lstStyle/>
            <a:p>
              <a:endParaRPr lang="en-US"/>
            </a:p>
          </p:txBody>
        </p:sp>
        <p:sp>
          <p:nvSpPr>
            <p:cNvPr id="33007" name="Line 14"/>
            <p:cNvSpPr>
              <a:spLocks noChangeShapeType="1"/>
            </p:cNvSpPr>
            <p:nvPr/>
          </p:nvSpPr>
          <p:spPr bwMode="auto">
            <a:xfrm>
              <a:off x="4320" y="820"/>
              <a:ext cx="0" cy="136"/>
            </a:xfrm>
            <a:prstGeom prst="line">
              <a:avLst/>
            </a:prstGeom>
            <a:noFill/>
            <a:ln w="12700">
              <a:solidFill>
                <a:schemeClr val="tx1"/>
              </a:solidFill>
              <a:round/>
              <a:headEnd/>
              <a:tailEnd/>
            </a:ln>
          </p:spPr>
          <p:txBody>
            <a:bodyPr wrap="none" anchor="ctr"/>
            <a:lstStyle/>
            <a:p>
              <a:endParaRPr lang="en-US"/>
            </a:p>
          </p:txBody>
        </p:sp>
        <p:sp>
          <p:nvSpPr>
            <p:cNvPr id="33008" name="Line 15"/>
            <p:cNvSpPr>
              <a:spLocks noChangeShapeType="1"/>
            </p:cNvSpPr>
            <p:nvPr/>
          </p:nvSpPr>
          <p:spPr bwMode="auto">
            <a:xfrm>
              <a:off x="4080" y="820"/>
              <a:ext cx="0" cy="136"/>
            </a:xfrm>
            <a:prstGeom prst="line">
              <a:avLst/>
            </a:prstGeom>
            <a:noFill/>
            <a:ln w="12700">
              <a:solidFill>
                <a:schemeClr val="tx1"/>
              </a:solidFill>
              <a:round/>
              <a:headEnd/>
              <a:tailEnd/>
            </a:ln>
          </p:spPr>
          <p:txBody>
            <a:bodyPr wrap="none" anchor="ctr"/>
            <a:lstStyle/>
            <a:p>
              <a:endParaRPr lang="en-US"/>
            </a:p>
          </p:txBody>
        </p:sp>
        <p:sp>
          <p:nvSpPr>
            <p:cNvPr id="33009" name="Line 16"/>
            <p:cNvSpPr>
              <a:spLocks noChangeShapeType="1"/>
            </p:cNvSpPr>
            <p:nvPr/>
          </p:nvSpPr>
          <p:spPr bwMode="auto">
            <a:xfrm>
              <a:off x="3840" y="820"/>
              <a:ext cx="0" cy="136"/>
            </a:xfrm>
            <a:prstGeom prst="line">
              <a:avLst/>
            </a:prstGeom>
            <a:noFill/>
            <a:ln w="12700">
              <a:solidFill>
                <a:schemeClr val="tx1"/>
              </a:solidFill>
              <a:round/>
              <a:headEnd/>
              <a:tailEnd/>
            </a:ln>
          </p:spPr>
          <p:txBody>
            <a:bodyPr wrap="none" anchor="ctr"/>
            <a:lstStyle/>
            <a:p>
              <a:endParaRPr lang="en-US"/>
            </a:p>
          </p:txBody>
        </p:sp>
        <p:sp>
          <p:nvSpPr>
            <p:cNvPr id="33010" name="Line 17"/>
            <p:cNvSpPr>
              <a:spLocks noChangeShapeType="1"/>
            </p:cNvSpPr>
            <p:nvPr/>
          </p:nvSpPr>
          <p:spPr bwMode="auto">
            <a:xfrm>
              <a:off x="3600" y="820"/>
              <a:ext cx="0" cy="136"/>
            </a:xfrm>
            <a:prstGeom prst="line">
              <a:avLst/>
            </a:prstGeom>
            <a:noFill/>
            <a:ln w="12700">
              <a:solidFill>
                <a:schemeClr val="tx1"/>
              </a:solidFill>
              <a:round/>
              <a:headEnd/>
              <a:tailEnd/>
            </a:ln>
          </p:spPr>
          <p:txBody>
            <a:bodyPr wrap="none" anchor="ctr"/>
            <a:lstStyle/>
            <a:p>
              <a:endParaRPr lang="en-US"/>
            </a:p>
          </p:txBody>
        </p:sp>
        <p:sp>
          <p:nvSpPr>
            <p:cNvPr id="33011" name="Line 18"/>
            <p:cNvSpPr>
              <a:spLocks noChangeShapeType="1"/>
            </p:cNvSpPr>
            <p:nvPr/>
          </p:nvSpPr>
          <p:spPr bwMode="auto">
            <a:xfrm>
              <a:off x="3360" y="820"/>
              <a:ext cx="0" cy="136"/>
            </a:xfrm>
            <a:prstGeom prst="line">
              <a:avLst/>
            </a:prstGeom>
            <a:noFill/>
            <a:ln w="12700">
              <a:solidFill>
                <a:schemeClr val="tx1"/>
              </a:solidFill>
              <a:round/>
              <a:headEnd/>
              <a:tailEnd/>
            </a:ln>
          </p:spPr>
          <p:txBody>
            <a:bodyPr wrap="none" anchor="ctr"/>
            <a:lstStyle/>
            <a:p>
              <a:endParaRPr lang="en-US"/>
            </a:p>
          </p:txBody>
        </p:sp>
        <p:sp>
          <p:nvSpPr>
            <p:cNvPr id="33012" name="Line 19"/>
            <p:cNvSpPr>
              <a:spLocks noChangeShapeType="1"/>
            </p:cNvSpPr>
            <p:nvPr/>
          </p:nvSpPr>
          <p:spPr bwMode="auto">
            <a:xfrm>
              <a:off x="4800" y="820"/>
              <a:ext cx="0" cy="136"/>
            </a:xfrm>
            <a:prstGeom prst="line">
              <a:avLst/>
            </a:prstGeom>
            <a:noFill/>
            <a:ln w="12700">
              <a:solidFill>
                <a:schemeClr val="tx1"/>
              </a:solidFill>
              <a:round/>
              <a:headEnd/>
              <a:tailEnd/>
            </a:ln>
          </p:spPr>
          <p:txBody>
            <a:bodyPr wrap="none" anchor="ctr"/>
            <a:lstStyle/>
            <a:p>
              <a:endParaRPr lang="en-US"/>
            </a:p>
          </p:txBody>
        </p:sp>
      </p:grpSp>
      <p:sp>
        <p:nvSpPr>
          <p:cNvPr id="32771" name="Rectangle 20"/>
          <p:cNvSpPr>
            <a:spLocks noChangeArrowheads="1"/>
          </p:cNvSpPr>
          <p:nvPr/>
        </p:nvSpPr>
        <p:spPr bwMode="auto">
          <a:xfrm>
            <a:off x="596900" y="2511425"/>
            <a:ext cx="1246188" cy="304800"/>
          </a:xfrm>
          <a:prstGeom prst="rect">
            <a:avLst/>
          </a:prstGeom>
          <a:noFill/>
          <a:ln w="76200">
            <a:noFill/>
            <a:miter lim="800000"/>
            <a:headEnd/>
            <a:tailEnd/>
          </a:ln>
        </p:spPr>
        <p:txBody>
          <a:bodyPr wrap="none" anchor="ctr"/>
          <a:lstStyle/>
          <a:p>
            <a:endParaRPr lang="en-US"/>
          </a:p>
        </p:txBody>
      </p:sp>
      <p:sp>
        <p:nvSpPr>
          <p:cNvPr id="32772" name="Rectangle 21"/>
          <p:cNvSpPr>
            <a:spLocks noChangeArrowheads="1"/>
          </p:cNvSpPr>
          <p:nvPr/>
        </p:nvSpPr>
        <p:spPr bwMode="auto">
          <a:xfrm>
            <a:off x="457200" y="1049338"/>
            <a:ext cx="1579563" cy="271462"/>
          </a:xfrm>
          <a:prstGeom prst="rect">
            <a:avLst/>
          </a:prstGeom>
          <a:noFill/>
          <a:ln w="76200">
            <a:noFill/>
            <a:miter lim="800000"/>
            <a:headEnd/>
            <a:tailEnd/>
          </a:ln>
        </p:spPr>
        <p:txBody>
          <a:bodyPr wrap="none" lIns="90488" tIns="44450" rIns="90488" bIns="44450">
            <a:spAutoFit/>
          </a:bodyPr>
          <a:lstStyle/>
          <a:p>
            <a:pPr eaLnBrk="0" hangingPunct="0"/>
            <a:r>
              <a:rPr lang="en-GB" sz="1200" b="1"/>
              <a:t>Price (Rs./kWh)</a:t>
            </a:r>
          </a:p>
        </p:txBody>
      </p:sp>
      <p:sp>
        <p:nvSpPr>
          <p:cNvPr id="32773" name="Rectangle 22"/>
          <p:cNvSpPr>
            <a:spLocks noChangeArrowheads="1"/>
          </p:cNvSpPr>
          <p:nvPr/>
        </p:nvSpPr>
        <p:spPr bwMode="auto">
          <a:xfrm>
            <a:off x="1979613" y="1125538"/>
            <a:ext cx="3571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0  </a:t>
            </a:r>
          </a:p>
        </p:txBody>
      </p:sp>
      <p:sp>
        <p:nvSpPr>
          <p:cNvPr id="32774" name="Rectangle 23"/>
          <p:cNvSpPr>
            <a:spLocks noChangeArrowheads="1"/>
          </p:cNvSpPr>
          <p:nvPr/>
        </p:nvSpPr>
        <p:spPr bwMode="auto">
          <a:xfrm>
            <a:off x="7602538" y="1155700"/>
            <a:ext cx="447675" cy="241300"/>
          </a:xfrm>
          <a:prstGeom prst="rect">
            <a:avLst/>
          </a:prstGeom>
          <a:noFill/>
          <a:ln w="76200">
            <a:noFill/>
            <a:miter lim="800000"/>
            <a:headEnd/>
            <a:tailEnd/>
          </a:ln>
        </p:spPr>
        <p:txBody>
          <a:bodyPr wrap="none" lIns="90488" tIns="44450" rIns="90488" bIns="44450">
            <a:spAutoFit/>
          </a:bodyPr>
          <a:lstStyle/>
          <a:p>
            <a:pPr eaLnBrk="0" hangingPunct="0"/>
            <a:r>
              <a:rPr lang="en-GB" sz="1000" b="1"/>
              <a:t>20  </a:t>
            </a:r>
          </a:p>
        </p:txBody>
      </p:sp>
      <p:sp>
        <p:nvSpPr>
          <p:cNvPr id="32775" name="Rectangle 24"/>
          <p:cNvSpPr>
            <a:spLocks noChangeArrowheads="1"/>
          </p:cNvSpPr>
          <p:nvPr/>
        </p:nvSpPr>
        <p:spPr bwMode="auto">
          <a:xfrm>
            <a:off x="2284413" y="1125538"/>
            <a:ext cx="271462" cy="241300"/>
          </a:xfrm>
          <a:prstGeom prst="rect">
            <a:avLst/>
          </a:prstGeom>
          <a:noFill/>
          <a:ln w="76200">
            <a:noFill/>
            <a:miter lim="800000"/>
            <a:headEnd/>
            <a:tailEnd/>
          </a:ln>
        </p:spPr>
        <p:txBody>
          <a:bodyPr wrap="none" lIns="90488" tIns="44450" rIns="90488" bIns="44450">
            <a:spAutoFit/>
          </a:bodyPr>
          <a:lstStyle/>
          <a:p>
            <a:pPr eaLnBrk="0" hangingPunct="0"/>
            <a:r>
              <a:rPr lang="en-GB" sz="1000" b="1"/>
              <a:t>1</a:t>
            </a:r>
          </a:p>
        </p:txBody>
      </p:sp>
      <p:sp>
        <p:nvSpPr>
          <p:cNvPr id="32776" name="Rectangle 25"/>
          <p:cNvSpPr>
            <a:spLocks noChangeArrowheads="1"/>
          </p:cNvSpPr>
          <p:nvPr/>
        </p:nvSpPr>
        <p:spPr bwMode="auto">
          <a:xfrm>
            <a:off x="3046413" y="1125538"/>
            <a:ext cx="271462" cy="241300"/>
          </a:xfrm>
          <a:prstGeom prst="rect">
            <a:avLst/>
          </a:prstGeom>
          <a:noFill/>
          <a:ln w="76200">
            <a:noFill/>
            <a:miter lim="800000"/>
            <a:headEnd/>
            <a:tailEnd/>
          </a:ln>
        </p:spPr>
        <p:txBody>
          <a:bodyPr wrap="none" lIns="90488" tIns="44450" rIns="90488" bIns="44450">
            <a:spAutoFit/>
          </a:bodyPr>
          <a:lstStyle/>
          <a:p>
            <a:pPr eaLnBrk="0" hangingPunct="0"/>
            <a:r>
              <a:rPr lang="en-GB" sz="1000" b="1"/>
              <a:t>2</a:t>
            </a:r>
          </a:p>
        </p:txBody>
      </p:sp>
      <p:sp>
        <p:nvSpPr>
          <p:cNvPr id="32777" name="Rectangle 26"/>
          <p:cNvSpPr>
            <a:spLocks noChangeArrowheads="1"/>
          </p:cNvSpPr>
          <p:nvPr/>
        </p:nvSpPr>
        <p:spPr bwMode="auto">
          <a:xfrm>
            <a:off x="3427413" y="1125538"/>
            <a:ext cx="4079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2.1</a:t>
            </a:r>
          </a:p>
        </p:txBody>
      </p:sp>
      <p:sp>
        <p:nvSpPr>
          <p:cNvPr id="32778" name="Rectangle 27"/>
          <p:cNvSpPr>
            <a:spLocks noChangeArrowheads="1"/>
          </p:cNvSpPr>
          <p:nvPr/>
        </p:nvSpPr>
        <p:spPr bwMode="auto">
          <a:xfrm>
            <a:off x="4167188" y="1125538"/>
            <a:ext cx="271462" cy="241300"/>
          </a:xfrm>
          <a:prstGeom prst="rect">
            <a:avLst/>
          </a:prstGeom>
          <a:noFill/>
          <a:ln w="76200">
            <a:noFill/>
            <a:miter lim="800000"/>
            <a:headEnd/>
            <a:tailEnd/>
          </a:ln>
        </p:spPr>
        <p:txBody>
          <a:bodyPr wrap="none" lIns="90488" tIns="44450" rIns="90488" bIns="44450">
            <a:spAutoFit/>
          </a:bodyPr>
          <a:lstStyle/>
          <a:p>
            <a:pPr eaLnBrk="0" hangingPunct="0"/>
            <a:r>
              <a:rPr lang="en-GB" sz="1000" b="1"/>
              <a:t>3</a:t>
            </a:r>
          </a:p>
        </p:txBody>
      </p:sp>
      <p:sp>
        <p:nvSpPr>
          <p:cNvPr id="32779" name="Rectangle 28"/>
          <p:cNvSpPr>
            <a:spLocks noChangeArrowheads="1"/>
          </p:cNvSpPr>
          <p:nvPr/>
        </p:nvSpPr>
        <p:spPr bwMode="auto">
          <a:xfrm>
            <a:off x="4548188" y="1125538"/>
            <a:ext cx="4079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3.1</a:t>
            </a:r>
          </a:p>
        </p:txBody>
      </p:sp>
      <p:sp>
        <p:nvSpPr>
          <p:cNvPr id="32780" name="Rectangle 29"/>
          <p:cNvSpPr>
            <a:spLocks noChangeArrowheads="1"/>
          </p:cNvSpPr>
          <p:nvPr/>
        </p:nvSpPr>
        <p:spPr bwMode="auto">
          <a:xfrm>
            <a:off x="4929188" y="1125538"/>
            <a:ext cx="271462" cy="241300"/>
          </a:xfrm>
          <a:prstGeom prst="rect">
            <a:avLst/>
          </a:prstGeom>
          <a:noFill/>
          <a:ln w="76200">
            <a:noFill/>
            <a:miter lim="800000"/>
            <a:headEnd/>
            <a:tailEnd/>
          </a:ln>
        </p:spPr>
        <p:txBody>
          <a:bodyPr wrap="none" lIns="90488" tIns="44450" rIns="90488" bIns="44450">
            <a:spAutoFit/>
          </a:bodyPr>
          <a:lstStyle/>
          <a:p>
            <a:pPr eaLnBrk="0" hangingPunct="0"/>
            <a:r>
              <a:rPr lang="en-GB" sz="1000" b="1"/>
              <a:t>4</a:t>
            </a:r>
          </a:p>
        </p:txBody>
      </p:sp>
      <p:sp>
        <p:nvSpPr>
          <p:cNvPr id="32781" name="Rectangle 30"/>
          <p:cNvSpPr>
            <a:spLocks noChangeArrowheads="1"/>
          </p:cNvSpPr>
          <p:nvPr/>
        </p:nvSpPr>
        <p:spPr bwMode="auto">
          <a:xfrm>
            <a:off x="5310188" y="1125538"/>
            <a:ext cx="4079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4.1</a:t>
            </a:r>
          </a:p>
        </p:txBody>
      </p:sp>
      <p:sp>
        <p:nvSpPr>
          <p:cNvPr id="32782" name="Rectangle 31"/>
          <p:cNvSpPr>
            <a:spLocks noChangeArrowheads="1"/>
          </p:cNvSpPr>
          <p:nvPr/>
        </p:nvSpPr>
        <p:spPr bwMode="auto">
          <a:xfrm>
            <a:off x="2665413" y="1125538"/>
            <a:ext cx="4079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1.1</a:t>
            </a:r>
          </a:p>
        </p:txBody>
      </p:sp>
      <p:sp>
        <p:nvSpPr>
          <p:cNvPr id="32783" name="Rectangle 53"/>
          <p:cNvSpPr>
            <a:spLocks noChangeArrowheads="1"/>
          </p:cNvSpPr>
          <p:nvPr/>
        </p:nvSpPr>
        <p:spPr bwMode="auto">
          <a:xfrm>
            <a:off x="4991100" y="2740025"/>
            <a:ext cx="285750" cy="274638"/>
          </a:xfrm>
          <a:prstGeom prst="rect">
            <a:avLst/>
          </a:prstGeom>
          <a:noFill/>
          <a:ln w="76200">
            <a:noFill/>
            <a:miter lim="800000"/>
            <a:headEnd/>
            <a:tailEnd/>
          </a:ln>
        </p:spPr>
        <p:txBody>
          <a:bodyPr wrap="none" anchor="ctr"/>
          <a:lstStyle/>
          <a:p>
            <a:endParaRPr lang="en-US"/>
          </a:p>
        </p:txBody>
      </p:sp>
      <p:sp>
        <p:nvSpPr>
          <p:cNvPr id="32784" name="Rectangle 79"/>
          <p:cNvSpPr>
            <a:spLocks noChangeArrowheads="1"/>
          </p:cNvSpPr>
          <p:nvPr/>
        </p:nvSpPr>
        <p:spPr bwMode="auto">
          <a:xfrm>
            <a:off x="250825" y="115888"/>
            <a:ext cx="8458200" cy="1143000"/>
          </a:xfrm>
          <a:prstGeom prst="rect">
            <a:avLst/>
          </a:prstGeom>
          <a:noFill/>
          <a:ln w="9525" algn="ctr">
            <a:noFill/>
            <a:miter lim="800000"/>
            <a:headEnd/>
            <a:tailEnd/>
          </a:ln>
        </p:spPr>
        <p:txBody>
          <a:bodyPr anchor="ctr"/>
          <a:lstStyle/>
          <a:p>
            <a:endParaRPr lang="sv-SE" b="1">
              <a:solidFill>
                <a:schemeClr val="tx2"/>
              </a:solidFill>
            </a:endParaRPr>
          </a:p>
        </p:txBody>
      </p:sp>
      <p:sp>
        <p:nvSpPr>
          <p:cNvPr id="32785" name="Rectangle 80"/>
          <p:cNvSpPr>
            <a:spLocks noChangeArrowheads="1"/>
          </p:cNvSpPr>
          <p:nvPr/>
        </p:nvSpPr>
        <p:spPr bwMode="auto">
          <a:xfrm>
            <a:off x="3786188" y="1125538"/>
            <a:ext cx="407987" cy="241300"/>
          </a:xfrm>
          <a:prstGeom prst="rect">
            <a:avLst/>
          </a:prstGeom>
          <a:noFill/>
          <a:ln w="76200">
            <a:noFill/>
            <a:miter lim="800000"/>
            <a:headEnd/>
            <a:tailEnd/>
          </a:ln>
        </p:spPr>
        <p:txBody>
          <a:bodyPr wrap="none" lIns="90488" tIns="44450" rIns="90488" bIns="44450">
            <a:spAutoFit/>
          </a:bodyPr>
          <a:lstStyle/>
          <a:p>
            <a:pPr eaLnBrk="0" hangingPunct="0"/>
            <a:r>
              <a:rPr lang="en-GB" sz="1000" b="1"/>
              <a:t>2.5</a:t>
            </a:r>
          </a:p>
        </p:txBody>
      </p:sp>
      <p:sp>
        <p:nvSpPr>
          <p:cNvPr id="32786" name="Rectangle 82"/>
          <p:cNvSpPr>
            <a:spLocks noChangeArrowheads="1"/>
          </p:cNvSpPr>
          <p:nvPr/>
        </p:nvSpPr>
        <p:spPr bwMode="auto">
          <a:xfrm>
            <a:off x="1984375" y="1427163"/>
            <a:ext cx="6007100" cy="215900"/>
          </a:xfrm>
          <a:prstGeom prst="rect">
            <a:avLst/>
          </a:prstGeom>
          <a:noFill/>
          <a:ln w="12700">
            <a:solidFill>
              <a:schemeClr val="tx1"/>
            </a:solidFill>
            <a:miter lim="800000"/>
            <a:headEnd/>
            <a:tailEnd/>
          </a:ln>
        </p:spPr>
        <p:txBody>
          <a:bodyPr wrap="none" anchor="ctr"/>
          <a:lstStyle/>
          <a:p>
            <a:endParaRPr lang="en-US"/>
          </a:p>
        </p:txBody>
      </p:sp>
      <p:sp>
        <p:nvSpPr>
          <p:cNvPr id="32787" name="Line 83"/>
          <p:cNvSpPr>
            <a:spLocks noChangeShapeType="1"/>
          </p:cNvSpPr>
          <p:nvPr/>
        </p:nvSpPr>
        <p:spPr bwMode="auto">
          <a:xfrm>
            <a:off x="2282825" y="1427163"/>
            <a:ext cx="0" cy="215900"/>
          </a:xfrm>
          <a:prstGeom prst="line">
            <a:avLst/>
          </a:prstGeom>
          <a:noFill/>
          <a:ln w="12700">
            <a:solidFill>
              <a:schemeClr val="tx1"/>
            </a:solidFill>
            <a:round/>
            <a:headEnd/>
            <a:tailEnd/>
          </a:ln>
        </p:spPr>
        <p:txBody>
          <a:bodyPr wrap="none" anchor="ctr"/>
          <a:lstStyle/>
          <a:p>
            <a:endParaRPr lang="en-US"/>
          </a:p>
        </p:txBody>
      </p:sp>
      <p:sp>
        <p:nvSpPr>
          <p:cNvPr id="32788" name="Line 84"/>
          <p:cNvSpPr>
            <a:spLocks noChangeShapeType="1"/>
          </p:cNvSpPr>
          <p:nvPr/>
        </p:nvSpPr>
        <p:spPr bwMode="auto">
          <a:xfrm>
            <a:off x="2663825" y="1427163"/>
            <a:ext cx="0" cy="215900"/>
          </a:xfrm>
          <a:prstGeom prst="line">
            <a:avLst/>
          </a:prstGeom>
          <a:noFill/>
          <a:ln w="12700">
            <a:solidFill>
              <a:schemeClr val="tx1"/>
            </a:solidFill>
            <a:round/>
            <a:headEnd/>
            <a:tailEnd/>
          </a:ln>
        </p:spPr>
        <p:txBody>
          <a:bodyPr wrap="none" anchor="ctr"/>
          <a:lstStyle/>
          <a:p>
            <a:endParaRPr lang="en-US"/>
          </a:p>
        </p:txBody>
      </p:sp>
      <p:sp>
        <p:nvSpPr>
          <p:cNvPr id="32789" name="Line 85"/>
          <p:cNvSpPr>
            <a:spLocks noChangeShapeType="1"/>
          </p:cNvSpPr>
          <p:nvPr/>
        </p:nvSpPr>
        <p:spPr bwMode="auto">
          <a:xfrm>
            <a:off x="3044825" y="1427163"/>
            <a:ext cx="0" cy="215900"/>
          </a:xfrm>
          <a:prstGeom prst="line">
            <a:avLst/>
          </a:prstGeom>
          <a:noFill/>
          <a:ln w="12700">
            <a:solidFill>
              <a:schemeClr val="tx1"/>
            </a:solidFill>
            <a:round/>
            <a:headEnd/>
            <a:tailEnd/>
          </a:ln>
        </p:spPr>
        <p:txBody>
          <a:bodyPr wrap="none" anchor="ctr"/>
          <a:lstStyle/>
          <a:p>
            <a:endParaRPr lang="en-US"/>
          </a:p>
        </p:txBody>
      </p:sp>
      <p:sp>
        <p:nvSpPr>
          <p:cNvPr id="32790" name="Line 86"/>
          <p:cNvSpPr>
            <a:spLocks noChangeShapeType="1"/>
          </p:cNvSpPr>
          <p:nvPr/>
        </p:nvSpPr>
        <p:spPr bwMode="auto">
          <a:xfrm>
            <a:off x="3425825" y="1427163"/>
            <a:ext cx="0" cy="215900"/>
          </a:xfrm>
          <a:prstGeom prst="line">
            <a:avLst/>
          </a:prstGeom>
          <a:noFill/>
          <a:ln w="12700">
            <a:solidFill>
              <a:schemeClr val="tx1"/>
            </a:solidFill>
            <a:round/>
            <a:headEnd/>
            <a:tailEnd/>
          </a:ln>
        </p:spPr>
        <p:txBody>
          <a:bodyPr wrap="none" anchor="ctr"/>
          <a:lstStyle/>
          <a:p>
            <a:endParaRPr lang="en-US"/>
          </a:p>
        </p:txBody>
      </p:sp>
      <p:sp>
        <p:nvSpPr>
          <p:cNvPr id="32791" name="Line 87"/>
          <p:cNvSpPr>
            <a:spLocks noChangeShapeType="1"/>
          </p:cNvSpPr>
          <p:nvPr/>
        </p:nvSpPr>
        <p:spPr bwMode="auto">
          <a:xfrm>
            <a:off x="4162425" y="1427163"/>
            <a:ext cx="0" cy="215900"/>
          </a:xfrm>
          <a:prstGeom prst="line">
            <a:avLst/>
          </a:prstGeom>
          <a:noFill/>
          <a:ln w="12700">
            <a:solidFill>
              <a:schemeClr val="tx1"/>
            </a:solidFill>
            <a:round/>
            <a:headEnd/>
            <a:tailEnd/>
          </a:ln>
        </p:spPr>
        <p:txBody>
          <a:bodyPr wrap="none" anchor="ctr"/>
          <a:lstStyle/>
          <a:p>
            <a:endParaRPr lang="en-US"/>
          </a:p>
        </p:txBody>
      </p:sp>
      <p:sp>
        <p:nvSpPr>
          <p:cNvPr id="32792" name="Line 88"/>
          <p:cNvSpPr>
            <a:spLocks noChangeShapeType="1"/>
          </p:cNvSpPr>
          <p:nvPr/>
        </p:nvSpPr>
        <p:spPr bwMode="auto">
          <a:xfrm>
            <a:off x="4543425" y="1427163"/>
            <a:ext cx="0" cy="215900"/>
          </a:xfrm>
          <a:prstGeom prst="line">
            <a:avLst/>
          </a:prstGeom>
          <a:noFill/>
          <a:ln w="12700">
            <a:solidFill>
              <a:schemeClr val="tx1"/>
            </a:solidFill>
            <a:round/>
            <a:headEnd/>
            <a:tailEnd/>
          </a:ln>
        </p:spPr>
        <p:txBody>
          <a:bodyPr wrap="none" anchor="ctr"/>
          <a:lstStyle/>
          <a:p>
            <a:endParaRPr lang="en-US"/>
          </a:p>
        </p:txBody>
      </p:sp>
      <p:sp>
        <p:nvSpPr>
          <p:cNvPr id="32793" name="Line 89"/>
          <p:cNvSpPr>
            <a:spLocks noChangeShapeType="1"/>
          </p:cNvSpPr>
          <p:nvPr/>
        </p:nvSpPr>
        <p:spPr bwMode="auto">
          <a:xfrm>
            <a:off x="4924425" y="1427163"/>
            <a:ext cx="0" cy="215900"/>
          </a:xfrm>
          <a:prstGeom prst="line">
            <a:avLst/>
          </a:prstGeom>
          <a:noFill/>
          <a:ln w="12700">
            <a:solidFill>
              <a:schemeClr val="tx1"/>
            </a:solidFill>
            <a:round/>
            <a:headEnd/>
            <a:tailEnd/>
          </a:ln>
        </p:spPr>
        <p:txBody>
          <a:bodyPr wrap="none" anchor="ctr"/>
          <a:lstStyle/>
          <a:p>
            <a:endParaRPr lang="en-US"/>
          </a:p>
        </p:txBody>
      </p:sp>
      <p:sp>
        <p:nvSpPr>
          <p:cNvPr id="32794" name="Line 90"/>
          <p:cNvSpPr>
            <a:spLocks noChangeShapeType="1"/>
          </p:cNvSpPr>
          <p:nvPr/>
        </p:nvSpPr>
        <p:spPr bwMode="auto">
          <a:xfrm>
            <a:off x="5305425" y="1427163"/>
            <a:ext cx="0" cy="215900"/>
          </a:xfrm>
          <a:prstGeom prst="line">
            <a:avLst/>
          </a:prstGeom>
          <a:noFill/>
          <a:ln w="12700">
            <a:solidFill>
              <a:schemeClr val="tx1"/>
            </a:solidFill>
            <a:round/>
            <a:headEnd/>
            <a:tailEnd/>
          </a:ln>
        </p:spPr>
        <p:txBody>
          <a:bodyPr wrap="none" anchor="ctr"/>
          <a:lstStyle/>
          <a:p>
            <a:endParaRPr lang="en-US"/>
          </a:p>
        </p:txBody>
      </p:sp>
      <p:sp>
        <p:nvSpPr>
          <p:cNvPr id="32795" name="Line 91"/>
          <p:cNvSpPr>
            <a:spLocks noChangeShapeType="1"/>
          </p:cNvSpPr>
          <p:nvPr/>
        </p:nvSpPr>
        <p:spPr bwMode="auto">
          <a:xfrm>
            <a:off x="7235825" y="1427163"/>
            <a:ext cx="0" cy="215900"/>
          </a:xfrm>
          <a:prstGeom prst="line">
            <a:avLst/>
          </a:prstGeom>
          <a:noFill/>
          <a:ln w="12700">
            <a:solidFill>
              <a:schemeClr val="tx1"/>
            </a:solidFill>
            <a:round/>
            <a:headEnd/>
            <a:tailEnd/>
          </a:ln>
        </p:spPr>
        <p:txBody>
          <a:bodyPr wrap="none" anchor="ctr"/>
          <a:lstStyle/>
          <a:p>
            <a:endParaRPr lang="en-US"/>
          </a:p>
        </p:txBody>
      </p:sp>
      <p:sp>
        <p:nvSpPr>
          <p:cNvPr id="32796" name="Line 92"/>
          <p:cNvSpPr>
            <a:spLocks noChangeShapeType="1"/>
          </p:cNvSpPr>
          <p:nvPr/>
        </p:nvSpPr>
        <p:spPr bwMode="auto">
          <a:xfrm>
            <a:off x="6854825" y="1427163"/>
            <a:ext cx="0" cy="215900"/>
          </a:xfrm>
          <a:prstGeom prst="line">
            <a:avLst/>
          </a:prstGeom>
          <a:noFill/>
          <a:ln w="12700">
            <a:solidFill>
              <a:schemeClr val="tx1"/>
            </a:solidFill>
            <a:round/>
            <a:headEnd/>
            <a:tailEnd/>
          </a:ln>
        </p:spPr>
        <p:txBody>
          <a:bodyPr wrap="none" anchor="ctr"/>
          <a:lstStyle/>
          <a:p>
            <a:endParaRPr lang="en-US"/>
          </a:p>
        </p:txBody>
      </p:sp>
      <p:sp>
        <p:nvSpPr>
          <p:cNvPr id="32797" name="Line 93"/>
          <p:cNvSpPr>
            <a:spLocks noChangeShapeType="1"/>
          </p:cNvSpPr>
          <p:nvPr/>
        </p:nvSpPr>
        <p:spPr bwMode="auto">
          <a:xfrm>
            <a:off x="6473825" y="1427163"/>
            <a:ext cx="0" cy="215900"/>
          </a:xfrm>
          <a:prstGeom prst="line">
            <a:avLst/>
          </a:prstGeom>
          <a:noFill/>
          <a:ln w="12700">
            <a:solidFill>
              <a:schemeClr val="tx1"/>
            </a:solidFill>
            <a:round/>
            <a:headEnd/>
            <a:tailEnd/>
          </a:ln>
        </p:spPr>
        <p:txBody>
          <a:bodyPr wrap="none" anchor="ctr"/>
          <a:lstStyle/>
          <a:p>
            <a:endParaRPr lang="en-US"/>
          </a:p>
        </p:txBody>
      </p:sp>
      <p:sp>
        <p:nvSpPr>
          <p:cNvPr id="32798" name="Line 94"/>
          <p:cNvSpPr>
            <a:spLocks noChangeShapeType="1"/>
          </p:cNvSpPr>
          <p:nvPr/>
        </p:nvSpPr>
        <p:spPr bwMode="auto">
          <a:xfrm>
            <a:off x="6092825" y="1427163"/>
            <a:ext cx="0" cy="215900"/>
          </a:xfrm>
          <a:prstGeom prst="line">
            <a:avLst/>
          </a:prstGeom>
          <a:noFill/>
          <a:ln w="12700">
            <a:solidFill>
              <a:schemeClr val="tx1"/>
            </a:solidFill>
            <a:round/>
            <a:headEnd/>
            <a:tailEnd/>
          </a:ln>
        </p:spPr>
        <p:txBody>
          <a:bodyPr wrap="none" anchor="ctr"/>
          <a:lstStyle/>
          <a:p>
            <a:endParaRPr lang="en-US"/>
          </a:p>
        </p:txBody>
      </p:sp>
      <p:sp>
        <p:nvSpPr>
          <p:cNvPr id="32799" name="Line 95"/>
          <p:cNvSpPr>
            <a:spLocks noChangeShapeType="1"/>
          </p:cNvSpPr>
          <p:nvPr/>
        </p:nvSpPr>
        <p:spPr bwMode="auto">
          <a:xfrm>
            <a:off x="5711825" y="1427163"/>
            <a:ext cx="0" cy="215900"/>
          </a:xfrm>
          <a:prstGeom prst="line">
            <a:avLst/>
          </a:prstGeom>
          <a:noFill/>
          <a:ln w="12700">
            <a:solidFill>
              <a:schemeClr val="tx1"/>
            </a:solidFill>
            <a:round/>
            <a:headEnd/>
            <a:tailEnd/>
          </a:ln>
        </p:spPr>
        <p:txBody>
          <a:bodyPr wrap="none" anchor="ctr"/>
          <a:lstStyle/>
          <a:p>
            <a:endParaRPr lang="en-US"/>
          </a:p>
        </p:txBody>
      </p:sp>
      <p:sp>
        <p:nvSpPr>
          <p:cNvPr id="32800" name="Line 96"/>
          <p:cNvSpPr>
            <a:spLocks noChangeShapeType="1"/>
          </p:cNvSpPr>
          <p:nvPr/>
        </p:nvSpPr>
        <p:spPr bwMode="auto">
          <a:xfrm>
            <a:off x="7616825" y="1427163"/>
            <a:ext cx="0" cy="215900"/>
          </a:xfrm>
          <a:prstGeom prst="line">
            <a:avLst/>
          </a:prstGeom>
          <a:noFill/>
          <a:ln w="12700">
            <a:solidFill>
              <a:schemeClr val="tx1"/>
            </a:solidFill>
            <a:round/>
            <a:headEnd/>
            <a:tailEnd/>
          </a:ln>
        </p:spPr>
        <p:txBody>
          <a:bodyPr wrap="none" anchor="ctr"/>
          <a:lstStyle/>
          <a:p>
            <a:endParaRPr lang="en-US"/>
          </a:p>
        </p:txBody>
      </p:sp>
      <p:sp>
        <p:nvSpPr>
          <p:cNvPr id="32801" name="Rectangle 97"/>
          <p:cNvSpPr>
            <a:spLocks noChangeArrowheads="1"/>
          </p:cNvSpPr>
          <p:nvPr/>
        </p:nvSpPr>
        <p:spPr bwMode="auto">
          <a:xfrm>
            <a:off x="533400" y="1371600"/>
            <a:ext cx="1517650" cy="271463"/>
          </a:xfrm>
          <a:prstGeom prst="rect">
            <a:avLst/>
          </a:prstGeom>
          <a:noFill/>
          <a:ln w="76200">
            <a:noFill/>
            <a:miter lim="800000"/>
            <a:headEnd/>
            <a:tailEnd/>
          </a:ln>
        </p:spPr>
        <p:txBody>
          <a:bodyPr wrap="none" lIns="90488" tIns="44450" rIns="90488" bIns="44450">
            <a:spAutoFit/>
          </a:bodyPr>
          <a:lstStyle/>
          <a:p>
            <a:pPr eaLnBrk="0" hangingPunct="0"/>
            <a:r>
              <a:rPr lang="en-US" sz="1200" b="1"/>
              <a:t>Portfolio A</a:t>
            </a:r>
            <a:r>
              <a:rPr lang="en-GB" sz="1200" b="1"/>
              <a:t>, MW</a:t>
            </a:r>
          </a:p>
        </p:txBody>
      </p:sp>
      <p:sp>
        <p:nvSpPr>
          <p:cNvPr id="32802" name="Rectangle 98"/>
          <p:cNvSpPr>
            <a:spLocks noChangeArrowheads="1"/>
          </p:cNvSpPr>
          <p:nvPr/>
        </p:nvSpPr>
        <p:spPr bwMode="auto">
          <a:xfrm>
            <a:off x="1978025" y="1422400"/>
            <a:ext cx="361950" cy="241300"/>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32803" name="Rectangle 99"/>
          <p:cNvSpPr>
            <a:spLocks noChangeArrowheads="1"/>
          </p:cNvSpPr>
          <p:nvPr/>
        </p:nvSpPr>
        <p:spPr bwMode="auto">
          <a:xfrm>
            <a:off x="7616825" y="1422400"/>
            <a:ext cx="271463" cy="241300"/>
          </a:xfrm>
          <a:prstGeom prst="rect">
            <a:avLst/>
          </a:prstGeom>
          <a:noFill/>
          <a:ln w="76200">
            <a:noFill/>
            <a:miter lim="800000"/>
            <a:headEnd/>
            <a:tailEnd/>
          </a:ln>
        </p:spPr>
        <p:txBody>
          <a:bodyPr wrap="none" lIns="90488" tIns="44450" rIns="90488" bIns="44450">
            <a:spAutoFit/>
          </a:bodyPr>
          <a:lstStyle/>
          <a:p>
            <a:pPr eaLnBrk="0" hangingPunct="0"/>
            <a:r>
              <a:rPr lang="en-GB" sz="1000" b="1"/>
              <a:t>0</a:t>
            </a:r>
          </a:p>
        </p:txBody>
      </p:sp>
      <p:sp>
        <p:nvSpPr>
          <p:cNvPr id="32804" name="Line 100"/>
          <p:cNvSpPr>
            <a:spLocks noChangeShapeType="1"/>
          </p:cNvSpPr>
          <p:nvPr/>
        </p:nvSpPr>
        <p:spPr bwMode="auto">
          <a:xfrm>
            <a:off x="2446338" y="1524000"/>
            <a:ext cx="830262" cy="0"/>
          </a:xfrm>
          <a:prstGeom prst="line">
            <a:avLst/>
          </a:prstGeom>
          <a:noFill/>
          <a:ln w="25400">
            <a:solidFill>
              <a:srgbClr val="063DE8"/>
            </a:solidFill>
            <a:round/>
            <a:headEnd/>
            <a:tailEnd/>
          </a:ln>
        </p:spPr>
        <p:txBody>
          <a:bodyPr wrap="none" anchor="ctr"/>
          <a:lstStyle/>
          <a:p>
            <a:endParaRPr lang="en-US"/>
          </a:p>
        </p:txBody>
      </p:sp>
      <p:sp>
        <p:nvSpPr>
          <p:cNvPr id="32805" name="Rectangle 101"/>
          <p:cNvSpPr>
            <a:spLocks noChangeArrowheads="1"/>
          </p:cNvSpPr>
          <p:nvPr/>
        </p:nvSpPr>
        <p:spPr bwMode="auto">
          <a:xfrm>
            <a:off x="4187825" y="1422400"/>
            <a:ext cx="361950" cy="241300"/>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23773" name="Rectangle 102"/>
          <p:cNvSpPr>
            <a:spLocks noChangeArrowheads="1"/>
          </p:cNvSpPr>
          <p:nvPr/>
        </p:nvSpPr>
        <p:spPr bwMode="auto">
          <a:xfrm>
            <a:off x="4568825" y="1422400"/>
            <a:ext cx="365125" cy="242888"/>
          </a:xfrm>
          <a:prstGeom prst="rect">
            <a:avLst/>
          </a:prstGeom>
          <a:noFill/>
          <a:ln w="76200">
            <a:noFill/>
            <a:miter lim="800000"/>
            <a:headEnd/>
            <a:tailEnd/>
          </a:ln>
        </p:spPr>
        <p:txBody>
          <a:bodyPr wrap="none" lIns="90488" tIns="44450" rIns="90488" bIns="44450">
            <a:spAutoFit/>
          </a:bodyPr>
          <a:lstStyle/>
          <a:p>
            <a:pPr eaLnBrk="0" hangingPunct="0">
              <a:defRPr/>
            </a:pPr>
            <a:r>
              <a:rPr lang="en-GB" sz="1000" b="1" dirty="0">
                <a:solidFill>
                  <a:schemeClr val="accent2">
                    <a:lumMod val="75000"/>
                  </a:schemeClr>
                </a:solidFill>
              </a:rPr>
              <a:t>10</a:t>
            </a:r>
          </a:p>
        </p:txBody>
      </p:sp>
      <p:sp>
        <p:nvSpPr>
          <p:cNvPr id="32807" name="Line 103"/>
          <p:cNvSpPr>
            <a:spLocks noChangeShapeType="1"/>
          </p:cNvSpPr>
          <p:nvPr/>
        </p:nvSpPr>
        <p:spPr bwMode="auto">
          <a:xfrm flipV="1">
            <a:off x="5257800" y="1520825"/>
            <a:ext cx="2130425" cy="0"/>
          </a:xfrm>
          <a:prstGeom prst="line">
            <a:avLst/>
          </a:prstGeom>
          <a:noFill/>
          <a:ln w="25400">
            <a:solidFill>
              <a:srgbClr val="063DE8"/>
            </a:solidFill>
            <a:round/>
            <a:headEnd/>
            <a:tailEnd/>
          </a:ln>
        </p:spPr>
        <p:txBody>
          <a:bodyPr wrap="none" anchor="ctr"/>
          <a:lstStyle/>
          <a:p>
            <a:endParaRPr lang="en-US"/>
          </a:p>
        </p:txBody>
      </p:sp>
      <p:sp>
        <p:nvSpPr>
          <p:cNvPr id="32808" name="Line 104"/>
          <p:cNvSpPr>
            <a:spLocks noChangeShapeType="1"/>
          </p:cNvSpPr>
          <p:nvPr/>
        </p:nvSpPr>
        <p:spPr bwMode="auto">
          <a:xfrm>
            <a:off x="3781425" y="1427163"/>
            <a:ext cx="0" cy="215900"/>
          </a:xfrm>
          <a:prstGeom prst="line">
            <a:avLst/>
          </a:prstGeom>
          <a:noFill/>
          <a:ln w="12700">
            <a:solidFill>
              <a:schemeClr val="tx1"/>
            </a:solidFill>
            <a:round/>
            <a:headEnd/>
            <a:tailEnd/>
          </a:ln>
        </p:spPr>
        <p:txBody>
          <a:bodyPr wrap="none" anchor="ctr"/>
          <a:lstStyle/>
          <a:p>
            <a:endParaRPr lang="en-US"/>
          </a:p>
        </p:txBody>
      </p:sp>
      <p:sp>
        <p:nvSpPr>
          <p:cNvPr id="32809" name="Line 105"/>
          <p:cNvSpPr>
            <a:spLocks noChangeShapeType="1"/>
          </p:cNvSpPr>
          <p:nvPr/>
        </p:nvSpPr>
        <p:spPr bwMode="auto">
          <a:xfrm>
            <a:off x="4162425" y="1427163"/>
            <a:ext cx="0" cy="215900"/>
          </a:xfrm>
          <a:prstGeom prst="line">
            <a:avLst/>
          </a:prstGeom>
          <a:noFill/>
          <a:ln w="12700">
            <a:solidFill>
              <a:schemeClr val="tx1"/>
            </a:solidFill>
            <a:round/>
            <a:headEnd/>
            <a:tailEnd/>
          </a:ln>
        </p:spPr>
        <p:txBody>
          <a:bodyPr wrap="none" anchor="ctr"/>
          <a:lstStyle/>
          <a:p>
            <a:endParaRPr lang="en-US"/>
          </a:p>
        </p:txBody>
      </p:sp>
      <p:sp>
        <p:nvSpPr>
          <p:cNvPr id="32810" name="Rectangle 106"/>
          <p:cNvSpPr>
            <a:spLocks noChangeArrowheads="1"/>
          </p:cNvSpPr>
          <p:nvPr/>
        </p:nvSpPr>
        <p:spPr bwMode="auto">
          <a:xfrm>
            <a:off x="3806825" y="1422400"/>
            <a:ext cx="361950" cy="241300"/>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grpSp>
        <p:nvGrpSpPr>
          <p:cNvPr id="3" name="Group 139"/>
          <p:cNvGrpSpPr>
            <a:grpSpLocks/>
          </p:cNvGrpSpPr>
          <p:nvPr/>
        </p:nvGrpSpPr>
        <p:grpSpPr bwMode="auto">
          <a:xfrm>
            <a:off x="519113" y="1982788"/>
            <a:ext cx="7559675" cy="296862"/>
            <a:chOff x="327" y="1249"/>
            <a:chExt cx="4762" cy="187"/>
          </a:xfrm>
        </p:grpSpPr>
        <p:grpSp>
          <p:nvGrpSpPr>
            <p:cNvPr id="4" name="Group 140"/>
            <p:cNvGrpSpPr>
              <a:grpSpLocks/>
            </p:cNvGrpSpPr>
            <p:nvPr/>
          </p:nvGrpSpPr>
          <p:grpSpPr bwMode="auto">
            <a:xfrm>
              <a:off x="1250" y="1286"/>
              <a:ext cx="3784" cy="136"/>
              <a:chOff x="1252" y="1636"/>
              <a:chExt cx="3784" cy="136"/>
            </a:xfrm>
          </p:grpSpPr>
          <p:sp>
            <p:nvSpPr>
              <p:cNvPr id="32981" name="Rectangle 141"/>
              <p:cNvSpPr>
                <a:spLocks noChangeArrowheads="1"/>
              </p:cNvSpPr>
              <p:nvPr/>
            </p:nvSpPr>
            <p:spPr bwMode="auto">
              <a:xfrm>
                <a:off x="1252" y="1636"/>
                <a:ext cx="3784" cy="136"/>
              </a:xfrm>
              <a:prstGeom prst="rect">
                <a:avLst/>
              </a:prstGeom>
              <a:noFill/>
              <a:ln w="12700">
                <a:solidFill>
                  <a:schemeClr val="tx1"/>
                </a:solidFill>
                <a:miter lim="800000"/>
                <a:headEnd/>
                <a:tailEnd/>
              </a:ln>
            </p:spPr>
            <p:txBody>
              <a:bodyPr wrap="none" anchor="ctr"/>
              <a:lstStyle/>
              <a:p>
                <a:endParaRPr lang="en-US"/>
              </a:p>
            </p:txBody>
          </p:sp>
          <p:sp>
            <p:nvSpPr>
              <p:cNvPr id="32982" name="Line 142"/>
              <p:cNvSpPr>
                <a:spLocks noChangeShapeType="1"/>
              </p:cNvSpPr>
              <p:nvPr/>
            </p:nvSpPr>
            <p:spPr bwMode="auto">
              <a:xfrm>
                <a:off x="1440" y="1636"/>
                <a:ext cx="0" cy="136"/>
              </a:xfrm>
              <a:prstGeom prst="line">
                <a:avLst/>
              </a:prstGeom>
              <a:noFill/>
              <a:ln w="12700">
                <a:solidFill>
                  <a:schemeClr val="tx1"/>
                </a:solidFill>
                <a:round/>
                <a:headEnd/>
                <a:tailEnd/>
              </a:ln>
            </p:spPr>
            <p:txBody>
              <a:bodyPr wrap="none" anchor="ctr"/>
              <a:lstStyle/>
              <a:p>
                <a:endParaRPr lang="en-US"/>
              </a:p>
            </p:txBody>
          </p:sp>
          <p:sp>
            <p:nvSpPr>
              <p:cNvPr id="32983" name="Line 143"/>
              <p:cNvSpPr>
                <a:spLocks noChangeShapeType="1"/>
              </p:cNvSpPr>
              <p:nvPr/>
            </p:nvSpPr>
            <p:spPr bwMode="auto">
              <a:xfrm>
                <a:off x="1680" y="1636"/>
                <a:ext cx="0" cy="136"/>
              </a:xfrm>
              <a:prstGeom prst="line">
                <a:avLst/>
              </a:prstGeom>
              <a:noFill/>
              <a:ln w="12700">
                <a:solidFill>
                  <a:schemeClr val="tx1"/>
                </a:solidFill>
                <a:round/>
                <a:headEnd/>
                <a:tailEnd/>
              </a:ln>
            </p:spPr>
            <p:txBody>
              <a:bodyPr wrap="none" anchor="ctr"/>
              <a:lstStyle/>
              <a:p>
                <a:endParaRPr lang="en-US"/>
              </a:p>
            </p:txBody>
          </p:sp>
          <p:sp>
            <p:nvSpPr>
              <p:cNvPr id="32984" name="Line 144"/>
              <p:cNvSpPr>
                <a:spLocks noChangeShapeType="1"/>
              </p:cNvSpPr>
              <p:nvPr/>
            </p:nvSpPr>
            <p:spPr bwMode="auto">
              <a:xfrm>
                <a:off x="1920" y="1636"/>
                <a:ext cx="0" cy="136"/>
              </a:xfrm>
              <a:prstGeom prst="line">
                <a:avLst/>
              </a:prstGeom>
              <a:noFill/>
              <a:ln w="12700">
                <a:solidFill>
                  <a:schemeClr val="tx1"/>
                </a:solidFill>
                <a:round/>
                <a:headEnd/>
                <a:tailEnd/>
              </a:ln>
            </p:spPr>
            <p:txBody>
              <a:bodyPr wrap="none" anchor="ctr"/>
              <a:lstStyle/>
              <a:p>
                <a:endParaRPr lang="en-US"/>
              </a:p>
            </p:txBody>
          </p:sp>
          <p:sp>
            <p:nvSpPr>
              <p:cNvPr id="32985" name="Line 145"/>
              <p:cNvSpPr>
                <a:spLocks noChangeShapeType="1"/>
              </p:cNvSpPr>
              <p:nvPr/>
            </p:nvSpPr>
            <p:spPr bwMode="auto">
              <a:xfrm>
                <a:off x="2160" y="1636"/>
                <a:ext cx="0" cy="136"/>
              </a:xfrm>
              <a:prstGeom prst="line">
                <a:avLst/>
              </a:prstGeom>
              <a:noFill/>
              <a:ln w="12700">
                <a:solidFill>
                  <a:schemeClr val="tx1"/>
                </a:solidFill>
                <a:round/>
                <a:headEnd/>
                <a:tailEnd/>
              </a:ln>
            </p:spPr>
            <p:txBody>
              <a:bodyPr wrap="none" anchor="ctr"/>
              <a:lstStyle/>
              <a:p>
                <a:endParaRPr lang="en-US"/>
              </a:p>
            </p:txBody>
          </p:sp>
          <p:sp>
            <p:nvSpPr>
              <p:cNvPr id="32986" name="Line 146"/>
              <p:cNvSpPr>
                <a:spLocks noChangeShapeType="1"/>
              </p:cNvSpPr>
              <p:nvPr/>
            </p:nvSpPr>
            <p:spPr bwMode="auto">
              <a:xfrm>
                <a:off x="2400" y="1636"/>
                <a:ext cx="0" cy="136"/>
              </a:xfrm>
              <a:prstGeom prst="line">
                <a:avLst/>
              </a:prstGeom>
              <a:noFill/>
              <a:ln w="12700">
                <a:solidFill>
                  <a:schemeClr val="tx1"/>
                </a:solidFill>
                <a:round/>
                <a:headEnd/>
                <a:tailEnd/>
              </a:ln>
            </p:spPr>
            <p:txBody>
              <a:bodyPr wrap="none" anchor="ctr"/>
              <a:lstStyle/>
              <a:p>
                <a:endParaRPr lang="en-US"/>
              </a:p>
            </p:txBody>
          </p:sp>
          <p:sp>
            <p:nvSpPr>
              <p:cNvPr id="32987" name="Line 147"/>
              <p:cNvSpPr>
                <a:spLocks noChangeShapeType="1"/>
              </p:cNvSpPr>
              <p:nvPr/>
            </p:nvSpPr>
            <p:spPr bwMode="auto">
              <a:xfrm>
                <a:off x="2640" y="1636"/>
                <a:ext cx="0" cy="136"/>
              </a:xfrm>
              <a:prstGeom prst="line">
                <a:avLst/>
              </a:prstGeom>
              <a:noFill/>
              <a:ln w="12700">
                <a:solidFill>
                  <a:schemeClr val="tx1"/>
                </a:solidFill>
                <a:round/>
                <a:headEnd/>
                <a:tailEnd/>
              </a:ln>
            </p:spPr>
            <p:txBody>
              <a:bodyPr wrap="none" anchor="ctr"/>
              <a:lstStyle/>
              <a:p>
                <a:endParaRPr lang="en-US"/>
              </a:p>
            </p:txBody>
          </p:sp>
          <p:sp>
            <p:nvSpPr>
              <p:cNvPr id="32988" name="Line 148"/>
              <p:cNvSpPr>
                <a:spLocks noChangeShapeType="1"/>
              </p:cNvSpPr>
              <p:nvPr/>
            </p:nvSpPr>
            <p:spPr bwMode="auto">
              <a:xfrm>
                <a:off x="2880" y="1636"/>
                <a:ext cx="0" cy="136"/>
              </a:xfrm>
              <a:prstGeom prst="line">
                <a:avLst/>
              </a:prstGeom>
              <a:noFill/>
              <a:ln w="12700">
                <a:solidFill>
                  <a:schemeClr val="tx1"/>
                </a:solidFill>
                <a:round/>
                <a:headEnd/>
                <a:tailEnd/>
              </a:ln>
            </p:spPr>
            <p:txBody>
              <a:bodyPr wrap="none" anchor="ctr"/>
              <a:lstStyle/>
              <a:p>
                <a:endParaRPr lang="en-US"/>
              </a:p>
            </p:txBody>
          </p:sp>
          <p:sp>
            <p:nvSpPr>
              <p:cNvPr id="32989" name="Line 149"/>
              <p:cNvSpPr>
                <a:spLocks noChangeShapeType="1"/>
              </p:cNvSpPr>
              <p:nvPr/>
            </p:nvSpPr>
            <p:spPr bwMode="auto">
              <a:xfrm>
                <a:off x="3120" y="1636"/>
                <a:ext cx="0" cy="136"/>
              </a:xfrm>
              <a:prstGeom prst="line">
                <a:avLst/>
              </a:prstGeom>
              <a:noFill/>
              <a:ln w="12700">
                <a:solidFill>
                  <a:schemeClr val="tx1"/>
                </a:solidFill>
                <a:round/>
                <a:headEnd/>
                <a:tailEnd/>
              </a:ln>
            </p:spPr>
            <p:txBody>
              <a:bodyPr wrap="none" anchor="ctr"/>
              <a:lstStyle/>
              <a:p>
                <a:endParaRPr lang="en-US"/>
              </a:p>
            </p:txBody>
          </p:sp>
          <p:sp>
            <p:nvSpPr>
              <p:cNvPr id="32990" name="Line 150"/>
              <p:cNvSpPr>
                <a:spLocks noChangeShapeType="1"/>
              </p:cNvSpPr>
              <p:nvPr/>
            </p:nvSpPr>
            <p:spPr bwMode="auto">
              <a:xfrm>
                <a:off x="4560" y="1636"/>
                <a:ext cx="0" cy="136"/>
              </a:xfrm>
              <a:prstGeom prst="line">
                <a:avLst/>
              </a:prstGeom>
              <a:noFill/>
              <a:ln w="12700">
                <a:solidFill>
                  <a:schemeClr val="tx1"/>
                </a:solidFill>
                <a:round/>
                <a:headEnd/>
                <a:tailEnd/>
              </a:ln>
            </p:spPr>
            <p:txBody>
              <a:bodyPr wrap="none" anchor="ctr"/>
              <a:lstStyle/>
              <a:p>
                <a:endParaRPr lang="en-US"/>
              </a:p>
            </p:txBody>
          </p:sp>
          <p:sp>
            <p:nvSpPr>
              <p:cNvPr id="32991" name="Line 151"/>
              <p:cNvSpPr>
                <a:spLocks noChangeShapeType="1"/>
              </p:cNvSpPr>
              <p:nvPr/>
            </p:nvSpPr>
            <p:spPr bwMode="auto">
              <a:xfrm>
                <a:off x="4320" y="1636"/>
                <a:ext cx="0" cy="136"/>
              </a:xfrm>
              <a:prstGeom prst="line">
                <a:avLst/>
              </a:prstGeom>
              <a:noFill/>
              <a:ln w="12700">
                <a:solidFill>
                  <a:schemeClr val="tx1"/>
                </a:solidFill>
                <a:round/>
                <a:headEnd/>
                <a:tailEnd/>
              </a:ln>
            </p:spPr>
            <p:txBody>
              <a:bodyPr wrap="none" anchor="ctr"/>
              <a:lstStyle/>
              <a:p>
                <a:endParaRPr lang="en-US"/>
              </a:p>
            </p:txBody>
          </p:sp>
          <p:sp>
            <p:nvSpPr>
              <p:cNvPr id="32992" name="Line 152"/>
              <p:cNvSpPr>
                <a:spLocks noChangeShapeType="1"/>
              </p:cNvSpPr>
              <p:nvPr/>
            </p:nvSpPr>
            <p:spPr bwMode="auto">
              <a:xfrm>
                <a:off x="4080" y="1636"/>
                <a:ext cx="0" cy="136"/>
              </a:xfrm>
              <a:prstGeom prst="line">
                <a:avLst/>
              </a:prstGeom>
              <a:noFill/>
              <a:ln w="12700">
                <a:solidFill>
                  <a:schemeClr val="tx1"/>
                </a:solidFill>
                <a:round/>
                <a:headEnd/>
                <a:tailEnd/>
              </a:ln>
            </p:spPr>
            <p:txBody>
              <a:bodyPr wrap="none" anchor="ctr"/>
              <a:lstStyle/>
              <a:p>
                <a:endParaRPr lang="en-US"/>
              </a:p>
            </p:txBody>
          </p:sp>
          <p:sp>
            <p:nvSpPr>
              <p:cNvPr id="32993" name="Line 153"/>
              <p:cNvSpPr>
                <a:spLocks noChangeShapeType="1"/>
              </p:cNvSpPr>
              <p:nvPr/>
            </p:nvSpPr>
            <p:spPr bwMode="auto">
              <a:xfrm>
                <a:off x="3840" y="1636"/>
                <a:ext cx="0" cy="136"/>
              </a:xfrm>
              <a:prstGeom prst="line">
                <a:avLst/>
              </a:prstGeom>
              <a:noFill/>
              <a:ln w="12700">
                <a:solidFill>
                  <a:schemeClr val="tx1"/>
                </a:solidFill>
                <a:round/>
                <a:headEnd/>
                <a:tailEnd/>
              </a:ln>
            </p:spPr>
            <p:txBody>
              <a:bodyPr wrap="none" anchor="ctr"/>
              <a:lstStyle/>
              <a:p>
                <a:endParaRPr lang="en-US"/>
              </a:p>
            </p:txBody>
          </p:sp>
          <p:sp>
            <p:nvSpPr>
              <p:cNvPr id="32994" name="Line 154"/>
              <p:cNvSpPr>
                <a:spLocks noChangeShapeType="1"/>
              </p:cNvSpPr>
              <p:nvPr/>
            </p:nvSpPr>
            <p:spPr bwMode="auto">
              <a:xfrm>
                <a:off x="3600" y="1636"/>
                <a:ext cx="0" cy="136"/>
              </a:xfrm>
              <a:prstGeom prst="line">
                <a:avLst/>
              </a:prstGeom>
              <a:noFill/>
              <a:ln w="12700">
                <a:solidFill>
                  <a:schemeClr val="tx1"/>
                </a:solidFill>
                <a:round/>
                <a:headEnd/>
                <a:tailEnd/>
              </a:ln>
            </p:spPr>
            <p:txBody>
              <a:bodyPr wrap="none" anchor="ctr"/>
              <a:lstStyle/>
              <a:p>
                <a:endParaRPr lang="en-US"/>
              </a:p>
            </p:txBody>
          </p:sp>
          <p:sp>
            <p:nvSpPr>
              <p:cNvPr id="32995" name="Line 155"/>
              <p:cNvSpPr>
                <a:spLocks noChangeShapeType="1"/>
              </p:cNvSpPr>
              <p:nvPr/>
            </p:nvSpPr>
            <p:spPr bwMode="auto">
              <a:xfrm>
                <a:off x="3360" y="1636"/>
                <a:ext cx="0" cy="136"/>
              </a:xfrm>
              <a:prstGeom prst="line">
                <a:avLst/>
              </a:prstGeom>
              <a:noFill/>
              <a:ln w="12700">
                <a:solidFill>
                  <a:schemeClr val="tx1"/>
                </a:solidFill>
                <a:round/>
                <a:headEnd/>
                <a:tailEnd/>
              </a:ln>
            </p:spPr>
            <p:txBody>
              <a:bodyPr wrap="none" anchor="ctr"/>
              <a:lstStyle/>
              <a:p>
                <a:endParaRPr lang="en-US"/>
              </a:p>
            </p:txBody>
          </p:sp>
          <p:sp>
            <p:nvSpPr>
              <p:cNvPr id="32996" name="Line 156"/>
              <p:cNvSpPr>
                <a:spLocks noChangeShapeType="1"/>
              </p:cNvSpPr>
              <p:nvPr/>
            </p:nvSpPr>
            <p:spPr bwMode="auto">
              <a:xfrm>
                <a:off x="4800" y="1636"/>
                <a:ext cx="0" cy="136"/>
              </a:xfrm>
              <a:prstGeom prst="line">
                <a:avLst/>
              </a:prstGeom>
              <a:noFill/>
              <a:ln w="12700">
                <a:solidFill>
                  <a:schemeClr val="tx1"/>
                </a:solidFill>
                <a:round/>
                <a:headEnd/>
                <a:tailEnd/>
              </a:ln>
            </p:spPr>
            <p:txBody>
              <a:bodyPr wrap="none" anchor="ctr"/>
              <a:lstStyle/>
              <a:p>
                <a:endParaRPr lang="en-US"/>
              </a:p>
            </p:txBody>
          </p:sp>
        </p:grpSp>
        <p:sp>
          <p:nvSpPr>
            <p:cNvPr id="32969" name="Rectangle 157"/>
            <p:cNvSpPr>
              <a:spLocks noChangeArrowheads="1"/>
            </p:cNvSpPr>
            <p:nvPr/>
          </p:nvSpPr>
          <p:spPr bwMode="auto">
            <a:xfrm>
              <a:off x="327" y="1249"/>
              <a:ext cx="950" cy="171"/>
            </a:xfrm>
            <a:prstGeom prst="rect">
              <a:avLst/>
            </a:prstGeom>
            <a:noFill/>
            <a:ln w="76200">
              <a:noFill/>
              <a:miter lim="800000"/>
              <a:headEnd/>
              <a:tailEnd/>
            </a:ln>
          </p:spPr>
          <p:txBody>
            <a:bodyPr wrap="none" lIns="90488" tIns="44450" rIns="90488" bIns="44450">
              <a:spAutoFit/>
            </a:bodyPr>
            <a:lstStyle/>
            <a:p>
              <a:pPr eaLnBrk="0" hangingPunct="0"/>
              <a:r>
                <a:rPr lang="en-US" sz="1200" b="1"/>
                <a:t>Portfolio</a:t>
              </a:r>
              <a:r>
                <a:rPr lang="en-GB" sz="1200" b="1"/>
                <a:t> C, MW</a:t>
              </a:r>
            </a:p>
          </p:txBody>
        </p:sp>
        <p:sp>
          <p:nvSpPr>
            <p:cNvPr id="32970" name="Rectangle 158"/>
            <p:cNvSpPr>
              <a:spLocks noChangeArrowheads="1"/>
            </p:cNvSpPr>
            <p:nvPr/>
          </p:nvSpPr>
          <p:spPr bwMode="auto">
            <a:xfrm>
              <a:off x="1247" y="1283"/>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971" name="Rectangle 159"/>
            <p:cNvSpPr>
              <a:spLocks noChangeArrowheads="1"/>
            </p:cNvSpPr>
            <p:nvPr/>
          </p:nvSpPr>
          <p:spPr bwMode="auto">
            <a:xfrm>
              <a:off x="2150" y="1283"/>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-40</a:t>
              </a:r>
              <a:endParaRPr lang="en-GB" sz="1000" b="1">
                <a:solidFill>
                  <a:schemeClr val="hlink"/>
                </a:solidFill>
              </a:endParaRPr>
            </a:p>
          </p:txBody>
        </p:sp>
        <p:sp>
          <p:nvSpPr>
            <p:cNvPr id="32972" name="Rectangle 160"/>
            <p:cNvSpPr>
              <a:spLocks noChangeArrowheads="1"/>
            </p:cNvSpPr>
            <p:nvPr/>
          </p:nvSpPr>
          <p:spPr bwMode="auto">
            <a:xfrm>
              <a:off x="1960" y="1283"/>
              <a:ext cx="171" cy="152"/>
            </a:xfrm>
            <a:prstGeom prst="rect">
              <a:avLst/>
            </a:prstGeom>
            <a:noFill/>
            <a:ln w="76200">
              <a:noFill/>
              <a:miter lim="800000"/>
              <a:headEnd/>
              <a:tailEnd/>
            </a:ln>
          </p:spPr>
          <p:txBody>
            <a:bodyPr wrap="none" lIns="90488" tIns="44450" rIns="90488" bIns="44450">
              <a:spAutoFit/>
            </a:bodyPr>
            <a:lstStyle/>
            <a:p>
              <a:pPr eaLnBrk="0" hangingPunct="0"/>
              <a:r>
                <a:rPr lang="en-GB" sz="1000" b="1"/>
                <a:t>0</a:t>
              </a:r>
            </a:p>
          </p:txBody>
        </p:sp>
        <p:sp>
          <p:nvSpPr>
            <p:cNvPr id="32973" name="Rectangle 161"/>
            <p:cNvSpPr>
              <a:spLocks noChangeArrowheads="1"/>
            </p:cNvSpPr>
            <p:nvPr/>
          </p:nvSpPr>
          <p:spPr bwMode="auto">
            <a:xfrm>
              <a:off x="4766" y="1283"/>
              <a:ext cx="323"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-120</a:t>
              </a:r>
            </a:p>
          </p:txBody>
        </p:sp>
        <p:sp>
          <p:nvSpPr>
            <p:cNvPr id="32974" name="Line 162"/>
            <p:cNvSpPr>
              <a:spLocks noChangeShapeType="1"/>
            </p:cNvSpPr>
            <p:nvPr/>
          </p:nvSpPr>
          <p:spPr bwMode="auto">
            <a:xfrm>
              <a:off x="3454" y="1342"/>
              <a:ext cx="1200" cy="0"/>
            </a:xfrm>
            <a:prstGeom prst="line">
              <a:avLst/>
            </a:prstGeom>
            <a:noFill/>
            <a:ln w="25400">
              <a:solidFill>
                <a:srgbClr val="FF0000"/>
              </a:solidFill>
              <a:round/>
              <a:headEnd/>
              <a:tailEnd/>
            </a:ln>
          </p:spPr>
          <p:txBody>
            <a:bodyPr wrap="none" anchor="ctr"/>
            <a:lstStyle/>
            <a:p>
              <a:endParaRPr lang="en-US"/>
            </a:p>
          </p:txBody>
        </p:sp>
        <p:sp>
          <p:nvSpPr>
            <p:cNvPr id="32975" name="Rectangle 163"/>
            <p:cNvSpPr>
              <a:spLocks noChangeArrowheads="1"/>
            </p:cNvSpPr>
            <p:nvPr/>
          </p:nvSpPr>
          <p:spPr bwMode="auto">
            <a:xfrm>
              <a:off x="1437" y="1283"/>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32976" name="Rectangle 164"/>
            <p:cNvSpPr>
              <a:spLocks noChangeArrowheads="1"/>
            </p:cNvSpPr>
            <p:nvPr/>
          </p:nvSpPr>
          <p:spPr bwMode="auto">
            <a:xfrm>
              <a:off x="1723" y="1283"/>
              <a:ext cx="171" cy="152"/>
            </a:xfrm>
            <a:prstGeom prst="rect">
              <a:avLst/>
            </a:prstGeom>
            <a:noFill/>
            <a:ln w="76200">
              <a:noFill/>
              <a:miter lim="800000"/>
              <a:headEnd/>
              <a:tailEnd/>
            </a:ln>
          </p:spPr>
          <p:txBody>
            <a:bodyPr wrap="none" lIns="90488" tIns="44450" rIns="90488" bIns="44450">
              <a:spAutoFit/>
            </a:bodyPr>
            <a:lstStyle/>
            <a:p>
              <a:pPr eaLnBrk="0" hangingPunct="0"/>
              <a:r>
                <a:rPr lang="en-GB" sz="1000" b="1"/>
                <a:t>0</a:t>
              </a:r>
            </a:p>
          </p:txBody>
        </p:sp>
        <p:sp>
          <p:nvSpPr>
            <p:cNvPr id="32977" name="Rectangle 165"/>
            <p:cNvSpPr>
              <a:spLocks noChangeArrowheads="1"/>
            </p:cNvSpPr>
            <p:nvPr/>
          </p:nvSpPr>
          <p:spPr bwMode="auto">
            <a:xfrm>
              <a:off x="3042" y="1283"/>
              <a:ext cx="350"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 -120</a:t>
              </a:r>
            </a:p>
          </p:txBody>
        </p:sp>
        <p:sp>
          <p:nvSpPr>
            <p:cNvPr id="32978" name="Rectangle 166"/>
            <p:cNvSpPr>
              <a:spLocks noChangeArrowheads="1"/>
            </p:cNvSpPr>
            <p:nvPr/>
          </p:nvSpPr>
          <p:spPr bwMode="auto">
            <a:xfrm>
              <a:off x="2598" y="1284"/>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8</a:t>
              </a:r>
              <a:r>
                <a:rPr lang="en-GB" sz="1000" b="1">
                  <a:solidFill>
                    <a:srgbClr val="FF0000"/>
                  </a:solidFill>
                </a:rPr>
                <a:t>0</a:t>
              </a:r>
              <a:endParaRPr lang="en-GB" sz="1000" b="1">
                <a:solidFill>
                  <a:schemeClr val="hlink"/>
                </a:solidFill>
              </a:endParaRPr>
            </a:p>
          </p:txBody>
        </p:sp>
        <p:sp>
          <p:nvSpPr>
            <p:cNvPr id="32979" name="Rectangle 167"/>
            <p:cNvSpPr>
              <a:spLocks noChangeArrowheads="1"/>
            </p:cNvSpPr>
            <p:nvPr/>
          </p:nvSpPr>
          <p:spPr bwMode="auto">
            <a:xfrm>
              <a:off x="2838" y="1284"/>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81</a:t>
              </a:r>
              <a:endParaRPr lang="en-GB" sz="1000" b="1">
                <a:solidFill>
                  <a:schemeClr val="hlink"/>
                </a:solidFill>
              </a:endParaRPr>
            </a:p>
          </p:txBody>
        </p:sp>
        <p:sp>
          <p:nvSpPr>
            <p:cNvPr id="32980" name="Rectangle 168"/>
            <p:cNvSpPr>
              <a:spLocks noChangeArrowheads="1"/>
            </p:cNvSpPr>
            <p:nvPr/>
          </p:nvSpPr>
          <p:spPr bwMode="auto">
            <a:xfrm>
              <a:off x="2358" y="1284"/>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6</a:t>
              </a:r>
              <a:r>
                <a:rPr lang="en-GB" sz="1000" b="1">
                  <a:solidFill>
                    <a:srgbClr val="FF0000"/>
                  </a:solidFill>
                </a:rPr>
                <a:t>0</a:t>
              </a:r>
              <a:endParaRPr lang="en-GB" sz="1000" b="1">
                <a:solidFill>
                  <a:schemeClr val="hlink"/>
                </a:solidFill>
              </a:endParaRPr>
            </a:p>
          </p:txBody>
        </p:sp>
      </p:grpSp>
      <p:grpSp>
        <p:nvGrpSpPr>
          <p:cNvPr id="5" name="Group 200"/>
          <p:cNvGrpSpPr>
            <a:grpSpLocks/>
          </p:cNvGrpSpPr>
          <p:nvPr/>
        </p:nvGrpSpPr>
        <p:grpSpPr bwMode="auto">
          <a:xfrm>
            <a:off x="546100" y="2819400"/>
            <a:ext cx="7524750" cy="296863"/>
            <a:chOff x="344" y="1776"/>
            <a:chExt cx="4740" cy="187"/>
          </a:xfrm>
        </p:grpSpPr>
        <p:sp>
          <p:nvSpPr>
            <p:cNvPr id="32939" name="Rectangle 201"/>
            <p:cNvSpPr>
              <a:spLocks noChangeArrowheads="1"/>
            </p:cNvSpPr>
            <p:nvPr/>
          </p:nvSpPr>
          <p:spPr bwMode="auto">
            <a:xfrm>
              <a:off x="344" y="1776"/>
              <a:ext cx="623" cy="173"/>
            </a:xfrm>
            <a:prstGeom prst="rect">
              <a:avLst/>
            </a:prstGeom>
            <a:noFill/>
            <a:ln w="76200">
              <a:noFill/>
              <a:miter lim="800000"/>
              <a:headEnd/>
              <a:tailEnd/>
            </a:ln>
          </p:spPr>
          <p:txBody>
            <a:bodyPr wrap="none" lIns="90488" tIns="44450" rIns="90488" bIns="44450">
              <a:spAutoFit/>
            </a:bodyPr>
            <a:lstStyle/>
            <a:p>
              <a:pPr eaLnBrk="0" hangingPunct="0"/>
              <a:r>
                <a:rPr lang="en-GB" sz="1200" b="1">
                  <a:solidFill>
                    <a:srgbClr val="FF0000"/>
                  </a:solidFill>
                </a:rPr>
                <a:t>SUM, Sell</a:t>
              </a:r>
            </a:p>
          </p:txBody>
        </p:sp>
        <p:grpSp>
          <p:nvGrpSpPr>
            <p:cNvPr id="6" name="Group 202"/>
            <p:cNvGrpSpPr>
              <a:grpSpLocks/>
            </p:cNvGrpSpPr>
            <p:nvPr/>
          </p:nvGrpSpPr>
          <p:grpSpPr bwMode="auto">
            <a:xfrm>
              <a:off x="1249" y="1810"/>
              <a:ext cx="3835" cy="153"/>
              <a:chOff x="1249" y="1810"/>
              <a:chExt cx="3835" cy="153"/>
            </a:xfrm>
          </p:grpSpPr>
          <p:grpSp>
            <p:nvGrpSpPr>
              <p:cNvPr id="7" name="Group 203"/>
              <p:cNvGrpSpPr>
                <a:grpSpLocks/>
              </p:cNvGrpSpPr>
              <p:nvPr/>
            </p:nvGrpSpPr>
            <p:grpSpPr bwMode="auto">
              <a:xfrm>
                <a:off x="1252" y="1813"/>
                <a:ext cx="3784" cy="136"/>
                <a:chOff x="1252" y="2308"/>
                <a:chExt cx="3784" cy="136"/>
              </a:xfrm>
            </p:grpSpPr>
            <p:sp>
              <p:nvSpPr>
                <p:cNvPr id="32952" name="Rectangle 204"/>
                <p:cNvSpPr>
                  <a:spLocks noChangeArrowheads="1"/>
                </p:cNvSpPr>
                <p:nvPr/>
              </p:nvSpPr>
              <p:spPr bwMode="auto">
                <a:xfrm>
                  <a:off x="1252" y="2308"/>
                  <a:ext cx="3784" cy="136"/>
                </a:xfrm>
                <a:prstGeom prst="rect">
                  <a:avLst/>
                </a:prstGeom>
                <a:noFill/>
                <a:ln w="12700">
                  <a:solidFill>
                    <a:schemeClr val="tx1"/>
                  </a:solidFill>
                  <a:miter lim="800000"/>
                  <a:headEnd/>
                  <a:tailEnd/>
                </a:ln>
              </p:spPr>
              <p:txBody>
                <a:bodyPr wrap="none" anchor="ctr"/>
                <a:lstStyle/>
                <a:p>
                  <a:endParaRPr lang="en-US"/>
                </a:p>
              </p:txBody>
            </p:sp>
            <p:sp>
              <p:nvSpPr>
                <p:cNvPr id="32953" name="Line 205"/>
                <p:cNvSpPr>
                  <a:spLocks noChangeShapeType="1"/>
                </p:cNvSpPr>
                <p:nvPr/>
              </p:nvSpPr>
              <p:spPr bwMode="auto">
                <a:xfrm>
                  <a:off x="1440" y="2308"/>
                  <a:ext cx="0" cy="136"/>
                </a:xfrm>
                <a:prstGeom prst="line">
                  <a:avLst/>
                </a:prstGeom>
                <a:noFill/>
                <a:ln w="12700">
                  <a:solidFill>
                    <a:schemeClr val="tx1"/>
                  </a:solidFill>
                  <a:round/>
                  <a:headEnd/>
                  <a:tailEnd/>
                </a:ln>
              </p:spPr>
              <p:txBody>
                <a:bodyPr wrap="none" anchor="ctr"/>
                <a:lstStyle/>
                <a:p>
                  <a:endParaRPr lang="en-US"/>
                </a:p>
              </p:txBody>
            </p:sp>
            <p:sp>
              <p:nvSpPr>
                <p:cNvPr id="32954" name="Line 206"/>
                <p:cNvSpPr>
                  <a:spLocks noChangeShapeType="1"/>
                </p:cNvSpPr>
                <p:nvPr/>
              </p:nvSpPr>
              <p:spPr bwMode="auto">
                <a:xfrm>
                  <a:off x="1680" y="2308"/>
                  <a:ext cx="0" cy="136"/>
                </a:xfrm>
                <a:prstGeom prst="line">
                  <a:avLst/>
                </a:prstGeom>
                <a:noFill/>
                <a:ln w="12700">
                  <a:solidFill>
                    <a:schemeClr val="tx1"/>
                  </a:solidFill>
                  <a:round/>
                  <a:headEnd/>
                  <a:tailEnd/>
                </a:ln>
              </p:spPr>
              <p:txBody>
                <a:bodyPr wrap="none" anchor="ctr"/>
                <a:lstStyle/>
                <a:p>
                  <a:endParaRPr lang="en-US"/>
                </a:p>
              </p:txBody>
            </p:sp>
            <p:sp>
              <p:nvSpPr>
                <p:cNvPr id="32955" name="Line 207"/>
                <p:cNvSpPr>
                  <a:spLocks noChangeShapeType="1"/>
                </p:cNvSpPr>
                <p:nvPr/>
              </p:nvSpPr>
              <p:spPr bwMode="auto">
                <a:xfrm>
                  <a:off x="1920" y="2308"/>
                  <a:ext cx="0" cy="136"/>
                </a:xfrm>
                <a:prstGeom prst="line">
                  <a:avLst/>
                </a:prstGeom>
                <a:noFill/>
                <a:ln w="12700">
                  <a:solidFill>
                    <a:schemeClr val="tx1"/>
                  </a:solidFill>
                  <a:round/>
                  <a:headEnd/>
                  <a:tailEnd/>
                </a:ln>
              </p:spPr>
              <p:txBody>
                <a:bodyPr wrap="none" anchor="ctr"/>
                <a:lstStyle/>
                <a:p>
                  <a:endParaRPr lang="en-US"/>
                </a:p>
              </p:txBody>
            </p:sp>
            <p:sp>
              <p:nvSpPr>
                <p:cNvPr id="32956" name="Line 208"/>
                <p:cNvSpPr>
                  <a:spLocks noChangeShapeType="1"/>
                </p:cNvSpPr>
                <p:nvPr/>
              </p:nvSpPr>
              <p:spPr bwMode="auto">
                <a:xfrm>
                  <a:off x="2160" y="2308"/>
                  <a:ext cx="0" cy="136"/>
                </a:xfrm>
                <a:prstGeom prst="line">
                  <a:avLst/>
                </a:prstGeom>
                <a:noFill/>
                <a:ln w="12700">
                  <a:solidFill>
                    <a:schemeClr val="tx1"/>
                  </a:solidFill>
                  <a:round/>
                  <a:headEnd/>
                  <a:tailEnd/>
                </a:ln>
              </p:spPr>
              <p:txBody>
                <a:bodyPr wrap="none" anchor="ctr"/>
                <a:lstStyle/>
                <a:p>
                  <a:endParaRPr lang="en-US"/>
                </a:p>
              </p:txBody>
            </p:sp>
            <p:sp>
              <p:nvSpPr>
                <p:cNvPr id="32957" name="Line 209"/>
                <p:cNvSpPr>
                  <a:spLocks noChangeShapeType="1"/>
                </p:cNvSpPr>
                <p:nvPr/>
              </p:nvSpPr>
              <p:spPr bwMode="auto">
                <a:xfrm>
                  <a:off x="2400" y="2308"/>
                  <a:ext cx="0" cy="136"/>
                </a:xfrm>
                <a:prstGeom prst="line">
                  <a:avLst/>
                </a:prstGeom>
                <a:noFill/>
                <a:ln w="12700">
                  <a:solidFill>
                    <a:schemeClr val="tx1"/>
                  </a:solidFill>
                  <a:round/>
                  <a:headEnd/>
                  <a:tailEnd/>
                </a:ln>
              </p:spPr>
              <p:txBody>
                <a:bodyPr wrap="none" anchor="ctr"/>
                <a:lstStyle/>
                <a:p>
                  <a:endParaRPr lang="en-US"/>
                </a:p>
              </p:txBody>
            </p:sp>
            <p:sp>
              <p:nvSpPr>
                <p:cNvPr id="32958" name="Line 210"/>
                <p:cNvSpPr>
                  <a:spLocks noChangeShapeType="1"/>
                </p:cNvSpPr>
                <p:nvPr/>
              </p:nvSpPr>
              <p:spPr bwMode="auto">
                <a:xfrm>
                  <a:off x="2640" y="2308"/>
                  <a:ext cx="0" cy="136"/>
                </a:xfrm>
                <a:prstGeom prst="line">
                  <a:avLst/>
                </a:prstGeom>
                <a:noFill/>
                <a:ln w="12700">
                  <a:solidFill>
                    <a:schemeClr val="tx1"/>
                  </a:solidFill>
                  <a:round/>
                  <a:headEnd/>
                  <a:tailEnd/>
                </a:ln>
              </p:spPr>
              <p:txBody>
                <a:bodyPr wrap="none" anchor="ctr"/>
                <a:lstStyle/>
                <a:p>
                  <a:endParaRPr lang="en-US"/>
                </a:p>
              </p:txBody>
            </p:sp>
            <p:sp>
              <p:nvSpPr>
                <p:cNvPr id="32959" name="Line 211"/>
                <p:cNvSpPr>
                  <a:spLocks noChangeShapeType="1"/>
                </p:cNvSpPr>
                <p:nvPr/>
              </p:nvSpPr>
              <p:spPr bwMode="auto">
                <a:xfrm>
                  <a:off x="2880" y="2308"/>
                  <a:ext cx="0" cy="136"/>
                </a:xfrm>
                <a:prstGeom prst="line">
                  <a:avLst/>
                </a:prstGeom>
                <a:noFill/>
                <a:ln w="12700">
                  <a:solidFill>
                    <a:schemeClr val="tx1"/>
                  </a:solidFill>
                  <a:round/>
                  <a:headEnd/>
                  <a:tailEnd/>
                </a:ln>
              </p:spPr>
              <p:txBody>
                <a:bodyPr wrap="none" anchor="ctr"/>
                <a:lstStyle/>
                <a:p>
                  <a:endParaRPr lang="en-US"/>
                </a:p>
              </p:txBody>
            </p:sp>
            <p:sp>
              <p:nvSpPr>
                <p:cNvPr id="32960" name="Line 212"/>
                <p:cNvSpPr>
                  <a:spLocks noChangeShapeType="1"/>
                </p:cNvSpPr>
                <p:nvPr/>
              </p:nvSpPr>
              <p:spPr bwMode="auto">
                <a:xfrm>
                  <a:off x="3120" y="2308"/>
                  <a:ext cx="0" cy="136"/>
                </a:xfrm>
                <a:prstGeom prst="line">
                  <a:avLst/>
                </a:prstGeom>
                <a:noFill/>
                <a:ln w="12700">
                  <a:solidFill>
                    <a:schemeClr val="tx1"/>
                  </a:solidFill>
                  <a:round/>
                  <a:headEnd/>
                  <a:tailEnd/>
                </a:ln>
              </p:spPr>
              <p:txBody>
                <a:bodyPr wrap="none" anchor="ctr"/>
                <a:lstStyle/>
                <a:p>
                  <a:endParaRPr lang="en-US"/>
                </a:p>
              </p:txBody>
            </p:sp>
            <p:sp>
              <p:nvSpPr>
                <p:cNvPr id="32961" name="Line 213"/>
                <p:cNvSpPr>
                  <a:spLocks noChangeShapeType="1"/>
                </p:cNvSpPr>
                <p:nvPr/>
              </p:nvSpPr>
              <p:spPr bwMode="auto">
                <a:xfrm>
                  <a:off x="4560" y="2308"/>
                  <a:ext cx="0" cy="136"/>
                </a:xfrm>
                <a:prstGeom prst="line">
                  <a:avLst/>
                </a:prstGeom>
                <a:noFill/>
                <a:ln w="12700">
                  <a:solidFill>
                    <a:schemeClr val="tx1"/>
                  </a:solidFill>
                  <a:round/>
                  <a:headEnd/>
                  <a:tailEnd/>
                </a:ln>
              </p:spPr>
              <p:txBody>
                <a:bodyPr wrap="none" anchor="ctr"/>
                <a:lstStyle/>
                <a:p>
                  <a:endParaRPr lang="en-US"/>
                </a:p>
              </p:txBody>
            </p:sp>
            <p:sp>
              <p:nvSpPr>
                <p:cNvPr id="32962" name="Line 214"/>
                <p:cNvSpPr>
                  <a:spLocks noChangeShapeType="1"/>
                </p:cNvSpPr>
                <p:nvPr/>
              </p:nvSpPr>
              <p:spPr bwMode="auto">
                <a:xfrm>
                  <a:off x="4320" y="2308"/>
                  <a:ext cx="0" cy="136"/>
                </a:xfrm>
                <a:prstGeom prst="line">
                  <a:avLst/>
                </a:prstGeom>
                <a:noFill/>
                <a:ln w="12700">
                  <a:solidFill>
                    <a:schemeClr val="tx1"/>
                  </a:solidFill>
                  <a:round/>
                  <a:headEnd/>
                  <a:tailEnd/>
                </a:ln>
              </p:spPr>
              <p:txBody>
                <a:bodyPr wrap="none" anchor="ctr"/>
                <a:lstStyle/>
                <a:p>
                  <a:endParaRPr lang="en-US"/>
                </a:p>
              </p:txBody>
            </p:sp>
            <p:sp>
              <p:nvSpPr>
                <p:cNvPr id="32963" name="Line 215"/>
                <p:cNvSpPr>
                  <a:spLocks noChangeShapeType="1"/>
                </p:cNvSpPr>
                <p:nvPr/>
              </p:nvSpPr>
              <p:spPr bwMode="auto">
                <a:xfrm>
                  <a:off x="4080" y="2308"/>
                  <a:ext cx="0" cy="136"/>
                </a:xfrm>
                <a:prstGeom prst="line">
                  <a:avLst/>
                </a:prstGeom>
                <a:noFill/>
                <a:ln w="12700">
                  <a:solidFill>
                    <a:schemeClr val="tx1"/>
                  </a:solidFill>
                  <a:round/>
                  <a:headEnd/>
                  <a:tailEnd/>
                </a:ln>
              </p:spPr>
              <p:txBody>
                <a:bodyPr wrap="none" anchor="ctr"/>
                <a:lstStyle/>
                <a:p>
                  <a:endParaRPr lang="en-US"/>
                </a:p>
              </p:txBody>
            </p:sp>
            <p:sp>
              <p:nvSpPr>
                <p:cNvPr id="32964" name="Line 216"/>
                <p:cNvSpPr>
                  <a:spLocks noChangeShapeType="1"/>
                </p:cNvSpPr>
                <p:nvPr/>
              </p:nvSpPr>
              <p:spPr bwMode="auto">
                <a:xfrm>
                  <a:off x="3840" y="2308"/>
                  <a:ext cx="0" cy="136"/>
                </a:xfrm>
                <a:prstGeom prst="line">
                  <a:avLst/>
                </a:prstGeom>
                <a:noFill/>
                <a:ln w="12700">
                  <a:solidFill>
                    <a:schemeClr val="tx1"/>
                  </a:solidFill>
                  <a:round/>
                  <a:headEnd/>
                  <a:tailEnd/>
                </a:ln>
              </p:spPr>
              <p:txBody>
                <a:bodyPr wrap="none" anchor="ctr"/>
                <a:lstStyle/>
                <a:p>
                  <a:endParaRPr lang="en-US"/>
                </a:p>
              </p:txBody>
            </p:sp>
            <p:sp>
              <p:nvSpPr>
                <p:cNvPr id="32965" name="Line 217"/>
                <p:cNvSpPr>
                  <a:spLocks noChangeShapeType="1"/>
                </p:cNvSpPr>
                <p:nvPr/>
              </p:nvSpPr>
              <p:spPr bwMode="auto">
                <a:xfrm>
                  <a:off x="3600" y="2308"/>
                  <a:ext cx="0" cy="136"/>
                </a:xfrm>
                <a:prstGeom prst="line">
                  <a:avLst/>
                </a:prstGeom>
                <a:noFill/>
                <a:ln w="12700">
                  <a:solidFill>
                    <a:schemeClr val="tx1"/>
                  </a:solidFill>
                  <a:round/>
                  <a:headEnd/>
                  <a:tailEnd/>
                </a:ln>
              </p:spPr>
              <p:txBody>
                <a:bodyPr wrap="none" anchor="ctr"/>
                <a:lstStyle/>
                <a:p>
                  <a:endParaRPr lang="en-US"/>
                </a:p>
              </p:txBody>
            </p:sp>
            <p:sp>
              <p:nvSpPr>
                <p:cNvPr id="32966" name="Line 218"/>
                <p:cNvSpPr>
                  <a:spLocks noChangeShapeType="1"/>
                </p:cNvSpPr>
                <p:nvPr/>
              </p:nvSpPr>
              <p:spPr bwMode="auto">
                <a:xfrm>
                  <a:off x="3360" y="2308"/>
                  <a:ext cx="0" cy="136"/>
                </a:xfrm>
                <a:prstGeom prst="line">
                  <a:avLst/>
                </a:prstGeom>
                <a:noFill/>
                <a:ln w="12700">
                  <a:solidFill>
                    <a:schemeClr val="tx1"/>
                  </a:solidFill>
                  <a:round/>
                  <a:headEnd/>
                  <a:tailEnd/>
                </a:ln>
              </p:spPr>
              <p:txBody>
                <a:bodyPr wrap="none" anchor="ctr"/>
                <a:lstStyle/>
                <a:p>
                  <a:endParaRPr lang="en-US"/>
                </a:p>
              </p:txBody>
            </p:sp>
            <p:sp>
              <p:nvSpPr>
                <p:cNvPr id="32967" name="Line 219"/>
                <p:cNvSpPr>
                  <a:spLocks noChangeShapeType="1"/>
                </p:cNvSpPr>
                <p:nvPr/>
              </p:nvSpPr>
              <p:spPr bwMode="auto">
                <a:xfrm>
                  <a:off x="4800" y="2308"/>
                  <a:ext cx="0" cy="136"/>
                </a:xfrm>
                <a:prstGeom prst="line">
                  <a:avLst/>
                </a:prstGeom>
                <a:noFill/>
                <a:ln w="12700">
                  <a:solidFill>
                    <a:schemeClr val="tx1"/>
                  </a:solidFill>
                  <a:round/>
                  <a:headEnd/>
                  <a:tailEnd/>
                </a:ln>
              </p:spPr>
              <p:txBody>
                <a:bodyPr wrap="none" anchor="ctr"/>
                <a:lstStyle/>
                <a:p>
                  <a:endParaRPr lang="en-US"/>
                </a:p>
              </p:txBody>
            </p:sp>
          </p:grpSp>
          <p:sp>
            <p:nvSpPr>
              <p:cNvPr id="32942" name="Rectangle 220"/>
              <p:cNvSpPr>
                <a:spLocks noChangeArrowheads="1"/>
              </p:cNvSpPr>
              <p:nvPr/>
            </p:nvSpPr>
            <p:spPr bwMode="auto">
              <a:xfrm>
                <a:off x="1249" y="1810"/>
                <a:ext cx="171" cy="152"/>
              </a:xfrm>
              <a:prstGeom prst="rect">
                <a:avLst/>
              </a:prstGeom>
              <a:noFill/>
              <a:ln w="76200">
                <a:noFill/>
                <a:miter lim="800000"/>
                <a:headEnd/>
                <a:tailEnd/>
              </a:ln>
            </p:spPr>
            <p:txBody>
              <a:bodyPr wrap="none" lIns="90488" tIns="44450" rIns="90488" bIns="44450">
                <a:spAutoFit/>
              </a:bodyPr>
              <a:lstStyle/>
              <a:p>
                <a:pPr eaLnBrk="0" hangingPunct="0"/>
                <a:r>
                  <a:rPr lang="en-GB" sz="1000" b="1"/>
                  <a:t>0</a:t>
                </a:r>
              </a:p>
            </p:txBody>
          </p:sp>
          <p:sp>
            <p:nvSpPr>
              <p:cNvPr id="32943" name="Rectangle 221"/>
              <p:cNvSpPr>
                <a:spLocks noChangeArrowheads="1"/>
              </p:cNvSpPr>
              <p:nvPr/>
            </p:nvSpPr>
            <p:spPr bwMode="auto">
              <a:xfrm>
                <a:off x="1961" y="1810"/>
                <a:ext cx="171" cy="152"/>
              </a:xfrm>
              <a:prstGeom prst="rect">
                <a:avLst/>
              </a:prstGeom>
              <a:noFill/>
              <a:ln w="76200">
                <a:noFill/>
                <a:miter lim="800000"/>
                <a:headEnd/>
                <a:tailEnd/>
              </a:ln>
            </p:spPr>
            <p:txBody>
              <a:bodyPr wrap="none" lIns="90488" tIns="44450" rIns="90488" bIns="44450">
                <a:spAutoFit/>
              </a:bodyPr>
              <a:lstStyle/>
              <a:p>
                <a:pPr eaLnBrk="0" hangingPunct="0"/>
                <a:r>
                  <a:rPr lang="en-GB" sz="1000" b="1"/>
                  <a:t>0</a:t>
                </a:r>
              </a:p>
            </p:txBody>
          </p:sp>
          <p:sp>
            <p:nvSpPr>
              <p:cNvPr id="32944" name="Rectangle 222"/>
              <p:cNvSpPr>
                <a:spLocks noChangeArrowheads="1"/>
              </p:cNvSpPr>
              <p:nvPr/>
            </p:nvSpPr>
            <p:spPr bwMode="auto">
              <a:xfrm>
                <a:off x="2151" y="1810"/>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-40</a:t>
                </a:r>
              </a:p>
            </p:txBody>
          </p:sp>
          <p:sp>
            <p:nvSpPr>
              <p:cNvPr id="32945" name="Rectangle 223"/>
              <p:cNvSpPr>
                <a:spLocks noChangeArrowheads="1"/>
              </p:cNvSpPr>
              <p:nvPr/>
            </p:nvSpPr>
            <p:spPr bwMode="auto">
              <a:xfrm>
                <a:off x="4761" y="1810"/>
                <a:ext cx="323"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-120</a:t>
                </a:r>
              </a:p>
            </p:txBody>
          </p:sp>
          <p:sp>
            <p:nvSpPr>
              <p:cNvPr id="32946" name="Rectangle 224"/>
              <p:cNvSpPr>
                <a:spLocks noChangeArrowheads="1"/>
              </p:cNvSpPr>
              <p:nvPr/>
            </p:nvSpPr>
            <p:spPr bwMode="auto">
              <a:xfrm>
                <a:off x="3041" y="1810"/>
                <a:ext cx="350"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 -120</a:t>
                </a:r>
              </a:p>
            </p:txBody>
          </p:sp>
          <p:sp>
            <p:nvSpPr>
              <p:cNvPr id="32947" name="Line 225"/>
              <p:cNvSpPr>
                <a:spLocks noChangeShapeType="1"/>
              </p:cNvSpPr>
              <p:nvPr/>
            </p:nvSpPr>
            <p:spPr bwMode="auto">
              <a:xfrm>
                <a:off x="3456" y="1872"/>
                <a:ext cx="1152" cy="0"/>
              </a:xfrm>
              <a:prstGeom prst="line">
                <a:avLst/>
              </a:prstGeom>
              <a:noFill/>
              <a:ln w="25400">
                <a:solidFill>
                  <a:srgbClr val="FF0000"/>
                </a:solidFill>
                <a:round/>
                <a:headEnd/>
                <a:tailEnd/>
              </a:ln>
            </p:spPr>
            <p:txBody>
              <a:bodyPr wrap="none" anchor="ctr"/>
              <a:lstStyle/>
              <a:p>
                <a:endParaRPr lang="en-US"/>
              </a:p>
            </p:txBody>
          </p:sp>
          <p:sp>
            <p:nvSpPr>
              <p:cNvPr id="32948" name="Line 226"/>
              <p:cNvSpPr>
                <a:spLocks noChangeShapeType="1"/>
              </p:cNvSpPr>
              <p:nvPr/>
            </p:nvSpPr>
            <p:spPr bwMode="auto">
              <a:xfrm>
                <a:off x="1541" y="1895"/>
                <a:ext cx="316" cy="0"/>
              </a:xfrm>
              <a:prstGeom prst="line">
                <a:avLst/>
              </a:prstGeom>
              <a:noFill/>
              <a:ln w="25400">
                <a:solidFill>
                  <a:srgbClr val="FF0000"/>
                </a:solidFill>
                <a:round/>
                <a:headEnd/>
                <a:tailEnd/>
              </a:ln>
            </p:spPr>
            <p:txBody>
              <a:bodyPr wrap="none" anchor="ctr"/>
              <a:lstStyle/>
              <a:p>
                <a:endParaRPr lang="en-US"/>
              </a:p>
            </p:txBody>
          </p:sp>
          <p:sp>
            <p:nvSpPr>
              <p:cNvPr id="32949" name="Rectangle 227"/>
              <p:cNvSpPr>
                <a:spLocks noChangeArrowheads="1"/>
              </p:cNvSpPr>
              <p:nvPr/>
            </p:nvSpPr>
            <p:spPr bwMode="auto">
              <a:xfrm>
                <a:off x="2600" y="1811"/>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8</a:t>
                </a:r>
                <a:r>
                  <a:rPr lang="en-GB" sz="1000" b="1">
                    <a:solidFill>
                      <a:srgbClr val="FF0000"/>
                    </a:solidFill>
                  </a:rPr>
                  <a:t>0</a:t>
                </a:r>
              </a:p>
            </p:txBody>
          </p:sp>
          <p:sp>
            <p:nvSpPr>
              <p:cNvPr id="32950" name="Rectangle 228"/>
              <p:cNvSpPr>
                <a:spLocks noChangeArrowheads="1"/>
              </p:cNvSpPr>
              <p:nvPr/>
            </p:nvSpPr>
            <p:spPr bwMode="auto">
              <a:xfrm>
                <a:off x="2840" y="1811"/>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81</a:t>
                </a:r>
                <a:endParaRPr lang="en-GB" sz="1000" b="1">
                  <a:solidFill>
                    <a:srgbClr val="FF0000"/>
                  </a:solidFill>
                </a:endParaRPr>
              </a:p>
            </p:txBody>
          </p:sp>
          <p:sp>
            <p:nvSpPr>
              <p:cNvPr id="32951" name="Rectangle 229"/>
              <p:cNvSpPr>
                <a:spLocks noChangeArrowheads="1"/>
              </p:cNvSpPr>
              <p:nvPr/>
            </p:nvSpPr>
            <p:spPr bwMode="auto">
              <a:xfrm>
                <a:off x="2360" y="1811"/>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FF0000"/>
                    </a:solidFill>
                  </a:rPr>
                  <a:t>-</a:t>
                </a:r>
                <a:r>
                  <a:rPr lang="en-US" sz="1000" b="1">
                    <a:solidFill>
                      <a:srgbClr val="FF0000"/>
                    </a:solidFill>
                  </a:rPr>
                  <a:t>6</a:t>
                </a:r>
                <a:r>
                  <a:rPr lang="en-GB" sz="1000" b="1">
                    <a:solidFill>
                      <a:srgbClr val="FF0000"/>
                    </a:solidFill>
                  </a:rPr>
                  <a:t>0</a:t>
                </a:r>
              </a:p>
            </p:txBody>
          </p:sp>
        </p:grpSp>
      </p:grpSp>
      <p:grpSp>
        <p:nvGrpSpPr>
          <p:cNvPr id="8" name="Group 230"/>
          <p:cNvGrpSpPr>
            <a:grpSpLocks/>
          </p:cNvGrpSpPr>
          <p:nvPr/>
        </p:nvGrpSpPr>
        <p:grpSpPr bwMode="auto">
          <a:xfrm>
            <a:off x="533400" y="3132138"/>
            <a:ext cx="7524750" cy="296862"/>
            <a:chOff x="336" y="1973"/>
            <a:chExt cx="4740" cy="187"/>
          </a:xfrm>
        </p:grpSpPr>
        <p:grpSp>
          <p:nvGrpSpPr>
            <p:cNvPr id="9" name="Group 231"/>
            <p:cNvGrpSpPr>
              <a:grpSpLocks/>
            </p:cNvGrpSpPr>
            <p:nvPr/>
          </p:nvGrpSpPr>
          <p:grpSpPr bwMode="auto">
            <a:xfrm>
              <a:off x="1244" y="2010"/>
              <a:ext cx="3784" cy="136"/>
              <a:chOff x="1252" y="2308"/>
              <a:chExt cx="3784" cy="136"/>
            </a:xfrm>
          </p:grpSpPr>
          <p:sp>
            <p:nvSpPr>
              <p:cNvPr id="32923" name="Rectangle 232"/>
              <p:cNvSpPr>
                <a:spLocks noChangeArrowheads="1"/>
              </p:cNvSpPr>
              <p:nvPr/>
            </p:nvSpPr>
            <p:spPr bwMode="auto">
              <a:xfrm>
                <a:off x="1252" y="2308"/>
                <a:ext cx="3784" cy="136"/>
              </a:xfrm>
              <a:prstGeom prst="rect">
                <a:avLst/>
              </a:prstGeom>
              <a:noFill/>
              <a:ln w="12700">
                <a:solidFill>
                  <a:schemeClr val="tx1"/>
                </a:solidFill>
                <a:miter lim="800000"/>
                <a:headEnd/>
                <a:tailEnd/>
              </a:ln>
            </p:spPr>
            <p:txBody>
              <a:bodyPr wrap="none" anchor="ctr"/>
              <a:lstStyle/>
              <a:p>
                <a:endParaRPr lang="en-US"/>
              </a:p>
            </p:txBody>
          </p:sp>
          <p:sp>
            <p:nvSpPr>
              <p:cNvPr id="32924" name="Line 233"/>
              <p:cNvSpPr>
                <a:spLocks noChangeShapeType="1"/>
              </p:cNvSpPr>
              <p:nvPr/>
            </p:nvSpPr>
            <p:spPr bwMode="auto">
              <a:xfrm>
                <a:off x="1440" y="2308"/>
                <a:ext cx="0" cy="136"/>
              </a:xfrm>
              <a:prstGeom prst="line">
                <a:avLst/>
              </a:prstGeom>
              <a:noFill/>
              <a:ln w="12700">
                <a:solidFill>
                  <a:schemeClr val="tx1"/>
                </a:solidFill>
                <a:round/>
                <a:headEnd/>
                <a:tailEnd/>
              </a:ln>
            </p:spPr>
            <p:txBody>
              <a:bodyPr wrap="none" anchor="ctr"/>
              <a:lstStyle/>
              <a:p>
                <a:endParaRPr lang="en-US"/>
              </a:p>
            </p:txBody>
          </p:sp>
          <p:sp>
            <p:nvSpPr>
              <p:cNvPr id="32925" name="Line 234"/>
              <p:cNvSpPr>
                <a:spLocks noChangeShapeType="1"/>
              </p:cNvSpPr>
              <p:nvPr/>
            </p:nvSpPr>
            <p:spPr bwMode="auto">
              <a:xfrm>
                <a:off x="1680" y="2308"/>
                <a:ext cx="0" cy="136"/>
              </a:xfrm>
              <a:prstGeom prst="line">
                <a:avLst/>
              </a:prstGeom>
              <a:noFill/>
              <a:ln w="12700">
                <a:solidFill>
                  <a:schemeClr val="tx1"/>
                </a:solidFill>
                <a:round/>
                <a:headEnd/>
                <a:tailEnd/>
              </a:ln>
            </p:spPr>
            <p:txBody>
              <a:bodyPr wrap="none" anchor="ctr"/>
              <a:lstStyle/>
              <a:p>
                <a:endParaRPr lang="en-US"/>
              </a:p>
            </p:txBody>
          </p:sp>
          <p:sp>
            <p:nvSpPr>
              <p:cNvPr id="32926" name="Line 235"/>
              <p:cNvSpPr>
                <a:spLocks noChangeShapeType="1"/>
              </p:cNvSpPr>
              <p:nvPr/>
            </p:nvSpPr>
            <p:spPr bwMode="auto">
              <a:xfrm>
                <a:off x="1920" y="2308"/>
                <a:ext cx="0" cy="136"/>
              </a:xfrm>
              <a:prstGeom prst="line">
                <a:avLst/>
              </a:prstGeom>
              <a:noFill/>
              <a:ln w="12700">
                <a:solidFill>
                  <a:schemeClr val="tx1"/>
                </a:solidFill>
                <a:round/>
                <a:headEnd/>
                <a:tailEnd/>
              </a:ln>
            </p:spPr>
            <p:txBody>
              <a:bodyPr wrap="none" anchor="ctr"/>
              <a:lstStyle/>
              <a:p>
                <a:endParaRPr lang="en-US"/>
              </a:p>
            </p:txBody>
          </p:sp>
          <p:sp>
            <p:nvSpPr>
              <p:cNvPr id="32927" name="Line 236"/>
              <p:cNvSpPr>
                <a:spLocks noChangeShapeType="1"/>
              </p:cNvSpPr>
              <p:nvPr/>
            </p:nvSpPr>
            <p:spPr bwMode="auto">
              <a:xfrm>
                <a:off x="2160" y="2308"/>
                <a:ext cx="0" cy="136"/>
              </a:xfrm>
              <a:prstGeom prst="line">
                <a:avLst/>
              </a:prstGeom>
              <a:noFill/>
              <a:ln w="12700">
                <a:solidFill>
                  <a:schemeClr val="tx1"/>
                </a:solidFill>
                <a:round/>
                <a:headEnd/>
                <a:tailEnd/>
              </a:ln>
            </p:spPr>
            <p:txBody>
              <a:bodyPr wrap="none" anchor="ctr"/>
              <a:lstStyle/>
              <a:p>
                <a:endParaRPr lang="en-US"/>
              </a:p>
            </p:txBody>
          </p:sp>
          <p:sp>
            <p:nvSpPr>
              <p:cNvPr id="32928" name="Line 237"/>
              <p:cNvSpPr>
                <a:spLocks noChangeShapeType="1"/>
              </p:cNvSpPr>
              <p:nvPr/>
            </p:nvSpPr>
            <p:spPr bwMode="auto">
              <a:xfrm>
                <a:off x="2400" y="2308"/>
                <a:ext cx="0" cy="136"/>
              </a:xfrm>
              <a:prstGeom prst="line">
                <a:avLst/>
              </a:prstGeom>
              <a:noFill/>
              <a:ln w="12700">
                <a:solidFill>
                  <a:schemeClr val="tx1"/>
                </a:solidFill>
                <a:round/>
                <a:headEnd/>
                <a:tailEnd/>
              </a:ln>
            </p:spPr>
            <p:txBody>
              <a:bodyPr wrap="none" anchor="ctr"/>
              <a:lstStyle/>
              <a:p>
                <a:endParaRPr lang="en-US"/>
              </a:p>
            </p:txBody>
          </p:sp>
          <p:sp>
            <p:nvSpPr>
              <p:cNvPr id="32929" name="Line 238"/>
              <p:cNvSpPr>
                <a:spLocks noChangeShapeType="1"/>
              </p:cNvSpPr>
              <p:nvPr/>
            </p:nvSpPr>
            <p:spPr bwMode="auto">
              <a:xfrm>
                <a:off x="2640" y="2308"/>
                <a:ext cx="0" cy="136"/>
              </a:xfrm>
              <a:prstGeom prst="line">
                <a:avLst/>
              </a:prstGeom>
              <a:noFill/>
              <a:ln w="12700">
                <a:solidFill>
                  <a:schemeClr val="tx1"/>
                </a:solidFill>
                <a:round/>
                <a:headEnd/>
                <a:tailEnd/>
              </a:ln>
            </p:spPr>
            <p:txBody>
              <a:bodyPr wrap="none" anchor="ctr"/>
              <a:lstStyle/>
              <a:p>
                <a:endParaRPr lang="en-US"/>
              </a:p>
            </p:txBody>
          </p:sp>
          <p:sp>
            <p:nvSpPr>
              <p:cNvPr id="32930" name="Line 239"/>
              <p:cNvSpPr>
                <a:spLocks noChangeShapeType="1"/>
              </p:cNvSpPr>
              <p:nvPr/>
            </p:nvSpPr>
            <p:spPr bwMode="auto">
              <a:xfrm>
                <a:off x="2880" y="2308"/>
                <a:ext cx="0" cy="136"/>
              </a:xfrm>
              <a:prstGeom prst="line">
                <a:avLst/>
              </a:prstGeom>
              <a:noFill/>
              <a:ln w="12700">
                <a:solidFill>
                  <a:schemeClr val="tx1"/>
                </a:solidFill>
                <a:round/>
                <a:headEnd/>
                <a:tailEnd/>
              </a:ln>
            </p:spPr>
            <p:txBody>
              <a:bodyPr wrap="none" anchor="ctr"/>
              <a:lstStyle/>
              <a:p>
                <a:endParaRPr lang="en-US"/>
              </a:p>
            </p:txBody>
          </p:sp>
          <p:sp>
            <p:nvSpPr>
              <p:cNvPr id="32931" name="Line 240"/>
              <p:cNvSpPr>
                <a:spLocks noChangeShapeType="1"/>
              </p:cNvSpPr>
              <p:nvPr/>
            </p:nvSpPr>
            <p:spPr bwMode="auto">
              <a:xfrm>
                <a:off x="3120" y="2308"/>
                <a:ext cx="0" cy="136"/>
              </a:xfrm>
              <a:prstGeom prst="line">
                <a:avLst/>
              </a:prstGeom>
              <a:noFill/>
              <a:ln w="12700">
                <a:solidFill>
                  <a:schemeClr val="tx1"/>
                </a:solidFill>
                <a:round/>
                <a:headEnd/>
                <a:tailEnd/>
              </a:ln>
            </p:spPr>
            <p:txBody>
              <a:bodyPr wrap="none" anchor="ctr"/>
              <a:lstStyle/>
              <a:p>
                <a:endParaRPr lang="en-US"/>
              </a:p>
            </p:txBody>
          </p:sp>
          <p:sp>
            <p:nvSpPr>
              <p:cNvPr id="32932" name="Line 241"/>
              <p:cNvSpPr>
                <a:spLocks noChangeShapeType="1"/>
              </p:cNvSpPr>
              <p:nvPr/>
            </p:nvSpPr>
            <p:spPr bwMode="auto">
              <a:xfrm>
                <a:off x="4560" y="2308"/>
                <a:ext cx="0" cy="136"/>
              </a:xfrm>
              <a:prstGeom prst="line">
                <a:avLst/>
              </a:prstGeom>
              <a:noFill/>
              <a:ln w="12700">
                <a:solidFill>
                  <a:schemeClr val="tx1"/>
                </a:solidFill>
                <a:round/>
                <a:headEnd/>
                <a:tailEnd/>
              </a:ln>
            </p:spPr>
            <p:txBody>
              <a:bodyPr wrap="none" anchor="ctr"/>
              <a:lstStyle/>
              <a:p>
                <a:endParaRPr lang="en-US"/>
              </a:p>
            </p:txBody>
          </p:sp>
          <p:sp>
            <p:nvSpPr>
              <p:cNvPr id="32933" name="Line 242"/>
              <p:cNvSpPr>
                <a:spLocks noChangeShapeType="1"/>
              </p:cNvSpPr>
              <p:nvPr/>
            </p:nvSpPr>
            <p:spPr bwMode="auto">
              <a:xfrm>
                <a:off x="4320" y="2308"/>
                <a:ext cx="0" cy="136"/>
              </a:xfrm>
              <a:prstGeom prst="line">
                <a:avLst/>
              </a:prstGeom>
              <a:noFill/>
              <a:ln w="12700">
                <a:solidFill>
                  <a:schemeClr val="tx1"/>
                </a:solidFill>
                <a:round/>
                <a:headEnd/>
                <a:tailEnd/>
              </a:ln>
            </p:spPr>
            <p:txBody>
              <a:bodyPr wrap="none" anchor="ctr"/>
              <a:lstStyle/>
              <a:p>
                <a:endParaRPr lang="en-US"/>
              </a:p>
            </p:txBody>
          </p:sp>
          <p:sp>
            <p:nvSpPr>
              <p:cNvPr id="32934" name="Line 243"/>
              <p:cNvSpPr>
                <a:spLocks noChangeShapeType="1"/>
              </p:cNvSpPr>
              <p:nvPr/>
            </p:nvSpPr>
            <p:spPr bwMode="auto">
              <a:xfrm>
                <a:off x="4080" y="2308"/>
                <a:ext cx="0" cy="136"/>
              </a:xfrm>
              <a:prstGeom prst="line">
                <a:avLst/>
              </a:prstGeom>
              <a:noFill/>
              <a:ln w="12700">
                <a:solidFill>
                  <a:schemeClr val="tx1"/>
                </a:solidFill>
                <a:round/>
                <a:headEnd/>
                <a:tailEnd/>
              </a:ln>
            </p:spPr>
            <p:txBody>
              <a:bodyPr wrap="none" anchor="ctr"/>
              <a:lstStyle/>
              <a:p>
                <a:endParaRPr lang="en-US"/>
              </a:p>
            </p:txBody>
          </p:sp>
          <p:sp>
            <p:nvSpPr>
              <p:cNvPr id="32935" name="Line 244"/>
              <p:cNvSpPr>
                <a:spLocks noChangeShapeType="1"/>
              </p:cNvSpPr>
              <p:nvPr/>
            </p:nvSpPr>
            <p:spPr bwMode="auto">
              <a:xfrm>
                <a:off x="3840" y="2308"/>
                <a:ext cx="0" cy="136"/>
              </a:xfrm>
              <a:prstGeom prst="line">
                <a:avLst/>
              </a:prstGeom>
              <a:noFill/>
              <a:ln w="12700">
                <a:solidFill>
                  <a:schemeClr val="tx1"/>
                </a:solidFill>
                <a:round/>
                <a:headEnd/>
                <a:tailEnd/>
              </a:ln>
            </p:spPr>
            <p:txBody>
              <a:bodyPr wrap="none" anchor="ctr"/>
              <a:lstStyle/>
              <a:p>
                <a:endParaRPr lang="en-US"/>
              </a:p>
            </p:txBody>
          </p:sp>
          <p:sp>
            <p:nvSpPr>
              <p:cNvPr id="32936" name="Line 245"/>
              <p:cNvSpPr>
                <a:spLocks noChangeShapeType="1"/>
              </p:cNvSpPr>
              <p:nvPr/>
            </p:nvSpPr>
            <p:spPr bwMode="auto">
              <a:xfrm>
                <a:off x="3600" y="2308"/>
                <a:ext cx="0" cy="136"/>
              </a:xfrm>
              <a:prstGeom prst="line">
                <a:avLst/>
              </a:prstGeom>
              <a:noFill/>
              <a:ln w="12700">
                <a:solidFill>
                  <a:schemeClr val="tx1"/>
                </a:solidFill>
                <a:round/>
                <a:headEnd/>
                <a:tailEnd/>
              </a:ln>
            </p:spPr>
            <p:txBody>
              <a:bodyPr wrap="none" anchor="ctr"/>
              <a:lstStyle/>
              <a:p>
                <a:endParaRPr lang="en-US"/>
              </a:p>
            </p:txBody>
          </p:sp>
          <p:sp>
            <p:nvSpPr>
              <p:cNvPr id="32937" name="Line 246"/>
              <p:cNvSpPr>
                <a:spLocks noChangeShapeType="1"/>
              </p:cNvSpPr>
              <p:nvPr/>
            </p:nvSpPr>
            <p:spPr bwMode="auto">
              <a:xfrm>
                <a:off x="3360" y="2308"/>
                <a:ext cx="0" cy="136"/>
              </a:xfrm>
              <a:prstGeom prst="line">
                <a:avLst/>
              </a:prstGeom>
              <a:noFill/>
              <a:ln w="12700">
                <a:solidFill>
                  <a:schemeClr val="tx1"/>
                </a:solidFill>
                <a:round/>
                <a:headEnd/>
                <a:tailEnd/>
              </a:ln>
            </p:spPr>
            <p:txBody>
              <a:bodyPr wrap="none" anchor="ctr"/>
              <a:lstStyle/>
              <a:p>
                <a:endParaRPr lang="en-US"/>
              </a:p>
            </p:txBody>
          </p:sp>
          <p:sp>
            <p:nvSpPr>
              <p:cNvPr id="32938" name="Line 247"/>
              <p:cNvSpPr>
                <a:spLocks noChangeShapeType="1"/>
              </p:cNvSpPr>
              <p:nvPr/>
            </p:nvSpPr>
            <p:spPr bwMode="auto">
              <a:xfrm>
                <a:off x="4800" y="2308"/>
                <a:ext cx="0" cy="136"/>
              </a:xfrm>
              <a:prstGeom prst="line">
                <a:avLst/>
              </a:prstGeom>
              <a:noFill/>
              <a:ln w="12700">
                <a:solidFill>
                  <a:schemeClr val="tx1"/>
                </a:solidFill>
                <a:round/>
                <a:headEnd/>
                <a:tailEnd/>
              </a:ln>
            </p:spPr>
            <p:txBody>
              <a:bodyPr wrap="none" anchor="ctr"/>
              <a:lstStyle/>
              <a:p>
                <a:endParaRPr lang="en-US"/>
              </a:p>
            </p:txBody>
          </p:sp>
        </p:grpSp>
        <p:sp>
          <p:nvSpPr>
            <p:cNvPr id="32910" name="Rectangle 248"/>
            <p:cNvSpPr>
              <a:spLocks noChangeArrowheads="1"/>
            </p:cNvSpPr>
            <p:nvPr/>
          </p:nvSpPr>
          <p:spPr bwMode="auto">
            <a:xfrm>
              <a:off x="336" y="1973"/>
              <a:ext cx="948" cy="171"/>
            </a:xfrm>
            <a:prstGeom prst="rect">
              <a:avLst/>
            </a:prstGeom>
            <a:noFill/>
            <a:ln w="76200">
              <a:noFill/>
              <a:miter lim="800000"/>
              <a:headEnd/>
              <a:tailEnd/>
            </a:ln>
          </p:spPr>
          <p:txBody>
            <a:bodyPr wrap="none" lIns="90488" tIns="44450" rIns="90488" bIns="44450">
              <a:spAutoFit/>
            </a:bodyPr>
            <a:lstStyle/>
            <a:p>
              <a:pPr eaLnBrk="0" hangingPunct="0"/>
              <a:r>
                <a:rPr lang="en-US" sz="1200" b="1">
                  <a:solidFill>
                    <a:schemeClr val="folHlink"/>
                  </a:solidFill>
                </a:rPr>
                <a:t>Net transaction</a:t>
              </a:r>
              <a:endParaRPr lang="en-GB" sz="1200" b="1">
                <a:solidFill>
                  <a:schemeClr val="folHlink"/>
                </a:solidFill>
              </a:endParaRPr>
            </a:p>
          </p:txBody>
        </p:sp>
        <p:sp>
          <p:nvSpPr>
            <p:cNvPr id="32911" name="Rectangle 249"/>
            <p:cNvSpPr>
              <a:spLocks noChangeArrowheads="1"/>
            </p:cNvSpPr>
            <p:nvPr/>
          </p:nvSpPr>
          <p:spPr bwMode="auto">
            <a:xfrm>
              <a:off x="1200" y="2007"/>
              <a:ext cx="285"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120</a:t>
              </a:r>
              <a:endParaRPr lang="en-GB" sz="1000" b="1">
                <a:solidFill>
                  <a:schemeClr val="folHlink"/>
                </a:solidFill>
              </a:endParaRPr>
            </a:p>
          </p:txBody>
        </p:sp>
        <p:sp>
          <p:nvSpPr>
            <p:cNvPr id="32912" name="Rectangle 250"/>
            <p:cNvSpPr>
              <a:spLocks noChangeArrowheads="1"/>
            </p:cNvSpPr>
            <p:nvPr/>
          </p:nvSpPr>
          <p:spPr bwMode="auto">
            <a:xfrm>
              <a:off x="2143" y="2007"/>
              <a:ext cx="228"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20</a:t>
              </a:r>
              <a:endParaRPr lang="en-GB" sz="1000" b="1">
                <a:solidFill>
                  <a:schemeClr val="folHlink"/>
                </a:solidFill>
              </a:endParaRPr>
            </a:p>
          </p:txBody>
        </p:sp>
        <p:sp>
          <p:nvSpPr>
            <p:cNvPr id="32913" name="Rectangle 251"/>
            <p:cNvSpPr>
              <a:spLocks noChangeArrowheads="1"/>
            </p:cNvSpPr>
            <p:nvPr/>
          </p:nvSpPr>
          <p:spPr bwMode="auto">
            <a:xfrm>
              <a:off x="4753" y="2007"/>
              <a:ext cx="323"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chemeClr val="folHlink"/>
                  </a:solidFill>
                </a:rPr>
                <a:t>-</a:t>
              </a:r>
              <a:r>
                <a:rPr lang="en-US" sz="1000" b="1">
                  <a:solidFill>
                    <a:schemeClr val="folHlink"/>
                  </a:solidFill>
                </a:rPr>
                <a:t>10</a:t>
              </a:r>
              <a:r>
                <a:rPr lang="en-GB" sz="1000" b="1">
                  <a:solidFill>
                    <a:schemeClr val="folHlink"/>
                  </a:solidFill>
                </a:rPr>
                <a:t>0</a:t>
              </a:r>
            </a:p>
          </p:txBody>
        </p:sp>
        <p:sp>
          <p:nvSpPr>
            <p:cNvPr id="32914" name="Rectangle 252"/>
            <p:cNvSpPr>
              <a:spLocks noChangeArrowheads="1"/>
            </p:cNvSpPr>
            <p:nvPr/>
          </p:nvSpPr>
          <p:spPr bwMode="auto">
            <a:xfrm>
              <a:off x="3033" y="2007"/>
              <a:ext cx="293"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chemeClr val="folHlink"/>
                  </a:solidFill>
                </a:rPr>
                <a:t> -</a:t>
              </a:r>
              <a:r>
                <a:rPr lang="en-US" sz="1000" b="1">
                  <a:solidFill>
                    <a:schemeClr val="folHlink"/>
                  </a:solidFill>
                </a:rPr>
                <a:t>8</a:t>
              </a:r>
              <a:r>
                <a:rPr lang="en-GB" sz="1000" b="1">
                  <a:solidFill>
                    <a:schemeClr val="folHlink"/>
                  </a:solidFill>
                </a:rPr>
                <a:t>0</a:t>
              </a:r>
            </a:p>
          </p:txBody>
        </p:sp>
        <p:sp>
          <p:nvSpPr>
            <p:cNvPr id="32915" name="Line 253"/>
            <p:cNvSpPr>
              <a:spLocks noChangeShapeType="1"/>
            </p:cNvSpPr>
            <p:nvPr/>
          </p:nvSpPr>
          <p:spPr bwMode="auto">
            <a:xfrm>
              <a:off x="3696" y="2064"/>
              <a:ext cx="912" cy="0"/>
            </a:xfrm>
            <a:prstGeom prst="line">
              <a:avLst/>
            </a:prstGeom>
            <a:noFill/>
            <a:ln w="25400">
              <a:solidFill>
                <a:schemeClr val="folHlink"/>
              </a:solidFill>
              <a:round/>
              <a:headEnd/>
              <a:tailEnd/>
            </a:ln>
          </p:spPr>
          <p:txBody>
            <a:bodyPr wrap="none" anchor="ctr"/>
            <a:lstStyle/>
            <a:p>
              <a:endParaRPr lang="en-US"/>
            </a:p>
          </p:txBody>
        </p:sp>
        <p:sp>
          <p:nvSpPr>
            <p:cNvPr id="32916" name="Rectangle 254"/>
            <p:cNvSpPr>
              <a:spLocks noChangeArrowheads="1"/>
            </p:cNvSpPr>
            <p:nvPr/>
          </p:nvSpPr>
          <p:spPr bwMode="auto">
            <a:xfrm>
              <a:off x="2592" y="2008"/>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chemeClr val="folHlink"/>
                  </a:solidFill>
                </a:rPr>
                <a:t>-</a:t>
              </a:r>
              <a:r>
                <a:rPr lang="en-US" sz="1000" b="1">
                  <a:solidFill>
                    <a:schemeClr val="folHlink"/>
                  </a:solidFill>
                </a:rPr>
                <a:t>2</a:t>
              </a:r>
              <a:r>
                <a:rPr lang="en-GB" sz="1000" b="1">
                  <a:solidFill>
                    <a:schemeClr val="folHlink"/>
                  </a:solidFill>
                </a:rPr>
                <a:t>0</a:t>
              </a:r>
            </a:p>
          </p:txBody>
        </p:sp>
        <p:sp>
          <p:nvSpPr>
            <p:cNvPr id="32917" name="Rectangle 255"/>
            <p:cNvSpPr>
              <a:spLocks noChangeArrowheads="1"/>
            </p:cNvSpPr>
            <p:nvPr/>
          </p:nvSpPr>
          <p:spPr bwMode="auto">
            <a:xfrm>
              <a:off x="2832" y="2008"/>
              <a:ext cx="266"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chemeClr val="folHlink"/>
                  </a:solidFill>
                </a:rPr>
                <a:t>-</a:t>
              </a:r>
              <a:r>
                <a:rPr lang="en-US" sz="1000" b="1">
                  <a:solidFill>
                    <a:schemeClr val="folHlink"/>
                  </a:solidFill>
                </a:rPr>
                <a:t>21</a:t>
              </a:r>
              <a:endParaRPr lang="en-GB" sz="1000" b="1">
                <a:solidFill>
                  <a:schemeClr val="folHlink"/>
                </a:solidFill>
              </a:endParaRPr>
            </a:p>
          </p:txBody>
        </p:sp>
        <p:sp>
          <p:nvSpPr>
            <p:cNvPr id="32918" name="Rectangle 256"/>
            <p:cNvSpPr>
              <a:spLocks noChangeArrowheads="1"/>
            </p:cNvSpPr>
            <p:nvPr/>
          </p:nvSpPr>
          <p:spPr bwMode="auto">
            <a:xfrm>
              <a:off x="1395" y="2008"/>
              <a:ext cx="285"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100</a:t>
              </a:r>
              <a:endParaRPr lang="en-GB" sz="1000" b="1">
                <a:solidFill>
                  <a:schemeClr val="folHlink"/>
                </a:solidFill>
              </a:endParaRPr>
            </a:p>
          </p:txBody>
        </p:sp>
        <p:sp>
          <p:nvSpPr>
            <p:cNvPr id="32919" name="Rectangle 257"/>
            <p:cNvSpPr>
              <a:spLocks noChangeArrowheads="1"/>
            </p:cNvSpPr>
            <p:nvPr/>
          </p:nvSpPr>
          <p:spPr bwMode="auto">
            <a:xfrm>
              <a:off x="1635" y="2008"/>
              <a:ext cx="228"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80</a:t>
              </a:r>
              <a:endParaRPr lang="en-GB" sz="1000" b="1">
                <a:solidFill>
                  <a:schemeClr val="folHlink"/>
                </a:solidFill>
              </a:endParaRPr>
            </a:p>
          </p:txBody>
        </p:sp>
        <p:sp>
          <p:nvSpPr>
            <p:cNvPr id="32920" name="Rectangle 258"/>
            <p:cNvSpPr>
              <a:spLocks noChangeArrowheads="1"/>
            </p:cNvSpPr>
            <p:nvPr/>
          </p:nvSpPr>
          <p:spPr bwMode="auto">
            <a:xfrm>
              <a:off x="1932" y="2008"/>
              <a:ext cx="228"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80</a:t>
              </a:r>
              <a:endParaRPr lang="en-GB" sz="1000" b="1">
                <a:solidFill>
                  <a:schemeClr val="folHlink"/>
                </a:solidFill>
              </a:endParaRPr>
            </a:p>
          </p:txBody>
        </p:sp>
        <p:sp>
          <p:nvSpPr>
            <p:cNvPr id="32921" name="Rectangle 259"/>
            <p:cNvSpPr>
              <a:spLocks noChangeArrowheads="1"/>
            </p:cNvSpPr>
            <p:nvPr/>
          </p:nvSpPr>
          <p:spPr bwMode="auto">
            <a:xfrm>
              <a:off x="3250" y="2008"/>
              <a:ext cx="350"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chemeClr val="folHlink"/>
                  </a:solidFill>
                </a:rPr>
                <a:t> -</a:t>
              </a:r>
              <a:r>
                <a:rPr lang="en-US" sz="1000" b="1">
                  <a:solidFill>
                    <a:schemeClr val="folHlink"/>
                  </a:solidFill>
                </a:rPr>
                <a:t>10</a:t>
              </a:r>
              <a:r>
                <a:rPr lang="en-GB" sz="1000" b="1">
                  <a:solidFill>
                    <a:schemeClr val="folHlink"/>
                  </a:solidFill>
                </a:rPr>
                <a:t>0</a:t>
              </a:r>
            </a:p>
          </p:txBody>
        </p:sp>
        <p:sp>
          <p:nvSpPr>
            <p:cNvPr id="32922" name="Rectangle 260"/>
            <p:cNvSpPr>
              <a:spLocks noChangeArrowheads="1"/>
            </p:cNvSpPr>
            <p:nvPr/>
          </p:nvSpPr>
          <p:spPr bwMode="auto">
            <a:xfrm>
              <a:off x="2421" y="2008"/>
              <a:ext cx="171" cy="152"/>
            </a:xfrm>
            <a:prstGeom prst="rect">
              <a:avLst/>
            </a:prstGeom>
            <a:noFill/>
            <a:ln w="76200">
              <a:noFill/>
              <a:miter lim="800000"/>
              <a:headEnd/>
              <a:tailEnd/>
            </a:ln>
          </p:spPr>
          <p:txBody>
            <a:bodyPr wrap="none" lIns="90488" tIns="44450" rIns="90488" bIns="44450">
              <a:spAutoFit/>
            </a:bodyPr>
            <a:lstStyle/>
            <a:p>
              <a:pPr eaLnBrk="0" hangingPunct="0"/>
              <a:r>
                <a:rPr lang="en-US" sz="1000" b="1">
                  <a:solidFill>
                    <a:schemeClr val="folHlink"/>
                  </a:solidFill>
                </a:rPr>
                <a:t>0</a:t>
              </a:r>
              <a:endParaRPr lang="en-GB" sz="1000" b="1">
                <a:solidFill>
                  <a:schemeClr val="folHlink"/>
                </a:solidFill>
              </a:endParaRPr>
            </a:p>
          </p:txBody>
        </p:sp>
      </p:grpSp>
      <p:sp>
        <p:nvSpPr>
          <p:cNvPr id="491781" name="Oval 261"/>
          <p:cNvSpPr>
            <a:spLocks noChangeArrowheads="1"/>
          </p:cNvSpPr>
          <p:nvPr/>
        </p:nvSpPr>
        <p:spPr bwMode="auto">
          <a:xfrm>
            <a:off x="3779838" y="981075"/>
            <a:ext cx="433387" cy="2592388"/>
          </a:xfrm>
          <a:prstGeom prst="ellipse">
            <a:avLst/>
          </a:prstGeom>
          <a:noFill/>
          <a:ln w="12700">
            <a:solidFill>
              <a:schemeClr val="tx1"/>
            </a:solidFill>
            <a:round/>
            <a:headEnd/>
            <a:tailEnd/>
          </a:ln>
        </p:spPr>
        <p:txBody>
          <a:bodyPr anchor="ctr">
            <a:spAutoFit/>
          </a:bodyPr>
          <a:lstStyle/>
          <a:p>
            <a:endParaRPr lang="en-US"/>
          </a:p>
        </p:txBody>
      </p:sp>
      <p:grpSp>
        <p:nvGrpSpPr>
          <p:cNvPr id="10" name="Group 262"/>
          <p:cNvGrpSpPr>
            <a:grpSpLocks/>
          </p:cNvGrpSpPr>
          <p:nvPr/>
        </p:nvGrpSpPr>
        <p:grpSpPr bwMode="auto">
          <a:xfrm>
            <a:off x="5105400" y="3489325"/>
            <a:ext cx="4114800" cy="2835275"/>
            <a:chOff x="2699" y="2102"/>
            <a:chExt cx="2592" cy="1930"/>
          </a:xfrm>
        </p:grpSpPr>
        <p:grpSp>
          <p:nvGrpSpPr>
            <p:cNvPr id="11" name="Group 263"/>
            <p:cNvGrpSpPr>
              <a:grpSpLocks/>
            </p:cNvGrpSpPr>
            <p:nvPr/>
          </p:nvGrpSpPr>
          <p:grpSpPr bwMode="auto">
            <a:xfrm>
              <a:off x="2699" y="2102"/>
              <a:ext cx="2592" cy="1930"/>
              <a:chOff x="2699" y="2112"/>
              <a:chExt cx="2592" cy="1930"/>
            </a:xfrm>
          </p:grpSpPr>
          <p:grpSp>
            <p:nvGrpSpPr>
              <p:cNvPr id="12" name="Group 264"/>
              <p:cNvGrpSpPr>
                <a:grpSpLocks/>
              </p:cNvGrpSpPr>
              <p:nvPr/>
            </p:nvGrpSpPr>
            <p:grpSpPr bwMode="auto">
              <a:xfrm>
                <a:off x="2699" y="2112"/>
                <a:ext cx="2592" cy="1930"/>
                <a:chOff x="2699" y="2115"/>
                <a:chExt cx="2592" cy="1930"/>
              </a:xfrm>
            </p:grpSpPr>
            <p:grpSp>
              <p:nvGrpSpPr>
                <p:cNvPr id="13" name="Group 265"/>
                <p:cNvGrpSpPr>
                  <a:grpSpLocks/>
                </p:cNvGrpSpPr>
                <p:nvPr/>
              </p:nvGrpSpPr>
              <p:grpSpPr bwMode="auto">
                <a:xfrm>
                  <a:off x="2699" y="2115"/>
                  <a:ext cx="2592" cy="1930"/>
                  <a:chOff x="2699" y="2115"/>
                  <a:chExt cx="2592" cy="1930"/>
                </a:xfrm>
              </p:grpSpPr>
              <p:pic>
                <p:nvPicPr>
                  <p:cNvPr id="491786" name="Picture 266"/>
                  <p:cNvPicPr>
                    <a:picLocks noChangeAspect="1" noChangeArrowheads="1"/>
                  </p:cNvPicPr>
                  <p:nvPr/>
                </p:nvPicPr>
                <p:blipFill>
                  <a:blip r:embed="rId2" cstate="print"/>
                  <a:srcRect/>
                  <a:stretch>
                    <a:fillRect/>
                  </a:stretch>
                </p:blipFill>
                <p:spPr bwMode="auto">
                  <a:xfrm>
                    <a:off x="2699" y="2263"/>
                    <a:ext cx="2592" cy="1782"/>
                  </a:xfrm>
                  <a:prstGeom prst="rect">
                    <a:avLst/>
                  </a:prstGeom>
                  <a:noFill/>
                  <a:ln w="9525">
                    <a:noFill/>
                    <a:miter lim="800000"/>
                    <a:headEnd/>
                    <a:tailEnd/>
                  </a:ln>
                  <a:effectLst>
                    <a:outerShdw dist="35921" dir="2700000" algn="ctr" rotWithShape="0">
                      <a:schemeClr val="bg2"/>
                    </a:outerShdw>
                  </a:effectLst>
                </p:spPr>
              </p:pic>
              <p:sp>
                <p:nvSpPr>
                  <p:cNvPr id="32908" name="Line 267"/>
                  <p:cNvSpPr>
                    <a:spLocks noChangeShapeType="1"/>
                  </p:cNvSpPr>
                  <p:nvPr/>
                </p:nvSpPr>
                <p:spPr bwMode="auto">
                  <a:xfrm flipH="1">
                    <a:off x="4286" y="2115"/>
                    <a:ext cx="318" cy="363"/>
                  </a:xfrm>
                  <a:prstGeom prst="line">
                    <a:avLst/>
                  </a:prstGeom>
                  <a:noFill/>
                  <a:ln w="76200" cmpd="tri">
                    <a:solidFill>
                      <a:schemeClr val="tx1"/>
                    </a:solidFill>
                    <a:round/>
                    <a:headEnd/>
                    <a:tailEnd type="triangle" w="med" len="med"/>
                  </a:ln>
                </p:spPr>
                <p:txBody>
                  <a:bodyPr>
                    <a:spAutoFit/>
                  </a:bodyPr>
                  <a:lstStyle/>
                  <a:p>
                    <a:endParaRPr lang="en-US"/>
                  </a:p>
                </p:txBody>
              </p:sp>
            </p:grpSp>
            <p:sp>
              <p:nvSpPr>
                <p:cNvPr id="32902" name="Text Box 268"/>
                <p:cNvSpPr txBox="1">
                  <a:spLocks noChangeArrowheads="1"/>
                </p:cNvSpPr>
                <p:nvPr/>
              </p:nvSpPr>
              <p:spPr bwMode="auto">
                <a:xfrm>
                  <a:off x="3878" y="3309"/>
                  <a:ext cx="156" cy="144"/>
                </a:xfrm>
                <a:prstGeom prst="rect">
                  <a:avLst/>
                </a:prstGeom>
                <a:solidFill>
                  <a:srgbClr val="C0C0C0"/>
                </a:solidFill>
                <a:ln w="9525">
                  <a:noFill/>
                  <a:miter lim="800000"/>
                  <a:headEnd/>
                  <a:tailEnd/>
                </a:ln>
              </p:spPr>
              <p:txBody>
                <a:bodyPr wrap="none">
                  <a:spAutoFit/>
                </a:bodyPr>
                <a:lstStyle/>
                <a:p>
                  <a:r>
                    <a:rPr lang="en-US" sz="900">
                      <a:latin typeface="Arial" pitchFamily="34" charset="0"/>
                    </a:rPr>
                    <a:t>1</a:t>
                  </a:r>
                </a:p>
              </p:txBody>
            </p:sp>
            <p:sp>
              <p:nvSpPr>
                <p:cNvPr id="32903" name="Text Box 269"/>
                <p:cNvSpPr txBox="1">
                  <a:spLocks noChangeArrowheads="1"/>
                </p:cNvSpPr>
                <p:nvPr/>
              </p:nvSpPr>
              <p:spPr bwMode="auto">
                <a:xfrm>
                  <a:off x="3888" y="3072"/>
                  <a:ext cx="156" cy="144"/>
                </a:xfrm>
                <a:prstGeom prst="rect">
                  <a:avLst/>
                </a:prstGeom>
                <a:solidFill>
                  <a:srgbClr val="C0C0C0"/>
                </a:solidFill>
                <a:ln w="9525">
                  <a:noFill/>
                  <a:miter lim="800000"/>
                  <a:headEnd/>
                  <a:tailEnd/>
                </a:ln>
              </p:spPr>
              <p:txBody>
                <a:bodyPr wrap="none">
                  <a:spAutoFit/>
                </a:bodyPr>
                <a:lstStyle/>
                <a:p>
                  <a:r>
                    <a:rPr lang="en-US" sz="900">
                      <a:latin typeface="Arial" pitchFamily="34" charset="0"/>
                    </a:rPr>
                    <a:t>2</a:t>
                  </a:r>
                </a:p>
              </p:txBody>
            </p:sp>
            <p:sp>
              <p:nvSpPr>
                <p:cNvPr id="32904" name="Text Box 270"/>
                <p:cNvSpPr txBox="1">
                  <a:spLocks noChangeArrowheads="1"/>
                </p:cNvSpPr>
                <p:nvPr/>
              </p:nvSpPr>
              <p:spPr bwMode="auto">
                <a:xfrm>
                  <a:off x="3876" y="2784"/>
                  <a:ext cx="156" cy="144"/>
                </a:xfrm>
                <a:prstGeom prst="rect">
                  <a:avLst/>
                </a:prstGeom>
                <a:solidFill>
                  <a:srgbClr val="C0C0C0"/>
                </a:solidFill>
                <a:ln w="9525">
                  <a:noFill/>
                  <a:miter lim="800000"/>
                  <a:headEnd/>
                  <a:tailEnd/>
                </a:ln>
              </p:spPr>
              <p:txBody>
                <a:bodyPr wrap="none">
                  <a:spAutoFit/>
                </a:bodyPr>
                <a:lstStyle/>
                <a:p>
                  <a:r>
                    <a:rPr lang="en-US" sz="900">
                      <a:latin typeface="Arial" pitchFamily="34" charset="0"/>
                    </a:rPr>
                    <a:t>3</a:t>
                  </a:r>
                </a:p>
              </p:txBody>
            </p:sp>
            <p:sp>
              <p:nvSpPr>
                <p:cNvPr id="32905" name="Text Box 271"/>
                <p:cNvSpPr txBox="1">
                  <a:spLocks noChangeArrowheads="1"/>
                </p:cNvSpPr>
                <p:nvPr/>
              </p:nvSpPr>
              <p:spPr bwMode="auto">
                <a:xfrm>
                  <a:off x="3876" y="2592"/>
                  <a:ext cx="156" cy="144"/>
                </a:xfrm>
                <a:prstGeom prst="rect">
                  <a:avLst/>
                </a:prstGeom>
                <a:solidFill>
                  <a:srgbClr val="C0C0C0"/>
                </a:solidFill>
                <a:ln w="9525">
                  <a:noFill/>
                  <a:miter lim="800000"/>
                  <a:headEnd/>
                  <a:tailEnd/>
                </a:ln>
              </p:spPr>
              <p:txBody>
                <a:bodyPr wrap="none">
                  <a:spAutoFit/>
                </a:bodyPr>
                <a:lstStyle/>
                <a:p>
                  <a:r>
                    <a:rPr lang="en-US" sz="900">
                      <a:latin typeface="Arial" pitchFamily="34" charset="0"/>
                    </a:rPr>
                    <a:t>4</a:t>
                  </a:r>
                </a:p>
              </p:txBody>
            </p:sp>
            <p:sp>
              <p:nvSpPr>
                <p:cNvPr id="32906" name="Text Box 272"/>
                <p:cNvSpPr txBox="1">
                  <a:spLocks noChangeArrowheads="1"/>
                </p:cNvSpPr>
                <p:nvPr/>
              </p:nvSpPr>
              <p:spPr bwMode="auto">
                <a:xfrm>
                  <a:off x="3876" y="2400"/>
                  <a:ext cx="156" cy="144"/>
                </a:xfrm>
                <a:prstGeom prst="rect">
                  <a:avLst/>
                </a:prstGeom>
                <a:solidFill>
                  <a:srgbClr val="C0C0C0"/>
                </a:solidFill>
                <a:ln w="9525">
                  <a:noFill/>
                  <a:miter lim="800000"/>
                  <a:headEnd/>
                  <a:tailEnd/>
                </a:ln>
              </p:spPr>
              <p:txBody>
                <a:bodyPr wrap="none">
                  <a:spAutoFit/>
                </a:bodyPr>
                <a:lstStyle/>
                <a:p>
                  <a:r>
                    <a:rPr lang="en-US" sz="900">
                      <a:latin typeface="Arial" pitchFamily="34" charset="0"/>
                    </a:rPr>
                    <a:t>5</a:t>
                  </a:r>
                </a:p>
              </p:txBody>
            </p:sp>
          </p:grpSp>
          <p:sp>
            <p:nvSpPr>
              <p:cNvPr id="32900" name="Text Box 273"/>
              <p:cNvSpPr txBox="1">
                <a:spLocks noChangeArrowheads="1"/>
              </p:cNvSpPr>
              <p:nvPr/>
            </p:nvSpPr>
            <p:spPr bwMode="auto">
              <a:xfrm rot="-5400000">
                <a:off x="2456" y="2918"/>
                <a:ext cx="829" cy="173"/>
              </a:xfrm>
              <a:prstGeom prst="rect">
                <a:avLst/>
              </a:prstGeom>
              <a:solidFill>
                <a:schemeClr val="bg1"/>
              </a:solidFill>
              <a:ln w="9525">
                <a:noFill/>
                <a:miter lim="800000"/>
                <a:headEnd/>
                <a:tailEnd/>
              </a:ln>
            </p:spPr>
            <p:txBody>
              <a:bodyPr>
                <a:spAutoFit/>
              </a:bodyPr>
              <a:lstStyle/>
              <a:p>
                <a:r>
                  <a:rPr lang="en-US" sz="1200"/>
                  <a:t>Rs./kWh</a:t>
                </a:r>
              </a:p>
            </p:txBody>
          </p:sp>
        </p:grpSp>
        <p:sp>
          <p:nvSpPr>
            <p:cNvPr id="491794" name="Text Box 274"/>
            <p:cNvSpPr txBox="1">
              <a:spLocks noChangeArrowheads="1"/>
            </p:cNvSpPr>
            <p:nvPr/>
          </p:nvSpPr>
          <p:spPr bwMode="auto">
            <a:xfrm>
              <a:off x="4022" y="2880"/>
              <a:ext cx="249" cy="173"/>
            </a:xfrm>
            <a:prstGeom prst="rect">
              <a:avLst/>
            </a:prstGeom>
            <a:noFill/>
            <a:ln w="12700">
              <a:noFill/>
              <a:miter lim="800000"/>
              <a:headEnd/>
              <a:tailEnd/>
            </a:ln>
            <a:effectLst/>
          </p:spPr>
          <p:txBody>
            <a:bodyPr wrap="none">
              <a:spAutoFit/>
            </a:bodyPr>
            <a:lstStyle/>
            <a:p>
              <a:pPr algn="ctr" eaLnBrk="0" hangingPunct="0">
                <a:defRPr/>
              </a:pPr>
              <a:r>
                <a:rPr lang="en-GB" sz="1200" b="1">
                  <a:effectLst>
                    <a:outerShdw blurRad="38100" dist="38100" dir="2700000" algn="tl">
                      <a:srgbClr val="C0C0C0"/>
                    </a:outerShdw>
                  </a:effectLst>
                  <a:latin typeface="Arial Unicode MS" pitchFamily="34" charset="-128"/>
                </a:rPr>
                <a:t>2.5</a:t>
              </a:r>
            </a:p>
          </p:txBody>
        </p:sp>
      </p:grpSp>
      <p:sp>
        <p:nvSpPr>
          <p:cNvPr id="6192" name="Rectangle 281"/>
          <p:cNvSpPr>
            <a:spLocks noChangeArrowheads="1"/>
          </p:cNvSpPr>
          <p:nvPr/>
        </p:nvSpPr>
        <p:spPr bwMode="auto">
          <a:xfrm>
            <a:off x="0" y="228600"/>
            <a:ext cx="8610600" cy="533400"/>
          </a:xfrm>
          <a:prstGeom prst="rect">
            <a:avLst/>
          </a:prstGeom>
          <a:noFill/>
          <a:ln w="9525" algn="ctr">
            <a:noFill/>
            <a:miter lim="800000"/>
            <a:headEnd/>
            <a:tailEnd/>
          </a:ln>
        </p:spPr>
        <p:txBody>
          <a:bodyPr/>
          <a:lstStyle/>
          <a:p>
            <a:pPr>
              <a:spcBef>
                <a:spcPct val="0"/>
              </a:spcBef>
              <a:defRPr/>
            </a:pPr>
            <a:r>
              <a:rPr lang="en-US" sz="3200" dirty="0">
                <a:solidFill>
                  <a:schemeClr val="accent1">
                    <a:lumMod val="75000"/>
                  </a:schemeClr>
                </a:solidFill>
                <a:latin typeface="Calibri" pitchFamily="34" charset="0"/>
              </a:rPr>
              <a:t>Price Calculation Algorithm ….each block</a:t>
            </a:r>
          </a:p>
        </p:txBody>
      </p:sp>
      <p:cxnSp>
        <p:nvCxnSpPr>
          <p:cNvPr id="294" name="Straight Connector 293"/>
          <p:cNvCxnSpPr/>
          <p:nvPr/>
        </p:nvCxnSpPr>
        <p:spPr>
          <a:xfrm>
            <a:off x="228600" y="5181600"/>
            <a:ext cx="1981200"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14" name="Group 318"/>
          <p:cNvGrpSpPr>
            <a:grpSpLocks/>
          </p:cNvGrpSpPr>
          <p:nvPr/>
        </p:nvGrpSpPr>
        <p:grpSpPr bwMode="auto">
          <a:xfrm>
            <a:off x="1588" y="3581401"/>
            <a:ext cx="5103812" cy="2743199"/>
            <a:chOff x="1588" y="3429000"/>
            <a:chExt cx="5103812" cy="3160713"/>
          </a:xfrm>
        </p:grpSpPr>
        <p:grpSp>
          <p:nvGrpSpPr>
            <p:cNvPr id="15" name="Group 317"/>
            <p:cNvGrpSpPr>
              <a:grpSpLocks/>
            </p:cNvGrpSpPr>
            <p:nvPr/>
          </p:nvGrpSpPr>
          <p:grpSpPr bwMode="auto">
            <a:xfrm>
              <a:off x="1588" y="3429000"/>
              <a:ext cx="5103812" cy="3160713"/>
              <a:chOff x="1588" y="3429000"/>
              <a:chExt cx="5103812" cy="3160713"/>
            </a:xfrm>
          </p:grpSpPr>
          <p:pic>
            <p:nvPicPr>
              <p:cNvPr id="32892" name="Picture 284"/>
              <p:cNvPicPr>
                <a:picLocks noChangeAspect="1" noChangeArrowheads="1"/>
              </p:cNvPicPr>
              <p:nvPr/>
            </p:nvPicPr>
            <p:blipFill>
              <a:blip r:embed="rId3" cstate="print"/>
              <a:srcRect/>
              <a:stretch>
                <a:fillRect/>
              </a:stretch>
            </p:blipFill>
            <p:spPr bwMode="auto">
              <a:xfrm>
                <a:off x="222250" y="3429000"/>
                <a:ext cx="4883150" cy="3160713"/>
              </a:xfrm>
              <a:prstGeom prst="rect">
                <a:avLst/>
              </a:prstGeom>
              <a:noFill/>
              <a:ln w="9525">
                <a:noFill/>
                <a:miter lim="800000"/>
                <a:headEnd/>
                <a:tailEnd/>
              </a:ln>
            </p:spPr>
          </p:pic>
          <p:cxnSp>
            <p:nvCxnSpPr>
              <p:cNvPr id="295" name="Straight Connector 294"/>
              <p:cNvCxnSpPr/>
              <p:nvPr/>
            </p:nvCxnSpPr>
            <p:spPr>
              <a:xfrm>
                <a:off x="228600" y="5105400"/>
                <a:ext cx="2163763" cy="17463"/>
              </a:xfrm>
              <a:prstGeom prst="line">
                <a:avLst/>
              </a:prstGeom>
            </p:spPr>
            <p:style>
              <a:lnRef idx="2">
                <a:schemeClr val="accent2"/>
              </a:lnRef>
              <a:fillRef idx="0">
                <a:schemeClr val="accent2"/>
              </a:fillRef>
              <a:effectRef idx="1">
                <a:schemeClr val="accent2"/>
              </a:effectRef>
              <a:fontRef idx="minor">
                <a:schemeClr val="tx1"/>
              </a:fontRef>
            </p:style>
          </p:cxnSp>
          <p:cxnSp>
            <p:nvCxnSpPr>
              <p:cNvPr id="296" name="Straight Connector 295"/>
              <p:cNvCxnSpPr/>
              <p:nvPr/>
            </p:nvCxnSpPr>
            <p:spPr>
              <a:xfrm rot="5400000" flipH="1" flipV="1">
                <a:off x="1828800" y="5668963"/>
                <a:ext cx="1144587" cy="1588"/>
              </a:xfrm>
              <a:prstGeom prst="line">
                <a:avLst/>
              </a:prstGeom>
            </p:spPr>
            <p:style>
              <a:lnRef idx="2">
                <a:schemeClr val="accent2"/>
              </a:lnRef>
              <a:fillRef idx="0">
                <a:schemeClr val="accent2"/>
              </a:fillRef>
              <a:effectRef idx="1">
                <a:schemeClr val="accent2"/>
              </a:effectRef>
              <a:fontRef idx="minor">
                <a:schemeClr val="tx1"/>
              </a:fontRef>
            </p:style>
          </p:cxnSp>
          <p:sp>
            <p:nvSpPr>
              <p:cNvPr id="32895" name="TextBox 300"/>
              <p:cNvSpPr txBox="1">
                <a:spLocks noChangeArrowheads="1"/>
              </p:cNvSpPr>
              <p:nvPr/>
            </p:nvSpPr>
            <p:spPr bwMode="auto">
              <a:xfrm rot="-5400000">
                <a:off x="-621506" y="4298157"/>
                <a:ext cx="1506537" cy="260350"/>
              </a:xfrm>
              <a:prstGeom prst="rect">
                <a:avLst/>
              </a:prstGeom>
              <a:noFill/>
              <a:ln w="9525">
                <a:noFill/>
                <a:miter lim="800000"/>
                <a:headEnd/>
                <a:tailEnd/>
              </a:ln>
            </p:spPr>
            <p:txBody>
              <a:bodyPr wrap="none">
                <a:spAutoFit/>
              </a:bodyPr>
              <a:lstStyle/>
              <a:p>
                <a:r>
                  <a:rPr lang="en-US" sz="1100" b="1"/>
                  <a:t>Price (Rs./MWh)</a:t>
                </a:r>
              </a:p>
            </p:txBody>
          </p:sp>
          <p:sp>
            <p:nvSpPr>
              <p:cNvPr id="32896" name="TextBox 301"/>
              <p:cNvSpPr txBox="1">
                <a:spLocks noChangeArrowheads="1"/>
              </p:cNvSpPr>
              <p:nvPr/>
            </p:nvSpPr>
            <p:spPr bwMode="auto">
              <a:xfrm>
                <a:off x="1604963" y="6172200"/>
                <a:ext cx="1262062" cy="261610"/>
              </a:xfrm>
              <a:prstGeom prst="rect">
                <a:avLst/>
              </a:prstGeom>
              <a:noFill/>
              <a:ln w="9525">
                <a:noFill/>
                <a:miter lim="800000"/>
                <a:headEnd/>
                <a:tailEnd/>
              </a:ln>
            </p:spPr>
            <p:txBody>
              <a:bodyPr>
                <a:spAutoFit/>
              </a:bodyPr>
              <a:lstStyle/>
              <a:p>
                <a:r>
                  <a:rPr lang="en-US" sz="1100" b="1"/>
                  <a:t>Volume (MW)</a:t>
                </a:r>
              </a:p>
            </p:txBody>
          </p:sp>
        </p:grpSp>
        <p:sp>
          <p:nvSpPr>
            <p:cNvPr id="32890" name="TextBox 298"/>
            <p:cNvSpPr txBox="1">
              <a:spLocks noChangeArrowheads="1"/>
            </p:cNvSpPr>
            <p:nvPr/>
          </p:nvSpPr>
          <p:spPr bwMode="auto">
            <a:xfrm>
              <a:off x="914401" y="3733800"/>
              <a:ext cx="906462" cy="260350"/>
            </a:xfrm>
            <a:prstGeom prst="rect">
              <a:avLst/>
            </a:prstGeom>
            <a:noFill/>
            <a:ln w="9525">
              <a:noFill/>
              <a:miter lim="800000"/>
              <a:headEnd/>
              <a:tailEnd/>
            </a:ln>
          </p:spPr>
          <p:txBody>
            <a:bodyPr wrap="none">
              <a:spAutoFit/>
            </a:bodyPr>
            <a:lstStyle/>
            <a:p>
              <a:r>
                <a:rPr lang="en-US" sz="1100" b="1"/>
                <a:t>Purchase</a:t>
              </a:r>
            </a:p>
          </p:txBody>
        </p:sp>
        <p:sp>
          <p:nvSpPr>
            <p:cNvPr id="32891" name="TextBox 299"/>
            <p:cNvSpPr txBox="1">
              <a:spLocks noChangeArrowheads="1"/>
            </p:cNvSpPr>
            <p:nvPr/>
          </p:nvSpPr>
          <p:spPr bwMode="auto">
            <a:xfrm>
              <a:off x="3505200" y="4648200"/>
              <a:ext cx="471488" cy="260350"/>
            </a:xfrm>
            <a:prstGeom prst="rect">
              <a:avLst/>
            </a:prstGeom>
            <a:noFill/>
            <a:ln w="9525">
              <a:noFill/>
              <a:miter lim="800000"/>
              <a:headEnd/>
              <a:tailEnd/>
            </a:ln>
          </p:spPr>
          <p:txBody>
            <a:bodyPr wrap="none">
              <a:spAutoFit/>
            </a:bodyPr>
            <a:lstStyle/>
            <a:p>
              <a:r>
                <a:rPr lang="en-US" sz="1100" b="1"/>
                <a:t>Sell</a:t>
              </a:r>
            </a:p>
          </p:txBody>
        </p:sp>
      </p:grpSp>
      <p:sp>
        <p:nvSpPr>
          <p:cNvPr id="32819" name="Rectangle 98"/>
          <p:cNvSpPr>
            <a:spLocks noChangeArrowheads="1"/>
          </p:cNvSpPr>
          <p:nvPr/>
        </p:nvSpPr>
        <p:spPr bwMode="auto">
          <a:xfrm>
            <a:off x="3448050" y="1435100"/>
            <a:ext cx="361950" cy="241300"/>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306" name="Rectangle 99"/>
          <p:cNvSpPr>
            <a:spLocks noChangeArrowheads="1"/>
          </p:cNvSpPr>
          <p:nvPr/>
        </p:nvSpPr>
        <p:spPr bwMode="auto">
          <a:xfrm>
            <a:off x="4986338" y="1435100"/>
            <a:ext cx="274637" cy="242888"/>
          </a:xfrm>
          <a:prstGeom prst="rect">
            <a:avLst/>
          </a:prstGeom>
          <a:noFill/>
          <a:ln w="76200">
            <a:noFill/>
            <a:miter lim="800000"/>
            <a:headEnd/>
            <a:tailEnd/>
          </a:ln>
        </p:spPr>
        <p:txBody>
          <a:bodyPr wrap="none" lIns="90488" tIns="44450" rIns="90488" bIns="44450">
            <a:spAutoFit/>
          </a:bodyPr>
          <a:lstStyle/>
          <a:p>
            <a:pPr eaLnBrk="0" hangingPunct="0">
              <a:defRPr/>
            </a:pPr>
            <a:r>
              <a:rPr lang="en-GB" sz="1000" b="1" dirty="0">
                <a:solidFill>
                  <a:schemeClr val="accent6">
                    <a:lumMod val="75000"/>
                  </a:schemeClr>
                </a:solidFill>
              </a:rPr>
              <a:t>0</a:t>
            </a:r>
          </a:p>
        </p:txBody>
      </p:sp>
      <p:sp>
        <p:nvSpPr>
          <p:cNvPr id="32821" name="Rectangle 30"/>
          <p:cNvSpPr>
            <a:spLocks noChangeArrowheads="1"/>
          </p:cNvSpPr>
          <p:nvPr/>
        </p:nvSpPr>
        <p:spPr bwMode="auto">
          <a:xfrm>
            <a:off x="5688013" y="1143000"/>
            <a:ext cx="412750" cy="242888"/>
          </a:xfrm>
          <a:prstGeom prst="rect">
            <a:avLst/>
          </a:prstGeom>
          <a:noFill/>
          <a:ln w="76200">
            <a:noFill/>
            <a:miter lim="800000"/>
            <a:headEnd/>
            <a:tailEnd/>
          </a:ln>
        </p:spPr>
        <p:txBody>
          <a:bodyPr wrap="none" lIns="90488" tIns="44450" rIns="90488" bIns="44450">
            <a:spAutoFit/>
          </a:bodyPr>
          <a:lstStyle/>
          <a:p>
            <a:pPr eaLnBrk="0" hangingPunct="0"/>
            <a:r>
              <a:rPr lang="en-GB" sz="1000" b="1"/>
              <a:t>5.0</a:t>
            </a:r>
          </a:p>
        </p:txBody>
      </p:sp>
      <p:grpSp>
        <p:nvGrpSpPr>
          <p:cNvPr id="16" name="Group 319"/>
          <p:cNvGrpSpPr>
            <a:grpSpLocks/>
          </p:cNvGrpSpPr>
          <p:nvPr/>
        </p:nvGrpSpPr>
        <p:grpSpPr bwMode="auto">
          <a:xfrm>
            <a:off x="530225" y="1673225"/>
            <a:ext cx="7526338" cy="307975"/>
            <a:chOff x="530225" y="1673225"/>
            <a:chExt cx="7526338" cy="307975"/>
          </a:xfrm>
        </p:grpSpPr>
        <p:grpSp>
          <p:nvGrpSpPr>
            <p:cNvPr id="17" name="Group 169"/>
            <p:cNvGrpSpPr>
              <a:grpSpLocks/>
            </p:cNvGrpSpPr>
            <p:nvPr/>
          </p:nvGrpSpPr>
          <p:grpSpPr bwMode="auto">
            <a:xfrm>
              <a:off x="530225" y="1673225"/>
              <a:ext cx="7526338" cy="296863"/>
              <a:chOff x="334" y="1054"/>
              <a:chExt cx="4741" cy="187"/>
            </a:xfrm>
          </p:grpSpPr>
          <p:sp>
            <p:nvSpPr>
              <p:cNvPr id="32859" name="Rectangle 170"/>
              <p:cNvSpPr>
                <a:spLocks noChangeArrowheads="1"/>
              </p:cNvSpPr>
              <p:nvPr/>
            </p:nvSpPr>
            <p:spPr bwMode="auto">
              <a:xfrm>
                <a:off x="334" y="1054"/>
                <a:ext cx="954" cy="171"/>
              </a:xfrm>
              <a:prstGeom prst="rect">
                <a:avLst/>
              </a:prstGeom>
              <a:noFill/>
              <a:ln w="76200">
                <a:noFill/>
                <a:miter lim="800000"/>
                <a:headEnd/>
                <a:tailEnd/>
              </a:ln>
            </p:spPr>
            <p:txBody>
              <a:bodyPr wrap="none" lIns="90488" tIns="44450" rIns="90488" bIns="44450">
                <a:spAutoFit/>
              </a:bodyPr>
              <a:lstStyle/>
              <a:p>
                <a:pPr eaLnBrk="0" hangingPunct="0"/>
                <a:r>
                  <a:rPr lang="en-US" sz="1200" b="1"/>
                  <a:t>Portfolio </a:t>
                </a:r>
                <a:r>
                  <a:rPr lang="en-GB" sz="1200" b="1"/>
                  <a:t>B, MW</a:t>
                </a:r>
              </a:p>
            </p:txBody>
          </p:sp>
          <p:grpSp>
            <p:nvGrpSpPr>
              <p:cNvPr id="18" name="Group 171"/>
              <p:cNvGrpSpPr>
                <a:grpSpLocks/>
              </p:cNvGrpSpPr>
              <p:nvPr/>
            </p:nvGrpSpPr>
            <p:grpSpPr bwMode="auto">
              <a:xfrm>
                <a:off x="1247" y="1088"/>
                <a:ext cx="3828" cy="153"/>
                <a:chOff x="1247" y="1088"/>
                <a:chExt cx="3828" cy="153"/>
              </a:xfrm>
            </p:grpSpPr>
            <p:sp>
              <p:nvSpPr>
                <p:cNvPr id="32861" name="Rectangle 172"/>
                <p:cNvSpPr>
                  <a:spLocks noChangeArrowheads="1"/>
                </p:cNvSpPr>
                <p:nvPr/>
              </p:nvSpPr>
              <p:spPr bwMode="auto">
                <a:xfrm>
                  <a:off x="1250" y="1091"/>
                  <a:ext cx="3784" cy="136"/>
                </a:xfrm>
                <a:prstGeom prst="rect">
                  <a:avLst/>
                </a:prstGeom>
                <a:noFill/>
                <a:ln w="12700">
                  <a:solidFill>
                    <a:schemeClr val="tx1"/>
                  </a:solidFill>
                  <a:miter lim="800000"/>
                  <a:headEnd/>
                  <a:tailEnd/>
                </a:ln>
              </p:spPr>
              <p:txBody>
                <a:bodyPr wrap="none" anchor="ctr"/>
                <a:lstStyle/>
                <a:p>
                  <a:endParaRPr lang="en-US"/>
                </a:p>
              </p:txBody>
            </p:sp>
            <p:sp>
              <p:nvSpPr>
                <p:cNvPr id="32862" name="Line 173"/>
                <p:cNvSpPr>
                  <a:spLocks noChangeShapeType="1"/>
                </p:cNvSpPr>
                <p:nvPr/>
              </p:nvSpPr>
              <p:spPr bwMode="auto">
                <a:xfrm>
                  <a:off x="1438" y="1091"/>
                  <a:ext cx="0" cy="136"/>
                </a:xfrm>
                <a:prstGeom prst="line">
                  <a:avLst/>
                </a:prstGeom>
                <a:noFill/>
                <a:ln w="12700">
                  <a:solidFill>
                    <a:schemeClr val="tx1"/>
                  </a:solidFill>
                  <a:round/>
                  <a:headEnd/>
                  <a:tailEnd/>
                </a:ln>
              </p:spPr>
              <p:txBody>
                <a:bodyPr wrap="none" anchor="ctr"/>
                <a:lstStyle/>
                <a:p>
                  <a:endParaRPr lang="en-US"/>
                </a:p>
              </p:txBody>
            </p:sp>
            <p:sp>
              <p:nvSpPr>
                <p:cNvPr id="32863" name="Line 174"/>
                <p:cNvSpPr>
                  <a:spLocks noChangeShapeType="1"/>
                </p:cNvSpPr>
                <p:nvPr/>
              </p:nvSpPr>
              <p:spPr bwMode="auto">
                <a:xfrm>
                  <a:off x="1678" y="1091"/>
                  <a:ext cx="0" cy="136"/>
                </a:xfrm>
                <a:prstGeom prst="line">
                  <a:avLst/>
                </a:prstGeom>
                <a:noFill/>
                <a:ln w="12700">
                  <a:solidFill>
                    <a:schemeClr val="tx1"/>
                  </a:solidFill>
                  <a:round/>
                  <a:headEnd/>
                  <a:tailEnd/>
                </a:ln>
              </p:spPr>
              <p:txBody>
                <a:bodyPr wrap="none" anchor="ctr"/>
                <a:lstStyle/>
                <a:p>
                  <a:endParaRPr lang="en-US"/>
                </a:p>
              </p:txBody>
            </p:sp>
            <p:sp>
              <p:nvSpPr>
                <p:cNvPr id="32864" name="Line 175"/>
                <p:cNvSpPr>
                  <a:spLocks noChangeShapeType="1"/>
                </p:cNvSpPr>
                <p:nvPr/>
              </p:nvSpPr>
              <p:spPr bwMode="auto">
                <a:xfrm>
                  <a:off x="1918" y="1091"/>
                  <a:ext cx="0" cy="136"/>
                </a:xfrm>
                <a:prstGeom prst="line">
                  <a:avLst/>
                </a:prstGeom>
                <a:noFill/>
                <a:ln w="12700">
                  <a:solidFill>
                    <a:schemeClr val="tx1"/>
                  </a:solidFill>
                  <a:round/>
                  <a:headEnd/>
                  <a:tailEnd/>
                </a:ln>
              </p:spPr>
              <p:txBody>
                <a:bodyPr wrap="none" anchor="ctr"/>
                <a:lstStyle/>
                <a:p>
                  <a:endParaRPr lang="en-US"/>
                </a:p>
              </p:txBody>
            </p:sp>
            <p:sp>
              <p:nvSpPr>
                <p:cNvPr id="32865" name="Line 176"/>
                <p:cNvSpPr>
                  <a:spLocks noChangeShapeType="1"/>
                </p:cNvSpPr>
                <p:nvPr/>
              </p:nvSpPr>
              <p:spPr bwMode="auto">
                <a:xfrm>
                  <a:off x="2158" y="1091"/>
                  <a:ext cx="0" cy="136"/>
                </a:xfrm>
                <a:prstGeom prst="line">
                  <a:avLst/>
                </a:prstGeom>
                <a:noFill/>
                <a:ln w="12700">
                  <a:solidFill>
                    <a:schemeClr val="tx1"/>
                  </a:solidFill>
                  <a:round/>
                  <a:headEnd/>
                  <a:tailEnd/>
                </a:ln>
              </p:spPr>
              <p:txBody>
                <a:bodyPr wrap="none" anchor="ctr"/>
                <a:lstStyle/>
                <a:p>
                  <a:endParaRPr lang="en-US"/>
                </a:p>
              </p:txBody>
            </p:sp>
            <p:sp>
              <p:nvSpPr>
                <p:cNvPr id="32866" name="Line 177"/>
                <p:cNvSpPr>
                  <a:spLocks noChangeShapeType="1"/>
                </p:cNvSpPr>
                <p:nvPr/>
              </p:nvSpPr>
              <p:spPr bwMode="auto">
                <a:xfrm>
                  <a:off x="2624" y="1091"/>
                  <a:ext cx="0" cy="136"/>
                </a:xfrm>
                <a:prstGeom prst="line">
                  <a:avLst/>
                </a:prstGeom>
                <a:noFill/>
                <a:ln w="12700">
                  <a:solidFill>
                    <a:schemeClr val="tx1"/>
                  </a:solidFill>
                  <a:round/>
                  <a:headEnd/>
                  <a:tailEnd/>
                </a:ln>
              </p:spPr>
              <p:txBody>
                <a:bodyPr wrap="none" anchor="ctr"/>
                <a:lstStyle/>
                <a:p>
                  <a:endParaRPr lang="en-US"/>
                </a:p>
              </p:txBody>
            </p:sp>
            <p:sp>
              <p:nvSpPr>
                <p:cNvPr id="32867" name="Line 178"/>
                <p:cNvSpPr>
                  <a:spLocks noChangeShapeType="1"/>
                </p:cNvSpPr>
                <p:nvPr/>
              </p:nvSpPr>
              <p:spPr bwMode="auto">
                <a:xfrm>
                  <a:off x="2864" y="1091"/>
                  <a:ext cx="0" cy="136"/>
                </a:xfrm>
                <a:prstGeom prst="line">
                  <a:avLst/>
                </a:prstGeom>
                <a:noFill/>
                <a:ln w="12700">
                  <a:solidFill>
                    <a:schemeClr val="tx1"/>
                  </a:solidFill>
                  <a:round/>
                  <a:headEnd/>
                  <a:tailEnd/>
                </a:ln>
              </p:spPr>
              <p:txBody>
                <a:bodyPr wrap="none" anchor="ctr"/>
                <a:lstStyle/>
                <a:p>
                  <a:endParaRPr lang="en-US"/>
                </a:p>
              </p:txBody>
            </p:sp>
            <p:sp>
              <p:nvSpPr>
                <p:cNvPr id="32868" name="Line 179"/>
                <p:cNvSpPr>
                  <a:spLocks noChangeShapeType="1"/>
                </p:cNvSpPr>
                <p:nvPr/>
              </p:nvSpPr>
              <p:spPr bwMode="auto">
                <a:xfrm>
                  <a:off x="3104" y="1091"/>
                  <a:ext cx="0" cy="136"/>
                </a:xfrm>
                <a:prstGeom prst="line">
                  <a:avLst/>
                </a:prstGeom>
                <a:noFill/>
                <a:ln w="12700">
                  <a:solidFill>
                    <a:schemeClr val="tx1"/>
                  </a:solidFill>
                  <a:round/>
                  <a:headEnd/>
                  <a:tailEnd/>
                </a:ln>
              </p:spPr>
              <p:txBody>
                <a:bodyPr wrap="none" anchor="ctr"/>
                <a:lstStyle/>
                <a:p>
                  <a:endParaRPr lang="en-US"/>
                </a:p>
              </p:txBody>
            </p:sp>
            <p:sp>
              <p:nvSpPr>
                <p:cNvPr id="32869" name="Line 180"/>
                <p:cNvSpPr>
                  <a:spLocks noChangeShapeType="1"/>
                </p:cNvSpPr>
                <p:nvPr/>
              </p:nvSpPr>
              <p:spPr bwMode="auto">
                <a:xfrm>
                  <a:off x="3344" y="1091"/>
                  <a:ext cx="0" cy="136"/>
                </a:xfrm>
                <a:prstGeom prst="line">
                  <a:avLst/>
                </a:prstGeom>
                <a:noFill/>
                <a:ln w="12700">
                  <a:solidFill>
                    <a:schemeClr val="tx1"/>
                  </a:solidFill>
                  <a:round/>
                  <a:headEnd/>
                  <a:tailEnd/>
                </a:ln>
              </p:spPr>
              <p:txBody>
                <a:bodyPr wrap="none" anchor="ctr"/>
                <a:lstStyle/>
                <a:p>
                  <a:endParaRPr lang="en-US"/>
                </a:p>
              </p:txBody>
            </p:sp>
            <p:sp>
              <p:nvSpPr>
                <p:cNvPr id="32870" name="Line 181"/>
                <p:cNvSpPr>
                  <a:spLocks noChangeShapeType="1"/>
                </p:cNvSpPr>
                <p:nvPr/>
              </p:nvSpPr>
              <p:spPr bwMode="auto">
                <a:xfrm>
                  <a:off x="4558" y="1091"/>
                  <a:ext cx="0" cy="136"/>
                </a:xfrm>
                <a:prstGeom prst="line">
                  <a:avLst/>
                </a:prstGeom>
                <a:noFill/>
                <a:ln w="12700">
                  <a:solidFill>
                    <a:schemeClr val="tx1"/>
                  </a:solidFill>
                  <a:round/>
                  <a:headEnd/>
                  <a:tailEnd/>
                </a:ln>
              </p:spPr>
              <p:txBody>
                <a:bodyPr wrap="none" anchor="ctr"/>
                <a:lstStyle/>
                <a:p>
                  <a:endParaRPr lang="en-US"/>
                </a:p>
              </p:txBody>
            </p:sp>
            <p:sp>
              <p:nvSpPr>
                <p:cNvPr id="32871" name="Line 182"/>
                <p:cNvSpPr>
                  <a:spLocks noChangeShapeType="1"/>
                </p:cNvSpPr>
                <p:nvPr/>
              </p:nvSpPr>
              <p:spPr bwMode="auto">
                <a:xfrm>
                  <a:off x="4318" y="1091"/>
                  <a:ext cx="0" cy="136"/>
                </a:xfrm>
                <a:prstGeom prst="line">
                  <a:avLst/>
                </a:prstGeom>
                <a:noFill/>
                <a:ln w="12700">
                  <a:solidFill>
                    <a:schemeClr val="tx1"/>
                  </a:solidFill>
                  <a:round/>
                  <a:headEnd/>
                  <a:tailEnd/>
                </a:ln>
              </p:spPr>
              <p:txBody>
                <a:bodyPr wrap="none" anchor="ctr"/>
                <a:lstStyle/>
                <a:p>
                  <a:endParaRPr lang="en-US"/>
                </a:p>
              </p:txBody>
            </p:sp>
            <p:sp>
              <p:nvSpPr>
                <p:cNvPr id="32872" name="Line 183"/>
                <p:cNvSpPr>
                  <a:spLocks noChangeShapeType="1"/>
                </p:cNvSpPr>
                <p:nvPr/>
              </p:nvSpPr>
              <p:spPr bwMode="auto">
                <a:xfrm>
                  <a:off x="4078" y="1091"/>
                  <a:ext cx="0" cy="136"/>
                </a:xfrm>
                <a:prstGeom prst="line">
                  <a:avLst/>
                </a:prstGeom>
                <a:noFill/>
                <a:ln w="12700">
                  <a:solidFill>
                    <a:schemeClr val="tx1"/>
                  </a:solidFill>
                  <a:round/>
                  <a:headEnd/>
                  <a:tailEnd/>
                </a:ln>
              </p:spPr>
              <p:txBody>
                <a:bodyPr wrap="none" anchor="ctr"/>
                <a:lstStyle/>
                <a:p>
                  <a:endParaRPr lang="en-US"/>
                </a:p>
              </p:txBody>
            </p:sp>
            <p:sp>
              <p:nvSpPr>
                <p:cNvPr id="32873" name="Line 184"/>
                <p:cNvSpPr>
                  <a:spLocks noChangeShapeType="1"/>
                </p:cNvSpPr>
                <p:nvPr/>
              </p:nvSpPr>
              <p:spPr bwMode="auto">
                <a:xfrm>
                  <a:off x="3838" y="1091"/>
                  <a:ext cx="0" cy="136"/>
                </a:xfrm>
                <a:prstGeom prst="line">
                  <a:avLst/>
                </a:prstGeom>
                <a:noFill/>
                <a:ln w="12700">
                  <a:solidFill>
                    <a:schemeClr val="tx1"/>
                  </a:solidFill>
                  <a:round/>
                  <a:headEnd/>
                  <a:tailEnd/>
                </a:ln>
              </p:spPr>
              <p:txBody>
                <a:bodyPr wrap="none" anchor="ctr"/>
                <a:lstStyle/>
                <a:p>
                  <a:endParaRPr lang="en-US"/>
                </a:p>
              </p:txBody>
            </p:sp>
            <p:sp>
              <p:nvSpPr>
                <p:cNvPr id="32874" name="Line 185"/>
                <p:cNvSpPr>
                  <a:spLocks noChangeShapeType="1"/>
                </p:cNvSpPr>
                <p:nvPr/>
              </p:nvSpPr>
              <p:spPr bwMode="auto">
                <a:xfrm>
                  <a:off x="3598" y="1091"/>
                  <a:ext cx="0" cy="136"/>
                </a:xfrm>
                <a:prstGeom prst="line">
                  <a:avLst/>
                </a:prstGeom>
                <a:noFill/>
                <a:ln w="12700">
                  <a:solidFill>
                    <a:schemeClr val="tx1"/>
                  </a:solidFill>
                  <a:round/>
                  <a:headEnd/>
                  <a:tailEnd/>
                </a:ln>
              </p:spPr>
              <p:txBody>
                <a:bodyPr wrap="none" anchor="ctr"/>
                <a:lstStyle/>
                <a:p>
                  <a:endParaRPr lang="en-US"/>
                </a:p>
              </p:txBody>
            </p:sp>
            <p:sp>
              <p:nvSpPr>
                <p:cNvPr id="32875" name="Line 186"/>
                <p:cNvSpPr>
                  <a:spLocks noChangeShapeType="1"/>
                </p:cNvSpPr>
                <p:nvPr/>
              </p:nvSpPr>
              <p:spPr bwMode="auto">
                <a:xfrm>
                  <a:off x="4798" y="1091"/>
                  <a:ext cx="0" cy="136"/>
                </a:xfrm>
                <a:prstGeom prst="line">
                  <a:avLst/>
                </a:prstGeom>
                <a:noFill/>
                <a:ln w="12700">
                  <a:solidFill>
                    <a:schemeClr val="tx1"/>
                  </a:solidFill>
                  <a:round/>
                  <a:headEnd/>
                  <a:tailEnd/>
                </a:ln>
              </p:spPr>
              <p:txBody>
                <a:bodyPr wrap="none" anchor="ctr"/>
                <a:lstStyle/>
                <a:p>
                  <a:endParaRPr lang="en-US"/>
                </a:p>
              </p:txBody>
            </p:sp>
            <p:sp>
              <p:nvSpPr>
                <p:cNvPr id="32876" name="Rectangle 187"/>
                <p:cNvSpPr>
                  <a:spLocks noChangeArrowheads="1"/>
                </p:cNvSpPr>
                <p:nvPr/>
              </p:nvSpPr>
              <p:spPr bwMode="auto">
                <a:xfrm>
                  <a:off x="1919" y="1088"/>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60</a:t>
                  </a:r>
                </a:p>
              </p:txBody>
            </p:sp>
            <p:sp>
              <p:nvSpPr>
                <p:cNvPr id="32877" name="Rectangle 188"/>
                <p:cNvSpPr>
                  <a:spLocks noChangeArrowheads="1"/>
                </p:cNvSpPr>
                <p:nvPr/>
              </p:nvSpPr>
              <p:spPr bwMode="auto">
                <a:xfrm>
                  <a:off x="1247" y="1088"/>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60</a:t>
                  </a:r>
                </a:p>
              </p:txBody>
            </p:sp>
            <p:sp>
              <p:nvSpPr>
                <p:cNvPr id="32878" name="Rectangle 189"/>
                <p:cNvSpPr>
                  <a:spLocks noChangeArrowheads="1"/>
                </p:cNvSpPr>
                <p:nvPr/>
              </p:nvSpPr>
              <p:spPr bwMode="auto">
                <a:xfrm>
                  <a:off x="4847" y="1088"/>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32879" name="Rectangle 190"/>
                <p:cNvSpPr>
                  <a:spLocks noChangeArrowheads="1"/>
                </p:cNvSpPr>
                <p:nvPr/>
              </p:nvSpPr>
              <p:spPr bwMode="auto">
                <a:xfrm>
                  <a:off x="2159" y="1088"/>
                  <a:ext cx="230" cy="153"/>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50</a:t>
                  </a:r>
                </a:p>
              </p:txBody>
            </p:sp>
            <p:sp>
              <p:nvSpPr>
                <p:cNvPr id="32880" name="Rectangle 191"/>
                <p:cNvSpPr>
                  <a:spLocks noChangeArrowheads="1"/>
                </p:cNvSpPr>
                <p:nvPr/>
              </p:nvSpPr>
              <p:spPr bwMode="auto">
                <a:xfrm>
                  <a:off x="3105" y="1088"/>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81" name="Rectangle 192"/>
                <p:cNvSpPr>
                  <a:spLocks noChangeArrowheads="1"/>
                </p:cNvSpPr>
                <p:nvPr/>
              </p:nvSpPr>
              <p:spPr bwMode="auto">
                <a:xfrm>
                  <a:off x="3345" y="1088"/>
                  <a:ext cx="230" cy="153"/>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82" name="Line 193"/>
                <p:cNvSpPr>
                  <a:spLocks noChangeShapeType="1"/>
                </p:cNvSpPr>
                <p:nvPr/>
              </p:nvSpPr>
              <p:spPr bwMode="auto">
                <a:xfrm flipV="1">
                  <a:off x="3888" y="1150"/>
                  <a:ext cx="766" cy="0"/>
                </a:xfrm>
                <a:prstGeom prst="line">
                  <a:avLst/>
                </a:prstGeom>
                <a:noFill/>
                <a:ln w="25400">
                  <a:solidFill>
                    <a:srgbClr val="063DE8"/>
                  </a:solidFill>
                  <a:round/>
                  <a:headEnd/>
                  <a:tailEnd/>
                </a:ln>
              </p:spPr>
              <p:txBody>
                <a:bodyPr wrap="none" anchor="ctr"/>
                <a:lstStyle/>
                <a:p>
                  <a:endParaRPr lang="en-US"/>
                </a:p>
              </p:txBody>
            </p:sp>
            <p:sp>
              <p:nvSpPr>
                <p:cNvPr id="32883" name="Line 194"/>
                <p:cNvSpPr>
                  <a:spLocks noChangeShapeType="1"/>
                </p:cNvSpPr>
                <p:nvPr/>
              </p:nvSpPr>
              <p:spPr bwMode="auto">
                <a:xfrm>
                  <a:off x="1542" y="1183"/>
                  <a:ext cx="272" cy="0"/>
                </a:xfrm>
                <a:prstGeom prst="line">
                  <a:avLst/>
                </a:prstGeom>
                <a:noFill/>
                <a:ln w="25400">
                  <a:solidFill>
                    <a:srgbClr val="063DE8"/>
                  </a:solidFill>
                  <a:round/>
                  <a:headEnd/>
                  <a:tailEnd/>
                </a:ln>
              </p:spPr>
              <p:txBody>
                <a:bodyPr wrap="none" anchor="ctr"/>
                <a:lstStyle/>
                <a:p>
                  <a:endParaRPr lang="en-US"/>
                </a:p>
              </p:txBody>
            </p:sp>
            <p:sp>
              <p:nvSpPr>
                <p:cNvPr id="32884" name="Rectangle 195"/>
                <p:cNvSpPr>
                  <a:spLocks noChangeArrowheads="1"/>
                </p:cNvSpPr>
                <p:nvPr/>
              </p:nvSpPr>
              <p:spPr bwMode="auto">
                <a:xfrm>
                  <a:off x="2636" y="1089"/>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85" name="Rectangle 196"/>
                <p:cNvSpPr>
                  <a:spLocks noChangeArrowheads="1"/>
                </p:cNvSpPr>
                <p:nvPr/>
              </p:nvSpPr>
              <p:spPr bwMode="auto">
                <a:xfrm>
                  <a:off x="2876" y="1089"/>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86" name="Line 197"/>
                <p:cNvSpPr>
                  <a:spLocks noChangeShapeType="1"/>
                </p:cNvSpPr>
                <p:nvPr/>
              </p:nvSpPr>
              <p:spPr bwMode="auto">
                <a:xfrm>
                  <a:off x="2384" y="1091"/>
                  <a:ext cx="0" cy="136"/>
                </a:xfrm>
                <a:prstGeom prst="line">
                  <a:avLst/>
                </a:prstGeom>
                <a:noFill/>
                <a:ln w="12700">
                  <a:solidFill>
                    <a:schemeClr val="tx1"/>
                  </a:solidFill>
                  <a:round/>
                  <a:headEnd/>
                  <a:tailEnd/>
                </a:ln>
              </p:spPr>
              <p:txBody>
                <a:bodyPr wrap="none" anchor="ctr"/>
                <a:lstStyle/>
                <a:p>
                  <a:endParaRPr lang="en-US"/>
                </a:p>
              </p:txBody>
            </p:sp>
            <p:sp>
              <p:nvSpPr>
                <p:cNvPr id="32887" name="Line 198"/>
                <p:cNvSpPr>
                  <a:spLocks noChangeShapeType="1"/>
                </p:cNvSpPr>
                <p:nvPr/>
              </p:nvSpPr>
              <p:spPr bwMode="auto">
                <a:xfrm>
                  <a:off x="2624" y="1091"/>
                  <a:ext cx="0" cy="136"/>
                </a:xfrm>
                <a:prstGeom prst="line">
                  <a:avLst/>
                </a:prstGeom>
                <a:noFill/>
                <a:ln w="12700">
                  <a:solidFill>
                    <a:schemeClr val="tx1"/>
                  </a:solidFill>
                  <a:round/>
                  <a:headEnd/>
                  <a:tailEnd/>
                </a:ln>
              </p:spPr>
              <p:txBody>
                <a:bodyPr wrap="none" anchor="ctr"/>
                <a:lstStyle/>
                <a:p>
                  <a:endParaRPr lang="en-US"/>
                </a:p>
              </p:txBody>
            </p:sp>
            <p:sp>
              <p:nvSpPr>
                <p:cNvPr id="32888" name="Rectangle 199"/>
                <p:cNvSpPr>
                  <a:spLocks noChangeArrowheads="1"/>
                </p:cNvSpPr>
                <p:nvPr/>
              </p:nvSpPr>
              <p:spPr bwMode="auto">
                <a:xfrm>
                  <a:off x="2396" y="1089"/>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grpSp>
        </p:grpSp>
        <p:sp>
          <p:nvSpPr>
            <p:cNvPr id="32858" name="Rectangle 189"/>
            <p:cNvSpPr>
              <a:spLocks noChangeArrowheads="1"/>
            </p:cNvSpPr>
            <p:nvPr/>
          </p:nvSpPr>
          <p:spPr bwMode="auto">
            <a:xfrm>
              <a:off x="5715000" y="1739900"/>
              <a:ext cx="361950" cy="241300"/>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grpSp>
      <p:grpSp>
        <p:nvGrpSpPr>
          <p:cNvPr id="19" name="Group 320"/>
          <p:cNvGrpSpPr>
            <a:grpSpLocks/>
          </p:cNvGrpSpPr>
          <p:nvPr/>
        </p:nvGrpSpPr>
        <p:grpSpPr bwMode="auto">
          <a:xfrm>
            <a:off x="530225" y="2513013"/>
            <a:ext cx="7464425" cy="306387"/>
            <a:chOff x="530225" y="2513017"/>
            <a:chExt cx="7464425" cy="306383"/>
          </a:xfrm>
        </p:grpSpPr>
        <p:grpSp>
          <p:nvGrpSpPr>
            <p:cNvPr id="20" name="Group 107"/>
            <p:cNvGrpSpPr>
              <a:grpSpLocks/>
            </p:cNvGrpSpPr>
            <p:nvPr/>
          </p:nvGrpSpPr>
          <p:grpSpPr bwMode="auto">
            <a:xfrm>
              <a:off x="530225" y="2513017"/>
              <a:ext cx="7464425" cy="296863"/>
              <a:chOff x="334" y="1583"/>
              <a:chExt cx="4702" cy="187"/>
            </a:xfrm>
          </p:grpSpPr>
          <p:sp>
            <p:nvSpPr>
              <p:cNvPr id="32826" name="Rectangle 108"/>
              <p:cNvSpPr>
                <a:spLocks noChangeArrowheads="1"/>
              </p:cNvSpPr>
              <p:nvPr/>
            </p:nvSpPr>
            <p:spPr bwMode="auto">
              <a:xfrm>
                <a:off x="334" y="1583"/>
                <a:ext cx="914" cy="171"/>
              </a:xfrm>
              <a:prstGeom prst="rect">
                <a:avLst/>
              </a:prstGeom>
              <a:noFill/>
              <a:ln w="76200">
                <a:noFill/>
                <a:miter lim="800000"/>
                <a:headEnd/>
                <a:tailEnd/>
              </a:ln>
            </p:spPr>
            <p:txBody>
              <a:bodyPr wrap="none" lIns="90488" tIns="44450" rIns="90488" bIns="44450">
                <a:spAutoFit/>
              </a:bodyPr>
              <a:lstStyle/>
              <a:p>
                <a:pPr eaLnBrk="0" hangingPunct="0"/>
                <a:r>
                  <a:rPr lang="en-GB" sz="1200" b="1">
                    <a:solidFill>
                      <a:srgbClr val="063DE8"/>
                    </a:solidFill>
                  </a:rPr>
                  <a:t>SUM, Purchase</a:t>
                </a:r>
              </a:p>
            </p:txBody>
          </p:sp>
          <p:grpSp>
            <p:nvGrpSpPr>
              <p:cNvPr id="21" name="Group 109"/>
              <p:cNvGrpSpPr>
                <a:grpSpLocks/>
              </p:cNvGrpSpPr>
              <p:nvPr/>
            </p:nvGrpSpPr>
            <p:grpSpPr bwMode="auto">
              <a:xfrm>
                <a:off x="1201" y="1617"/>
                <a:ext cx="3835" cy="153"/>
                <a:chOff x="1201" y="1617"/>
                <a:chExt cx="3835" cy="153"/>
              </a:xfrm>
            </p:grpSpPr>
            <p:grpSp>
              <p:nvGrpSpPr>
                <p:cNvPr id="22" name="Group 110"/>
                <p:cNvGrpSpPr>
                  <a:grpSpLocks/>
                </p:cNvGrpSpPr>
                <p:nvPr/>
              </p:nvGrpSpPr>
              <p:grpSpPr bwMode="auto">
                <a:xfrm>
                  <a:off x="1252" y="1620"/>
                  <a:ext cx="3784" cy="136"/>
                  <a:chOff x="1252" y="1972"/>
                  <a:chExt cx="3784" cy="136"/>
                </a:xfrm>
              </p:grpSpPr>
              <p:sp>
                <p:nvSpPr>
                  <p:cNvPr id="32841" name="Rectangle 111"/>
                  <p:cNvSpPr>
                    <a:spLocks noChangeArrowheads="1"/>
                  </p:cNvSpPr>
                  <p:nvPr/>
                </p:nvSpPr>
                <p:spPr bwMode="auto">
                  <a:xfrm>
                    <a:off x="1252" y="1972"/>
                    <a:ext cx="3784" cy="136"/>
                  </a:xfrm>
                  <a:prstGeom prst="rect">
                    <a:avLst/>
                  </a:prstGeom>
                  <a:noFill/>
                  <a:ln w="12700">
                    <a:solidFill>
                      <a:schemeClr val="tx1"/>
                    </a:solidFill>
                    <a:miter lim="800000"/>
                    <a:headEnd/>
                    <a:tailEnd/>
                  </a:ln>
                </p:spPr>
                <p:txBody>
                  <a:bodyPr wrap="none" anchor="ctr"/>
                  <a:lstStyle/>
                  <a:p>
                    <a:endParaRPr lang="en-US"/>
                  </a:p>
                </p:txBody>
              </p:sp>
              <p:sp>
                <p:nvSpPr>
                  <p:cNvPr id="32842" name="Line 112"/>
                  <p:cNvSpPr>
                    <a:spLocks noChangeShapeType="1"/>
                  </p:cNvSpPr>
                  <p:nvPr/>
                </p:nvSpPr>
                <p:spPr bwMode="auto">
                  <a:xfrm>
                    <a:off x="1440" y="1972"/>
                    <a:ext cx="0" cy="136"/>
                  </a:xfrm>
                  <a:prstGeom prst="line">
                    <a:avLst/>
                  </a:prstGeom>
                  <a:noFill/>
                  <a:ln w="12700">
                    <a:solidFill>
                      <a:schemeClr val="tx1"/>
                    </a:solidFill>
                    <a:round/>
                    <a:headEnd/>
                    <a:tailEnd/>
                  </a:ln>
                </p:spPr>
                <p:txBody>
                  <a:bodyPr wrap="none" anchor="ctr"/>
                  <a:lstStyle/>
                  <a:p>
                    <a:endParaRPr lang="en-US"/>
                  </a:p>
                </p:txBody>
              </p:sp>
              <p:sp>
                <p:nvSpPr>
                  <p:cNvPr id="32843" name="Line 113"/>
                  <p:cNvSpPr>
                    <a:spLocks noChangeShapeType="1"/>
                  </p:cNvSpPr>
                  <p:nvPr/>
                </p:nvSpPr>
                <p:spPr bwMode="auto">
                  <a:xfrm>
                    <a:off x="1680" y="1972"/>
                    <a:ext cx="0" cy="136"/>
                  </a:xfrm>
                  <a:prstGeom prst="line">
                    <a:avLst/>
                  </a:prstGeom>
                  <a:noFill/>
                  <a:ln w="12700">
                    <a:solidFill>
                      <a:schemeClr val="tx1"/>
                    </a:solidFill>
                    <a:round/>
                    <a:headEnd/>
                    <a:tailEnd/>
                  </a:ln>
                </p:spPr>
                <p:txBody>
                  <a:bodyPr wrap="none" anchor="ctr"/>
                  <a:lstStyle/>
                  <a:p>
                    <a:endParaRPr lang="en-US"/>
                  </a:p>
                </p:txBody>
              </p:sp>
              <p:sp>
                <p:nvSpPr>
                  <p:cNvPr id="32844" name="Line 114"/>
                  <p:cNvSpPr>
                    <a:spLocks noChangeShapeType="1"/>
                  </p:cNvSpPr>
                  <p:nvPr/>
                </p:nvSpPr>
                <p:spPr bwMode="auto">
                  <a:xfrm>
                    <a:off x="1920" y="1972"/>
                    <a:ext cx="0" cy="136"/>
                  </a:xfrm>
                  <a:prstGeom prst="line">
                    <a:avLst/>
                  </a:prstGeom>
                  <a:noFill/>
                  <a:ln w="12700">
                    <a:solidFill>
                      <a:schemeClr val="tx1"/>
                    </a:solidFill>
                    <a:round/>
                    <a:headEnd/>
                    <a:tailEnd/>
                  </a:ln>
                </p:spPr>
                <p:txBody>
                  <a:bodyPr wrap="none" anchor="ctr"/>
                  <a:lstStyle/>
                  <a:p>
                    <a:endParaRPr lang="en-US"/>
                  </a:p>
                </p:txBody>
              </p:sp>
              <p:sp>
                <p:nvSpPr>
                  <p:cNvPr id="32845" name="Line 115"/>
                  <p:cNvSpPr>
                    <a:spLocks noChangeShapeType="1"/>
                  </p:cNvSpPr>
                  <p:nvPr/>
                </p:nvSpPr>
                <p:spPr bwMode="auto">
                  <a:xfrm>
                    <a:off x="2160" y="1972"/>
                    <a:ext cx="0" cy="136"/>
                  </a:xfrm>
                  <a:prstGeom prst="line">
                    <a:avLst/>
                  </a:prstGeom>
                  <a:noFill/>
                  <a:ln w="12700">
                    <a:solidFill>
                      <a:schemeClr val="tx1"/>
                    </a:solidFill>
                    <a:round/>
                    <a:headEnd/>
                    <a:tailEnd/>
                  </a:ln>
                </p:spPr>
                <p:txBody>
                  <a:bodyPr wrap="none" anchor="ctr"/>
                  <a:lstStyle/>
                  <a:p>
                    <a:endParaRPr lang="en-US"/>
                  </a:p>
                </p:txBody>
              </p:sp>
              <p:sp>
                <p:nvSpPr>
                  <p:cNvPr id="32846" name="Line 116"/>
                  <p:cNvSpPr>
                    <a:spLocks noChangeShapeType="1"/>
                  </p:cNvSpPr>
                  <p:nvPr/>
                </p:nvSpPr>
                <p:spPr bwMode="auto">
                  <a:xfrm>
                    <a:off x="2400" y="1972"/>
                    <a:ext cx="0" cy="136"/>
                  </a:xfrm>
                  <a:prstGeom prst="line">
                    <a:avLst/>
                  </a:prstGeom>
                  <a:noFill/>
                  <a:ln w="12700">
                    <a:solidFill>
                      <a:schemeClr val="tx1"/>
                    </a:solidFill>
                    <a:round/>
                    <a:headEnd/>
                    <a:tailEnd/>
                  </a:ln>
                </p:spPr>
                <p:txBody>
                  <a:bodyPr wrap="none" anchor="ctr"/>
                  <a:lstStyle/>
                  <a:p>
                    <a:endParaRPr lang="en-US"/>
                  </a:p>
                </p:txBody>
              </p:sp>
              <p:sp>
                <p:nvSpPr>
                  <p:cNvPr id="32847" name="Line 117"/>
                  <p:cNvSpPr>
                    <a:spLocks noChangeShapeType="1"/>
                  </p:cNvSpPr>
                  <p:nvPr/>
                </p:nvSpPr>
                <p:spPr bwMode="auto">
                  <a:xfrm>
                    <a:off x="2640" y="1972"/>
                    <a:ext cx="0" cy="136"/>
                  </a:xfrm>
                  <a:prstGeom prst="line">
                    <a:avLst/>
                  </a:prstGeom>
                  <a:noFill/>
                  <a:ln w="12700">
                    <a:solidFill>
                      <a:schemeClr val="tx1"/>
                    </a:solidFill>
                    <a:round/>
                    <a:headEnd/>
                    <a:tailEnd/>
                  </a:ln>
                </p:spPr>
                <p:txBody>
                  <a:bodyPr wrap="none" anchor="ctr"/>
                  <a:lstStyle/>
                  <a:p>
                    <a:endParaRPr lang="en-US"/>
                  </a:p>
                </p:txBody>
              </p:sp>
              <p:sp>
                <p:nvSpPr>
                  <p:cNvPr id="32848" name="Line 118"/>
                  <p:cNvSpPr>
                    <a:spLocks noChangeShapeType="1"/>
                  </p:cNvSpPr>
                  <p:nvPr/>
                </p:nvSpPr>
                <p:spPr bwMode="auto">
                  <a:xfrm>
                    <a:off x="2880" y="1972"/>
                    <a:ext cx="0" cy="136"/>
                  </a:xfrm>
                  <a:prstGeom prst="line">
                    <a:avLst/>
                  </a:prstGeom>
                  <a:noFill/>
                  <a:ln w="12700">
                    <a:solidFill>
                      <a:schemeClr val="tx1"/>
                    </a:solidFill>
                    <a:round/>
                    <a:headEnd/>
                    <a:tailEnd/>
                  </a:ln>
                </p:spPr>
                <p:txBody>
                  <a:bodyPr wrap="none" anchor="ctr"/>
                  <a:lstStyle/>
                  <a:p>
                    <a:endParaRPr lang="en-US"/>
                  </a:p>
                </p:txBody>
              </p:sp>
              <p:sp>
                <p:nvSpPr>
                  <p:cNvPr id="32849" name="Line 119"/>
                  <p:cNvSpPr>
                    <a:spLocks noChangeShapeType="1"/>
                  </p:cNvSpPr>
                  <p:nvPr/>
                </p:nvSpPr>
                <p:spPr bwMode="auto">
                  <a:xfrm>
                    <a:off x="3120" y="1972"/>
                    <a:ext cx="0" cy="136"/>
                  </a:xfrm>
                  <a:prstGeom prst="line">
                    <a:avLst/>
                  </a:prstGeom>
                  <a:noFill/>
                  <a:ln w="12700">
                    <a:solidFill>
                      <a:schemeClr val="tx1"/>
                    </a:solidFill>
                    <a:round/>
                    <a:headEnd/>
                    <a:tailEnd/>
                  </a:ln>
                </p:spPr>
                <p:txBody>
                  <a:bodyPr wrap="none" anchor="ctr"/>
                  <a:lstStyle/>
                  <a:p>
                    <a:endParaRPr lang="en-US"/>
                  </a:p>
                </p:txBody>
              </p:sp>
              <p:sp>
                <p:nvSpPr>
                  <p:cNvPr id="32850" name="Line 120"/>
                  <p:cNvSpPr>
                    <a:spLocks noChangeShapeType="1"/>
                  </p:cNvSpPr>
                  <p:nvPr/>
                </p:nvSpPr>
                <p:spPr bwMode="auto">
                  <a:xfrm>
                    <a:off x="4560" y="1972"/>
                    <a:ext cx="0" cy="136"/>
                  </a:xfrm>
                  <a:prstGeom prst="line">
                    <a:avLst/>
                  </a:prstGeom>
                  <a:noFill/>
                  <a:ln w="12700">
                    <a:solidFill>
                      <a:schemeClr val="tx1"/>
                    </a:solidFill>
                    <a:round/>
                    <a:headEnd/>
                    <a:tailEnd/>
                  </a:ln>
                </p:spPr>
                <p:txBody>
                  <a:bodyPr wrap="none" anchor="ctr"/>
                  <a:lstStyle/>
                  <a:p>
                    <a:endParaRPr lang="en-US"/>
                  </a:p>
                </p:txBody>
              </p:sp>
              <p:sp>
                <p:nvSpPr>
                  <p:cNvPr id="32851" name="Line 121"/>
                  <p:cNvSpPr>
                    <a:spLocks noChangeShapeType="1"/>
                  </p:cNvSpPr>
                  <p:nvPr/>
                </p:nvSpPr>
                <p:spPr bwMode="auto">
                  <a:xfrm>
                    <a:off x="4320" y="1972"/>
                    <a:ext cx="0" cy="136"/>
                  </a:xfrm>
                  <a:prstGeom prst="line">
                    <a:avLst/>
                  </a:prstGeom>
                  <a:noFill/>
                  <a:ln w="12700">
                    <a:solidFill>
                      <a:schemeClr val="tx1"/>
                    </a:solidFill>
                    <a:round/>
                    <a:headEnd/>
                    <a:tailEnd/>
                  </a:ln>
                </p:spPr>
                <p:txBody>
                  <a:bodyPr wrap="none" anchor="ctr"/>
                  <a:lstStyle/>
                  <a:p>
                    <a:endParaRPr lang="en-US"/>
                  </a:p>
                </p:txBody>
              </p:sp>
              <p:sp>
                <p:nvSpPr>
                  <p:cNvPr id="32852" name="Line 122"/>
                  <p:cNvSpPr>
                    <a:spLocks noChangeShapeType="1"/>
                  </p:cNvSpPr>
                  <p:nvPr/>
                </p:nvSpPr>
                <p:spPr bwMode="auto">
                  <a:xfrm>
                    <a:off x="4080" y="1972"/>
                    <a:ext cx="0" cy="136"/>
                  </a:xfrm>
                  <a:prstGeom prst="line">
                    <a:avLst/>
                  </a:prstGeom>
                  <a:noFill/>
                  <a:ln w="12700">
                    <a:solidFill>
                      <a:schemeClr val="tx1"/>
                    </a:solidFill>
                    <a:round/>
                    <a:headEnd/>
                    <a:tailEnd/>
                  </a:ln>
                </p:spPr>
                <p:txBody>
                  <a:bodyPr wrap="none" anchor="ctr"/>
                  <a:lstStyle/>
                  <a:p>
                    <a:endParaRPr lang="en-US"/>
                  </a:p>
                </p:txBody>
              </p:sp>
              <p:sp>
                <p:nvSpPr>
                  <p:cNvPr id="32853" name="Line 123"/>
                  <p:cNvSpPr>
                    <a:spLocks noChangeShapeType="1"/>
                  </p:cNvSpPr>
                  <p:nvPr/>
                </p:nvSpPr>
                <p:spPr bwMode="auto">
                  <a:xfrm>
                    <a:off x="3840" y="1972"/>
                    <a:ext cx="0" cy="136"/>
                  </a:xfrm>
                  <a:prstGeom prst="line">
                    <a:avLst/>
                  </a:prstGeom>
                  <a:noFill/>
                  <a:ln w="12700">
                    <a:solidFill>
                      <a:schemeClr val="tx1"/>
                    </a:solidFill>
                    <a:round/>
                    <a:headEnd/>
                    <a:tailEnd/>
                  </a:ln>
                </p:spPr>
                <p:txBody>
                  <a:bodyPr wrap="none" anchor="ctr"/>
                  <a:lstStyle/>
                  <a:p>
                    <a:endParaRPr lang="en-US"/>
                  </a:p>
                </p:txBody>
              </p:sp>
              <p:sp>
                <p:nvSpPr>
                  <p:cNvPr id="32854" name="Line 124"/>
                  <p:cNvSpPr>
                    <a:spLocks noChangeShapeType="1"/>
                  </p:cNvSpPr>
                  <p:nvPr/>
                </p:nvSpPr>
                <p:spPr bwMode="auto">
                  <a:xfrm>
                    <a:off x="3600" y="1972"/>
                    <a:ext cx="0" cy="136"/>
                  </a:xfrm>
                  <a:prstGeom prst="line">
                    <a:avLst/>
                  </a:prstGeom>
                  <a:noFill/>
                  <a:ln w="12700">
                    <a:solidFill>
                      <a:schemeClr val="tx1"/>
                    </a:solidFill>
                    <a:round/>
                    <a:headEnd/>
                    <a:tailEnd/>
                  </a:ln>
                </p:spPr>
                <p:txBody>
                  <a:bodyPr wrap="none" anchor="ctr"/>
                  <a:lstStyle/>
                  <a:p>
                    <a:endParaRPr lang="en-US"/>
                  </a:p>
                </p:txBody>
              </p:sp>
              <p:sp>
                <p:nvSpPr>
                  <p:cNvPr id="32855" name="Line 125"/>
                  <p:cNvSpPr>
                    <a:spLocks noChangeShapeType="1"/>
                  </p:cNvSpPr>
                  <p:nvPr/>
                </p:nvSpPr>
                <p:spPr bwMode="auto">
                  <a:xfrm>
                    <a:off x="3360" y="1972"/>
                    <a:ext cx="0" cy="136"/>
                  </a:xfrm>
                  <a:prstGeom prst="line">
                    <a:avLst/>
                  </a:prstGeom>
                  <a:noFill/>
                  <a:ln w="12700">
                    <a:solidFill>
                      <a:schemeClr val="tx1"/>
                    </a:solidFill>
                    <a:round/>
                    <a:headEnd/>
                    <a:tailEnd/>
                  </a:ln>
                </p:spPr>
                <p:txBody>
                  <a:bodyPr wrap="none" anchor="ctr"/>
                  <a:lstStyle/>
                  <a:p>
                    <a:endParaRPr lang="en-US"/>
                  </a:p>
                </p:txBody>
              </p:sp>
              <p:sp>
                <p:nvSpPr>
                  <p:cNvPr id="32856" name="Line 126"/>
                  <p:cNvSpPr>
                    <a:spLocks noChangeShapeType="1"/>
                  </p:cNvSpPr>
                  <p:nvPr/>
                </p:nvSpPr>
                <p:spPr bwMode="auto">
                  <a:xfrm>
                    <a:off x="4800" y="1972"/>
                    <a:ext cx="0" cy="136"/>
                  </a:xfrm>
                  <a:prstGeom prst="line">
                    <a:avLst/>
                  </a:prstGeom>
                  <a:noFill/>
                  <a:ln w="12700">
                    <a:solidFill>
                      <a:schemeClr val="tx1"/>
                    </a:solidFill>
                    <a:round/>
                    <a:headEnd/>
                    <a:tailEnd/>
                  </a:ln>
                </p:spPr>
                <p:txBody>
                  <a:bodyPr wrap="none" anchor="ctr"/>
                  <a:lstStyle/>
                  <a:p>
                    <a:endParaRPr lang="en-US"/>
                  </a:p>
                </p:txBody>
              </p:sp>
            </p:grpSp>
            <p:sp>
              <p:nvSpPr>
                <p:cNvPr id="32829" name="Rectangle 127"/>
                <p:cNvSpPr>
                  <a:spLocks noChangeArrowheads="1"/>
                </p:cNvSpPr>
                <p:nvPr/>
              </p:nvSpPr>
              <p:spPr bwMode="auto">
                <a:xfrm>
                  <a:off x="1201" y="1617"/>
                  <a:ext cx="285"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120</a:t>
                  </a:r>
                </a:p>
              </p:txBody>
            </p:sp>
            <p:sp>
              <p:nvSpPr>
                <p:cNvPr id="32830" name="Rectangle 128"/>
                <p:cNvSpPr>
                  <a:spLocks noChangeArrowheads="1"/>
                </p:cNvSpPr>
                <p:nvPr/>
              </p:nvSpPr>
              <p:spPr bwMode="auto">
                <a:xfrm>
                  <a:off x="1393" y="1617"/>
                  <a:ext cx="285"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100</a:t>
                  </a:r>
                </a:p>
              </p:txBody>
            </p:sp>
            <p:sp>
              <p:nvSpPr>
                <p:cNvPr id="32831" name="Rectangle 129"/>
                <p:cNvSpPr>
                  <a:spLocks noChangeArrowheads="1"/>
                </p:cNvSpPr>
                <p:nvPr/>
              </p:nvSpPr>
              <p:spPr bwMode="auto">
                <a:xfrm>
                  <a:off x="168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80</a:t>
                  </a:r>
                </a:p>
              </p:txBody>
            </p:sp>
            <p:sp>
              <p:nvSpPr>
                <p:cNvPr id="32832" name="Rectangle 130"/>
                <p:cNvSpPr>
                  <a:spLocks noChangeArrowheads="1"/>
                </p:cNvSpPr>
                <p:nvPr/>
              </p:nvSpPr>
              <p:spPr bwMode="auto">
                <a:xfrm>
                  <a:off x="192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80</a:t>
                  </a:r>
                </a:p>
              </p:txBody>
            </p:sp>
            <p:sp>
              <p:nvSpPr>
                <p:cNvPr id="32833" name="Rectangle 131"/>
                <p:cNvSpPr>
                  <a:spLocks noChangeArrowheads="1"/>
                </p:cNvSpPr>
                <p:nvPr/>
              </p:nvSpPr>
              <p:spPr bwMode="auto">
                <a:xfrm>
                  <a:off x="2161" y="1617"/>
                  <a:ext cx="230" cy="153"/>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70</a:t>
                  </a:r>
                </a:p>
              </p:txBody>
            </p:sp>
            <p:sp>
              <p:nvSpPr>
                <p:cNvPr id="32834" name="Rectangle 132"/>
                <p:cNvSpPr>
                  <a:spLocks noChangeArrowheads="1"/>
                </p:cNvSpPr>
                <p:nvPr/>
              </p:nvSpPr>
              <p:spPr bwMode="auto">
                <a:xfrm>
                  <a:off x="264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60</a:t>
                  </a:r>
                </a:p>
              </p:txBody>
            </p:sp>
            <p:sp>
              <p:nvSpPr>
                <p:cNvPr id="32835" name="Rectangle 133"/>
                <p:cNvSpPr>
                  <a:spLocks noChangeArrowheads="1"/>
                </p:cNvSpPr>
                <p:nvPr/>
              </p:nvSpPr>
              <p:spPr bwMode="auto">
                <a:xfrm>
                  <a:off x="2881" y="1617"/>
                  <a:ext cx="230" cy="153"/>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50</a:t>
                  </a:r>
                </a:p>
              </p:txBody>
            </p:sp>
            <p:sp>
              <p:nvSpPr>
                <p:cNvPr id="32836" name="Rectangle 134"/>
                <p:cNvSpPr>
                  <a:spLocks noChangeArrowheads="1"/>
                </p:cNvSpPr>
                <p:nvPr/>
              </p:nvSpPr>
              <p:spPr bwMode="auto">
                <a:xfrm>
                  <a:off x="312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37" name="Rectangle 135"/>
                <p:cNvSpPr>
                  <a:spLocks noChangeArrowheads="1"/>
                </p:cNvSpPr>
                <p:nvPr/>
              </p:nvSpPr>
              <p:spPr bwMode="auto">
                <a:xfrm>
                  <a:off x="480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sp>
              <p:nvSpPr>
                <p:cNvPr id="32838" name="Rectangle 136"/>
                <p:cNvSpPr>
                  <a:spLocks noChangeArrowheads="1"/>
                </p:cNvSpPr>
                <p:nvPr/>
              </p:nvSpPr>
              <p:spPr bwMode="auto">
                <a:xfrm>
                  <a:off x="3361" y="1617"/>
                  <a:ext cx="230" cy="153"/>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40</a:t>
                  </a:r>
                </a:p>
              </p:txBody>
            </p:sp>
            <p:sp>
              <p:nvSpPr>
                <p:cNvPr id="32839" name="Line 137"/>
                <p:cNvSpPr>
                  <a:spLocks noChangeShapeType="1"/>
                </p:cNvSpPr>
                <p:nvPr/>
              </p:nvSpPr>
              <p:spPr bwMode="auto">
                <a:xfrm>
                  <a:off x="3744" y="1680"/>
                  <a:ext cx="912" cy="0"/>
                </a:xfrm>
                <a:prstGeom prst="line">
                  <a:avLst/>
                </a:prstGeom>
                <a:noFill/>
                <a:ln w="25400">
                  <a:solidFill>
                    <a:srgbClr val="063DE8"/>
                  </a:solidFill>
                  <a:round/>
                  <a:headEnd/>
                  <a:tailEnd/>
                </a:ln>
              </p:spPr>
              <p:txBody>
                <a:bodyPr wrap="none" anchor="ctr"/>
                <a:lstStyle/>
                <a:p>
                  <a:endParaRPr lang="en-US"/>
                </a:p>
              </p:txBody>
            </p:sp>
            <p:sp>
              <p:nvSpPr>
                <p:cNvPr id="32840" name="Rectangle 138"/>
                <p:cNvSpPr>
                  <a:spLocks noChangeArrowheads="1"/>
                </p:cNvSpPr>
                <p:nvPr/>
              </p:nvSpPr>
              <p:spPr bwMode="auto">
                <a:xfrm>
                  <a:off x="2401" y="1617"/>
                  <a:ext cx="228" cy="152"/>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60</a:t>
                  </a:r>
                </a:p>
              </p:txBody>
            </p:sp>
          </p:grpSp>
        </p:grpSp>
        <p:sp>
          <p:nvSpPr>
            <p:cNvPr id="32825" name="Rectangle 136"/>
            <p:cNvSpPr>
              <a:spLocks noChangeArrowheads="1"/>
            </p:cNvSpPr>
            <p:nvPr/>
          </p:nvSpPr>
          <p:spPr bwMode="auto">
            <a:xfrm>
              <a:off x="5654314" y="2575744"/>
              <a:ext cx="365486" cy="243656"/>
            </a:xfrm>
            <a:prstGeom prst="rect">
              <a:avLst/>
            </a:prstGeom>
            <a:noFill/>
            <a:ln w="76200">
              <a:noFill/>
              <a:miter lim="800000"/>
              <a:headEnd/>
              <a:tailEnd/>
            </a:ln>
          </p:spPr>
          <p:txBody>
            <a:bodyPr wrap="none" lIns="90488" tIns="44450" rIns="90488" bIns="44450">
              <a:spAutoFit/>
            </a:bodyPr>
            <a:lstStyle/>
            <a:p>
              <a:pPr eaLnBrk="0" hangingPunct="0"/>
              <a:r>
                <a:rPr lang="en-GB" sz="1000" b="1">
                  <a:solidFill>
                    <a:srgbClr val="063DE8"/>
                  </a:solidFill>
                </a:rPr>
                <a:t>20</a:t>
              </a:r>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491781"/>
                                        </p:tgtEl>
                                        <p:attrNameLst>
                                          <p:attrName>style.visibility</p:attrName>
                                        </p:attrNameLst>
                                      </p:cBhvr>
                                      <p:to>
                                        <p:strVal val="visible"/>
                                      </p:to>
                                    </p:set>
                                    <p:anim calcmode="lin" valueType="num">
                                      <p:cBhvr>
                                        <p:cTn id="29" dur="1000" fill="hold"/>
                                        <p:tgtEl>
                                          <p:spTgt spid="491781"/>
                                        </p:tgtEl>
                                        <p:attrNameLst>
                                          <p:attrName>ppt_w</p:attrName>
                                        </p:attrNameLst>
                                      </p:cBhvr>
                                      <p:tavLst>
                                        <p:tav tm="0">
                                          <p:val>
                                            <p:fltVal val="0"/>
                                          </p:val>
                                        </p:tav>
                                        <p:tav tm="100000">
                                          <p:val>
                                            <p:strVal val="#ppt_w"/>
                                          </p:val>
                                        </p:tav>
                                      </p:tavLst>
                                    </p:anim>
                                    <p:anim calcmode="lin" valueType="num">
                                      <p:cBhvr>
                                        <p:cTn id="30" dur="1000" fill="hold"/>
                                        <p:tgtEl>
                                          <p:spTgt spid="491781"/>
                                        </p:tgtEl>
                                        <p:attrNameLst>
                                          <p:attrName>ppt_h</p:attrName>
                                        </p:attrNameLst>
                                      </p:cBhvr>
                                      <p:tavLst>
                                        <p:tav tm="0">
                                          <p:val>
                                            <p:fltVal val="0"/>
                                          </p:val>
                                        </p:tav>
                                        <p:tav tm="100000">
                                          <p:val>
                                            <p:strVal val="#ppt_h"/>
                                          </p:val>
                                        </p:tav>
                                      </p:tavLst>
                                    </p:anim>
                                    <p:anim calcmode="lin" valueType="num">
                                      <p:cBhvr>
                                        <p:cTn id="31" dur="1000" fill="hold"/>
                                        <p:tgtEl>
                                          <p:spTgt spid="49178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9178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78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4294967295"/>
          </p:nvPr>
        </p:nvSpPr>
        <p:spPr bwMode="auto">
          <a:xfrm>
            <a:off x="0" y="1219200"/>
            <a:ext cx="8915400" cy="4953000"/>
          </a:xfrm>
          <a:prstGeom prst="rect">
            <a:avLst/>
          </a:prstGeom>
          <a:noFill/>
          <a:ln>
            <a:miter lim="800000"/>
            <a:headEnd/>
            <a:tailEnd/>
          </a:ln>
        </p:spPr>
        <p:txBody>
          <a:bodyPr/>
          <a:lstStyle/>
          <a:p>
            <a:r>
              <a:rPr lang="en-US" sz="2000" dirty="0" smtClean="0">
                <a:solidFill>
                  <a:schemeClr val="accent1"/>
                </a:solidFill>
                <a:latin typeface="Calibri" pitchFamily="34" charset="0"/>
                <a:cs typeface="Calibri" pitchFamily="34" charset="0"/>
              </a:rPr>
              <a:t>Treatment of deviation– </a:t>
            </a:r>
          </a:p>
          <a:p>
            <a:pPr lvl="1"/>
            <a:r>
              <a:rPr lang="en-US" sz="1800" dirty="0" smtClean="0">
                <a:solidFill>
                  <a:schemeClr val="accent1"/>
                </a:solidFill>
                <a:latin typeface="Calibri" pitchFamily="34" charset="0"/>
                <a:cs typeface="Calibri" pitchFamily="34" charset="0"/>
              </a:rPr>
              <a:t>In case of DRAWAL of power by Open Access Consumer </a:t>
            </a:r>
          </a:p>
          <a:p>
            <a:pPr lvl="2"/>
            <a:r>
              <a:rPr lang="en-US" sz="1600" i="1" dirty="0" smtClean="0">
                <a:solidFill>
                  <a:schemeClr val="accent1"/>
                </a:solidFill>
                <a:latin typeface="Calibri" pitchFamily="34" charset="0"/>
                <a:cs typeface="Calibri" pitchFamily="34" charset="0"/>
              </a:rPr>
              <a:t>Scheduled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  Contract demand + Schedule from IEX</a:t>
            </a:r>
          </a:p>
          <a:p>
            <a:pPr lvl="2"/>
            <a:r>
              <a:rPr lang="en-US" sz="1600" i="1" dirty="0" smtClean="0">
                <a:solidFill>
                  <a:schemeClr val="accent1"/>
                </a:solidFill>
                <a:latin typeface="Calibri" pitchFamily="34" charset="0"/>
                <a:cs typeface="Calibri" pitchFamily="34" charset="0"/>
              </a:rPr>
              <a:t>Case 1: Actual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&lt; Schedule from IEX, Gets 95% UI Charge </a:t>
            </a:r>
          </a:p>
          <a:p>
            <a:pPr lvl="2"/>
            <a:r>
              <a:rPr lang="en-US" sz="1600" i="1" dirty="0" smtClean="0">
                <a:solidFill>
                  <a:schemeClr val="accent1"/>
                </a:solidFill>
                <a:latin typeface="Calibri" pitchFamily="34" charset="0"/>
                <a:cs typeface="Calibri" pitchFamily="34" charset="0"/>
              </a:rPr>
              <a:t>Case 2: Actual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&gt; Schedule from IEX but &lt; Scheduled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 Then for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beyond IEX Schedule pays HT Tariff </a:t>
            </a:r>
          </a:p>
          <a:p>
            <a:pPr lvl="2"/>
            <a:r>
              <a:rPr lang="en-US" sz="1600" i="1" dirty="0" smtClean="0">
                <a:solidFill>
                  <a:schemeClr val="accent1"/>
                </a:solidFill>
                <a:latin typeface="Calibri" pitchFamily="34" charset="0"/>
                <a:cs typeface="Calibri" pitchFamily="34" charset="0"/>
              </a:rPr>
              <a:t>Case 3: Actual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&gt; Scheduled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 Then for  </a:t>
            </a:r>
            <a:r>
              <a:rPr lang="en-US" sz="1600" i="1" dirty="0" err="1" smtClean="0">
                <a:solidFill>
                  <a:schemeClr val="accent1"/>
                </a:solidFill>
                <a:latin typeface="Calibri" pitchFamily="34" charset="0"/>
                <a:cs typeface="Calibri" pitchFamily="34" charset="0"/>
              </a:rPr>
              <a:t>Drawal</a:t>
            </a:r>
            <a:r>
              <a:rPr lang="en-US" sz="1600" i="1" dirty="0" smtClean="0">
                <a:solidFill>
                  <a:schemeClr val="accent1"/>
                </a:solidFill>
                <a:latin typeface="Calibri" pitchFamily="34" charset="0"/>
                <a:cs typeface="Calibri" pitchFamily="34" charset="0"/>
              </a:rPr>
              <a:t> beyond Schedule pays excess demand charges  </a:t>
            </a:r>
          </a:p>
          <a:p>
            <a:pPr lvl="2"/>
            <a:r>
              <a:rPr lang="en-US" sz="1600" i="1" dirty="0" smtClean="0">
                <a:solidFill>
                  <a:schemeClr val="accent1"/>
                </a:solidFill>
                <a:latin typeface="Calibri" pitchFamily="34" charset="0"/>
                <a:cs typeface="Calibri" pitchFamily="34" charset="0"/>
              </a:rPr>
              <a:t>SUMMARY</a:t>
            </a:r>
          </a:p>
          <a:p>
            <a:pPr lvl="3"/>
            <a:r>
              <a:rPr lang="en-US" sz="1200" i="1" dirty="0" smtClean="0">
                <a:solidFill>
                  <a:schemeClr val="accent1"/>
                </a:solidFill>
                <a:latin typeface="Calibri" pitchFamily="34" charset="0"/>
                <a:cs typeface="Calibri" pitchFamily="34" charset="0"/>
              </a:rPr>
              <a:t>First, check Schedule from IEX as first charge</a:t>
            </a:r>
          </a:p>
          <a:p>
            <a:pPr lvl="3"/>
            <a:r>
              <a:rPr lang="en-US" sz="1200" i="1" dirty="0" smtClean="0">
                <a:solidFill>
                  <a:schemeClr val="accent1"/>
                </a:solidFill>
                <a:latin typeface="Calibri" pitchFamily="34" charset="0"/>
                <a:cs typeface="Calibri" pitchFamily="34" charset="0"/>
              </a:rPr>
              <a:t>Balance power to be adjusted against contract demand with the DISCOM subject to  HT tariff of DISCOM</a:t>
            </a:r>
          </a:p>
          <a:p>
            <a:pPr lvl="2"/>
            <a:endParaRPr lang="en-US" sz="1600" i="1" dirty="0" smtClean="0">
              <a:solidFill>
                <a:schemeClr val="accent1"/>
              </a:solidFill>
              <a:latin typeface="Calibri" pitchFamily="34" charset="0"/>
              <a:cs typeface="Calibri" pitchFamily="34" charset="0"/>
            </a:endParaRPr>
          </a:p>
          <a:p>
            <a:pPr lvl="1"/>
            <a:r>
              <a:rPr lang="en-US" sz="1800" dirty="0" smtClean="0">
                <a:solidFill>
                  <a:schemeClr val="accent1"/>
                </a:solidFill>
                <a:latin typeface="Calibri" pitchFamily="34" charset="0"/>
                <a:cs typeface="Calibri" pitchFamily="34" charset="0"/>
              </a:rPr>
              <a:t>In case of INJECTION by Open Access User  … </a:t>
            </a:r>
            <a:r>
              <a:rPr lang="en-US" sz="1600" i="1" dirty="0" smtClean="0">
                <a:solidFill>
                  <a:schemeClr val="accent1"/>
                </a:solidFill>
                <a:latin typeface="Calibri" pitchFamily="34" charset="0"/>
                <a:cs typeface="Calibri" pitchFamily="34" charset="0"/>
              </a:rPr>
              <a:t>Same as CERC OA /UI Regulations</a:t>
            </a:r>
          </a:p>
          <a:p>
            <a:pPr lvl="2"/>
            <a:r>
              <a:rPr lang="en-US" sz="1600" i="1" dirty="0" smtClean="0">
                <a:solidFill>
                  <a:schemeClr val="accent1"/>
                </a:solidFill>
                <a:latin typeface="Calibri" pitchFamily="34" charset="0"/>
                <a:cs typeface="Calibri" pitchFamily="34" charset="0"/>
              </a:rPr>
              <a:t>Under injection : Pays 105% UI Rate</a:t>
            </a:r>
          </a:p>
          <a:p>
            <a:pPr lvl="2"/>
            <a:r>
              <a:rPr lang="en-US" sz="1600" i="1" dirty="0" smtClean="0">
                <a:solidFill>
                  <a:schemeClr val="accent1"/>
                </a:solidFill>
                <a:latin typeface="Calibri" pitchFamily="34" charset="0"/>
                <a:cs typeface="Calibri" pitchFamily="34" charset="0"/>
              </a:rPr>
              <a:t>Over-injection : Receives 95% UI Rate</a:t>
            </a:r>
          </a:p>
          <a:p>
            <a:pPr lvl="2"/>
            <a:r>
              <a:rPr lang="en-US" sz="1600" i="1" dirty="0" smtClean="0">
                <a:solidFill>
                  <a:schemeClr val="accent1"/>
                </a:solidFill>
                <a:latin typeface="Calibri" pitchFamily="34" charset="0"/>
                <a:cs typeface="Calibri" pitchFamily="34" charset="0"/>
              </a:rPr>
              <a:t>Over-injection </a:t>
            </a:r>
            <a:r>
              <a:rPr lang="en-US" sz="1600" i="1" dirty="0" err="1" smtClean="0">
                <a:solidFill>
                  <a:schemeClr val="accent1"/>
                </a:solidFill>
                <a:latin typeface="Calibri" pitchFamily="34" charset="0"/>
                <a:cs typeface="Calibri" pitchFamily="34" charset="0"/>
              </a:rPr>
              <a:t>upto</a:t>
            </a:r>
            <a:r>
              <a:rPr lang="en-US" sz="1600" i="1" dirty="0" smtClean="0">
                <a:solidFill>
                  <a:schemeClr val="accent1"/>
                </a:solidFill>
                <a:latin typeface="Calibri" pitchFamily="34" charset="0"/>
                <a:cs typeface="Calibri" pitchFamily="34" charset="0"/>
              </a:rPr>
              <a:t> 105% Declared Capability Allowed.</a:t>
            </a:r>
          </a:p>
          <a:p>
            <a:pPr lvl="2"/>
            <a:endParaRPr lang="en-US" sz="1600" i="1" dirty="0" smtClean="0">
              <a:latin typeface="Calibri" pitchFamily="34" charset="0"/>
              <a:cs typeface="Calibri" pitchFamily="34" charset="0"/>
            </a:endParaRPr>
          </a:p>
        </p:txBody>
      </p:sp>
      <p:sp>
        <p:nvSpPr>
          <p:cNvPr id="19459" name="Rectangle 3"/>
          <p:cNvSpPr>
            <a:spLocks noChangeArrowheads="1"/>
          </p:cNvSpPr>
          <p:nvPr/>
        </p:nvSpPr>
        <p:spPr bwMode="auto">
          <a:xfrm>
            <a:off x="0" y="381000"/>
            <a:ext cx="8305800" cy="533400"/>
          </a:xfrm>
          <a:prstGeom prst="rect">
            <a:avLst/>
          </a:prstGeom>
          <a:noFill/>
          <a:ln w="9525">
            <a:noFill/>
            <a:miter lim="800000"/>
            <a:headEnd/>
            <a:tailEnd/>
          </a:ln>
        </p:spPr>
        <p:txBody>
          <a:bodyPr/>
          <a:lstStyle/>
          <a:p>
            <a:pPr>
              <a:defRPr/>
            </a:pPr>
            <a:r>
              <a:rPr lang="en-US" sz="3200" b="1" dirty="0" smtClean="0">
                <a:solidFill>
                  <a:schemeClr val="accent1">
                    <a:lumMod val="75000"/>
                  </a:schemeClr>
                </a:solidFill>
                <a:latin typeface="Calibri" pitchFamily="34" charset="0"/>
                <a:ea typeface="+mj-ea"/>
                <a:cs typeface="Calibri" pitchFamily="34" charset="0"/>
              </a:rPr>
              <a:t>Open Access…..Gujarat</a:t>
            </a:r>
            <a:endParaRPr lang="en-US" sz="3200" b="1" dirty="0">
              <a:solidFill>
                <a:schemeClr val="accent1">
                  <a:lumMod val="75000"/>
                </a:schemeClr>
              </a:solidFill>
              <a:latin typeface="Calibri" pitchFamily="34" charset="0"/>
              <a:ea typeface="+mj-ea"/>
              <a:cs typeface="Calibri" pitchFamily="34" charset="0"/>
            </a:endParaRPr>
          </a:p>
        </p:txBody>
      </p:sp>
      <p:grpSp>
        <p:nvGrpSpPr>
          <p:cNvPr id="4" name="Group 3"/>
          <p:cNvGrpSpPr/>
          <p:nvPr/>
        </p:nvGrpSpPr>
        <p:grpSpPr>
          <a:xfrm>
            <a:off x="6248400" y="0"/>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bwMode="auto">
          <a:xfrm>
            <a:off x="0" y="304800"/>
            <a:ext cx="9144000" cy="1079500"/>
          </a:xfrm>
          <a:prstGeom prst="rect">
            <a:avLst/>
          </a:prstGeom>
          <a:noFill/>
          <a:ln>
            <a:miter lim="800000"/>
            <a:headEnd/>
            <a:tailEnd/>
          </a:ln>
        </p:spPr>
        <p:txBody>
          <a:bodyPr/>
          <a:lstStyle/>
          <a:p>
            <a:pPr algn="l"/>
            <a:r>
              <a:rPr lang="en-US" sz="3200" b="1" dirty="0" smtClean="0">
                <a:solidFill>
                  <a:schemeClr val="accent1">
                    <a:lumMod val="75000"/>
                  </a:schemeClr>
                </a:solidFill>
                <a:latin typeface="Calibri" pitchFamily="34" charset="0"/>
                <a:cs typeface="Calibri" pitchFamily="34" charset="0"/>
              </a:rPr>
              <a:t>Open Access …… Maharashtra</a:t>
            </a:r>
          </a:p>
        </p:txBody>
      </p:sp>
      <p:sp>
        <p:nvSpPr>
          <p:cNvPr id="16387" name="Rectangle 3"/>
          <p:cNvSpPr>
            <a:spLocks noGrp="1" noChangeArrowheads="1"/>
          </p:cNvSpPr>
          <p:nvPr>
            <p:ph type="body" idx="4294967295"/>
          </p:nvPr>
        </p:nvSpPr>
        <p:spPr bwMode="auto">
          <a:xfrm>
            <a:off x="228600" y="1219200"/>
            <a:ext cx="8686800" cy="4800600"/>
          </a:xfrm>
          <a:prstGeom prst="rect">
            <a:avLst/>
          </a:prstGeom>
          <a:noFill/>
          <a:ln>
            <a:miter lim="800000"/>
            <a:headEnd/>
            <a:tailEnd/>
          </a:ln>
        </p:spPr>
        <p:txBody>
          <a:bodyPr/>
          <a:lstStyle/>
          <a:p>
            <a:pPr>
              <a:lnSpc>
                <a:spcPct val="80000"/>
              </a:lnSpc>
            </a:pPr>
            <a:r>
              <a:rPr lang="en-US" sz="2000" dirty="0" smtClean="0">
                <a:solidFill>
                  <a:schemeClr val="accent1"/>
                </a:solidFill>
                <a:latin typeface="Calibri" pitchFamily="34" charset="0"/>
                <a:cs typeface="Calibri" pitchFamily="34" charset="0"/>
              </a:rPr>
              <a:t>Technical Condition</a:t>
            </a:r>
          </a:p>
          <a:p>
            <a:pPr lvl="1">
              <a:lnSpc>
                <a:spcPct val="80000"/>
              </a:lnSpc>
            </a:pPr>
            <a:r>
              <a:rPr lang="en-US" sz="1800" dirty="0" smtClean="0">
                <a:solidFill>
                  <a:schemeClr val="accent1"/>
                </a:solidFill>
                <a:latin typeface="Calibri" pitchFamily="34" charset="0"/>
                <a:cs typeface="Calibri" pitchFamily="34" charset="0"/>
              </a:rPr>
              <a:t>ABT Meter</a:t>
            </a:r>
          </a:p>
          <a:p>
            <a:pPr lvl="1">
              <a:lnSpc>
                <a:spcPct val="80000"/>
              </a:lnSpc>
            </a:pPr>
            <a:r>
              <a:rPr lang="en-US" sz="1800" dirty="0" smtClean="0">
                <a:solidFill>
                  <a:schemeClr val="accent1"/>
                </a:solidFill>
                <a:latin typeface="Calibri" pitchFamily="34" charset="0"/>
                <a:cs typeface="Calibri" pitchFamily="34" charset="0"/>
              </a:rPr>
              <a:t>Allowed at all voltage</a:t>
            </a:r>
          </a:p>
          <a:p>
            <a:pPr>
              <a:lnSpc>
                <a:spcPct val="80000"/>
              </a:lnSpc>
            </a:pPr>
            <a:r>
              <a:rPr lang="en-US" sz="2000" dirty="0" smtClean="0">
                <a:solidFill>
                  <a:schemeClr val="accent1"/>
                </a:solidFill>
                <a:latin typeface="Calibri" pitchFamily="34" charset="0"/>
                <a:cs typeface="Calibri" pitchFamily="34" charset="0"/>
              </a:rPr>
              <a:t>Typical Losses &amp; charges accountable to OA Consumers</a:t>
            </a:r>
          </a:p>
          <a:p>
            <a:pPr lvl="1">
              <a:lnSpc>
                <a:spcPct val="80000"/>
              </a:lnSpc>
            </a:pPr>
            <a:r>
              <a:rPr lang="en-US" sz="1600" dirty="0" smtClean="0">
                <a:solidFill>
                  <a:schemeClr val="accent1"/>
                </a:solidFill>
                <a:latin typeface="Calibri" pitchFamily="34" charset="0"/>
                <a:cs typeface="Calibri" pitchFamily="34" charset="0"/>
              </a:rPr>
              <a:t>STU </a:t>
            </a:r>
            <a:r>
              <a:rPr lang="en-US" sz="1600" i="1" dirty="0" smtClean="0">
                <a:solidFill>
                  <a:srgbClr val="FF0000"/>
                </a:solidFill>
                <a:latin typeface="Calibri" pitchFamily="34" charset="0"/>
                <a:cs typeface="Calibri" pitchFamily="34" charset="0"/>
              </a:rPr>
              <a:t>(Loss-4.2 %, Charges-Rs 38.26/MWh)</a:t>
            </a:r>
          </a:p>
          <a:p>
            <a:pPr lvl="1">
              <a:lnSpc>
                <a:spcPct val="80000"/>
              </a:lnSpc>
            </a:pPr>
            <a:r>
              <a:rPr lang="en-US" sz="1600" dirty="0" smtClean="0">
                <a:solidFill>
                  <a:schemeClr val="accent1"/>
                </a:solidFill>
                <a:latin typeface="Calibri" pitchFamily="34" charset="0"/>
                <a:cs typeface="Calibri" pitchFamily="34" charset="0"/>
              </a:rPr>
              <a:t>Distribution (wheeling) </a:t>
            </a:r>
            <a:r>
              <a:rPr lang="en-US" sz="1600" i="1" dirty="0" smtClean="0">
                <a:solidFill>
                  <a:srgbClr val="FF0000"/>
                </a:solidFill>
                <a:latin typeface="Calibri" pitchFamily="34" charset="0"/>
                <a:cs typeface="Calibri" pitchFamily="34" charset="0"/>
              </a:rPr>
              <a:t>(9% loss for 11 KV &amp; 6% loss for 33KV, Rs 0.050/KWh @ 33 kV &amp; Rs 0.250/MWh @ 11kV)</a:t>
            </a:r>
          </a:p>
          <a:p>
            <a:pPr lvl="1">
              <a:lnSpc>
                <a:spcPct val="80000"/>
              </a:lnSpc>
            </a:pPr>
            <a:r>
              <a:rPr lang="en-US" sz="1600" dirty="0" smtClean="0">
                <a:solidFill>
                  <a:schemeClr val="accent1"/>
                </a:solidFill>
                <a:latin typeface="Calibri" pitchFamily="34" charset="0"/>
                <a:cs typeface="Calibri" pitchFamily="34" charset="0"/>
              </a:rPr>
              <a:t>SLDC (Rs 2000/day)</a:t>
            </a:r>
          </a:p>
          <a:p>
            <a:pPr lvl="1">
              <a:lnSpc>
                <a:spcPct val="80000"/>
              </a:lnSpc>
            </a:pPr>
            <a:r>
              <a:rPr lang="en-US" sz="1600" dirty="0" smtClean="0">
                <a:solidFill>
                  <a:schemeClr val="accent1"/>
                </a:solidFill>
                <a:latin typeface="Calibri" pitchFamily="34" charset="0"/>
                <a:cs typeface="Calibri" pitchFamily="34" charset="0"/>
              </a:rPr>
              <a:t>Cross-subsidy s/charge </a:t>
            </a:r>
            <a:r>
              <a:rPr lang="en-US" sz="1600" i="1" dirty="0" smtClean="0">
                <a:solidFill>
                  <a:srgbClr val="FF0000"/>
                </a:solidFill>
                <a:latin typeface="Calibri" pitchFamily="34" charset="0"/>
                <a:cs typeface="Calibri" pitchFamily="34" charset="0"/>
              </a:rPr>
              <a:t>(0.61 - 0.91 Rs. / KWh)</a:t>
            </a:r>
          </a:p>
          <a:p>
            <a:pPr>
              <a:lnSpc>
                <a:spcPct val="80000"/>
              </a:lnSpc>
            </a:pPr>
            <a:endParaRPr lang="en-US" sz="2000" dirty="0" smtClean="0">
              <a:solidFill>
                <a:schemeClr val="accent1"/>
              </a:solidFill>
              <a:latin typeface="Calibri" pitchFamily="34" charset="0"/>
              <a:cs typeface="Calibri" pitchFamily="34" charset="0"/>
            </a:endParaRPr>
          </a:p>
          <a:p>
            <a:pPr>
              <a:lnSpc>
                <a:spcPct val="80000"/>
              </a:lnSpc>
            </a:pPr>
            <a:r>
              <a:rPr lang="en-US" sz="2000" dirty="0" smtClean="0">
                <a:solidFill>
                  <a:schemeClr val="accent1"/>
                </a:solidFill>
                <a:latin typeface="Calibri" pitchFamily="34" charset="0"/>
                <a:cs typeface="Calibri" pitchFamily="34" charset="0"/>
              </a:rPr>
              <a:t>Treatment of  deviation</a:t>
            </a:r>
          </a:p>
          <a:p>
            <a:pPr lvl="1">
              <a:lnSpc>
                <a:spcPct val="80000"/>
              </a:lnSpc>
            </a:pPr>
            <a:r>
              <a:rPr lang="en-US" sz="1800" dirty="0" smtClean="0">
                <a:solidFill>
                  <a:schemeClr val="accent1"/>
                </a:solidFill>
                <a:latin typeface="Calibri" pitchFamily="34" charset="0"/>
                <a:cs typeface="Calibri" pitchFamily="34" charset="0"/>
              </a:rPr>
              <a:t>OA Consumer: </a:t>
            </a:r>
          </a:p>
          <a:p>
            <a:pPr lvl="2">
              <a:lnSpc>
                <a:spcPct val="80000"/>
              </a:lnSpc>
            </a:pPr>
            <a:r>
              <a:rPr lang="en-US" sz="1600" dirty="0" smtClean="0">
                <a:solidFill>
                  <a:schemeClr val="accent1"/>
                </a:solidFill>
                <a:latin typeface="Calibri" pitchFamily="34" charset="0"/>
                <a:cs typeface="Calibri" pitchFamily="34" charset="0"/>
              </a:rPr>
              <a:t>Overdrawal : UI or  Temporary Tariff (whichever is higher)</a:t>
            </a:r>
          </a:p>
          <a:p>
            <a:pPr lvl="2">
              <a:lnSpc>
                <a:spcPct val="80000"/>
              </a:lnSpc>
            </a:pPr>
            <a:r>
              <a:rPr lang="en-US" sz="1600" dirty="0" smtClean="0">
                <a:solidFill>
                  <a:schemeClr val="accent1"/>
                </a:solidFill>
                <a:latin typeface="Calibri" pitchFamily="34" charset="0"/>
                <a:cs typeface="Calibri" pitchFamily="34" charset="0"/>
              </a:rPr>
              <a:t>Under </a:t>
            </a:r>
            <a:r>
              <a:rPr lang="en-US" sz="1600" dirty="0" err="1" smtClean="0">
                <a:solidFill>
                  <a:schemeClr val="accent1"/>
                </a:solidFill>
                <a:latin typeface="Calibri" pitchFamily="34" charset="0"/>
                <a:cs typeface="Calibri" pitchFamily="34" charset="0"/>
              </a:rPr>
              <a:t>Drawal</a:t>
            </a:r>
            <a:r>
              <a:rPr lang="en-US" sz="1600" dirty="0" smtClean="0">
                <a:solidFill>
                  <a:schemeClr val="accent1"/>
                </a:solidFill>
                <a:latin typeface="Calibri" pitchFamily="34" charset="0"/>
                <a:cs typeface="Calibri" pitchFamily="34" charset="0"/>
              </a:rPr>
              <a:t> : UI or Temporary Tariff (whichever is lower)</a:t>
            </a:r>
          </a:p>
          <a:p>
            <a:pPr lvl="1">
              <a:lnSpc>
                <a:spcPct val="80000"/>
              </a:lnSpc>
            </a:pPr>
            <a:r>
              <a:rPr lang="en-US" sz="1800" dirty="0" smtClean="0">
                <a:solidFill>
                  <a:schemeClr val="accent1"/>
                </a:solidFill>
                <a:latin typeface="Calibri" pitchFamily="34" charset="0"/>
                <a:cs typeface="Calibri" pitchFamily="34" charset="0"/>
              </a:rPr>
              <a:t>OA Generator:</a:t>
            </a:r>
          </a:p>
          <a:p>
            <a:pPr lvl="2">
              <a:lnSpc>
                <a:spcPct val="80000"/>
              </a:lnSpc>
            </a:pPr>
            <a:r>
              <a:rPr lang="en-US" sz="1600" dirty="0" smtClean="0">
                <a:solidFill>
                  <a:schemeClr val="accent1"/>
                </a:solidFill>
                <a:latin typeface="Calibri" pitchFamily="34" charset="0"/>
                <a:cs typeface="Calibri" pitchFamily="34" charset="0"/>
              </a:rPr>
              <a:t>Under Injection: UI or Marginal Cost (Whichever is lower)</a:t>
            </a:r>
          </a:p>
          <a:p>
            <a:pPr lvl="2">
              <a:lnSpc>
                <a:spcPct val="80000"/>
              </a:lnSpc>
            </a:pPr>
            <a:r>
              <a:rPr lang="en-US" sz="1600" dirty="0" smtClean="0">
                <a:solidFill>
                  <a:schemeClr val="accent1"/>
                </a:solidFill>
                <a:latin typeface="Calibri" pitchFamily="34" charset="0"/>
                <a:cs typeface="Calibri" pitchFamily="34" charset="0"/>
              </a:rPr>
              <a:t>Over Injection: UI or Marginal Cost (Whichever is higher</a:t>
            </a:r>
            <a:r>
              <a:rPr lang="en-US" sz="1200" dirty="0" smtClean="0">
                <a:solidFill>
                  <a:schemeClr val="accent1"/>
                </a:solidFill>
                <a:latin typeface="Calibri" pitchFamily="34" charset="0"/>
                <a:cs typeface="Calibri" pitchFamily="34" charset="0"/>
              </a:rPr>
              <a:t>)</a:t>
            </a:r>
          </a:p>
          <a:p>
            <a:pPr lvl="1">
              <a:lnSpc>
                <a:spcPct val="80000"/>
              </a:lnSpc>
              <a:buFontTx/>
              <a:buNone/>
            </a:pPr>
            <a:endParaRPr lang="en-US" sz="1600" dirty="0" smtClean="0">
              <a:latin typeface="Calibri" pitchFamily="34" charset="0"/>
              <a:cs typeface="Calibri" pitchFamily="34" charset="0"/>
            </a:endParaRPr>
          </a:p>
          <a:p>
            <a:pPr lvl="1" eaLnBrk="1" hangingPunct="1">
              <a:lnSpc>
                <a:spcPct val="80000"/>
              </a:lnSpc>
              <a:buFontTx/>
              <a:buNone/>
            </a:pPr>
            <a:endParaRPr lang="en-US" sz="1600" dirty="0" smtClean="0">
              <a:latin typeface="Calibri" pitchFamily="34" charset="0"/>
              <a:cs typeface="Calibri" pitchFamily="34" charset="0"/>
            </a:endParaRPr>
          </a:p>
        </p:txBody>
      </p:sp>
      <p:grpSp>
        <p:nvGrpSpPr>
          <p:cNvPr id="4" name="Group 3"/>
          <p:cNvGrpSpPr/>
          <p:nvPr/>
        </p:nvGrpSpPr>
        <p:grpSpPr>
          <a:xfrm>
            <a:off x="6248400" y="0"/>
            <a:ext cx="914400" cy="948154"/>
            <a:chOff x="6248400" y="0"/>
            <a:chExt cx="914400" cy="948154"/>
          </a:xfrm>
        </p:grpSpPr>
        <p:sp>
          <p:nvSpPr>
            <p:cNvPr id="5" name="Curved Left Arrow 4">
              <a:hlinkClick r:id="rId2" action="ppaction://hlinksldjump"/>
            </p:cNvPr>
            <p:cNvSpPr/>
            <p:nvPr/>
          </p:nvSpPr>
          <p:spPr>
            <a:xfrm>
              <a:off x="6248400" y="0"/>
              <a:ext cx="914400" cy="6096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6324600" y="609600"/>
              <a:ext cx="609600" cy="338554"/>
            </a:xfrm>
            <a:prstGeom prst="rect">
              <a:avLst/>
            </a:prstGeom>
            <a:noFill/>
          </p:spPr>
          <p:txBody>
            <a:bodyPr wrap="square" rtlCol="0">
              <a:spAutoFit/>
            </a:bodyPr>
            <a:lstStyle/>
            <a:p>
              <a:r>
                <a:rPr lang="en-US" sz="1600" b="1" dirty="0" smtClean="0">
                  <a:solidFill>
                    <a:schemeClr val="tx2"/>
                  </a:solidFill>
                </a:rPr>
                <a:t>Back</a:t>
              </a:r>
              <a:endParaRPr lang="en-US" sz="1600" b="1" dirty="0">
                <a:solidFill>
                  <a:schemeClr val="tx2"/>
                </a:solidFill>
              </a:endParaRPr>
            </a:p>
          </p:txBody>
        </p:sp>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a:r>
              <a:rPr lang="en-US" sz="3600" smtClean="0">
                <a:solidFill>
                  <a:schemeClr val="tx2"/>
                </a:solidFill>
              </a:rPr>
              <a:t>HHI</a:t>
            </a:r>
          </a:p>
        </p:txBody>
      </p:sp>
      <p:graphicFrame>
        <p:nvGraphicFramePr>
          <p:cNvPr id="4" name="Table 3"/>
          <p:cNvGraphicFramePr>
            <a:graphicFrameLocks noGrp="1"/>
          </p:cNvGraphicFramePr>
          <p:nvPr/>
        </p:nvGraphicFramePr>
        <p:xfrm>
          <a:off x="1143000" y="2590800"/>
          <a:ext cx="6781800" cy="1981200"/>
        </p:xfrm>
        <a:graphic>
          <a:graphicData uri="http://schemas.openxmlformats.org/drawingml/2006/table">
            <a:tbl>
              <a:tblPr firstRow="1" bandRow="1">
                <a:tableStyleId>{5C22544A-7EE6-4342-B048-85BDC9FD1C3A}</a:tableStyleId>
              </a:tblPr>
              <a:tblGrid>
                <a:gridCol w="2767614"/>
                <a:gridCol w="4014186"/>
              </a:tblGrid>
              <a:tr h="370840">
                <a:tc>
                  <a:txBody>
                    <a:bodyPr/>
                    <a:lstStyle/>
                    <a:p>
                      <a:r>
                        <a:rPr lang="en-US" sz="2000" dirty="0" smtClean="0"/>
                        <a:t>HHI Index</a:t>
                      </a:r>
                      <a:endParaRPr lang="en-US" sz="2000" dirty="0"/>
                    </a:p>
                  </a:txBody>
                  <a:tcPr/>
                </a:tc>
                <a:tc>
                  <a:txBody>
                    <a:bodyPr/>
                    <a:lstStyle/>
                    <a:p>
                      <a:r>
                        <a:rPr lang="en-US" sz="2000" dirty="0" smtClean="0"/>
                        <a:t>Market Concentration</a:t>
                      </a:r>
                      <a:endParaRPr lang="en-US" sz="2000" dirty="0"/>
                    </a:p>
                  </a:txBody>
                  <a:tcPr/>
                </a:tc>
              </a:tr>
              <a:tr h="370840">
                <a:tc>
                  <a:txBody>
                    <a:bodyPr/>
                    <a:lstStyle/>
                    <a:p>
                      <a:r>
                        <a:rPr lang="en-US" sz="2000" dirty="0" smtClean="0"/>
                        <a:t>below 0.01</a:t>
                      </a:r>
                      <a:endParaRPr lang="en-US" sz="2000" dirty="0"/>
                    </a:p>
                  </a:txBody>
                  <a:tcPr/>
                </a:tc>
                <a:tc>
                  <a:txBody>
                    <a:bodyPr/>
                    <a:lstStyle/>
                    <a:p>
                      <a:r>
                        <a:rPr lang="en-US" sz="2000" dirty="0" smtClean="0"/>
                        <a:t>Highly competitive market</a:t>
                      </a:r>
                      <a:endParaRPr lang="en-US" sz="2000" dirty="0"/>
                    </a:p>
                  </a:txBody>
                  <a:tcPr/>
                </a:tc>
              </a:tr>
              <a:tr h="370840">
                <a:tc>
                  <a:txBody>
                    <a:bodyPr/>
                    <a:lstStyle/>
                    <a:p>
                      <a:r>
                        <a:rPr lang="en-US" sz="2000" dirty="0" smtClean="0"/>
                        <a:t>below 0.1</a:t>
                      </a:r>
                      <a:endParaRPr lang="en-US" sz="2000" dirty="0"/>
                    </a:p>
                  </a:txBody>
                  <a:tcPr/>
                </a:tc>
                <a:tc>
                  <a:txBody>
                    <a:bodyPr/>
                    <a:lstStyle/>
                    <a:p>
                      <a:r>
                        <a:rPr lang="en-US" sz="2000" dirty="0" smtClean="0"/>
                        <a:t>Un-concentrated market</a:t>
                      </a:r>
                      <a:endParaRPr lang="en-US" sz="2000" dirty="0"/>
                    </a:p>
                  </a:txBody>
                  <a:tcPr/>
                </a:tc>
              </a:tr>
              <a:tr h="370840">
                <a:tc>
                  <a:txBody>
                    <a:bodyPr/>
                    <a:lstStyle/>
                    <a:p>
                      <a:r>
                        <a:rPr lang="en-US" sz="2000" dirty="0" smtClean="0"/>
                        <a:t>between 0.1 to 0.18</a:t>
                      </a:r>
                      <a:endParaRPr lang="en-US" sz="2000" dirty="0"/>
                    </a:p>
                  </a:txBody>
                  <a:tcPr/>
                </a:tc>
                <a:tc>
                  <a:txBody>
                    <a:bodyPr/>
                    <a:lstStyle/>
                    <a:p>
                      <a:r>
                        <a:rPr lang="en-US" sz="2000" dirty="0" smtClean="0"/>
                        <a:t>Market with moderate concentration</a:t>
                      </a:r>
                      <a:endParaRPr lang="en-US" sz="2000" dirty="0"/>
                    </a:p>
                  </a:txBody>
                  <a:tcPr/>
                </a:tc>
              </a:tr>
              <a:tr h="370840">
                <a:tc>
                  <a:txBody>
                    <a:bodyPr/>
                    <a:lstStyle/>
                    <a:p>
                      <a:r>
                        <a:rPr lang="en-US" sz="2000" dirty="0" smtClean="0"/>
                        <a:t>above 0.18</a:t>
                      </a:r>
                      <a:endParaRPr lang="en-US" sz="2000" dirty="0"/>
                    </a:p>
                  </a:txBody>
                  <a:tcPr/>
                </a:tc>
                <a:tc>
                  <a:txBody>
                    <a:bodyPr/>
                    <a:lstStyle/>
                    <a:p>
                      <a:r>
                        <a:rPr lang="en-US" sz="2000" dirty="0" smtClean="0"/>
                        <a:t>Market with high concentration</a:t>
                      </a:r>
                      <a:endParaRPr lang="en-US" sz="2000" dirty="0"/>
                    </a:p>
                  </a:txBody>
                  <a:tcPr/>
                </a:tc>
              </a:tr>
            </a:tbl>
          </a:graphicData>
        </a:graphic>
      </p:graphicFrame>
      <p:sp>
        <p:nvSpPr>
          <p:cNvPr id="30743" name="Content Placeholder 4"/>
          <p:cNvSpPr>
            <a:spLocks noGrp="1"/>
          </p:cNvSpPr>
          <p:nvPr>
            <p:ph idx="1"/>
          </p:nvPr>
        </p:nvSpPr>
        <p:spPr>
          <a:xfrm>
            <a:off x="0" y="1295400"/>
            <a:ext cx="8915400" cy="1752600"/>
          </a:xfrm>
        </p:spPr>
        <p:txBody>
          <a:bodyPr/>
          <a:lstStyle/>
          <a:p>
            <a:pPr>
              <a:buFont typeface="Arial" charset="0"/>
              <a:buNone/>
            </a:pPr>
            <a:r>
              <a:rPr lang="en-US" sz="2800" b="1" smtClean="0">
                <a:solidFill>
                  <a:schemeClr val="tx2"/>
                </a:solidFill>
              </a:rPr>
              <a:t>    </a:t>
            </a:r>
            <a:r>
              <a:rPr lang="en-US" sz="2800" smtClean="0">
                <a:solidFill>
                  <a:schemeClr val="tx2"/>
                </a:solidFill>
              </a:rPr>
              <a:t>'Herfindahl - Hirschman Index - HHI‘ is a  commonly accepted measure of market concentration.</a:t>
            </a:r>
            <a:br>
              <a:rPr lang="en-US" sz="2800" smtClean="0">
                <a:solidFill>
                  <a:schemeClr val="tx2"/>
                </a:solidFill>
              </a:rPr>
            </a:br>
            <a:r>
              <a:rPr lang="en-US" sz="2800" smtClean="0">
                <a:solidFill>
                  <a:schemeClr val="tx2"/>
                </a:solidFill>
              </a:rPr>
              <a:t/>
            </a:r>
            <a:br>
              <a:rPr lang="en-US" sz="2800" smtClean="0">
                <a:solidFill>
                  <a:schemeClr val="tx2"/>
                </a:solidFill>
              </a:rPr>
            </a:br>
            <a:endParaRPr lang="en-US" sz="2800" b="1" smtClean="0">
              <a:solidFill>
                <a:schemeClr val="tx2"/>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152400"/>
            <a:ext cx="8229600" cy="914400"/>
          </a:xfrm>
        </p:spPr>
        <p:txBody>
          <a:bodyPr/>
          <a:lstStyle/>
          <a:p>
            <a:pPr algn="l"/>
            <a:r>
              <a:rPr lang="en-US" sz="3200" smtClean="0"/>
              <a:t>IEX- HHI- Buy</a:t>
            </a:r>
          </a:p>
        </p:txBody>
      </p:sp>
      <p:graphicFrame>
        <p:nvGraphicFramePr>
          <p:cNvPr id="4" name="Chart 3"/>
          <p:cNvGraphicFramePr>
            <a:graphicFrameLocks/>
          </p:cNvGraphicFramePr>
          <p:nvPr/>
        </p:nvGraphicFramePr>
        <p:xfrm>
          <a:off x="152400" y="1066800"/>
          <a:ext cx="8610600" cy="4800600"/>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7"/>
          <p:cNvGrpSpPr>
            <a:grpSpLocks/>
          </p:cNvGrpSpPr>
          <p:nvPr/>
        </p:nvGrpSpPr>
        <p:grpSpPr bwMode="auto">
          <a:xfrm>
            <a:off x="6553200" y="3505200"/>
            <a:ext cx="609600" cy="304800"/>
            <a:chOff x="6705600" y="3657600"/>
            <a:chExt cx="609600" cy="304800"/>
          </a:xfrm>
        </p:grpSpPr>
        <p:sp>
          <p:nvSpPr>
            <p:cNvPr id="5" name="Multiply 4"/>
            <p:cNvSpPr/>
            <p:nvPr/>
          </p:nvSpPr>
          <p:spPr>
            <a:xfrm>
              <a:off x="7086600" y="3733800"/>
              <a:ext cx="228600" cy="228600"/>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ectangle 16"/>
            <p:cNvSpPr/>
            <p:nvPr/>
          </p:nvSpPr>
          <p:spPr>
            <a:xfrm>
              <a:off x="6705600" y="3657600"/>
              <a:ext cx="6096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srgbClr val="FF0000"/>
                  </a:solidFill>
                </a:rPr>
                <a:t>0.06</a:t>
              </a:r>
            </a:p>
          </p:txBody>
        </p:sp>
      </p:grpSp>
      <p:grpSp>
        <p:nvGrpSpPr>
          <p:cNvPr id="3" name="Group 22"/>
          <p:cNvGrpSpPr>
            <a:grpSpLocks/>
          </p:cNvGrpSpPr>
          <p:nvPr/>
        </p:nvGrpSpPr>
        <p:grpSpPr bwMode="auto">
          <a:xfrm>
            <a:off x="7848600" y="3729038"/>
            <a:ext cx="620713" cy="309562"/>
            <a:chOff x="6693725" y="3733800"/>
            <a:chExt cx="621475" cy="309750"/>
          </a:xfrm>
        </p:grpSpPr>
        <p:sp>
          <p:nvSpPr>
            <p:cNvPr id="26" name="Multiply 25"/>
            <p:cNvSpPr/>
            <p:nvPr/>
          </p:nvSpPr>
          <p:spPr>
            <a:xfrm>
              <a:off x="7086319" y="3733800"/>
              <a:ext cx="228881" cy="228739"/>
            </a:xfrm>
            <a:prstGeom prst="mathMultiply">
              <a:avLst/>
            </a:prstGeom>
            <a:solidFill>
              <a:srgbClr val="FF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n-US"/>
            </a:p>
          </p:txBody>
        </p:sp>
        <p:sp>
          <p:nvSpPr>
            <p:cNvPr id="25" name="Rectangle 24"/>
            <p:cNvSpPr/>
            <p:nvPr/>
          </p:nvSpPr>
          <p:spPr>
            <a:xfrm>
              <a:off x="6693725" y="3738565"/>
              <a:ext cx="610348" cy="304985"/>
            </a:xfrm>
            <a:prstGeom prst="rect">
              <a:avLst/>
            </a:prstGeom>
            <a:no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r>
                <a:rPr lang="en-US" b="1" dirty="0" smtClean="0">
                  <a:solidFill>
                    <a:srgbClr val="FF0000"/>
                  </a:solidFill>
                </a:rPr>
                <a:t>0.05</a:t>
              </a:r>
              <a:endParaRPr lang="en-US" b="1" dirty="0">
                <a:solidFill>
                  <a:srgbClr val="FF0000"/>
                </a:solidFill>
              </a:endParaRPr>
            </a:p>
          </p:txBody>
        </p:sp>
      </p:grpSp>
      <p:grpSp>
        <p:nvGrpSpPr>
          <p:cNvPr id="6" name="Group 27"/>
          <p:cNvGrpSpPr>
            <a:grpSpLocks/>
          </p:cNvGrpSpPr>
          <p:nvPr/>
        </p:nvGrpSpPr>
        <p:grpSpPr bwMode="auto">
          <a:xfrm>
            <a:off x="7239000" y="3276600"/>
            <a:ext cx="609600" cy="369888"/>
            <a:chOff x="6722425" y="3593275"/>
            <a:chExt cx="609600" cy="369125"/>
          </a:xfrm>
        </p:grpSpPr>
        <p:sp>
          <p:nvSpPr>
            <p:cNvPr id="31" name="Multiply 30"/>
            <p:cNvSpPr/>
            <p:nvPr/>
          </p:nvSpPr>
          <p:spPr>
            <a:xfrm>
              <a:off x="7085963" y="3734272"/>
              <a:ext cx="228600" cy="228128"/>
            </a:xfrm>
            <a:prstGeom prst="mathMultiply">
              <a:avLst/>
            </a:prstGeom>
            <a:solidFill>
              <a:srgbClr val="FF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n-US"/>
            </a:p>
          </p:txBody>
        </p:sp>
        <p:sp>
          <p:nvSpPr>
            <p:cNvPr id="30" name="Rectangle 29"/>
            <p:cNvSpPr/>
            <p:nvPr/>
          </p:nvSpPr>
          <p:spPr>
            <a:xfrm>
              <a:off x="6722425" y="3593275"/>
              <a:ext cx="609600" cy="304171"/>
            </a:xfrm>
            <a:prstGeom prst="rect">
              <a:avLst/>
            </a:prstGeom>
            <a:no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r>
                <a:rPr lang="en-US" b="1" dirty="0" smtClean="0">
                  <a:solidFill>
                    <a:srgbClr val="FF0000"/>
                  </a:solidFill>
                </a:rPr>
                <a:t>0.07</a:t>
              </a:r>
              <a:endParaRPr lang="en-US" b="1" dirty="0">
                <a:solidFill>
                  <a:srgbClr val="FF0000"/>
                </a:solidFill>
              </a:endParaRPr>
            </a:p>
          </p:txBody>
        </p:sp>
      </p:grpSp>
      <p:sp>
        <p:nvSpPr>
          <p:cNvPr id="19" name="Multiply 18"/>
          <p:cNvSpPr/>
          <p:nvPr/>
        </p:nvSpPr>
        <p:spPr>
          <a:xfrm>
            <a:off x="609600" y="5943600"/>
            <a:ext cx="228600" cy="228600"/>
          </a:xfrm>
          <a:prstGeom prst="mathMultiply">
            <a:avLst/>
          </a:prstGeom>
          <a:solidFill>
            <a:srgbClr val="FF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n-US"/>
          </a:p>
        </p:txBody>
      </p:sp>
      <p:sp>
        <p:nvSpPr>
          <p:cNvPr id="31752" name="TextBox 19"/>
          <p:cNvSpPr txBox="1">
            <a:spLocks noChangeArrowheads="1"/>
          </p:cNvSpPr>
          <p:nvPr/>
        </p:nvSpPr>
        <p:spPr bwMode="auto">
          <a:xfrm>
            <a:off x="838200" y="5867400"/>
            <a:ext cx="3048000" cy="307975"/>
          </a:xfrm>
          <a:prstGeom prst="rect">
            <a:avLst/>
          </a:prstGeom>
          <a:noFill/>
          <a:ln w="9525">
            <a:noFill/>
            <a:miter lim="800000"/>
            <a:headEnd/>
            <a:tailEnd/>
          </a:ln>
        </p:spPr>
        <p:txBody>
          <a:bodyPr>
            <a:spAutoFit/>
          </a:bodyPr>
          <a:lstStyle/>
          <a:p>
            <a:r>
              <a:rPr lang="en-US" sz="1400" i="1"/>
              <a:t>Excluding biggest participant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0" y="0"/>
            <a:ext cx="8229600" cy="914400"/>
          </a:xfrm>
        </p:spPr>
        <p:txBody>
          <a:bodyPr/>
          <a:lstStyle/>
          <a:p>
            <a:pPr algn="l"/>
            <a:r>
              <a:rPr lang="en-US" sz="3200" smtClean="0"/>
              <a:t>IEX- HHI- Sell</a:t>
            </a:r>
          </a:p>
        </p:txBody>
      </p:sp>
      <p:graphicFrame>
        <p:nvGraphicFramePr>
          <p:cNvPr id="4" name="Chart 3"/>
          <p:cNvGraphicFramePr>
            <a:graphicFrameLocks/>
          </p:cNvGraphicFramePr>
          <p:nvPr/>
        </p:nvGraphicFramePr>
        <p:xfrm>
          <a:off x="299850" y="990600"/>
          <a:ext cx="8610600" cy="4953000"/>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9"/>
          <p:cNvGrpSpPr>
            <a:grpSpLocks/>
          </p:cNvGrpSpPr>
          <p:nvPr/>
        </p:nvGrpSpPr>
        <p:grpSpPr bwMode="auto">
          <a:xfrm>
            <a:off x="6700838" y="3352800"/>
            <a:ext cx="609600" cy="304800"/>
            <a:chOff x="6705600" y="3505200"/>
            <a:chExt cx="609600" cy="304800"/>
          </a:xfrm>
        </p:grpSpPr>
        <p:sp>
          <p:nvSpPr>
            <p:cNvPr id="7" name="Multiply 6"/>
            <p:cNvSpPr/>
            <p:nvPr/>
          </p:nvSpPr>
          <p:spPr>
            <a:xfrm>
              <a:off x="7086600" y="3546475"/>
              <a:ext cx="228600" cy="228600"/>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6705600" y="3505200"/>
              <a:ext cx="6096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srgbClr val="FF0000"/>
                  </a:solidFill>
                </a:rPr>
                <a:t>0.05</a:t>
              </a:r>
            </a:p>
          </p:txBody>
        </p:sp>
      </p:grpSp>
      <p:grpSp>
        <p:nvGrpSpPr>
          <p:cNvPr id="3" name="Group 10"/>
          <p:cNvGrpSpPr>
            <a:grpSpLocks/>
          </p:cNvGrpSpPr>
          <p:nvPr/>
        </p:nvGrpSpPr>
        <p:grpSpPr bwMode="auto">
          <a:xfrm>
            <a:off x="7310438" y="3505200"/>
            <a:ext cx="661987" cy="339725"/>
            <a:chOff x="6553200" y="3352800"/>
            <a:chExt cx="662050" cy="340425"/>
          </a:xfrm>
        </p:grpSpPr>
        <p:sp>
          <p:nvSpPr>
            <p:cNvPr id="14" name="Multiply 13"/>
            <p:cNvSpPr/>
            <p:nvPr/>
          </p:nvSpPr>
          <p:spPr>
            <a:xfrm>
              <a:off x="6986628" y="3464154"/>
              <a:ext cx="228622" cy="229071"/>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6553200" y="3352800"/>
              <a:ext cx="609658" cy="305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srgbClr val="FF0000"/>
                  </a:solidFill>
                </a:rPr>
                <a:t>0.04</a:t>
              </a:r>
            </a:p>
          </p:txBody>
        </p:sp>
      </p:grpSp>
      <p:grpSp>
        <p:nvGrpSpPr>
          <p:cNvPr id="5" name="Group 15"/>
          <p:cNvGrpSpPr>
            <a:grpSpLocks/>
          </p:cNvGrpSpPr>
          <p:nvPr/>
        </p:nvGrpSpPr>
        <p:grpSpPr bwMode="auto">
          <a:xfrm>
            <a:off x="8388350" y="3581400"/>
            <a:ext cx="679450" cy="304800"/>
            <a:chOff x="6986650" y="3429000"/>
            <a:chExt cx="678875" cy="304800"/>
          </a:xfrm>
        </p:grpSpPr>
        <p:sp>
          <p:nvSpPr>
            <p:cNvPr id="19" name="Multiply 18"/>
            <p:cNvSpPr/>
            <p:nvPr/>
          </p:nvSpPr>
          <p:spPr>
            <a:xfrm>
              <a:off x="6986650" y="3463925"/>
              <a:ext cx="228407" cy="228600"/>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p:cNvSpPr/>
            <p:nvPr/>
          </p:nvSpPr>
          <p:spPr>
            <a:xfrm>
              <a:off x="7056441" y="3429000"/>
              <a:ext cx="609084"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1" dirty="0">
                  <a:solidFill>
                    <a:srgbClr val="FF0000"/>
                  </a:solidFill>
                </a:rPr>
                <a:t>0.04</a:t>
              </a:r>
            </a:p>
          </p:txBody>
        </p:sp>
      </p:grpSp>
      <p:sp>
        <p:nvSpPr>
          <p:cNvPr id="21" name="Multiply 20"/>
          <p:cNvSpPr/>
          <p:nvPr/>
        </p:nvSpPr>
        <p:spPr>
          <a:xfrm>
            <a:off x="609600" y="5943600"/>
            <a:ext cx="228600" cy="228600"/>
          </a:xfrm>
          <a:prstGeom prst="mathMultiply">
            <a:avLst/>
          </a:prstGeom>
          <a:solidFill>
            <a:srgbClr val="FF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n-US"/>
          </a:p>
        </p:txBody>
      </p:sp>
      <p:sp>
        <p:nvSpPr>
          <p:cNvPr id="32776" name="TextBox 21"/>
          <p:cNvSpPr txBox="1">
            <a:spLocks noChangeArrowheads="1"/>
          </p:cNvSpPr>
          <p:nvPr/>
        </p:nvSpPr>
        <p:spPr bwMode="auto">
          <a:xfrm>
            <a:off x="838200" y="5867400"/>
            <a:ext cx="3048000" cy="307975"/>
          </a:xfrm>
          <a:prstGeom prst="rect">
            <a:avLst/>
          </a:prstGeom>
          <a:noFill/>
          <a:ln w="9525">
            <a:noFill/>
            <a:miter lim="800000"/>
            <a:headEnd/>
            <a:tailEnd/>
          </a:ln>
        </p:spPr>
        <p:txBody>
          <a:bodyPr>
            <a:spAutoFit/>
          </a:bodyPr>
          <a:lstStyle/>
          <a:p>
            <a:r>
              <a:rPr lang="en-US" sz="1400" i="1"/>
              <a:t>Excluding biggest participant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1143000"/>
          </a:xfrm>
        </p:spPr>
        <p:txBody>
          <a:bodyPr>
            <a:normAutofit fontScale="90000"/>
          </a:bodyPr>
          <a:lstStyle/>
          <a:p>
            <a:pPr algn="l">
              <a:defRPr/>
            </a:pPr>
            <a:r>
              <a:rPr lang="en-US" sz="3600" b="1" dirty="0" smtClean="0">
                <a:solidFill>
                  <a:schemeClr val="accent1">
                    <a:lumMod val="75000"/>
                  </a:schemeClr>
                </a:solidFill>
                <a:ea typeface="Arial Unicode MS" pitchFamily="34" charset="-128"/>
                <a:cs typeface="Arial Unicode MS" pitchFamily="34" charset="-128"/>
              </a:rPr>
              <a:t>Typical Imbalance Settlement</a:t>
            </a:r>
            <a:r>
              <a:rPr lang="en-US" b="1" dirty="0" smtClean="0"/>
              <a:t/>
            </a:r>
            <a:br>
              <a:rPr lang="en-US" b="1" dirty="0" smtClean="0"/>
            </a:br>
            <a:endParaRPr lang="en-US" dirty="0"/>
          </a:p>
        </p:txBody>
      </p:sp>
      <p:sp>
        <p:nvSpPr>
          <p:cNvPr id="62467" name="Content Placeholder 2"/>
          <p:cNvSpPr>
            <a:spLocks noGrp="1"/>
          </p:cNvSpPr>
          <p:nvPr>
            <p:ph idx="1"/>
          </p:nvPr>
        </p:nvSpPr>
        <p:spPr bwMode="auto">
          <a:xfrm>
            <a:off x="0" y="1143000"/>
            <a:ext cx="8229600" cy="4800600"/>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z="2800" b="1" dirty="0" smtClean="0"/>
              <a:t>	</a:t>
            </a:r>
          </a:p>
        </p:txBody>
      </p:sp>
      <p:sp>
        <p:nvSpPr>
          <p:cNvPr id="62468" name="Date Placeholder 3"/>
          <p:cNvSpPr>
            <a:spLocks noGrp="1"/>
          </p:cNvSpPr>
          <p:nvPr>
            <p:ph type="dt" sz="quarter" idx="4294967295"/>
          </p:nvPr>
        </p:nvSpPr>
        <p:spPr bwMode="auto">
          <a:xfrm>
            <a:off x="0" y="6492875"/>
            <a:ext cx="914400" cy="365125"/>
          </a:xfrm>
          <a:prstGeom prst="rect">
            <a:avLst/>
          </a:prstGeom>
          <a:noFill/>
          <a:ln>
            <a:miter lim="800000"/>
            <a:headEnd/>
            <a:tailEnd/>
          </a:ln>
        </p:spPr>
        <p:txBody>
          <a:bodyPr/>
          <a:lstStyle/>
          <a:p>
            <a:fld id="{5D80D145-3231-4F2A-9A9D-06DE5A72BCA0}" type="datetime5">
              <a:rPr lang="en-US" sz="1200"/>
              <a:pPr/>
              <a:t>7-Mar-14</a:t>
            </a:fld>
            <a:endParaRPr lang="en-US" sz="1200"/>
          </a:p>
        </p:txBody>
      </p:sp>
      <p:sp>
        <p:nvSpPr>
          <p:cNvPr id="8" name="TextBox 7"/>
          <p:cNvSpPr txBox="1"/>
          <p:nvPr/>
        </p:nvSpPr>
        <p:spPr>
          <a:xfrm>
            <a:off x="2438400" y="2057400"/>
            <a:ext cx="1066800" cy="523220"/>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400" b="1" i="1" dirty="0"/>
              <a:t>Admissible Drawal</a:t>
            </a:r>
          </a:p>
        </p:txBody>
      </p:sp>
      <p:sp>
        <p:nvSpPr>
          <p:cNvPr id="9" name="Rectangle 8"/>
          <p:cNvSpPr/>
          <p:nvPr/>
        </p:nvSpPr>
        <p:spPr>
          <a:xfrm>
            <a:off x="1557867" y="4722918"/>
            <a:ext cx="990600" cy="1426703"/>
          </a:xfrm>
          <a:prstGeom prst="rect">
            <a:avLst/>
          </a:prstGeom>
          <a:solidFill>
            <a:schemeClr val="accent1"/>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a:t>CD</a:t>
            </a:r>
            <a:r>
              <a:rPr lang="en-US" sz="2000" b="1" dirty="0"/>
              <a:t>5 MW</a:t>
            </a:r>
            <a:endParaRPr lang="en-US" sz="4400" b="1" dirty="0"/>
          </a:p>
        </p:txBody>
      </p:sp>
      <p:sp>
        <p:nvSpPr>
          <p:cNvPr id="10" name="Rectangle 9"/>
          <p:cNvSpPr/>
          <p:nvPr/>
        </p:nvSpPr>
        <p:spPr>
          <a:xfrm>
            <a:off x="2616201" y="3358245"/>
            <a:ext cx="990600" cy="2791376"/>
          </a:xfrm>
          <a:prstGeom prst="rect">
            <a:avLst/>
          </a:prstGeom>
          <a:solidFill>
            <a:schemeClr val="accent2">
              <a:lumMod val="60000"/>
              <a:lumOff val="40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t>OA Granted</a:t>
            </a:r>
            <a:r>
              <a:rPr lang="en-US" sz="1800" b="1" dirty="0"/>
              <a:t>/ NOC</a:t>
            </a:r>
          </a:p>
          <a:p>
            <a:pPr algn="ctr">
              <a:defRPr/>
            </a:pPr>
            <a:r>
              <a:rPr lang="en-US" sz="1200" b="1" dirty="0"/>
              <a:t>10 MW</a:t>
            </a:r>
          </a:p>
        </p:txBody>
      </p:sp>
      <p:sp>
        <p:nvSpPr>
          <p:cNvPr id="15" name="TextBox 14"/>
          <p:cNvSpPr txBox="1"/>
          <p:nvPr/>
        </p:nvSpPr>
        <p:spPr>
          <a:xfrm>
            <a:off x="0" y="1066800"/>
            <a:ext cx="2286000" cy="584775"/>
          </a:xfrm>
          <a:prstGeom prst="rect">
            <a:avLst/>
          </a:prstGeom>
          <a:solidFill>
            <a:schemeClr val="accent1">
              <a:alpha val="43000"/>
            </a:schemeClr>
          </a:solidFill>
          <a:scene3d>
            <a:camera prst="orthographicFront"/>
            <a:lightRig rig="threePt" dir="t"/>
          </a:scene3d>
          <a:sp3d>
            <a:bevelT/>
          </a:sp3d>
        </p:spPr>
        <p:txBody>
          <a:bodyPr>
            <a:spAutoFit/>
          </a:bodyPr>
          <a:lstStyle/>
          <a:p>
            <a:pPr algn="ctr">
              <a:defRPr/>
            </a:pPr>
            <a:r>
              <a:rPr lang="en-US" sz="3200" b="1" i="1" dirty="0"/>
              <a:t>Case 1</a:t>
            </a:r>
          </a:p>
        </p:txBody>
      </p:sp>
      <p:sp>
        <p:nvSpPr>
          <p:cNvPr id="16" name="Rectangle 15"/>
          <p:cNvSpPr/>
          <p:nvPr/>
        </p:nvSpPr>
        <p:spPr>
          <a:xfrm>
            <a:off x="6550377" y="2590800"/>
            <a:ext cx="990600" cy="3530601"/>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12 MW</a:t>
            </a:r>
          </a:p>
        </p:txBody>
      </p:sp>
      <p:sp>
        <p:nvSpPr>
          <p:cNvPr id="17" name="TextBox 16"/>
          <p:cNvSpPr txBox="1"/>
          <p:nvPr/>
        </p:nvSpPr>
        <p:spPr>
          <a:xfrm>
            <a:off x="609600" y="3276600"/>
            <a:ext cx="1371600" cy="1200329"/>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200" b="1" i="1" dirty="0"/>
              <a:t>OA granted after checking availability of transmission  for OA quantum  over and above CD</a:t>
            </a:r>
          </a:p>
        </p:txBody>
      </p:sp>
      <p:sp>
        <p:nvSpPr>
          <p:cNvPr id="22" name="Down Arrow 21"/>
          <p:cNvSpPr/>
          <p:nvPr/>
        </p:nvSpPr>
        <p:spPr>
          <a:xfrm>
            <a:off x="2819400" y="2590800"/>
            <a:ext cx="228600" cy="762000"/>
          </a:xfrm>
          <a:prstGeom prst="downArrow">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Left Brace 23"/>
          <p:cNvSpPr/>
          <p:nvPr/>
        </p:nvSpPr>
        <p:spPr>
          <a:xfrm>
            <a:off x="2025650" y="3429000"/>
            <a:ext cx="533400" cy="1219200"/>
          </a:xfrm>
          <a:prstGeom prst="leftBrac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5" name="Rectangle 24"/>
          <p:cNvSpPr/>
          <p:nvPr/>
        </p:nvSpPr>
        <p:spPr>
          <a:xfrm>
            <a:off x="5334000" y="4114800"/>
            <a:ext cx="990600" cy="2040468"/>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7 MW</a:t>
            </a:r>
          </a:p>
        </p:txBody>
      </p:sp>
      <p:sp>
        <p:nvSpPr>
          <p:cNvPr id="26" name="TextBox 25"/>
          <p:cNvSpPr txBox="1"/>
          <p:nvPr/>
        </p:nvSpPr>
        <p:spPr>
          <a:xfrm>
            <a:off x="5334000" y="2590800"/>
            <a:ext cx="1066800" cy="751820"/>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Receives UI for  2 MW</a:t>
            </a:r>
          </a:p>
        </p:txBody>
      </p:sp>
      <p:sp>
        <p:nvSpPr>
          <p:cNvPr id="27" name="Down Arrow 26"/>
          <p:cNvSpPr/>
          <p:nvPr/>
        </p:nvSpPr>
        <p:spPr>
          <a:xfrm>
            <a:off x="5703888" y="3352800"/>
            <a:ext cx="228600" cy="7620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p:nvPr/>
        </p:nvSpPr>
        <p:spPr>
          <a:xfrm>
            <a:off x="6550377" y="1143000"/>
            <a:ext cx="1066800" cy="1169551"/>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Pays Demand Surcharge/UI for 3 MW</a:t>
            </a:r>
          </a:p>
        </p:txBody>
      </p:sp>
      <p:sp>
        <p:nvSpPr>
          <p:cNvPr id="29" name="Down Arrow 28"/>
          <p:cNvSpPr/>
          <p:nvPr/>
        </p:nvSpPr>
        <p:spPr>
          <a:xfrm>
            <a:off x="6931025" y="2286000"/>
            <a:ext cx="155575" cy="3048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TextBox 29"/>
          <p:cNvSpPr txBox="1"/>
          <p:nvPr/>
        </p:nvSpPr>
        <p:spPr>
          <a:xfrm>
            <a:off x="3810000" y="2286000"/>
            <a:ext cx="1066800" cy="523220"/>
          </a:xfrm>
          <a:prstGeom prst="rect">
            <a:avLst/>
          </a:prstGeom>
          <a:noFill/>
          <a:ln w="34925">
            <a:solidFill>
              <a:srgbClr val="92D050"/>
            </a:solidFill>
          </a:ln>
          <a:scene3d>
            <a:camera prst="orthographicFront">
              <a:rot lat="0" lon="0" rev="0"/>
            </a:camera>
            <a:lightRig rig="threePt" dir="t"/>
          </a:scene3d>
          <a:sp3d>
            <a:bevelT/>
          </a:sp3d>
        </p:spPr>
        <p:txBody>
          <a:bodyPr>
            <a:spAutoFit/>
          </a:bodyPr>
          <a:lstStyle/>
          <a:p>
            <a:pPr>
              <a:defRPr/>
            </a:pPr>
            <a:r>
              <a:rPr lang="en-US" sz="1400" b="1" i="1" dirty="0"/>
              <a:t>Power Purchased</a:t>
            </a:r>
          </a:p>
        </p:txBody>
      </p:sp>
      <p:sp>
        <p:nvSpPr>
          <p:cNvPr id="31" name="Rectangle 30"/>
          <p:cNvSpPr/>
          <p:nvPr/>
        </p:nvSpPr>
        <p:spPr>
          <a:xfrm>
            <a:off x="3810000" y="3733800"/>
            <a:ext cx="1219200" cy="2438400"/>
          </a:xfrm>
          <a:prstGeom prst="rect">
            <a:avLst/>
          </a:prstGeom>
          <a:solidFill>
            <a:schemeClr val="accent3">
              <a:lumMod val="75000"/>
              <a:alpha val="84000"/>
            </a:schemeClr>
          </a:solidFill>
          <a:ln>
            <a:solidFill>
              <a:srgbClr val="92D050"/>
            </a:solid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t>Scheduled</a:t>
            </a:r>
          </a:p>
          <a:p>
            <a:pPr algn="ctr">
              <a:defRPr/>
            </a:pPr>
            <a:r>
              <a:rPr lang="en-US" sz="2400" b="1" dirty="0"/>
              <a:t>9 MW</a:t>
            </a:r>
          </a:p>
        </p:txBody>
      </p:sp>
      <p:sp>
        <p:nvSpPr>
          <p:cNvPr id="32" name="Down Arrow 31"/>
          <p:cNvSpPr/>
          <p:nvPr/>
        </p:nvSpPr>
        <p:spPr>
          <a:xfrm>
            <a:off x="4191000" y="2895600"/>
            <a:ext cx="228600" cy="762000"/>
          </a:xfrm>
          <a:prstGeom prst="down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par>
                                <p:cTn id="39" presetID="22" presetClass="entr" presetSubtype="4"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down)">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par>
                                <p:cTn id="52" presetID="22" presetClass="entr" presetSubtype="4"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down)">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down)">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down)">
                                      <p:cBhvr>
                                        <p:cTn id="64" dur="500"/>
                                        <p:tgtEl>
                                          <p:spTgt spid="2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7" grpId="0" animBg="1"/>
      <p:bldP spid="29" grpId="0" animBg="1"/>
      <p:bldP spid="3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229600" cy="1143000"/>
          </a:xfrm>
        </p:spPr>
        <p:txBody>
          <a:bodyPr>
            <a:normAutofit fontScale="90000"/>
          </a:bodyPr>
          <a:lstStyle/>
          <a:p>
            <a:pPr algn="l">
              <a:defRPr/>
            </a:pPr>
            <a:r>
              <a:rPr lang="en-US" sz="3600" b="1" dirty="0" smtClean="0">
                <a:solidFill>
                  <a:schemeClr val="accent1">
                    <a:lumMod val="75000"/>
                  </a:schemeClr>
                </a:solidFill>
                <a:ea typeface="Arial Unicode MS" pitchFamily="34" charset="-128"/>
                <a:cs typeface="Arial Unicode MS" pitchFamily="34" charset="-128"/>
              </a:rPr>
              <a:t>Typical Imbalance Settlement </a:t>
            </a:r>
            <a:r>
              <a:rPr lang="en-US" b="1" dirty="0" smtClean="0"/>
              <a:t/>
            </a:r>
            <a:br>
              <a:rPr lang="en-US" b="1" dirty="0" smtClean="0"/>
            </a:br>
            <a:endParaRPr lang="en-US" dirty="0"/>
          </a:p>
        </p:txBody>
      </p:sp>
      <p:sp>
        <p:nvSpPr>
          <p:cNvPr id="63491" name="Content Placeholder 2"/>
          <p:cNvSpPr>
            <a:spLocks noGrp="1"/>
          </p:cNvSpPr>
          <p:nvPr>
            <p:ph idx="1"/>
          </p:nvPr>
        </p:nvSpPr>
        <p:spPr bwMode="auto">
          <a:xfrm>
            <a:off x="0" y="1143000"/>
            <a:ext cx="8229600" cy="4800600"/>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z="2800" b="1" smtClean="0"/>
              <a:t>	</a:t>
            </a:r>
          </a:p>
        </p:txBody>
      </p:sp>
      <p:sp>
        <p:nvSpPr>
          <p:cNvPr id="8" name="TextBox 7"/>
          <p:cNvSpPr txBox="1"/>
          <p:nvPr/>
        </p:nvSpPr>
        <p:spPr>
          <a:xfrm>
            <a:off x="2438400" y="2819400"/>
            <a:ext cx="1066800" cy="523220"/>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400" b="1" i="1" dirty="0"/>
              <a:t>Admissible Drawal</a:t>
            </a:r>
          </a:p>
        </p:txBody>
      </p:sp>
      <p:sp>
        <p:nvSpPr>
          <p:cNvPr id="9" name="Rectangle 8"/>
          <p:cNvSpPr/>
          <p:nvPr/>
        </p:nvSpPr>
        <p:spPr>
          <a:xfrm>
            <a:off x="1557867" y="4237546"/>
            <a:ext cx="990600" cy="1912076"/>
          </a:xfrm>
          <a:prstGeom prst="rect">
            <a:avLst/>
          </a:prstGeom>
          <a:solidFill>
            <a:schemeClr val="accent1"/>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a:t>CD </a:t>
            </a:r>
            <a:r>
              <a:rPr lang="en-US" sz="2400" b="1" dirty="0"/>
              <a:t>5 MW</a:t>
            </a:r>
            <a:endParaRPr lang="en-US" sz="4800" b="1" dirty="0"/>
          </a:p>
        </p:txBody>
      </p:sp>
      <p:sp>
        <p:nvSpPr>
          <p:cNvPr id="10" name="Rectangle 9"/>
          <p:cNvSpPr/>
          <p:nvPr/>
        </p:nvSpPr>
        <p:spPr>
          <a:xfrm>
            <a:off x="2616201" y="4239531"/>
            <a:ext cx="990600" cy="1910090"/>
          </a:xfrm>
          <a:prstGeom prst="rect">
            <a:avLst/>
          </a:prstGeom>
          <a:solidFill>
            <a:schemeClr val="accent2">
              <a:lumMod val="60000"/>
              <a:lumOff val="40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t>OA </a:t>
            </a:r>
            <a:r>
              <a:rPr lang="en-US" sz="1600" b="1" dirty="0"/>
              <a:t>Granted/ NOC</a:t>
            </a:r>
          </a:p>
          <a:p>
            <a:pPr algn="ctr">
              <a:defRPr/>
            </a:pPr>
            <a:r>
              <a:rPr lang="en-US" sz="1100" b="1" dirty="0"/>
              <a:t>5 MW</a:t>
            </a:r>
          </a:p>
        </p:txBody>
      </p:sp>
      <p:sp>
        <p:nvSpPr>
          <p:cNvPr id="15" name="TextBox 14"/>
          <p:cNvSpPr txBox="1"/>
          <p:nvPr/>
        </p:nvSpPr>
        <p:spPr>
          <a:xfrm>
            <a:off x="152400" y="1066800"/>
            <a:ext cx="2286000" cy="584775"/>
          </a:xfrm>
          <a:prstGeom prst="rect">
            <a:avLst/>
          </a:prstGeom>
          <a:solidFill>
            <a:schemeClr val="accent1">
              <a:alpha val="43000"/>
            </a:schemeClr>
          </a:solidFill>
          <a:scene3d>
            <a:camera prst="orthographicFront"/>
            <a:lightRig rig="threePt" dir="t"/>
          </a:scene3d>
          <a:sp3d>
            <a:bevelT/>
          </a:sp3d>
        </p:spPr>
        <p:txBody>
          <a:bodyPr>
            <a:spAutoFit/>
          </a:bodyPr>
          <a:lstStyle/>
          <a:p>
            <a:pPr algn="ctr">
              <a:defRPr/>
            </a:pPr>
            <a:r>
              <a:rPr lang="en-US" sz="3200" b="1" i="1" dirty="0"/>
              <a:t>Case 2</a:t>
            </a:r>
          </a:p>
        </p:txBody>
      </p:sp>
      <p:sp>
        <p:nvSpPr>
          <p:cNvPr id="16" name="Rectangle 15"/>
          <p:cNvSpPr/>
          <p:nvPr/>
        </p:nvSpPr>
        <p:spPr>
          <a:xfrm>
            <a:off x="6550377" y="2819400"/>
            <a:ext cx="990600" cy="3302001"/>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10 MW</a:t>
            </a:r>
          </a:p>
        </p:txBody>
      </p:sp>
      <p:sp>
        <p:nvSpPr>
          <p:cNvPr id="17" name="TextBox 16"/>
          <p:cNvSpPr txBox="1"/>
          <p:nvPr/>
        </p:nvSpPr>
        <p:spPr>
          <a:xfrm>
            <a:off x="914400" y="3200400"/>
            <a:ext cx="1371600" cy="830997"/>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200" b="1" i="1" dirty="0"/>
              <a:t>No Check required for  Transmission availability </a:t>
            </a:r>
          </a:p>
        </p:txBody>
      </p:sp>
      <p:sp>
        <p:nvSpPr>
          <p:cNvPr id="22" name="Down Arrow 21"/>
          <p:cNvSpPr/>
          <p:nvPr/>
        </p:nvSpPr>
        <p:spPr>
          <a:xfrm>
            <a:off x="2895600" y="3352800"/>
            <a:ext cx="228600" cy="762000"/>
          </a:xfrm>
          <a:prstGeom prst="downArrow">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5334000" y="4748229"/>
            <a:ext cx="990600" cy="1407039"/>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3 MW</a:t>
            </a:r>
          </a:p>
        </p:txBody>
      </p:sp>
      <p:sp>
        <p:nvSpPr>
          <p:cNvPr id="26" name="TextBox 25"/>
          <p:cNvSpPr txBox="1"/>
          <p:nvPr/>
        </p:nvSpPr>
        <p:spPr>
          <a:xfrm>
            <a:off x="5257800" y="2971800"/>
            <a:ext cx="1066800" cy="738664"/>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Receives UI for  2 MW</a:t>
            </a:r>
          </a:p>
        </p:txBody>
      </p:sp>
      <p:sp>
        <p:nvSpPr>
          <p:cNvPr id="27" name="Down Arrow 26"/>
          <p:cNvSpPr/>
          <p:nvPr/>
        </p:nvSpPr>
        <p:spPr>
          <a:xfrm>
            <a:off x="5715000" y="3810000"/>
            <a:ext cx="228600" cy="7620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p:nvPr/>
        </p:nvSpPr>
        <p:spPr>
          <a:xfrm>
            <a:off x="6499578" y="1349022"/>
            <a:ext cx="1066800" cy="954107"/>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Pays Demand Surcharge for 5 MW</a:t>
            </a:r>
          </a:p>
        </p:txBody>
      </p:sp>
      <p:sp>
        <p:nvSpPr>
          <p:cNvPr id="29" name="Down Arrow 28"/>
          <p:cNvSpPr/>
          <p:nvPr/>
        </p:nvSpPr>
        <p:spPr>
          <a:xfrm>
            <a:off x="6934200" y="2362200"/>
            <a:ext cx="155575" cy="3048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TextBox 29"/>
          <p:cNvSpPr txBox="1"/>
          <p:nvPr/>
        </p:nvSpPr>
        <p:spPr>
          <a:xfrm>
            <a:off x="3810000" y="3090333"/>
            <a:ext cx="1066800" cy="523220"/>
          </a:xfrm>
          <a:prstGeom prst="rect">
            <a:avLst/>
          </a:prstGeom>
          <a:noFill/>
          <a:ln w="34925">
            <a:solidFill>
              <a:srgbClr val="92D050"/>
            </a:solidFill>
          </a:ln>
          <a:scene3d>
            <a:camera prst="orthographicFront">
              <a:rot lat="0" lon="0" rev="0"/>
            </a:camera>
            <a:lightRig rig="threePt" dir="t"/>
          </a:scene3d>
          <a:sp3d>
            <a:bevelT/>
          </a:sp3d>
        </p:spPr>
        <p:txBody>
          <a:bodyPr>
            <a:spAutoFit/>
          </a:bodyPr>
          <a:lstStyle/>
          <a:p>
            <a:pPr>
              <a:defRPr/>
            </a:pPr>
            <a:r>
              <a:rPr lang="en-US" sz="1400" b="1" i="1" dirty="0"/>
              <a:t>Power Purchased</a:t>
            </a:r>
          </a:p>
        </p:txBody>
      </p:sp>
      <p:sp>
        <p:nvSpPr>
          <p:cNvPr id="31" name="Rectangle 30"/>
          <p:cNvSpPr/>
          <p:nvPr/>
        </p:nvSpPr>
        <p:spPr>
          <a:xfrm>
            <a:off x="3810000" y="4267201"/>
            <a:ext cx="1219200" cy="1905000"/>
          </a:xfrm>
          <a:prstGeom prst="rect">
            <a:avLst/>
          </a:prstGeom>
          <a:solidFill>
            <a:schemeClr val="accent3">
              <a:lumMod val="75000"/>
              <a:alpha val="84000"/>
            </a:schemeClr>
          </a:solidFill>
          <a:ln>
            <a:solidFill>
              <a:srgbClr val="92D050"/>
            </a:solid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t>Scheduled</a:t>
            </a:r>
          </a:p>
          <a:p>
            <a:pPr algn="ctr">
              <a:defRPr/>
            </a:pPr>
            <a:r>
              <a:rPr lang="en-US" sz="2400" b="1" dirty="0"/>
              <a:t>5 MW</a:t>
            </a:r>
          </a:p>
        </p:txBody>
      </p:sp>
      <p:sp>
        <p:nvSpPr>
          <p:cNvPr id="32" name="Down Arrow 31"/>
          <p:cNvSpPr/>
          <p:nvPr/>
        </p:nvSpPr>
        <p:spPr>
          <a:xfrm>
            <a:off x="4191000" y="3657600"/>
            <a:ext cx="228600" cy="609600"/>
          </a:xfrm>
          <a:prstGeom prst="down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par>
                                <p:cTn id="34" presetID="2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par>
                                <p:cTn id="47" presetID="22" presetClass="entr" presetSubtype="4"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down)">
                                      <p:cBhvr>
                                        <p:cTn id="59" dur="500"/>
                                        <p:tgtEl>
                                          <p:spTgt spid="2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29" grpId="0" animBg="1"/>
      <p:bldP spid="3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229600" cy="1143000"/>
          </a:xfrm>
        </p:spPr>
        <p:txBody>
          <a:bodyPr>
            <a:normAutofit fontScale="90000"/>
          </a:bodyPr>
          <a:lstStyle/>
          <a:p>
            <a:pPr algn="l">
              <a:defRPr/>
            </a:pPr>
            <a:r>
              <a:rPr lang="en-US" sz="3600" b="1" dirty="0" smtClean="0">
                <a:solidFill>
                  <a:schemeClr val="accent1">
                    <a:lumMod val="75000"/>
                  </a:schemeClr>
                </a:solidFill>
                <a:ea typeface="Arial Unicode MS" pitchFamily="34" charset="-128"/>
                <a:cs typeface="Arial Unicode MS" pitchFamily="34" charset="-128"/>
              </a:rPr>
              <a:t>Typical Imbalance Settlement </a:t>
            </a:r>
            <a:r>
              <a:rPr lang="en-US" b="1" dirty="0" smtClean="0"/>
              <a:t/>
            </a:r>
            <a:br>
              <a:rPr lang="en-US" b="1" dirty="0" smtClean="0"/>
            </a:br>
            <a:endParaRPr lang="en-US" dirty="0"/>
          </a:p>
        </p:txBody>
      </p:sp>
      <p:sp>
        <p:nvSpPr>
          <p:cNvPr id="64515" name="Content Placeholder 2"/>
          <p:cNvSpPr>
            <a:spLocks noGrp="1"/>
          </p:cNvSpPr>
          <p:nvPr>
            <p:ph idx="1"/>
          </p:nvPr>
        </p:nvSpPr>
        <p:spPr bwMode="auto">
          <a:xfrm>
            <a:off x="0" y="1143000"/>
            <a:ext cx="8229600" cy="4800600"/>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z="2800" b="1" smtClean="0"/>
              <a:t>	</a:t>
            </a:r>
          </a:p>
        </p:txBody>
      </p:sp>
      <p:sp>
        <p:nvSpPr>
          <p:cNvPr id="64516" name="Date Placeholder 3"/>
          <p:cNvSpPr>
            <a:spLocks noGrp="1"/>
          </p:cNvSpPr>
          <p:nvPr>
            <p:ph type="dt" sz="quarter" idx="4294967295"/>
          </p:nvPr>
        </p:nvSpPr>
        <p:spPr bwMode="auto">
          <a:xfrm>
            <a:off x="0" y="6492875"/>
            <a:ext cx="914400" cy="365125"/>
          </a:xfrm>
          <a:prstGeom prst="rect">
            <a:avLst/>
          </a:prstGeom>
          <a:noFill/>
          <a:ln>
            <a:miter lim="800000"/>
            <a:headEnd/>
            <a:tailEnd/>
          </a:ln>
        </p:spPr>
        <p:txBody>
          <a:bodyPr/>
          <a:lstStyle/>
          <a:p>
            <a:fld id="{8A71EBEC-EA59-492C-B383-10B3BCED338C}" type="datetime5">
              <a:rPr lang="en-US" sz="1200"/>
              <a:pPr/>
              <a:t>7-Mar-14</a:t>
            </a:fld>
            <a:endParaRPr lang="en-US" sz="1200"/>
          </a:p>
        </p:txBody>
      </p:sp>
      <p:sp>
        <p:nvSpPr>
          <p:cNvPr id="8" name="TextBox 7"/>
          <p:cNvSpPr txBox="1"/>
          <p:nvPr/>
        </p:nvSpPr>
        <p:spPr>
          <a:xfrm>
            <a:off x="1371600" y="2667000"/>
            <a:ext cx="1066800" cy="523220"/>
          </a:xfrm>
          <a:prstGeom prst="rect">
            <a:avLst/>
          </a:prstGeom>
          <a:noFill/>
          <a:ln w="34925">
            <a:solidFill>
              <a:schemeClr val="accent1">
                <a:lumMod val="75000"/>
              </a:schemeClr>
            </a:solidFill>
          </a:ln>
          <a:scene3d>
            <a:camera prst="orthographicFront">
              <a:rot lat="0" lon="0" rev="0"/>
            </a:camera>
            <a:lightRig rig="threePt" dir="t"/>
          </a:scene3d>
          <a:sp3d>
            <a:bevelT/>
          </a:sp3d>
        </p:spPr>
        <p:txBody>
          <a:bodyPr>
            <a:spAutoFit/>
          </a:bodyPr>
          <a:lstStyle/>
          <a:p>
            <a:pPr>
              <a:defRPr/>
            </a:pPr>
            <a:r>
              <a:rPr lang="en-US" sz="1400" b="1" i="1" dirty="0"/>
              <a:t>Admissible Drawal</a:t>
            </a:r>
          </a:p>
        </p:txBody>
      </p:sp>
      <p:sp>
        <p:nvSpPr>
          <p:cNvPr id="9" name="Rectangle 8"/>
          <p:cNvSpPr/>
          <p:nvPr/>
        </p:nvSpPr>
        <p:spPr>
          <a:xfrm>
            <a:off x="1447800" y="3733800"/>
            <a:ext cx="990600" cy="2415822"/>
          </a:xfrm>
          <a:prstGeom prst="rect">
            <a:avLst/>
          </a:prstGeom>
          <a:solidFill>
            <a:schemeClr val="accent1"/>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a:t>CD</a:t>
            </a:r>
            <a:r>
              <a:rPr lang="en-US" sz="2000" b="1" dirty="0"/>
              <a:t>7 MW</a:t>
            </a:r>
            <a:endParaRPr lang="en-US" sz="4400" b="1" dirty="0"/>
          </a:p>
        </p:txBody>
      </p:sp>
      <p:sp>
        <p:nvSpPr>
          <p:cNvPr id="10" name="Rectangle 9"/>
          <p:cNvSpPr/>
          <p:nvPr/>
        </p:nvSpPr>
        <p:spPr>
          <a:xfrm>
            <a:off x="2616201" y="4239531"/>
            <a:ext cx="990600" cy="1910090"/>
          </a:xfrm>
          <a:prstGeom prst="rect">
            <a:avLst/>
          </a:prstGeom>
          <a:solidFill>
            <a:schemeClr val="accent2">
              <a:lumMod val="60000"/>
              <a:lumOff val="40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t>OA </a:t>
            </a:r>
            <a:r>
              <a:rPr lang="en-US" sz="1600" b="1" dirty="0"/>
              <a:t>Granted/ NOC</a:t>
            </a:r>
          </a:p>
          <a:p>
            <a:pPr algn="ctr">
              <a:defRPr/>
            </a:pPr>
            <a:r>
              <a:rPr lang="en-US" sz="1100" b="1" dirty="0"/>
              <a:t>5 MW</a:t>
            </a:r>
          </a:p>
        </p:txBody>
      </p:sp>
      <p:sp>
        <p:nvSpPr>
          <p:cNvPr id="15" name="TextBox 14"/>
          <p:cNvSpPr txBox="1"/>
          <p:nvPr/>
        </p:nvSpPr>
        <p:spPr>
          <a:xfrm>
            <a:off x="152400" y="1066800"/>
            <a:ext cx="2286000" cy="584775"/>
          </a:xfrm>
          <a:prstGeom prst="rect">
            <a:avLst/>
          </a:prstGeom>
          <a:solidFill>
            <a:schemeClr val="accent1">
              <a:alpha val="43000"/>
            </a:schemeClr>
          </a:solidFill>
          <a:scene3d>
            <a:camera prst="orthographicFront"/>
            <a:lightRig rig="threePt" dir="t"/>
          </a:scene3d>
          <a:sp3d>
            <a:bevelT/>
          </a:sp3d>
        </p:spPr>
        <p:txBody>
          <a:bodyPr>
            <a:spAutoFit/>
          </a:bodyPr>
          <a:lstStyle/>
          <a:p>
            <a:pPr algn="ctr">
              <a:defRPr/>
            </a:pPr>
            <a:r>
              <a:rPr lang="en-US" sz="3200" b="1" i="1" dirty="0"/>
              <a:t>Case 3</a:t>
            </a:r>
          </a:p>
        </p:txBody>
      </p:sp>
      <p:sp>
        <p:nvSpPr>
          <p:cNvPr id="16" name="Rectangle 15"/>
          <p:cNvSpPr/>
          <p:nvPr/>
        </p:nvSpPr>
        <p:spPr>
          <a:xfrm>
            <a:off x="6550377" y="3048000"/>
            <a:ext cx="990600" cy="3073401"/>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9 MW</a:t>
            </a:r>
          </a:p>
        </p:txBody>
      </p:sp>
      <p:sp>
        <p:nvSpPr>
          <p:cNvPr id="17" name="TextBox 16"/>
          <p:cNvSpPr txBox="1"/>
          <p:nvPr/>
        </p:nvSpPr>
        <p:spPr>
          <a:xfrm>
            <a:off x="2590800" y="2743200"/>
            <a:ext cx="1143000" cy="830997"/>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200" b="1" i="1" dirty="0"/>
              <a:t>No Check required for  Transmission availability </a:t>
            </a:r>
          </a:p>
        </p:txBody>
      </p:sp>
      <p:sp>
        <p:nvSpPr>
          <p:cNvPr id="22" name="Down Arrow 21"/>
          <p:cNvSpPr/>
          <p:nvPr/>
        </p:nvSpPr>
        <p:spPr>
          <a:xfrm>
            <a:off x="1752600" y="3200400"/>
            <a:ext cx="228600" cy="533400"/>
          </a:xfrm>
          <a:prstGeom prst="downArrow">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5334000" y="4748229"/>
            <a:ext cx="990600" cy="1407039"/>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Drawal </a:t>
            </a:r>
          </a:p>
          <a:p>
            <a:pPr algn="ctr">
              <a:defRPr/>
            </a:pPr>
            <a:r>
              <a:rPr lang="en-US" sz="1800" b="1" dirty="0"/>
              <a:t>3 MW</a:t>
            </a:r>
          </a:p>
        </p:txBody>
      </p:sp>
      <p:sp>
        <p:nvSpPr>
          <p:cNvPr id="26" name="TextBox 25"/>
          <p:cNvSpPr txBox="1"/>
          <p:nvPr/>
        </p:nvSpPr>
        <p:spPr>
          <a:xfrm>
            <a:off x="5257800" y="3276600"/>
            <a:ext cx="1066800" cy="738664"/>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Receives UI for  1 MW</a:t>
            </a:r>
          </a:p>
        </p:txBody>
      </p:sp>
      <p:sp>
        <p:nvSpPr>
          <p:cNvPr id="27" name="Down Arrow 26"/>
          <p:cNvSpPr/>
          <p:nvPr/>
        </p:nvSpPr>
        <p:spPr>
          <a:xfrm>
            <a:off x="5715000" y="4038600"/>
            <a:ext cx="228600" cy="6858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p:nvPr/>
        </p:nvSpPr>
        <p:spPr>
          <a:xfrm>
            <a:off x="6096000" y="1143001"/>
            <a:ext cx="2187222" cy="1723549"/>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400" b="1" i="1" dirty="0"/>
              <a:t>Pays </a:t>
            </a:r>
          </a:p>
          <a:p>
            <a:pPr>
              <a:defRPr/>
            </a:pPr>
            <a:r>
              <a:rPr lang="en-US" sz="1400" b="1" i="1" dirty="0"/>
              <a:t>- </a:t>
            </a:r>
            <a:r>
              <a:rPr lang="en-US" sz="1400" b="1" i="1" dirty="0">
                <a:solidFill>
                  <a:srgbClr val="FF0000"/>
                </a:solidFill>
              </a:rPr>
              <a:t>HT Tariff </a:t>
            </a:r>
            <a:r>
              <a:rPr lang="en-US" sz="1400" b="1" i="1" dirty="0"/>
              <a:t>for 3 MW (CD-        Scheduled)..</a:t>
            </a:r>
            <a:r>
              <a:rPr lang="en-US" sz="1400" i="1" dirty="0">
                <a:solidFill>
                  <a:srgbClr val="FF0000"/>
                </a:solidFill>
              </a:rPr>
              <a:t>drawal over scheduled &amp; under CD</a:t>
            </a:r>
          </a:p>
          <a:p>
            <a:pPr>
              <a:defRPr/>
            </a:pPr>
            <a:endParaRPr lang="en-US" sz="800" b="1" i="1" dirty="0"/>
          </a:p>
          <a:p>
            <a:pPr>
              <a:defRPr/>
            </a:pPr>
            <a:r>
              <a:rPr lang="en-US" sz="1400" b="1" i="1" dirty="0"/>
              <a:t>-</a:t>
            </a:r>
            <a:r>
              <a:rPr lang="en-US" sz="1400" b="1" i="1" dirty="0">
                <a:solidFill>
                  <a:srgbClr val="FF0000"/>
                </a:solidFill>
              </a:rPr>
              <a:t>Demand Surcharge </a:t>
            </a:r>
            <a:r>
              <a:rPr lang="en-US" sz="1400" b="1" i="1" dirty="0"/>
              <a:t>for2 MW (Actual drawal – CD)..</a:t>
            </a:r>
            <a:r>
              <a:rPr lang="en-US" sz="1400" i="1" dirty="0">
                <a:solidFill>
                  <a:srgbClr val="FF0000"/>
                </a:solidFill>
              </a:rPr>
              <a:t>Drawal over CD</a:t>
            </a:r>
          </a:p>
        </p:txBody>
      </p:sp>
      <p:sp>
        <p:nvSpPr>
          <p:cNvPr id="29" name="Down Arrow 28"/>
          <p:cNvSpPr/>
          <p:nvPr/>
        </p:nvSpPr>
        <p:spPr>
          <a:xfrm>
            <a:off x="6953250" y="2884488"/>
            <a:ext cx="228600" cy="2286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TextBox 29"/>
          <p:cNvSpPr txBox="1"/>
          <p:nvPr/>
        </p:nvSpPr>
        <p:spPr>
          <a:xfrm>
            <a:off x="3810000" y="3352800"/>
            <a:ext cx="1066800" cy="523220"/>
          </a:xfrm>
          <a:prstGeom prst="rect">
            <a:avLst/>
          </a:prstGeom>
          <a:noFill/>
          <a:ln w="34925">
            <a:solidFill>
              <a:srgbClr val="92D050"/>
            </a:solidFill>
          </a:ln>
          <a:scene3d>
            <a:camera prst="orthographicFront">
              <a:rot lat="0" lon="0" rev="0"/>
            </a:camera>
            <a:lightRig rig="threePt" dir="t"/>
          </a:scene3d>
          <a:sp3d>
            <a:bevelT/>
          </a:sp3d>
        </p:spPr>
        <p:txBody>
          <a:bodyPr>
            <a:spAutoFit/>
          </a:bodyPr>
          <a:lstStyle/>
          <a:p>
            <a:pPr>
              <a:defRPr/>
            </a:pPr>
            <a:r>
              <a:rPr lang="en-US" sz="1400" b="1" i="1" dirty="0"/>
              <a:t>Power Purchased</a:t>
            </a:r>
          </a:p>
        </p:txBody>
      </p:sp>
      <p:sp>
        <p:nvSpPr>
          <p:cNvPr id="31" name="Rectangle 30"/>
          <p:cNvSpPr/>
          <p:nvPr/>
        </p:nvSpPr>
        <p:spPr>
          <a:xfrm>
            <a:off x="3810000" y="4648199"/>
            <a:ext cx="1219200" cy="1524001"/>
          </a:xfrm>
          <a:prstGeom prst="rect">
            <a:avLst/>
          </a:prstGeom>
          <a:solidFill>
            <a:schemeClr val="accent3">
              <a:lumMod val="75000"/>
              <a:alpha val="84000"/>
            </a:schemeClr>
          </a:solidFill>
          <a:ln>
            <a:solidFill>
              <a:srgbClr val="92D050"/>
            </a:solid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t>Scheduled</a:t>
            </a:r>
          </a:p>
          <a:p>
            <a:pPr algn="ctr">
              <a:defRPr/>
            </a:pPr>
            <a:r>
              <a:rPr lang="en-US" sz="2400" b="1" dirty="0"/>
              <a:t>4 MW</a:t>
            </a:r>
          </a:p>
        </p:txBody>
      </p:sp>
      <p:sp>
        <p:nvSpPr>
          <p:cNvPr id="32" name="Down Arrow 31"/>
          <p:cNvSpPr/>
          <p:nvPr/>
        </p:nvSpPr>
        <p:spPr>
          <a:xfrm>
            <a:off x="4191000" y="3962400"/>
            <a:ext cx="228600" cy="609600"/>
          </a:xfrm>
          <a:prstGeom prst="down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par>
                                <p:cTn id="34" presetID="2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par>
                                <p:cTn id="47" presetID="22" presetClass="entr" presetSubtype="4"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down)">
                                      <p:cBhvr>
                                        <p:cTn id="59" dur="500"/>
                                        <p:tgtEl>
                                          <p:spTgt spid="2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29" grpId="0" animBg="1"/>
      <p:bldP spid="3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0" y="3810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200" b="1" dirty="0" smtClean="0">
                <a:solidFill>
                  <a:schemeClr val="accent1">
                    <a:lumMod val="75000"/>
                  </a:schemeClr>
                </a:solidFill>
                <a:ea typeface="Arial Unicode MS" pitchFamily="34" charset="-128"/>
                <a:cs typeface="Arial Unicode MS" pitchFamily="34" charset="-128"/>
              </a:rPr>
              <a:t>Typical Imbalance Settlement …Seller</a:t>
            </a:r>
            <a:r>
              <a:rPr lang="en-US" sz="3600" b="1" dirty="0" smtClean="0"/>
              <a:t/>
            </a:r>
            <a:br>
              <a:rPr lang="en-US" sz="3600" b="1" dirty="0" smtClean="0"/>
            </a:br>
            <a:endParaRPr lang="en-US" sz="3600" dirty="0" smtClean="0"/>
          </a:p>
        </p:txBody>
      </p:sp>
      <p:sp>
        <p:nvSpPr>
          <p:cNvPr id="65539" name="Content Placeholder 2"/>
          <p:cNvSpPr>
            <a:spLocks noGrp="1"/>
          </p:cNvSpPr>
          <p:nvPr>
            <p:ph idx="1"/>
          </p:nvPr>
        </p:nvSpPr>
        <p:spPr bwMode="auto">
          <a:xfrm>
            <a:off x="0" y="1143000"/>
            <a:ext cx="8229600" cy="4800600"/>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z="2800" b="1" dirty="0" smtClean="0"/>
              <a:t>	</a:t>
            </a:r>
          </a:p>
        </p:txBody>
      </p:sp>
      <p:sp>
        <p:nvSpPr>
          <p:cNvPr id="65540" name="Date Placeholder 3"/>
          <p:cNvSpPr>
            <a:spLocks noGrp="1"/>
          </p:cNvSpPr>
          <p:nvPr>
            <p:ph type="dt" sz="quarter" idx="4294967295"/>
          </p:nvPr>
        </p:nvSpPr>
        <p:spPr bwMode="auto">
          <a:xfrm>
            <a:off x="0" y="6492875"/>
            <a:ext cx="914400" cy="365125"/>
          </a:xfrm>
          <a:prstGeom prst="rect">
            <a:avLst/>
          </a:prstGeom>
          <a:noFill/>
          <a:ln>
            <a:miter lim="800000"/>
            <a:headEnd/>
            <a:tailEnd/>
          </a:ln>
        </p:spPr>
        <p:txBody>
          <a:bodyPr/>
          <a:lstStyle/>
          <a:p>
            <a:fld id="{DE40F632-0CF4-41CB-BA5C-A6C721684F3D}" type="datetime5">
              <a:rPr lang="en-US" sz="1200"/>
              <a:pPr/>
              <a:t>7-Mar-14</a:t>
            </a:fld>
            <a:endParaRPr lang="en-US" sz="1200"/>
          </a:p>
        </p:txBody>
      </p:sp>
      <p:sp>
        <p:nvSpPr>
          <p:cNvPr id="8" name="TextBox 7"/>
          <p:cNvSpPr txBox="1"/>
          <p:nvPr/>
        </p:nvSpPr>
        <p:spPr>
          <a:xfrm>
            <a:off x="2438400" y="2895600"/>
            <a:ext cx="1066800" cy="523220"/>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400" b="1" i="1" dirty="0"/>
              <a:t>Admissible Drawal</a:t>
            </a:r>
          </a:p>
        </p:txBody>
      </p:sp>
      <p:sp>
        <p:nvSpPr>
          <p:cNvPr id="9" name="Rectangle 8"/>
          <p:cNvSpPr/>
          <p:nvPr/>
        </p:nvSpPr>
        <p:spPr>
          <a:xfrm>
            <a:off x="1371600" y="4237546"/>
            <a:ext cx="1176867" cy="1912076"/>
          </a:xfrm>
          <a:prstGeom prst="rect">
            <a:avLst/>
          </a:prstGeom>
          <a:solidFill>
            <a:schemeClr val="accent1"/>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t>Connectivity </a:t>
            </a:r>
            <a:r>
              <a:rPr lang="en-US" sz="1400" b="1" dirty="0"/>
              <a:t>5 MW</a:t>
            </a:r>
            <a:endParaRPr lang="en-US" sz="2000" b="1" dirty="0"/>
          </a:p>
        </p:txBody>
      </p:sp>
      <p:sp>
        <p:nvSpPr>
          <p:cNvPr id="10" name="Rectangle 9"/>
          <p:cNvSpPr/>
          <p:nvPr/>
        </p:nvSpPr>
        <p:spPr>
          <a:xfrm>
            <a:off x="2616201" y="4239531"/>
            <a:ext cx="990600" cy="1910090"/>
          </a:xfrm>
          <a:prstGeom prst="rect">
            <a:avLst/>
          </a:prstGeom>
          <a:solidFill>
            <a:schemeClr val="accent2">
              <a:lumMod val="60000"/>
              <a:lumOff val="40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t>OA </a:t>
            </a:r>
            <a:r>
              <a:rPr lang="en-US" sz="1600" b="1" dirty="0"/>
              <a:t>Granted/ NOC</a:t>
            </a:r>
          </a:p>
          <a:p>
            <a:pPr algn="ctr">
              <a:defRPr/>
            </a:pPr>
            <a:r>
              <a:rPr lang="en-US" sz="1100" b="1" dirty="0"/>
              <a:t>5 MW</a:t>
            </a:r>
          </a:p>
        </p:txBody>
      </p:sp>
      <p:sp>
        <p:nvSpPr>
          <p:cNvPr id="15" name="TextBox 14"/>
          <p:cNvSpPr txBox="1"/>
          <p:nvPr/>
        </p:nvSpPr>
        <p:spPr>
          <a:xfrm>
            <a:off x="152400" y="1143000"/>
            <a:ext cx="2286000" cy="584775"/>
          </a:xfrm>
          <a:prstGeom prst="rect">
            <a:avLst/>
          </a:prstGeom>
          <a:solidFill>
            <a:schemeClr val="accent1">
              <a:alpha val="43000"/>
            </a:schemeClr>
          </a:solidFill>
          <a:scene3d>
            <a:camera prst="orthographicFront"/>
            <a:lightRig rig="threePt" dir="t"/>
          </a:scene3d>
          <a:sp3d>
            <a:bevelT/>
          </a:sp3d>
        </p:spPr>
        <p:txBody>
          <a:bodyPr>
            <a:spAutoFit/>
          </a:bodyPr>
          <a:lstStyle/>
          <a:p>
            <a:pPr algn="ctr">
              <a:defRPr/>
            </a:pPr>
            <a:r>
              <a:rPr lang="en-US" sz="3200" b="1" i="1" dirty="0"/>
              <a:t>Case 4</a:t>
            </a:r>
          </a:p>
        </p:txBody>
      </p:sp>
      <p:sp>
        <p:nvSpPr>
          <p:cNvPr id="16" name="Rectangle 15"/>
          <p:cNvSpPr/>
          <p:nvPr/>
        </p:nvSpPr>
        <p:spPr>
          <a:xfrm>
            <a:off x="6550376" y="2819400"/>
            <a:ext cx="1222024" cy="3302001"/>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Injection</a:t>
            </a:r>
          </a:p>
          <a:p>
            <a:pPr algn="ctr">
              <a:defRPr/>
            </a:pPr>
            <a:r>
              <a:rPr lang="en-US" sz="1800" b="1" dirty="0"/>
              <a:t>10 MW</a:t>
            </a:r>
          </a:p>
        </p:txBody>
      </p:sp>
      <p:sp>
        <p:nvSpPr>
          <p:cNvPr id="17" name="TextBox 16"/>
          <p:cNvSpPr txBox="1"/>
          <p:nvPr/>
        </p:nvSpPr>
        <p:spPr>
          <a:xfrm>
            <a:off x="914400" y="3514636"/>
            <a:ext cx="1371600" cy="600164"/>
          </a:xfrm>
          <a:prstGeom prst="rect">
            <a:avLst/>
          </a:prstGeom>
          <a:noFill/>
          <a:ln w="34925">
            <a:solidFill>
              <a:schemeClr val="accent2">
                <a:lumMod val="60000"/>
                <a:lumOff val="40000"/>
                <a:alpha val="65000"/>
              </a:schemeClr>
            </a:solidFill>
          </a:ln>
          <a:scene3d>
            <a:camera prst="orthographicFront">
              <a:rot lat="0" lon="0" rev="0"/>
            </a:camera>
            <a:lightRig rig="threePt" dir="t"/>
          </a:scene3d>
          <a:sp3d>
            <a:bevelT/>
          </a:sp3d>
        </p:spPr>
        <p:txBody>
          <a:bodyPr>
            <a:spAutoFit/>
          </a:bodyPr>
          <a:lstStyle/>
          <a:p>
            <a:pPr>
              <a:defRPr/>
            </a:pPr>
            <a:r>
              <a:rPr lang="en-US" sz="1100" b="1" i="1" dirty="0"/>
              <a:t>No Check required for  Transmission availability </a:t>
            </a:r>
          </a:p>
        </p:txBody>
      </p:sp>
      <p:sp>
        <p:nvSpPr>
          <p:cNvPr id="22" name="Down Arrow 21"/>
          <p:cNvSpPr/>
          <p:nvPr/>
        </p:nvSpPr>
        <p:spPr>
          <a:xfrm>
            <a:off x="2895600" y="3429000"/>
            <a:ext cx="228600" cy="762000"/>
          </a:xfrm>
          <a:prstGeom prst="downArrow">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5181600" y="4748229"/>
            <a:ext cx="1143000" cy="1407039"/>
          </a:xfrm>
          <a:prstGeom prst="rect">
            <a:avLst/>
          </a:prstGeom>
          <a:solidFill>
            <a:schemeClr val="accent6">
              <a:lumMod val="75000"/>
              <a:alpha val="72000"/>
            </a:schemeClr>
          </a:solidFill>
          <a:ln>
            <a:no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t>Actual </a:t>
            </a:r>
            <a:r>
              <a:rPr lang="en-US" sz="1600" b="1" dirty="0"/>
              <a:t>injection</a:t>
            </a:r>
            <a:endParaRPr lang="en-US" sz="1800" b="1" dirty="0"/>
          </a:p>
          <a:p>
            <a:pPr algn="ctr">
              <a:defRPr/>
            </a:pPr>
            <a:r>
              <a:rPr lang="en-US" sz="1800" b="1" dirty="0"/>
              <a:t>3 MW</a:t>
            </a:r>
          </a:p>
        </p:txBody>
      </p:sp>
      <p:sp>
        <p:nvSpPr>
          <p:cNvPr id="26" name="TextBox 25"/>
          <p:cNvSpPr txBox="1"/>
          <p:nvPr/>
        </p:nvSpPr>
        <p:spPr>
          <a:xfrm>
            <a:off x="5257800" y="3276600"/>
            <a:ext cx="1066800" cy="461665"/>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200" b="1" i="1" dirty="0"/>
              <a:t>Pays UI for  2 MW</a:t>
            </a:r>
          </a:p>
        </p:txBody>
      </p:sp>
      <p:sp>
        <p:nvSpPr>
          <p:cNvPr id="27" name="Down Arrow 26"/>
          <p:cNvSpPr/>
          <p:nvPr/>
        </p:nvSpPr>
        <p:spPr>
          <a:xfrm>
            <a:off x="5715000" y="3810000"/>
            <a:ext cx="228600" cy="7620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p:nvPr/>
        </p:nvSpPr>
        <p:spPr>
          <a:xfrm>
            <a:off x="6477000" y="1752600"/>
            <a:ext cx="1066800" cy="461665"/>
          </a:xfrm>
          <a:prstGeom prst="rect">
            <a:avLst/>
          </a:prstGeom>
          <a:noFill/>
          <a:ln w="34925">
            <a:solidFill>
              <a:schemeClr val="accent6">
                <a:lumMod val="75000"/>
                <a:alpha val="65000"/>
              </a:schemeClr>
            </a:solidFill>
          </a:ln>
          <a:scene3d>
            <a:camera prst="orthographicFront">
              <a:rot lat="0" lon="0" rev="0"/>
            </a:camera>
            <a:lightRig rig="threePt" dir="t"/>
          </a:scene3d>
          <a:sp3d>
            <a:bevelT/>
          </a:sp3d>
        </p:spPr>
        <p:txBody>
          <a:bodyPr>
            <a:spAutoFit/>
          </a:bodyPr>
          <a:lstStyle/>
          <a:p>
            <a:pPr>
              <a:defRPr/>
            </a:pPr>
            <a:r>
              <a:rPr lang="en-US" sz="1200" b="1" i="1" dirty="0"/>
              <a:t>Gets UI  for 5 MW</a:t>
            </a:r>
          </a:p>
        </p:txBody>
      </p:sp>
      <p:sp>
        <p:nvSpPr>
          <p:cNvPr id="29" name="Down Arrow 28"/>
          <p:cNvSpPr/>
          <p:nvPr/>
        </p:nvSpPr>
        <p:spPr>
          <a:xfrm>
            <a:off x="6934200" y="2362200"/>
            <a:ext cx="155575" cy="304800"/>
          </a:xfrm>
          <a:prstGeom prst="down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TextBox 29"/>
          <p:cNvSpPr txBox="1"/>
          <p:nvPr/>
        </p:nvSpPr>
        <p:spPr>
          <a:xfrm>
            <a:off x="3810000" y="3090333"/>
            <a:ext cx="1066800" cy="307777"/>
          </a:xfrm>
          <a:prstGeom prst="rect">
            <a:avLst/>
          </a:prstGeom>
          <a:noFill/>
          <a:ln w="34925">
            <a:solidFill>
              <a:srgbClr val="92D050"/>
            </a:solidFill>
          </a:ln>
          <a:scene3d>
            <a:camera prst="orthographicFront">
              <a:rot lat="0" lon="0" rev="0"/>
            </a:camera>
            <a:lightRig rig="threePt" dir="t"/>
          </a:scene3d>
          <a:sp3d>
            <a:bevelT/>
          </a:sp3d>
        </p:spPr>
        <p:txBody>
          <a:bodyPr>
            <a:spAutoFit/>
          </a:bodyPr>
          <a:lstStyle/>
          <a:p>
            <a:pPr>
              <a:defRPr/>
            </a:pPr>
            <a:r>
              <a:rPr lang="en-US" sz="1400" b="1" i="1" dirty="0"/>
              <a:t>Power Sold</a:t>
            </a:r>
          </a:p>
        </p:txBody>
      </p:sp>
      <p:sp>
        <p:nvSpPr>
          <p:cNvPr id="31" name="Rectangle 30"/>
          <p:cNvSpPr/>
          <p:nvPr/>
        </p:nvSpPr>
        <p:spPr>
          <a:xfrm>
            <a:off x="3810000" y="4267201"/>
            <a:ext cx="1219200" cy="1905000"/>
          </a:xfrm>
          <a:prstGeom prst="rect">
            <a:avLst/>
          </a:prstGeom>
          <a:solidFill>
            <a:schemeClr val="accent3">
              <a:lumMod val="75000"/>
              <a:alpha val="84000"/>
            </a:schemeClr>
          </a:solidFill>
          <a:ln>
            <a:solidFill>
              <a:srgbClr val="92D050"/>
            </a:solidFill>
          </a:ln>
          <a:scene3d>
            <a:camera prst="orthographicFront"/>
            <a:lightRig rig="threePt" dir="t"/>
          </a:scene3d>
          <a:sp3d extrusionH="285750" prstMaterial="metal">
            <a:bevelT/>
            <a:bevelB w="571500" h="4826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t>Scheduled</a:t>
            </a:r>
          </a:p>
          <a:p>
            <a:pPr algn="ctr">
              <a:defRPr/>
            </a:pPr>
            <a:r>
              <a:rPr lang="en-US" sz="2400" b="1" dirty="0"/>
              <a:t>5 MW</a:t>
            </a:r>
          </a:p>
        </p:txBody>
      </p:sp>
      <p:sp>
        <p:nvSpPr>
          <p:cNvPr id="32" name="Down Arrow 31"/>
          <p:cNvSpPr/>
          <p:nvPr/>
        </p:nvSpPr>
        <p:spPr>
          <a:xfrm>
            <a:off x="4191000" y="3657600"/>
            <a:ext cx="228600" cy="609600"/>
          </a:xfrm>
          <a:prstGeom prst="down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par>
                                <p:cTn id="34" presetID="2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par>
                                <p:cTn id="47" presetID="22" presetClass="entr" presetSubtype="4"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down)">
                                      <p:cBhvr>
                                        <p:cTn id="59" dur="500"/>
                                        <p:tgtEl>
                                          <p:spTgt spid="2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29" grpId="0" animBg="1"/>
      <p:bldP spid="3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914400"/>
            <a:ext cx="7772400" cy="5257800"/>
          </a:xfrm>
        </p:spPr>
        <p:txBody>
          <a:bodyPr anchor="ctr"/>
          <a:lstStyle/>
          <a:p>
            <a:pPr marL="457200" lvl="0" indent="-457200" algn="l"/>
            <a:r>
              <a:rPr lang="en-US" sz="2800" b="1" dirty="0" smtClean="0">
                <a:solidFill>
                  <a:schemeClr val="accent1"/>
                </a:solidFill>
              </a:rPr>
              <a:t>State </a:t>
            </a:r>
            <a:endParaRPr lang="en-US" sz="28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Additional Transmission and Distribution Charges</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Income from taxes on sale of final products of various industries (consumer). </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Employment generation leading to stronger economy within the sate</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Idle generating capacities  utilised </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SLDC scheduling and operating charges</a:t>
            </a:r>
            <a:endParaRPr lang="en-US" sz="2400" dirty="0" smtClean="0">
              <a:solidFill>
                <a:schemeClr val="accent1">
                  <a:lumMod val="75000"/>
                </a:schemeClr>
              </a:solidFill>
              <a:latin typeface="Calibri" pitchFamily="34" charset="0"/>
              <a:cs typeface="Calibri" pitchFamily="34" charset="0"/>
            </a:endParaRPr>
          </a:p>
          <a:p>
            <a:pPr marL="457200" indent="-457200" algn="l"/>
            <a:r>
              <a:rPr lang="en-US" sz="2000" dirty="0" smtClean="0">
                <a:solidFill>
                  <a:schemeClr val="accent1"/>
                </a:solidFill>
              </a:rPr>
              <a:t> </a:t>
            </a:r>
            <a:r>
              <a:rPr lang="en-US" sz="2400" b="1" dirty="0" smtClean="0">
                <a:solidFill>
                  <a:schemeClr val="accent1"/>
                </a:solidFill>
              </a:rPr>
              <a:t>Consumer</a:t>
            </a:r>
            <a:endParaRPr lang="en-US" sz="20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Savings from purchases at lower prices </a:t>
            </a: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Higher production</a:t>
            </a:r>
          </a:p>
          <a:p>
            <a:pPr marL="457200" lvl="0" indent="-457200" algn="l"/>
            <a:r>
              <a:rPr lang="en-US" sz="2400" b="1" dirty="0" smtClean="0">
                <a:solidFill>
                  <a:schemeClr val="accent1"/>
                </a:solidFill>
              </a:rPr>
              <a:t>Generator</a:t>
            </a:r>
            <a:endParaRPr lang="en-US" sz="24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Competitive prices from sales at market prices</a:t>
            </a:r>
          </a:p>
          <a:p>
            <a:pPr marL="457200" indent="-457200" algn="l"/>
            <a:r>
              <a:rPr lang="en-US" sz="2400" dirty="0" smtClean="0">
                <a:solidFill>
                  <a:schemeClr val="accent1"/>
                </a:solidFill>
              </a:rPr>
              <a:t> </a:t>
            </a:r>
            <a:r>
              <a:rPr lang="en-US" sz="2400" b="1" dirty="0" smtClean="0">
                <a:solidFill>
                  <a:schemeClr val="accent1"/>
                </a:solidFill>
              </a:rPr>
              <a:t>Other Retail consumers</a:t>
            </a:r>
            <a:endParaRPr lang="en-US" sz="2400" dirty="0" smtClean="0">
              <a:solidFill>
                <a:schemeClr val="accent1"/>
              </a:solidFill>
            </a:endParaRPr>
          </a:p>
          <a:p>
            <a:pPr lvl="1" algn="l">
              <a:buFont typeface="Arial" pitchFamily="34" charset="0"/>
              <a:buChar char="•"/>
            </a:pPr>
            <a:r>
              <a:rPr lang="en-US" sz="1800" dirty="0" smtClean="0">
                <a:solidFill>
                  <a:schemeClr val="accent1">
                    <a:lumMod val="75000"/>
                  </a:schemeClr>
                </a:solidFill>
                <a:latin typeface="Calibri" pitchFamily="34" charset="0"/>
                <a:cs typeface="Calibri" pitchFamily="34" charset="0"/>
              </a:rPr>
              <a:t>T&amp; D and SLDC charges are reduced</a:t>
            </a:r>
          </a:p>
        </p:txBody>
      </p:sp>
      <p:sp>
        <p:nvSpPr>
          <p:cNvPr id="4" name="TextBox 3"/>
          <p:cNvSpPr txBox="1"/>
          <p:nvPr/>
        </p:nvSpPr>
        <p:spPr>
          <a:xfrm>
            <a:off x="152400" y="1524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mj-ea"/>
                <a:cs typeface="Calibri" pitchFamily="34" charset="0"/>
              </a:rPr>
              <a:t>Benefits of Open Access</a:t>
            </a:r>
            <a:endParaRPr lang="en-US" sz="3200" b="1" dirty="0">
              <a:solidFill>
                <a:schemeClr val="accent1">
                  <a:lumMod val="75000"/>
                </a:schemeClr>
              </a:solidFill>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0" y="1524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200" dirty="0" smtClean="0">
                <a:solidFill>
                  <a:schemeClr val="accent1">
                    <a:lumMod val="75000"/>
                  </a:schemeClr>
                </a:solidFill>
                <a:latin typeface="Calibri" pitchFamily="34" charset="0"/>
                <a:ea typeface="+mn-ea"/>
                <a:cs typeface="+mn-cs"/>
              </a:rPr>
              <a:t>DAM-Single Bid</a:t>
            </a:r>
          </a:p>
        </p:txBody>
      </p:sp>
      <p:pic>
        <p:nvPicPr>
          <p:cNvPr id="33795" name="Picture 2"/>
          <p:cNvPicPr>
            <a:picLocks noChangeAspect="1" noChangeArrowheads="1"/>
          </p:cNvPicPr>
          <p:nvPr/>
        </p:nvPicPr>
        <p:blipFill>
          <a:blip r:embed="rId2" cstate="print"/>
          <a:srcRect t="1465" b="3557"/>
          <a:stretch>
            <a:fillRect/>
          </a:stretch>
        </p:blipFill>
        <p:spPr bwMode="auto">
          <a:xfrm>
            <a:off x="0" y="990600"/>
            <a:ext cx="9144000"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1066800"/>
            <a:ext cx="8382000" cy="4343400"/>
          </a:xfrm>
        </p:spPr>
        <p:txBody>
          <a:bodyPr/>
          <a:lstStyle/>
          <a:p>
            <a:pPr algn="l"/>
            <a:r>
              <a:rPr lang="en-US" sz="2000" b="1" dirty="0" smtClean="0"/>
              <a:t>Assumption:</a:t>
            </a:r>
          </a:p>
          <a:p>
            <a:pPr algn="l"/>
            <a:endParaRPr lang="en-US" sz="1400" b="1" dirty="0" smtClean="0"/>
          </a:p>
          <a:p>
            <a:pPr algn="l">
              <a:buFont typeface="Arial" pitchFamily="34" charset="0"/>
              <a:buChar char="•"/>
            </a:pPr>
            <a:r>
              <a:rPr lang="en-US" sz="1600" dirty="0" smtClean="0"/>
              <a:t> </a:t>
            </a:r>
            <a:r>
              <a:rPr lang="en-US" sz="1800" dirty="0" smtClean="0"/>
              <a:t>1 tones of scrap costs Rs 27,500</a:t>
            </a:r>
          </a:p>
          <a:p>
            <a:pPr algn="l">
              <a:buFont typeface="Arial" pitchFamily="34" charset="0"/>
              <a:buChar char="•"/>
            </a:pPr>
            <a:r>
              <a:rPr lang="en-US" sz="1800" dirty="0" smtClean="0"/>
              <a:t> Market price of 1 tone of steel after electricity, manpower, profit margin: Rs 36,500</a:t>
            </a:r>
          </a:p>
          <a:p>
            <a:pPr algn="l">
              <a:buFont typeface="Arial" pitchFamily="34" charset="0"/>
              <a:buChar char="•"/>
            </a:pPr>
            <a:r>
              <a:rPr lang="en-US" sz="1800" b="1" dirty="0" smtClean="0"/>
              <a:t> Energy Consumed</a:t>
            </a:r>
            <a:r>
              <a:rPr lang="en-US" sz="1800" dirty="0" smtClean="0"/>
              <a:t>: 700 units</a:t>
            </a:r>
          </a:p>
          <a:p>
            <a:pPr algn="l">
              <a:buFont typeface="Arial" pitchFamily="34" charset="0"/>
              <a:buChar char="•"/>
            </a:pPr>
            <a:r>
              <a:rPr lang="en-US" sz="1800" b="1" dirty="0" smtClean="0"/>
              <a:t> Per unit energy cost</a:t>
            </a:r>
            <a:r>
              <a:rPr lang="en-US" sz="1800" dirty="0" smtClean="0"/>
              <a:t> : Rs 5.00</a:t>
            </a:r>
          </a:p>
          <a:p>
            <a:endParaRPr lang="en-US" dirty="0"/>
          </a:p>
        </p:txBody>
      </p:sp>
      <p:sp>
        <p:nvSpPr>
          <p:cNvPr id="4" name="TextBox 3"/>
          <p:cNvSpPr txBox="1"/>
          <p:nvPr/>
        </p:nvSpPr>
        <p:spPr>
          <a:xfrm>
            <a:off x="0" y="2286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Arial Unicode MS" pitchFamily="34" charset="-128"/>
                <a:cs typeface="Calibri" pitchFamily="34" charset="0"/>
              </a:rPr>
              <a:t>Case Study-Steel Manufacturer</a:t>
            </a:r>
            <a:endParaRPr lang="en-US" sz="3200" b="1" dirty="0">
              <a:solidFill>
                <a:schemeClr val="accent1">
                  <a:lumMod val="75000"/>
                </a:schemeClr>
              </a:solidFill>
              <a:latin typeface="Calibri" pitchFamily="34" charset="0"/>
              <a:ea typeface="Arial Unicode MS" pitchFamily="34" charset="-128"/>
              <a:cs typeface="Calibri"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76200" y="1099115"/>
          <a:ext cx="9067800" cy="5474433"/>
        </p:xfrm>
        <a:graphic>
          <a:graphicData uri="http://schemas.openxmlformats.org/drawingml/2006/table">
            <a:tbl>
              <a:tblPr>
                <a:tableStyleId>{3C2FFA5D-87B4-456A-9821-1D502468CF0F}</a:tableStyleId>
              </a:tblPr>
              <a:tblGrid>
                <a:gridCol w="1981200"/>
                <a:gridCol w="4953000"/>
                <a:gridCol w="2133600"/>
              </a:tblGrid>
              <a:tr h="479471">
                <a:tc rowSpan="5">
                  <a:txBody>
                    <a:bodyPr/>
                    <a:lstStyle/>
                    <a:p>
                      <a:pPr marL="0" marR="0" algn="just">
                        <a:lnSpc>
                          <a:spcPct val="115000"/>
                        </a:lnSpc>
                        <a:spcBef>
                          <a:spcPts val="0"/>
                        </a:spcBef>
                        <a:spcAft>
                          <a:spcPts val="0"/>
                        </a:spcAft>
                      </a:pPr>
                      <a:r>
                        <a:rPr lang="en-US" sz="1600" b="1" dirty="0">
                          <a:solidFill>
                            <a:schemeClr val="tx1"/>
                          </a:solidFill>
                        </a:rPr>
                        <a:t>Cost of Production </a:t>
                      </a:r>
                    </a:p>
                  </a:txBody>
                  <a:tcPr marL="65713" marR="65713" marT="0" marB="0" anchor="ctr">
                    <a:solidFill>
                      <a:schemeClr val="tx2">
                        <a:lumMod val="40000"/>
                        <a:lumOff val="60000"/>
                      </a:schemeClr>
                    </a:solidFill>
                  </a:tcPr>
                </a:tc>
                <a:tc>
                  <a:txBody>
                    <a:bodyPr/>
                    <a:lstStyle/>
                    <a:p>
                      <a:pPr marL="0" marR="0" algn="just">
                        <a:lnSpc>
                          <a:spcPct val="115000"/>
                        </a:lnSpc>
                        <a:spcBef>
                          <a:spcPts val="0"/>
                        </a:spcBef>
                        <a:spcAft>
                          <a:spcPts val="0"/>
                        </a:spcAft>
                      </a:pPr>
                      <a:r>
                        <a:rPr lang="en-US" sz="1600" dirty="0">
                          <a:solidFill>
                            <a:schemeClr val="tx1"/>
                          </a:solidFill>
                        </a:rPr>
                        <a:t>Price per tonne of Scrap Iron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27,500</a:t>
                      </a:r>
                      <a:endParaRPr lang="en-US" sz="1600" dirty="0">
                        <a:solidFill>
                          <a:schemeClr val="tx1"/>
                        </a:solidFill>
                      </a:endParaRPr>
                    </a:p>
                  </a:txBody>
                  <a:tcPr marL="65713" marR="65713" marT="0" marB="0" anchor="ctr">
                    <a:solidFill>
                      <a:schemeClr val="tx2">
                        <a:lumMod val="40000"/>
                        <a:lumOff val="60000"/>
                      </a:schemeClr>
                    </a:solidFill>
                  </a:tcPr>
                </a:tc>
              </a:tr>
              <a:tr h="325437">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Electricity consumed per tonne of Scrap Iron (kWh)</a:t>
                      </a: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a:solidFill>
                            <a:schemeClr val="tx1"/>
                          </a:solidFill>
                        </a:rPr>
                        <a:t>700</a:t>
                      </a:r>
                    </a:p>
                  </a:txBody>
                  <a:tcPr marL="65713" marR="65713" marT="0" marB="0" anchor="ctr">
                    <a:solidFill>
                      <a:schemeClr val="tx2">
                        <a:lumMod val="40000"/>
                        <a:lumOff val="60000"/>
                      </a:schemeClr>
                    </a:solidFill>
                  </a:tcPr>
                </a:tc>
              </a:tr>
              <a:tr h="325437">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Electricity cost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3,500</a:t>
                      </a:r>
                      <a:endParaRPr lang="en-US" sz="1600" dirty="0">
                        <a:solidFill>
                          <a:schemeClr val="tx1"/>
                        </a:solidFill>
                      </a:endParaRPr>
                    </a:p>
                  </a:txBody>
                  <a:tcPr marL="65713" marR="65713" marT="0" marB="0" anchor="ctr">
                    <a:solidFill>
                      <a:schemeClr val="tx2">
                        <a:lumMod val="40000"/>
                        <a:lumOff val="60000"/>
                      </a:schemeClr>
                    </a:solidFill>
                  </a:tcPr>
                </a:tc>
              </a:tr>
              <a:tr h="325437">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Employee cost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smtClean="0">
                          <a:solidFill>
                            <a:schemeClr val="tx1"/>
                          </a:solidFill>
                        </a:rPr>
                        <a:t>5,000</a:t>
                      </a:r>
                      <a:endParaRPr lang="en-US" sz="1600" dirty="0">
                        <a:solidFill>
                          <a:schemeClr val="tx1"/>
                        </a:solidFill>
                      </a:endParaRPr>
                    </a:p>
                  </a:txBody>
                  <a:tcPr marL="65713" marR="65713" marT="0" marB="0" anchor="ctr">
                    <a:solidFill>
                      <a:schemeClr val="tx2">
                        <a:lumMod val="40000"/>
                        <a:lumOff val="60000"/>
                      </a:schemeClr>
                    </a:solidFill>
                  </a:tcPr>
                </a:tc>
              </a:tr>
              <a:tr h="479471">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Total Cost of Production per tonne </a:t>
                      </a:r>
                      <a:r>
                        <a:rPr lang="en-US" sz="1600" dirty="0" smtClean="0">
                          <a:solidFill>
                            <a:schemeClr val="tx1"/>
                          </a:solidFill>
                        </a:rPr>
                        <a:t>(Rs)</a:t>
                      </a:r>
                      <a:endParaRPr lang="en-US" sz="1600" dirty="0">
                        <a:solidFill>
                          <a:schemeClr val="tx1"/>
                        </a:solidFill>
                      </a:endParaRPr>
                    </a:p>
                  </a:txBody>
                  <a:tcPr marL="65713" marR="65713" marT="0" marB="0" anchor="ctr">
                    <a:solidFill>
                      <a:schemeClr val="tx2">
                        <a:lumMod val="40000"/>
                        <a:lumOff val="60000"/>
                      </a:schemeClr>
                    </a:solidFill>
                  </a:tcPr>
                </a:tc>
                <a:tc>
                  <a:txBody>
                    <a:bodyPr/>
                    <a:lstStyle/>
                    <a:p>
                      <a:pPr marL="0" marR="0" algn="r">
                        <a:lnSpc>
                          <a:spcPct val="115000"/>
                        </a:lnSpc>
                        <a:spcBef>
                          <a:spcPts val="0"/>
                        </a:spcBef>
                        <a:spcAft>
                          <a:spcPts val="0"/>
                        </a:spcAft>
                      </a:pPr>
                      <a:r>
                        <a:rPr lang="en-US" sz="1600" dirty="0">
                          <a:solidFill>
                            <a:schemeClr val="tx1"/>
                          </a:solidFill>
                        </a:rPr>
                        <a:t>36,000</a:t>
                      </a:r>
                    </a:p>
                  </a:txBody>
                  <a:tcPr marL="65713" marR="65713" marT="0" marB="0" anchor="ctr">
                    <a:solidFill>
                      <a:schemeClr val="tx2">
                        <a:lumMod val="40000"/>
                        <a:lumOff val="60000"/>
                      </a:schemeClr>
                    </a:solidFill>
                  </a:tcPr>
                </a:tc>
              </a:tr>
              <a:tr h="260069">
                <a:tc gridSpan="2">
                  <a:txBody>
                    <a:bodyPr/>
                    <a:lstStyle/>
                    <a:p>
                      <a:pPr marL="0" marR="0" algn="just">
                        <a:lnSpc>
                          <a:spcPct val="115000"/>
                        </a:lnSpc>
                        <a:spcBef>
                          <a:spcPts val="0"/>
                        </a:spcBef>
                        <a:spcAft>
                          <a:spcPts val="0"/>
                        </a:spcAft>
                      </a:pPr>
                      <a:r>
                        <a:rPr lang="en-US" sz="1600" b="1" dirty="0"/>
                        <a:t>Profit Margin per tonne </a:t>
                      </a:r>
                      <a:r>
                        <a:rPr lang="en-US" sz="1600" b="1" dirty="0" smtClean="0"/>
                        <a:t>(Rs)</a:t>
                      </a:r>
                      <a:endParaRPr lang="en-US" sz="1600" b="1" dirty="0"/>
                    </a:p>
                  </a:txBody>
                  <a:tcPr marL="65713" marR="65713" marT="0" marB="0" anchor="ctr"/>
                </a:tc>
                <a:tc hMerge="1">
                  <a:txBody>
                    <a:bodyPr/>
                    <a:lstStyle/>
                    <a:p>
                      <a:endParaRPr lang="en-US"/>
                    </a:p>
                  </a:txBody>
                  <a:tcPr/>
                </a:tc>
                <a:tc>
                  <a:txBody>
                    <a:bodyPr/>
                    <a:lstStyle/>
                    <a:p>
                      <a:pPr marL="0" marR="0" algn="r">
                        <a:lnSpc>
                          <a:spcPct val="115000"/>
                        </a:lnSpc>
                        <a:spcBef>
                          <a:spcPts val="0"/>
                        </a:spcBef>
                        <a:spcAft>
                          <a:spcPts val="0"/>
                        </a:spcAft>
                      </a:pPr>
                      <a:r>
                        <a:rPr lang="en-US" sz="1600" dirty="0"/>
                        <a:t>500</a:t>
                      </a:r>
                    </a:p>
                  </a:txBody>
                  <a:tcPr marL="65713" marR="65713" marT="0" marB="0" anchor="ctr"/>
                </a:tc>
              </a:tr>
              <a:tr h="479471">
                <a:tc gridSpan="2">
                  <a:txBody>
                    <a:bodyPr/>
                    <a:lstStyle/>
                    <a:p>
                      <a:pPr marL="0" marR="0" algn="just">
                        <a:lnSpc>
                          <a:spcPct val="115000"/>
                        </a:lnSpc>
                        <a:spcBef>
                          <a:spcPts val="0"/>
                        </a:spcBef>
                        <a:spcAft>
                          <a:spcPts val="0"/>
                        </a:spcAft>
                      </a:pPr>
                      <a:r>
                        <a:rPr lang="en-US" sz="1600" b="1" kern="1200" dirty="0">
                          <a:solidFill>
                            <a:schemeClr val="tx1"/>
                          </a:solidFill>
                          <a:latin typeface="+mn-lt"/>
                          <a:ea typeface="+mn-ea"/>
                          <a:cs typeface="+mn-cs"/>
                        </a:rPr>
                        <a:t>Selling Price with profit margin per tonne </a:t>
                      </a:r>
                      <a:r>
                        <a:rPr lang="en-US" sz="1600" b="1" kern="1200" dirty="0" smtClean="0">
                          <a:solidFill>
                            <a:schemeClr val="tx1"/>
                          </a:solidFill>
                          <a:latin typeface="+mn-lt"/>
                          <a:ea typeface="+mn-ea"/>
                          <a:cs typeface="+mn-cs"/>
                        </a:rPr>
                        <a:t>(Rs)</a:t>
                      </a:r>
                      <a:endParaRPr lang="en-US" sz="1600" b="1" kern="1200" dirty="0">
                        <a:solidFill>
                          <a:schemeClr val="tx1"/>
                        </a:solidFill>
                        <a:latin typeface="+mn-lt"/>
                        <a:ea typeface="+mn-ea"/>
                        <a:cs typeface="+mn-cs"/>
                      </a:endParaRPr>
                    </a:p>
                  </a:txBody>
                  <a:tcPr marL="65713" marR="65713" marT="0" marB="0" anchor="ctr">
                    <a:solidFill>
                      <a:schemeClr val="tx2">
                        <a:lumMod val="40000"/>
                        <a:lumOff val="60000"/>
                      </a:schemeClr>
                    </a:solidFill>
                  </a:tcPr>
                </a:tc>
                <a:tc hMerge="1">
                  <a:txBody>
                    <a:bodyPr/>
                    <a:lstStyle/>
                    <a:p>
                      <a:endParaRPr lang="en-US"/>
                    </a:p>
                  </a:txBody>
                  <a:tcPr/>
                </a:tc>
                <a:tc>
                  <a:txBody>
                    <a:bodyPr/>
                    <a:lstStyle/>
                    <a:p>
                      <a:pPr marL="0" marR="0" algn="r">
                        <a:lnSpc>
                          <a:spcPct val="115000"/>
                        </a:lnSpc>
                        <a:spcBef>
                          <a:spcPts val="0"/>
                        </a:spcBef>
                        <a:spcAft>
                          <a:spcPts val="0"/>
                        </a:spcAft>
                      </a:pPr>
                      <a:r>
                        <a:rPr lang="en-US" sz="1600" kern="1200" dirty="0">
                          <a:solidFill>
                            <a:schemeClr val="tx1"/>
                          </a:solidFill>
                          <a:latin typeface="+mn-lt"/>
                          <a:ea typeface="+mn-ea"/>
                          <a:cs typeface="+mn-cs"/>
                        </a:rPr>
                        <a:t>36,500</a:t>
                      </a:r>
                    </a:p>
                  </a:txBody>
                  <a:tcPr marL="65713" marR="65713" marT="0" marB="0" anchor="ctr">
                    <a:solidFill>
                      <a:schemeClr val="tx2">
                        <a:lumMod val="40000"/>
                        <a:lumOff val="60000"/>
                      </a:schemeClr>
                    </a:solidFill>
                  </a:tcPr>
                </a:tc>
              </a:tr>
              <a:tr h="388705">
                <a:tc rowSpan="5">
                  <a:txBody>
                    <a:bodyPr/>
                    <a:lstStyle/>
                    <a:p>
                      <a:pPr marL="0" marR="0" algn="just">
                        <a:lnSpc>
                          <a:spcPct val="115000"/>
                        </a:lnSpc>
                        <a:spcBef>
                          <a:spcPts val="0"/>
                        </a:spcBef>
                        <a:spcAft>
                          <a:spcPts val="0"/>
                        </a:spcAft>
                      </a:pPr>
                      <a:r>
                        <a:rPr lang="en-US" sz="1600" b="1" dirty="0" smtClean="0">
                          <a:solidFill>
                            <a:schemeClr val="tx1"/>
                          </a:solidFill>
                        </a:rPr>
                        <a:t>Government </a:t>
                      </a:r>
                      <a:r>
                        <a:rPr lang="en-US" sz="1600" b="1" dirty="0">
                          <a:solidFill>
                            <a:schemeClr val="tx1"/>
                          </a:solidFill>
                        </a:rPr>
                        <a:t>Revenue</a:t>
                      </a:r>
                    </a:p>
                  </a:txBody>
                  <a:tcPr marL="65713" marR="65713" marT="0" marB="0" anchor="ctr"/>
                </a:tc>
                <a:tc>
                  <a:txBody>
                    <a:bodyPr/>
                    <a:lstStyle/>
                    <a:p>
                      <a:pPr marL="0" marR="0" algn="just">
                        <a:lnSpc>
                          <a:spcPct val="115000"/>
                        </a:lnSpc>
                        <a:spcBef>
                          <a:spcPts val="0"/>
                        </a:spcBef>
                        <a:spcAft>
                          <a:spcPts val="0"/>
                        </a:spcAft>
                      </a:pPr>
                      <a:r>
                        <a:rPr lang="en-US" sz="1600" dirty="0">
                          <a:solidFill>
                            <a:schemeClr val="tx1"/>
                          </a:solidFill>
                        </a:rPr>
                        <a:t>Excise Duty @ 12.36% </a:t>
                      </a: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4,511</a:t>
                      </a:r>
                      <a:endParaRPr lang="en-US" sz="1600" dirty="0">
                        <a:solidFill>
                          <a:schemeClr val="tx1"/>
                        </a:solidFill>
                      </a:endParaRPr>
                    </a:p>
                  </a:txBody>
                  <a:tcPr marL="65713" marR="65713" marT="0" marB="0" anchor="ctr"/>
                </a:tc>
              </a:tr>
              <a:tr h="388705">
                <a:tc vMerge="1">
                  <a:txBody>
                    <a:bodyPr/>
                    <a:lstStyle/>
                    <a:p>
                      <a:pPr marL="0" marR="0" algn="just">
                        <a:lnSpc>
                          <a:spcPct val="115000"/>
                        </a:lnSpc>
                        <a:spcBef>
                          <a:spcPts val="0"/>
                        </a:spcBef>
                        <a:spcAft>
                          <a:spcPts val="0"/>
                        </a:spcAft>
                      </a:pPr>
                      <a:endParaRPr lang="en-US" sz="1600" b="1" dirty="0">
                        <a:solidFill>
                          <a:schemeClr val="tx1"/>
                        </a:solidFill>
                      </a:endParaRPr>
                    </a:p>
                  </a:txBody>
                  <a:tcPr marL="65713" marR="65713" marT="0" marB="0" anchor="ctr"/>
                </a:tc>
                <a:tc>
                  <a:txBody>
                    <a:bodyPr/>
                    <a:lstStyle/>
                    <a:p>
                      <a:pPr marL="0" marR="0" algn="just">
                        <a:lnSpc>
                          <a:spcPct val="115000"/>
                        </a:lnSpc>
                        <a:spcBef>
                          <a:spcPts val="0"/>
                        </a:spcBef>
                        <a:spcAft>
                          <a:spcPts val="0"/>
                        </a:spcAft>
                      </a:pPr>
                      <a:r>
                        <a:rPr lang="en-US" sz="1600" dirty="0">
                          <a:solidFill>
                            <a:schemeClr val="tx1"/>
                          </a:solidFill>
                        </a:rPr>
                        <a:t>VAT @ 4.4%</a:t>
                      </a: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1,805</a:t>
                      </a:r>
                      <a:endParaRPr lang="en-US" sz="1600" dirty="0">
                        <a:solidFill>
                          <a:schemeClr val="tx1"/>
                        </a:solidFill>
                      </a:endParaRPr>
                    </a:p>
                  </a:txBody>
                  <a:tcPr marL="65713" marR="65713" marT="0" marB="0" anchor="ctr"/>
                </a:tc>
              </a:tr>
              <a:tr h="347647">
                <a:tc vMerge="1">
                  <a:txBody>
                    <a:bodyPr/>
                    <a:lstStyle/>
                    <a:p>
                      <a:endParaRPr lang="en-US"/>
                    </a:p>
                  </a:txBody>
                  <a:tcPr/>
                </a:tc>
                <a:tc>
                  <a:txBody>
                    <a:bodyPr/>
                    <a:lstStyle/>
                    <a:p>
                      <a:pPr marL="0" marR="0" algn="just">
                        <a:lnSpc>
                          <a:spcPct val="115000"/>
                        </a:lnSpc>
                        <a:spcBef>
                          <a:spcPts val="0"/>
                        </a:spcBef>
                        <a:spcAft>
                          <a:spcPts val="0"/>
                        </a:spcAft>
                      </a:pPr>
                      <a:r>
                        <a:rPr lang="en-US" sz="1600" dirty="0" smtClean="0">
                          <a:solidFill>
                            <a:schemeClr val="tx1"/>
                          </a:solidFill>
                        </a:rPr>
                        <a:t>Electricity Duty &amp; Octroi</a:t>
                      </a:r>
                      <a:r>
                        <a:rPr lang="en-US" sz="1600" baseline="0" dirty="0" smtClean="0">
                          <a:solidFill>
                            <a:schemeClr val="tx1"/>
                          </a:solidFill>
                        </a:rPr>
                        <a:t> @ 75 paisa/unit on 700 units</a:t>
                      </a:r>
                      <a:endParaRPr lang="en-US" sz="1600" dirty="0">
                        <a:solidFill>
                          <a:schemeClr val="tx1"/>
                        </a:solidFill>
                      </a:endParaRP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525</a:t>
                      </a:r>
                      <a:endParaRPr lang="en-US" sz="1600" dirty="0">
                        <a:solidFill>
                          <a:schemeClr val="tx1"/>
                        </a:solidFill>
                      </a:endParaRPr>
                    </a:p>
                  </a:txBody>
                  <a:tcPr marL="65713" marR="65713" marT="0" marB="0" anchor="ctr"/>
                </a:tc>
              </a:tr>
              <a:tr h="347647">
                <a:tc vMerge="1">
                  <a:txBody>
                    <a:bodyPr/>
                    <a:lstStyle/>
                    <a:p>
                      <a:endParaRPr lang="en-US"/>
                    </a:p>
                  </a:txBody>
                  <a:tcPr/>
                </a:tc>
                <a:tc>
                  <a:txBody>
                    <a:bodyPr/>
                    <a:lstStyle/>
                    <a:p>
                      <a:pPr marL="0" marR="0" algn="just" defTabSz="914400" rtl="0" eaLnBrk="1" latinLnBrk="0" hangingPunct="1">
                        <a:lnSpc>
                          <a:spcPct val="115000"/>
                        </a:lnSpc>
                        <a:spcBef>
                          <a:spcPts val="0"/>
                        </a:spcBef>
                        <a:spcAft>
                          <a:spcPts val="0"/>
                        </a:spcAft>
                      </a:pPr>
                      <a:r>
                        <a:rPr lang="en-US" sz="1600" kern="1200" dirty="0" smtClean="0">
                          <a:solidFill>
                            <a:schemeClr val="tx1"/>
                          </a:solidFill>
                          <a:latin typeface="+mn-lt"/>
                          <a:ea typeface="+mn-ea"/>
                          <a:cs typeface="+mn-cs"/>
                        </a:rPr>
                        <a:t>Income Tax to State Government per tonne (Rs)</a:t>
                      </a:r>
                    </a:p>
                  </a:txBody>
                  <a:tcPr marL="65713" marR="65713" marT="0" marB="0" anchor="ctr"/>
                </a:tc>
                <a:tc>
                  <a:txBody>
                    <a:bodyPr/>
                    <a:lstStyle/>
                    <a:p>
                      <a:pPr marL="0" marR="0" algn="r" defTabSz="914400" rtl="0" eaLnBrk="1" latinLnBrk="0" hangingPunct="1">
                        <a:lnSpc>
                          <a:spcPct val="115000"/>
                        </a:lnSpc>
                        <a:spcBef>
                          <a:spcPts val="0"/>
                        </a:spcBef>
                        <a:spcAft>
                          <a:spcPts val="0"/>
                        </a:spcAft>
                      </a:pPr>
                      <a:r>
                        <a:rPr lang="en-US" sz="1600" kern="1200" dirty="0" smtClean="0">
                          <a:solidFill>
                            <a:schemeClr val="tx1"/>
                          </a:solidFill>
                          <a:latin typeface="+mn-lt"/>
                          <a:ea typeface="+mn-ea"/>
                          <a:cs typeface="+mn-cs"/>
                        </a:rPr>
                        <a:t>50</a:t>
                      </a:r>
                    </a:p>
                  </a:txBody>
                  <a:tcPr marL="65713" marR="65713" marT="0" marB="0" anchor="ctr"/>
                </a:tc>
              </a:tr>
              <a:tr h="347647">
                <a:tc vMerge="1">
                  <a:txBody>
                    <a:bodyPr/>
                    <a:lstStyle/>
                    <a:p>
                      <a:endParaRPr lang="en-US"/>
                    </a:p>
                  </a:txBody>
                  <a:tcPr/>
                </a:tc>
                <a:tc>
                  <a:txBody>
                    <a:bodyPr/>
                    <a:lstStyle/>
                    <a:p>
                      <a:pPr marL="0" marR="0" algn="just">
                        <a:lnSpc>
                          <a:spcPct val="115000"/>
                        </a:lnSpc>
                        <a:spcBef>
                          <a:spcPts val="0"/>
                        </a:spcBef>
                        <a:spcAft>
                          <a:spcPts val="0"/>
                        </a:spcAft>
                      </a:pPr>
                      <a:r>
                        <a:rPr lang="en-US" sz="1600" dirty="0">
                          <a:solidFill>
                            <a:schemeClr val="tx1"/>
                          </a:solidFill>
                        </a:rPr>
                        <a:t>Total Taxes to State </a:t>
                      </a:r>
                      <a:r>
                        <a:rPr lang="en-US" sz="1600" dirty="0" smtClean="0">
                          <a:solidFill>
                            <a:schemeClr val="tx1"/>
                          </a:solidFill>
                        </a:rPr>
                        <a:t>Government per tonne (Rs)</a:t>
                      </a:r>
                      <a:endParaRPr lang="en-US" sz="1600" dirty="0">
                        <a:solidFill>
                          <a:schemeClr val="tx1"/>
                        </a:solidFill>
                      </a:endParaRPr>
                    </a:p>
                  </a:txBody>
                  <a:tcPr marL="65713" marR="65713" marT="0" marB="0" anchor="ctr"/>
                </a:tc>
                <a:tc>
                  <a:txBody>
                    <a:bodyPr/>
                    <a:lstStyle/>
                    <a:p>
                      <a:pPr marL="0" marR="0" algn="r">
                        <a:lnSpc>
                          <a:spcPct val="115000"/>
                        </a:lnSpc>
                        <a:spcBef>
                          <a:spcPts val="0"/>
                        </a:spcBef>
                        <a:spcAft>
                          <a:spcPts val="0"/>
                        </a:spcAft>
                      </a:pPr>
                      <a:r>
                        <a:rPr lang="en-US" sz="1600" dirty="0" smtClean="0">
                          <a:solidFill>
                            <a:schemeClr val="tx1"/>
                          </a:solidFill>
                        </a:rPr>
                        <a:t>6,891</a:t>
                      </a:r>
                      <a:endParaRPr lang="en-US" sz="1600" dirty="0">
                        <a:solidFill>
                          <a:schemeClr val="tx1"/>
                        </a:solidFill>
                      </a:endParaRPr>
                    </a:p>
                  </a:txBody>
                  <a:tcPr marL="65713" marR="65713" marT="0" marB="0" anchor="ctr"/>
                </a:tc>
              </a:tr>
              <a:tr h="479471">
                <a:tc gridSpan="2">
                  <a:txBody>
                    <a:bodyPr/>
                    <a:lstStyle/>
                    <a:p>
                      <a:pPr marL="0" marR="0" algn="l" defTabSz="914400" rtl="0" eaLnBrk="1" latinLnBrk="0" hangingPunct="1">
                        <a:lnSpc>
                          <a:spcPct val="115000"/>
                        </a:lnSpc>
                        <a:spcBef>
                          <a:spcPts val="0"/>
                        </a:spcBef>
                        <a:spcAft>
                          <a:spcPts val="0"/>
                        </a:spcAft>
                      </a:pPr>
                      <a:r>
                        <a:rPr lang="en-US" sz="1600" b="1" kern="1200" dirty="0">
                          <a:solidFill>
                            <a:schemeClr val="tx1"/>
                          </a:solidFill>
                          <a:latin typeface="+mn-lt"/>
                          <a:ea typeface="+mn-ea"/>
                          <a:cs typeface="+mn-cs"/>
                        </a:rPr>
                        <a:t>Grand Total Selling Price per tonne </a:t>
                      </a:r>
                      <a:r>
                        <a:rPr lang="en-US" sz="1600" b="1" kern="1200" dirty="0" smtClean="0">
                          <a:solidFill>
                            <a:schemeClr val="tx1"/>
                          </a:solidFill>
                          <a:latin typeface="+mn-lt"/>
                          <a:ea typeface="+mn-ea"/>
                          <a:cs typeface="+mn-cs"/>
                        </a:rPr>
                        <a:t>(Rs)</a:t>
                      </a:r>
                      <a:endParaRPr lang="en-US" sz="1600" b="1" kern="1200" dirty="0">
                        <a:solidFill>
                          <a:schemeClr val="tx1"/>
                        </a:solidFill>
                        <a:latin typeface="+mn-lt"/>
                        <a:ea typeface="+mn-ea"/>
                        <a:cs typeface="+mn-cs"/>
                      </a:endParaRPr>
                    </a:p>
                  </a:txBody>
                  <a:tcPr marL="65713" marR="65713" marT="0" marB="0" anchor="ctr">
                    <a:solidFill>
                      <a:schemeClr val="tx2">
                        <a:lumMod val="40000"/>
                        <a:lumOff val="60000"/>
                      </a:schemeClr>
                    </a:solidFill>
                  </a:tcPr>
                </a:tc>
                <a:tc hMerge="1">
                  <a:txBody>
                    <a:bodyPr/>
                    <a:lstStyle/>
                    <a:p>
                      <a:endParaRPr lang="en-US"/>
                    </a:p>
                  </a:txBody>
                  <a:tcPr/>
                </a:tc>
                <a:tc>
                  <a:txBody>
                    <a:bodyPr/>
                    <a:lstStyle/>
                    <a:p>
                      <a:pPr marL="0" marR="0" algn="r" defTabSz="914400" rtl="0" eaLnBrk="1" latinLnBrk="0" hangingPunct="1">
                        <a:lnSpc>
                          <a:spcPct val="115000"/>
                        </a:lnSpc>
                        <a:spcBef>
                          <a:spcPts val="0"/>
                        </a:spcBef>
                        <a:spcAft>
                          <a:spcPts val="0"/>
                        </a:spcAft>
                      </a:pPr>
                      <a:r>
                        <a:rPr lang="en-US" sz="1600" kern="1200" dirty="0" smtClean="0">
                          <a:solidFill>
                            <a:schemeClr val="tx1"/>
                          </a:solidFill>
                          <a:latin typeface="+mn-lt"/>
                          <a:ea typeface="+mn-ea"/>
                          <a:cs typeface="+mn-cs"/>
                        </a:rPr>
                        <a:t>43,391</a:t>
                      </a:r>
                      <a:endParaRPr lang="en-US" sz="1600" kern="1200" dirty="0">
                        <a:solidFill>
                          <a:schemeClr val="tx1"/>
                        </a:solidFill>
                        <a:latin typeface="+mn-lt"/>
                        <a:ea typeface="+mn-ea"/>
                        <a:cs typeface="+mn-cs"/>
                      </a:endParaRPr>
                    </a:p>
                  </a:txBody>
                  <a:tcPr marL="65713" marR="65713" marT="0" marB="0" anchor="ctr">
                    <a:solidFill>
                      <a:schemeClr val="tx2">
                        <a:lumMod val="40000"/>
                        <a:lumOff val="60000"/>
                      </a:schemeClr>
                    </a:solidFill>
                  </a:tcPr>
                </a:tc>
              </a:tr>
              <a:tr h="479471">
                <a:tc gridSpan="2">
                  <a:txBody>
                    <a:bodyPr/>
                    <a:lstStyle/>
                    <a:p>
                      <a:pPr marL="0" marR="0" algn="l" defTabSz="914400" rtl="0" eaLnBrk="1" latinLnBrk="0" hangingPunct="1">
                        <a:lnSpc>
                          <a:spcPct val="115000"/>
                        </a:lnSpc>
                        <a:spcBef>
                          <a:spcPts val="0"/>
                        </a:spcBef>
                        <a:spcAft>
                          <a:spcPts val="0"/>
                        </a:spcAft>
                      </a:pPr>
                      <a:r>
                        <a:rPr lang="en-US" sz="1800" b="1" kern="1200" dirty="0" smtClean="0">
                          <a:solidFill>
                            <a:schemeClr val="tx1"/>
                          </a:solidFill>
                          <a:latin typeface="+mn-lt"/>
                          <a:ea typeface="+mn-ea"/>
                          <a:cs typeface="+mn-cs"/>
                        </a:rPr>
                        <a:t>Total Tax revenue/unit</a:t>
                      </a:r>
                      <a:endParaRPr lang="en-US" sz="1800" b="1" kern="1200" dirty="0">
                        <a:solidFill>
                          <a:schemeClr val="tx1"/>
                        </a:solidFill>
                        <a:latin typeface="+mn-lt"/>
                        <a:ea typeface="+mn-ea"/>
                        <a:cs typeface="+mn-cs"/>
                      </a:endParaRPr>
                    </a:p>
                  </a:txBody>
                  <a:tcPr marL="65713" marR="65713" marT="0" marB="0" anchor="ctr">
                    <a:solidFill>
                      <a:schemeClr val="tx2">
                        <a:lumMod val="40000"/>
                        <a:lumOff val="60000"/>
                      </a:schemeClr>
                    </a:solidFill>
                  </a:tcPr>
                </a:tc>
                <a:tc hMerge="1">
                  <a:txBody>
                    <a:bodyPr/>
                    <a:lstStyle/>
                    <a:p>
                      <a:endParaRPr lang="en-US"/>
                    </a:p>
                  </a:txBody>
                  <a:tcPr/>
                </a:tc>
                <a:tc>
                  <a:txBody>
                    <a:bodyPr/>
                    <a:lstStyle/>
                    <a:p>
                      <a:pPr marL="0" marR="0" algn="r" defTabSz="914400" rtl="0" eaLnBrk="1" latinLnBrk="0" hangingPunct="1">
                        <a:lnSpc>
                          <a:spcPct val="115000"/>
                        </a:lnSpc>
                        <a:spcBef>
                          <a:spcPts val="0"/>
                        </a:spcBef>
                        <a:spcAft>
                          <a:spcPts val="0"/>
                        </a:spcAft>
                      </a:pPr>
                      <a:r>
                        <a:rPr lang="en-US" sz="1800" b="1" kern="1200" dirty="0" smtClean="0">
                          <a:solidFill>
                            <a:schemeClr val="tx1"/>
                          </a:solidFill>
                          <a:latin typeface="+mn-lt"/>
                          <a:ea typeface="+mn-ea"/>
                          <a:cs typeface="+mn-cs"/>
                        </a:rPr>
                        <a:t>Rs 9.84</a:t>
                      </a:r>
                      <a:endParaRPr lang="en-US" sz="1800" b="1" kern="1200" dirty="0">
                        <a:solidFill>
                          <a:schemeClr val="tx1"/>
                        </a:solidFill>
                        <a:latin typeface="+mn-lt"/>
                        <a:ea typeface="+mn-ea"/>
                        <a:cs typeface="+mn-cs"/>
                      </a:endParaRPr>
                    </a:p>
                  </a:txBody>
                  <a:tcPr marL="65713" marR="65713" marT="0" marB="0" anchor="ctr">
                    <a:solidFill>
                      <a:schemeClr val="tx2">
                        <a:lumMod val="40000"/>
                        <a:lumOff val="60000"/>
                      </a:schemeClr>
                    </a:solidFill>
                  </a:tcPr>
                </a:tc>
              </a:tr>
            </a:tbl>
          </a:graphicData>
        </a:graphic>
      </p:graphicFrame>
      <p:sp>
        <p:nvSpPr>
          <p:cNvPr id="3" name="TextBox 2"/>
          <p:cNvSpPr txBox="1"/>
          <p:nvPr/>
        </p:nvSpPr>
        <p:spPr>
          <a:xfrm>
            <a:off x="152400" y="2286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Arial Unicode MS" pitchFamily="34" charset="-128"/>
                <a:cs typeface="Calibri" pitchFamily="34" charset="0"/>
              </a:rPr>
              <a:t>Calculation</a:t>
            </a:r>
            <a:endParaRPr lang="en-US" sz="3200" b="1" dirty="0">
              <a:solidFill>
                <a:schemeClr val="accent1">
                  <a:lumMod val="75000"/>
                </a:schemeClr>
              </a:solidFill>
              <a:latin typeface="Calibri" pitchFamily="34" charset="0"/>
              <a:ea typeface="Arial Unicode MS" pitchFamily="34" charset="-128"/>
              <a:cs typeface="Calibri"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001000" cy="3505200"/>
          </a:xfrm>
        </p:spPr>
        <p:txBody>
          <a:bodyPr/>
          <a:lstStyle/>
          <a:p>
            <a:pPr algn="l"/>
            <a:endParaRPr lang="en-US" sz="2000" dirty="0" smtClean="0"/>
          </a:p>
        </p:txBody>
      </p:sp>
      <p:sp>
        <p:nvSpPr>
          <p:cNvPr id="4" name="TextBox 3"/>
          <p:cNvSpPr txBox="1"/>
          <p:nvPr/>
        </p:nvSpPr>
        <p:spPr>
          <a:xfrm>
            <a:off x="0" y="3048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Arial Unicode MS" pitchFamily="34" charset="-128"/>
                <a:cs typeface="Calibri" pitchFamily="34" charset="0"/>
              </a:rPr>
              <a:t>OA in Punjab</a:t>
            </a:r>
            <a:endParaRPr lang="en-US" sz="3200" b="1" dirty="0">
              <a:solidFill>
                <a:schemeClr val="accent1">
                  <a:lumMod val="75000"/>
                </a:schemeClr>
              </a:solidFill>
              <a:latin typeface="Calibri" pitchFamily="34" charset="0"/>
              <a:ea typeface="Arial Unicode MS" pitchFamily="34" charset="-128"/>
              <a:cs typeface="Calibri" pitchFamily="34" charset="0"/>
            </a:endParaRPr>
          </a:p>
        </p:txBody>
      </p:sp>
      <p:graphicFrame>
        <p:nvGraphicFramePr>
          <p:cNvPr id="5" name="Table 4"/>
          <p:cNvGraphicFramePr>
            <a:graphicFrameLocks noGrp="1"/>
          </p:cNvGraphicFramePr>
          <p:nvPr/>
        </p:nvGraphicFramePr>
        <p:xfrm>
          <a:off x="228600" y="1143002"/>
          <a:ext cx="8763000" cy="4876800"/>
        </p:xfrm>
        <a:graphic>
          <a:graphicData uri="http://schemas.openxmlformats.org/drawingml/2006/table">
            <a:tbl>
              <a:tblPr>
                <a:tableStyleId>{69CF1AB2-1976-4502-BF36-3FF5EA218861}</a:tableStyleId>
              </a:tblPr>
              <a:tblGrid>
                <a:gridCol w="6979380"/>
                <a:gridCol w="1783620"/>
              </a:tblGrid>
              <a:tr h="532613">
                <a:tc>
                  <a:txBody>
                    <a:bodyPr/>
                    <a:lstStyle/>
                    <a:p>
                      <a:pPr marL="0" marR="0" algn="just">
                        <a:lnSpc>
                          <a:spcPct val="115000"/>
                        </a:lnSpc>
                        <a:spcBef>
                          <a:spcPts val="0"/>
                        </a:spcBef>
                        <a:spcAft>
                          <a:spcPts val="0"/>
                        </a:spcAft>
                      </a:pPr>
                      <a:r>
                        <a:rPr lang="en-US" sz="1800" b="1" dirty="0" smtClean="0">
                          <a:solidFill>
                            <a:schemeClr val="accent1"/>
                          </a:solidFill>
                          <a:latin typeface="Calibri"/>
                          <a:ea typeface="Times New Roman"/>
                          <a:cs typeface="Arial"/>
                        </a:rPr>
                        <a:t>Total no of of OA consumer (Steel Manufacturers)</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latin typeface="Calibri"/>
                          <a:ea typeface="Times New Roman"/>
                          <a:cs typeface="Arial"/>
                        </a:rPr>
                        <a:t>115</a:t>
                      </a:r>
                      <a:endParaRPr lang="en-US" sz="1800" b="1" dirty="0">
                        <a:solidFill>
                          <a:schemeClr val="accent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1" dirty="0">
                          <a:solidFill>
                            <a:schemeClr val="accent1"/>
                          </a:solidFill>
                        </a:rPr>
                        <a:t>Load not catered by DISCOMS hence provided by OA (MW)</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rPr>
                        <a:t>400</a:t>
                      </a:r>
                      <a:endParaRPr lang="en-US" sz="1800" b="1" dirty="0">
                        <a:solidFill>
                          <a:schemeClr val="accent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1" dirty="0">
                          <a:solidFill>
                            <a:schemeClr val="accent1"/>
                          </a:solidFill>
                        </a:rPr>
                        <a:t>Average hours per day for which power is required (Hours)</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a:solidFill>
                            <a:schemeClr val="accent1"/>
                          </a:solidFill>
                        </a:rPr>
                        <a:t>10</a:t>
                      </a:r>
                      <a:endParaRPr lang="en-US" sz="1800" b="1" dirty="0">
                        <a:solidFill>
                          <a:schemeClr val="accent1"/>
                        </a:solidFill>
                        <a:latin typeface="Calibri"/>
                        <a:ea typeface="Times New Roman"/>
                        <a:cs typeface="Arial"/>
                      </a:endParaRPr>
                    </a:p>
                  </a:txBody>
                  <a:tcPr marL="68580" marR="68580" marT="0" marB="0"/>
                </a:tc>
              </a:tr>
              <a:tr h="1065226">
                <a:tc>
                  <a:txBody>
                    <a:bodyPr/>
                    <a:lstStyle/>
                    <a:p>
                      <a:pPr marL="0" marR="0" algn="just">
                        <a:lnSpc>
                          <a:spcPct val="115000"/>
                        </a:lnSpc>
                        <a:spcBef>
                          <a:spcPts val="0"/>
                        </a:spcBef>
                        <a:spcAft>
                          <a:spcPts val="0"/>
                        </a:spcAft>
                      </a:pPr>
                      <a:r>
                        <a:rPr lang="en-US" sz="1800" b="1" dirty="0">
                          <a:solidFill>
                            <a:schemeClr val="accent1"/>
                          </a:solidFill>
                        </a:rPr>
                        <a:t>Power procured through Open Access per month for 200 MW @ 10 Hours per day (kWh)</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rPr>
                        <a:t>120,000,000</a:t>
                      </a:r>
                      <a:endParaRPr lang="en-US" sz="1800" b="1" dirty="0">
                        <a:solidFill>
                          <a:schemeClr val="accent1"/>
                        </a:solidFill>
                        <a:latin typeface="Calibri"/>
                        <a:ea typeface="Times New Roman"/>
                        <a:cs typeface="Arial"/>
                      </a:endParaRPr>
                    </a:p>
                  </a:txBody>
                  <a:tcPr marL="68580" marR="68580" marT="0" marB="0"/>
                </a:tc>
              </a:tr>
              <a:tr h="712734">
                <a:tc>
                  <a:txBody>
                    <a:bodyPr/>
                    <a:lstStyle/>
                    <a:p>
                      <a:pPr marL="0" marR="0" algn="just">
                        <a:lnSpc>
                          <a:spcPct val="115000"/>
                        </a:lnSpc>
                        <a:spcBef>
                          <a:spcPts val="0"/>
                        </a:spcBef>
                        <a:spcAft>
                          <a:spcPts val="0"/>
                        </a:spcAft>
                      </a:pPr>
                      <a:r>
                        <a:rPr lang="en-US" sz="1800" b="1" dirty="0">
                          <a:solidFill>
                            <a:schemeClr val="accent1"/>
                          </a:solidFill>
                        </a:rPr>
                        <a:t>Revenue per month for Government @ Rs. </a:t>
                      </a:r>
                      <a:r>
                        <a:rPr lang="en-US" sz="1800" b="1" dirty="0" smtClean="0">
                          <a:solidFill>
                            <a:schemeClr val="accent1"/>
                          </a:solidFill>
                        </a:rPr>
                        <a:t>6891 </a:t>
                      </a:r>
                      <a:r>
                        <a:rPr lang="en-US" sz="1800" b="1" dirty="0">
                          <a:solidFill>
                            <a:schemeClr val="accent1"/>
                          </a:solidFill>
                        </a:rPr>
                        <a:t>per 700 kWh procured through OA </a:t>
                      </a:r>
                      <a:r>
                        <a:rPr lang="en-US" sz="1800" b="1" dirty="0" smtClean="0">
                          <a:solidFill>
                            <a:schemeClr val="accent1"/>
                          </a:solidFill>
                        </a:rPr>
                        <a:t>(</a:t>
                      </a:r>
                      <a:r>
                        <a:rPr lang="en-US" sz="1800" b="1" dirty="0" err="1" smtClean="0">
                          <a:solidFill>
                            <a:schemeClr val="accent1"/>
                          </a:solidFill>
                        </a:rPr>
                        <a:t>Crores</a:t>
                      </a:r>
                      <a:r>
                        <a:rPr lang="en-US" sz="1800" b="1" dirty="0">
                          <a:solidFill>
                            <a:schemeClr val="accent1"/>
                          </a:solidFill>
                        </a:rPr>
                        <a:t>) </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rPr>
                        <a:t>118</a:t>
                      </a:r>
                      <a:endParaRPr lang="en-US" sz="1800" b="1" dirty="0">
                        <a:solidFill>
                          <a:schemeClr val="accent1"/>
                        </a:solidFill>
                        <a:latin typeface="Calibri"/>
                        <a:ea typeface="Times New Roman"/>
                        <a:cs typeface="Arial"/>
                      </a:endParaRPr>
                    </a:p>
                  </a:txBody>
                  <a:tcPr marL="68580" marR="68580" marT="0" marB="0"/>
                </a:tc>
              </a:tr>
              <a:tr h="532613">
                <a:tc>
                  <a:txBody>
                    <a:bodyPr/>
                    <a:lstStyle/>
                    <a:p>
                      <a:pPr marL="0" marR="0">
                        <a:lnSpc>
                          <a:spcPct val="115000"/>
                        </a:lnSpc>
                        <a:spcBef>
                          <a:spcPts val="0"/>
                        </a:spcBef>
                        <a:spcAft>
                          <a:spcPts val="0"/>
                        </a:spcAft>
                      </a:pPr>
                      <a:r>
                        <a:rPr lang="en-US" sz="1800" b="1" dirty="0">
                          <a:solidFill>
                            <a:schemeClr val="accent1"/>
                          </a:solidFill>
                        </a:rPr>
                        <a:t>Additional wages of the employees </a:t>
                      </a:r>
                      <a:r>
                        <a:rPr lang="en-US" sz="1800" b="1" dirty="0" smtClean="0">
                          <a:solidFill>
                            <a:schemeClr val="accent1"/>
                          </a:solidFill>
                        </a:rPr>
                        <a:t>(</a:t>
                      </a:r>
                      <a:r>
                        <a:rPr lang="en-US" sz="1800" b="1" dirty="0" err="1" smtClean="0">
                          <a:solidFill>
                            <a:schemeClr val="accent1"/>
                          </a:solidFill>
                        </a:rPr>
                        <a:t>Crores</a:t>
                      </a:r>
                      <a:r>
                        <a:rPr lang="en-US" sz="1800" b="1" dirty="0">
                          <a:solidFill>
                            <a:schemeClr val="accent1"/>
                          </a:solidFill>
                        </a:rPr>
                        <a:t>)</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latin typeface="+mn-lt"/>
                          <a:ea typeface="+mn-ea"/>
                          <a:cs typeface="+mn-cs"/>
                        </a:rPr>
                        <a:t>85</a:t>
                      </a:r>
                      <a:endParaRPr lang="en-US" sz="1800" b="1" dirty="0">
                        <a:solidFill>
                          <a:schemeClr val="accent1"/>
                        </a:solidFill>
                        <a:latin typeface="Calibri"/>
                        <a:ea typeface="Times New Roman"/>
                        <a:cs typeface="Arial"/>
                      </a:endParaRPr>
                    </a:p>
                  </a:txBody>
                  <a:tcPr marL="68580" marR="68580" marT="0" marB="0"/>
                </a:tc>
              </a:tr>
              <a:tr h="435775">
                <a:tc>
                  <a:txBody>
                    <a:bodyPr/>
                    <a:lstStyle/>
                    <a:p>
                      <a:pPr marL="0" marR="0" algn="just">
                        <a:lnSpc>
                          <a:spcPct val="115000"/>
                        </a:lnSpc>
                        <a:spcBef>
                          <a:spcPts val="0"/>
                        </a:spcBef>
                        <a:spcAft>
                          <a:spcPts val="0"/>
                        </a:spcAft>
                      </a:pPr>
                      <a:r>
                        <a:rPr lang="en-US" sz="1800" b="1" dirty="0">
                          <a:solidFill>
                            <a:schemeClr val="accent1"/>
                          </a:solidFill>
                        </a:rPr>
                        <a:t>Revenue per annum for Government @ Rs. </a:t>
                      </a:r>
                      <a:r>
                        <a:rPr lang="en-US" sz="1800" b="1" dirty="0" smtClean="0">
                          <a:solidFill>
                            <a:schemeClr val="accent1"/>
                          </a:solidFill>
                        </a:rPr>
                        <a:t>9.84/ </a:t>
                      </a:r>
                      <a:r>
                        <a:rPr lang="en-US" sz="1800" b="1" dirty="0">
                          <a:solidFill>
                            <a:schemeClr val="accent1"/>
                          </a:solidFill>
                        </a:rPr>
                        <a:t>unit for </a:t>
                      </a:r>
                      <a:r>
                        <a:rPr lang="en-US" sz="1800" b="1" dirty="0" smtClean="0">
                          <a:solidFill>
                            <a:schemeClr val="accent1"/>
                          </a:solidFill>
                        </a:rPr>
                        <a:t>(</a:t>
                      </a:r>
                      <a:r>
                        <a:rPr lang="en-US" sz="1800" b="1" dirty="0" err="1" smtClean="0">
                          <a:solidFill>
                            <a:schemeClr val="accent1"/>
                          </a:solidFill>
                        </a:rPr>
                        <a:t>Crores</a:t>
                      </a:r>
                      <a:r>
                        <a:rPr lang="en-US" sz="1800" b="1" dirty="0">
                          <a:solidFill>
                            <a:schemeClr val="accent1"/>
                          </a:solidFill>
                        </a:rPr>
                        <a:t>) </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latin typeface="+mn-lt"/>
                          <a:ea typeface="+mn-ea"/>
                          <a:cs typeface="+mn-cs"/>
                        </a:rPr>
                        <a:t>1417</a:t>
                      </a:r>
                      <a:endParaRPr lang="en-US" sz="1800" b="1" dirty="0">
                        <a:solidFill>
                          <a:schemeClr val="accent1"/>
                        </a:solidFill>
                        <a:latin typeface="Calibri"/>
                        <a:ea typeface="Times New Roman"/>
                        <a:cs typeface="Arial"/>
                      </a:endParaRPr>
                    </a:p>
                  </a:txBody>
                  <a:tcPr marL="68580" marR="68580" marT="0" marB="0"/>
                </a:tc>
              </a:tr>
              <a:tr h="532613">
                <a:tc>
                  <a:txBody>
                    <a:bodyPr/>
                    <a:lstStyle/>
                    <a:p>
                      <a:pPr marL="0" marR="0" algn="just">
                        <a:lnSpc>
                          <a:spcPct val="115000"/>
                        </a:lnSpc>
                        <a:spcBef>
                          <a:spcPts val="0"/>
                        </a:spcBef>
                        <a:spcAft>
                          <a:spcPts val="0"/>
                        </a:spcAft>
                      </a:pPr>
                      <a:r>
                        <a:rPr lang="en-US" sz="1800" b="1" dirty="0">
                          <a:solidFill>
                            <a:schemeClr val="accent1"/>
                          </a:solidFill>
                        </a:rPr>
                        <a:t>Annual </a:t>
                      </a:r>
                      <a:r>
                        <a:rPr lang="en-US" sz="1800" b="1" dirty="0" smtClean="0">
                          <a:solidFill>
                            <a:schemeClr val="accent1"/>
                          </a:solidFill>
                        </a:rPr>
                        <a:t>employment</a:t>
                      </a:r>
                      <a:r>
                        <a:rPr lang="en-US" sz="1800" b="1" baseline="0" dirty="0" smtClean="0">
                          <a:solidFill>
                            <a:schemeClr val="accent1"/>
                          </a:solidFill>
                        </a:rPr>
                        <a:t> generation</a:t>
                      </a:r>
                      <a:r>
                        <a:rPr lang="en-US" sz="1800" b="1" dirty="0" smtClean="0">
                          <a:solidFill>
                            <a:schemeClr val="accent1"/>
                          </a:solidFill>
                        </a:rPr>
                        <a:t> (</a:t>
                      </a:r>
                      <a:r>
                        <a:rPr lang="en-US" sz="1800" b="1" dirty="0" err="1" smtClean="0">
                          <a:solidFill>
                            <a:schemeClr val="accent1"/>
                          </a:solidFill>
                        </a:rPr>
                        <a:t>Crores</a:t>
                      </a:r>
                      <a:r>
                        <a:rPr lang="en-US" sz="1800" b="1" dirty="0">
                          <a:solidFill>
                            <a:schemeClr val="accent1"/>
                          </a:solidFill>
                        </a:rPr>
                        <a:t>)</a:t>
                      </a:r>
                      <a:endParaRPr lang="en-US" sz="1800" b="1" dirty="0">
                        <a:solidFill>
                          <a:schemeClr val="accent1"/>
                        </a:solidFill>
                        <a:latin typeface="Calibri"/>
                        <a:ea typeface="Times New Roman"/>
                        <a:cs typeface="Arial"/>
                      </a:endParaRPr>
                    </a:p>
                  </a:txBody>
                  <a:tcPr marL="68580" marR="68580" marT="0" marB="0"/>
                </a:tc>
                <a:tc>
                  <a:txBody>
                    <a:bodyPr/>
                    <a:lstStyle/>
                    <a:p>
                      <a:pPr marL="0" marR="0" algn="r">
                        <a:lnSpc>
                          <a:spcPct val="115000"/>
                        </a:lnSpc>
                        <a:spcBef>
                          <a:spcPts val="0"/>
                        </a:spcBef>
                        <a:spcAft>
                          <a:spcPts val="0"/>
                        </a:spcAft>
                      </a:pPr>
                      <a:r>
                        <a:rPr lang="en-US" sz="1800" b="1" dirty="0" smtClean="0">
                          <a:solidFill>
                            <a:schemeClr val="accent1"/>
                          </a:solidFill>
                          <a:latin typeface="Calibri"/>
                          <a:ea typeface="Times New Roman"/>
                          <a:cs typeface="Arial"/>
                        </a:rPr>
                        <a:t>1028</a:t>
                      </a:r>
                      <a:endParaRPr lang="en-US" sz="1800" b="1" dirty="0">
                        <a:solidFill>
                          <a:schemeClr val="accent1"/>
                        </a:solidFill>
                        <a:latin typeface="Calibri"/>
                        <a:ea typeface="Times New Roman"/>
                        <a:cs typeface="Arial"/>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43000"/>
            <a:ext cx="8001000" cy="4876800"/>
          </a:xfrm>
        </p:spPr>
        <p:txBody>
          <a:bodyPr/>
          <a:lstStyle/>
          <a:p>
            <a:pPr algn="l">
              <a:buFont typeface="Arial" pitchFamily="34" charset="0"/>
              <a:buChar char="•"/>
            </a:pPr>
            <a:r>
              <a:rPr lang="en-US" sz="2400" dirty="0" smtClean="0"/>
              <a:t> </a:t>
            </a:r>
            <a:r>
              <a:rPr lang="en-US" sz="2400" b="1" dirty="0" smtClean="0"/>
              <a:t>State Government</a:t>
            </a:r>
          </a:p>
          <a:p>
            <a:pPr lvl="1" algn="l">
              <a:buFont typeface="Arial" pitchFamily="34" charset="0"/>
              <a:buChar char="•"/>
            </a:pPr>
            <a:r>
              <a:rPr lang="en-US" sz="2000" b="1" dirty="0" smtClean="0"/>
              <a:t> </a:t>
            </a:r>
            <a:r>
              <a:rPr lang="en-US" sz="2000" dirty="0" smtClean="0"/>
              <a:t>Rs 9.84/ unit of OA procured by industry</a:t>
            </a:r>
          </a:p>
          <a:p>
            <a:pPr lvl="1" algn="l">
              <a:buFont typeface="Arial" pitchFamily="34" charset="0"/>
              <a:buChar char="•"/>
            </a:pPr>
            <a:r>
              <a:rPr lang="en-US" sz="2000" dirty="0" smtClean="0"/>
              <a:t> Annual Revenue of Rs 1417 Cr from taxes</a:t>
            </a:r>
          </a:p>
          <a:p>
            <a:pPr lvl="1" algn="l">
              <a:buFont typeface="Arial" pitchFamily="34" charset="0"/>
              <a:buChar char="•"/>
            </a:pPr>
            <a:r>
              <a:rPr lang="en-US" sz="2000" dirty="0" smtClean="0"/>
              <a:t> Employment generation of Rs7.14/unit</a:t>
            </a:r>
          </a:p>
          <a:p>
            <a:pPr lvl="1" algn="l">
              <a:buFont typeface="Arial" pitchFamily="34" charset="0"/>
              <a:buChar char="•"/>
            </a:pPr>
            <a:r>
              <a:rPr lang="en-US" sz="2000" dirty="0" smtClean="0"/>
              <a:t> Annual Revenue of Rs 1028 Cr as employment generation</a:t>
            </a:r>
          </a:p>
          <a:p>
            <a:pPr lvl="1" algn="l">
              <a:buFont typeface="Arial" pitchFamily="34" charset="0"/>
              <a:buChar char="•"/>
            </a:pPr>
            <a:endParaRPr lang="en-US" sz="1100" dirty="0" smtClean="0"/>
          </a:p>
          <a:p>
            <a:pPr algn="l">
              <a:buFont typeface="Arial" pitchFamily="34" charset="0"/>
              <a:buChar char="•"/>
            </a:pPr>
            <a:r>
              <a:rPr lang="en-US" sz="2400" dirty="0" smtClean="0"/>
              <a:t> </a:t>
            </a:r>
            <a:r>
              <a:rPr lang="en-US" sz="2400" b="1" dirty="0" smtClean="0"/>
              <a:t>PSPCL</a:t>
            </a:r>
          </a:p>
          <a:p>
            <a:pPr lvl="1" algn="l">
              <a:buFont typeface="Arial" pitchFamily="34" charset="0"/>
              <a:buChar char="•"/>
            </a:pPr>
            <a:r>
              <a:rPr lang="en-US" sz="2000" dirty="0" smtClean="0"/>
              <a:t> 45 paisa/ unit (APPC + OA charges &amp; Losses - HT tariff)</a:t>
            </a:r>
          </a:p>
          <a:p>
            <a:pPr lvl="1" algn="l">
              <a:buFont typeface="Arial" pitchFamily="34" charset="0"/>
              <a:buChar char="•"/>
            </a:pPr>
            <a:endParaRPr lang="en-US" sz="1100" dirty="0" smtClean="0"/>
          </a:p>
          <a:p>
            <a:pPr algn="l">
              <a:buFont typeface="Arial" pitchFamily="34" charset="0"/>
              <a:buChar char="•"/>
            </a:pPr>
            <a:r>
              <a:rPr lang="en-US" sz="2400" b="1" dirty="0" smtClean="0"/>
              <a:t>SLDC</a:t>
            </a:r>
          </a:p>
          <a:p>
            <a:pPr lvl="1" algn="l">
              <a:buFont typeface="Arial" pitchFamily="34" charset="0"/>
              <a:buChar char="•"/>
            </a:pPr>
            <a:r>
              <a:rPr lang="en-US" sz="2000" dirty="0" smtClean="0"/>
              <a:t> RS 2000/day/ consumer</a:t>
            </a:r>
          </a:p>
          <a:p>
            <a:pPr lvl="1" algn="l">
              <a:buFont typeface="Arial" pitchFamily="34" charset="0"/>
              <a:buChar char="•"/>
            </a:pPr>
            <a:r>
              <a:rPr lang="en-US" sz="2000" dirty="0" smtClean="0"/>
              <a:t> Expected Daily income of Rs 6 lakh</a:t>
            </a:r>
          </a:p>
          <a:p>
            <a:pPr lvl="1" algn="l">
              <a:buFont typeface="Arial" pitchFamily="34" charset="0"/>
              <a:buChar char="•"/>
            </a:pPr>
            <a:r>
              <a:rPr lang="en-US" sz="2000" dirty="0" smtClean="0"/>
              <a:t> Total Yearly revenue of Rs  21.9 Cr </a:t>
            </a:r>
            <a:r>
              <a:rPr lang="en-US" sz="1600" dirty="0" smtClean="0"/>
              <a:t>( Much higher than the whole SLDC setup Cost)</a:t>
            </a:r>
            <a:endParaRPr lang="en-US" sz="2000" dirty="0" smtClean="0"/>
          </a:p>
        </p:txBody>
      </p:sp>
      <p:sp>
        <p:nvSpPr>
          <p:cNvPr id="4" name="TextBox 3"/>
          <p:cNvSpPr txBox="1"/>
          <p:nvPr/>
        </p:nvSpPr>
        <p:spPr>
          <a:xfrm>
            <a:off x="152400" y="228600"/>
            <a:ext cx="6934200" cy="584775"/>
          </a:xfrm>
          <a:prstGeom prst="rect">
            <a:avLst/>
          </a:prstGeom>
          <a:noFill/>
        </p:spPr>
        <p:txBody>
          <a:bodyPr wrap="square" rtlCol="0">
            <a:spAutoFit/>
          </a:bodyPr>
          <a:lstStyle/>
          <a:p>
            <a:r>
              <a:rPr lang="en-US" sz="3200" b="1" dirty="0" smtClean="0">
                <a:solidFill>
                  <a:schemeClr val="accent1">
                    <a:lumMod val="75000"/>
                  </a:schemeClr>
                </a:solidFill>
                <a:latin typeface="Calibri" pitchFamily="34" charset="0"/>
                <a:ea typeface="Arial Unicode MS" pitchFamily="34" charset="-128"/>
                <a:cs typeface="Calibri" pitchFamily="34" charset="0"/>
              </a:rPr>
              <a:t>Commercial Benefits </a:t>
            </a:r>
            <a:endParaRPr lang="en-US" sz="3200" b="1" dirty="0">
              <a:solidFill>
                <a:schemeClr val="accent1">
                  <a:lumMod val="75000"/>
                </a:schemeClr>
              </a:solidFill>
              <a:latin typeface="Calibri" pitchFamily="34" charset="0"/>
              <a:ea typeface="Arial Unicode MS" pitchFamily="34" charset="-128"/>
              <a:cs typeface="Calibri"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152400" y="152400"/>
            <a:ext cx="8229600" cy="1143000"/>
          </a:xfrm>
          <a:ln>
            <a:miter lim="800000"/>
            <a:headEnd/>
            <a:tailEnd/>
          </a:ln>
        </p:spPr>
        <p:txBody>
          <a:bodyPr vert="horz" wrap="square" lIns="91440" tIns="45720" rIns="91440" bIns="45720" numCol="1" anchor="t" anchorCtr="0" compatLnSpc="1">
            <a:prstTxWarp prst="textNoShape">
              <a:avLst/>
            </a:prstTxWarp>
          </a:bodyPr>
          <a:lstStyle/>
          <a:p>
            <a:pPr algn="l">
              <a:defRPr/>
            </a:pPr>
            <a:r>
              <a:rPr lang="en-US" dirty="0" smtClean="0">
                <a:solidFill>
                  <a:schemeClr val="accent1">
                    <a:lumMod val="75000"/>
                  </a:schemeClr>
                </a:solidFill>
              </a:rPr>
              <a:t>IEX</a:t>
            </a:r>
            <a:r>
              <a:rPr lang="en-US" sz="3600" dirty="0" smtClean="0">
                <a:solidFill>
                  <a:schemeClr val="accent1">
                    <a:lumMod val="75000"/>
                  </a:schemeClr>
                </a:solidFill>
              </a:rPr>
              <a:t> </a:t>
            </a:r>
            <a:r>
              <a:rPr lang="en-US" dirty="0" smtClean="0">
                <a:solidFill>
                  <a:schemeClr val="accent1">
                    <a:lumMod val="75000"/>
                  </a:schemeClr>
                </a:solidFill>
              </a:rPr>
              <a:t>capabilities</a:t>
            </a:r>
          </a:p>
        </p:txBody>
      </p:sp>
      <p:sp>
        <p:nvSpPr>
          <p:cNvPr id="9219" name="Rectangle 3"/>
          <p:cNvSpPr>
            <a:spLocks noGrp="1" noChangeArrowheads="1"/>
          </p:cNvSpPr>
          <p:nvPr>
            <p:ph idx="1"/>
          </p:nvPr>
        </p:nvSpPr>
        <p:spPr bwMode="auto">
          <a:xfrm>
            <a:off x="304800" y="1143000"/>
            <a:ext cx="8610600" cy="4953000"/>
          </a:xfrm>
          <a:ln>
            <a:miter lim="800000"/>
            <a:headEnd/>
            <a:tailEnd/>
          </a:ln>
        </p:spPr>
        <p:txBody>
          <a:bodyPr vert="horz" wrap="square" lIns="91440" tIns="45720" rIns="91440" bIns="45720" numCol="1" anchor="t" anchorCtr="0" compatLnSpc="1">
            <a:prstTxWarp prst="textNoShape">
              <a:avLst/>
            </a:prstTxWarp>
          </a:bodyPr>
          <a:lstStyle/>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Spot Auction (Closed or Open) for real time prices.</a:t>
            </a:r>
          </a:p>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Continuous Trading</a:t>
            </a:r>
          </a:p>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Automated matching engine </a:t>
            </a:r>
          </a:p>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Online risk management system</a:t>
            </a:r>
          </a:p>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Online clearing &amp; banking interface for margins &amp; trade proceeds payment . </a:t>
            </a:r>
          </a:p>
          <a:p>
            <a:pPr>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Derivatives - for Hedging &amp; Price Discovery</a:t>
            </a:r>
          </a:p>
          <a:p>
            <a:pPr lvl="1">
              <a:lnSpc>
                <a:spcPct val="90000"/>
              </a:lnSpc>
              <a:buClr>
                <a:schemeClr val="accent1">
                  <a:lumMod val="75000"/>
                </a:schemeClr>
              </a:buClr>
              <a:buFont typeface="Calibri" pitchFamily="34" charset="0"/>
              <a:buChar char="⁻"/>
              <a:defRPr/>
            </a:pPr>
            <a:r>
              <a:rPr lang="en-US" sz="2400" b="1" dirty="0" smtClean="0">
                <a:solidFill>
                  <a:schemeClr val="accent1">
                    <a:lumMod val="75000"/>
                  </a:schemeClr>
                </a:solidFill>
              </a:rPr>
              <a:t>Forwards </a:t>
            </a:r>
          </a:p>
          <a:p>
            <a:pPr lvl="1">
              <a:lnSpc>
                <a:spcPct val="90000"/>
              </a:lnSpc>
              <a:buClr>
                <a:schemeClr val="accent1">
                  <a:lumMod val="75000"/>
                </a:schemeClr>
              </a:buClr>
              <a:buFont typeface="Calibri" pitchFamily="34" charset="0"/>
              <a:buChar char="⁻"/>
              <a:defRPr/>
            </a:pPr>
            <a:r>
              <a:rPr lang="en-US" sz="2400" b="1" dirty="0" smtClean="0">
                <a:solidFill>
                  <a:schemeClr val="accent1">
                    <a:lumMod val="75000"/>
                  </a:schemeClr>
                </a:solidFill>
              </a:rPr>
              <a:t>Futures</a:t>
            </a:r>
          </a:p>
          <a:p>
            <a:pPr algn="just">
              <a:lnSpc>
                <a:spcPct val="90000"/>
              </a:lnSpc>
              <a:buClr>
                <a:schemeClr val="accent1">
                  <a:lumMod val="75000"/>
                </a:schemeClr>
              </a:buClr>
              <a:buFont typeface="Arial" pitchFamily="34" charset="0"/>
              <a:buChar char="•"/>
              <a:defRPr/>
            </a:pPr>
            <a:r>
              <a:rPr lang="en-US" sz="2400" dirty="0" smtClean="0">
                <a:solidFill>
                  <a:schemeClr val="accent1">
                    <a:lumMod val="75000"/>
                  </a:schemeClr>
                </a:solidFill>
              </a:rPr>
              <a:t>Physical or financial settlement</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57200" y="2286000"/>
            <a:ext cx="7848600" cy="457200"/>
          </a:xfrm>
          <a:prstGeom prst="roundRect">
            <a:avLst/>
          </a:prstGeom>
          <a:solidFill>
            <a:schemeClr val="accent2">
              <a:lumMod val="20000"/>
              <a:lumOff val="80000"/>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457200" y="1219200"/>
            <a:ext cx="7848600" cy="457200"/>
          </a:xfrm>
          <a:prstGeom prst="roundRect">
            <a:avLst/>
          </a:prstGeom>
          <a:solidFill>
            <a:schemeClr val="accent2">
              <a:lumMod val="20000"/>
              <a:lumOff val="80000"/>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228600"/>
            <a:ext cx="8229600" cy="1143000"/>
          </a:xfrm>
        </p:spPr>
        <p:txBody>
          <a:bodyPr/>
          <a:lstStyle/>
          <a:p>
            <a:pPr algn="l"/>
            <a:r>
              <a:rPr lang="en-US" sz="3200" b="1" dirty="0" smtClean="0">
                <a:solidFill>
                  <a:schemeClr val="accent1">
                    <a:lumMod val="75000"/>
                  </a:schemeClr>
                </a:solidFill>
                <a:latin typeface="Calibri" pitchFamily="34" charset="0"/>
                <a:cs typeface="Calibri" pitchFamily="34" charset="0"/>
              </a:rPr>
              <a:t>Open Access Framework </a:t>
            </a:r>
            <a:r>
              <a:rPr lang="en-US" sz="3200" dirty="0" smtClean="0">
                <a:latin typeface="Calibri" pitchFamily="34" charset="0"/>
                <a:cs typeface="Calibri" pitchFamily="34" charset="0"/>
              </a:rPr>
              <a:t/>
            </a:r>
            <a:br>
              <a:rPr lang="en-US" sz="3200" dirty="0" smtClean="0">
                <a:latin typeface="Calibri" pitchFamily="34" charset="0"/>
                <a:cs typeface="Calibri" pitchFamily="34" charset="0"/>
              </a:rPr>
            </a:br>
            <a:endParaRPr lang="en-US" sz="3200" i="1" dirty="0">
              <a:latin typeface="Calibri" pitchFamily="34" charset="0"/>
              <a:cs typeface="Calibri" pitchFamily="34" charset="0"/>
            </a:endParaRPr>
          </a:p>
        </p:txBody>
      </p:sp>
      <p:sp>
        <p:nvSpPr>
          <p:cNvPr id="3" name="Content Placeholder 2"/>
          <p:cNvSpPr>
            <a:spLocks noGrp="1"/>
          </p:cNvSpPr>
          <p:nvPr>
            <p:ph idx="1"/>
          </p:nvPr>
        </p:nvSpPr>
        <p:spPr>
          <a:xfrm>
            <a:off x="457200" y="1219201"/>
            <a:ext cx="8229600" cy="4906964"/>
          </a:xfrm>
        </p:spPr>
        <p:txBody>
          <a:bodyPr/>
          <a:lstStyle/>
          <a:p>
            <a:pPr>
              <a:buNone/>
            </a:pPr>
            <a:r>
              <a:rPr lang="en-US" sz="2400" b="1" dirty="0" smtClean="0">
                <a:latin typeface="Calibri" pitchFamily="34" charset="0"/>
                <a:cs typeface="Calibri" pitchFamily="34" charset="0"/>
              </a:rPr>
              <a:t>Inter-state Open Access Regulations … CERC (2004 onwards)</a:t>
            </a:r>
          </a:p>
          <a:p>
            <a:pPr lvl="1"/>
            <a:r>
              <a:rPr lang="en-US" sz="1800" dirty="0" smtClean="0">
                <a:latin typeface="Calibri" pitchFamily="34" charset="0"/>
                <a:cs typeface="Calibri" pitchFamily="34" charset="0"/>
              </a:rPr>
              <a:t>Bilateral Transactions</a:t>
            </a:r>
          </a:p>
          <a:p>
            <a:pPr lvl="1"/>
            <a:r>
              <a:rPr lang="en-US" sz="1800" dirty="0" smtClean="0">
                <a:latin typeface="Calibri" pitchFamily="34" charset="0"/>
                <a:cs typeface="Calibri" pitchFamily="34" charset="0"/>
              </a:rPr>
              <a:t>For Collective Transactions (2008 onwards)</a:t>
            </a:r>
          </a:p>
          <a:p>
            <a:pPr>
              <a:buNone/>
            </a:pPr>
            <a:r>
              <a:rPr lang="en-US" sz="2400" b="1" dirty="0" smtClean="0">
                <a:latin typeface="Calibri" pitchFamily="34" charset="0"/>
                <a:cs typeface="Calibri" pitchFamily="34" charset="0"/>
              </a:rPr>
              <a:t>Procedure for Inter-State OA Regulations .CERCs (2004)</a:t>
            </a:r>
          </a:p>
          <a:p>
            <a:pPr lvl="1"/>
            <a:r>
              <a:rPr lang="en-US" sz="1800" dirty="0" smtClean="0">
                <a:latin typeface="Calibri" pitchFamily="34" charset="0"/>
                <a:cs typeface="Calibri" pitchFamily="34" charset="0"/>
              </a:rPr>
              <a:t>Bilateral Transactions</a:t>
            </a:r>
          </a:p>
          <a:p>
            <a:pPr lvl="1"/>
            <a:r>
              <a:rPr lang="en-US" sz="1800" dirty="0" smtClean="0">
                <a:latin typeface="Calibri" pitchFamily="34" charset="0"/>
                <a:cs typeface="Calibri" pitchFamily="34" charset="0"/>
              </a:rPr>
              <a:t>For Collective Transactions (2008 onwards)</a:t>
            </a:r>
          </a:p>
          <a:p>
            <a:pPr lvl="1"/>
            <a:endParaRPr lang="en-US" sz="1800" dirty="0" smtClean="0">
              <a:latin typeface="Calibri" pitchFamily="34" charset="0"/>
              <a:cs typeface="Calibri" pitchFamily="34" charset="0"/>
            </a:endParaRPr>
          </a:p>
          <a:p>
            <a:pPr lvl="1"/>
            <a:endParaRPr lang="en-US" sz="1800" dirty="0" smtClean="0">
              <a:latin typeface="Calibri" pitchFamily="34" charset="0"/>
              <a:cs typeface="Calibri" pitchFamily="34" charset="0"/>
            </a:endParaRPr>
          </a:p>
          <a:p>
            <a:pPr lvl="1"/>
            <a:endParaRPr lang="en-US" sz="1800" dirty="0" smtClean="0">
              <a:latin typeface="Calibri" pitchFamily="34" charset="0"/>
              <a:cs typeface="Calibri" pitchFamily="34" charset="0"/>
            </a:endParaRPr>
          </a:p>
          <a:p>
            <a:pPr lvl="1"/>
            <a:endParaRPr lang="en-US" sz="1800" dirty="0" smtClean="0">
              <a:latin typeface="Calibri" pitchFamily="34" charset="0"/>
              <a:cs typeface="Calibri" pitchFamily="34" charset="0"/>
            </a:endParaRPr>
          </a:p>
          <a:p>
            <a:pPr lvl="1"/>
            <a:endParaRPr lang="en-US" sz="1800" dirty="0" smtClean="0">
              <a:latin typeface="Calibri" pitchFamily="34" charset="0"/>
              <a:cs typeface="Calibri" pitchFamily="34" charset="0"/>
            </a:endParaRPr>
          </a:p>
          <a:p>
            <a:pPr lvl="1"/>
            <a:r>
              <a:rPr lang="en-US" sz="1800" dirty="0" smtClean="0">
                <a:latin typeface="Calibri" pitchFamily="34" charset="0"/>
                <a:cs typeface="Calibri" pitchFamily="34" charset="0"/>
              </a:rPr>
              <a:t>Procedure to be notified by SLDC</a:t>
            </a:r>
          </a:p>
          <a:p>
            <a:pPr lvl="1"/>
            <a:endParaRPr lang="en-US" sz="1800" dirty="0" smtClean="0">
              <a:latin typeface="Calibri" pitchFamily="34" charset="0"/>
              <a:cs typeface="Calibri" pitchFamily="34" charset="0"/>
            </a:endParaRPr>
          </a:p>
          <a:p>
            <a:pPr>
              <a:buNone/>
            </a:pPr>
            <a:endParaRPr lang="en-US" sz="2400" b="1" dirty="0" smtClean="0">
              <a:latin typeface="Calibri" pitchFamily="34" charset="0"/>
              <a:cs typeface="Calibri" pitchFamily="34" charset="0"/>
            </a:endParaRPr>
          </a:p>
        </p:txBody>
      </p:sp>
      <p:sp>
        <p:nvSpPr>
          <p:cNvPr id="8" name="Rounded Rectangle 7"/>
          <p:cNvSpPr/>
          <p:nvPr/>
        </p:nvSpPr>
        <p:spPr>
          <a:xfrm>
            <a:off x="457200" y="4359170"/>
            <a:ext cx="7848600" cy="685800"/>
          </a:xfrm>
          <a:prstGeom prst="roundRect">
            <a:avLst/>
          </a:prstGeom>
          <a:solidFill>
            <a:schemeClr val="accent2">
              <a:lumMod val="20000"/>
              <a:lumOff val="80000"/>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r>
              <a:rPr lang="en-US" sz="2400" b="1" dirty="0" smtClean="0">
                <a:solidFill>
                  <a:schemeClr val="accent1">
                    <a:lumMod val="75000"/>
                  </a:schemeClr>
                </a:solidFill>
                <a:latin typeface="Calibri" pitchFamily="34" charset="0"/>
                <a:cs typeface="Calibri" pitchFamily="34" charset="0"/>
              </a:rPr>
              <a:t>Procedure for Intra-State OA Regulations… SERCs </a:t>
            </a:r>
          </a:p>
          <a:p>
            <a:pPr marL="342900" indent="-342900"/>
            <a:r>
              <a:rPr lang="en-US" sz="2400" b="1" dirty="0" smtClean="0">
                <a:solidFill>
                  <a:schemeClr val="accent1">
                    <a:lumMod val="75000"/>
                  </a:schemeClr>
                </a:solidFill>
                <a:latin typeface="Calibri" pitchFamily="34" charset="0"/>
                <a:cs typeface="Calibri" pitchFamily="34" charset="0"/>
              </a:rPr>
              <a:t>(2005 onwards)</a:t>
            </a:r>
          </a:p>
        </p:txBody>
      </p:sp>
      <p:sp>
        <p:nvSpPr>
          <p:cNvPr id="9" name="Rounded Rectangle 8"/>
          <p:cNvSpPr/>
          <p:nvPr/>
        </p:nvSpPr>
        <p:spPr>
          <a:xfrm>
            <a:off x="457200" y="3505200"/>
            <a:ext cx="7848600" cy="457200"/>
          </a:xfrm>
          <a:prstGeom prst="roundRect">
            <a:avLst/>
          </a:prstGeom>
          <a:solidFill>
            <a:schemeClr val="accent2">
              <a:lumMod val="20000"/>
              <a:lumOff val="80000"/>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Bef>
                <a:spcPct val="20000"/>
              </a:spcBef>
            </a:pPr>
            <a:r>
              <a:rPr lang="en-US" sz="2400" b="1" dirty="0" smtClean="0">
                <a:solidFill>
                  <a:schemeClr val="accent1">
                    <a:lumMod val="75000"/>
                  </a:schemeClr>
                </a:solidFill>
                <a:latin typeface="Calibri" pitchFamily="34" charset="0"/>
                <a:cs typeface="Calibri" pitchFamily="34" charset="0"/>
              </a:rPr>
              <a:t>Intra-State OA Regulations… SERCs (2005 onwards)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endParaRPr lang="en-US" dirty="0"/>
          </a:p>
        </p:txBody>
      </p:sp>
      <p:pic>
        <p:nvPicPr>
          <p:cNvPr id="19459" name="Picture 3"/>
          <p:cNvPicPr>
            <a:picLocks noChangeAspect="1" noChangeArrowheads="1"/>
          </p:cNvPicPr>
          <p:nvPr/>
        </p:nvPicPr>
        <p:blipFill>
          <a:blip r:embed="rId2"/>
          <a:srcRect l="30000" t="32000" r="24000" b="9600"/>
          <a:stretch>
            <a:fillRect/>
          </a:stretch>
        </p:blipFill>
        <p:spPr bwMode="auto">
          <a:xfrm>
            <a:off x="0" y="990600"/>
            <a:ext cx="9144000" cy="5867400"/>
          </a:xfrm>
          <a:prstGeom prst="rect">
            <a:avLst/>
          </a:prstGeom>
          <a:noFill/>
          <a:ln w="9525">
            <a:noFill/>
            <a:miter lim="800000"/>
            <a:headEnd/>
            <a:tailEnd/>
          </a:ln>
          <a:effectLst/>
        </p:spPr>
      </p:pic>
      <p:sp>
        <p:nvSpPr>
          <p:cNvPr id="5" name="Rectangular Callout 4"/>
          <p:cNvSpPr/>
          <p:nvPr/>
        </p:nvSpPr>
        <p:spPr>
          <a:xfrm>
            <a:off x="3352800" y="2514600"/>
            <a:ext cx="1828800" cy="685800"/>
          </a:xfrm>
          <a:prstGeom prst="wedgeRectCallout">
            <a:avLst>
              <a:gd name="adj1" fmla="val -45833"/>
              <a:gd name="adj2" fmla="val 1665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Rest of India</a:t>
            </a:r>
          </a:p>
          <a:p>
            <a:pPr algn="ctr"/>
            <a:r>
              <a:rPr lang="en-US" dirty="0" smtClean="0"/>
              <a:t>Rs 4.24/unit</a:t>
            </a:r>
            <a:endParaRPr lang="en-US" dirty="0"/>
          </a:p>
        </p:txBody>
      </p:sp>
      <p:sp>
        <p:nvSpPr>
          <p:cNvPr id="6" name="Rectangular Callout 5"/>
          <p:cNvSpPr/>
          <p:nvPr/>
        </p:nvSpPr>
        <p:spPr>
          <a:xfrm>
            <a:off x="3962400" y="5562600"/>
            <a:ext cx="1371600" cy="685800"/>
          </a:xfrm>
          <a:prstGeom prst="wedgeRectCallout">
            <a:avLst>
              <a:gd name="adj1" fmla="val -107738"/>
              <a:gd name="adj2" fmla="val 869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South</a:t>
            </a:r>
          </a:p>
          <a:p>
            <a:pPr algn="ctr"/>
            <a:r>
              <a:rPr lang="en-US" dirty="0" smtClean="0"/>
              <a:t>Rs  7.01/unit</a:t>
            </a:r>
            <a:endParaRPr lang="en-US" dirty="0"/>
          </a:p>
        </p:txBody>
      </p:sp>
      <p:sp>
        <p:nvSpPr>
          <p:cNvPr id="7" name="Rectangular Callout 6"/>
          <p:cNvSpPr/>
          <p:nvPr/>
        </p:nvSpPr>
        <p:spPr>
          <a:xfrm>
            <a:off x="6553200" y="3581400"/>
            <a:ext cx="1828800" cy="685800"/>
          </a:xfrm>
          <a:prstGeom prst="wedgeRectCallout">
            <a:avLst>
              <a:gd name="adj1" fmla="val -595"/>
              <a:gd name="adj2" fmla="val 4594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MCP</a:t>
            </a:r>
          </a:p>
          <a:p>
            <a:pPr algn="ctr"/>
            <a:r>
              <a:rPr lang="en-US" dirty="0" smtClean="0"/>
              <a:t>Rs 4.25/unit</a:t>
            </a:r>
            <a:endParaRPr lang="en-US" dirty="0"/>
          </a:p>
        </p:txBody>
      </p:sp>
      <p:sp>
        <p:nvSpPr>
          <p:cNvPr id="9" name="Rounded Rectangular Callout 8"/>
          <p:cNvSpPr/>
          <p:nvPr/>
        </p:nvSpPr>
        <p:spPr>
          <a:xfrm>
            <a:off x="152400" y="2133600"/>
            <a:ext cx="1905000" cy="838200"/>
          </a:xfrm>
          <a:prstGeom prst="wedgeRoundRectCallout">
            <a:avLst>
              <a:gd name="adj1" fmla="val 74789"/>
              <a:gd name="adj2" fmla="val 77314"/>
              <a:gd name="adj3" fmla="val 16667"/>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N3 (Punjab) New bid area from   24.08.11</a:t>
            </a:r>
          </a:p>
        </p:txBody>
      </p:sp>
      <p:sp>
        <p:nvSpPr>
          <p:cNvPr id="10" name="Rounded Rectangular Callout 9"/>
          <p:cNvSpPr/>
          <p:nvPr/>
        </p:nvSpPr>
        <p:spPr>
          <a:xfrm>
            <a:off x="5105400" y="4572000"/>
            <a:ext cx="2286000" cy="838200"/>
          </a:xfrm>
          <a:prstGeom prst="wedgeRoundRectCallout">
            <a:avLst>
              <a:gd name="adj1" fmla="val -115111"/>
              <a:gd name="adj2" fmla="val -6187"/>
              <a:gd name="adj3" fmla="val 16667"/>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W3 (Chhattisgarh) New bid area from  24.08.11 </a:t>
            </a:r>
            <a:endParaRPr lang="en-US" dirty="0"/>
          </a:p>
        </p:txBody>
      </p:sp>
      <p:sp>
        <p:nvSpPr>
          <p:cNvPr id="11" name="Rounded Rectangular Callout 10"/>
          <p:cNvSpPr/>
          <p:nvPr/>
        </p:nvSpPr>
        <p:spPr>
          <a:xfrm>
            <a:off x="2057400" y="914400"/>
            <a:ext cx="2286000" cy="838200"/>
          </a:xfrm>
          <a:prstGeom prst="wedgeRoundRectCallout">
            <a:avLst>
              <a:gd name="adj1" fmla="val 107606"/>
              <a:gd name="adj2" fmla="val 47685"/>
              <a:gd name="adj3" fmla="val 16667"/>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15 minute bidding from 01.04.12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Lst>
  </p:timing>
</p:sld>
</file>

<file path=ppt/theme/theme1.xml><?xml version="1.0" encoding="utf-8"?>
<a:theme xmlns:a="http://schemas.openxmlformats.org/drawingml/2006/main" name="i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iex</Template>
  <TotalTime>2032</TotalTime>
  <Words>4664</Words>
  <Application>Microsoft Office PowerPoint</Application>
  <PresentationFormat>On-screen Show (4:3)</PresentationFormat>
  <Paragraphs>1253</Paragraphs>
  <Slides>85</Slides>
  <Notes>5</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iex</vt:lpstr>
      <vt:lpstr>Slide 1</vt:lpstr>
      <vt:lpstr>Slide 2</vt:lpstr>
      <vt:lpstr>Slide 3</vt:lpstr>
      <vt:lpstr>Slide 4</vt:lpstr>
      <vt:lpstr>Slide 5</vt:lpstr>
      <vt:lpstr>IEX Day Ahead Market</vt:lpstr>
      <vt:lpstr>Slide 7</vt:lpstr>
      <vt:lpstr>DAM-Single Bid</vt:lpstr>
      <vt:lpstr>Slide 9</vt:lpstr>
      <vt:lpstr>Slide 10</vt:lpstr>
      <vt:lpstr>4 years of Adequate Liquidity</vt:lpstr>
      <vt:lpstr>Participation at IEX State wise </vt:lpstr>
      <vt:lpstr>Increasing Participation</vt:lpstr>
      <vt:lpstr>15-min block wise bidding started from 1st April 2012    </vt:lpstr>
      <vt:lpstr>IEX monthly Average MCP in DAM</vt:lpstr>
      <vt:lpstr>IEX Monthly Prices (FY 12-13)</vt:lpstr>
      <vt:lpstr>IEX Monthly Volume</vt:lpstr>
      <vt:lpstr>Daily Average Price-Sep’12</vt:lpstr>
      <vt:lpstr>IEX Dominant Market Share (DAM+TAM)</vt:lpstr>
      <vt:lpstr>Slide 20</vt:lpstr>
      <vt:lpstr>TAM Market Segments</vt:lpstr>
      <vt:lpstr>TAM: Performance so far…  </vt:lpstr>
      <vt:lpstr>Slide 23</vt:lpstr>
      <vt:lpstr>Renewable Energy Certificate </vt:lpstr>
      <vt:lpstr>Salient Features of REC Mechanism</vt:lpstr>
      <vt:lpstr>REC Mechanism</vt:lpstr>
      <vt:lpstr>Status of Accreditated &amp; Registered Project</vt:lpstr>
      <vt:lpstr>State wise Accrediation &amp; Registration Capacity</vt:lpstr>
      <vt:lpstr>Source-wise RE Capacity</vt:lpstr>
      <vt:lpstr>Slide 30</vt:lpstr>
      <vt:lpstr>1.5 years of Adequate Liquidity in REC </vt:lpstr>
      <vt:lpstr>Slide 32</vt:lpstr>
      <vt:lpstr>NS-REC Trade at IEX</vt:lpstr>
      <vt:lpstr>Demand and Supply of Non Solar RECs</vt:lpstr>
      <vt:lpstr>Solar REC trade @ IEX</vt:lpstr>
      <vt:lpstr>Non Solar buyer mix at IEX (FY 2011-12)</vt:lpstr>
      <vt:lpstr>Non Solar buyer mix at IEX (FY 2011-12)</vt:lpstr>
      <vt:lpstr>Slide 38</vt:lpstr>
      <vt:lpstr>Slide 39</vt:lpstr>
      <vt:lpstr>OA status in India</vt:lpstr>
      <vt:lpstr>Participation at IEX State wise </vt:lpstr>
      <vt:lpstr>State Open Access Regulation Special provisions  </vt:lpstr>
      <vt:lpstr>Slide 43</vt:lpstr>
      <vt:lpstr>Slide 44</vt:lpstr>
      <vt:lpstr>Slide 45</vt:lpstr>
      <vt:lpstr>Slide 46</vt:lpstr>
      <vt:lpstr>Slide 47</vt:lpstr>
      <vt:lpstr>Slide 48</vt:lpstr>
      <vt:lpstr>Slide 49</vt:lpstr>
      <vt:lpstr>Slide 50</vt:lpstr>
      <vt:lpstr>Slide 51</vt:lpstr>
      <vt:lpstr>Open Access  Catalyst in Growth of Industry and State economy</vt:lpstr>
      <vt:lpstr>Slide 53</vt:lpstr>
      <vt:lpstr>NS-REC Trade at IEX</vt:lpstr>
      <vt:lpstr>RPO compliance</vt:lpstr>
      <vt:lpstr>Slide 56</vt:lpstr>
      <vt:lpstr>Open Access Registry</vt:lpstr>
      <vt:lpstr>Open Access Registry</vt:lpstr>
      <vt:lpstr>Slide 59</vt:lpstr>
      <vt:lpstr>Thank You   for comments / suggestions rajesh.mediratta@iexindia.com    </vt:lpstr>
      <vt:lpstr>Open Access…Northern Region</vt:lpstr>
      <vt:lpstr>Open Access….…Punjab</vt:lpstr>
      <vt:lpstr>Open Access……….Rajasthan</vt:lpstr>
      <vt:lpstr>Open Access- Southern Region</vt:lpstr>
      <vt:lpstr>Open Access… Tamil Nadu </vt:lpstr>
      <vt:lpstr>Open Access …… Andhra Pradesh</vt:lpstr>
      <vt:lpstr>Open Access …… Karnataka</vt:lpstr>
      <vt:lpstr>Open Access…..Western Region</vt:lpstr>
      <vt:lpstr>Slide 69</vt:lpstr>
      <vt:lpstr>Slide 70</vt:lpstr>
      <vt:lpstr>Open Access …… Maharashtra</vt:lpstr>
      <vt:lpstr>HHI</vt:lpstr>
      <vt:lpstr>IEX- HHI- Buy</vt:lpstr>
      <vt:lpstr>IEX- HHI- Sell</vt:lpstr>
      <vt:lpstr>Typical Imbalance Settlement </vt:lpstr>
      <vt:lpstr>Typical Imbalance Settlement  </vt:lpstr>
      <vt:lpstr>Typical Imbalance Settlement  </vt:lpstr>
      <vt:lpstr>Typical Imbalance Settlement …Seller </vt:lpstr>
      <vt:lpstr>Slide 79</vt:lpstr>
      <vt:lpstr>Slide 80</vt:lpstr>
      <vt:lpstr>Slide 81</vt:lpstr>
      <vt:lpstr>Slide 82</vt:lpstr>
      <vt:lpstr>Slide 83</vt:lpstr>
      <vt:lpstr>IEX capabilities</vt:lpstr>
      <vt:lpstr>Open Access Framework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Access National Summit on Power Sector’12</dc:title>
  <dc:creator>COPM-1</dc:creator>
  <cp:lastModifiedBy>CERC</cp:lastModifiedBy>
  <cp:revision>157</cp:revision>
  <dcterms:created xsi:type="dcterms:W3CDTF">2006-08-16T00:00:00Z</dcterms:created>
  <dcterms:modified xsi:type="dcterms:W3CDTF">2014-03-07T10:01:11Z</dcterms:modified>
</cp:coreProperties>
</file>