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ags/tag3.xml" ContentType="application/vnd.openxmlformats-officedocument.presentationml.tags+xml"/>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Default Extension="gif" ContentType="image/gif"/>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notesMasterIdLst>
    <p:notesMasterId r:id="rId63"/>
  </p:notesMasterIdLst>
  <p:sldIdLst>
    <p:sldId id="256" r:id="rId2"/>
    <p:sldId id="291" r:id="rId3"/>
    <p:sldId id="290" r:id="rId4"/>
    <p:sldId id="272" r:id="rId5"/>
    <p:sldId id="275" r:id="rId6"/>
    <p:sldId id="274" r:id="rId7"/>
    <p:sldId id="281" r:id="rId8"/>
    <p:sldId id="287" r:id="rId9"/>
    <p:sldId id="273" r:id="rId10"/>
    <p:sldId id="280" r:id="rId11"/>
    <p:sldId id="279" r:id="rId12"/>
    <p:sldId id="278" r:id="rId13"/>
    <p:sldId id="289" r:id="rId14"/>
    <p:sldId id="292" r:id="rId15"/>
    <p:sldId id="284" r:id="rId16"/>
    <p:sldId id="285" r:id="rId17"/>
    <p:sldId id="283" r:id="rId18"/>
    <p:sldId id="293" r:id="rId19"/>
    <p:sldId id="318" r:id="rId20"/>
    <p:sldId id="317" r:id="rId21"/>
    <p:sldId id="276" r:id="rId22"/>
    <p:sldId id="267" r:id="rId23"/>
    <p:sldId id="286" r:id="rId24"/>
    <p:sldId id="282" r:id="rId25"/>
    <p:sldId id="309" r:id="rId26"/>
    <p:sldId id="307" r:id="rId27"/>
    <p:sldId id="295" r:id="rId28"/>
    <p:sldId id="296" r:id="rId29"/>
    <p:sldId id="313" r:id="rId30"/>
    <p:sldId id="312" r:id="rId31"/>
    <p:sldId id="306" r:id="rId32"/>
    <p:sldId id="298" r:id="rId33"/>
    <p:sldId id="305" r:id="rId34"/>
    <p:sldId id="297" r:id="rId35"/>
    <p:sldId id="301" r:id="rId36"/>
    <p:sldId id="302" r:id="rId37"/>
    <p:sldId id="311" r:id="rId38"/>
    <p:sldId id="261" r:id="rId39"/>
    <p:sldId id="266" r:id="rId40"/>
    <p:sldId id="270" r:id="rId41"/>
    <p:sldId id="269" r:id="rId42"/>
    <p:sldId id="319" r:id="rId43"/>
    <p:sldId id="259" r:id="rId44"/>
    <p:sldId id="258" r:id="rId45"/>
    <p:sldId id="271" r:id="rId46"/>
    <p:sldId id="300" r:id="rId47"/>
    <p:sldId id="299" r:id="rId48"/>
    <p:sldId id="325" r:id="rId49"/>
    <p:sldId id="263" r:id="rId50"/>
    <p:sldId id="268" r:id="rId51"/>
    <p:sldId id="264" r:id="rId52"/>
    <p:sldId id="303" r:id="rId53"/>
    <p:sldId id="304" r:id="rId54"/>
    <p:sldId id="308" r:id="rId55"/>
    <p:sldId id="323" r:id="rId56"/>
    <p:sldId id="321" r:id="rId57"/>
    <p:sldId id="320" r:id="rId58"/>
    <p:sldId id="265" r:id="rId59"/>
    <p:sldId id="310" r:id="rId60"/>
    <p:sldId id="315" r:id="rId61"/>
    <p:sldId id="316"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65" d="100"/>
          <a:sy n="65" d="100"/>
        </p:scale>
        <p:origin x="-2088" y="-60"/>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FFF045-6EC6-4A1B-8C9F-8D9273353F93}" type="datetimeFigureOut">
              <a:rPr lang="en-US" smtClean="0"/>
              <a:pPr/>
              <a:t>3/7/2014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5D7303-067E-45CB-BB7F-3A710262175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3991" y="8685109"/>
            <a:ext cx="2972392" cy="457420"/>
          </a:xfrm>
          <a:prstGeom prst="rect">
            <a:avLst/>
          </a:prstGeom>
          <a:noFill/>
          <a:ln w="9525">
            <a:noFill/>
            <a:miter lim="800000"/>
            <a:headEnd/>
            <a:tailEnd/>
          </a:ln>
        </p:spPr>
        <p:txBody>
          <a:bodyPr lIns="94131" tIns="47065" rIns="94131" bIns="47065" anchor="b"/>
          <a:lstStyle/>
          <a:p>
            <a:pPr algn="r" defTabSz="938213"/>
            <a:fld id="{5C947036-C33B-442B-839B-B82FF021C1F2}" type="slidenum">
              <a:rPr lang="fr-FR" u="none"/>
              <a:pPr algn="r" defTabSz="938213"/>
              <a:t>26</a:t>
            </a:fld>
            <a:endParaRPr lang="fr-FR" u="none"/>
          </a:p>
        </p:txBody>
      </p:sp>
      <p:sp>
        <p:nvSpPr>
          <p:cNvPr id="59395" name="Rectangle 2"/>
          <p:cNvSpPr>
            <a:spLocks noGrp="1" noRot="1" noChangeAspect="1" noChangeArrowheads="1" noTextEdit="1"/>
          </p:cNvSpPr>
          <p:nvPr>
            <p:ph type="sldImg"/>
          </p:nvPr>
        </p:nvSpPr>
        <p:spPr>
          <a:xfrm>
            <a:off x="1143000" y="684213"/>
            <a:ext cx="4572000" cy="3429000"/>
          </a:xfr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1143000" y="684213"/>
            <a:ext cx="4572000" cy="3429000"/>
          </a:xfrm>
          <a:ln/>
        </p:spPr>
      </p:sp>
      <p:sp>
        <p:nvSpPr>
          <p:cNvPr id="60419" name="Slide Number Placeholder 3"/>
          <p:cNvSpPr txBox="1">
            <a:spLocks noGrp="1"/>
          </p:cNvSpPr>
          <p:nvPr/>
        </p:nvSpPr>
        <p:spPr bwMode="auto">
          <a:xfrm>
            <a:off x="3883991" y="8685109"/>
            <a:ext cx="2972392" cy="457420"/>
          </a:xfrm>
          <a:prstGeom prst="rect">
            <a:avLst/>
          </a:prstGeom>
          <a:noFill/>
          <a:ln w="9525">
            <a:noFill/>
            <a:miter lim="800000"/>
            <a:headEnd/>
            <a:tailEnd/>
          </a:ln>
        </p:spPr>
        <p:txBody>
          <a:bodyPr lIns="95947" tIns="47974" rIns="95947" bIns="47974" anchor="b"/>
          <a:lstStyle/>
          <a:p>
            <a:pPr algn="r" defTabSz="958850"/>
            <a:fld id="{91BEE262-A2BF-4F90-8990-664E425A5D3E}" type="slidenum">
              <a:rPr lang="fr-FR" u="none"/>
              <a:pPr algn="r" defTabSz="958850"/>
              <a:t>31</a:t>
            </a:fld>
            <a:endParaRPr lang="fr-FR" u="non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lIns="95955" tIns="47978" rIns="95955" bIns="47978"/>
          <a:lstStyle/>
          <a:p>
            <a:r>
              <a:rPr lang="fr-FR" smtClean="0">
                <a:latin typeface="Arial" pitchFamily="34" charset="0"/>
                <a:cs typeface="Arial" pitchFamily="34" charset="0"/>
              </a:rPr>
              <a:t>CSP is growing at a faster pace than PV</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1143000" y="684213"/>
            <a:ext cx="4572000" cy="3429000"/>
          </a:xfrm>
          <a:ln/>
        </p:spPr>
      </p:sp>
      <p:sp>
        <p:nvSpPr>
          <p:cNvPr id="61443" name="Notes Placeholder 2"/>
          <p:cNvSpPr>
            <a:spLocks noGrp="1"/>
          </p:cNvSpPr>
          <p:nvPr>
            <p:ph type="body" idx="1"/>
          </p:nvPr>
        </p:nvSpPr>
        <p:spPr>
          <a:xfrm>
            <a:off x="685316" y="4343290"/>
            <a:ext cx="5487370" cy="4116785"/>
          </a:xfrm>
        </p:spPr>
        <p:txBody>
          <a:bodyPr lIns="94159" tIns="47079" rIns="94159" bIns="47079"/>
          <a:lstStyle/>
          <a:p>
            <a:pPr eaLnBrk="1" hangingPunct="1"/>
            <a:endParaRPr lang="en-US" smtClean="0">
              <a:latin typeface="Arial" pitchFamily="34" charset="0"/>
              <a:ea typeface="MS PGothic" pitchFamily="34" charset="-128"/>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9E5345-E425-497B-8645-897B89C3CE16}" type="datetimeFigureOut">
              <a:rPr lang="en-US" smtClean="0"/>
              <a:pPr/>
              <a:t>3/7/2014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9E5345-E425-497B-8645-897B89C3CE16}" type="datetimeFigureOut">
              <a:rPr lang="en-US" smtClean="0"/>
              <a:pPr/>
              <a:t>3/7/2014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9E5345-E425-497B-8645-897B89C3CE16}" type="datetimeFigureOut">
              <a:rPr lang="en-US" smtClean="0"/>
              <a:pPr/>
              <a:t>3/7/2014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9E5345-E425-497B-8645-897B89C3CE16}" type="datetimeFigureOut">
              <a:rPr lang="en-US" smtClean="0"/>
              <a:pPr/>
              <a:t>3/7/2014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9E5345-E425-497B-8645-897B89C3CE16}" type="datetimeFigureOut">
              <a:rPr lang="en-US" smtClean="0"/>
              <a:pPr/>
              <a:t>3/7/2014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9E5345-E425-497B-8645-897B89C3CE16}" type="datetimeFigureOut">
              <a:rPr lang="en-US" smtClean="0"/>
              <a:pPr/>
              <a:t>3/7/2014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9E5345-E425-497B-8645-897B89C3CE16}" type="datetimeFigureOut">
              <a:rPr lang="en-US" smtClean="0"/>
              <a:pPr/>
              <a:t>3/7/2014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9E5345-E425-497B-8645-897B89C3CE16}" type="datetimeFigureOut">
              <a:rPr lang="en-US" smtClean="0"/>
              <a:pPr/>
              <a:t>3/7/2014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9E5345-E425-497B-8645-897B89C3CE16}" type="datetimeFigureOut">
              <a:rPr lang="en-US" smtClean="0"/>
              <a:pPr/>
              <a:t>3/7/2014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E5345-E425-497B-8645-897B89C3CE16}" type="datetimeFigureOut">
              <a:rPr lang="en-US" smtClean="0"/>
              <a:pPr/>
              <a:t>3/7/2014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E5345-E425-497B-8645-897B89C3CE16}" type="datetimeFigureOut">
              <a:rPr lang="en-US" smtClean="0"/>
              <a:pPr/>
              <a:t>3/7/2014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B17682-F665-4366-BA64-F84FDAF31DF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9E5345-E425-497B-8645-897B89C3CE16}" type="datetimeFigureOut">
              <a:rPr lang="en-US" smtClean="0"/>
              <a:pPr/>
              <a:t>3/7/2014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B17682-F665-4366-BA64-F84FDAF31DF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http://www.solarthinfilms.com/Data/Images/thinfilm_photovoltaics_1_s.jpg" TargetMode="External"/><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thinkprogress.org/wp-content/uploads/2012/03/world_solar_photovoltaic_market_grew_to_27.4-_gigawatts_in-2011.p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image" Target="../media/image30.jpeg"/><Relationship Id="rId4" Type="http://schemas.openxmlformats.org/officeDocument/2006/relationships/tags" Target="../tags/tag4.xml"/><Relationship Id="rId9"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tags" Target="../tags/tag30.xml"/><Relationship Id="rId39" Type="http://schemas.openxmlformats.org/officeDocument/2006/relationships/tags" Target="../tags/tag43.xml"/><Relationship Id="rId3" Type="http://schemas.openxmlformats.org/officeDocument/2006/relationships/tags" Target="../tags/tag7.xml"/><Relationship Id="rId21" Type="http://schemas.openxmlformats.org/officeDocument/2006/relationships/tags" Target="../tags/tag25.xml"/><Relationship Id="rId34" Type="http://schemas.openxmlformats.org/officeDocument/2006/relationships/tags" Target="../tags/tag38.xml"/><Relationship Id="rId42" Type="http://schemas.openxmlformats.org/officeDocument/2006/relationships/tags" Target="../tags/tag46.xml"/><Relationship Id="rId47" Type="http://schemas.openxmlformats.org/officeDocument/2006/relationships/oleObject" Target="../embeddings/oleObject2.bin"/><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tags" Target="../tags/tag29.xml"/><Relationship Id="rId33" Type="http://schemas.openxmlformats.org/officeDocument/2006/relationships/tags" Target="../tags/tag37.xml"/><Relationship Id="rId38" Type="http://schemas.openxmlformats.org/officeDocument/2006/relationships/tags" Target="../tags/tag42.xml"/><Relationship Id="rId46" Type="http://schemas.openxmlformats.org/officeDocument/2006/relationships/oleObject" Target="../embeddings/oleObject1.bin"/><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29" Type="http://schemas.openxmlformats.org/officeDocument/2006/relationships/tags" Target="../tags/tag33.xml"/><Relationship Id="rId41" Type="http://schemas.openxmlformats.org/officeDocument/2006/relationships/tags" Target="../tags/tag45.xml"/><Relationship Id="rId1" Type="http://schemas.openxmlformats.org/officeDocument/2006/relationships/vmlDrawing" Target="../drawings/vmlDrawing1.v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tags" Target="../tags/tag28.xml"/><Relationship Id="rId32" Type="http://schemas.openxmlformats.org/officeDocument/2006/relationships/tags" Target="../tags/tag36.xml"/><Relationship Id="rId37" Type="http://schemas.openxmlformats.org/officeDocument/2006/relationships/tags" Target="../tags/tag41.xml"/><Relationship Id="rId40" Type="http://schemas.openxmlformats.org/officeDocument/2006/relationships/tags" Target="../tags/tag44.xml"/><Relationship Id="rId45" Type="http://schemas.openxmlformats.org/officeDocument/2006/relationships/notesSlide" Target="../notesSlides/notesSlide3.xml"/><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tags" Target="../tags/tag27.xml"/><Relationship Id="rId28" Type="http://schemas.openxmlformats.org/officeDocument/2006/relationships/tags" Target="../tags/tag32.xml"/><Relationship Id="rId36" Type="http://schemas.openxmlformats.org/officeDocument/2006/relationships/tags" Target="../tags/tag40.xml"/><Relationship Id="rId10" Type="http://schemas.openxmlformats.org/officeDocument/2006/relationships/tags" Target="../tags/tag14.xml"/><Relationship Id="rId19" Type="http://schemas.openxmlformats.org/officeDocument/2006/relationships/tags" Target="../tags/tag23.xml"/><Relationship Id="rId31" Type="http://schemas.openxmlformats.org/officeDocument/2006/relationships/tags" Target="../tags/tag35.xml"/><Relationship Id="rId44" Type="http://schemas.openxmlformats.org/officeDocument/2006/relationships/slideLayout" Target="../slideLayouts/slideLayout7.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tags" Target="../tags/tag31.xml"/><Relationship Id="rId30" Type="http://schemas.openxmlformats.org/officeDocument/2006/relationships/tags" Target="../tags/tag34.xml"/><Relationship Id="rId35" Type="http://schemas.openxmlformats.org/officeDocument/2006/relationships/tags" Target="../tags/tag39.xml"/><Relationship Id="rId43" Type="http://schemas.openxmlformats.org/officeDocument/2006/relationships/tags" Target="../tags/tag47.xml"/><Relationship Id="rId48" Type="http://schemas.openxmlformats.org/officeDocument/2006/relationships/image" Target="../media/image3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6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1447801"/>
            <a:ext cx="6781800" cy="4124206"/>
          </a:xfrm>
          <a:prstGeom prst="rect">
            <a:avLst/>
          </a:prstGeom>
          <a:noFill/>
        </p:spPr>
        <p:txBody>
          <a:bodyPr wrap="square" rtlCol="0">
            <a:spAutoFit/>
          </a:bodyPr>
          <a:lstStyle/>
          <a:p>
            <a:pPr algn="ctr"/>
            <a:endParaRPr lang="en-US" b="1" dirty="0" smtClean="0"/>
          </a:p>
          <a:p>
            <a:endParaRPr lang="en-US" dirty="0"/>
          </a:p>
          <a:p>
            <a:endParaRPr lang="en-US" dirty="0" smtClean="0"/>
          </a:p>
          <a:p>
            <a:endParaRPr lang="en-US" dirty="0"/>
          </a:p>
          <a:p>
            <a:pPr algn="ctr"/>
            <a:r>
              <a:rPr lang="en-US" sz="2800" b="1" dirty="0" smtClean="0">
                <a:solidFill>
                  <a:srgbClr val="FF0000"/>
                </a:solidFill>
              </a:rPr>
              <a:t>SOLAR POWER PLANTS   </a:t>
            </a:r>
            <a:endParaRPr lang="en-US" sz="2800" b="1" dirty="0">
              <a:solidFill>
                <a:srgbClr val="FF0000"/>
              </a:solidFill>
            </a:endParaRPr>
          </a:p>
          <a:p>
            <a:endParaRPr lang="en-US" dirty="0"/>
          </a:p>
          <a:p>
            <a:endParaRPr lang="en-US" dirty="0" smtClean="0"/>
          </a:p>
          <a:p>
            <a:endParaRPr lang="en-US" dirty="0"/>
          </a:p>
          <a:p>
            <a:endParaRPr lang="en-US" dirty="0" smtClean="0"/>
          </a:p>
          <a:p>
            <a:endParaRPr lang="en-US" dirty="0"/>
          </a:p>
          <a:p>
            <a:pPr algn="ctr"/>
            <a:r>
              <a:rPr lang="en-US" sz="2000" b="1" dirty="0" smtClean="0">
                <a:solidFill>
                  <a:srgbClr val="00B050"/>
                </a:solidFill>
              </a:rPr>
              <a:t>B D SHARMA</a:t>
            </a:r>
            <a:endParaRPr lang="en-US" sz="2000" b="1" dirty="0">
              <a:solidFill>
                <a:srgbClr val="00B050"/>
              </a:solidFill>
            </a:endParaRPr>
          </a:p>
          <a:p>
            <a:endParaRPr lang="en-US" dirty="0" smtClean="0"/>
          </a:p>
          <a:p>
            <a:endParaRPr lang="en-US" dirty="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 y="53565"/>
            <a:ext cx="9144000" cy="68044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433638" y="233363"/>
            <a:ext cx="4276725" cy="6391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121" name="image_thinfilm_photovoltaics_1_s.jpg_148763594" descr="http://www.solarthinfilms.com/Data/Images/thinfilm_photovoltaics_1_s.jpg"/>
          <p:cNvPicPr>
            <a:picLocks noChangeAspect="1" noChangeArrowheads="1"/>
          </p:cNvPicPr>
          <p:nvPr/>
        </p:nvPicPr>
        <p:blipFill>
          <a:blip r:embed="rId2" r:link="rId3"/>
          <a:srcRect/>
          <a:stretch>
            <a:fillRect/>
          </a:stretch>
        </p:blipFill>
        <p:spPr bwMode="auto">
          <a:xfrm>
            <a:off x="4381500" y="1447800"/>
            <a:ext cx="4762500" cy="2905125"/>
          </a:xfrm>
          <a:prstGeom prst="rect">
            <a:avLst/>
          </a:prstGeom>
          <a:noFill/>
        </p:spPr>
      </p:pic>
      <p:pic>
        <p:nvPicPr>
          <p:cNvPr id="5123" name="image_amorphous_silicon_1_s.jpg_1390888729" descr="amorphous_silicon_1_s"/>
          <p:cNvPicPr>
            <a:picLocks noChangeAspect="1" noChangeArrowheads="1"/>
          </p:cNvPicPr>
          <p:nvPr/>
        </p:nvPicPr>
        <p:blipFill>
          <a:blip r:embed="rId4"/>
          <a:srcRect/>
          <a:stretch>
            <a:fillRect/>
          </a:stretch>
        </p:blipFill>
        <p:spPr bwMode="auto">
          <a:xfrm>
            <a:off x="304800" y="228600"/>
            <a:ext cx="4762500" cy="2200275"/>
          </a:xfrm>
          <a:prstGeom prst="rect">
            <a:avLst/>
          </a:prstGeom>
          <a:noFill/>
          <a:ln w="9525">
            <a:noFill/>
            <a:miter lim="800000"/>
            <a:headEnd/>
            <a:tailEnd/>
          </a:ln>
        </p:spPr>
      </p:pic>
      <p:pic>
        <p:nvPicPr>
          <p:cNvPr id="5124" name="image_amorphous_silicon_3_s.jpg_1441655366" descr="amorphous_silicon_3_s"/>
          <p:cNvPicPr>
            <a:picLocks noChangeAspect="1" noChangeArrowheads="1"/>
          </p:cNvPicPr>
          <p:nvPr/>
        </p:nvPicPr>
        <p:blipFill>
          <a:blip r:embed="rId5"/>
          <a:srcRect/>
          <a:stretch>
            <a:fillRect/>
          </a:stretch>
        </p:blipFill>
        <p:spPr bwMode="auto">
          <a:xfrm>
            <a:off x="0" y="3962400"/>
            <a:ext cx="7390086"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905000" y="0"/>
            <a:ext cx="5867400" cy="838200"/>
          </a:xfrm>
          <a:prstGeom prst="rect">
            <a:avLst/>
          </a:prstGeom>
          <a:noFill/>
          <a:ln/>
        </p:spPr>
        <p:txBody>
          <a:bodyPr lIns="92075" tIns="46038" rIns="92075" bIns="46038"/>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Grid-Tied PV System</a:t>
            </a:r>
            <a:endParaRPr kumimoji="0" lang="en-US" sz="4400" b="0" i="0" u="none" strike="noStrike" kern="1200" cap="none" spc="0" normalizeH="0" baseline="0" noProof="0">
              <a:ln>
                <a:noFill/>
              </a:ln>
              <a:solidFill>
                <a:schemeClr val="tx1"/>
              </a:solidFill>
              <a:effectLst/>
              <a:uLnTx/>
              <a:uFillTx/>
              <a:latin typeface="+mj-lt"/>
              <a:ea typeface="+mj-ea"/>
              <a:cs typeface="+mj-cs"/>
            </a:endParaRPr>
          </a:p>
        </p:txBody>
      </p:sp>
      <p:pic>
        <p:nvPicPr>
          <p:cNvPr id="3" name="Picture 37" descr="Grid-Tied PV system"/>
          <p:cNvPicPr>
            <a:picLocks noChangeAspect="1" noChangeArrowheads="1"/>
          </p:cNvPicPr>
          <p:nvPr/>
        </p:nvPicPr>
        <p:blipFill>
          <a:blip r:embed="rId2"/>
          <a:srcRect t="6871"/>
          <a:stretch>
            <a:fillRect/>
          </a:stretch>
        </p:blipFill>
        <p:spPr bwMode="auto">
          <a:xfrm>
            <a:off x="609600" y="846138"/>
            <a:ext cx="7848600" cy="601186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0"/>
            <a:ext cx="10115550" cy="7000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1"/>
            <a:ext cx="9144000" cy="701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 y="681038"/>
            <a:ext cx="8915400" cy="5495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228600"/>
            <a:ext cx="8915400" cy="66293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304800"/>
            <a:ext cx="9144000" cy="62722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thinkprogress.org/wp-content/uploads/2012/03/world_solar_photovoltaic_market_grew_to_27.4-_gigawatts_in-2011.png">
            <a:hlinkClick r:id="rId2"/>
          </p:cNvPr>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495300" y="311150"/>
            <a:ext cx="8229600" cy="1384300"/>
          </a:xfrm>
          <a:prstGeom prst="rect">
            <a:avLst/>
          </a:prstGeom>
          <a:noFill/>
          <a:ln w="9525">
            <a:noFill/>
            <a:miter lim="800000"/>
            <a:headEnd/>
            <a:tailEnd/>
          </a:ln>
          <a:effectLst/>
        </p:spPr>
        <p:txBody>
          <a:bodyPr anchor="ctr"/>
          <a:lstStyle/>
          <a:p>
            <a:pPr eaLnBrk="1" hangingPunct="1">
              <a:defRPr/>
            </a:pPr>
            <a:r>
              <a:rPr lang="en-US" sz="4400" dirty="0">
                <a:solidFill>
                  <a:schemeClr val="tx2"/>
                </a:solidFill>
                <a:effectLst>
                  <a:outerShdw blurRad="38100" dist="38100" dir="2700000" algn="tl">
                    <a:srgbClr val="000000"/>
                  </a:outerShdw>
                </a:effectLst>
              </a:rPr>
              <a:t>Solar Energy</a:t>
            </a:r>
          </a:p>
        </p:txBody>
      </p:sp>
      <p:sp>
        <p:nvSpPr>
          <p:cNvPr id="3" name="Rectangle 9"/>
          <p:cNvSpPr>
            <a:spLocks noChangeArrowheads="1"/>
          </p:cNvSpPr>
          <p:nvPr/>
        </p:nvSpPr>
        <p:spPr bwMode="auto">
          <a:xfrm>
            <a:off x="533400" y="1905000"/>
            <a:ext cx="8859838" cy="4171950"/>
          </a:xfrm>
          <a:prstGeom prst="rect">
            <a:avLst/>
          </a:prstGeom>
          <a:noFill/>
          <a:ln w="9525">
            <a:noFill/>
            <a:miter lim="800000"/>
            <a:headEnd/>
            <a:tailEnd/>
          </a:ln>
        </p:spPr>
        <p:txBody>
          <a:bodyPr/>
          <a:lstStyle/>
          <a:p>
            <a:pPr marL="342900" indent="-342900" eaLnBrk="1" hangingPunct="1">
              <a:spcBef>
                <a:spcPct val="20000"/>
              </a:spcBef>
              <a:buClr>
                <a:schemeClr val="hlink"/>
              </a:buClr>
              <a:buSzPct val="120000"/>
              <a:buFontTx/>
              <a:buChar char="•"/>
              <a:defRPr/>
            </a:pPr>
            <a:r>
              <a:rPr lang="en-US" sz="4000" dirty="0">
                <a:effectLst>
                  <a:outerShdw blurRad="38100" dist="38100" dir="2700000" algn="tl">
                    <a:srgbClr val="000000"/>
                  </a:outerShdw>
                </a:effectLst>
              </a:rPr>
              <a:t>Limitless</a:t>
            </a:r>
          </a:p>
          <a:p>
            <a:pPr marL="342900" indent="-342900" eaLnBrk="1" hangingPunct="1">
              <a:spcBef>
                <a:spcPct val="20000"/>
              </a:spcBef>
              <a:buClr>
                <a:schemeClr val="hlink"/>
              </a:buClr>
              <a:buSzPct val="120000"/>
              <a:buFontTx/>
              <a:buChar char="•"/>
              <a:defRPr/>
            </a:pPr>
            <a:r>
              <a:rPr lang="en-US" sz="4000" dirty="0">
                <a:effectLst>
                  <a:outerShdw blurRad="38100" dist="38100" dir="2700000" algn="tl">
                    <a:srgbClr val="000000"/>
                  </a:outerShdw>
                </a:effectLst>
              </a:rPr>
              <a:t>Clean</a:t>
            </a:r>
          </a:p>
          <a:p>
            <a:pPr marL="342900" indent="-342900" eaLnBrk="1" hangingPunct="1">
              <a:spcBef>
                <a:spcPct val="20000"/>
              </a:spcBef>
              <a:buClr>
                <a:schemeClr val="hlink"/>
              </a:buClr>
              <a:buSzPct val="120000"/>
              <a:buFontTx/>
              <a:buChar char="•"/>
              <a:defRPr/>
            </a:pPr>
            <a:r>
              <a:rPr lang="en-US" sz="4000" dirty="0">
                <a:effectLst>
                  <a:outerShdw blurRad="38100" dist="38100" dir="2700000" algn="tl">
                    <a:srgbClr val="000000"/>
                  </a:outerShdw>
                </a:effectLst>
              </a:rPr>
              <a:t>Everywhere</a:t>
            </a:r>
          </a:p>
          <a:p>
            <a:pPr marL="342900" indent="-342900" eaLnBrk="1" hangingPunct="1">
              <a:spcBef>
                <a:spcPct val="20000"/>
              </a:spcBef>
              <a:buClr>
                <a:schemeClr val="hlink"/>
              </a:buClr>
              <a:buSzPct val="120000"/>
              <a:buFontTx/>
              <a:buChar char="•"/>
              <a:defRPr/>
            </a:pPr>
            <a:r>
              <a:rPr lang="en-US" sz="4000" dirty="0" smtClean="0">
                <a:effectLst>
                  <a:outerShdw blurRad="38100" dist="38100" dir="2700000" algn="tl">
                    <a:srgbClr val="000000"/>
                  </a:outerShdw>
                </a:effectLst>
              </a:rPr>
              <a:t>Free</a:t>
            </a:r>
          </a:p>
          <a:p>
            <a:pPr marL="342900" indent="-342900" eaLnBrk="1" hangingPunct="1">
              <a:spcBef>
                <a:spcPct val="20000"/>
              </a:spcBef>
              <a:buClr>
                <a:schemeClr val="hlink"/>
              </a:buClr>
              <a:buSzPct val="120000"/>
              <a:buFontTx/>
              <a:buChar char="•"/>
              <a:defRPr/>
            </a:pPr>
            <a:r>
              <a:rPr lang="en-US" sz="4000" dirty="0" smtClean="0">
                <a:effectLst>
                  <a:outerShdw blurRad="38100" dist="38100" dir="2700000" algn="tl">
                    <a:srgbClr val="000000"/>
                  </a:outerShdw>
                </a:effectLst>
              </a:rPr>
              <a:t>Sustainable</a:t>
            </a:r>
          </a:p>
          <a:p>
            <a:pPr marL="342900" indent="-342900" eaLnBrk="1" hangingPunct="1">
              <a:spcBef>
                <a:spcPct val="20000"/>
              </a:spcBef>
              <a:buClr>
                <a:schemeClr val="hlink"/>
              </a:buClr>
              <a:buSzPct val="120000"/>
              <a:defRPr/>
            </a:pPr>
            <a:endParaRPr lang="en-US" sz="40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4" name="Picture 4"/>
          <p:cNvPicPr>
            <a:picLocks noChangeAspect="1" noChangeArrowheads="1"/>
          </p:cNvPicPr>
          <p:nvPr/>
        </p:nvPicPr>
        <p:blipFill>
          <a:blip r:embed="rId2"/>
          <a:srcRect/>
          <a:stretch>
            <a:fillRect/>
          </a:stretch>
        </p:blipFill>
        <p:spPr bwMode="auto">
          <a:xfrm>
            <a:off x="0" y="-21583"/>
            <a:ext cx="9144000" cy="68795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2"/>
          <a:srcRect/>
          <a:stretch>
            <a:fillRect/>
          </a:stretch>
        </p:blipFill>
        <p:spPr bwMode="auto">
          <a:xfrm>
            <a:off x="-58510" y="0"/>
            <a:ext cx="9261021"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clrChange>
              <a:clrFrom>
                <a:srgbClr val="565969"/>
              </a:clrFrom>
              <a:clrTo>
                <a:srgbClr val="565969">
                  <a:alpha val="0"/>
                </a:srgbClr>
              </a:clrTo>
            </a:clrChange>
          </a:blip>
          <a:srcRect/>
          <a:stretch>
            <a:fillRect/>
          </a:stretch>
        </p:blipFill>
        <p:spPr bwMode="auto">
          <a:xfrm>
            <a:off x="0" y="0"/>
            <a:ext cx="9144000" cy="6400800"/>
          </a:xfrm>
          <a:prstGeom prst="rect">
            <a:avLst/>
          </a:prstGeom>
          <a:noFill/>
          <a:ln w="9525">
            <a:noFill/>
            <a:miter lim="800000"/>
            <a:headEnd/>
            <a:tailEnd/>
          </a:ln>
        </p:spPr>
      </p:pic>
      <p:sp>
        <p:nvSpPr>
          <p:cNvPr id="3" name="Rectangle 2"/>
          <p:cNvSpPr/>
          <p:nvPr/>
        </p:nvSpPr>
        <p:spPr>
          <a:xfrm>
            <a:off x="3200400" y="6488668"/>
            <a:ext cx="2793650" cy="369332"/>
          </a:xfrm>
          <a:prstGeom prst="rect">
            <a:avLst/>
          </a:prstGeom>
        </p:spPr>
        <p:txBody>
          <a:bodyPr wrap="none">
            <a:spAutoFit/>
          </a:bodyPr>
          <a:lstStyle/>
          <a:p>
            <a:r>
              <a:rPr lang="en-US" b="1" dirty="0" smtClean="0"/>
              <a:t>Solar Thermal Technologies</a:t>
            </a:r>
            <a:endParaRPr 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228600"/>
            <a:ext cx="9143999" cy="632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49942" y="228600"/>
            <a:ext cx="8841658" cy="6400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2"/>
          <a:srcRect/>
          <a:stretch>
            <a:fillRect/>
          </a:stretch>
        </p:blipFill>
        <p:spPr bwMode="auto">
          <a:xfrm>
            <a:off x="1" y="0"/>
            <a:ext cx="9524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6" descr="CLFR Pic--APRIL 2010.JPG"/>
          <p:cNvPicPr>
            <a:picLocks noChangeAspect="1"/>
          </p:cNvPicPr>
          <p:nvPr/>
        </p:nvPicPr>
        <p:blipFill>
          <a:blip r:embed="rId8"/>
          <a:srcRect t="9293" b="13461"/>
          <a:stretch>
            <a:fillRect/>
          </a:stretch>
        </p:blipFill>
        <p:spPr bwMode="auto">
          <a:xfrm>
            <a:off x="4645025" y="3643313"/>
            <a:ext cx="4070350" cy="2357437"/>
          </a:xfrm>
          <a:prstGeom prst="rect">
            <a:avLst/>
          </a:prstGeom>
          <a:noFill/>
          <a:ln w="9525">
            <a:noFill/>
            <a:miter lim="800000"/>
            <a:headEnd/>
            <a:tailEnd/>
          </a:ln>
        </p:spPr>
      </p:pic>
      <p:grpSp>
        <p:nvGrpSpPr>
          <p:cNvPr id="2" name="Group 3"/>
          <p:cNvGrpSpPr>
            <a:grpSpLocks/>
          </p:cNvGrpSpPr>
          <p:nvPr/>
        </p:nvGrpSpPr>
        <p:grpSpPr bwMode="auto">
          <a:xfrm>
            <a:off x="3779838" y="1757363"/>
            <a:ext cx="182562" cy="4048125"/>
            <a:chOff x="2971" y="1117"/>
            <a:chExt cx="115" cy="2550"/>
          </a:xfrm>
        </p:grpSpPr>
        <p:sp>
          <p:nvSpPr>
            <p:cNvPr id="28686" name="AutoShape 4"/>
            <p:cNvSpPr>
              <a:spLocks noChangeArrowheads="1"/>
            </p:cNvSpPr>
            <p:nvPr>
              <p:custDataLst>
                <p:tags r:id="rId4"/>
              </p:custDataLst>
            </p:nvPr>
          </p:nvSpPr>
          <p:spPr bwMode="auto">
            <a:xfrm rot="5400000">
              <a:off x="2441" y="2335"/>
              <a:ext cx="1175" cy="115"/>
            </a:xfrm>
            <a:prstGeom prst="triangle">
              <a:avLst>
                <a:gd name="adj" fmla="val 50000"/>
              </a:avLst>
            </a:prstGeom>
            <a:solidFill>
              <a:schemeClr val="accent1"/>
            </a:solidFill>
            <a:ln w="9525">
              <a:noFill/>
              <a:miter lim="800000"/>
              <a:headEnd/>
              <a:tailEnd/>
            </a:ln>
          </p:spPr>
          <p:txBody>
            <a:bodyPr wrap="none" anchor="ctr"/>
            <a:lstStyle/>
            <a:p>
              <a:pPr>
                <a:spcBef>
                  <a:spcPct val="20000"/>
                </a:spcBef>
              </a:pPr>
              <a:endParaRPr lang="en-US" sz="1400" b="1" u="none">
                <a:solidFill>
                  <a:srgbClr val="E52E81"/>
                </a:solidFill>
              </a:endParaRPr>
            </a:p>
          </p:txBody>
        </p:sp>
        <p:sp>
          <p:nvSpPr>
            <p:cNvPr id="28687" name="Line 5"/>
            <p:cNvSpPr>
              <a:spLocks noChangeShapeType="1"/>
            </p:cNvSpPr>
            <p:nvPr>
              <p:custDataLst>
                <p:tags r:id="rId5"/>
              </p:custDataLst>
            </p:nvPr>
          </p:nvSpPr>
          <p:spPr bwMode="auto">
            <a:xfrm>
              <a:off x="2971" y="1117"/>
              <a:ext cx="0" cy="2550"/>
            </a:xfrm>
            <a:prstGeom prst="line">
              <a:avLst/>
            </a:prstGeom>
            <a:noFill/>
            <a:ln w="19050">
              <a:solidFill>
                <a:schemeClr val="accent1"/>
              </a:solidFill>
              <a:round/>
              <a:headEnd/>
              <a:tailEnd/>
            </a:ln>
          </p:spPr>
          <p:txBody>
            <a:bodyPr lIns="0" tIns="0" rIns="0" bIns="0">
              <a:spAutoFit/>
            </a:bodyPr>
            <a:lstStyle/>
            <a:p>
              <a:endParaRPr lang="en-US"/>
            </a:p>
          </p:txBody>
        </p:sp>
      </p:grpSp>
      <p:sp>
        <p:nvSpPr>
          <p:cNvPr id="28677" name="Text Box 7"/>
          <p:cNvSpPr txBox="1">
            <a:spLocks noChangeArrowheads="1"/>
          </p:cNvSpPr>
          <p:nvPr>
            <p:custDataLst>
              <p:tags r:id="rId1"/>
            </p:custDataLst>
          </p:nvPr>
        </p:nvSpPr>
        <p:spPr bwMode="auto">
          <a:xfrm>
            <a:off x="3643313" y="990600"/>
            <a:ext cx="5272087" cy="5051425"/>
          </a:xfrm>
          <a:prstGeom prst="rect">
            <a:avLst/>
          </a:prstGeom>
          <a:noFill/>
          <a:ln w="6350" algn="ctr">
            <a:noFill/>
            <a:prstDash val="dash"/>
            <a:miter lim="800000"/>
            <a:headEnd/>
            <a:tailEnd/>
          </a:ln>
        </p:spPr>
        <p:txBody>
          <a:bodyPr/>
          <a:lstStyle/>
          <a:p>
            <a:pPr marL="714375" lvl="1" indent="-261938">
              <a:spcBef>
                <a:spcPct val="25000"/>
              </a:spcBef>
              <a:spcAft>
                <a:spcPct val="25000"/>
              </a:spcAft>
              <a:buClr>
                <a:schemeClr val="accent1"/>
              </a:buClr>
              <a:buSzPct val="95000"/>
              <a:buFont typeface="Wingdings" pitchFamily="2" charset="2"/>
              <a:buChar char="u"/>
            </a:pPr>
            <a:endParaRPr lang="en-CA" sz="1400" u="none" dirty="0">
              <a:sym typeface="Wingdings" pitchFamily="2" charset="2"/>
            </a:endParaRPr>
          </a:p>
          <a:p>
            <a:pPr marL="714375" lvl="1" indent="-261938">
              <a:spcBef>
                <a:spcPct val="25000"/>
              </a:spcBef>
              <a:spcAft>
                <a:spcPct val="25000"/>
              </a:spcAft>
              <a:buClr>
                <a:schemeClr val="accent1"/>
              </a:buClr>
              <a:buSzPct val="95000"/>
              <a:buFont typeface="Wingdings" pitchFamily="2" charset="2"/>
              <a:buChar char="u"/>
            </a:pPr>
            <a:r>
              <a:rPr lang="en-CA" sz="1600" u="none" dirty="0" smtClean="0">
                <a:sym typeface="Wingdings" pitchFamily="2" charset="2"/>
              </a:rPr>
              <a:t>Solar </a:t>
            </a:r>
            <a:r>
              <a:rPr lang="en-CA" sz="1600" u="none" dirty="0">
                <a:sym typeface="Wingdings" pitchFamily="2" charset="2"/>
              </a:rPr>
              <a:t>CSP technology is about high temperature steam production and </a:t>
            </a:r>
            <a:r>
              <a:rPr lang="en-CA" sz="1600" u="none" dirty="0" smtClean="0">
                <a:sym typeface="Wingdings" pitchFamily="2" charset="2"/>
              </a:rPr>
              <a:t>management</a:t>
            </a:r>
            <a:endParaRPr lang="en-CA" sz="1600" u="none" dirty="0">
              <a:sym typeface="Wingdings" pitchFamily="2" charset="2"/>
            </a:endParaRPr>
          </a:p>
        </p:txBody>
      </p:sp>
      <p:sp>
        <p:nvSpPr>
          <p:cNvPr id="1010696" name="Rectangle 8"/>
          <p:cNvSpPr>
            <a:spLocks noChangeArrowheads="1"/>
          </p:cNvSpPr>
          <p:nvPr>
            <p:custDataLst>
              <p:tags r:id="rId2"/>
            </p:custDataLst>
          </p:nvPr>
        </p:nvSpPr>
        <p:spPr bwMode="gray">
          <a:xfrm>
            <a:off x="179388" y="1916113"/>
            <a:ext cx="3355975" cy="339725"/>
          </a:xfrm>
          <a:prstGeom prst="rect">
            <a:avLst/>
          </a:prstGeom>
          <a:solidFill>
            <a:schemeClr val="bg1"/>
          </a:solidFill>
          <a:ln w="9525" algn="ctr">
            <a:noFill/>
            <a:miter lim="800000"/>
            <a:headEnd/>
            <a:tailEnd/>
          </a:ln>
          <a:effectLst>
            <a:outerShdw dist="12700" dir="5400000" algn="ctr" rotWithShape="0">
              <a:schemeClr val="tx2"/>
            </a:outerShdw>
          </a:effectLst>
        </p:spPr>
        <p:txBody>
          <a:bodyPr lIns="0" tIns="0" rIns="0" bIns="0" anchor="ctr"/>
          <a:lstStyle/>
          <a:p>
            <a:pPr>
              <a:defRPr/>
            </a:pPr>
            <a:r>
              <a:rPr lang="en-CA" altLang="ko-KR" b="1" u="none">
                <a:solidFill>
                  <a:schemeClr val="hlink"/>
                </a:solidFill>
                <a:latin typeface="Arial" charset="0"/>
                <a:ea typeface="Gulim" pitchFamily="34" charset="-127"/>
                <a:cs typeface="Arial" charset="0"/>
              </a:rPr>
              <a:t>Solar CSP field</a:t>
            </a:r>
          </a:p>
        </p:txBody>
      </p:sp>
      <p:pic>
        <p:nvPicPr>
          <p:cNvPr id="28679" name="Picture 9" descr="areva-ppt-4"/>
          <p:cNvPicPr>
            <a:picLocks noChangeAspect="1" noChangeArrowheads="1"/>
          </p:cNvPicPr>
          <p:nvPr>
            <p:custDataLst>
              <p:tags r:id="rId3"/>
            </p:custDataLst>
          </p:nvPr>
        </p:nvPicPr>
        <p:blipFill>
          <a:blip r:embed="rId9"/>
          <a:srcRect/>
          <a:stretch>
            <a:fillRect/>
          </a:stretch>
        </p:blipFill>
        <p:spPr bwMode="auto">
          <a:xfrm>
            <a:off x="366713" y="5048250"/>
            <a:ext cx="388937" cy="358775"/>
          </a:xfrm>
          <a:prstGeom prst="rect">
            <a:avLst/>
          </a:prstGeom>
          <a:noFill/>
          <a:ln w="9525">
            <a:noFill/>
            <a:miter lim="800000"/>
            <a:headEnd/>
            <a:tailEnd/>
          </a:ln>
        </p:spPr>
      </p:pic>
      <p:sp>
        <p:nvSpPr>
          <p:cNvPr id="28680" name="Text Box 10"/>
          <p:cNvSpPr txBox="1">
            <a:spLocks noChangeArrowheads="1"/>
          </p:cNvSpPr>
          <p:nvPr/>
        </p:nvSpPr>
        <p:spPr bwMode="auto">
          <a:xfrm>
            <a:off x="900113" y="4724400"/>
            <a:ext cx="2668587" cy="1058863"/>
          </a:xfrm>
          <a:prstGeom prst="rect">
            <a:avLst/>
          </a:prstGeom>
          <a:noFill/>
          <a:ln w="9525" algn="ctr">
            <a:noFill/>
            <a:miter lim="800000"/>
            <a:headEnd/>
            <a:tailEnd/>
          </a:ln>
        </p:spPr>
        <p:txBody>
          <a:bodyPr lIns="0" tIns="0" rIns="0" bIns="0" anchor="ctr"/>
          <a:lstStyle/>
          <a:p>
            <a:pPr>
              <a:spcBef>
                <a:spcPct val="20000"/>
              </a:spcBef>
            </a:pPr>
            <a:r>
              <a:rPr lang="en-CA" sz="1800" b="1" u="none" dirty="0">
                <a:solidFill>
                  <a:schemeClr val="tx2"/>
                </a:solidFill>
              </a:rPr>
              <a:t>Steam production and </a:t>
            </a:r>
            <a:r>
              <a:rPr lang="en-CA" sz="1800" b="1" u="none" dirty="0" smtClean="0">
                <a:solidFill>
                  <a:schemeClr val="tx2"/>
                </a:solidFill>
              </a:rPr>
              <a:t>management</a:t>
            </a:r>
            <a:endParaRPr lang="en-CA" sz="1800" b="1" u="none" dirty="0">
              <a:solidFill>
                <a:schemeClr val="tx2"/>
              </a:solidFill>
            </a:endParaRPr>
          </a:p>
        </p:txBody>
      </p:sp>
      <p:sp>
        <p:nvSpPr>
          <p:cNvPr id="28682" name="TextBox 23"/>
          <p:cNvSpPr txBox="1">
            <a:spLocks noChangeArrowheads="1"/>
          </p:cNvSpPr>
          <p:nvPr/>
        </p:nvSpPr>
        <p:spPr bwMode="auto">
          <a:xfrm>
            <a:off x="4211638" y="3357563"/>
            <a:ext cx="4000500" cy="276225"/>
          </a:xfrm>
          <a:prstGeom prst="rect">
            <a:avLst/>
          </a:prstGeom>
          <a:noFill/>
          <a:ln w="9525">
            <a:noFill/>
            <a:miter lim="800000"/>
            <a:headEnd/>
            <a:tailEnd/>
          </a:ln>
        </p:spPr>
        <p:txBody>
          <a:bodyPr>
            <a:spAutoFit/>
          </a:bodyPr>
          <a:lstStyle/>
          <a:p>
            <a:r>
              <a:rPr lang="en-US" b="1">
                <a:solidFill>
                  <a:srgbClr val="0070C0"/>
                </a:solidFill>
              </a:rPr>
              <a:t>Compact Linear Fresnel Reflector (CLFR)</a:t>
            </a:r>
          </a:p>
        </p:txBody>
      </p:sp>
      <p:cxnSp>
        <p:nvCxnSpPr>
          <p:cNvPr id="28683" name="Straight Arrow Connector 17"/>
          <p:cNvCxnSpPr>
            <a:cxnSpLocks noChangeShapeType="1"/>
          </p:cNvCxnSpPr>
          <p:nvPr/>
        </p:nvCxnSpPr>
        <p:spPr bwMode="auto">
          <a:xfrm>
            <a:off x="4787900" y="6308725"/>
            <a:ext cx="3000375" cy="1588"/>
          </a:xfrm>
          <a:prstGeom prst="straightConnector1">
            <a:avLst/>
          </a:prstGeom>
          <a:noFill/>
          <a:ln w="38100" algn="ctr">
            <a:solidFill>
              <a:srgbClr val="92D050"/>
            </a:solidFill>
            <a:round/>
            <a:headEnd type="arrow" w="med" len="med"/>
            <a:tailEnd type="arrow" w="med" len="med"/>
          </a:ln>
        </p:spPr>
      </p:cxnSp>
      <p:sp>
        <p:nvSpPr>
          <p:cNvPr id="28684" name="TextBox 18"/>
          <p:cNvSpPr txBox="1">
            <a:spLocks noChangeArrowheads="1"/>
          </p:cNvSpPr>
          <p:nvPr/>
        </p:nvSpPr>
        <p:spPr bwMode="auto">
          <a:xfrm>
            <a:off x="4716463" y="6000750"/>
            <a:ext cx="3352800" cy="276225"/>
          </a:xfrm>
          <a:prstGeom prst="rect">
            <a:avLst/>
          </a:prstGeom>
          <a:noFill/>
          <a:ln w="9525">
            <a:noFill/>
            <a:miter lim="800000"/>
            <a:headEnd/>
            <a:tailEnd/>
          </a:ln>
        </p:spPr>
        <p:txBody>
          <a:bodyPr>
            <a:spAutoFit/>
          </a:bodyPr>
          <a:lstStyle/>
          <a:p>
            <a:pPr algn="ctr"/>
            <a:r>
              <a:rPr lang="en-US" b="1" u="none">
                <a:solidFill>
                  <a:srgbClr val="E52E81"/>
                </a:solidFill>
              </a:rPr>
              <a:t>140 feet (≈43 meters)</a:t>
            </a:r>
          </a:p>
        </p:txBody>
      </p:sp>
      <p:pic>
        <p:nvPicPr>
          <p:cNvPr id="28685" name="Picture 17" descr="_DSC2357E.jpg"/>
          <p:cNvPicPr>
            <a:picLocks noChangeAspect="1"/>
          </p:cNvPicPr>
          <p:nvPr/>
        </p:nvPicPr>
        <p:blipFill>
          <a:blip r:embed="rId10"/>
          <a:srcRect/>
          <a:stretch>
            <a:fillRect/>
          </a:stretch>
        </p:blipFill>
        <p:spPr bwMode="auto">
          <a:xfrm>
            <a:off x="179388" y="2492375"/>
            <a:ext cx="3360737" cy="22320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p:cNvPicPr>
            <a:picLocks noChangeAspect="1" noChangeArrowheads="1"/>
          </p:cNvPicPr>
          <p:nvPr/>
        </p:nvPicPr>
        <p:blipFill>
          <a:blip r:embed="rId2"/>
          <a:srcRect/>
          <a:stretch>
            <a:fillRect/>
          </a:stretch>
        </p:blipFill>
        <p:spPr bwMode="auto">
          <a:xfrm>
            <a:off x="0" y="0"/>
            <a:ext cx="9144000" cy="68714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03567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C:\Users\BD Sharma\Pictures\photo_troughs.jpg"/>
          <p:cNvPicPr>
            <a:picLocks noChangeAspect="1" noChangeArrowheads="1"/>
          </p:cNvPicPr>
          <p:nvPr/>
        </p:nvPicPr>
        <p:blipFill>
          <a:blip r:embed="rId2"/>
          <a:srcRect/>
          <a:stretch>
            <a:fillRect/>
          </a:stretch>
        </p:blipFill>
        <p:spPr bwMode="auto">
          <a:xfrm>
            <a:off x="-1" y="0"/>
            <a:ext cx="9144002" cy="68580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457200" y="292100"/>
            <a:ext cx="8229600" cy="13843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00B050"/>
                </a:solidFill>
                <a:effectLst/>
                <a:uLnTx/>
                <a:uFillTx/>
                <a:latin typeface="+mj-lt"/>
                <a:ea typeface="+mj-ea"/>
                <a:cs typeface="+mj-cs"/>
              </a:rPr>
              <a:t>Solar Energy</a:t>
            </a:r>
          </a:p>
        </p:txBody>
      </p:sp>
      <p:sp>
        <p:nvSpPr>
          <p:cNvPr id="3" name="Rectangle 6"/>
          <p:cNvSpPr>
            <a:spLocks noChangeArrowheads="1"/>
          </p:cNvSpPr>
          <p:nvPr/>
        </p:nvSpPr>
        <p:spPr bwMode="auto">
          <a:xfrm>
            <a:off x="284162" y="1905000"/>
            <a:ext cx="8859838" cy="4171950"/>
          </a:xfrm>
          <a:prstGeom prst="rect">
            <a:avLst/>
          </a:prstGeom>
          <a:noFill/>
          <a:ln w="9525">
            <a:noFill/>
            <a:miter lim="800000"/>
            <a:headEnd/>
            <a:tailEnd/>
          </a:ln>
        </p:spPr>
        <p:txBody>
          <a:bodyPr/>
          <a:lstStyle/>
          <a:p>
            <a:pPr marL="342900" indent="-342900" eaLnBrk="1" hangingPunct="1">
              <a:spcBef>
                <a:spcPct val="20000"/>
              </a:spcBef>
              <a:buClr>
                <a:schemeClr val="hlink"/>
              </a:buClr>
              <a:buSzPct val="120000"/>
              <a:buFontTx/>
              <a:buChar char="•"/>
              <a:defRPr/>
            </a:pPr>
            <a:r>
              <a:rPr lang="en-US" sz="3500" dirty="0" smtClean="0">
                <a:effectLst>
                  <a:outerShdw blurRad="38100" dist="38100" dir="2700000" algn="tl">
                    <a:srgbClr val="000000"/>
                  </a:outerShdw>
                </a:effectLst>
              </a:rPr>
              <a:t>Solar </a:t>
            </a:r>
            <a:r>
              <a:rPr lang="en-US" sz="3500" dirty="0">
                <a:effectLst>
                  <a:outerShdw blurRad="38100" dist="38100" dir="2700000" algn="tl">
                    <a:srgbClr val="000000"/>
                  </a:outerShdw>
                </a:effectLst>
              </a:rPr>
              <a:t>photovoltaic route </a:t>
            </a:r>
          </a:p>
          <a:p>
            <a:pPr marL="742950" lvl="1" indent="-285750" eaLnBrk="1" hangingPunct="1">
              <a:spcBef>
                <a:spcPct val="20000"/>
              </a:spcBef>
              <a:buFont typeface="Tahoma" pitchFamily="34" charset="0"/>
              <a:buNone/>
              <a:defRPr/>
            </a:pPr>
            <a:r>
              <a:rPr lang="en-US" sz="3500" dirty="0">
                <a:effectLst>
                  <a:outerShdw blurRad="38100" dist="38100" dir="2700000" algn="tl">
                    <a:srgbClr val="000000"/>
                  </a:outerShdw>
                </a:effectLst>
              </a:rPr>
              <a:t>(Direct conversion of sunlight into  electricity</a:t>
            </a:r>
            <a:r>
              <a:rPr lang="en-US" sz="3500" dirty="0" smtClean="0">
                <a:effectLst>
                  <a:outerShdw blurRad="38100" dist="38100" dir="2700000" algn="tl">
                    <a:srgbClr val="000000"/>
                  </a:outerShdw>
                </a:effectLst>
              </a:rPr>
              <a:t>)</a:t>
            </a:r>
          </a:p>
          <a:p>
            <a:pPr marL="742950" lvl="1" indent="-285750" eaLnBrk="1" hangingPunct="1">
              <a:spcBef>
                <a:spcPct val="20000"/>
              </a:spcBef>
              <a:buFont typeface="Tahoma" pitchFamily="34" charset="0"/>
              <a:buNone/>
              <a:defRPr/>
            </a:pPr>
            <a:endParaRPr lang="en-US" sz="3500" dirty="0" smtClean="0">
              <a:effectLst>
                <a:outerShdw blurRad="38100" dist="38100" dir="2700000" algn="tl">
                  <a:srgbClr val="000000"/>
                </a:outerShdw>
              </a:effectLst>
            </a:endParaRPr>
          </a:p>
          <a:p>
            <a:pPr marL="342900" indent="-342900">
              <a:spcBef>
                <a:spcPct val="20000"/>
              </a:spcBef>
              <a:buClr>
                <a:schemeClr val="hlink"/>
              </a:buClr>
              <a:buSzPct val="120000"/>
              <a:buFontTx/>
              <a:buChar char="•"/>
              <a:defRPr/>
            </a:pPr>
            <a:r>
              <a:rPr lang="en-US" sz="3500" dirty="0" smtClean="0">
                <a:effectLst>
                  <a:outerShdw blurRad="38100" dist="38100" dir="2700000" algn="tl">
                    <a:srgbClr val="000000"/>
                  </a:outerShdw>
                </a:effectLst>
              </a:rPr>
              <a:t>Solar thermal route </a:t>
            </a:r>
          </a:p>
          <a:p>
            <a:pPr marL="742950" lvl="1" indent="-285750">
              <a:spcBef>
                <a:spcPct val="20000"/>
              </a:spcBef>
              <a:defRPr/>
            </a:pPr>
            <a:r>
              <a:rPr lang="en-US" sz="3500" dirty="0" smtClean="0">
                <a:effectLst>
                  <a:outerShdw blurRad="38100" dist="38100" dir="2700000" algn="tl">
                    <a:srgbClr val="000000"/>
                  </a:outerShdw>
                </a:effectLst>
              </a:rPr>
              <a:t>(Heating, cooling, solar architecture)</a:t>
            </a:r>
          </a:p>
          <a:p>
            <a:pPr marL="742950" lvl="1" indent="-285750" eaLnBrk="1" hangingPunct="1">
              <a:spcBef>
                <a:spcPct val="20000"/>
              </a:spcBef>
              <a:buFont typeface="Tahoma" pitchFamily="34" charset="0"/>
              <a:buNone/>
              <a:defRPr/>
            </a:pPr>
            <a:endParaRPr lang="en-US" sz="3500" dirty="0" smtClean="0">
              <a:effectLst>
                <a:outerShdw blurRad="38100" dist="38100" dir="2700000" algn="tl">
                  <a:srgbClr val="000000"/>
                </a:outerShdw>
              </a:effectLst>
            </a:endParaRPr>
          </a:p>
          <a:p>
            <a:pPr marL="742950" lvl="1" indent="-285750" eaLnBrk="1" hangingPunct="1">
              <a:spcBef>
                <a:spcPct val="20000"/>
              </a:spcBef>
              <a:buFont typeface="Tahoma" pitchFamily="34" charset="0"/>
              <a:buNone/>
              <a:defRPr/>
            </a:pPr>
            <a:endParaRPr lang="en-US" sz="35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C:\Users\BD Sharma\Pictures\dish solar.jpg"/>
          <p:cNvPicPr>
            <a:picLocks noChangeAspect="1" noChangeArrowheads="1"/>
          </p:cNvPicPr>
          <p:nvPr/>
        </p:nvPicPr>
        <p:blipFill>
          <a:blip r:embed="rId2"/>
          <a:srcRect/>
          <a:stretch>
            <a:fillRect/>
          </a:stretch>
        </p:blipFill>
        <p:spPr bwMode="auto">
          <a:xfrm>
            <a:off x="0" y="0"/>
            <a:ext cx="9144000" cy="6865882"/>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500063" y="2012950"/>
            <a:ext cx="7577137" cy="4278651"/>
            <a:chOff x="714375" y="2214563"/>
            <a:chExt cx="3571875" cy="3608308"/>
          </a:xfrm>
        </p:grpSpPr>
        <p:sp>
          <p:nvSpPr>
            <p:cNvPr id="15" name="Rectangle 14"/>
            <p:cNvSpPr/>
            <p:nvPr/>
          </p:nvSpPr>
          <p:spPr bwMode="auto">
            <a:xfrm>
              <a:off x="714375" y="2214563"/>
              <a:ext cx="3571875" cy="3571875"/>
            </a:xfrm>
            <a:prstGeom prst="rect">
              <a:avLst/>
            </a:prstGeom>
            <a:solidFill>
              <a:srgbClr val="003E86"/>
            </a:solid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sz="1400" b="1" u="none" dirty="0"/>
            </a:p>
          </p:txBody>
        </p:sp>
        <p:sp>
          <p:nvSpPr>
            <p:cNvPr id="14" name="Rectangle 13"/>
            <p:cNvSpPr/>
            <p:nvPr/>
          </p:nvSpPr>
          <p:spPr bwMode="auto">
            <a:xfrm>
              <a:off x="714375" y="2214563"/>
              <a:ext cx="3240264" cy="3104444"/>
            </a:xfrm>
            <a:prstGeom prst="rect">
              <a:avLst/>
            </a:prstGeom>
            <a:solidFill>
              <a:srgbClr val="E52E81"/>
            </a:solid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sz="1400" b="1" u="none" dirty="0"/>
            </a:p>
          </p:txBody>
        </p:sp>
        <p:sp>
          <p:nvSpPr>
            <p:cNvPr id="13" name="Rectangle 12"/>
            <p:cNvSpPr/>
            <p:nvPr/>
          </p:nvSpPr>
          <p:spPr bwMode="auto">
            <a:xfrm>
              <a:off x="714375" y="2214563"/>
              <a:ext cx="2700514" cy="2700514"/>
            </a:xfrm>
            <a:prstGeom prst="rect">
              <a:avLst/>
            </a:prstGeom>
            <a:solidFill>
              <a:srgbClr val="FFC000"/>
            </a:solid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sz="1400" b="1" u="none" dirty="0"/>
            </a:p>
          </p:txBody>
        </p:sp>
        <p:sp>
          <p:nvSpPr>
            <p:cNvPr id="12" name="Rectangle 11"/>
            <p:cNvSpPr/>
            <p:nvPr/>
          </p:nvSpPr>
          <p:spPr bwMode="auto">
            <a:xfrm>
              <a:off x="714375" y="2214563"/>
              <a:ext cx="2211917" cy="221191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sz="1600" b="1" u="none" dirty="0">
                <a:solidFill>
                  <a:schemeClr val="tx1"/>
                </a:solidFill>
              </a:endParaRPr>
            </a:p>
            <a:p>
              <a:pPr algn="ctr">
                <a:spcBef>
                  <a:spcPct val="50000"/>
                </a:spcBef>
                <a:defRPr/>
              </a:pPr>
              <a:r>
                <a:rPr lang="en-US" sz="2000" b="1" u="none" dirty="0">
                  <a:solidFill>
                    <a:schemeClr val="tx1"/>
                  </a:solidFill>
                </a:rPr>
                <a:t>CLFR PLANT</a:t>
              </a:r>
            </a:p>
          </p:txBody>
        </p:sp>
        <p:sp>
          <p:nvSpPr>
            <p:cNvPr id="30747" name="TextBox 14"/>
            <p:cNvSpPr txBox="1">
              <a:spLocks noChangeArrowheads="1"/>
            </p:cNvSpPr>
            <p:nvPr/>
          </p:nvSpPr>
          <p:spPr bwMode="auto">
            <a:xfrm>
              <a:off x="1416050" y="5381625"/>
              <a:ext cx="1071674" cy="441246"/>
            </a:xfrm>
            <a:prstGeom prst="rect">
              <a:avLst/>
            </a:prstGeom>
            <a:noFill/>
            <a:ln w="9525">
              <a:noFill/>
              <a:miter lim="800000"/>
              <a:headEnd/>
              <a:tailEnd/>
            </a:ln>
          </p:spPr>
          <p:txBody>
            <a:bodyPr wrap="none">
              <a:spAutoFit/>
            </a:bodyPr>
            <a:lstStyle/>
            <a:p>
              <a:pPr algn="ctr">
                <a:spcBef>
                  <a:spcPct val="50000"/>
                </a:spcBef>
              </a:pPr>
              <a:r>
                <a:rPr lang="en-US" sz="2800" b="1" u="none" dirty="0">
                  <a:solidFill>
                    <a:schemeClr val="bg1"/>
                  </a:solidFill>
                </a:rPr>
                <a:t>Thin Film ~ 3X</a:t>
              </a:r>
            </a:p>
          </p:txBody>
        </p:sp>
        <p:sp>
          <p:nvSpPr>
            <p:cNvPr id="30748" name="TextBox 15"/>
            <p:cNvSpPr txBox="1">
              <a:spLocks noChangeArrowheads="1"/>
            </p:cNvSpPr>
            <p:nvPr/>
          </p:nvSpPr>
          <p:spPr bwMode="auto">
            <a:xfrm>
              <a:off x="946150" y="4929188"/>
              <a:ext cx="1636303" cy="389335"/>
            </a:xfrm>
            <a:prstGeom prst="rect">
              <a:avLst/>
            </a:prstGeom>
            <a:noFill/>
            <a:ln w="9525">
              <a:noFill/>
              <a:miter lim="800000"/>
              <a:headEnd/>
              <a:tailEnd/>
            </a:ln>
          </p:spPr>
          <p:txBody>
            <a:bodyPr wrap="none">
              <a:spAutoFit/>
            </a:bodyPr>
            <a:lstStyle/>
            <a:p>
              <a:pPr algn="ctr">
                <a:spcBef>
                  <a:spcPct val="50000"/>
                </a:spcBef>
              </a:pPr>
              <a:r>
                <a:rPr lang="en-US" sz="2400" b="1" u="none" dirty="0">
                  <a:solidFill>
                    <a:schemeClr val="bg1"/>
                  </a:solidFill>
                </a:rPr>
                <a:t>Tower/Crystalline PV ~ 2X</a:t>
              </a:r>
            </a:p>
          </p:txBody>
        </p:sp>
        <p:sp>
          <p:nvSpPr>
            <p:cNvPr id="30749" name="TextBox 16"/>
            <p:cNvSpPr txBox="1">
              <a:spLocks noChangeArrowheads="1"/>
            </p:cNvSpPr>
            <p:nvPr/>
          </p:nvSpPr>
          <p:spPr bwMode="auto">
            <a:xfrm>
              <a:off x="1250950" y="4500563"/>
              <a:ext cx="906034" cy="389335"/>
            </a:xfrm>
            <a:prstGeom prst="rect">
              <a:avLst/>
            </a:prstGeom>
            <a:noFill/>
            <a:ln w="9525">
              <a:noFill/>
              <a:miter lim="800000"/>
              <a:headEnd/>
              <a:tailEnd/>
            </a:ln>
          </p:spPr>
          <p:txBody>
            <a:bodyPr wrap="none">
              <a:spAutoFit/>
            </a:bodyPr>
            <a:lstStyle/>
            <a:p>
              <a:pPr algn="ctr">
                <a:spcBef>
                  <a:spcPct val="50000"/>
                </a:spcBef>
              </a:pPr>
              <a:r>
                <a:rPr lang="en-US" sz="2400" b="1" u="none" dirty="0">
                  <a:solidFill>
                    <a:schemeClr val="bg1"/>
                  </a:solidFill>
                </a:rPr>
                <a:t>Trough ~ 1.5X</a:t>
              </a:r>
            </a:p>
          </p:txBody>
        </p:sp>
      </p:grpSp>
      <p:sp>
        <p:nvSpPr>
          <p:cNvPr id="30723" name="TextBox 17"/>
          <p:cNvSpPr txBox="1">
            <a:spLocks noChangeArrowheads="1"/>
          </p:cNvSpPr>
          <p:nvPr/>
        </p:nvSpPr>
        <p:spPr bwMode="auto">
          <a:xfrm>
            <a:off x="428625" y="1357313"/>
            <a:ext cx="3998852" cy="646331"/>
          </a:xfrm>
          <a:prstGeom prst="rect">
            <a:avLst/>
          </a:prstGeom>
          <a:noFill/>
          <a:ln w="9525">
            <a:noFill/>
            <a:miter lim="800000"/>
            <a:headEnd/>
            <a:tailEnd/>
          </a:ln>
        </p:spPr>
        <p:txBody>
          <a:bodyPr wrap="none">
            <a:spAutoFit/>
          </a:bodyPr>
          <a:lstStyle/>
          <a:p>
            <a:r>
              <a:rPr lang="en-US" b="1" u="none" dirty="0"/>
              <a:t>CSP Reference Plant</a:t>
            </a:r>
          </a:p>
          <a:p>
            <a:r>
              <a:rPr lang="en-US" b="1" u="none" dirty="0"/>
              <a:t>200 MW = 1 Square Mile = 259 Hectares</a:t>
            </a:r>
          </a:p>
        </p:txBody>
      </p:sp>
      <p:sp>
        <p:nvSpPr>
          <p:cNvPr id="30725" name="Title 21"/>
          <p:cNvSpPr>
            <a:spLocks noGrp="1"/>
          </p:cNvSpPr>
          <p:nvPr>
            <p:ph type="title" idx="4294967295"/>
          </p:nvPr>
        </p:nvSpPr>
        <p:spPr>
          <a:xfrm>
            <a:off x="1357313" y="257175"/>
            <a:ext cx="6400800" cy="900113"/>
          </a:xfrm>
        </p:spPr>
        <p:txBody>
          <a:bodyPr/>
          <a:lstStyle/>
          <a:p>
            <a:r>
              <a:rPr lang="en-US" dirty="0" smtClean="0"/>
              <a:t>Area requirement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41049" y="14288"/>
            <a:ext cx="9159649" cy="6843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Rectangle 56" hidden="1"/>
          <p:cNvGraphicFramePr>
            <a:graphicFrameLocks/>
          </p:cNvGraphicFramePr>
          <p:nvPr/>
        </p:nvGraphicFramePr>
        <p:xfrm>
          <a:off x="0" y="0"/>
          <a:ext cx="158750" cy="158750"/>
        </p:xfrm>
        <a:graphic>
          <a:graphicData uri="http://schemas.openxmlformats.org/presentationml/2006/ole">
            <p:oleObj spid="_x0000_s62466" name="think-cell Slide" r:id="rId46" imgW="0" imgH="0" progId="">
              <p:embed/>
            </p:oleObj>
          </a:graphicData>
        </a:graphic>
      </p:graphicFrame>
      <p:graphicFrame>
        <p:nvGraphicFramePr>
          <p:cNvPr id="8195" name="Object 3"/>
          <p:cNvGraphicFramePr>
            <a:graphicFrameLocks/>
          </p:cNvGraphicFramePr>
          <p:nvPr/>
        </p:nvGraphicFramePr>
        <p:xfrm>
          <a:off x="596900" y="2201863"/>
          <a:ext cx="4314825" cy="3341687"/>
        </p:xfrm>
        <a:graphic>
          <a:graphicData uri="http://schemas.openxmlformats.org/presentationml/2006/ole">
            <p:oleObj spid="_x0000_s62467" name="Chart" r:id="rId47" imgW="4314943" imgH="3343343" progId="MSGraph.Chart.8">
              <p:embed followColorScheme="full"/>
            </p:oleObj>
          </a:graphicData>
        </a:graphic>
      </p:graphicFrame>
      <p:sp>
        <p:nvSpPr>
          <p:cNvPr id="8196" name="Text Box 51"/>
          <p:cNvSpPr txBox="1">
            <a:spLocks noChangeArrowheads="1"/>
          </p:cNvSpPr>
          <p:nvPr>
            <p:custDataLst>
              <p:tags r:id="rId2"/>
            </p:custDataLst>
          </p:nvPr>
        </p:nvSpPr>
        <p:spPr bwMode="auto">
          <a:xfrm>
            <a:off x="5643563" y="2062163"/>
            <a:ext cx="2903537" cy="3527425"/>
          </a:xfrm>
          <a:prstGeom prst="rect">
            <a:avLst/>
          </a:prstGeom>
          <a:noFill/>
          <a:ln w="9525" algn="ctr">
            <a:noFill/>
            <a:prstDash val="dash"/>
            <a:miter lim="800000"/>
            <a:headEnd/>
            <a:tailEnd/>
          </a:ln>
        </p:spPr>
        <p:txBody>
          <a:bodyPr lIns="54000" rIns="54000" anchor="ctr"/>
          <a:lstStyle/>
          <a:p>
            <a:pPr marL="266700" indent="-266700">
              <a:lnSpc>
                <a:spcPct val="110000"/>
              </a:lnSpc>
              <a:spcBef>
                <a:spcPts val="600"/>
              </a:spcBef>
              <a:spcAft>
                <a:spcPts val="600"/>
              </a:spcAft>
              <a:buClr>
                <a:schemeClr val="tx2"/>
              </a:buClr>
              <a:buFont typeface="Arial" pitchFamily="34" charset="0"/>
              <a:buBlip>
                <a:blip r:embed="rId48"/>
              </a:buBlip>
              <a:tabLst>
                <a:tab pos="0" algn="l"/>
                <a:tab pos="628650" algn="l"/>
              </a:tabLst>
            </a:pPr>
            <a:r>
              <a:rPr lang="en-CA" sz="1800" b="1" u="none" dirty="0">
                <a:solidFill>
                  <a:schemeClr val="tx2"/>
                </a:solidFill>
                <a:sym typeface="Wingdings" pitchFamily="2" charset="2"/>
              </a:rPr>
              <a:t>PV </a:t>
            </a:r>
            <a:r>
              <a:rPr lang="en-CA" sz="1800" b="1" u="none" dirty="0">
                <a:sym typeface="Wingdings" pitchFamily="2" charset="2"/>
              </a:rPr>
              <a:t>growth will remain limited as the leverages to decrease costs and improve performance are not as strong as </a:t>
            </a:r>
            <a:r>
              <a:rPr lang="en-CA" sz="1800" b="1" u="none" dirty="0" err="1">
                <a:sym typeface="Wingdings" pitchFamily="2" charset="2"/>
              </a:rPr>
              <a:t>CSP’s</a:t>
            </a:r>
            <a:endParaRPr lang="en-CA" sz="1800" b="1" u="none" dirty="0">
              <a:sym typeface="Wingdings" pitchFamily="2" charset="2"/>
            </a:endParaRPr>
          </a:p>
          <a:p>
            <a:pPr marL="266700" indent="-266700">
              <a:lnSpc>
                <a:spcPct val="110000"/>
              </a:lnSpc>
              <a:spcBef>
                <a:spcPts val="600"/>
              </a:spcBef>
              <a:spcAft>
                <a:spcPts val="600"/>
              </a:spcAft>
              <a:buClr>
                <a:schemeClr val="tx2"/>
              </a:buClr>
              <a:buFont typeface="Arial" pitchFamily="34" charset="0"/>
              <a:buBlip>
                <a:blip r:embed="rId48"/>
              </a:buBlip>
              <a:tabLst>
                <a:tab pos="0" algn="l"/>
                <a:tab pos="628650" algn="l"/>
              </a:tabLst>
            </a:pPr>
            <a:r>
              <a:rPr lang="en-CA" sz="1800" b="1" u="none" dirty="0">
                <a:sym typeface="Wingdings" pitchFamily="2" charset="2"/>
              </a:rPr>
              <a:t>Strong long-term growth from </a:t>
            </a:r>
            <a:r>
              <a:rPr lang="en-CA" sz="1800" b="1" u="none" dirty="0">
                <a:solidFill>
                  <a:schemeClr val="tx2"/>
                </a:solidFill>
                <a:sym typeface="Wingdings" pitchFamily="2" charset="2"/>
              </a:rPr>
              <a:t>CSP</a:t>
            </a:r>
            <a:endParaRPr lang="en-CA" sz="1800" b="1" u="none" dirty="0">
              <a:sym typeface="Wingdings" pitchFamily="2" charset="2"/>
            </a:endParaRPr>
          </a:p>
        </p:txBody>
      </p:sp>
      <p:sp>
        <p:nvSpPr>
          <p:cNvPr id="8197" name="Line 9"/>
          <p:cNvSpPr>
            <a:spLocks noChangeShapeType="1"/>
          </p:cNvSpPr>
          <p:nvPr>
            <p:custDataLst>
              <p:tags r:id="rId3"/>
            </p:custDataLst>
          </p:nvPr>
        </p:nvSpPr>
        <p:spPr bwMode="auto">
          <a:xfrm>
            <a:off x="717550" y="5116513"/>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198" name="Line 11"/>
          <p:cNvSpPr>
            <a:spLocks noChangeShapeType="1"/>
          </p:cNvSpPr>
          <p:nvPr>
            <p:custDataLst>
              <p:tags r:id="rId4"/>
            </p:custDataLst>
          </p:nvPr>
        </p:nvSpPr>
        <p:spPr bwMode="auto">
          <a:xfrm>
            <a:off x="717550" y="3373438"/>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199" name="Line 8"/>
          <p:cNvSpPr>
            <a:spLocks noChangeShapeType="1"/>
          </p:cNvSpPr>
          <p:nvPr>
            <p:custDataLst>
              <p:tags r:id="rId5"/>
            </p:custDataLst>
          </p:nvPr>
        </p:nvSpPr>
        <p:spPr bwMode="auto">
          <a:xfrm>
            <a:off x="717550" y="3659188"/>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0" name="Line 12"/>
          <p:cNvSpPr>
            <a:spLocks noChangeShapeType="1"/>
          </p:cNvSpPr>
          <p:nvPr>
            <p:custDataLst>
              <p:tags r:id="rId6"/>
            </p:custDataLst>
          </p:nvPr>
        </p:nvSpPr>
        <p:spPr bwMode="auto">
          <a:xfrm>
            <a:off x="717550" y="3954463"/>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1" name="Line 14"/>
          <p:cNvSpPr>
            <a:spLocks noChangeShapeType="1"/>
          </p:cNvSpPr>
          <p:nvPr>
            <p:custDataLst>
              <p:tags r:id="rId7"/>
            </p:custDataLst>
          </p:nvPr>
        </p:nvSpPr>
        <p:spPr bwMode="auto">
          <a:xfrm>
            <a:off x="717550" y="2325688"/>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2" name="Line 7"/>
          <p:cNvSpPr>
            <a:spLocks noChangeShapeType="1"/>
          </p:cNvSpPr>
          <p:nvPr>
            <p:custDataLst>
              <p:tags r:id="rId8"/>
            </p:custDataLst>
          </p:nvPr>
        </p:nvSpPr>
        <p:spPr bwMode="auto">
          <a:xfrm>
            <a:off x="717550" y="4240213"/>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3" name="Line 10"/>
          <p:cNvSpPr>
            <a:spLocks noChangeShapeType="1"/>
          </p:cNvSpPr>
          <p:nvPr>
            <p:custDataLst>
              <p:tags r:id="rId9"/>
            </p:custDataLst>
          </p:nvPr>
        </p:nvSpPr>
        <p:spPr bwMode="auto">
          <a:xfrm>
            <a:off x="717550" y="4535488"/>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4" name="Line 13"/>
          <p:cNvSpPr>
            <a:spLocks noChangeShapeType="1"/>
          </p:cNvSpPr>
          <p:nvPr>
            <p:custDataLst>
              <p:tags r:id="rId10"/>
            </p:custDataLst>
          </p:nvPr>
        </p:nvSpPr>
        <p:spPr bwMode="auto">
          <a:xfrm>
            <a:off x="717550" y="4830763"/>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p:nvSpPr>
          <p:cNvPr id="8205" name="Line 6"/>
          <p:cNvSpPr>
            <a:spLocks noChangeShapeType="1"/>
          </p:cNvSpPr>
          <p:nvPr>
            <p:custDataLst>
              <p:tags r:id="rId11"/>
            </p:custDataLst>
          </p:nvPr>
        </p:nvSpPr>
        <p:spPr bwMode="auto">
          <a:xfrm>
            <a:off x="717550" y="5411788"/>
            <a:ext cx="50800" cy="0"/>
          </a:xfrm>
          <a:prstGeom prst="line">
            <a:avLst/>
          </a:prstGeom>
          <a:noFill/>
          <a:ln w="9525">
            <a:solidFill>
              <a:schemeClr val="tx1"/>
            </a:solidFill>
            <a:round/>
            <a:headEnd/>
            <a:tailEnd/>
          </a:ln>
        </p:spPr>
        <p:txBody>
          <a:bodyPr wrap="none" lIns="0" tIns="0" rIns="0" bIns="0" anchor="ctr">
            <a:spAutoFit/>
          </a:bodyPr>
          <a:lstStyle/>
          <a:p>
            <a:endParaRPr lang="en-US"/>
          </a:p>
        </p:txBody>
      </p:sp>
      <p:sp useBgFill="1">
        <p:nvSpPr>
          <p:cNvPr id="8206" name="Freeform 18"/>
          <p:cNvSpPr>
            <a:spLocks/>
          </p:cNvSpPr>
          <p:nvPr>
            <p:custDataLst>
              <p:tags r:id="rId12"/>
            </p:custDataLst>
          </p:nvPr>
        </p:nvSpPr>
        <p:spPr bwMode="auto">
          <a:xfrm>
            <a:off x="3978275" y="3114675"/>
            <a:ext cx="650875" cy="233363"/>
          </a:xfrm>
          <a:custGeom>
            <a:avLst/>
            <a:gdLst>
              <a:gd name="T0" fmla="*/ 0 w 410"/>
              <a:gd name="T1" fmla="*/ 2147483647 h 147"/>
              <a:gd name="T2" fmla="*/ 2147483647 w 410"/>
              <a:gd name="T3" fmla="*/ 0 h 147"/>
              <a:gd name="T4" fmla="*/ 2147483647 w 410"/>
              <a:gd name="T5" fmla="*/ 2147483647 h 147"/>
              <a:gd name="T6" fmla="*/ 0 w 410"/>
              <a:gd name="T7" fmla="*/ 2147483647 h 147"/>
              <a:gd name="T8" fmla="*/ 0 w 410"/>
              <a:gd name="T9" fmla="*/ 2147483647 h 147"/>
              <a:gd name="T10" fmla="*/ 0 60000 65536"/>
              <a:gd name="T11" fmla="*/ 0 60000 65536"/>
              <a:gd name="T12" fmla="*/ 0 60000 65536"/>
              <a:gd name="T13" fmla="*/ 0 60000 65536"/>
              <a:gd name="T14" fmla="*/ 0 60000 65536"/>
              <a:gd name="T15" fmla="*/ 0 w 410"/>
              <a:gd name="T16" fmla="*/ 0 h 147"/>
              <a:gd name="T17" fmla="*/ 410 w 410"/>
              <a:gd name="T18" fmla="*/ 147 h 147"/>
            </a:gdLst>
            <a:ahLst/>
            <a:cxnLst>
              <a:cxn ang="T10">
                <a:pos x="T0" y="T1"/>
              </a:cxn>
              <a:cxn ang="T11">
                <a:pos x="T2" y="T3"/>
              </a:cxn>
              <a:cxn ang="T12">
                <a:pos x="T4" y="T5"/>
              </a:cxn>
              <a:cxn ang="T13">
                <a:pos x="T6" y="T7"/>
              </a:cxn>
              <a:cxn ang="T14">
                <a:pos x="T8" y="T9"/>
              </a:cxn>
            </a:cxnLst>
            <a:rect l="T15" t="T16" r="T17" b="T18"/>
            <a:pathLst>
              <a:path w="410" h="147">
                <a:moveTo>
                  <a:pt x="0" y="110"/>
                </a:moveTo>
                <a:lnTo>
                  <a:pt x="409" y="0"/>
                </a:lnTo>
                <a:lnTo>
                  <a:pt x="409" y="36"/>
                </a:lnTo>
                <a:lnTo>
                  <a:pt x="0" y="146"/>
                </a:lnTo>
                <a:lnTo>
                  <a:pt x="0" y="110"/>
                </a:lnTo>
                <a:close/>
              </a:path>
            </a:pathLst>
          </a:custGeom>
          <a:ln w="9525">
            <a:noFill/>
            <a:round/>
            <a:headEnd/>
            <a:tailEnd/>
          </a:ln>
        </p:spPr>
        <p:txBody>
          <a:bodyPr wrap="none" lIns="0" tIns="0" rIns="0" bIns="0" anchor="ctr">
            <a:spAutoFit/>
          </a:bodyPr>
          <a:lstStyle/>
          <a:p>
            <a:endParaRPr lang="en-US"/>
          </a:p>
        </p:txBody>
      </p:sp>
      <p:sp useBgFill="1">
        <p:nvSpPr>
          <p:cNvPr id="8207" name="Freeform 19"/>
          <p:cNvSpPr>
            <a:spLocks/>
          </p:cNvSpPr>
          <p:nvPr>
            <p:custDataLst>
              <p:tags r:id="rId13"/>
            </p:custDataLst>
          </p:nvPr>
        </p:nvSpPr>
        <p:spPr bwMode="auto">
          <a:xfrm>
            <a:off x="2970213" y="3114675"/>
            <a:ext cx="650875" cy="233363"/>
          </a:xfrm>
          <a:custGeom>
            <a:avLst/>
            <a:gdLst>
              <a:gd name="T0" fmla="*/ 0 w 410"/>
              <a:gd name="T1" fmla="*/ 2147483647 h 147"/>
              <a:gd name="T2" fmla="*/ 2147483647 w 410"/>
              <a:gd name="T3" fmla="*/ 0 h 147"/>
              <a:gd name="T4" fmla="*/ 2147483647 w 410"/>
              <a:gd name="T5" fmla="*/ 2147483647 h 147"/>
              <a:gd name="T6" fmla="*/ 0 w 410"/>
              <a:gd name="T7" fmla="*/ 2147483647 h 147"/>
              <a:gd name="T8" fmla="*/ 0 w 410"/>
              <a:gd name="T9" fmla="*/ 2147483647 h 147"/>
              <a:gd name="T10" fmla="*/ 0 60000 65536"/>
              <a:gd name="T11" fmla="*/ 0 60000 65536"/>
              <a:gd name="T12" fmla="*/ 0 60000 65536"/>
              <a:gd name="T13" fmla="*/ 0 60000 65536"/>
              <a:gd name="T14" fmla="*/ 0 60000 65536"/>
              <a:gd name="T15" fmla="*/ 0 w 410"/>
              <a:gd name="T16" fmla="*/ 0 h 147"/>
              <a:gd name="T17" fmla="*/ 410 w 410"/>
              <a:gd name="T18" fmla="*/ 147 h 147"/>
            </a:gdLst>
            <a:ahLst/>
            <a:cxnLst>
              <a:cxn ang="T10">
                <a:pos x="T0" y="T1"/>
              </a:cxn>
              <a:cxn ang="T11">
                <a:pos x="T2" y="T3"/>
              </a:cxn>
              <a:cxn ang="T12">
                <a:pos x="T4" y="T5"/>
              </a:cxn>
              <a:cxn ang="T13">
                <a:pos x="T6" y="T7"/>
              </a:cxn>
              <a:cxn ang="T14">
                <a:pos x="T8" y="T9"/>
              </a:cxn>
            </a:cxnLst>
            <a:rect l="T15" t="T16" r="T17" b="T18"/>
            <a:pathLst>
              <a:path w="410" h="147">
                <a:moveTo>
                  <a:pt x="0" y="110"/>
                </a:moveTo>
                <a:lnTo>
                  <a:pt x="409" y="0"/>
                </a:lnTo>
                <a:lnTo>
                  <a:pt x="409" y="36"/>
                </a:lnTo>
                <a:lnTo>
                  <a:pt x="0" y="146"/>
                </a:lnTo>
                <a:lnTo>
                  <a:pt x="0" y="110"/>
                </a:lnTo>
                <a:close/>
              </a:path>
            </a:pathLst>
          </a:custGeom>
          <a:ln w="9525">
            <a:noFill/>
            <a:round/>
            <a:headEnd/>
            <a:tailEnd/>
          </a:ln>
        </p:spPr>
        <p:txBody>
          <a:bodyPr wrap="none" lIns="0" tIns="0" rIns="0" bIns="0" anchor="ctr">
            <a:spAutoFit/>
          </a:bodyPr>
          <a:lstStyle/>
          <a:p>
            <a:endParaRPr lang="en-US"/>
          </a:p>
        </p:txBody>
      </p:sp>
      <p:sp useBgFill="1">
        <p:nvSpPr>
          <p:cNvPr id="8208" name="Freeform 20"/>
          <p:cNvSpPr>
            <a:spLocks/>
          </p:cNvSpPr>
          <p:nvPr>
            <p:custDataLst>
              <p:tags r:id="rId14"/>
            </p:custDataLst>
          </p:nvPr>
        </p:nvSpPr>
        <p:spPr bwMode="auto">
          <a:xfrm>
            <a:off x="701675" y="3182938"/>
            <a:ext cx="147638" cy="96837"/>
          </a:xfrm>
          <a:custGeom>
            <a:avLst/>
            <a:gdLst>
              <a:gd name="T0" fmla="*/ 0 w 93"/>
              <a:gd name="T1" fmla="*/ 2147483647 h 61"/>
              <a:gd name="T2" fmla="*/ 2147483647 w 93"/>
              <a:gd name="T3" fmla="*/ 0 h 61"/>
              <a:gd name="T4" fmla="*/ 2147483647 w 93"/>
              <a:gd name="T5" fmla="*/ 2147483647 h 61"/>
              <a:gd name="T6" fmla="*/ 0 w 93"/>
              <a:gd name="T7" fmla="*/ 2147483647 h 61"/>
              <a:gd name="T8" fmla="*/ 0 w 93"/>
              <a:gd name="T9" fmla="*/ 2147483647 h 61"/>
              <a:gd name="T10" fmla="*/ 0 60000 65536"/>
              <a:gd name="T11" fmla="*/ 0 60000 65536"/>
              <a:gd name="T12" fmla="*/ 0 60000 65536"/>
              <a:gd name="T13" fmla="*/ 0 60000 65536"/>
              <a:gd name="T14" fmla="*/ 0 60000 65536"/>
              <a:gd name="T15" fmla="*/ 0 w 93"/>
              <a:gd name="T16" fmla="*/ 0 h 61"/>
              <a:gd name="T17" fmla="*/ 93 w 93"/>
              <a:gd name="T18" fmla="*/ 61 h 61"/>
            </a:gdLst>
            <a:ahLst/>
            <a:cxnLst>
              <a:cxn ang="T10">
                <a:pos x="T0" y="T1"/>
              </a:cxn>
              <a:cxn ang="T11">
                <a:pos x="T2" y="T3"/>
              </a:cxn>
              <a:cxn ang="T12">
                <a:pos x="T4" y="T5"/>
              </a:cxn>
              <a:cxn ang="T13">
                <a:pos x="T6" y="T7"/>
              </a:cxn>
              <a:cxn ang="T14">
                <a:pos x="T8" y="T9"/>
              </a:cxn>
            </a:cxnLst>
            <a:rect l="T15" t="T16" r="T17" b="T18"/>
            <a:pathLst>
              <a:path w="93" h="61">
                <a:moveTo>
                  <a:pt x="0" y="24"/>
                </a:moveTo>
                <a:lnTo>
                  <a:pt x="92" y="0"/>
                </a:lnTo>
                <a:lnTo>
                  <a:pt x="92" y="36"/>
                </a:lnTo>
                <a:lnTo>
                  <a:pt x="0" y="60"/>
                </a:lnTo>
                <a:lnTo>
                  <a:pt x="0" y="24"/>
                </a:lnTo>
                <a:close/>
              </a:path>
            </a:pathLst>
          </a:custGeom>
          <a:ln w="9525">
            <a:noFill/>
            <a:round/>
            <a:headEnd/>
            <a:tailEnd/>
          </a:ln>
        </p:spPr>
        <p:txBody>
          <a:bodyPr wrap="none" lIns="0" tIns="0" rIns="0" bIns="0" anchor="ctr">
            <a:spAutoFit/>
          </a:bodyPr>
          <a:lstStyle/>
          <a:p>
            <a:endParaRPr lang="en-US"/>
          </a:p>
        </p:txBody>
      </p:sp>
      <p:sp useBgFill="1">
        <p:nvSpPr>
          <p:cNvPr id="8209" name="Freeform 21"/>
          <p:cNvSpPr>
            <a:spLocks/>
          </p:cNvSpPr>
          <p:nvPr>
            <p:custDataLst>
              <p:tags r:id="rId15"/>
            </p:custDataLst>
          </p:nvPr>
        </p:nvSpPr>
        <p:spPr bwMode="auto">
          <a:xfrm>
            <a:off x="3978275" y="2613025"/>
            <a:ext cx="650875" cy="233363"/>
          </a:xfrm>
          <a:custGeom>
            <a:avLst/>
            <a:gdLst>
              <a:gd name="T0" fmla="*/ 0 w 410"/>
              <a:gd name="T1" fmla="*/ 2147483647 h 147"/>
              <a:gd name="T2" fmla="*/ 2147483647 w 410"/>
              <a:gd name="T3" fmla="*/ 0 h 147"/>
              <a:gd name="T4" fmla="*/ 2147483647 w 410"/>
              <a:gd name="T5" fmla="*/ 2147483647 h 147"/>
              <a:gd name="T6" fmla="*/ 0 w 410"/>
              <a:gd name="T7" fmla="*/ 2147483647 h 147"/>
              <a:gd name="T8" fmla="*/ 0 w 410"/>
              <a:gd name="T9" fmla="*/ 2147483647 h 147"/>
              <a:gd name="T10" fmla="*/ 0 60000 65536"/>
              <a:gd name="T11" fmla="*/ 0 60000 65536"/>
              <a:gd name="T12" fmla="*/ 0 60000 65536"/>
              <a:gd name="T13" fmla="*/ 0 60000 65536"/>
              <a:gd name="T14" fmla="*/ 0 60000 65536"/>
              <a:gd name="T15" fmla="*/ 0 w 410"/>
              <a:gd name="T16" fmla="*/ 0 h 147"/>
              <a:gd name="T17" fmla="*/ 410 w 410"/>
              <a:gd name="T18" fmla="*/ 147 h 147"/>
            </a:gdLst>
            <a:ahLst/>
            <a:cxnLst>
              <a:cxn ang="T10">
                <a:pos x="T0" y="T1"/>
              </a:cxn>
              <a:cxn ang="T11">
                <a:pos x="T2" y="T3"/>
              </a:cxn>
              <a:cxn ang="T12">
                <a:pos x="T4" y="T5"/>
              </a:cxn>
              <a:cxn ang="T13">
                <a:pos x="T6" y="T7"/>
              </a:cxn>
              <a:cxn ang="T14">
                <a:pos x="T8" y="T9"/>
              </a:cxn>
            </a:cxnLst>
            <a:rect l="T15" t="T16" r="T17" b="T18"/>
            <a:pathLst>
              <a:path w="410" h="147">
                <a:moveTo>
                  <a:pt x="0" y="110"/>
                </a:moveTo>
                <a:lnTo>
                  <a:pt x="409" y="0"/>
                </a:lnTo>
                <a:lnTo>
                  <a:pt x="409" y="36"/>
                </a:lnTo>
                <a:lnTo>
                  <a:pt x="0" y="146"/>
                </a:lnTo>
                <a:lnTo>
                  <a:pt x="0" y="110"/>
                </a:lnTo>
                <a:close/>
              </a:path>
            </a:pathLst>
          </a:custGeom>
          <a:ln w="9525">
            <a:noFill/>
            <a:round/>
            <a:headEnd/>
            <a:tailEnd/>
          </a:ln>
        </p:spPr>
        <p:txBody>
          <a:bodyPr wrap="none" lIns="0" tIns="0" rIns="0" bIns="0" anchor="ctr">
            <a:spAutoFit/>
          </a:bodyPr>
          <a:lstStyle/>
          <a:p>
            <a:endParaRPr lang="en-US"/>
          </a:p>
        </p:txBody>
      </p:sp>
      <p:sp useBgFill="1">
        <p:nvSpPr>
          <p:cNvPr id="8210" name="Freeform 22"/>
          <p:cNvSpPr>
            <a:spLocks/>
          </p:cNvSpPr>
          <p:nvPr>
            <p:custDataLst>
              <p:tags r:id="rId16"/>
            </p:custDataLst>
          </p:nvPr>
        </p:nvSpPr>
        <p:spPr bwMode="auto">
          <a:xfrm>
            <a:off x="701675" y="2681288"/>
            <a:ext cx="147638" cy="96837"/>
          </a:xfrm>
          <a:custGeom>
            <a:avLst/>
            <a:gdLst>
              <a:gd name="T0" fmla="*/ 0 w 93"/>
              <a:gd name="T1" fmla="*/ 2147483647 h 61"/>
              <a:gd name="T2" fmla="*/ 2147483647 w 93"/>
              <a:gd name="T3" fmla="*/ 0 h 61"/>
              <a:gd name="T4" fmla="*/ 2147483647 w 93"/>
              <a:gd name="T5" fmla="*/ 2147483647 h 61"/>
              <a:gd name="T6" fmla="*/ 0 w 93"/>
              <a:gd name="T7" fmla="*/ 2147483647 h 61"/>
              <a:gd name="T8" fmla="*/ 0 w 93"/>
              <a:gd name="T9" fmla="*/ 2147483647 h 61"/>
              <a:gd name="T10" fmla="*/ 0 60000 65536"/>
              <a:gd name="T11" fmla="*/ 0 60000 65536"/>
              <a:gd name="T12" fmla="*/ 0 60000 65536"/>
              <a:gd name="T13" fmla="*/ 0 60000 65536"/>
              <a:gd name="T14" fmla="*/ 0 60000 65536"/>
              <a:gd name="T15" fmla="*/ 0 w 93"/>
              <a:gd name="T16" fmla="*/ 0 h 61"/>
              <a:gd name="T17" fmla="*/ 93 w 93"/>
              <a:gd name="T18" fmla="*/ 61 h 61"/>
            </a:gdLst>
            <a:ahLst/>
            <a:cxnLst>
              <a:cxn ang="T10">
                <a:pos x="T0" y="T1"/>
              </a:cxn>
              <a:cxn ang="T11">
                <a:pos x="T2" y="T3"/>
              </a:cxn>
              <a:cxn ang="T12">
                <a:pos x="T4" y="T5"/>
              </a:cxn>
              <a:cxn ang="T13">
                <a:pos x="T6" y="T7"/>
              </a:cxn>
              <a:cxn ang="T14">
                <a:pos x="T8" y="T9"/>
              </a:cxn>
            </a:cxnLst>
            <a:rect l="T15" t="T16" r="T17" b="T18"/>
            <a:pathLst>
              <a:path w="93" h="61">
                <a:moveTo>
                  <a:pt x="0" y="24"/>
                </a:moveTo>
                <a:lnTo>
                  <a:pt x="92" y="0"/>
                </a:lnTo>
                <a:lnTo>
                  <a:pt x="92" y="36"/>
                </a:lnTo>
                <a:lnTo>
                  <a:pt x="0" y="60"/>
                </a:lnTo>
                <a:lnTo>
                  <a:pt x="0" y="24"/>
                </a:lnTo>
                <a:close/>
              </a:path>
            </a:pathLst>
          </a:custGeom>
          <a:ln w="9525">
            <a:noFill/>
            <a:round/>
            <a:headEnd/>
            <a:tailEnd/>
          </a:ln>
        </p:spPr>
        <p:txBody>
          <a:bodyPr wrap="none" lIns="0" tIns="0" rIns="0" bIns="0" anchor="ctr">
            <a:spAutoFit/>
          </a:bodyPr>
          <a:lstStyle/>
          <a:p>
            <a:endParaRPr lang="en-US"/>
          </a:p>
        </p:txBody>
      </p:sp>
      <p:sp>
        <p:nvSpPr>
          <p:cNvPr id="8211" name="Freeform 23"/>
          <p:cNvSpPr>
            <a:spLocks/>
          </p:cNvSpPr>
          <p:nvPr>
            <p:custDataLst>
              <p:tags r:id="rId17"/>
            </p:custDataLst>
          </p:nvPr>
        </p:nvSpPr>
        <p:spPr bwMode="auto">
          <a:xfrm>
            <a:off x="701675" y="3182938"/>
            <a:ext cx="147638" cy="39687"/>
          </a:xfrm>
          <a:custGeom>
            <a:avLst/>
            <a:gdLst>
              <a:gd name="T0" fmla="*/ 0 w 93"/>
              <a:gd name="T1" fmla="*/ 2147483647 h 25"/>
              <a:gd name="T2" fmla="*/ 2147483647 w 93"/>
              <a:gd name="T3" fmla="*/ 0 h 25"/>
              <a:gd name="T4" fmla="*/ 0 60000 65536"/>
              <a:gd name="T5" fmla="*/ 0 60000 65536"/>
              <a:gd name="T6" fmla="*/ 0 w 93"/>
              <a:gd name="T7" fmla="*/ 0 h 25"/>
              <a:gd name="T8" fmla="*/ 93 w 93"/>
              <a:gd name="T9" fmla="*/ 25 h 25"/>
            </a:gdLst>
            <a:ahLst/>
            <a:cxnLst>
              <a:cxn ang="T4">
                <a:pos x="T0" y="T1"/>
              </a:cxn>
              <a:cxn ang="T5">
                <a:pos x="T2" y="T3"/>
              </a:cxn>
            </a:cxnLst>
            <a:rect l="T6" t="T7" r="T8" b="T9"/>
            <a:pathLst>
              <a:path w="93" h="25">
                <a:moveTo>
                  <a:pt x="0" y="24"/>
                </a:moveTo>
                <a:lnTo>
                  <a:pt x="92" y="0"/>
                </a:lnTo>
              </a:path>
            </a:pathLst>
          </a:custGeom>
          <a:noFill/>
          <a:ln w="9525">
            <a:solidFill>
              <a:schemeClr val="tx1"/>
            </a:solidFill>
            <a:round/>
            <a:headEnd/>
            <a:tailEnd/>
          </a:ln>
        </p:spPr>
        <p:txBody>
          <a:bodyPr wrap="none" lIns="0" tIns="0" rIns="0" bIns="0" anchor="ctr">
            <a:spAutoFit/>
          </a:bodyPr>
          <a:lstStyle/>
          <a:p>
            <a:endParaRPr lang="en-US"/>
          </a:p>
        </p:txBody>
      </p:sp>
      <p:sp>
        <p:nvSpPr>
          <p:cNvPr id="8212" name="Freeform 24"/>
          <p:cNvSpPr>
            <a:spLocks/>
          </p:cNvSpPr>
          <p:nvPr>
            <p:custDataLst>
              <p:tags r:id="rId18"/>
            </p:custDataLst>
          </p:nvPr>
        </p:nvSpPr>
        <p:spPr bwMode="auto">
          <a:xfrm>
            <a:off x="701675" y="3240088"/>
            <a:ext cx="147638" cy="39687"/>
          </a:xfrm>
          <a:custGeom>
            <a:avLst/>
            <a:gdLst>
              <a:gd name="T0" fmla="*/ 0 w 93"/>
              <a:gd name="T1" fmla="*/ 2147483647 h 25"/>
              <a:gd name="T2" fmla="*/ 2147483647 w 93"/>
              <a:gd name="T3" fmla="*/ 0 h 25"/>
              <a:gd name="T4" fmla="*/ 0 60000 65536"/>
              <a:gd name="T5" fmla="*/ 0 60000 65536"/>
              <a:gd name="T6" fmla="*/ 0 w 93"/>
              <a:gd name="T7" fmla="*/ 0 h 25"/>
              <a:gd name="T8" fmla="*/ 93 w 93"/>
              <a:gd name="T9" fmla="*/ 25 h 25"/>
            </a:gdLst>
            <a:ahLst/>
            <a:cxnLst>
              <a:cxn ang="T4">
                <a:pos x="T0" y="T1"/>
              </a:cxn>
              <a:cxn ang="T5">
                <a:pos x="T2" y="T3"/>
              </a:cxn>
            </a:cxnLst>
            <a:rect l="T6" t="T7" r="T8" b="T9"/>
            <a:pathLst>
              <a:path w="93" h="25">
                <a:moveTo>
                  <a:pt x="0" y="24"/>
                </a:moveTo>
                <a:lnTo>
                  <a:pt x="92" y="0"/>
                </a:lnTo>
              </a:path>
            </a:pathLst>
          </a:custGeom>
          <a:noFill/>
          <a:ln w="9525">
            <a:solidFill>
              <a:schemeClr val="tx1"/>
            </a:solidFill>
            <a:round/>
            <a:headEnd/>
            <a:tailEnd/>
          </a:ln>
        </p:spPr>
        <p:txBody>
          <a:bodyPr wrap="none" lIns="0" tIns="0" rIns="0" bIns="0" anchor="ctr">
            <a:spAutoFit/>
          </a:bodyPr>
          <a:lstStyle/>
          <a:p>
            <a:endParaRPr lang="en-US"/>
          </a:p>
        </p:txBody>
      </p:sp>
      <p:sp>
        <p:nvSpPr>
          <p:cNvPr id="8213" name="Freeform 25"/>
          <p:cNvSpPr>
            <a:spLocks/>
          </p:cNvSpPr>
          <p:nvPr>
            <p:custDataLst>
              <p:tags r:id="rId19"/>
            </p:custDataLst>
          </p:nvPr>
        </p:nvSpPr>
        <p:spPr bwMode="auto">
          <a:xfrm>
            <a:off x="2970213" y="311467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14" name="Freeform 26"/>
          <p:cNvSpPr>
            <a:spLocks/>
          </p:cNvSpPr>
          <p:nvPr>
            <p:custDataLst>
              <p:tags r:id="rId20"/>
            </p:custDataLst>
          </p:nvPr>
        </p:nvSpPr>
        <p:spPr bwMode="auto">
          <a:xfrm>
            <a:off x="3978275" y="311467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15" name="Freeform 27"/>
          <p:cNvSpPr>
            <a:spLocks/>
          </p:cNvSpPr>
          <p:nvPr>
            <p:custDataLst>
              <p:tags r:id="rId21"/>
            </p:custDataLst>
          </p:nvPr>
        </p:nvSpPr>
        <p:spPr bwMode="auto">
          <a:xfrm>
            <a:off x="3978275" y="317182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16" name="Freeform 28"/>
          <p:cNvSpPr>
            <a:spLocks/>
          </p:cNvSpPr>
          <p:nvPr>
            <p:custDataLst>
              <p:tags r:id="rId22"/>
            </p:custDataLst>
          </p:nvPr>
        </p:nvSpPr>
        <p:spPr bwMode="auto">
          <a:xfrm>
            <a:off x="3978275" y="267017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17" name="Freeform 29"/>
          <p:cNvSpPr>
            <a:spLocks/>
          </p:cNvSpPr>
          <p:nvPr>
            <p:custDataLst>
              <p:tags r:id="rId23"/>
            </p:custDataLst>
          </p:nvPr>
        </p:nvSpPr>
        <p:spPr bwMode="auto">
          <a:xfrm>
            <a:off x="3978275" y="261302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18" name="Freeform 30"/>
          <p:cNvSpPr>
            <a:spLocks/>
          </p:cNvSpPr>
          <p:nvPr>
            <p:custDataLst>
              <p:tags r:id="rId24"/>
            </p:custDataLst>
          </p:nvPr>
        </p:nvSpPr>
        <p:spPr bwMode="auto">
          <a:xfrm>
            <a:off x="701675" y="2738438"/>
            <a:ext cx="147638" cy="39687"/>
          </a:xfrm>
          <a:custGeom>
            <a:avLst/>
            <a:gdLst>
              <a:gd name="T0" fmla="*/ 0 w 93"/>
              <a:gd name="T1" fmla="*/ 2147483647 h 25"/>
              <a:gd name="T2" fmla="*/ 2147483647 w 93"/>
              <a:gd name="T3" fmla="*/ 0 h 25"/>
              <a:gd name="T4" fmla="*/ 0 60000 65536"/>
              <a:gd name="T5" fmla="*/ 0 60000 65536"/>
              <a:gd name="T6" fmla="*/ 0 w 93"/>
              <a:gd name="T7" fmla="*/ 0 h 25"/>
              <a:gd name="T8" fmla="*/ 93 w 93"/>
              <a:gd name="T9" fmla="*/ 25 h 25"/>
            </a:gdLst>
            <a:ahLst/>
            <a:cxnLst>
              <a:cxn ang="T4">
                <a:pos x="T0" y="T1"/>
              </a:cxn>
              <a:cxn ang="T5">
                <a:pos x="T2" y="T3"/>
              </a:cxn>
            </a:cxnLst>
            <a:rect l="T6" t="T7" r="T8" b="T9"/>
            <a:pathLst>
              <a:path w="93" h="25">
                <a:moveTo>
                  <a:pt x="0" y="24"/>
                </a:moveTo>
                <a:lnTo>
                  <a:pt x="92" y="0"/>
                </a:lnTo>
              </a:path>
            </a:pathLst>
          </a:custGeom>
          <a:noFill/>
          <a:ln w="9525">
            <a:solidFill>
              <a:schemeClr val="tx1"/>
            </a:solidFill>
            <a:round/>
            <a:headEnd/>
            <a:tailEnd/>
          </a:ln>
        </p:spPr>
        <p:txBody>
          <a:bodyPr wrap="none" lIns="0" tIns="0" rIns="0" bIns="0" anchor="ctr">
            <a:spAutoFit/>
          </a:bodyPr>
          <a:lstStyle/>
          <a:p>
            <a:endParaRPr lang="en-US"/>
          </a:p>
        </p:txBody>
      </p:sp>
      <p:sp>
        <p:nvSpPr>
          <p:cNvPr id="8219" name="Freeform 31"/>
          <p:cNvSpPr>
            <a:spLocks/>
          </p:cNvSpPr>
          <p:nvPr>
            <p:custDataLst>
              <p:tags r:id="rId25"/>
            </p:custDataLst>
          </p:nvPr>
        </p:nvSpPr>
        <p:spPr bwMode="auto">
          <a:xfrm>
            <a:off x="701675" y="2681288"/>
            <a:ext cx="147638" cy="39687"/>
          </a:xfrm>
          <a:custGeom>
            <a:avLst/>
            <a:gdLst>
              <a:gd name="T0" fmla="*/ 0 w 93"/>
              <a:gd name="T1" fmla="*/ 2147483647 h 25"/>
              <a:gd name="T2" fmla="*/ 2147483647 w 93"/>
              <a:gd name="T3" fmla="*/ 0 h 25"/>
              <a:gd name="T4" fmla="*/ 0 60000 65536"/>
              <a:gd name="T5" fmla="*/ 0 60000 65536"/>
              <a:gd name="T6" fmla="*/ 0 w 93"/>
              <a:gd name="T7" fmla="*/ 0 h 25"/>
              <a:gd name="T8" fmla="*/ 93 w 93"/>
              <a:gd name="T9" fmla="*/ 25 h 25"/>
            </a:gdLst>
            <a:ahLst/>
            <a:cxnLst>
              <a:cxn ang="T4">
                <a:pos x="T0" y="T1"/>
              </a:cxn>
              <a:cxn ang="T5">
                <a:pos x="T2" y="T3"/>
              </a:cxn>
            </a:cxnLst>
            <a:rect l="T6" t="T7" r="T8" b="T9"/>
            <a:pathLst>
              <a:path w="93" h="25">
                <a:moveTo>
                  <a:pt x="0" y="24"/>
                </a:moveTo>
                <a:lnTo>
                  <a:pt x="92" y="0"/>
                </a:lnTo>
              </a:path>
            </a:pathLst>
          </a:custGeom>
          <a:noFill/>
          <a:ln w="9525">
            <a:solidFill>
              <a:schemeClr val="tx1"/>
            </a:solidFill>
            <a:round/>
            <a:headEnd/>
            <a:tailEnd/>
          </a:ln>
        </p:spPr>
        <p:txBody>
          <a:bodyPr wrap="none" lIns="0" tIns="0" rIns="0" bIns="0" anchor="ctr">
            <a:spAutoFit/>
          </a:bodyPr>
          <a:lstStyle/>
          <a:p>
            <a:endParaRPr lang="en-US"/>
          </a:p>
        </p:txBody>
      </p:sp>
      <p:sp>
        <p:nvSpPr>
          <p:cNvPr id="8220" name="Freeform 32"/>
          <p:cNvSpPr>
            <a:spLocks/>
          </p:cNvSpPr>
          <p:nvPr>
            <p:custDataLst>
              <p:tags r:id="rId26"/>
            </p:custDataLst>
          </p:nvPr>
        </p:nvSpPr>
        <p:spPr bwMode="auto">
          <a:xfrm>
            <a:off x="2970213" y="3171825"/>
            <a:ext cx="650875" cy="176213"/>
          </a:xfrm>
          <a:custGeom>
            <a:avLst/>
            <a:gdLst>
              <a:gd name="T0" fmla="*/ 0 w 410"/>
              <a:gd name="T1" fmla="*/ 2147483647 h 111"/>
              <a:gd name="T2" fmla="*/ 2147483647 w 410"/>
              <a:gd name="T3" fmla="*/ 0 h 111"/>
              <a:gd name="T4" fmla="*/ 0 60000 65536"/>
              <a:gd name="T5" fmla="*/ 0 60000 65536"/>
              <a:gd name="T6" fmla="*/ 0 w 410"/>
              <a:gd name="T7" fmla="*/ 0 h 111"/>
              <a:gd name="T8" fmla="*/ 410 w 410"/>
              <a:gd name="T9" fmla="*/ 111 h 111"/>
            </a:gdLst>
            <a:ahLst/>
            <a:cxnLst>
              <a:cxn ang="T4">
                <a:pos x="T0" y="T1"/>
              </a:cxn>
              <a:cxn ang="T5">
                <a:pos x="T2" y="T3"/>
              </a:cxn>
            </a:cxnLst>
            <a:rect l="T6" t="T7" r="T8" b="T9"/>
            <a:pathLst>
              <a:path w="410" h="111">
                <a:moveTo>
                  <a:pt x="0" y="110"/>
                </a:moveTo>
                <a:lnTo>
                  <a:pt x="409" y="0"/>
                </a:lnTo>
              </a:path>
            </a:pathLst>
          </a:custGeom>
          <a:noFill/>
          <a:ln w="9525">
            <a:solidFill>
              <a:schemeClr val="tx1"/>
            </a:solidFill>
            <a:round/>
            <a:headEnd/>
            <a:tailEnd/>
          </a:ln>
        </p:spPr>
        <p:txBody>
          <a:bodyPr wrap="none" lIns="0" tIns="0" rIns="0" bIns="0" anchor="ctr">
            <a:spAutoFit/>
          </a:bodyPr>
          <a:lstStyle/>
          <a:p>
            <a:endParaRPr lang="en-US"/>
          </a:p>
        </p:txBody>
      </p:sp>
      <p:sp>
        <p:nvSpPr>
          <p:cNvPr id="8221" name="Rectangle 30"/>
          <p:cNvSpPr>
            <a:spLocks noChangeArrowheads="1"/>
          </p:cNvSpPr>
          <p:nvPr>
            <p:custDataLst>
              <p:tags r:id="rId27"/>
            </p:custDataLst>
          </p:nvPr>
        </p:nvSpPr>
        <p:spPr bwMode="auto">
          <a:xfrm>
            <a:off x="563563" y="5024438"/>
            <a:ext cx="84137" cy="182562"/>
          </a:xfrm>
          <a:prstGeom prst="rect">
            <a:avLst/>
          </a:prstGeom>
          <a:noFill/>
          <a:ln w="9525">
            <a:noFill/>
            <a:miter lim="800000"/>
            <a:headEnd/>
            <a:tailEnd/>
          </a:ln>
        </p:spPr>
        <p:txBody>
          <a:bodyPr wrap="none" lIns="0" tIns="0" rIns="0" bIns="0" anchor="ctr"/>
          <a:lstStyle/>
          <a:p>
            <a:pPr algn="r"/>
            <a:fld id="{4450D50C-6AC5-462E-A7A7-3E0ABE97DA93}" type="datetime'''''''''''''''''''''5'''''''''''''''''''''''''''''''''''''''">
              <a:rPr lang="fr-FR" u="none">
                <a:solidFill>
                  <a:srgbClr val="E52E81"/>
                </a:solidFill>
              </a:rPr>
              <a:pPr algn="r"/>
              <a:t>5</a:t>
            </a:fld>
            <a:endParaRPr lang="fr-FR" u="none">
              <a:solidFill>
                <a:srgbClr val="E52E81"/>
              </a:solidFill>
            </a:endParaRPr>
          </a:p>
        </p:txBody>
      </p:sp>
      <p:sp>
        <p:nvSpPr>
          <p:cNvPr id="8222" name="Rectangle 35"/>
          <p:cNvSpPr>
            <a:spLocks noChangeArrowheads="1"/>
          </p:cNvSpPr>
          <p:nvPr>
            <p:custDataLst>
              <p:tags r:id="rId28"/>
            </p:custDataLst>
          </p:nvPr>
        </p:nvSpPr>
        <p:spPr bwMode="auto">
          <a:xfrm>
            <a:off x="1093788" y="5513388"/>
            <a:ext cx="506412" cy="201612"/>
          </a:xfrm>
          <a:prstGeom prst="rect">
            <a:avLst/>
          </a:prstGeom>
          <a:noFill/>
          <a:ln w="9525">
            <a:noFill/>
            <a:miter lim="800000"/>
            <a:headEnd/>
            <a:tailEnd/>
          </a:ln>
        </p:spPr>
        <p:txBody>
          <a:bodyPr lIns="0" tIns="0" rIns="0" bIns="0"/>
          <a:lstStyle/>
          <a:p>
            <a:fld id="{594ACBB3-8EF8-4426-8D73-6677E53097B5}" type="datetime'''''''''''2''''''''''''''''008'''''''''''''''''''''''''''">
              <a:rPr lang="fr-FR" u="none">
                <a:solidFill>
                  <a:srgbClr val="E52E81"/>
                </a:solidFill>
              </a:rPr>
              <a:pPr/>
              <a:t>2008</a:t>
            </a:fld>
            <a:endParaRPr lang="fr-FR" u="none" dirty="0">
              <a:solidFill>
                <a:srgbClr val="E52E81"/>
              </a:solidFill>
            </a:endParaRPr>
          </a:p>
        </p:txBody>
      </p:sp>
      <p:sp>
        <p:nvSpPr>
          <p:cNvPr id="8223" name="Rectangle 41"/>
          <p:cNvSpPr>
            <a:spLocks noChangeArrowheads="1"/>
          </p:cNvSpPr>
          <p:nvPr>
            <p:custDataLst>
              <p:tags r:id="rId29"/>
            </p:custDataLst>
          </p:nvPr>
        </p:nvSpPr>
        <p:spPr bwMode="auto">
          <a:xfrm>
            <a:off x="479425" y="4443413"/>
            <a:ext cx="168275" cy="182562"/>
          </a:xfrm>
          <a:prstGeom prst="rect">
            <a:avLst/>
          </a:prstGeom>
          <a:noFill/>
          <a:ln w="9525">
            <a:noFill/>
            <a:miter lim="800000"/>
            <a:headEnd/>
            <a:tailEnd/>
          </a:ln>
        </p:spPr>
        <p:txBody>
          <a:bodyPr wrap="none" lIns="0" tIns="0" rIns="0" bIns="0" anchor="ctr"/>
          <a:lstStyle/>
          <a:p>
            <a:pPr algn="r"/>
            <a:fld id="{5D105A25-1D6E-4C9A-BE8F-7BBBB8FEDCF8}" type="datetime'''1''''''''''''''''''''''''''''''''''''''''''5'''''''''">
              <a:rPr lang="fr-FR" u="none">
                <a:solidFill>
                  <a:srgbClr val="E52E81"/>
                </a:solidFill>
              </a:rPr>
              <a:pPr algn="r"/>
              <a:t>15</a:t>
            </a:fld>
            <a:endParaRPr lang="fr-FR" u="none">
              <a:solidFill>
                <a:srgbClr val="E52E81"/>
              </a:solidFill>
            </a:endParaRPr>
          </a:p>
        </p:txBody>
      </p:sp>
      <p:sp>
        <p:nvSpPr>
          <p:cNvPr id="8224" name="Rectangle 40"/>
          <p:cNvSpPr>
            <a:spLocks noChangeArrowheads="1"/>
          </p:cNvSpPr>
          <p:nvPr>
            <p:custDataLst>
              <p:tags r:id="rId30"/>
            </p:custDataLst>
          </p:nvPr>
        </p:nvSpPr>
        <p:spPr bwMode="auto">
          <a:xfrm>
            <a:off x="479425" y="4738688"/>
            <a:ext cx="168275" cy="182562"/>
          </a:xfrm>
          <a:prstGeom prst="rect">
            <a:avLst/>
          </a:prstGeom>
          <a:noFill/>
          <a:ln w="9525">
            <a:noFill/>
            <a:miter lim="800000"/>
            <a:headEnd/>
            <a:tailEnd/>
          </a:ln>
        </p:spPr>
        <p:txBody>
          <a:bodyPr wrap="none" lIns="0" tIns="0" rIns="0" bIns="0" anchor="ctr"/>
          <a:lstStyle/>
          <a:p>
            <a:pPr algn="r"/>
            <a:fld id="{1B40D2D6-9EDE-4554-A4EF-AF01A22D411D}" type="datetime'''''''1''''''0'''''''''''''''''''''''''''''''''''''''''''">
              <a:rPr lang="fr-FR" u="none">
                <a:solidFill>
                  <a:srgbClr val="E52E81"/>
                </a:solidFill>
              </a:rPr>
              <a:pPr algn="r"/>
              <a:t>10</a:t>
            </a:fld>
            <a:endParaRPr lang="fr-FR" u="none">
              <a:solidFill>
                <a:srgbClr val="E52E81"/>
              </a:solidFill>
            </a:endParaRPr>
          </a:p>
        </p:txBody>
      </p:sp>
      <p:sp>
        <p:nvSpPr>
          <p:cNvPr id="8225" name="Rectangle 31"/>
          <p:cNvSpPr>
            <a:spLocks noChangeArrowheads="1"/>
          </p:cNvSpPr>
          <p:nvPr>
            <p:custDataLst>
              <p:tags r:id="rId31"/>
            </p:custDataLst>
          </p:nvPr>
        </p:nvSpPr>
        <p:spPr bwMode="auto">
          <a:xfrm>
            <a:off x="395288" y="2233613"/>
            <a:ext cx="252412" cy="182562"/>
          </a:xfrm>
          <a:prstGeom prst="rect">
            <a:avLst/>
          </a:prstGeom>
          <a:noFill/>
          <a:ln w="9525">
            <a:noFill/>
            <a:miter lim="800000"/>
            <a:headEnd/>
            <a:tailEnd/>
          </a:ln>
        </p:spPr>
        <p:txBody>
          <a:bodyPr wrap="none" lIns="0" tIns="0" rIns="0" bIns="0" anchor="ctr"/>
          <a:lstStyle/>
          <a:p>
            <a:pPr algn="r"/>
            <a:fld id="{66A8B0C2-50FA-43F9-8F1E-032B634A0516}" type="datetime'''''2''''''''''1''0'''''''''''''''''''''''''''''''''">
              <a:rPr lang="fr-FR" u="none">
                <a:solidFill>
                  <a:srgbClr val="E52E81"/>
                </a:solidFill>
              </a:rPr>
              <a:pPr algn="r"/>
              <a:t>210</a:t>
            </a:fld>
            <a:endParaRPr lang="fr-FR" u="none">
              <a:solidFill>
                <a:srgbClr val="E52E81"/>
              </a:solidFill>
            </a:endParaRPr>
          </a:p>
        </p:txBody>
      </p:sp>
      <p:sp>
        <p:nvSpPr>
          <p:cNvPr id="8226" name="Rectangle 43"/>
          <p:cNvSpPr>
            <a:spLocks noChangeArrowheads="1"/>
          </p:cNvSpPr>
          <p:nvPr>
            <p:custDataLst>
              <p:tags r:id="rId32"/>
            </p:custDataLst>
          </p:nvPr>
        </p:nvSpPr>
        <p:spPr bwMode="auto">
          <a:xfrm>
            <a:off x="563563" y="5319713"/>
            <a:ext cx="84137" cy="182562"/>
          </a:xfrm>
          <a:prstGeom prst="rect">
            <a:avLst/>
          </a:prstGeom>
          <a:noFill/>
          <a:ln w="9525">
            <a:noFill/>
            <a:miter lim="800000"/>
            <a:headEnd/>
            <a:tailEnd/>
          </a:ln>
        </p:spPr>
        <p:txBody>
          <a:bodyPr wrap="none" lIns="0" tIns="0" rIns="0" bIns="0" anchor="ctr"/>
          <a:lstStyle/>
          <a:p>
            <a:pPr algn="r"/>
            <a:fld id="{8880AB86-2E8C-47F7-AD22-17FEAB884944}" type="datetime'''''''0'''">
              <a:rPr lang="fr-FR" u="none">
                <a:solidFill>
                  <a:srgbClr val="E52E81"/>
                </a:solidFill>
              </a:rPr>
              <a:pPr algn="r"/>
              <a:t>0</a:t>
            </a:fld>
            <a:endParaRPr lang="fr-FR" u="none">
              <a:solidFill>
                <a:srgbClr val="E52E81"/>
              </a:solidFill>
            </a:endParaRPr>
          </a:p>
        </p:txBody>
      </p:sp>
      <p:sp>
        <p:nvSpPr>
          <p:cNvPr id="8227" name="Rectangle 38"/>
          <p:cNvSpPr>
            <a:spLocks noChangeArrowheads="1"/>
          </p:cNvSpPr>
          <p:nvPr>
            <p:custDataLst>
              <p:tags r:id="rId33"/>
            </p:custDataLst>
          </p:nvPr>
        </p:nvSpPr>
        <p:spPr bwMode="auto">
          <a:xfrm>
            <a:off x="4122738" y="5562600"/>
            <a:ext cx="677862" cy="228600"/>
          </a:xfrm>
          <a:prstGeom prst="rect">
            <a:avLst/>
          </a:prstGeom>
          <a:noFill/>
          <a:ln w="9525">
            <a:noFill/>
            <a:miter lim="800000"/>
            <a:headEnd/>
            <a:tailEnd/>
          </a:ln>
        </p:spPr>
        <p:txBody>
          <a:bodyPr lIns="0" tIns="0" rIns="0" bIns="0"/>
          <a:lstStyle/>
          <a:p>
            <a:fld id="{D438B3FC-3B3B-4904-9C9D-89ED1934BFB2}" type="datetime'2''''''''''''''0''''''''''''''''''''''30'''''''''">
              <a:rPr lang="fr-FR" u="none">
                <a:solidFill>
                  <a:srgbClr val="E52E81"/>
                </a:solidFill>
              </a:rPr>
              <a:pPr/>
              <a:t>2030</a:t>
            </a:fld>
            <a:endParaRPr lang="fr-FR" u="none" dirty="0">
              <a:solidFill>
                <a:srgbClr val="E52E81"/>
              </a:solidFill>
            </a:endParaRPr>
          </a:p>
        </p:txBody>
      </p:sp>
      <p:sp>
        <p:nvSpPr>
          <p:cNvPr id="8228" name="Rectangle 37"/>
          <p:cNvSpPr>
            <a:spLocks noChangeArrowheads="1"/>
          </p:cNvSpPr>
          <p:nvPr>
            <p:custDataLst>
              <p:tags r:id="rId34"/>
            </p:custDataLst>
          </p:nvPr>
        </p:nvSpPr>
        <p:spPr bwMode="auto">
          <a:xfrm>
            <a:off x="3113088" y="5513388"/>
            <a:ext cx="468312" cy="201612"/>
          </a:xfrm>
          <a:prstGeom prst="rect">
            <a:avLst/>
          </a:prstGeom>
          <a:noFill/>
          <a:ln w="9525">
            <a:noFill/>
            <a:miter lim="800000"/>
            <a:headEnd/>
            <a:tailEnd/>
          </a:ln>
        </p:spPr>
        <p:txBody>
          <a:bodyPr lIns="0" tIns="0" rIns="0" bIns="0"/>
          <a:lstStyle/>
          <a:p>
            <a:fld id="{839B89A1-D1FB-4364-9870-55A2E0267D4E}" type="datetime'''''''''''''''''''''''''2''''''''''''02''''''0'''''">
              <a:rPr lang="fr-FR" u="none">
                <a:solidFill>
                  <a:srgbClr val="E52E81"/>
                </a:solidFill>
              </a:rPr>
              <a:pPr/>
              <a:t>2020</a:t>
            </a:fld>
            <a:endParaRPr lang="fr-FR" u="none" dirty="0">
              <a:solidFill>
                <a:srgbClr val="E52E81"/>
              </a:solidFill>
            </a:endParaRPr>
          </a:p>
        </p:txBody>
      </p:sp>
      <p:sp>
        <p:nvSpPr>
          <p:cNvPr id="8229" name="Rectangle 33"/>
          <p:cNvSpPr>
            <a:spLocks noChangeArrowheads="1"/>
          </p:cNvSpPr>
          <p:nvPr>
            <p:custDataLst>
              <p:tags r:id="rId35"/>
            </p:custDataLst>
          </p:nvPr>
        </p:nvSpPr>
        <p:spPr bwMode="auto">
          <a:xfrm>
            <a:off x="479425" y="3862388"/>
            <a:ext cx="168275" cy="182562"/>
          </a:xfrm>
          <a:prstGeom prst="rect">
            <a:avLst/>
          </a:prstGeom>
          <a:noFill/>
          <a:ln w="9525">
            <a:noFill/>
            <a:miter lim="800000"/>
            <a:headEnd/>
            <a:tailEnd/>
          </a:ln>
        </p:spPr>
        <p:txBody>
          <a:bodyPr wrap="none" lIns="0" tIns="0" rIns="0" bIns="0" anchor="ctr"/>
          <a:lstStyle/>
          <a:p>
            <a:pPr algn="r"/>
            <a:fld id="{29071C96-BDF0-4D67-B094-314A95044F42}" type="datetime'''''''''''''''''''2''''''''''''''''''''''''''''''5'''''''''">
              <a:rPr lang="fr-FR" u="none">
                <a:solidFill>
                  <a:srgbClr val="E52E81"/>
                </a:solidFill>
              </a:rPr>
              <a:pPr algn="r"/>
              <a:t>25</a:t>
            </a:fld>
            <a:endParaRPr lang="fr-FR" u="none" dirty="0">
              <a:solidFill>
                <a:srgbClr val="E52E81"/>
              </a:solidFill>
            </a:endParaRPr>
          </a:p>
        </p:txBody>
      </p:sp>
      <p:sp>
        <p:nvSpPr>
          <p:cNvPr id="8230" name="Rectangle 36"/>
          <p:cNvSpPr>
            <a:spLocks noChangeArrowheads="1"/>
          </p:cNvSpPr>
          <p:nvPr>
            <p:custDataLst>
              <p:tags r:id="rId36"/>
            </p:custDataLst>
          </p:nvPr>
        </p:nvSpPr>
        <p:spPr bwMode="auto">
          <a:xfrm>
            <a:off x="2103438" y="5513388"/>
            <a:ext cx="487362" cy="201612"/>
          </a:xfrm>
          <a:prstGeom prst="rect">
            <a:avLst/>
          </a:prstGeom>
          <a:noFill/>
          <a:ln w="9525">
            <a:noFill/>
            <a:miter lim="800000"/>
            <a:headEnd/>
            <a:tailEnd/>
          </a:ln>
        </p:spPr>
        <p:txBody>
          <a:bodyPr lIns="0" tIns="0" rIns="0" bIns="0"/>
          <a:lstStyle/>
          <a:p>
            <a:fld id="{10006D8C-9F72-4142-8C57-C0B1B62FB6B6}" type="datetime'''20''''1''''''''''5'''''''''">
              <a:rPr lang="fr-FR" u="none">
                <a:solidFill>
                  <a:srgbClr val="E52E81"/>
                </a:solidFill>
              </a:rPr>
              <a:pPr/>
              <a:t>2015</a:t>
            </a:fld>
            <a:endParaRPr lang="fr-FR" u="none" dirty="0">
              <a:solidFill>
                <a:srgbClr val="E52E81"/>
              </a:solidFill>
            </a:endParaRPr>
          </a:p>
        </p:txBody>
      </p:sp>
      <p:sp>
        <p:nvSpPr>
          <p:cNvPr id="8231" name="Rectangle 34"/>
          <p:cNvSpPr>
            <a:spLocks noChangeArrowheads="1"/>
          </p:cNvSpPr>
          <p:nvPr>
            <p:custDataLst>
              <p:tags r:id="rId37"/>
            </p:custDataLst>
          </p:nvPr>
        </p:nvSpPr>
        <p:spPr bwMode="auto">
          <a:xfrm>
            <a:off x="479425" y="3567113"/>
            <a:ext cx="168275" cy="182562"/>
          </a:xfrm>
          <a:prstGeom prst="rect">
            <a:avLst/>
          </a:prstGeom>
          <a:noFill/>
          <a:ln w="9525">
            <a:noFill/>
            <a:miter lim="800000"/>
            <a:headEnd/>
            <a:tailEnd/>
          </a:ln>
        </p:spPr>
        <p:txBody>
          <a:bodyPr wrap="none" lIns="0" tIns="0" rIns="0" bIns="0" anchor="ctr"/>
          <a:lstStyle/>
          <a:p>
            <a:pPr algn="r"/>
            <a:fld id="{6C4A55E9-A31E-4C7D-AFDC-070B4A11B99E}" type="datetime'''''''''''''''''''''''''3''''''''0'''''''">
              <a:rPr lang="fr-FR" u="none">
                <a:solidFill>
                  <a:srgbClr val="E52E81"/>
                </a:solidFill>
              </a:rPr>
              <a:pPr algn="r"/>
              <a:t>30</a:t>
            </a:fld>
            <a:endParaRPr lang="fr-FR" u="none" dirty="0">
              <a:solidFill>
                <a:srgbClr val="E52E81"/>
              </a:solidFill>
            </a:endParaRPr>
          </a:p>
        </p:txBody>
      </p:sp>
      <p:sp>
        <p:nvSpPr>
          <p:cNvPr id="8232" name="Rectangle 32"/>
          <p:cNvSpPr>
            <a:spLocks noChangeArrowheads="1"/>
          </p:cNvSpPr>
          <p:nvPr>
            <p:custDataLst>
              <p:tags r:id="rId38"/>
            </p:custDataLst>
          </p:nvPr>
        </p:nvSpPr>
        <p:spPr bwMode="auto">
          <a:xfrm>
            <a:off x="479425" y="3281363"/>
            <a:ext cx="168275" cy="182562"/>
          </a:xfrm>
          <a:prstGeom prst="rect">
            <a:avLst/>
          </a:prstGeom>
          <a:noFill/>
          <a:ln w="9525">
            <a:noFill/>
            <a:miter lim="800000"/>
            <a:headEnd/>
            <a:tailEnd/>
          </a:ln>
        </p:spPr>
        <p:txBody>
          <a:bodyPr wrap="none" lIns="0" tIns="0" rIns="0" bIns="0" anchor="ctr"/>
          <a:lstStyle/>
          <a:p>
            <a:pPr algn="r"/>
            <a:fld id="{17E88323-285B-46B7-B070-A3C356BD517E}" type="datetime'''''''''''''''''''''''''''''''''''3''''''''''5'''">
              <a:rPr lang="fr-FR" u="none">
                <a:solidFill>
                  <a:srgbClr val="E52E81"/>
                </a:solidFill>
              </a:rPr>
              <a:pPr algn="r"/>
              <a:t>35</a:t>
            </a:fld>
            <a:endParaRPr lang="fr-FR" u="none" dirty="0">
              <a:solidFill>
                <a:srgbClr val="E52E81"/>
              </a:solidFill>
            </a:endParaRPr>
          </a:p>
        </p:txBody>
      </p:sp>
      <p:sp>
        <p:nvSpPr>
          <p:cNvPr id="8233" name="Rectangle 44"/>
          <p:cNvSpPr>
            <a:spLocks noChangeArrowheads="1"/>
          </p:cNvSpPr>
          <p:nvPr>
            <p:custDataLst>
              <p:tags r:id="rId39"/>
            </p:custDataLst>
          </p:nvPr>
        </p:nvSpPr>
        <p:spPr bwMode="auto">
          <a:xfrm>
            <a:off x="479425" y="4148138"/>
            <a:ext cx="168275" cy="182562"/>
          </a:xfrm>
          <a:prstGeom prst="rect">
            <a:avLst/>
          </a:prstGeom>
          <a:noFill/>
          <a:ln w="9525">
            <a:noFill/>
            <a:miter lim="800000"/>
            <a:headEnd/>
            <a:tailEnd/>
          </a:ln>
        </p:spPr>
        <p:txBody>
          <a:bodyPr wrap="none" lIns="0" tIns="0" rIns="0" bIns="0" anchor="ctr"/>
          <a:lstStyle/>
          <a:p>
            <a:pPr algn="r"/>
            <a:fld id="{D1CF72E1-B45F-423E-B056-41F3F50E8118}" type="datetime'''''''''''''''''2''''0'''''''''''''''''''''''''''">
              <a:rPr lang="fr-FR" u="none">
                <a:solidFill>
                  <a:srgbClr val="E52E81"/>
                </a:solidFill>
              </a:rPr>
              <a:pPr algn="r"/>
              <a:t>20</a:t>
            </a:fld>
            <a:endParaRPr lang="fr-FR" u="none">
              <a:solidFill>
                <a:srgbClr val="E52E81"/>
              </a:solidFill>
            </a:endParaRPr>
          </a:p>
        </p:txBody>
      </p:sp>
      <p:sp>
        <p:nvSpPr>
          <p:cNvPr id="8234" name="Text Box 49"/>
          <p:cNvSpPr txBox="1">
            <a:spLocks noChangeArrowheads="1"/>
          </p:cNvSpPr>
          <p:nvPr>
            <p:custDataLst>
              <p:tags r:id="rId40"/>
            </p:custDataLst>
          </p:nvPr>
        </p:nvSpPr>
        <p:spPr bwMode="auto">
          <a:xfrm>
            <a:off x="228600" y="1905000"/>
            <a:ext cx="1438275" cy="212725"/>
          </a:xfrm>
          <a:prstGeom prst="rect">
            <a:avLst/>
          </a:prstGeom>
          <a:noFill/>
          <a:ln w="9525" algn="ctr">
            <a:noFill/>
            <a:miter lim="800000"/>
            <a:headEnd/>
            <a:tailEnd/>
          </a:ln>
        </p:spPr>
        <p:txBody>
          <a:bodyPr lIns="0" tIns="0" rIns="0" bIns="0">
            <a:spAutoFit/>
          </a:bodyPr>
          <a:lstStyle/>
          <a:p>
            <a:r>
              <a:rPr lang="en-CA" sz="1400" b="1" u="none" dirty="0">
                <a:solidFill>
                  <a:srgbClr val="E52E81"/>
                </a:solidFill>
              </a:rPr>
              <a:t>Capacity (GW)</a:t>
            </a:r>
          </a:p>
        </p:txBody>
      </p:sp>
      <p:sp>
        <p:nvSpPr>
          <p:cNvPr id="53" name="Rectangle 50"/>
          <p:cNvSpPr>
            <a:spLocks noChangeArrowheads="1"/>
          </p:cNvSpPr>
          <p:nvPr>
            <p:custDataLst>
              <p:tags r:id="rId41"/>
            </p:custDataLst>
          </p:nvPr>
        </p:nvSpPr>
        <p:spPr bwMode="gray">
          <a:xfrm>
            <a:off x="417513" y="1268413"/>
            <a:ext cx="7950200" cy="506412"/>
          </a:xfrm>
          <a:prstGeom prst="rect">
            <a:avLst/>
          </a:prstGeom>
          <a:solidFill>
            <a:schemeClr val="bg1"/>
          </a:solidFill>
          <a:ln w="9525" algn="ctr">
            <a:noFill/>
            <a:miter lim="800000"/>
            <a:headEnd/>
            <a:tailEnd/>
          </a:ln>
          <a:effectLst>
            <a:outerShdw dist="12700" dir="5400000" algn="ctr" rotWithShape="0">
              <a:schemeClr val="tx2"/>
            </a:outerShdw>
          </a:effectLst>
        </p:spPr>
        <p:txBody>
          <a:bodyPr lIns="0" tIns="0" rIns="0" bIns="0" anchor="ctr"/>
          <a:lstStyle/>
          <a:p>
            <a:pPr algn="ctr">
              <a:defRPr/>
            </a:pPr>
            <a:r>
              <a:rPr lang="en-CA" altLang="ko-KR" sz="1600" b="1" u="none">
                <a:solidFill>
                  <a:schemeClr val="hlink"/>
                </a:solidFill>
                <a:latin typeface="Arial" charset="0"/>
                <a:ea typeface="Gulim" pitchFamily="34" charset="-127"/>
                <a:cs typeface="Arial" charset="0"/>
              </a:rPr>
              <a:t>Worldwide solar capacity installed 2008-2030</a:t>
            </a:r>
          </a:p>
        </p:txBody>
      </p:sp>
      <p:sp>
        <p:nvSpPr>
          <p:cNvPr id="8236" name="Rectangle 2"/>
          <p:cNvSpPr>
            <a:spLocks noChangeArrowheads="1"/>
          </p:cNvSpPr>
          <p:nvPr>
            <p:custDataLst>
              <p:tags r:id="rId42"/>
            </p:custDataLst>
          </p:nvPr>
        </p:nvSpPr>
        <p:spPr bwMode="auto">
          <a:xfrm>
            <a:off x="395288" y="188913"/>
            <a:ext cx="7272337" cy="900112"/>
          </a:xfrm>
          <a:prstGeom prst="rect">
            <a:avLst/>
          </a:prstGeom>
          <a:noFill/>
          <a:ln w="9525">
            <a:noFill/>
            <a:miter lim="800000"/>
            <a:headEnd/>
            <a:tailEnd/>
          </a:ln>
        </p:spPr>
        <p:txBody>
          <a:bodyPr lIns="0" tIns="0" rIns="0" bIns="0" anchor="b"/>
          <a:lstStyle/>
          <a:p>
            <a:pPr algn="r">
              <a:lnSpc>
                <a:spcPct val="90000"/>
              </a:lnSpc>
            </a:pPr>
            <a:r>
              <a:rPr lang="en-CA" sz="2600" b="1" u="none" dirty="0">
                <a:solidFill>
                  <a:schemeClr val="tx2"/>
                </a:solidFill>
              </a:rPr>
              <a:t>From a technology perspective, </a:t>
            </a:r>
          </a:p>
          <a:p>
            <a:pPr algn="r">
              <a:lnSpc>
                <a:spcPct val="90000"/>
              </a:lnSpc>
            </a:pPr>
            <a:r>
              <a:rPr lang="en-CA" sz="2600" b="1" u="none" dirty="0">
                <a:solidFill>
                  <a:schemeClr val="tx2"/>
                </a:solidFill>
              </a:rPr>
              <a:t>CSP is expected to outstrip PV</a:t>
            </a:r>
            <a:endParaRPr lang="fr-CA" sz="2600" b="1" u="none" dirty="0">
              <a:solidFill>
                <a:schemeClr val="tx2"/>
              </a:solidFill>
            </a:endParaRPr>
          </a:p>
        </p:txBody>
      </p:sp>
      <p:sp>
        <p:nvSpPr>
          <p:cNvPr id="8237" name="Text Box 52"/>
          <p:cNvSpPr txBox="1">
            <a:spLocks noChangeArrowheads="1"/>
          </p:cNvSpPr>
          <p:nvPr>
            <p:custDataLst>
              <p:tags r:id="rId43"/>
            </p:custDataLst>
          </p:nvPr>
        </p:nvSpPr>
        <p:spPr bwMode="auto">
          <a:xfrm>
            <a:off x="381000" y="6248400"/>
            <a:ext cx="3354387" cy="195263"/>
          </a:xfrm>
          <a:prstGeom prst="rect">
            <a:avLst/>
          </a:prstGeom>
          <a:solidFill>
            <a:schemeClr val="bg1"/>
          </a:solidFill>
          <a:ln w="9525">
            <a:noFill/>
            <a:miter lim="800000"/>
            <a:headEnd/>
            <a:tailEnd/>
          </a:ln>
        </p:spPr>
        <p:txBody>
          <a:bodyPr anchor="ctr"/>
          <a:lstStyle/>
          <a:p>
            <a:pPr eaLnBrk="0" hangingPunct="0">
              <a:lnSpc>
                <a:spcPct val="55000"/>
              </a:lnSpc>
              <a:spcBef>
                <a:spcPct val="40000"/>
              </a:spcBef>
              <a:buClr>
                <a:schemeClr val="accent2"/>
              </a:buClr>
              <a:buSzPct val="130000"/>
            </a:pPr>
            <a:r>
              <a:rPr lang="en-CA" sz="1100" u="none" dirty="0">
                <a:solidFill>
                  <a:srgbClr val="E52E81"/>
                </a:solidFill>
              </a:rPr>
              <a:t>Source : WEO 2008, AIE (2008) </a:t>
            </a:r>
          </a:p>
        </p:txBody>
      </p:sp>
      <p:sp>
        <p:nvSpPr>
          <p:cNvPr id="8238" name="Text Box 57"/>
          <p:cNvSpPr txBox="1">
            <a:spLocks noChangeArrowheads="1"/>
          </p:cNvSpPr>
          <p:nvPr/>
        </p:nvSpPr>
        <p:spPr bwMode="auto">
          <a:xfrm>
            <a:off x="1065213" y="4727575"/>
            <a:ext cx="422275" cy="304800"/>
          </a:xfrm>
          <a:prstGeom prst="rect">
            <a:avLst/>
          </a:prstGeom>
          <a:noFill/>
          <a:ln w="9525">
            <a:noFill/>
            <a:miter lim="800000"/>
            <a:headEnd/>
            <a:tailEnd/>
          </a:ln>
        </p:spPr>
        <p:txBody>
          <a:bodyPr wrap="none">
            <a:spAutoFit/>
          </a:bodyPr>
          <a:lstStyle/>
          <a:p>
            <a:r>
              <a:rPr lang="fr-FR" sz="1400" b="1" u="none">
                <a:solidFill>
                  <a:srgbClr val="E52E81"/>
                </a:solidFill>
              </a:rPr>
              <a:t>PV</a:t>
            </a:r>
          </a:p>
        </p:txBody>
      </p:sp>
      <p:sp>
        <p:nvSpPr>
          <p:cNvPr id="8239" name="Text Box 58"/>
          <p:cNvSpPr txBox="1">
            <a:spLocks noChangeArrowheads="1"/>
          </p:cNvSpPr>
          <p:nvPr/>
        </p:nvSpPr>
        <p:spPr bwMode="auto">
          <a:xfrm>
            <a:off x="2073275" y="4079875"/>
            <a:ext cx="422275" cy="304800"/>
          </a:xfrm>
          <a:prstGeom prst="rect">
            <a:avLst/>
          </a:prstGeom>
          <a:noFill/>
          <a:ln w="9525">
            <a:noFill/>
            <a:miter lim="800000"/>
            <a:headEnd/>
            <a:tailEnd/>
          </a:ln>
        </p:spPr>
        <p:txBody>
          <a:bodyPr wrap="none">
            <a:spAutoFit/>
          </a:bodyPr>
          <a:lstStyle/>
          <a:p>
            <a:r>
              <a:rPr lang="fr-FR" sz="1400" b="1" u="none">
                <a:solidFill>
                  <a:srgbClr val="E52E81"/>
                </a:solidFill>
              </a:rPr>
              <a:t>PV</a:t>
            </a:r>
          </a:p>
        </p:txBody>
      </p:sp>
      <p:sp>
        <p:nvSpPr>
          <p:cNvPr id="8240" name="Text Box 59"/>
          <p:cNvSpPr txBox="1">
            <a:spLocks noChangeArrowheads="1"/>
          </p:cNvSpPr>
          <p:nvPr/>
        </p:nvSpPr>
        <p:spPr bwMode="auto">
          <a:xfrm>
            <a:off x="3081338" y="3719513"/>
            <a:ext cx="422275" cy="304800"/>
          </a:xfrm>
          <a:prstGeom prst="rect">
            <a:avLst/>
          </a:prstGeom>
          <a:noFill/>
          <a:ln w="9525">
            <a:noFill/>
            <a:miter lim="800000"/>
            <a:headEnd/>
            <a:tailEnd/>
          </a:ln>
        </p:spPr>
        <p:txBody>
          <a:bodyPr wrap="none">
            <a:spAutoFit/>
          </a:bodyPr>
          <a:lstStyle/>
          <a:p>
            <a:r>
              <a:rPr lang="fr-FR" sz="1400" b="1" u="none">
                <a:solidFill>
                  <a:srgbClr val="E52E81"/>
                </a:solidFill>
              </a:rPr>
              <a:t>PV</a:t>
            </a:r>
          </a:p>
        </p:txBody>
      </p:sp>
      <p:sp>
        <p:nvSpPr>
          <p:cNvPr id="8241" name="Text Box 60"/>
          <p:cNvSpPr txBox="1">
            <a:spLocks noChangeArrowheads="1"/>
          </p:cNvSpPr>
          <p:nvPr/>
        </p:nvSpPr>
        <p:spPr bwMode="auto">
          <a:xfrm>
            <a:off x="4089400" y="2767013"/>
            <a:ext cx="422275" cy="304800"/>
          </a:xfrm>
          <a:prstGeom prst="rect">
            <a:avLst/>
          </a:prstGeom>
          <a:noFill/>
          <a:ln w="9525">
            <a:noFill/>
            <a:miter lim="800000"/>
            <a:headEnd/>
            <a:tailEnd/>
          </a:ln>
        </p:spPr>
        <p:txBody>
          <a:bodyPr wrap="none">
            <a:spAutoFit/>
          </a:bodyPr>
          <a:lstStyle/>
          <a:p>
            <a:r>
              <a:rPr lang="fr-FR" sz="1400" b="1" u="none">
                <a:solidFill>
                  <a:srgbClr val="E52E81"/>
                </a:solidFill>
              </a:rPr>
              <a:t>PV</a:t>
            </a:r>
          </a:p>
        </p:txBody>
      </p:sp>
      <p:sp>
        <p:nvSpPr>
          <p:cNvPr id="8242" name="Text Box 61"/>
          <p:cNvSpPr txBox="1">
            <a:spLocks noChangeArrowheads="1"/>
          </p:cNvSpPr>
          <p:nvPr/>
        </p:nvSpPr>
        <p:spPr bwMode="auto">
          <a:xfrm>
            <a:off x="1954213" y="5087938"/>
            <a:ext cx="550862" cy="304800"/>
          </a:xfrm>
          <a:prstGeom prst="rect">
            <a:avLst/>
          </a:prstGeom>
          <a:noFill/>
          <a:ln w="9525">
            <a:noFill/>
            <a:miter lim="800000"/>
            <a:headEnd/>
            <a:tailEnd/>
          </a:ln>
        </p:spPr>
        <p:txBody>
          <a:bodyPr wrap="none">
            <a:spAutoFit/>
          </a:bodyPr>
          <a:lstStyle/>
          <a:p>
            <a:r>
              <a:rPr lang="fr-FR" sz="1400" b="1" u="none">
                <a:solidFill>
                  <a:schemeClr val="bg2"/>
                </a:solidFill>
              </a:rPr>
              <a:t>CSP</a:t>
            </a:r>
          </a:p>
        </p:txBody>
      </p:sp>
      <p:sp>
        <p:nvSpPr>
          <p:cNvPr id="8243" name="Text Box 62"/>
          <p:cNvSpPr txBox="1">
            <a:spLocks noChangeArrowheads="1"/>
          </p:cNvSpPr>
          <p:nvPr/>
        </p:nvSpPr>
        <p:spPr bwMode="auto">
          <a:xfrm>
            <a:off x="3009900" y="4799013"/>
            <a:ext cx="550863" cy="304800"/>
          </a:xfrm>
          <a:prstGeom prst="rect">
            <a:avLst/>
          </a:prstGeom>
          <a:noFill/>
          <a:ln w="9525">
            <a:noFill/>
            <a:miter lim="800000"/>
            <a:headEnd/>
            <a:tailEnd/>
          </a:ln>
        </p:spPr>
        <p:txBody>
          <a:bodyPr wrap="none">
            <a:spAutoFit/>
          </a:bodyPr>
          <a:lstStyle/>
          <a:p>
            <a:r>
              <a:rPr lang="fr-FR" sz="1400" b="1" u="none">
                <a:solidFill>
                  <a:schemeClr val="bg2"/>
                </a:solidFill>
              </a:rPr>
              <a:t>CSP</a:t>
            </a:r>
          </a:p>
        </p:txBody>
      </p:sp>
      <p:sp>
        <p:nvSpPr>
          <p:cNvPr id="8244" name="Text Box 63"/>
          <p:cNvSpPr txBox="1">
            <a:spLocks noChangeArrowheads="1"/>
          </p:cNvSpPr>
          <p:nvPr/>
        </p:nvSpPr>
        <p:spPr bwMode="auto">
          <a:xfrm>
            <a:off x="4017963" y="4222750"/>
            <a:ext cx="550862" cy="304800"/>
          </a:xfrm>
          <a:prstGeom prst="rect">
            <a:avLst/>
          </a:prstGeom>
          <a:noFill/>
          <a:ln w="9525">
            <a:noFill/>
            <a:miter lim="800000"/>
            <a:headEnd/>
            <a:tailEnd/>
          </a:ln>
        </p:spPr>
        <p:txBody>
          <a:bodyPr wrap="none">
            <a:spAutoFit/>
          </a:bodyPr>
          <a:lstStyle/>
          <a:p>
            <a:r>
              <a:rPr lang="fr-FR" sz="1400" b="1" u="none">
                <a:solidFill>
                  <a:schemeClr val="bg2"/>
                </a:solidFill>
              </a:rPr>
              <a:t>CSP</a:t>
            </a:r>
          </a:p>
        </p:txBody>
      </p:sp>
      <p:sp>
        <p:nvSpPr>
          <p:cNvPr id="8245" name="AutoShape 64"/>
          <p:cNvSpPr>
            <a:spLocks noChangeArrowheads="1"/>
          </p:cNvSpPr>
          <p:nvPr/>
        </p:nvSpPr>
        <p:spPr bwMode="auto">
          <a:xfrm rot="5400000">
            <a:off x="3556794" y="3759994"/>
            <a:ext cx="3276600" cy="236538"/>
          </a:xfrm>
          <a:prstGeom prst="triangle">
            <a:avLst>
              <a:gd name="adj" fmla="val 50000"/>
            </a:avLst>
          </a:prstGeom>
          <a:solidFill>
            <a:schemeClr val="tx2"/>
          </a:solidFill>
          <a:ln w="9525">
            <a:noFill/>
            <a:miter lim="800000"/>
            <a:headEnd/>
            <a:tailEnd/>
          </a:ln>
        </p:spPr>
        <p:txBody>
          <a:bodyPr wrap="none" anchor="ctr"/>
          <a:lstStyle/>
          <a:p>
            <a:endParaRPr lang="en-US" sz="1400" b="1" u="none">
              <a:solidFill>
                <a:srgbClr val="E52E81"/>
              </a:solidFill>
            </a:endParaRPr>
          </a:p>
        </p:txBody>
      </p:sp>
      <p:sp>
        <p:nvSpPr>
          <p:cNvPr id="8246" name="Rectangle 65"/>
          <p:cNvSpPr>
            <a:spLocks noChangeArrowheads="1"/>
          </p:cNvSpPr>
          <p:nvPr/>
        </p:nvSpPr>
        <p:spPr bwMode="auto">
          <a:xfrm>
            <a:off x="5410200" y="4343400"/>
            <a:ext cx="3384550" cy="576263"/>
          </a:xfrm>
          <a:prstGeom prst="rect">
            <a:avLst/>
          </a:prstGeom>
          <a:noFill/>
          <a:ln w="28575">
            <a:solidFill>
              <a:schemeClr val="tx2"/>
            </a:solidFill>
            <a:miter lim="800000"/>
            <a:headEnd/>
            <a:tailEnd/>
          </a:ln>
        </p:spPr>
        <p:txBody>
          <a:bodyPr wrap="none" anchor="ctr"/>
          <a:lstStyle/>
          <a:p>
            <a:endParaRPr lang="en-US" sz="1400" b="1" u="none">
              <a:solidFill>
                <a:srgbClr val="E52E8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77607" y="1295400"/>
            <a:ext cx="9236824" cy="526297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typical coal plant or nuclear plant consumes 500 gallons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water  per </a:t>
            </a:r>
            <a:r>
              <a:rPr kumimoji="0" lang="en-US"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MWh</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electricity generated.</a:t>
            </a:r>
            <a:r>
              <a:rPr kumimoji="0" lang="en-US" sz="28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This is similar to the water  consumption by a power tower. </a:t>
            </a:r>
          </a:p>
          <a:p>
            <a:pPr marL="0" marR="0" lvl="0" indent="0" algn="l" defTabSz="914400" rtl="0" eaLnBrk="1" fontAlgn="base" latinLnBrk="0" hangingPunct="1">
              <a:lnSpc>
                <a:spcPct val="100000"/>
              </a:lnSpc>
              <a:spcBef>
                <a:spcPct val="0"/>
              </a:spcBef>
              <a:spcAft>
                <a:spcPct val="0"/>
              </a:spcAft>
              <a:buClrTx/>
              <a:buSzTx/>
              <a:tabLst/>
            </a:pPr>
            <a:endPar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combined-cycle natural gas plant consumes about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 gal/</a:t>
            </a:r>
            <a:r>
              <a:rPr kumimoji="0" lang="en-US"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MWh</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water-cooled parabolic trough or CLFR plant  consumes</a:t>
            </a:r>
          </a:p>
          <a:p>
            <a:pPr marL="0" marR="0" lvl="0" indent="0" algn="l" defTabSz="914400" rtl="0" eaLnBrk="1" fontAlgn="base" latinLnBrk="0" hangingPunct="1">
              <a:lnSpc>
                <a:spcPct val="100000"/>
              </a:lnSpc>
              <a:spcBef>
                <a:spcPct val="0"/>
              </a:spcBef>
              <a:spcAft>
                <a:spcPct val="0"/>
              </a:spcAft>
              <a:buClrTx/>
              <a:buSzTx/>
              <a:tabLst/>
            </a:pPr>
            <a:r>
              <a:rPr lang="en-US" sz="2800" dirty="0" smtClean="0">
                <a:latin typeface="Times New Roman" pitchFamily="18" charset="0"/>
                <a:ea typeface="Calibri" pitchFamily="34" charset="0"/>
                <a:cs typeface="Times New Roman" pitchFamily="18" charset="0"/>
              </a:rPr>
              <a:t>    </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about 800 gal/</a:t>
            </a:r>
            <a:r>
              <a:rPr kumimoji="0" lang="en-US"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MWh</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this, 3% is used for mirror washing.</a:t>
            </a:r>
            <a:endParaRPr lang="en-US" sz="2800" baseline="30000" dirty="0" smtClean="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8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Dish/engine systems  only require water for mirror washing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(approximately 20 gal/</a:t>
            </a:r>
            <a:r>
              <a:rPr kumimoji="0" lang="en-US" sz="2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MWh</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TextBox 2"/>
          <p:cNvSpPr txBox="1"/>
          <p:nvPr/>
        </p:nvSpPr>
        <p:spPr>
          <a:xfrm>
            <a:off x="1905000" y="609600"/>
            <a:ext cx="5336333" cy="584775"/>
          </a:xfrm>
          <a:prstGeom prst="rect">
            <a:avLst/>
          </a:prstGeom>
          <a:noFill/>
        </p:spPr>
        <p:txBody>
          <a:bodyPr wrap="none" rtlCol="0">
            <a:spAutoFit/>
          </a:bodyPr>
          <a:lstStyle/>
          <a:p>
            <a:r>
              <a:rPr lang="en-US" sz="3200" b="1" dirty="0" smtClean="0">
                <a:solidFill>
                  <a:srgbClr val="FF0000"/>
                </a:solidFill>
              </a:rPr>
              <a:t>WATER REQUIREMENT for CSP</a:t>
            </a:r>
            <a:endParaRPr lang="en-US" sz="3200" b="1" dirty="0">
              <a:solidFill>
                <a:srgbClr val="FF0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0" y="304800"/>
            <a:ext cx="9337813" cy="62478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 study of a dry-cooled parabolic trough plant located in the Mojave Desert</a:t>
            </a:r>
          </a:p>
          <a:p>
            <a:pPr marL="0" marR="0" lvl="0" indent="0" algn="l" defTabSz="914400" rtl="0" eaLnBrk="1" fontAlgn="base" latinLnBrk="0" hangingPunct="1">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concluded that dry cooling would provide 5% less electric energy on an</a:t>
            </a:r>
          </a:p>
          <a:p>
            <a:pPr marL="0" marR="0" lvl="0" indent="0" algn="l" defTabSz="914400" rtl="0" eaLnBrk="1" fontAlgn="base" latinLnBrk="0" hangingPunct="1">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annualbasis</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and increase the cost of the produced  electricity by  7 to 9%.</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However, the results are location-specific. For example, air  cooling at a site in</a:t>
            </a:r>
          </a:p>
          <a:p>
            <a:pPr marL="0" marR="0" lvl="0" indent="0" algn="l" defTabSz="914400" rtl="0" eaLnBrk="1" fontAlgn="base" latinLnBrk="0" hangingPunct="1">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New Mexico would increase the cost of electricity by  only 2% because max.</a:t>
            </a:r>
          </a:p>
          <a:p>
            <a:pPr marL="0" marR="0" lvl="0" indent="0" algn="l" defTabSz="914400" rtl="0" eaLnBrk="1" fontAlgn="base" latinLnBrk="0" hangingPunct="1">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daytime temperatures are considerably lower there than in the Mojave Desert.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The performance penalty of using air cooling also varies by technology.  One</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study projected the annual electric output of a trough plant to drop  by 4.6%,</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whereas that of </a:t>
            </a:r>
            <a:r>
              <a:rPr lang="en-US" sz="2000" dirty="0" smtClean="0">
                <a:latin typeface="Arial" pitchFamily="34" charset="0"/>
                <a:ea typeface="Calibri" pitchFamily="34" charset="0"/>
                <a:cs typeface="Arial" pitchFamily="34" charset="0"/>
              </a:rPr>
              <a:t> a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power tower to drop by only 1.3%.</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 simple model analysis estimates the difference between trough and tower </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technology using dry cooling  will only differ by 0.5%.  </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The economic consequences will vary with climate which impacts the cooling</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system performance, Conditions which affects the cost of water treatment</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for an evaporative cooling tower, and depend on the  premium value of</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electricity during peak demand consequent with high ambient  temperatures. </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Hybrid wet/dry cooling systems use some combination of wet and dry cooling</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to reduce water  consumption. Several recent plants built to conserve water</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have used a parallel cooling system (PCS), which uses both an air cooler </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typically smaller than that</a:t>
            </a:r>
            <a:r>
              <a:rPr lang="en-US" sz="2000" dirty="0" smtClean="0">
                <a:latin typeface="Arial" pitchFamily="34" charset="0"/>
                <a:ea typeface="Calibri" pitchFamily="34" charset="0"/>
                <a:cs typeface="Arial" pitchFamily="34" charset="0"/>
              </a:rPr>
              <a:t> of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air-cooled-only plant) and a small wet cooling</a:t>
            </a:r>
          </a:p>
          <a:p>
            <a:pPr marL="0" marR="0" lvl="0" indent="0" algn="l" defTabSz="914400" rtl="0" eaLnBrk="0" fontAlgn="base" latinLnBrk="0" hangingPunct="0">
              <a:lnSpc>
                <a:spcPct val="100000"/>
              </a:lnSpc>
              <a:spcBef>
                <a:spcPct val="0"/>
              </a:spcBef>
              <a:spcAft>
                <a:spcPct val="0"/>
              </a:spcAft>
              <a:buClrTx/>
              <a:buSzTx/>
              <a:tabLst/>
            </a:pPr>
            <a:r>
              <a:rPr lang="en-US" sz="2000" dirty="0" smtClean="0">
                <a:latin typeface="Arial" pitchFamily="34" charset="0"/>
                <a:ea typeface="Calibri" pitchFamily="34"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tower operating in parallel  for use in the summer.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838200"/>
            <a:ext cx="8686800" cy="4985980"/>
          </a:xfrm>
          <a:prstGeom prst="rect">
            <a:avLst/>
          </a:prstGeom>
        </p:spPr>
        <p:txBody>
          <a:bodyPr wrap="square">
            <a:spAutoFit/>
          </a:bodyPr>
          <a:lstStyle/>
          <a:p>
            <a:pPr lvl="0" eaLnBrk="0" fontAlgn="base" hangingPunct="0">
              <a:spcBef>
                <a:spcPct val="0"/>
              </a:spcBef>
              <a:spcAft>
                <a:spcPct val="0"/>
              </a:spcAft>
            </a:pPr>
            <a:endParaRPr lang="en-US" dirty="0" smtClean="0">
              <a:latin typeface="Arial" pitchFamily="34" charset="0"/>
              <a:ea typeface="Calibri" pitchFamily="34" charset="0"/>
              <a:cs typeface="Times New Roman" pitchFamily="18" charset="0"/>
            </a:endParaRPr>
          </a:p>
          <a:p>
            <a:pPr lvl="0" eaLnBrk="0" fontAlgn="base" hangingPunct="0">
              <a:spcBef>
                <a:spcPct val="0"/>
              </a:spcBef>
              <a:spcAft>
                <a:spcPct val="0"/>
              </a:spcAft>
              <a:buFont typeface="Arial" pitchFamily="34" charset="0"/>
              <a:buChar char="•"/>
            </a:pPr>
            <a:r>
              <a:rPr lang="en-US" dirty="0" smtClean="0">
                <a:latin typeface="Arial" pitchFamily="34" charset="0"/>
                <a:ea typeface="Calibri" pitchFamily="34" charset="0"/>
                <a:cs typeface="Arial" pitchFamily="34" charset="0"/>
              </a:rPr>
              <a:t>    </a:t>
            </a:r>
            <a:r>
              <a:rPr lang="en-US" sz="2000" dirty="0" smtClean="0">
                <a:latin typeface="Arial" pitchFamily="34" charset="0"/>
                <a:ea typeface="Calibri" pitchFamily="34" charset="0"/>
                <a:cs typeface="Arial" pitchFamily="34" charset="0"/>
              </a:rPr>
              <a:t>A  model study   for a parabolic trough CSP power plant, showed hybrid reduces   water consumption 50%  with only a 1% drop in annual electrical energy water-cooled plant, or somewhat less than the cost penalty estimated for a direct dry cooling plant.</a:t>
            </a:r>
          </a:p>
          <a:p>
            <a:pPr lvl="0" eaLnBrk="0" fontAlgn="base" hangingPunct="0">
              <a:spcBef>
                <a:spcPct val="0"/>
              </a:spcBef>
              <a:spcAft>
                <a:spcPct val="0"/>
              </a:spcAft>
            </a:pPr>
            <a:endParaRPr lang="en-US" sz="2000" dirty="0" smtClean="0">
              <a:latin typeface="Arial" pitchFamily="34" charset="0"/>
              <a:ea typeface="Calibri" pitchFamily="34" charset="0"/>
              <a:cs typeface="Arial" pitchFamily="34" charset="0"/>
            </a:endParaRPr>
          </a:p>
          <a:p>
            <a:pPr lvl="0" eaLnBrk="0" fontAlgn="base" hangingPunct="0">
              <a:spcBef>
                <a:spcPct val="0"/>
              </a:spcBef>
              <a:spcAft>
                <a:spcPct val="0"/>
              </a:spcAft>
              <a:buFont typeface="Arial" pitchFamily="34" charset="0"/>
              <a:buChar char="•"/>
            </a:pPr>
            <a:r>
              <a:rPr lang="en-US" sz="2000" dirty="0" smtClean="0">
                <a:latin typeface="Arial" pitchFamily="34" charset="0"/>
                <a:ea typeface="Calibri" pitchFamily="34" charset="0"/>
                <a:cs typeface="Arial" pitchFamily="34" charset="0"/>
              </a:rPr>
              <a:t>    Air cooling and wet/dry hybrid cooling systems offer highly viable     alternatives that could reduce the total water usage of steam-generating CSP plants by 80 to 90% at a penalty electricity cost in the neighborhood of 2 to 10%, depending on plant location and other assumptions.</a:t>
            </a:r>
          </a:p>
          <a:p>
            <a:pPr lvl="0" eaLnBrk="0" fontAlgn="base" hangingPunct="0">
              <a:spcBef>
                <a:spcPct val="0"/>
              </a:spcBef>
              <a:spcAft>
                <a:spcPct val="0"/>
              </a:spcAft>
            </a:pPr>
            <a:endParaRPr lang="en-US" sz="2000" dirty="0" smtClean="0">
              <a:latin typeface="Arial" pitchFamily="34" charset="0"/>
              <a:ea typeface="Calibri" pitchFamily="34" charset="0"/>
              <a:cs typeface="Arial" pitchFamily="34" charset="0"/>
            </a:endParaRPr>
          </a:p>
          <a:p>
            <a:pPr lvl="0" eaLnBrk="0" fontAlgn="base" hangingPunct="0">
              <a:spcBef>
                <a:spcPct val="0"/>
              </a:spcBef>
              <a:spcAft>
                <a:spcPct val="0"/>
              </a:spcAft>
              <a:buFont typeface="Arial" pitchFamily="34" charset="0"/>
              <a:buChar char="•"/>
            </a:pPr>
            <a:r>
              <a:rPr lang="en-US" sz="2000" dirty="0" smtClean="0">
                <a:latin typeface="Arial" pitchFamily="34" charset="0"/>
                <a:ea typeface="Calibri" pitchFamily="34" charset="0"/>
                <a:cs typeface="Arial" pitchFamily="34" charset="0"/>
              </a:rPr>
              <a:t>   The penalty for linear Fresnel designs has not yet been analyzed, but expected to be some what  higher than for troughs because of its lower operating temperature. Air cooling offers better option. Conversely, power towers would have a lower cost penalty because of their higher operating temperature. </a:t>
            </a:r>
            <a:endParaRPr 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228600" y="0"/>
            <a:ext cx="7615238" cy="762000"/>
          </a:xfrm>
        </p:spPr>
        <p:txBody>
          <a:bodyPr>
            <a:normAutofit/>
          </a:bodyPr>
          <a:lstStyle/>
          <a:p>
            <a:pPr eaLnBrk="1" hangingPunct="1"/>
            <a:r>
              <a:rPr lang="en-US" sz="3200" dirty="0" smtClean="0"/>
              <a:t> CSP and PV  technologies</a:t>
            </a:r>
          </a:p>
        </p:txBody>
      </p:sp>
      <p:graphicFrame>
        <p:nvGraphicFramePr>
          <p:cNvPr id="4" name="Table 3"/>
          <p:cNvGraphicFramePr>
            <a:graphicFrameLocks noGrp="1"/>
          </p:cNvGraphicFramePr>
          <p:nvPr/>
        </p:nvGraphicFramePr>
        <p:xfrm>
          <a:off x="609600" y="762000"/>
          <a:ext cx="7786743" cy="5465770"/>
        </p:xfrm>
        <a:graphic>
          <a:graphicData uri="http://schemas.openxmlformats.org/drawingml/2006/table">
            <a:tbl>
              <a:tblPr firstRow="1" bandRow="1">
                <a:tableStyleId>{5C22544A-7EE6-4342-B048-85BDC9FD1C3A}</a:tableStyleId>
              </a:tblPr>
              <a:tblGrid>
                <a:gridCol w="1575733"/>
                <a:gridCol w="1181796"/>
                <a:gridCol w="1759573"/>
                <a:gridCol w="1365635"/>
                <a:gridCol w="1904006"/>
              </a:tblGrid>
              <a:tr h="203200">
                <a:tc>
                  <a:txBody>
                    <a:bodyPr/>
                    <a:lstStyle/>
                    <a:p>
                      <a:pPr algn="ctr"/>
                      <a:endParaRPr lang="en-US" sz="1400" b="1"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r>
                        <a:rPr lang="en-US" sz="1400" b="1" dirty="0" smtClean="0">
                          <a:solidFill>
                            <a:schemeClr val="tx1"/>
                          </a:solidFill>
                        </a:rPr>
                        <a:t>AREA</a:t>
                      </a:r>
                      <a:endParaRPr lang="en-US" sz="1400" b="1" baseline="0" dirty="0" smtClean="0">
                        <a:solidFill>
                          <a:schemeClr val="tx1"/>
                        </a:solidFill>
                      </a:endParaRPr>
                    </a:p>
                    <a:p>
                      <a:pPr algn="ctr"/>
                      <a:r>
                        <a:rPr lang="en-US" sz="1400" b="1" baseline="0" dirty="0" smtClean="0">
                          <a:solidFill>
                            <a:schemeClr val="tx1"/>
                          </a:solidFill>
                        </a:rPr>
                        <a:t>(CLFR)</a:t>
                      </a:r>
                      <a:endParaRPr lang="en-US" sz="1400" b="1" dirty="0" smtClean="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r>
                        <a:rPr lang="en-US" sz="1400" b="1" dirty="0" smtClean="0">
                          <a:solidFill>
                            <a:schemeClr val="tx1"/>
                          </a:solidFill>
                        </a:rPr>
                        <a:t>Tower</a:t>
                      </a:r>
                      <a:endParaRPr lang="en-US" sz="1400" b="1"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r>
                        <a:rPr lang="en-US" sz="1400" b="1" dirty="0" smtClean="0">
                          <a:solidFill>
                            <a:schemeClr val="tx1"/>
                          </a:solidFill>
                        </a:rPr>
                        <a:t>Trough</a:t>
                      </a:r>
                      <a:endParaRPr lang="en-US" sz="1400" b="1"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r>
                        <a:rPr lang="en-US" sz="1400" b="1" dirty="0" smtClean="0">
                          <a:solidFill>
                            <a:schemeClr val="tx1"/>
                          </a:solidFill>
                        </a:rPr>
                        <a:t>PV/Thin Film</a:t>
                      </a:r>
                    </a:p>
                    <a:p>
                      <a:pPr algn="ctr"/>
                      <a:r>
                        <a:rPr lang="en-US" sz="1400" b="1" dirty="0" smtClean="0">
                          <a:solidFill>
                            <a:schemeClr val="tx1"/>
                          </a:solidFill>
                        </a:rPr>
                        <a:t>CPV</a:t>
                      </a:r>
                      <a:endParaRPr lang="en-US" sz="1400" b="1" dirty="0">
                        <a:solidFill>
                          <a:schemeClr val="tx1"/>
                        </a:solidFill>
                      </a:endParaRPr>
                    </a:p>
                  </a:txBody>
                  <a:tcPr anchor="b"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r>
              <a:tr h="614370">
                <a:tc>
                  <a:txBody>
                    <a:bodyPr/>
                    <a:lstStyle/>
                    <a:p>
                      <a:pPr algn="l"/>
                      <a:r>
                        <a:rPr lang="en-US" sz="1400" b="1" dirty="0" smtClean="0">
                          <a:solidFill>
                            <a:schemeClr val="tx1"/>
                          </a:solidFill>
                        </a:rPr>
                        <a:t>Competitive Size</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&gt; 50 MW</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kern="1200" dirty="0" smtClean="0">
                          <a:solidFill>
                            <a:schemeClr val="tx1"/>
                          </a:solidFill>
                          <a:latin typeface="+mn-lt"/>
                          <a:ea typeface="+mn-ea"/>
                          <a:cs typeface="+mn-cs"/>
                        </a:rPr>
                        <a:t>&gt; 100 MW</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&gt; 50 MW</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1</a:t>
                      </a:r>
                      <a:r>
                        <a:rPr lang="en-US" sz="1400" b="0" baseline="0" dirty="0" smtClean="0">
                          <a:solidFill>
                            <a:schemeClr val="tx1"/>
                          </a:solidFill>
                        </a:rPr>
                        <a:t> – 50 MW</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l"/>
                      <a:r>
                        <a:rPr lang="en-US" sz="1400" b="1" baseline="0" dirty="0" smtClean="0">
                          <a:solidFill>
                            <a:schemeClr val="tx1"/>
                          </a:solidFill>
                        </a:rPr>
                        <a:t>Maturity of Technology</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Kimberlina</a:t>
                      </a:r>
                      <a:r>
                        <a:rPr lang="en-US" sz="1400" b="0" baseline="0" dirty="0" smtClean="0">
                          <a:solidFill>
                            <a:schemeClr val="tx1"/>
                          </a:solidFill>
                        </a:rPr>
                        <a:t> and Liddell in operation</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99"/>
                    </a:solidFill>
                  </a:tcPr>
                </a:tc>
                <a:tc>
                  <a:txBody>
                    <a:bodyPr/>
                    <a:lstStyle/>
                    <a:p>
                      <a:pPr marL="0" algn="ctr" defTabSz="914400" rtl="0" eaLnBrk="1" latinLnBrk="0" hangingPunct="1"/>
                      <a:r>
                        <a:rPr lang="en-US" sz="1400" b="0" kern="1200" dirty="0" smtClean="0">
                          <a:solidFill>
                            <a:schemeClr val="tx1"/>
                          </a:solidFill>
                          <a:latin typeface="+mn-lt"/>
                          <a:ea typeface="+mn-ea"/>
                          <a:cs typeface="+mn-cs"/>
                        </a:rPr>
                        <a:t>Technical challenges still need to be addressed</a:t>
                      </a:r>
                      <a:endParaRPr lang="en-US" sz="1400" b="0" kern="1200" dirty="0">
                        <a:solidFill>
                          <a:schemeClr val="tx1"/>
                        </a:solidFill>
                        <a:latin typeface="+mn-lt"/>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en-US" sz="1400" b="0" dirty="0" smtClean="0">
                          <a:solidFill>
                            <a:schemeClr val="tx1"/>
                          </a:solidFill>
                        </a:rPr>
                        <a:t>Proven technology</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Proven technology</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r>
              <a:tr h="396240">
                <a:tc>
                  <a:txBody>
                    <a:bodyPr/>
                    <a:lstStyle/>
                    <a:p>
                      <a:pPr algn="l"/>
                      <a:r>
                        <a:rPr lang="en-US" sz="1400" b="1" dirty="0" smtClean="0">
                          <a:solidFill>
                            <a:schemeClr val="tx1"/>
                          </a:solidFill>
                        </a:rPr>
                        <a:t>Dispatchable</a:t>
                      </a:r>
                    </a:p>
                    <a:p>
                      <a:pPr algn="l"/>
                      <a:r>
                        <a:rPr lang="en-US" sz="1400" b="1" dirty="0" smtClean="0">
                          <a:solidFill>
                            <a:schemeClr val="tx1"/>
                          </a:solidFill>
                        </a:rPr>
                        <a:t>(can be</a:t>
                      </a:r>
                      <a:r>
                        <a:rPr lang="en-US" sz="1400" b="1" baseline="0" dirty="0" smtClean="0">
                          <a:solidFill>
                            <a:schemeClr val="tx1"/>
                          </a:solidFill>
                        </a:rPr>
                        <a:t> firmed with fossil backup)</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Yes</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marL="0" algn="ctr" defTabSz="914400" rtl="0" eaLnBrk="1" latinLnBrk="0" hangingPunct="1"/>
                      <a:r>
                        <a:rPr lang="en-US" sz="1400" b="0" kern="1200" dirty="0" smtClean="0">
                          <a:solidFill>
                            <a:schemeClr val="tx1"/>
                          </a:solidFill>
                          <a:latin typeface="+mn-lt"/>
                          <a:ea typeface="+mn-ea"/>
                          <a:cs typeface="+mn-cs"/>
                        </a:rPr>
                        <a:t>Yes</a:t>
                      </a:r>
                      <a:endParaRPr lang="en-US" sz="1400" b="0" kern="1200" dirty="0">
                        <a:solidFill>
                          <a:schemeClr val="tx1"/>
                        </a:solidFill>
                        <a:latin typeface="+mn-lt"/>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Yes</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No</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367692">
                <a:tc>
                  <a:txBody>
                    <a:bodyPr/>
                    <a:lstStyle/>
                    <a:p>
                      <a:pPr algn="l"/>
                      <a:r>
                        <a:rPr lang="en-US" sz="1400" b="1" dirty="0" smtClean="0">
                          <a:solidFill>
                            <a:schemeClr val="tx1"/>
                          </a:solidFill>
                        </a:rPr>
                        <a:t>Scalable</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Yes</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No</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Yes but Temp. limited</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9FF6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Yes – up to a point</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r>
              <a:tr h="370840">
                <a:tc>
                  <a:txBody>
                    <a:bodyPr/>
                    <a:lstStyle/>
                    <a:p>
                      <a:pPr algn="l"/>
                      <a:r>
                        <a:rPr lang="en-US" sz="1400" b="1" dirty="0" smtClean="0">
                          <a:solidFill>
                            <a:schemeClr val="tx1"/>
                          </a:solidFill>
                        </a:rPr>
                        <a:t>Land use</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Lowest</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High</a:t>
                      </a:r>
                      <a:r>
                        <a:rPr lang="en-US" sz="1400" b="0" baseline="0" dirty="0" smtClean="0">
                          <a:solidFill>
                            <a:schemeClr val="tx1"/>
                          </a:solidFill>
                        </a:rPr>
                        <a:t> </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Medium</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Medium</a:t>
                      </a:r>
                      <a:r>
                        <a:rPr lang="en-US" sz="1400" b="0" baseline="0" dirty="0" smtClean="0">
                          <a:solidFill>
                            <a:schemeClr val="tx1"/>
                          </a:solidFill>
                        </a:rPr>
                        <a:t> - High</a:t>
                      </a:r>
                      <a:endParaRPr lang="en-US" sz="1400" b="0" dirty="0" smtClean="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0">
                      <a:gsLst>
                        <a:gs pos="99000">
                          <a:srgbClr val="FFFF00"/>
                        </a:gs>
                        <a:gs pos="43000">
                          <a:srgbClr val="FF0000"/>
                        </a:gs>
                        <a:gs pos="50000">
                          <a:srgbClr val="FFFF00"/>
                        </a:gs>
                        <a:gs pos="100000">
                          <a:schemeClr val="accent1">
                            <a:tint val="23500"/>
                            <a:satMod val="160000"/>
                          </a:schemeClr>
                        </a:gs>
                      </a:gsLst>
                      <a:path path="circle">
                        <a:fillToRect l="100000" t="100000"/>
                      </a:path>
                      <a:tileRect r="-100000" b="-100000"/>
                    </a:gradFill>
                  </a:tcPr>
                </a:tc>
              </a:tr>
              <a:tr h="370840">
                <a:tc>
                  <a:txBody>
                    <a:bodyPr/>
                    <a:lstStyle/>
                    <a:p>
                      <a:pPr algn="l"/>
                      <a:r>
                        <a:rPr lang="en-US" sz="1400" b="1" dirty="0" smtClean="0">
                          <a:solidFill>
                            <a:schemeClr val="tx1"/>
                          </a:solidFill>
                        </a:rPr>
                        <a:t>Permitting</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Less difficult</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More difficult</a:t>
                      </a:r>
                    </a:p>
                    <a:p>
                      <a:pPr algn="ctr"/>
                      <a:r>
                        <a:rPr lang="en-US" sz="1400" b="0" dirty="0" smtClean="0">
                          <a:solidFill>
                            <a:schemeClr val="tx1"/>
                          </a:solidFill>
                        </a:rPr>
                        <a:t>(height of towers)</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Difficult</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(oil)</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Less difficult</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r>
              <a:tr h="370840">
                <a:tc>
                  <a:txBody>
                    <a:bodyPr/>
                    <a:lstStyle/>
                    <a:p>
                      <a:pPr algn="l"/>
                      <a:r>
                        <a:rPr lang="en-US" sz="1400" b="1" dirty="0" smtClean="0">
                          <a:solidFill>
                            <a:schemeClr val="tx1"/>
                          </a:solidFill>
                        </a:rPr>
                        <a:t>Market</a:t>
                      </a:r>
                      <a:r>
                        <a:rPr lang="en-US" sz="1400" b="1" baseline="0" dirty="0" smtClean="0">
                          <a:solidFill>
                            <a:schemeClr val="tx1"/>
                          </a:solidFill>
                        </a:rPr>
                        <a:t>s</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14300" algn="l">
                        <a:buFont typeface="Arial" pitchFamily="34" charset="0"/>
                        <a:buChar char="•"/>
                      </a:pPr>
                      <a:r>
                        <a:rPr lang="en-US" sz="1400" b="0" dirty="0" smtClean="0">
                          <a:solidFill>
                            <a:schemeClr val="tx1"/>
                          </a:solidFill>
                        </a:rPr>
                        <a:t>Power</a:t>
                      </a:r>
                    </a:p>
                    <a:p>
                      <a:pPr marL="114300" indent="-114300" algn="l">
                        <a:buFont typeface="Arial" pitchFamily="34" charset="0"/>
                        <a:buChar char="•"/>
                      </a:pPr>
                      <a:r>
                        <a:rPr lang="en-US" sz="1400" b="0" dirty="0" smtClean="0">
                          <a:solidFill>
                            <a:schemeClr val="tx1"/>
                          </a:solidFill>
                        </a:rPr>
                        <a:t>Process</a:t>
                      </a:r>
                    </a:p>
                    <a:p>
                      <a:pPr marL="114300" indent="-114300" algn="l">
                        <a:buFont typeface="Arial" pitchFamily="34" charset="0"/>
                        <a:buChar char="•"/>
                      </a:pPr>
                      <a:r>
                        <a:rPr lang="en-US" sz="1400" b="0" dirty="0" smtClean="0">
                          <a:solidFill>
                            <a:schemeClr val="tx1"/>
                          </a:solidFill>
                        </a:rPr>
                        <a:t>Boosters</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14300" algn="ctr">
                        <a:buFont typeface="Arial" pitchFamily="34" charset="0"/>
                        <a:buChar char="•"/>
                      </a:pPr>
                      <a:r>
                        <a:rPr lang="en-US" sz="1400" b="0" dirty="0" smtClean="0">
                          <a:solidFill>
                            <a:schemeClr val="tx1"/>
                          </a:solidFill>
                        </a:rPr>
                        <a:t>Power</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marR="0" indent="-1143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b="0" dirty="0" smtClean="0">
                          <a:solidFill>
                            <a:schemeClr val="tx1"/>
                          </a:solidFill>
                        </a:rPr>
                        <a:t>Power</a:t>
                      </a:r>
                    </a:p>
                    <a:p>
                      <a:pPr marL="114300" marR="0" indent="-1143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b="0" dirty="0" smtClean="0">
                          <a:solidFill>
                            <a:schemeClr val="tx1"/>
                          </a:solidFill>
                        </a:rPr>
                        <a:t>Boosters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marR="0" indent="-114300" algn="ctr" defTabSz="914400" rtl="0" eaLnBrk="1" fontAlgn="auto" latinLnBrk="0" hangingPunct="1">
                        <a:lnSpc>
                          <a:spcPct val="100000"/>
                        </a:lnSpc>
                        <a:spcBef>
                          <a:spcPts val="0"/>
                        </a:spcBef>
                        <a:spcAft>
                          <a:spcPts val="0"/>
                        </a:spcAft>
                        <a:buClrTx/>
                        <a:buSzTx/>
                        <a:buFont typeface="Arial" pitchFamily="34" charset="0"/>
                        <a:buChar char="•"/>
                        <a:tabLst/>
                        <a:defRPr/>
                      </a:pPr>
                      <a:r>
                        <a:rPr lang="en-US" sz="1400" b="0" dirty="0" smtClean="0">
                          <a:solidFill>
                            <a:schemeClr val="tx1"/>
                          </a:solidFill>
                        </a:rPr>
                        <a:t>Power</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l"/>
                      <a:r>
                        <a:rPr lang="en-US" sz="1400" b="1" dirty="0" smtClean="0">
                          <a:solidFill>
                            <a:schemeClr val="tx1"/>
                          </a:solidFill>
                        </a:rPr>
                        <a:t>Cost Competitiveness</a:t>
                      </a:r>
                      <a:endParaRPr lang="en-US" sz="14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rPr>
                        <a:t>Good</a:t>
                      </a:r>
                    </a:p>
                    <a:p>
                      <a:pPr algn="ctr"/>
                      <a:r>
                        <a:rPr lang="en-US" sz="1400" b="0" baseline="0" dirty="0" smtClean="0">
                          <a:solidFill>
                            <a:schemeClr val="tx1"/>
                          </a:solidFill>
                        </a:rPr>
                        <a:t>(improving)</a:t>
                      </a:r>
                      <a:endParaRPr lang="en-US" sz="1400" b="0" dirty="0" smtClean="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c>
                  <a:txBody>
                    <a:bodyPr/>
                    <a:lstStyle/>
                    <a:p>
                      <a:pPr algn="ctr"/>
                      <a:r>
                        <a:rPr lang="en-US" sz="1400" b="0" dirty="0" smtClean="0">
                          <a:solidFill>
                            <a:schemeClr val="tx1"/>
                          </a:solidFill>
                        </a:rPr>
                        <a:t>Unknown</a:t>
                      </a:r>
                      <a:endParaRPr lang="en-US" sz="1400" b="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Good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(mature)</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Good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rPr>
                        <a:t>(small sizes but scope for improvement)</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CC00"/>
                    </a:solidFill>
                  </a:tcPr>
                </a:tc>
              </a:tr>
            </a:tbl>
          </a:graphicData>
        </a:graphic>
      </p:graphicFrame>
      <p:graphicFrame>
        <p:nvGraphicFramePr>
          <p:cNvPr id="11" name="Table 10"/>
          <p:cNvGraphicFramePr>
            <a:graphicFrameLocks noGrp="1"/>
          </p:cNvGraphicFramePr>
          <p:nvPr/>
        </p:nvGraphicFramePr>
        <p:xfrm>
          <a:off x="4724400" y="6400800"/>
          <a:ext cx="3881421" cy="457200"/>
        </p:xfrm>
        <a:graphic>
          <a:graphicData uri="http://schemas.openxmlformats.org/drawingml/2006/table">
            <a:tbl>
              <a:tblPr firstRow="1" bandRow="1">
                <a:tableStyleId>{5C22544A-7EE6-4342-B048-85BDC9FD1C3A}</a:tableStyleId>
              </a:tblPr>
              <a:tblGrid>
                <a:gridCol w="1293807"/>
                <a:gridCol w="1293807"/>
                <a:gridCol w="1293807"/>
              </a:tblGrid>
              <a:tr h="142876">
                <a:tc>
                  <a:txBody>
                    <a:bodyPr/>
                    <a:lstStyle/>
                    <a:p>
                      <a:pPr algn="ctr"/>
                      <a:r>
                        <a:rPr lang="en-US" sz="1200" b="0" dirty="0" smtClean="0">
                          <a:solidFill>
                            <a:schemeClr val="tx1"/>
                          </a:solidFill>
                        </a:rPr>
                        <a:t>Advantage</a:t>
                      </a:r>
                      <a:endParaRPr lang="en-US" sz="1200" b="0" dirty="0">
                        <a:solidFill>
                          <a:schemeClr val="tx1"/>
                        </a:solidFill>
                      </a:endParaRPr>
                    </a:p>
                  </a:txBody>
                  <a:tcPr>
                    <a:solidFill>
                      <a:srgbClr val="00CC00"/>
                    </a:solidFill>
                  </a:tcPr>
                </a:tc>
                <a:tc>
                  <a:txBody>
                    <a:bodyPr/>
                    <a:lstStyle/>
                    <a:p>
                      <a:pPr algn="ctr"/>
                      <a:r>
                        <a:rPr lang="en-US" sz="1200" b="0" dirty="0" smtClean="0">
                          <a:solidFill>
                            <a:schemeClr val="tx1"/>
                          </a:solidFill>
                        </a:rPr>
                        <a:t>Slight disadvantage</a:t>
                      </a:r>
                      <a:endParaRPr lang="en-US" sz="1200" b="0" dirty="0">
                        <a:solidFill>
                          <a:schemeClr val="tx1"/>
                        </a:solidFill>
                      </a:endParaRPr>
                    </a:p>
                  </a:txBody>
                  <a:tcPr>
                    <a:solidFill>
                      <a:srgbClr val="FFFF00"/>
                    </a:solidFill>
                  </a:tcPr>
                </a:tc>
                <a:tc>
                  <a:txBody>
                    <a:bodyPr/>
                    <a:lstStyle/>
                    <a:p>
                      <a:pPr algn="ctr"/>
                      <a:r>
                        <a:rPr lang="en-US" sz="1200" b="0" dirty="0" smtClean="0">
                          <a:solidFill>
                            <a:schemeClr val="tx1"/>
                          </a:solidFill>
                        </a:rPr>
                        <a:t>Major disadvantage</a:t>
                      </a:r>
                      <a:endParaRPr lang="en-US" sz="1200" b="0" dirty="0">
                        <a:solidFill>
                          <a:schemeClr val="tx1"/>
                        </a:solidFill>
                      </a:endParaRPr>
                    </a:p>
                  </a:txBody>
                  <a:tcPr>
                    <a:solidFill>
                      <a:srgbClr val="FF0000"/>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144742" y="-304800"/>
            <a:ext cx="9119356" cy="6955653"/>
          </a:xfrm>
          <a:prstGeom prst="rect">
            <a:avLst/>
          </a:prstGeom>
          <a:noFill/>
          <a:ln w="9525">
            <a:noFill/>
            <a:miter lim="800000"/>
            <a:headEnd/>
            <a:tailEnd/>
          </a:ln>
          <a:effectLst/>
        </p:spPr>
        <p:txBody>
          <a:bodyPr vert="horz" wrap="none" lIns="0" tIns="304704"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200" b="1" dirty="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cs typeface="Arial" pitchFamily="34" charset="0"/>
              </a:rPr>
              <a:t>Performance of solar PV power plants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365F91"/>
              </a:solidFill>
              <a:effectLst/>
              <a:latin typeface="Arial" pitchFamily="34" charset="0"/>
              <a:cs typeface="Trebuchet MS"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performance of solar power plants is best defined by the Capacity Utilization Factor (CUF)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which is the ratio of the actual electricity output from the plant, to the maximum possible  output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during the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year.The</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estimated  output  from the solar power plant depends on the design parameters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and  can be calculated,</a:t>
            </a:r>
            <a:r>
              <a:rPr kumimoji="0" lang="en-US" sz="16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using standard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softwares</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But since there are several variables which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contribute to the final output from a plant, The CUF varies over a wide range. These could be 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account of  poor selection /quality of panels,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derating</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of modules at higher temperatures, other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design parameters like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ohmic</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loss, atmospheric factors such as prolonged cloud cover and mist.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 is essential therefore to list the various factors that contribute to plant output variation.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performance of the  power  plant however depends on several parameters including the site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location, solar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insolation</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levels, climatic conditions specially temperature, technical losses in cabling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module mismatch , soiling losses, MPPT losses, transformer losses and the inverter losses. There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could also be losses due to grid unavailability and the module  degradation through aging.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Some of these are specified by the manufacturer, such as the dependence of power output 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temperature, known as temperature coefficient.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following factors are considered key performance indicators: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Radiation at the site</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Losses in PV systems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Temperature and climatic conditions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Design parameters of the plant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Inverter efficiency</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Module Degradation due to aging</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2819400"/>
            <a:ext cx="3863622" cy="923330"/>
          </a:xfrm>
          <a:prstGeom prst="rect">
            <a:avLst/>
          </a:prstGeom>
          <a:noFill/>
        </p:spPr>
        <p:txBody>
          <a:bodyPr wrap="none" rtlCol="0">
            <a:spAutoFit/>
          </a:bodyPr>
          <a:lstStyle/>
          <a:p>
            <a:r>
              <a:rPr lang="en-US" dirty="0" smtClean="0"/>
              <a:t>EFFECT OF TILT ANGLE                      </a:t>
            </a:r>
          </a:p>
          <a:p>
            <a:r>
              <a:rPr lang="en-US" dirty="0" smtClean="0"/>
              <a:t>Daily global radiation ( MJ m-2 per day)</a:t>
            </a:r>
            <a:endParaRPr lang="en-US" b="1" dirty="0" smtClean="0"/>
          </a:p>
          <a:p>
            <a:endParaRPr lang="en-US" dirty="0" smtClean="0"/>
          </a:p>
        </p:txBody>
      </p:sp>
      <p:graphicFrame>
        <p:nvGraphicFramePr>
          <p:cNvPr id="3" name="Table 2"/>
          <p:cNvGraphicFramePr>
            <a:graphicFrameLocks noGrp="1"/>
          </p:cNvGraphicFramePr>
          <p:nvPr/>
        </p:nvGraphicFramePr>
        <p:xfrm>
          <a:off x="1295400" y="1219200"/>
          <a:ext cx="6096000" cy="841248"/>
        </p:xfrm>
        <a:graphic>
          <a:graphicData uri="http://schemas.openxmlformats.org/drawingml/2006/table">
            <a:tbl>
              <a:tblPr/>
              <a:tblGrid>
                <a:gridCol w="1150925"/>
                <a:gridCol w="1083869"/>
                <a:gridCol w="1769059"/>
                <a:gridCol w="920496"/>
                <a:gridCol w="1171651"/>
              </a:tblGrid>
              <a:tr h="190500">
                <a:tc gridSpan="2">
                  <a:txBody>
                    <a:bodyPr/>
                    <a:lstStyle/>
                    <a:p>
                      <a:pPr marL="0" marR="0" algn="ctr">
                        <a:lnSpc>
                          <a:spcPct val="115000"/>
                        </a:lnSpc>
                        <a:spcBef>
                          <a:spcPts val="0"/>
                        </a:spcBef>
                        <a:spcAft>
                          <a:spcPts val="0"/>
                        </a:spcAft>
                      </a:pPr>
                      <a:r>
                        <a:rPr lang="en-IN" sz="1600" b="1" dirty="0">
                          <a:solidFill>
                            <a:srgbClr val="000000"/>
                          </a:solidFill>
                          <a:latin typeface="Arial"/>
                          <a:ea typeface="Times New Roman"/>
                          <a:cs typeface="Georgia"/>
                        </a:rPr>
                        <a:t>Wafer-based c-Si</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hMerge="1">
                  <a:txBody>
                    <a:bodyPr/>
                    <a:lstStyle/>
                    <a:p>
                      <a:endParaRPr lang="en-US"/>
                    </a:p>
                  </a:txBody>
                  <a:tcPr/>
                </a:tc>
                <a:tc gridSpan="3">
                  <a:txBody>
                    <a:bodyPr/>
                    <a:lstStyle/>
                    <a:p>
                      <a:pPr marL="0" marR="0" algn="ctr">
                        <a:lnSpc>
                          <a:spcPct val="115000"/>
                        </a:lnSpc>
                        <a:spcBef>
                          <a:spcPts val="0"/>
                        </a:spcBef>
                        <a:spcAft>
                          <a:spcPts val="0"/>
                        </a:spcAft>
                      </a:pPr>
                      <a:r>
                        <a:rPr lang="en-IN" sz="1600" b="1">
                          <a:solidFill>
                            <a:srgbClr val="000000"/>
                          </a:solidFill>
                          <a:latin typeface="Arial"/>
                          <a:ea typeface="Times New Roman"/>
                          <a:cs typeface="Georgia"/>
                        </a:rPr>
                        <a:t>Thin Films</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90500">
                <a:tc>
                  <a:txBody>
                    <a:bodyPr/>
                    <a:lstStyle/>
                    <a:p>
                      <a:pPr marL="0" marR="0" algn="ctr">
                        <a:lnSpc>
                          <a:spcPct val="115000"/>
                        </a:lnSpc>
                        <a:spcBef>
                          <a:spcPts val="0"/>
                        </a:spcBef>
                        <a:spcAft>
                          <a:spcPts val="0"/>
                        </a:spcAft>
                      </a:pPr>
                      <a:r>
                        <a:rPr lang="en-IN" sz="1600">
                          <a:solidFill>
                            <a:srgbClr val="000000"/>
                          </a:solidFill>
                          <a:latin typeface="Arial"/>
                          <a:ea typeface="Times New Roman"/>
                          <a:cs typeface="Georgia"/>
                        </a:rPr>
                        <a:t>Mono-Si</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0"/>
                        </a:spcBef>
                        <a:spcAft>
                          <a:spcPts val="0"/>
                        </a:spcAft>
                      </a:pPr>
                      <a:r>
                        <a:rPr lang="en-IN" sz="1600" dirty="0">
                          <a:solidFill>
                            <a:srgbClr val="000000"/>
                          </a:solidFill>
                          <a:latin typeface="Arial"/>
                          <a:ea typeface="Times New Roman"/>
                          <a:cs typeface="Georgia"/>
                        </a:rPr>
                        <a:t>Multi-Si</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0"/>
                        </a:spcBef>
                        <a:spcAft>
                          <a:spcPts val="0"/>
                        </a:spcAft>
                      </a:pPr>
                      <a:r>
                        <a:rPr lang="en-IN" sz="1600" dirty="0">
                          <a:solidFill>
                            <a:srgbClr val="000000"/>
                          </a:solidFill>
                          <a:latin typeface="Arial"/>
                          <a:ea typeface="Times New Roman"/>
                          <a:cs typeface="Georgia"/>
                        </a:rPr>
                        <a:t>a-Si; a-Si/</a:t>
                      </a:r>
                      <a:r>
                        <a:rPr lang="en-IN" sz="1600" dirty="0" err="1">
                          <a:solidFill>
                            <a:srgbClr val="000000"/>
                          </a:solidFill>
                          <a:latin typeface="Arial"/>
                          <a:ea typeface="Times New Roman"/>
                          <a:cs typeface="Georgia"/>
                        </a:rPr>
                        <a:t>μc</a:t>
                      </a:r>
                      <a:r>
                        <a:rPr lang="en-IN" sz="1600" dirty="0">
                          <a:solidFill>
                            <a:srgbClr val="000000"/>
                          </a:solidFill>
                          <a:latin typeface="Arial"/>
                          <a:ea typeface="Times New Roman"/>
                          <a:cs typeface="Georgia"/>
                        </a:rPr>
                        <a:t>-Si</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0"/>
                        </a:spcBef>
                        <a:spcAft>
                          <a:spcPts val="0"/>
                        </a:spcAft>
                      </a:pPr>
                      <a:r>
                        <a:rPr lang="en-IN" sz="1600" dirty="0" err="1">
                          <a:solidFill>
                            <a:srgbClr val="000000"/>
                          </a:solidFill>
                          <a:latin typeface="Arial"/>
                          <a:ea typeface="Times New Roman"/>
                          <a:cs typeface="Georgia"/>
                        </a:rPr>
                        <a:t>CdTe</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0"/>
                        </a:spcBef>
                        <a:spcAft>
                          <a:spcPts val="0"/>
                        </a:spcAft>
                      </a:pPr>
                      <a:r>
                        <a:rPr lang="en-IN" sz="1600">
                          <a:solidFill>
                            <a:srgbClr val="000000"/>
                          </a:solidFill>
                          <a:latin typeface="Arial"/>
                          <a:ea typeface="Times New Roman"/>
                          <a:cs typeface="Georgia"/>
                        </a:rPr>
                        <a:t>CIS/CIGS</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r>
              <a:tr h="190500">
                <a:tc>
                  <a:txBody>
                    <a:bodyPr/>
                    <a:lstStyle/>
                    <a:p>
                      <a:pPr marL="0" marR="0" algn="ctr">
                        <a:lnSpc>
                          <a:spcPct val="115000"/>
                        </a:lnSpc>
                        <a:spcBef>
                          <a:spcPts val="0"/>
                        </a:spcBef>
                        <a:spcAft>
                          <a:spcPts val="0"/>
                        </a:spcAft>
                      </a:pPr>
                      <a:r>
                        <a:rPr lang="en-IN" sz="1600">
                          <a:solidFill>
                            <a:srgbClr val="000000"/>
                          </a:solidFill>
                          <a:latin typeface="Arial"/>
                          <a:ea typeface="Times New Roman"/>
                          <a:cs typeface="Georgia"/>
                        </a:rPr>
                        <a:t>15-20%</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a:solidFill>
                            <a:srgbClr val="000000"/>
                          </a:solidFill>
                          <a:latin typeface="Arial"/>
                          <a:ea typeface="Times New Roman"/>
                          <a:cs typeface="Georgia"/>
                        </a:rPr>
                        <a:t>15-17%</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a:solidFill>
                            <a:srgbClr val="000000"/>
                          </a:solidFill>
                          <a:latin typeface="Arial"/>
                          <a:ea typeface="Times New Roman"/>
                          <a:cs typeface="Georgia"/>
                        </a:rPr>
                        <a:t>6-9%</a:t>
                      </a:r>
                      <a:endParaRPr lang="en-US" sz="160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dirty="0">
                          <a:solidFill>
                            <a:srgbClr val="000000"/>
                          </a:solidFill>
                          <a:latin typeface="Arial"/>
                          <a:ea typeface="Times New Roman"/>
                          <a:cs typeface="Georgia"/>
                        </a:rPr>
                        <a:t>9-11%</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dirty="0">
                          <a:solidFill>
                            <a:srgbClr val="000000"/>
                          </a:solidFill>
                          <a:latin typeface="Arial"/>
                          <a:ea typeface="Times New Roman"/>
                          <a:cs typeface="Georgia"/>
                        </a:rPr>
                        <a:t>10-12%</a:t>
                      </a:r>
                      <a:endParaRPr lang="en-US" sz="1600" dirty="0">
                        <a:latin typeface="Georgia"/>
                        <a:ea typeface="Times New Roman"/>
                        <a:cs typeface="Georgia"/>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bl>
          </a:graphicData>
        </a:graphic>
      </p:graphicFrame>
      <p:sp>
        <p:nvSpPr>
          <p:cNvPr id="4" name="Rectangle 3"/>
          <p:cNvSpPr/>
          <p:nvPr/>
        </p:nvSpPr>
        <p:spPr>
          <a:xfrm>
            <a:off x="1752600" y="457200"/>
            <a:ext cx="5943600" cy="369332"/>
          </a:xfrm>
          <a:prstGeom prst="rect">
            <a:avLst/>
          </a:prstGeom>
        </p:spPr>
        <p:txBody>
          <a:bodyPr wrap="square">
            <a:spAutoFit/>
          </a:bodyPr>
          <a:lstStyle/>
          <a:p>
            <a:r>
              <a:rPr lang="en-US" b="1" dirty="0" smtClean="0"/>
              <a:t>Commercial efficiencies of photovoltaic modules</a:t>
            </a:r>
            <a:endParaRPr lang="en-US" b="1" dirty="0"/>
          </a:p>
        </p:txBody>
      </p:sp>
      <p:graphicFrame>
        <p:nvGraphicFramePr>
          <p:cNvPr id="5" name="Table 4"/>
          <p:cNvGraphicFramePr>
            <a:graphicFrameLocks noGrp="1"/>
          </p:cNvGraphicFramePr>
          <p:nvPr/>
        </p:nvGraphicFramePr>
        <p:xfrm>
          <a:off x="1219200" y="3657600"/>
          <a:ext cx="6248400" cy="2002974"/>
        </p:xfrm>
        <a:graphic>
          <a:graphicData uri="http://schemas.openxmlformats.org/drawingml/2006/table">
            <a:tbl>
              <a:tblPr/>
              <a:tblGrid>
                <a:gridCol w="1624823"/>
                <a:gridCol w="2042976"/>
                <a:gridCol w="2580601"/>
              </a:tblGrid>
              <a:tr h="381000">
                <a:tc>
                  <a:txBody>
                    <a:bodyPr/>
                    <a:lstStyle/>
                    <a:p>
                      <a:pPr marL="0" marR="0" algn="ctr">
                        <a:lnSpc>
                          <a:spcPct val="115000"/>
                        </a:lnSpc>
                        <a:spcBef>
                          <a:spcPts val="0"/>
                        </a:spcBef>
                        <a:spcAft>
                          <a:spcPts val="0"/>
                        </a:spcAft>
                      </a:pPr>
                      <a:r>
                        <a:rPr lang="en-US" sz="1200" b="1" dirty="0">
                          <a:solidFill>
                            <a:srgbClr val="000000"/>
                          </a:solidFill>
                          <a:latin typeface="Arial"/>
                          <a:ea typeface="Times New Roman"/>
                          <a:cs typeface="Georgia"/>
                        </a:rPr>
                        <a:t>CITY</a:t>
                      </a:r>
                      <a:endParaRPr lang="en-US" sz="1100" dirty="0">
                        <a:latin typeface="Georgia"/>
                        <a:ea typeface="Times New Roman"/>
                        <a:cs typeface="Georgi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a:solidFill>
                            <a:srgbClr val="000000"/>
                          </a:solidFill>
                          <a:latin typeface="Arial"/>
                          <a:ea typeface="Times New Roman"/>
                          <a:cs typeface="Georgia"/>
                        </a:rPr>
                        <a:t>Horizontal Radiation</a:t>
                      </a:r>
                      <a:endParaRPr lang="en-US" sz="1100">
                        <a:latin typeface="Georgia"/>
                        <a:ea typeface="Times New Roman"/>
                        <a:cs typeface="Georgi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dirty="0">
                          <a:solidFill>
                            <a:srgbClr val="000000"/>
                          </a:solidFill>
                          <a:latin typeface="Arial"/>
                          <a:ea typeface="Times New Roman"/>
                          <a:cs typeface="Georgia"/>
                        </a:rPr>
                        <a:t>Optimum tilt Radiation</a:t>
                      </a:r>
                      <a:endParaRPr lang="en-US" sz="1100" dirty="0">
                        <a:latin typeface="Georgia"/>
                        <a:ea typeface="Times New Roman"/>
                        <a:cs typeface="Georgia"/>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3658">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New Delhi</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solidFill>
                            <a:srgbClr val="000000"/>
                          </a:solidFill>
                          <a:latin typeface="Arial"/>
                          <a:ea typeface="Times New Roman"/>
                          <a:cs typeface="Georgia"/>
                        </a:rPr>
                        <a:t>19.67</a:t>
                      </a:r>
                      <a:endParaRPr lang="en-US" sz="1100" dirty="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21.54</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772">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Kolkata</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17.47</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19.07</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772">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Pune</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20.4</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21.94</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772">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Chennai</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a:solidFill>
                            <a:srgbClr val="000000"/>
                          </a:solidFill>
                          <a:latin typeface="Arial"/>
                          <a:ea typeface="Times New Roman"/>
                          <a:cs typeface="Georgia"/>
                        </a:rPr>
                        <a:t>20.12</a:t>
                      </a:r>
                      <a:endParaRPr lang="en-US" sz="110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solidFill>
                            <a:srgbClr val="000000"/>
                          </a:solidFill>
                          <a:latin typeface="Arial"/>
                          <a:ea typeface="Times New Roman"/>
                          <a:cs typeface="Georgia"/>
                        </a:rPr>
                        <a:t>20.99</a:t>
                      </a:r>
                      <a:endParaRPr lang="en-US" sz="1100" dirty="0">
                        <a:latin typeface="Georgia"/>
                        <a:ea typeface="Times New Roman"/>
                        <a:cs typeface="Georgi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1564" y="0"/>
            <a:ext cx="9185564"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800" y="1219200"/>
          <a:ext cx="8458200" cy="5002852"/>
        </p:xfrm>
        <a:graphic>
          <a:graphicData uri="http://schemas.openxmlformats.org/drawingml/2006/table">
            <a:tbl>
              <a:tblPr/>
              <a:tblGrid>
                <a:gridCol w="1691274"/>
                <a:gridCol w="1691274"/>
                <a:gridCol w="1691274"/>
                <a:gridCol w="1692189"/>
                <a:gridCol w="1692189"/>
              </a:tblGrid>
              <a:tr h="286718">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Manufacturer</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Country</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Model Number</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Watts (p)</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solidFill>
                            <a:srgbClr val="000000"/>
                          </a:solidFill>
                          <a:latin typeface="Arial"/>
                          <a:ea typeface="Times New Roman"/>
                          <a:cs typeface="Georgia"/>
                        </a:rPr>
                        <a:t>Life in years/ Guarantee given</a:t>
                      </a:r>
                      <a:endParaRPr lang="en-US" sz="140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191146">
                <a:tc>
                  <a:txBody>
                    <a:bodyPr/>
                    <a:lstStyle/>
                    <a:p>
                      <a:pPr marL="0" marR="0">
                        <a:lnSpc>
                          <a:spcPct val="115000"/>
                        </a:lnSpc>
                        <a:spcBef>
                          <a:spcPts val="0"/>
                        </a:spcBef>
                        <a:spcAft>
                          <a:spcPts val="0"/>
                        </a:spcAft>
                      </a:pPr>
                      <a:r>
                        <a:rPr lang="en-US" sz="1400" b="1">
                          <a:solidFill>
                            <a:srgbClr val="000000"/>
                          </a:solidFill>
                          <a:latin typeface="Arial"/>
                          <a:ea typeface="Times New Roman"/>
                          <a:cs typeface="Georgia"/>
                        </a:rPr>
                        <a:t>Bosch </a:t>
                      </a:r>
                      <a:endParaRPr lang="en-US" sz="140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a:noFill/>
                    </a:lnB>
                    <a:solidFill>
                      <a:srgbClr val="EFD3D2"/>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Germany</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a:noFill/>
                    </a:lnB>
                    <a:solidFill>
                      <a:srgbClr val="EFD3D2"/>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M 240 3 BB</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a:noFill/>
                    </a:lnB>
                    <a:solidFill>
                      <a:srgbClr val="EFD3D2"/>
                    </a:solidFill>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240</a:t>
                      </a:r>
                      <a:endParaRPr lang="en-US" sz="1400" dirty="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a:noFill/>
                    </a:lnB>
                    <a:solidFill>
                      <a:srgbClr val="EFD3D2"/>
                    </a:solidFill>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10 years-90%, 25 years-80%</a:t>
                      </a:r>
                      <a:endParaRPr lang="en-US" sz="1400">
                        <a:latin typeface="Georgia"/>
                        <a:ea typeface="Times New Roman"/>
                        <a:cs typeface="Georgia"/>
                      </a:endParaRPr>
                    </a:p>
                  </a:txBody>
                  <a:tcPr marL="22461" marR="22461" marT="0" marB="0">
                    <a:lnL>
                      <a:noFill/>
                    </a:lnL>
                    <a:lnR>
                      <a:noFill/>
                    </a:lnR>
                    <a:lnT w="12700" cap="flat" cmpd="sng" algn="ctr">
                      <a:solidFill>
                        <a:srgbClr val="C0504D"/>
                      </a:solidFill>
                      <a:prstDash val="solid"/>
                      <a:round/>
                      <a:headEnd type="none" w="med" len="med"/>
                      <a:tailEnd type="none" w="med" len="med"/>
                    </a:lnT>
                    <a:lnB>
                      <a:noFill/>
                    </a:lnB>
                    <a:solidFill>
                      <a:srgbClr val="EFD3D2"/>
                    </a:solidFill>
                  </a:tcPr>
                </a:tc>
              </a:tr>
              <a:tr h="191146">
                <a:tc>
                  <a:txBody>
                    <a:bodyPr/>
                    <a:lstStyle/>
                    <a:p>
                      <a:pPr marL="0" marR="0">
                        <a:lnSpc>
                          <a:spcPct val="115000"/>
                        </a:lnSpc>
                        <a:spcBef>
                          <a:spcPts val="0"/>
                        </a:spcBef>
                        <a:spcAft>
                          <a:spcPts val="0"/>
                        </a:spcAft>
                      </a:pPr>
                      <a:r>
                        <a:rPr lang="en-US" sz="1400" b="1" dirty="0" err="1">
                          <a:solidFill>
                            <a:srgbClr val="000000"/>
                          </a:solidFill>
                          <a:latin typeface="Arial"/>
                          <a:ea typeface="Times New Roman"/>
                          <a:cs typeface="Georgia"/>
                        </a:rPr>
                        <a:t>Photowatt</a:t>
                      </a:r>
                      <a:r>
                        <a:rPr lang="en-US" sz="1400" b="1" dirty="0">
                          <a:solidFill>
                            <a:srgbClr val="000000"/>
                          </a:solidFill>
                          <a:latin typeface="Arial"/>
                          <a:ea typeface="Times New Roman"/>
                          <a:cs typeface="Georgia"/>
                        </a:rPr>
                        <a:t> </a:t>
                      </a:r>
                      <a:endParaRPr lang="en-US" sz="1400" dirty="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France</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PW2050</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gn="ctr">
                        <a:lnSpc>
                          <a:spcPct val="115000"/>
                        </a:lnSpc>
                        <a:spcBef>
                          <a:spcPts val="0"/>
                        </a:spcBef>
                        <a:spcAft>
                          <a:spcPts val="0"/>
                        </a:spcAft>
                      </a:pPr>
                      <a:r>
                        <a:rPr lang="en-US" sz="1400">
                          <a:solidFill>
                            <a:srgbClr val="000000"/>
                          </a:solidFill>
                          <a:latin typeface="Arial"/>
                          <a:ea typeface="Times New Roman"/>
                          <a:cs typeface="Georgia"/>
                        </a:rPr>
                        <a:t>210</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12 years-90%, 25 years-80%</a:t>
                      </a:r>
                      <a:endParaRPr lang="en-US" sz="1400">
                        <a:latin typeface="Georgia"/>
                        <a:ea typeface="Times New Roman"/>
                        <a:cs typeface="Georgia"/>
                      </a:endParaRPr>
                    </a:p>
                  </a:txBody>
                  <a:tcPr marL="22461" marR="22461" marT="0" marB="0">
                    <a:lnL>
                      <a:noFill/>
                    </a:lnL>
                    <a:lnR>
                      <a:noFill/>
                    </a:lnR>
                    <a:lnT>
                      <a:noFill/>
                    </a:lnT>
                    <a:lnB>
                      <a:noFill/>
                    </a:lnB>
                  </a:tcPr>
                </a:tc>
              </a:tr>
              <a:tr h="95572">
                <a:tc>
                  <a:txBody>
                    <a:bodyPr/>
                    <a:lstStyle/>
                    <a:p>
                      <a:pPr marL="0" marR="0">
                        <a:lnSpc>
                          <a:spcPct val="115000"/>
                        </a:lnSpc>
                        <a:spcBef>
                          <a:spcPts val="0"/>
                        </a:spcBef>
                        <a:spcAft>
                          <a:spcPts val="0"/>
                        </a:spcAft>
                      </a:pPr>
                      <a:r>
                        <a:rPr lang="en-US" sz="1400" b="1" dirty="0">
                          <a:solidFill>
                            <a:srgbClr val="000000"/>
                          </a:solidFill>
                          <a:latin typeface="Arial"/>
                          <a:ea typeface="Times New Roman"/>
                          <a:cs typeface="Georgia"/>
                        </a:rPr>
                        <a:t>Schott </a:t>
                      </a:r>
                      <a:endParaRPr lang="en-US" sz="1400" dirty="0">
                        <a:latin typeface="Georgia"/>
                        <a:ea typeface="Times New Roman"/>
                        <a:cs typeface="Georgia"/>
                      </a:endParaRPr>
                    </a:p>
                  </a:txBody>
                  <a:tcPr marL="22461" marR="22461" marT="0" marB="0">
                    <a:lnL>
                      <a:noFill/>
                    </a:lnL>
                    <a:lnR>
                      <a:noFill/>
                    </a:lnR>
                    <a:lnT>
                      <a:noFill/>
                    </a:lnT>
                    <a:lnB>
                      <a:noFill/>
                    </a:lnB>
                    <a:solidFill>
                      <a:schemeClr val="accent5">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Germany</a:t>
                      </a:r>
                      <a:endParaRPr lang="en-US" sz="1400" dirty="0">
                        <a:latin typeface="Georgia"/>
                        <a:ea typeface="Times New Roman"/>
                        <a:cs typeface="Georgia"/>
                      </a:endParaRPr>
                    </a:p>
                  </a:txBody>
                  <a:tcPr marL="22461" marR="22461" marT="0" marB="0">
                    <a:lnL>
                      <a:noFill/>
                    </a:lnL>
                    <a:lnR>
                      <a:noFill/>
                    </a:lnR>
                    <a:lnT>
                      <a:noFill/>
                    </a:lnT>
                    <a:lnB>
                      <a:noFill/>
                    </a:lnB>
                    <a:solidFill>
                      <a:schemeClr val="accent5">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MONO</a:t>
                      </a:r>
                      <a:endParaRPr lang="en-US" sz="1400" dirty="0">
                        <a:latin typeface="Georgia"/>
                        <a:ea typeface="Times New Roman"/>
                        <a:cs typeface="Georgia"/>
                      </a:endParaRPr>
                    </a:p>
                  </a:txBody>
                  <a:tcPr marL="22461" marR="22461" marT="0" marB="0">
                    <a:lnL>
                      <a:noFill/>
                    </a:lnL>
                    <a:lnR>
                      <a:noFill/>
                    </a:lnR>
                    <a:lnT>
                      <a:noFill/>
                    </a:lnT>
                    <a:lnB>
                      <a:noFill/>
                    </a:lnB>
                    <a:solidFill>
                      <a:schemeClr val="accent5">
                        <a:lumMod val="20000"/>
                        <a:lumOff val="80000"/>
                      </a:schemeClr>
                    </a:solidFill>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180</a:t>
                      </a:r>
                      <a:endParaRPr lang="en-US" sz="1400" dirty="0">
                        <a:latin typeface="Georgia"/>
                        <a:ea typeface="Times New Roman"/>
                        <a:cs typeface="Georgia"/>
                      </a:endParaRPr>
                    </a:p>
                  </a:txBody>
                  <a:tcPr marL="22461" marR="22461" marT="0" marB="0">
                    <a:lnL>
                      <a:noFill/>
                    </a:lnL>
                    <a:lnR>
                      <a:noFill/>
                    </a:lnR>
                    <a:lnT>
                      <a:noFill/>
                    </a:lnT>
                    <a:lnB>
                      <a:noFill/>
                    </a:lnB>
                    <a:solidFill>
                      <a:schemeClr val="accent5">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25 years-90%</a:t>
                      </a:r>
                      <a:endParaRPr lang="en-US" sz="1400" dirty="0">
                        <a:latin typeface="Georgia"/>
                        <a:ea typeface="Times New Roman"/>
                        <a:cs typeface="Georgia"/>
                      </a:endParaRPr>
                    </a:p>
                  </a:txBody>
                  <a:tcPr marL="22461" marR="22461" marT="0" marB="0">
                    <a:lnL>
                      <a:noFill/>
                    </a:lnL>
                    <a:lnR>
                      <a:noFill/>
                    </a:lnR>
                    <a:lnT>
                      <a:noFill/>
                    </a:lnT>
                    <a:lnB>
                      <a:noFill/>
                    </a:lnB>
                    <a:solidFill>
                      <a:schemeClr val="accent5">
                        <a:lumMod val="20000"/>
                        <a:lumOff val="80000"/>
                      </a:schemeClr>
                    </a:solidFill>
                  </a:tcPr>
                </a:tc>
              </a:tr>
              <a:tr h="286718">
                <a:tc>
                  <a:txBody>
                    <a:bodyPr/>
                    <a:lstStyle/>
                    <a:p>
                      <a:pPr marL="0" marR="0">
                        <a:lnSpc>
                          <a:spcPct val="115000"/>
                        </a:lnSpc>
                        <a:spcBef>
                          <a:spcPts val="0"/>
                        </a:spcBef>
                        <a:spcAft>
                          <a:spcPts val="0"/>
                        </a:spcAft>
                      </a:pPr>
                      <a:r>
                        <a:rPr lang="en-US" sz="1400" b="1" dirty="0" err="1">
                          <a:solidFill>
                            <a:srgbClr val="000000"/>
                          </a:solidFill>
                          <a:latin typeface="Arial"/>
                          <a:ea typeface="Times New Roman"/>
                          <a:cs typeface="Georgia"/>
                        </a:rPr>
                        <a:t>Suntech</a:t>
                      </a:r>
                      <a:r>
                        <a:rPr lang="en-US" sz="1400" b="1" dirty="0">
                          <a:solidFill>
                            <a:srgbClr val="000000"/>
                          </a:solidFill>
                          <a:latin typeface="Arial"/>
                          <a:ea typeface="Times New Roman"/>
                          <a:cs typeface="Georgia"/>
                        </a:rPr>
                        <a:t> </a:t>
                      </a:r>
                      <a:endParaRPr lang="en-US" sz="1400" dirty="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China</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STP series</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gn="ctr">
                        <a:lnSpc>
                          <a:spcPct val="115000"/>
                        </a:lnSpc>
                        <a:spcBef>
                          <a:spcPts val="0"/>
                        </a:spcBef>
                        <a:spcAft>
                          <a:spcPts val="0"/>
                        </a:spcAft>
                      </a:pPr>
                      <a:r>
                        <a:rPr lang="en-US" sz="1400">
                          <a:solidFill>
                            <a:srgbClr val="000000"/>
                          </a:solidFill>
                          <a:latin typeface="Arial"/>
                          <a:ea typeface="Times New Roman"/>
                          <a:cs typeface="Georgia"/>
                        </a:rPr>
                        <a:t>185</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12 years-90%, 18 years-85%, 25 years-80%</a:t>
                      </a:r>
                      <a:endParaRPr lang="en-US" sz="1400" dirty="0">
                        <a:latin typeface="Georgia"/>
                        <a:ea typeface="Times New Roman"/>
                        <a:cs typeface="Georgia"/>
                      </a:endParaRPr>
                    </a:p>
                  </a:txBody>
                  <a:tcPr marL="22461" marR="22461" marT="0" marB="0">
                    <a:lnL>
                      <a:noFill/>
                    </a:lnL>
                    <a:lnR>
                      <a:noFill/>
                    </a:lnR>
                    <a:lnT>
                      <a:noFill/>
                    </a:lnT>
                    <a:lnB>
                      <a:noFill/>
                    </a:lnB>
                  </a:tcPr>
                </a:tc>
              </a:tr>
              <a:tr h="382292">
                <a:tc>
                  <a:txBody>
                    <a:bodyPr/>
                    <a:lstStyle/>
                    <a:p>
                      <a:pPr marL="0" marR="0">
                        <a:lnSpc>
                          <a:spcPct val="115000"/>
                        </a:lnSpc>
                        <a:spcBef>
                          <a:spcPts val="0"/>
                        </a:spcBef>
                        <a:spcAft>
                          <a:spcPts val="0"/>
                        </a:spcAft>
                      </a:pPr>
                      <a:r>
                        <a:rPr lang="en-US" sz="1400" b="1" dirty="0">
                          <a:solidFill>
                            <a:srgbClr val="000000"/>
                          </a:solidFill>
                          <a:latin typeface="Arial"/>
                          <a:ea typeface="Times New Roman"/>
                          <a:cs typeface="Georgia"/>
                        </a:rPr>
                        <a:t>United Solar </a:t>
                      </a:r>
                      <a:r>
                        <a:rPr lang="en-US" sz="1400" b="1" dirty="0" err="1">
                          <a:solidFill>
                            <a:srgbClr val="000000"/>
                          </a:solidFill>
                          <a:latin typeface="Arial"/>
                          <a:ea typeface="Times New Roman"/>
                          <a:cs typeface="Georgia"/>
                        </a:rPr>
                        <a:t>Ovonic</a:t>
                      </a:r>
                      <a:r>
                        <a:rPr lang="en-US" sz="1400" b="1" dirty="0">
                          <a:solidFill>
                            <a:srgbClr val="000000"/>
                          </a:solidFill>
                          <a:latin typeface="Arial"/>
                          <a:ea typeface="Times New Roman"/>
                          <a:cs typeface="Georgia"/>
                        </a:rPr>
                        <a:t> </a:t>
                      </a:r>
                      <a:endParaRPr lang="en-US" sz="1400" dirty="0">
                        <a:latin typeface="Georgia"/>
                        <a:ea typeface="Times New Roman"/>
                        <a:cs typeface="Georgia"/>
                      </a:endParaRPr>
                    </a:p>
                  </a:txBody>
                  <a:tcPr marL="22461" marR="22461" marT="0" marB="0">
                    <a:lnL>
                      <a:noFill/>
                    </a:lnL>
                    <a:lnR>
                      <a:noFill/>
                    </a:lnR>
                    <a:lnT>
                      <a:noFill/>
                    </a:lnT>
                    <a:lnB>
                      <a:noFill/>
                    </a:lnB>
                    <a:solidFill>
                      <a:schemeClr val="accent4">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US</a:t>
                      </a:r>
                      <a:endParaRPr lang="en-US" sz="1400" dirty="0">
                        <a:latin typeface="Georgia"/>
                        <a:ea typeface="Times New Roman"/>
                        <a:cs typeface="Georgia"/>
                      </a:endParaRPr>
                    </a:p>
                  </a:txBody>
                  <a:tcPr marL="22461" marR="22461" marT="0" marB="0">
                    <a:lnL>
                      <a:noFill/>
                    </a:lnL>
                    <a:lnR>
                      <a:noFill/>
                    </a:lnR>
                    <a:lnT>
                      <a:noFill/>
                    </a:lnT>
                    <a:lnB>
                      <a:noFill/>
                    </a:lnB>
                    <a:solidFill>
                      <a:schemeClr val="accent4">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PVL series</a:t>
                      </a:r>
                      <a:endParaRPr lang="en-US" sz="1400" dirty="0">
                        <a:latin typeface="Georgia"/>
                        <a:ea typeface="Times New Roman"/>
                        <a:cs typeface="Georgia"/>
                      </a:endParaRPr>
                    </a:p>
                  </a:txBody>
                  <a:tcPr marL="22461" marR="22461" marT="0" marB="0">
                    <a:lnL>
                      <a:noFill/>
                    </a:lnL>
                    <a:lnR>
                      <a:noFill/>
                    </a:lnR>
                    <a:lnT>
                      <a:noFill/>
                    </a:lnT>
                    <a:lnB>
                      <a:noFill/>
                    </a:lnB>
                    <a:solidFill>
                      <a:schemeClr val="accent4">
                        <a:lumMod val="20000"/>
                        <a:lumOff val="80000"/>
                      </a:schemeClr>
                    </a:solidFill>
                  </a:tcPr>
                </a:tc>
                <a:tc>
                  <a:txBody>
                    <a:bodyPr/>
                    <a:lstStyle/>
                    <a:p>
                      <a:pPr marL="0" marR="0" algn="ctr">
                        <a:lnSpc>
                          <a:spcPct val="115000"/>
                        </a:lnSpc>
                        <a:spcBef>
                          <a:spcPts val="0"/>
                        </a:spcBef>
                        <a:spcAft>
                          <a:spcPts val="0"/>
                        </a:spcAft>
                      </a:pPr>
                      <a:r>
                        <a:rPr lang="en-US" sz="1400" dirty="0">
                          <a:solidFill>
                            <a:srgbClr val="000000"/>
                          </a:solidFill>
                          <a:latin typeface="Arial"/>
                          <a:ea typeface="Times New Roman"/>
                          <a:cs typeface="Georgia"/>
                        </a:rPr>
                        <a:t>68</a:t>
                      </a:r>
                      <a:endParaRPr lang="en-US" sz="1400" dirty="0">
                        <a:latin typeface="Georgia"/>
                        <a:ea typeface="Times New Roman"/>
                        <a:cs typeface="Georgia"/>
                      </a:endParaRPr>
                    </a:p>
                  </a:txBody>
                  <a:tcPr marL="22461" marR="22461" marT="0" marB="0">
                    <a:lnL>
                      <a:noFill/>
                    </a:lnL>
                    <a:lnR>
                      <a:noFill/>
                    </a:lnR>
                    <a:lnT>
                      <a:noFill/>
                    </a:lnT>
                    <a:lnB>
                      <a:noFill/>
                    </a:lnB>
                    <a:solidFill>
                      <a:schemeClr val="accent4">
                        <a:lumMod val="20000"/>
                        <a:lumOff val="80000"/>
                      </a:schemeClr>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92% at 10 years, 84% at 20 years, 80% at 25 years</a:t>
                      </a:r>
                      <a:endParaRPr lang="en-US" sz="1400" dirty="0">
                        <a:latin typeface="Georgia"/>
                        <a:ea typeface="Times New Roman"/>
                        <a:cs typeface="Georgia"/>
                      </a:endParaRPr>
                    </a:p>
                  </a:txBody>
                  <a:tcPr marL="22461" marR="22461" marT="0" marB="0">
                    <a:lnL>
                      <a:noFill/>
                    </a:lnL>
                    <a:lnR>
                      <a:noFill/>
                    </a:lnR>
                    <a:lnT>
                      <a:noFill/>
                    </a:lnT>
                    <a:lnB>
                      <a:noFill/>
                    </a:lnB>
                    <a:solidFill>
                      <a:schemeClr val="accent4">
                        <a:lumMod val="20000"/>
                        <a:lumOff val="80000"/>
                      </a:schemeClr>
                    </a:solidFill>
                  </a:tcPr>
                </a:tc>
              </a:tr>
              <a:tr h="191146">
                <a:tc>
                  <a:txBody>
                    <a:bodyPr/>
                    <a:lstStyle/>
                    <a:p>
                      <a:pPr marL="0" marR="0">
                        <a:lnSpc>
                          <a:spcPct val="115000"/>
                        </a:lnSpc>
                        <a:spcBef>
                          <a:spcPts val="0"/>
                        </a:spcBef>
                        <a:spcAft>
                          <a:spcPts val="0"/>
                        </a:spcAft>
                      </a:pPr>
                      <a:r>
                        <a:rPr lang="en-US" sz="1400" b="1" dirty="0">
                          <a:solidFill>
                            <a:srgbClr val="000000"/>
                          </a:solidFill>
                          <a:latin typeface="Arial"/>
                          <a:ea typeface="Times New Roman"/>
                          <a:cs typeface="Georgia"/>
                        </a:rPr>
                        <a:t>Moser Baer</a:t>
                      </a:r>
                      <a:endParaRPr lang="en-US" sz="1400" dirty="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India</a:t>
                      </a:r>
                      <a:endParaRPr lang="en-US" sz="1400">
                        <a:latin typeface="Georgia"/>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endParaRPr lang="en-US" sz="1400">
                        <a:solidFill>
                          <a:srgbClr val="000000"/>
                        </a:solidFill>
                        <a:latin typeface="Arial"/>
                        <a:ea typeface="Times New Roman"/>
                        <a:cs typeface="Georgia"/>
                      </a:endParaRPr>
                    </a:p>
                  </a:txBody>
                  <a:tcPr marL="22461" marR="22461" marT="0" marB="0">
                    <a:lnL>
                      <a:noFill/>
                    </a:lnL>
                    <a:lnR>
                      <a:noFill/>
                    </a:lnR>
                    <a:lnT>
                      <a:noFill/>
                    </a:lnT>
                    <a:lnB>
                      <a:noFill/>
                    </a:lnB>
                  </a:tcPr>
                </a:tc>
                <a:tc>
                  <a:txBody>
                    <a:bodyPr/>
                    <a:lstStyle/>
                    <a:p>
                      <a:pPr marL="0" marR="0" algn="ctr">
                        <a:lnSpc>
                          <a:spcPct val="115000"/>
                        </a:lnSpc>
                        <a:spcBef>
                          <a:spcPts val="0"/>
                        </a:spcBef>
                        <a:spcAft>
                          <a:spcPts val="0"/>
                        </a:spcAft>
                      </a:pPr>
                      <a:endParaRPr lang="en-US" sz="1400">
                        <a:solidFill>
                          <a:srgbClr val="000000"/>
                        </a:solidFill>
                        <a:latin typeface="Arial"/>
                        <a:ea typeface="Times New Roman"/>
                        <a:cs typeface="Georgia"/>
                      </a:endParaRPr>
                    </a:p>
                  </a:txBody>
                  <a:tcPr marL="22461" marR="22461" marT="0" marB="0">
                    <a:lnL>
                      <a:noFill/>
                    </a:lnL>
                    <a:lnR>
                      <a:noFill/>
                    </a:lnR>
                    <a:lnT>
                      <a:noFill/>
                    </a:lnT>
                    <a:lnB>
                      <a:noFill/>
                    </a:lnB>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10 years-90%, 25 years-80%</a:t>
                      </a:r>
                      <a:endParaRPr lang="en-US" sz="1400">
                        <a:latin typeface="Georgia"/>
                        <a:ea typeface="Times New Roman"/>
                        <a:cs typeface="Georgia"/>
                      </a:endParaRPr>
                    </a:p>
                  </a:txBody>
                  <a:tcPr marL="22461" marR="22461" marT="0" marB="0">
                    <a:lnL>
                      <a:noFill/>
                    </a:lnL>
                    <a:lnR>
                      <a:noFill/>
                    </a:lnR>
                    <a:lnT>
                      <a:noFill/>
                    </a:lnT>
                    <a:lnB>
                      <a:noFill/>
                    </a:lnB>
                  </a:tcPr>
                </a:tc>
              </a:tr>
              <a:tr h="669010">
                <a:tc>
                  <a:txBody>
                    <a:bodyPr/>
                    <a:lstStyle/>
                    <a:p>
                      <a:pPr marL="0" marR="0">
                        <a:lnSpc>
                          <a:spcPct val="115000"/>
                        </a:lnSpc>
                        <a:spcBef>
                          <a:spcPts val="0"/>
                        </a:spcBef>
                        <a:spcAft>
                          <a:spcPts val="0"/>
                        </a:spcAft>
                      </a:pPr>
                      <a:r>
                        <a:rPr lang="en-US" sz="1400" b="1" dirty="0">
                          <a:solidFill>
                            <a:srgbClr val="000000"/>
                          </a:solidFill>
                          <a:latin typeface="Arial"/>
                          <a:ea typeface="Times New Roman"/>
                          <a:cs typeface="Georgia"/>
                        </a:rPr>
                        <a:t>Tata BP Solar</a:t>
                      </a:r>
                      <a:endParaRPr lang="en-US" sz="1400" dirty="0">
                        <a:latin typeface="Georgia"/>
                        <a:ea typeface="Times New Roman"/>
                        <a:cs typeface="Georgia"/>
                      </a:endParaRPr>
                    </a:p>
                    <a:p>
                      <a:pPr marL="0" marR="0">
                        <a:lnSpc>
                          <a:spcPct val="115000"/>
                        </a:lnSpc>
                        <a:spcBef>
                          <a:spcPts val="0"/>
                        </a:spcBef>
                        <a:spcAft>
                          <a:spcPts val="0"/>
                        </a:spcAft>
                      </a:pPr>
                      <a:r>
                        <a:rPr lang="en-US" sz="1400" b="1" dirty="0">
                          <a:solidFill>
                            <a:srgbClr val="000000"/>
                          </a:solidFill>
                          <a:latin typeface="Arial"/>
                          <a:ea typeface="Times New Roman"/>
                          <a:cs typeface="Georgia"/>
                        </a:rPr>
                        <a:t>BP SOLAR</a:t>
                      </a:r>
                      <a:endParaRPr lang="en-US" sz="1400" dirty="0">
                        <a:latin typeface="Georgia"/>
                        <a:ea typeface="Times New Roman"/>
                        <a:cs typeface="Georgia"/>
                      </a:endParaRPr>
                    </a:p>
                  </a:txBody>
                  <a:tcPr marL="22461" marR="22461" marT="0" marB="0">
                    <a:lnL>
                      <a:noFill/>
                    </a:lnL>
                    <a:lnR>
                      <a:noFill/>
                    </a:lnR>
                    <a:lnT>
                      <a:noFill/>
                    </a:lnT>
                    <a:lnB>
                      <a:noFill/>
                    </a:lnB>
                    <a:solidFill>
                      <a:srgbClr val="EFD3D2"/>
                    </a:solidFill>
                  </a:tcPr>
                </a:tc>
                <a:tc>
                  <a:txBody>
                    <a:bodyPr/>
                    <a:lstStyle/>
                    <a:p>
                      <a:pPr marL="0" marR="0">
                        <a:lnSpc>
                          <a:spcPct val="115000"/>
                        </a:lnSpc>
                        <a:spcBef>
                          <a:spcPts val="0"/>
                        </a:spcBef>
                        <a:spcAft>
                          <a:spcPts val="0"/>
                        </a:spcAft>
                      </a:pPr>
                      <a:r>
                        <a:rPr lang="en-US" sz="1400">
                          <a:solidFill>
                            <a:srgbClr val="000000"/>
                          </a:solidFill>
                          <a:latin typeface="Arial"/>
                          <a:ea typeface="Times New Roman"/>
                          <a:cs typeface="Georgia"/>
                        </a:rPr>
                        <a:t>India</a:t>
                      </a:r>
                      <a:endParaRPr lang="en-US" sz="1400">
                        <a:latin typeface="Georgia"/>
                        <a:ea typeface="Times New Roman"/>
                        <a:cs typeface="Georgia"/>
                      </a:endParaRPr>
                    </a:p>
                    <a:p>
                      <a:pPr marL="0" marR="0">
                        <a:lnSpc>
                          <a:spcPct val="115000"/>
                        </a:lnSpc>
                        <a:spcBef>
                          <a:spcPts val="0"/>
                        </a:spcBef>
                        <a:spcAft>
                          <a:spcPts val="0"/>
                        </a:spcAft>
                      </a:pPr>
                      <a:r>
                        <a:rPr lang="en-US" sz="1400">
                          <a:solidFill>
                            <a:srgbClr val="000000"/>
                          </a:solidFill>
                          <a:latin typeface="Arial"/>
                          <a:ea typeface="Times New Roman"/>
                          <a:cs typeface="Georgia"/>
                        </a:rPr>
                        <a:t>US</a:t>
                      </a:r>
                      <a:endParaRPr lang="en-US" sz="1400">
                        <a:latin typeface="Georgia"/>
                        <a:ea typeface="Times New Roman"/>
                        <a:cs typeface="Georgia"/>
                      </a:endParaRPr>
                    </a:p>
                  </a:txBody>
                  <a:tcPr marL="22461" marR="22461" marT="0" marB="0">
                    <a:lnL>
                      <a:noFill/>
                    </a:lnL>
                    <a:lnR>
                      <a:noFill/>
                    </a:lnR>
                    <a:lnT>
                      <a:noFill/>
                    </a:lnT>
                    <a:lnB>
                      <a:noFill/>
                    </a:lnB>
                    <a:solidFill>
                      <a:srgbClr val="EFD3D2"/>
                    </a:solidFill>
                  </a:tcPr>
                </a:tc>
                <a:tc>
                  <a:txBody>
                    <a:bodyPr/>
                    <a:lstStyle/>
                    <a:p>
                      <a:pPr marL="0" marR="0">
                        <a:lnSpc>
                          <a:spcPct val="115000"/>
                        </a:lnSpc>
                        <a:spcBef>
                          <a:spcPts val="0"/>
                        </a:spcBef>
                        <a:spcAft>
                          <a:spcPts val="0"/>
                        </a:spcAft>
                      </a:pPr>
                      <a:endParaRPr lang="en-US" sz="1400">
                        <a:solidFill>
                          <a:srgbClr val="000000"/>
                        </a:solidFill>
                        <a:latin typeface="Arial"/>
                        <a:ea typeface="Times New Roman"/>
                        <a:cs typeface="Georgia"/>
                      </a:endParaRPr>
                    </a:p>
                    <a:p>
                      <a:pPr marL="0" marR="0">
                        <a:lnSpc>
                          <a:spcPct val="115000"/>
                        </a:lnSpc>
                        <a:spcBef>
                          <a:spcPts val="0"/>
                        </a:spcBef>
                        <a:spcAft>
                          <a:spcPts val="0"/>
                        </a:spcAft>
                      </a:pPr>
                      <a:r>
                        <a:rPr lang="en-US" sz="1400">
                          <a:solidFill>
                            <a:srgbClr val="009137"/>
                          </a:solidFill>
                          <a:latin typeface="Arial"/>
                          <a:ea typeface="Times New Roman"/>
                          <a:cs typeface="Georgia"/>
                        </a:rPr>
                        <a:t>BP 3230T</a:t>
                      </a:r>
                      <a:endParaRPr lang="en-US" sz="1400">
                        <a:latin typeface="Georgia"/>
                        <a:ea typeface="Times New Roman"/>
                        <a:cs typeface="Georgia"/>
                      </a:endParaRPr>
                    </a:p>
                  </a:txBody>
                  <a:tcPr marL="22461" marR="22461" marT="0" marB="0">
                    <a:lnL>
                      <a:noFill/>
                    </a:lnL>
                    <a:lnR>
                      <a:noFill/>
                    </a:lnR>
                    <a:lnT>
                      <a:noFill/>
                    </a:lnT>
                    <a:lnB>
                      <a:noFill/>
                    </a:lnB>
                    <a:solidFill>
                      <a:srgbClr val="EFD3D2"/>
                    </a:solidFill>
                  </a:tcPr>
                </a:tc>
                <a:tc>
                  <a:txBody>
                    <a:bodyPr/>
                    <a:lstStyle/>
                    <a:p>
                      <a:pPr marL="0" marR="0" algn="ctr">
                        <a:lnSpc>
                          <a:spcPct val="115000"/>
                        </a:lnSpc>
                        <a:spcBef>
                          <a:spcPts val="0"/>
                        </a:spcBef>
                        <a:spcAft>
                          <a:spcPts val="0"/>
                        </a:spcAft>
                      </a:pPr>
                      <a:endParaRPr lang="en-US" sz="1400">
                        <a:solidFill>
                          <a:srgbClr val="000000"/>
                        </a:solidFill>
                        <a:latin typeface="Arial"/>
                        <a:ea typeface="Times New Roman"/>
                        <a:cs typeface="Georgia"/>
                      </a:endParaRPr>
                    </a:p>
                    <a:p>
                      <a:pPr marL="0" marR="0" algn="ctr">
                        <a:lnSpc>
                          <a:spcPct val="115000"/>
                        </a:lnSpc>
                        <a:spcBef>
                          <a:spcPts val="0"/>
                        </a:spcBef>
                        <a:spcAft>
                          <a:spcPts val="0"/>
                        </a:spcAft>
                      </a:pPr>
                      <a:r>
                        <a:rPr lang="en-US" sz="1400">
                          <a:solidFill>
                            <a:srgbClr val="000000"/>
                          </a:solidFill>
                          <a:latin typeface="Arial"/>
                          <a:ea typeface="Times New Roman"/>
                          <a:cs typeface="Georgia"/>
                        </a:rPr>
                        <a:t>230W</a:t>
                      </a:r>
                      <a:endParaRPr lang="en-US" sz="1400">
                        <a:latin typeface="Georgia"/>
                        <a:ea typeface="Times New Roman"/>
                        <a:cs typeface="Georgia"/>
                      </a:endParaRPr>
                    </a:p>
                  </a:txBody>
                  <a:tcPr marL="22461" marR="22461" marT="0" marB="0">
                    <a:lnL>
                      <a:noFill/>
                    </a:lnL>
                    <a:lnR>
                      <a:noFill/>
                    </a:lnR>
                    <a:lnT>
                      <a:noFill/>
                    </a:lnT>
                    <a:lnB>
                      <a:noFill/>
                    </a:lnB>
                    <a:solidFill>
                      <a:srgbClr val="EFD3D2"/>
                    </a:solidFill>
                  </a:tcPr>
                </a:tc>
                <a:tc>
                  <a:txBody>
                    <a:bodyPr/>
                    <a:lstStyle/>
                    <a:p>
                      <a:pPr marL="0" marR="0">
                        <a:lnSpc>
                          <a:spcPct val="115000"/>
                        </a:lnSpc>
                        <a:spcBef>
                          <a:spcPts val="0"/>
                        </a:spcBef>
                        <a:spcAft>
                          <a:spcPts val="0"/>
                        </a:spcAft>
                      </a:pPr>
                      <a:r>
                        <a:rPr lang="en-US" sz="1400" dirty="0">
                          <a:solidFill>
                            <a:srgbClr val="000000"/>
                          </a:solidFill>
                          <a:latin typeface="Arial"/>
                          <a:ea typeface="Times New Roman"/>
                          <a:cs typeface="Georgia"/>
                        </a:rPr>
                        <a:t>10 years-90%, 25 years-80%</a:t>
                      </a:r>
                      <a:endParaRPr lang="en-US" sz="1400" dirty="0">
                        <a:latin typeface="Georgia"/>
                        <a:ea typeface="Times New Roman"/>
                        <a:cs typeface="Georgia"/>
                      </a:endParaRPr>
                    </a:p>
                    <a:p>
                      <a:pPr marL="0" marR="0">
                        <a:lnSpc>
                          <a:spcPct val="115000"/>
                        </a:lnSpc>
                        <a:spcBef>
                          <a:spcPts val="0"/>
                        </a:spcBef>
                        <a:spcAft>
                          <a:spcPts val="0"/>
                        </a:spcAft>
                      </a:pPr>
                      <a:r>
                        <a:rPr lang="en-US" sz="1400" dirty="0">
                          <a:latin typeface="Arial"/>
                          <a:ea typeface="Times New Roman"/>
                          <a:cs typeface="Georgia"/>
                        </a:rPr>
                        <a:t> 93% over 12 years</a:t>
                      </a:r>
                      <a:endParaRPr lang="en-US" sz="1400" dirty="0">
                        <a:latin typeface="Georgia"/>
                        <a:ea typeface="Times New Roman"/>
                        <a:cs typeface="Georgia"/>
                      </a:endParaRPr>
                    </a:p>
                    <a:p>
                      <a:pPr marL="0" marR="0">
                        <a:lnSpc>
                          <a:spcPct val="115000"/>
                        </a:lnSpc>
                        <a:spcBef>
                          <a:spcPts val="0"/>
                        </a:spcBef>
                        <a:spcAft>
                          <a:spcPts val="0"/>
                        </a:spcAft>
                      </a:pPr>
                      <a:r>
                        <a:rPr lang="en-US" sz="1400" dirty="0">
                          <a:latin typeface="Arial"/>
                          <a:ea typeface="Times New Roman"/>
                          <a:cs typeface="Georgia"/>
                        </a:rPr>
                        <a:t>85% power output over 25 years</a:t>
                      </a:r>
                      <a:endParaRPr lang="en-US" sz="1400" dirty="0">
                        <a:latin typeface="Georgia"/>
                        <a:ea typeface="Times New Roman"/>
                        <a:cs typeface="Georgia"/>
                      </a:endParaRPr>
                    </a:p>
                  </a:txBody>
                  <a:tcPr marL="22461" marR="22461" marT="0" marB="0">
                    <a:lnL>
                      <a:noFill/>
                    </a:lnL>
                    <a:lnR>
                      <a:noFill/>
                    </a:lnR>
                    <a:lnT>
                      <a:noFill/>
                    </a:lnT>
                    <a:lnB>
                      <a:noFill/>
                    </a:lnB>
                    <a:solidFill>
                      <a:srgbClr val="EFD3D2"/>
                    </a:solidFill>
                  </a:tcPr>
                </a:tc>
              </a:tr>
              <a:tr h="95572">
                <a:tc>
                  <a:txBody>
                    <a:bodyPr/>
                    <a:lstStyle/>
                    <a:p>
                      <a:pPr marL="0" marR="0">
                        <a:lnSpc>
                          <a:spcPct val="115000"/>
                        </a:lnSpc>
                        <a:spcBef>
                          <a:spcPts val="0"/>
                        </a:spcBef>
                        <a:spcAft>
                          <a:spcPts val="0"/>
                        </a:spcAft>
                      </a:pPr>
                      <a:endParaRPr lang="en-US" sz="400">
                        <a:latin typeface="Georgia"/>
                        <a:ea typeface="Times New Roman"/>
                        <a:cs typeface="Georgia"/>
                      </a:endParaRPr>
                    </a:p>
                  </a:txBody>
                  <a:tcPr marL="22461" marR="22461" marT="0" marB="0">
                    <a:lnL>
                      <a:noFill/>
                    </a:lnL>
                    <a:lnR>
                      <a:noFill/>
                    </a:lnR>
                    <a:lnT>
                      <a:noFill/>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400">
                        <a:solidFill>
                          <a:srgbClr val="000000"/>
                        </a:solidFill>
                        <a:latin typeface="Arial"/>
                        <a:ea typeface="Times New Roman"/>
                        <a:cs typeface="Georgia"/>
                      </a:endParaRPr>
                    </a:p>
                  </a:txBody>
                  <a:tcPr marL="22461" marR="22461" marT="0" marB="0">
                    <a:lnL>
                      <a:noFill/>
                    </a:lnL>
                    <a:lnR>
                      <a:noFill/>
                    </a:lnR>
                    <a:lnT>
                      <a:noFill/>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400">
                        <a:solidFill>
                          <a:srgbClr val="000000"/>
                        </a:solidFill>
                        <a:latin typeface="Arial"/>
                        <a:ea typeface="Times New Roman"/>
                        <a:cs typeface="Georgia"/>
                      </a:endParaRPr>
                    </a:p>
                  </a:txBody>
                  <a:tcPr marL="22461" marR="22461" marT="0" marB="0">
                    <a:lnL>
                      <a:noFill/>
                    </a:lnL>
                    <a:lnR>
                      <a:noFill/>
                    </a:lnR>
                    <a:lnT>
                      <a:noFill/>
                    </a:lnT>
                    <a:lnB w="12700" cap="flat" cmpd="sng" algn="ctr">
                      <a:solidFill>
                        <a:srgbClr val="C0504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a:solidFill>
                          <a:srgbClr val="000000"/>
                        </a:solidFill>
                        <a:latin typeface="Arial"/>
                        <a:ea typeface="Times New Roman"/>
                        <a:cs typeface="Georgia"/>
                      </a:endParaRPr>
                    </a:p>
                  </a:txBody>
                  <a:tcPr marL="22461" marR="22461" marT="0" marB="0">
                    <a:lnL>
                      <a:noFill/>
                    </a:lnL>
                    <a:lnR>
                      <a:noFill/>
                    </a:lnR>
                    <a:lnT>
                      <a:noFill/>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400" dirty="0">
                        <a:solidFill>
                          <a:srgbClr val="000000"/>
                        </a:solidFill>
                        <a:latin typeface="Arial"/>
                        <a:ea typeface="Times New Roman"/>
                        <a:cs typeface="Georgia"/>
                      </a:endParaRPr>
                    </a:p>
                  </a:txBody>
                  <a:tcPr marL="22461" marR="22461" marT="0" marB="0">
                    <a:lnL>
                      <a:noFill/>
                    </a:lnL>
                    <a:lnR>
                      <a:noFill/>
                    </a:lnR>
                    <a:lnT>
                      <a:noFill/>
                    </a:lnT>
                    <a:lnB w="12700" cap="flat" cmpd="sng" algn="ctr">
                      <a:solidFill>
                        <a:srgbClr val="C0504D"/>
                      </a:solidFill>
                      <a:prstDash val="solid"/>
                      <a:round/>
                      <a:headEnd type="none" w="med" len="med"/>
                      <a:tailEnd type="none" w="med" len="med"/>
                    </a:lnB>
                  </a:tcPr>
                </a:tc>
              </a:tr>
            </a:tbl>
          </a:graphicData>
        </a:graphic>
      </p:graphicFrame>
      <p:sp>
        <p:nvSpPr>
          <p:cNvPr id="27649" name="Rectangle 1"/>
          <p:cNvSpPr>
            <a:spLocks noChangeArrowheads="1"/>
          </p:cNvSpPr>
          <p:nvPr/>
        </p:nvSpPr>
        <p:spPr bwMode="auto">
          <a:xfrm>
            <a:off x="2286000" y="381000"/>
            <a:ext cx="471154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Guarantees offered by different suppliers</a:t>
            </a:r>
            <a:endParaRPr kumimoji="0" lang="en-US"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800" y="1219200"/>
          <a:ext cx="8534400" cy="4114800"/>
        </p:xfrm>
        <a:graphic>
          <a:graphicData uri="http://schemas.openxmlformats.org/drawingml/2006/table">
            <a:tbl>
              <a:tblPr/>
              <a:tblGrid>
                <a:gridCol w="4267200"/>
                <a:gridCol w="4267200"/>
              </a:tblGrid>
              <a:tr h="685800">
                <a:tc>
                  <a:txBody>
                    <a:bodyPr/>
                    <a:lstStyle/>
                    <a:p>
                      <a:pPr marL="0" marR="0" algn="ctr">
                        <a:lnSpc>
                          <a:spcPct val="115000"/>
                        </a:lnSpc>
                        <a:spcBef>
                          <a:spcPts val="0"/>
                        </a:spcBef>
                        <a:spcAft>
                          <a:spcPts val="0"/>
                        </a:spcAft>
                      </a:pPr>
                      <a:r>
                        <a:rPr lang="en-US" sz="1800" b="1" dirty="0">
                          <a:latin typeface="Arial"/>
                          <a:ea typeface="Times New Roman"/>
                          <a:cs typeface="Georgia"/>
                        </a:rPr>
                        <a:t>Module warranty period</a:t>
                      </a:r>
                      <a:endParaRPr lang="en-US" sz="1800" dirty="0">
                        <a:latin typeface="Georgia"/>
                        <a:ea typeface="Times New Roman"/>
                        <a:cs typeface="Georgia"/>
                      </a:endParaRPr>
                    </a:p>
                  </a:txBody>
                  <a:tcPr marL="68580" marR="68580" marT="0" marB="0">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a:latin typeface="Arial"/>
                          <a:ea typeface="Times New Roman"/>
                          <a:cs typeface="Georgia"/>
                        </a:rPr>
                        <a:t>Length of warranty</a:t>
                      </a:r>
                      <a:endParaRPr lang="en-US" sz="1800">
                        <a:latin typeface="Georgia"/>
                        <a:ea typeface="Times New Roman"/>
                        <a:cs typeface="Georgia"/>
                      </a:endParaRPr>
                    </a:p>
                  </a:txBody>
                  <a:tcPr marL="68580" marR="68580" marT="0" marB="0">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685800">
                <a:tc>
                  <a:txBody>
                    <a:bodyPr/>
                    <a:lstStyle/>
                    <a:p>
                      <a:pPr marL="0" marR="0" algn="ctr">
                        <a:lnSpc>
                          <a:spcPct val="115000"/>
                        </a:lnSpc>
                        <a:spcBef>
                          <a:spcPts val="0"/>
                        </a:spcBef>
                        <a:spcAft>
                          <a:spcPts val="0"/>
                        </a:spcAft>
                      </a:pPr>
                      <a:r>
                        <a:rPr lang="en-US" sz="1800" b="1" dirty="0">
                          <a:latin typeface="Arial"/>
                          <a:ea typeface="Times New Roman"/>
                          <a:cs typeface="Georgia"/>
                        </a:rPr>
                        <a:t>Before 1987</a:t>
                      </a:r>
                      <a:endParaRPr lang="en-US" sz="1800" dirty="0">
                        <a:latin typeface="Georgia"/>
                        <a:ea typeface="Times New Roman"/>
                        <a:cs typeface="Georgia"/>
                      </a:endParaRPr>
                    </a:p>
                  </a:txBody>
                  <a:tcPr marL="68580" marR="68580" marT="0" marB="0">
                    <a:lnL>
                      <a:noFill/>
                    </a:lnL>
                    <a:lnR>
                      <a:noFill/>
                    </a:lnR>
                    <a:lnT w="12700" cap="flat" cmpd="sng" algn="ctr">
                      <a:solidFill>
                        <a:srgbClr val="9BBB59"/>
                      </a:solidFill>
                      <a:prstDash val="solid"/>
                      <a:round/>
                      <a:headEnd type="none" w="med" len="med"/>
                      <a:tailEnd type="none" w="med" len="med"/>
                    </a:lnT>
                    <a:lnB>
                      <a:noFill/>
                    </a:lnB>
                    <a:solidFill>
                      <a:srgbClr val="E6EED5"/>
                    </a:solidFill>
                  </a:tcPr>
                </a:tc>
                <a:tc>
                  <a:txBody>
                    <a:bodyPr/>
                    <a:lstStyle/>
                    <a:p>
                      <a:pPr marL="0" marR="0" algn="ctr">
                        <a:lnSpc>
                          <a:spcPct val="115000"/>
                        </a:lnSpc>
                        <a:spcBef>
                          <a:spcPts val="0"/>
                        </a:spcBef>
                        <a:spcAft>
                          <a:spcPts val="0"/>
                        </a:spcAft>
                      </a:pPr>
                      <a:r>
                        <a:rPr lang="en-US" sz="1800" dirty="0">
                          <a:latin typeface="Arial"/>
                          <a:ea typeface="Times New Roman"/>
                          <a:cs typeface="Georgia"/>
                        </a:rPr>
                        <a:t>5 years</a:t>
                      </a:r>
                      <a:endParaRPr lang="en-US" sz="1800" dirty="0">
                        <a:latin typeface="Georgia"/>
                        <a:ea typeface="Times New Roman"/>
                        <a:cs typeface="Georgia"/>
                      </a:endParaRPr>
                    </a:p>
                  </a:txBody>
                  <a:tcPr marL="68580" marR="68580" marT="0" marB="0">
                    <a:lnL>
                      <a:noFill/>
                    </a:lnL>
                    <a:lnR>
                      <a:noFill/>
                    </a:lnR>
                    <a:lnT w="12700" cap="flat" cmpd="sng" algn="ctr">
                      <a:solidFill>
                        <a:srgbClr val="9BBB59"/>
                      </a:solidFill>
                      <a:prstDash val="solid"/>
                      <a:round/>
                      <a:headEnd type="none" w="med" len="med"/>
                      <a:tailEnd type="none" w="med" len="med"/>
                    </a:lnT>
                    <a:lnB>
                      <a:noFill/>
                    </a:lnB>
                    <a:solidFill>
                      <a:srgbClr val="E6EED5"/>
                    </a:solidFill>
                  </a:tcPr>
                </a:tc>
              </a:tr>
              <a:tr h="685800">
                <a:tc>
                  <a:txBody>
                    <a:bodyPr/>
                    <a:lstStyle/>
                    <a:p>
                      <a:pPr marL="0" marR="0" algn="ctr">
                        <a:lnSpc>
                          <a:spcPct val="115000"/>
                        </a:lnSpc>
                        <a:spcBef>
                          <a:spcPts val="0"/>
                        </a:spcBef>
                        <a:spcAft>
                          <a:spcPts val="0"/>
                        </a:spcAft>
                      </a:pPr>
                      <a:r>
                        <a:rPr lang="en-US" sz="1800" b="1">
                          <a:latin typeface="Arial"/>
                          <a:ea typeface="Times New Roman"/>
                          <a:cs typeface="Georgia"/>
                        </a:rPr>
                        <a:t>1987 to 1993</a:t>
                      </a:r>
                      <a:endParaRPr lang="en-US" sz="1800">
                        <a:latin typeface="Georgia"/>
                        <a:ea typeface="Times New Roman"/>
                        <a:cs typeface="Georgia"/>
                      </a:endParaRPr>
                    </a:p>
                  </a:txBody>
                  <a:tcPr marL="68580" marR="68580" marT="0" marB="0">
                    <a:lnL>
                      <a:noFill/>
                    </a:lnL>
                    <a:lnR>
                      <a:noFill/>
                    </a:lnR>
                    <a:lnT>
                      <a:noFill/>
                    </a:lnT>
                    <a:lnB>
                      <a:noFill/>
                    </a:lnB>
                  </a:tcPr>
                </a:tc>
                <a:tc>
                  <a:txBody>
                    <a:bodyPr/>
                    <a:lstStyle/>
                    <a:p>
                      <a:pPr marL="0" marR="0" algn="ctr">
                        <a:lnSpc>
                          <a:spcPct val="115000"/>
                        </a:lnSpc>
                        <a:spcBef>
                          <a:spcPts val="0"/>
                        </a:spcBef>
                        <a:spcAft>
                          <a:spcPts val="0"/>
                        </a:spcAft>
                      </a:pPr>
                      <a:r>
                        <a:rPr lang="en-US" sz="1800" dirty="0">
                          <a:latin typeface="Arial"/>
                          <a:ea typeface="Times New Roman"/>
                          <a:cs typeface="Georgia"/>
                        </a:rPr>
                        <a:t>10 years</a:t>
                      </a:r>
                      <a:endParaRPr lang="en-US" sz="1800" dirty="0">
                        <a:latin typeface="Georgia"/>
                        <a:ea typeface="Times New Roman"/>
                        <a:cs typeface="Georgia"/>
                      </a:endParaRPr>
                    </a:p>
                  </a:txBody>
                  <a:tcPr marL="68580" marR="68580" marT="0" marB="0">
                    <a:lnL>
                      <a:noFill/>
                    </a:lnL>
                    <a:lnR>
                      <a:noFill/>
                    </a:lnR>
                    <a:lnT>
                      <a:noFill/>
                    </a:lnT>
                    <a:lnB>
                      <a:noFill/>
                    </a:lnB>
                  </a:tcPr>
                </a:tc>
              </a:tr>
              <a:tr h="685800">
                <a:tc>
                  <a:txBody>
                    <a:bodyPr/>
                    <a:lstStyle/>
                    <a:p>
                      <a:pPr marL="0" marR="0" algn="ctr">
                        <a:lnSpc>
                          <a:spcPct val="115000"/>
                        </a:lnSpc>
                        <a:spcBef>
                          <a:spcPts val="0"/>
                        </a:spcBef>
                        <a:spcAft>
                          <a:spcPts val="0"/>
                        </a:spcAft>
                      </a:pPr>
                      <a:r>
                        <a:rPr lang="en-US" sz="1800" b="1">
                          <a:latin typeface="Arial"/>
                          <a:ea typeface="Times New Roman"/>
                          <a:cs typeface="Georgia"/>
                        </a:rPr>
                        <a:t>1993 to 1999</a:t>
                      </a:r>
                      <a:endParaRPr lang="en-US" sz="1800">
                        <a:latin typeface="Georgia"/>
                        <a:ea typeface="Times New Roman"/>
                        <a:cs typeface="Georgia"/>
                      </a:endParaRPr>
                    </a:p>
                  </a:txBody>
                  <a:tcPr marL="68580" marR="68580" marT="0" marB="0">
                    <a:lnL>
                      <a:noFill/>
                    </a:lnL>
                    <a:lnR>
                      <a:noFill/>
                    </a:lnR>
                    <a:lnT>
                      <a:noFill/>
                    </a:lnT>
                    <a:lnB>
                      <a:noFill/>
                    </a:lnB>
                    <a:solidFill>
                      <a:srgbClr val="E6EED5"/>
                    </a:solidFill>
                  </a:tcPr>
                </a:tc>
                <a:tc>
                  <a:txBody>
                    <a:bodyPr/>
                    <a:lstStyle/>
                    <a:p>
                      <a:pPr marL="0" marR="0" algn="ctr">
                        <a:lnSpc>
                          <a:spcPct val="115000"/>
                        </a:lnSpc>
                        <a:spcBef>
                          <a:spcPts val="0"/>
                        </a:spcBef>
                        <a:spcAft>
                          <a:spcPts val="0"/>
                        </a:spcAft>
                      </a:pPr>
                      <a:r>
                        <a:rPr lang="en-US" sz="1800" dirty="0">
                          <a:latin typeface="Arial"/>
                          <a:ea typeface="Times New Roman"/>
                          <a:cs typeface="Georgia"/>
                        </a:rPr>
                        <a:t>20 years</a:t>
                      </a:r>
                      <a:endParaRPr lang="en-US" sz="1800" dirty="0">
                        <a:latin typeface="Georgia"/>
                        <a:ea typeface="Times New Roman"/>
                        <a:cs typeface="Georgia"/>
                      </a:endParaRPr>
                    </a:p>
                  </a:txBody>
                  <a:tcPr marL="68580" marR="68580" marT="0" marB="0">
                    <a:lnL>
                      <a:noFill/>
                    </a:lnL>
                    <a:lnR>
                      <a:noFill/>
                    </a:lnR>
                    <a:lnT>
                      <a:noFill/>
                    </a:lnT>
                    <a:lnB>
                      <a:noFill/>
                    </a:lnB>
                    <a:solidFill>
                      <a:srgbClr val="E6EED5"/>
                    </a:solidFill>
                  </a:tcPr>
                </a:tc>
              </a:tr>
              <a:tr h="685800">
                <a:tc>
                  <a:txBody>
                    <a:bodyPr/>
                    <a:lstStyle/>
                    <a:p>
                      <a:pPr marL="0" marR="0" algn="ctr">
                        <a:lnSpc>
                          <a:spcPct val="115000"/>
                        </a:lnSpc>
                        <a:spcBef>
                          <a:spcPts val="0"/>
                        </a:spcBef>
                        <a:spcAft>
                          <a:spcPts val="0"/>
                        </a:spcAft>
                      </a:pPr>
                      <a:r>
                        <a:rPr lang="en-US" sz="1800" b="1">
                          <a:latin typeface="Arial"/>
                          <a:ea typeface="Times New Roman"/>
                          <a:cs typeface="Georgia"/>
                        </a:rPr>
                        <a:t>Since 1999</a:t>
                      </a:r>
                      <a:endParaRPr lang="en-US" sz="1800">
                        <a:latin typeface="Georgia"/>
                        <a:ea typeface="Times New Roman"/>
                        <a:cs typeface="Georgia"/>
                      </a:endParaRPr>
                    </a:p>
                  </a:txBody>
                  <a:tcPr marL="68580" marR="68580" marT="0" marB="0">
                    <a:lnL>
                      <a:noFill/>
                    </a:lnL>
                    <a:lnR>
                      <a:noFill/>
                    </a:lnR>
                    <a:lnT>
                      <a:noFill/>
                    </a:lnT>
                    <a:lnB>
                      <a:noFill/>
                    </a:lnB>
                  </a:tcPr>
                </a:tc>
                <a:tc>
                  <a:txBody>
                    <a:bodyPr/>
                    <a:lstStyle/>
                    <a:p>
                      <a:pPr marL="0" marR="0" algn="ctr">
                        <a:lnSpc>
                          <a:spcPct val="115000"/>
                        </a:lnSpc>
                        <a:spcBef>
                          <a:spcPts val="0"/>
                        </a:spcBef>
                        <a:spcAft>
                          <a:spcPts val="0"/>
                        </a:spcAft>
                      </a:pPr>
                      <a:r>
                        <a:rPr lang="en-US" sz="1800" dirty="0">
                          <a:latin typeface="Arial"/>
                          <a:ea typeface="Times New Roman"/>
                          <a:cs typeface="Georgia"/>
                        </a:rPr>
                        <a:t>25 years</a:t>
                      </a:r>
                      <a:endParaRPr lang="en-US" sz="1800" dirty="0">
                        <a:latin typeface="Georgia"/>
                        <a:ea typeface="Times New Roman"/>
                        <a:cs typeface="Georgia"/>
                      </a:endParaRPr>
                    </a:p>
                  </a:txBody>
                  <a:tcPr marL="68580" marR="68580" marT="0" marB="0">
                    <a:lnL>
                      <a:noFill/>
                    </a:lnL>
                    <a:lnR>
                      <a:noFill/>
                    </a:lnR>
                    <a:lnT>
                      <a:noFill/>
                    </a:lnT>
                    <a:lnB>
                      <a:noFill/>
                    </a:lnB>
                  </a:tcPr>
                </a:tc>
              </a:tr>
              <a:tr h="685800">
                <a:tc>
                  <a:txBody>
                    <a:bodyPr/>
                    <a:lstStyle/>
                    <a:p>
                      <a:pPr marL="0" marR="0" algn="ctr">
                        <a:lnSpc>
                          <a:spcPct val="115000"/>
                        </a:lnSpc>
                        <a:spcBef>
                          <a:spcPts val="0"/>
                        </a:spcBef>
                        <a:spcAft>
                          <a:spcPts val="0"/>
                        </a:spcAft>
                      </a:pPr>
                      <a:r>
                        <a:rPr lang="en-US" sz="1800" b="1">
                          <a:latin typeface="Arial"/>
                          <a:ea typeface="Times New Roman"/>
                          <a:cs typeface="Georgia"/>
                        </a:rPr>
                        <a:t>Expected by 2013</a:t>
                      </a:r>
                      <a:endParaRPr lang="en-US" sz="1800">
                        <a:latin typeface="Georgia"/>
                        <a:ea typeface="Times New Roman"/>
                        <a:cs typeface="Georgia"/>
                      </a:endParaRPr>
                    </a:p>
                  </a:txBody>
                  <a:tcPr marL="68580" marR="68580" marT="0" marB="0">
                    <a:lnL>
                      <a:noFill/>
                    </a:lnL>
                    <a:lnR>
                      <a:noFill/>
                    </a:lnR>
                    <a:lnT>
                      <a:noFill/>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0"/>
                        </a:spcBef>
                        <a:spcAft>
                          <a:spcPts val="0"/>
                        </a:spcAft>
                      </a:pPr>
                      <a:r>
                        <a:rPr lang="en-US" sz="1800" dirty="0">
                          <a:latin typeface="Arial"/>
                          <a:ea typeface="Times New Roman"/>
                          <a:cs typeface="Georgia"/>
                        </a:rPr>
                        <a:t>30 years</a:t>
                      </a:r>
                      <a:endParaRPr lang="en-US" sz="1800" dirty="0">
                        <a:latin typeface="Georgia"/>
                        <a:ea typeface="Times New Roman"/>
                        <a:cs typeface="Georgia"/>
                      </a:endParaRPr>
                    </a:p>
                  </a:txBody>
                  <a:tcPr marL="68580" marR="68580" marT="0" marB="0">
                    <a:lnL>
                      <a:noFill/>
                    </a:lnL>
                    <a:lnR>
                      <a:noFill/>
                    </a:lnR>
                    <a:lnT>
                      <a:noFill/>
                    </a:lnT>
                    <a:lnB w="12700" cap="flat" cmpd="sng" algn="ctr">
                      <a:solidFill>
                        <a:srgbClr val="9BBB59"/>
                      </a:solidFill>
                      <a:prstDash val="solid"/>
                      <a:round/>
                      <a:headEnd type="none" w="med" len="med"/>
                      <a:tailEnd type="none" w="med" len="med"/>
                    </a:lnB>
                    <a:solidFill>
                      <a:srgbClr val="E6EED5"/>
                    </a:solid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rredc.nrel.gov/solar/pubs/shining/images/pg12.gif"/>
          <p:cNvPicPr/>
          <p:nvPr/>
        </p:nvPicPr>
        <p:blipFill>
          <a:blip r:embed="rId2"/>
          <a:srcRect/>
          <a:stretch>
            <a:fillRect/>
          </a:stretch>
        </p:blipFill>
        <p:spPr bwMode="auto">
          <a:xfrm>
            <a:off x="1219200" y="1905000"/>
            <a:ext cx="7239000" cy="4953000"/>
          </a:xfrm>
          <a:prstGeom prst="rect">
            <a:avLst/>
          </a:prstGeom>
          <a:noFill/>
          <a:ln w="9525">
            <a:noFill/>
            <a:miter lim="800000"/>
            <a:headEnd/>
            <a:tailEnd/>
          </a:ln>
        </p:spPr>
      </p:pic>
      <p:sp>
        <p:nvSpPr>
          <p:cNvPr id="3" name="TextBox 2"/>
          <p:cNvSpPr txBox="1"/>
          <p:nvPr/>
        </p:nvSpPr>
        <p:spPr>
          <a:xfrm>
            <a:off x="0" y="0"/>
            <a:ext cx="9336210" cy="1908215"/>
          </a:xfrm>
          <a:prstGeom prst="rect">
            <a:avLst/>
          </a:prstGeom>
          <a:noFill/>
        </p:spPr>
        <p:txBody>
          <a:bodyPr wrap="none" rtlCol="0">
            <a:spAutoFit/>
          </a:bodyPr>
          <a:lstStyle/>
          <a:p>
            <a:r>
              <a:rPr lang="en-US" sz="2000" b="1" dirty="0" smtClean="0">
                <a:latin typeface="Arial" pitchFamily="34" charset="0"/>
                <a:cs typeface="Arial" pitchFamily="34" charset="0"/>
              </a:rPr>
              <a:t>Some of the solar radiation entering the earth's atmosphere is absorbed </a:t>
            </a:r>
          </a:p>
          <a:p>
            <a:r>
              <a:rPr lang="en-US" sz="2000" b="1" dirty="0" smtClean="0">
                <a:latin typeface="Arial" pitchFamily="34" charset="0"/>
                <a:cs typeface="Arial" pitchFamily="34" charset="0"/>
              </a:rPr>
              <a:t>and scattered. Direct beam radiation comes in a direct line from the sun. </a:t>
            </a:r>
          </a:p>
          <a:p>
            <a:r>
              <a:rPr lang="en-US" sz="2000" b="1" dirty="0" smtClean="0">
                <a:latin typeface="Arial" pitchFamily="34" charset="0"/>
                <a:cs typeface="Arial" pitchFamily="34" charset="0"/>
              </a:rPr>
              <a:t>Diffuse radiation is scattered out of the direct beam by </a:t>
            </a:r>
            <a:r>
              <a:rPr lang="en-US" sz="2000" b="1" dirty="0" err="1" smtClean="0">
                <a:latin typeface="Arial" pitchFamily="34" charset="0"/>
                <a:cs typeface="Arial" pitchFamily="34" charset="0"/>
              </a:rPr>
              <a:t>molecules,aerosols</a:t>
            </a:r>
            <a:endParaRPr lang="en-US" sz="2000" b="1" dirty="0" smtClean="0">
              <a:latin typeface="Arial" pitchFamily="34" charset="0"/>
              <a:cs typeface="Arial" pitchFamily="34" charset="0"/>
            </a:endParaRPr>
          </a:p>
          <a:p>
            <a:r>
              <a:rPr lang="en-US" sz="2000" b="1" dirty="0" smtClean="0">
                <a:latin typeface="Arial" pitchFamily="34" charset="0"/>
                <a:cs typeface="Arial" pitchFamily="34" charset="0"/>
              </a:rPr>
              <a:t>and clouds. The sum of the direct beam, diffuse, and ground-reflected</a:t>
            </a:r>
          </a:p>
          <a:p>
            <a:r>
              <a:rPr lang="en-US" sz="2000" b="1" dirty="0" smtClean="0">
                <a:latin typeface="Arial" pitchFamily="34" charset="0"/>
                <a:cs typeface="Arial" pitchFamily="34" charset="0"/>
              </a:rPr>
              <a:t> radiation arriving at the surface  is called total or global solar radiation. </a:t>
            </a:r>
            <a:endParaRPr lang="en-US" sz="2000" dirty="0" smtClean="0">
              <a:latin typeface="Arial" pitchFamily="34" charset="0"/>
              <a:cs typeface="Arial" pitchFamily="34" charset="0"/>
            </a:endParaRPr>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04800"/>
            <a:ext cx="8153399" cy="5632311"/>
          </a:xfrm>
          <a:prstGeom prst="rect">
            <a:avLst/>
          </a:prstGeom>
          <a:noFill/>
        </p:spPr>
        <p:txBody>
          <a:bodyPr wrap="square" rtlCol="0">
            <a:spAutoFit/>
          </a:bodyPr>
          <a:lstStyle/>
          <a:p>
            <a:pPr algn="ctr"/>
            <a:r>
              <a:rPr lang="en-US" b="1" dirty="0"/>
              <a:t>Sources of radiation </a:t>
            </a:r>
            <a:r>
              <a:rPr lang="en-US" b="1" dirty="0" smtClean="0"/>
              <a:t>data</a:t>
            </a:r>
            <a:r>
              <a:rPr lang="en-US" dirty="0"/>
              <a:t> </a:t>
            </a:r>
            <a:endParaRPr lang="en-US" dirty="0" smtClean="0"/>
          </a:p>
          <a:p>
            <a:endParaRPr lang="en-US" dirty="0"/>
          </a:p>
          <a:p>
            <a:r>
              <a:rPr lang="en-US" dirty="0"/>
              <a:t>Radiation data is available from various sources, such as IMD, NREL, </a:t>
            </a:r>
            <a:r>
              <a:rPr lang="en-US" dirty="0" err="1"/>
              <a:t>Meteonorm</a:t>
            </a:r>
            <a:r>
              <a:rPr lang="en-US" dirty="0"/>
              <a:t>, </a:t>
            </a:r>
            <a:endParaRPr lang="en-US" dirty="0" smtClean="0"/>
          </a:p>
          <a:p>
            <a:r>
              <a:rPr lang="en-US" dirty="0" smtClean="0"/>
              <a:t>NASA</a:t>
            </a:r>
            <a:r>
              <a:rPr lang="en-US" dirty="0"/>
              <a:t>, WRDC (World Radiation Data Centre) and so on. Some of these agencies </a:t>
            </a:r>
            <a:endParaRPr lang="en-US" dirty="0" smtClean="0"/>
          </a:p>
          <a:p>
            <a:r>
              <a:rPr lang="en-US" dirty="0" smtClean="0"/>
              <a:t>provide </a:t>
            </a:r>
            <a:r>
              <a:rPr lang="en-US" dirty="0"/>
              <a:t>data free of cost and with others, the data needs to be purchased. </a:t>
            </a:r>
            <a:endParaRPr lang="en-US" dirty="0" smtClean="0"/>
          </a:p>
          <a:p>
            <a:r>
              <a:rPr lang="en-US" dirty="0" smtClean="0"/>
              <a:t>The </a:t>
            </a:r>
            <a:r>
              <a:rPr lang="en-US" dirty="0"/>
              <a:t>following are the key features of the some data sources considered by us:</a:t>
            </a:r>
          </a:p>
          <a:p>
            <a:r>
              <a:rPr lang="en-US" b="1" dirty="0" err="1"/>
              <a:t>Meteonorm</a:t>
            </a:r>
            <a:endParaRPr lang="en-US" dirty="0"/>
          </a:p>
          <a:p>
            <a:r>
              <a:rPr lang="en-US" dirty="0"/>
              <a:t>Provides data of more than 8,055 weather stations. The measured parameters </a:t>
            </a:r>
            <a:r>
              <a:rPr lang="en-US" dirty="0" smtClean="0"/>
              <a:t>are</a:t>
            </a:r>
          </a:p>
          <a:p>
            <a:r>
              <a:rPr lang="en-US" dirty="0" smtClean="0"/>
              <a:t> </a:t>
            </a:r>
            <a:r>
              <a:rPr lang="en-US" dirty="0"/>
              <a:t>monthly means of global radiation, temperature, humidity, precipitation, days </a:t>
            </a:r>
            <a:endParaRPr lang="en-US" dirty="0" smtClean="0"/>
          </a:p>
          <a:p>
            <a:r>
              <a:rPr lang="en-US" dirty="0" smtClean="0"/>
              <a:t>with </a:t>
            </a:r>
            <a:r>
              <a:rPr lang="en-US" dirty="0"/>
              <a:t>precipitation, wind speed and direction, sunshine duration. </a:t>
            </a:r>
            <a:r>
              <a:rPr lang="en-US" dirty="0" smtClean="0"/>
              <a:t>Satellite </a:t>
            </a:r>
            <a:r>
              <a:rPr lang="en-US" dirty="0"/>
              <a:t>data </a:t>
            </a:r>
            <a:r>
              <a:rPr lang="en-US" dirty="0" smtClean="0"/>
              <a:t>is</a:t>
            </a:r>
          </a:p>
          <a:p>
            <a:r>
              <a:rPr lang="en-US" dirty="0" smtClean="0"/>
              <a:t> </a:t>
            </a:r>
            <a:r>
              <a:rPr lang="en-US" dirty="0"/>
              <a:t>used for areas with low density of weather stations. Interpolation models are </a:t>
            </a:r>
            <a:endParaRPr lang="en-US" dirty="0" smtClean="0"/>
          </a:p>
          <a:p>
            <a:r>
              <a:rPr lang="en-US" dirty="0" smtClean="0"/>
              <a:t>provided </a:t>
            </a:r>
            <a:r>
              <a:rPr lang="en-US" dirty="0"/>
              <a:t>in the software to calculate mean values for any site in the </a:t>
            </a:r>
            <a:r>
              <a:rPr lang="en-US" dirty="0" smtClean="0"/>
              <a:t>world. </a:t>
            </a:r>
            <a:endParaRPr lang="en-US" dirty="0"/>
          </a:p>
          <a:p>
            <a:r>
              <a:rPr lang="en-US" b="1" dirty="0"/>
              <a:t>WRDC</a:t>
            </a:r>
            <a:endParaRPr lang="en-US" dirty="0"/>
          </a:p>
          <a:p>
            <a:r>
              <a:rPr lang="en-US" dirty="0"/>
              <a:t>WRDC (World Radiation Data Center) provides monthly irradiance for 1195 </a:t>
            </a:r>
            <a:r>
              <a:rPr lang="en-US" dirty="0" smtClean="0"/>
              <a:t>sites</a:t>
            </a:r>
          </a:p>
          <a:p>
            <a:r>
              <a:rPr lang="en-US" dirty="0" smtClean="0"/>
              <a:t> </a:t>
            </a:r>
            <a:r>
              <a:rPr lang="en-US" dirty="0"/>
              <a:t>in the world, averaged during periods between 1964 and 1993. Many of them </a:t>
            </a:r>
            <a:r>
              <a:rPr lang="en-US" dirty="0" smtClean="0"/>
              <a:t>are</a:t>
            </a:r>
          </a:p>
          <a:p>
            <a:r>
              <a:rPr lang="en-US" dirty="0" smtClean="0"/>
              <a:t> </a:t>
            </a:r>
            <a:r>
              <a:rPr lang="en-US" dirty="0"/>
              <a:t>only over a few years. </a:t>
            </a:r>
            <a:r>
              <a:rPr lang="en-US" dirty="0" smtClean="0"/>
              <a:t>This </a:t>
            </a:r>
            <a:r>
              <a:rPr lang="en-US" dirty="0"/>
              <a:t>data is available free of cost.</a:t>
            </a:r>
          </a:p>
          <a:p>
            <a:r>
              <a:rPr lang="en-US" b="1" dirty="0" err="1"/>
              <a:t>RETScreen</a:t>
            </a:r>
            <a:r>
              <a:rPr lang="en-US" b="1" dirty="0"/>
              <a:t> </a:t>
            </a:r>
            <a:endParaRPr lang="en-US" dirty="0"/>
          </a:p>
          <a:p>
            <a:r>
              <a:rPr lang="en-US" dirty="0" err="1"/>
              <a:t>RETScreen</a:t>
            </a:r>
            <a:r>
              <a:rPr lang="en-US" dirty="0"/>
              <a:t> is Canadian software which holds a complete database for any </a:t>
            </a:r>
            <a:r>
              <a:rPr lang="en-US" dirty="0" smtClean="0"/>
              <a:t>location</a:t>
            </a:r>
          </a:p>
          <a:p>
            <a:r>
              <a:rPr lang="en-US" dirty="0" smtClean="0"/>
              <a:t> </a:t>
            </a:r>
            <a:r>
              <a:rPr lang="en-US" dirty="0"/>
              <a:t>in the world, </a:t>
            </a:r>
            <a:r>
              <a:rPr lang="en-US" dirty="0" err="1"/>
              <a:t>optimised</a:t>
            </a:r>
            <a:r>
              <a:rPr lang="en-US" dirty="0"/>
              <a:t> for using the best available data at each location </a:t>
            </a:r>
            <a:r>
              <a:rPr lang="en-US" dirty="0" smtClean="0"/>
              <a:t>from</a:t>
            </a:r>
          </a:p>
          <a:p>
            <a:r>
              <a:rPr lang="en-US" dirty="0" smtClean="0"/>
              <a:t> </a:t>
            </a:r>
            <a:r>
              <a:rPr lang="en-US" dirty="0"/>
              <a:t>about 20 sources, the main ones being the WRDC and the NASA irradiance data. </a:t>
            </a:r>
            <a:r>
              <a:rPr lang="en-US" dirty="0" smtClean="0"/>
              <a:t> </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304800"/>
            <a:ext cx="8763000" cy="6186309"/>
          </a:xfrm>
          <a:prstGeom prst="rect">
            <a:avLst/>
          </a:prstGeom>
          <a:noFill/>
        </p:spPr>
        <p:txBody>
          <a:bodyPr wrap="square" rtlCol="0">
            <a:spAutoFit/>
          </a:bodyPr>
          <a:lstStyle/>
          <a:p>
            <a:r>
              <a:rPr lang="en-US" b="1" dirty="0" smtClean="0"/>
              <a:t>IMD</a:t>
            </a:r>
            <a:endParaRPr lang="en-US" dirty="0" smtClean="0"/>
          </a:p>
          <a:p>
            <a:r>
              <a:rPr lang="en-US" dirty="0" smtClean="0"/>
              <a:t>IMD has 45 radiation observatories recording various radiation parameters.  At all</a:t>
            </a:r>
          </a:p>
          <a:p>
            <a:r>
              <a:rPr lang="en-US" dirty="0" smtClean="0"/>
              <a:t>these stations, measurement of global solar radiation is being carried out while at</a:t>
            </a:r>
          </a:p>
          <a:p>
            <a:r>
              <a:rPr lang="en-US" dirty="0" smtClean="0"/>
              <a:t>a few selected stations other parameters like diffuse, direct, net, net-terrestrial and</a:t>
            </a:r>
          </a:p>
          <a:p>
            <a:r>
              <a:rPr lang="en-US" dirty="0" smtClean="0"/>
              <a:t>reflected radiation and atmospheric turbidity are also measured. Data loggers have </a:t>
            </a:r>
          </a:p>
          <a:p>
            <a:r>
              <a:rPr lang="en-US" dirty="0" smtClean="0"/>
              <a:t>been introduced at four stations viz.  New Delhi, Patna, </a:t>
            </a:r>
            <a:r>
              <a:rPr lang="en-US" dirty="0" err="1" smtClean="0"/>
              <a:t>Jaipur</a:t>
            </a:r>
            <a:r>
              <a:rPr lang="en-US" dirty="0" smtClean="0"/>
              <a:t> and  </a:t>
            </a:r>
            <a:r>
              <a:rPr lang="en-US" dirty="0" err="1" smtClean="0"/>
              <a:t>Thiruvanathapuram</a:t>
            </a:r>
            <a:r>
              <a:rPr lang="en-US" dirty="0" smtClean="0"/>
              <a:t>.  </a:t>
            </a:r>
          </a:p>
          <a:p>
            <a:r>
              <a:rPr lang="en-US" dirty="0" smtClean="0"/>
              <a:t>Besides the measurements on the surface, fortnightly airborne soundings are made</a:t>
            </a:r>
          </a:p>
          <a:p>
            <a:r>
              <a:rPr lang="en-US" dirty="0" smtClean="0"/>
              <a:t>with radio </a:t>
            </a:r>
            <a:r>
              <a:rPr lang="en-US" dirty="0" err="1" smtClean="0"/>
              <a:t>metersondes</a:t>
            </a:r>
            <a:r>
              <a:rPr lang="en-US" dirty="0" smtClean="0"/>
              <a:t> to measure directly the vertical distribution of the infrared</a:t>
            </a:r>
          </a:p>
          <a:p>
            <a:r>
              <a:rPr lang="en-US" dirty="0" smtClean="0"/>
              <a:t>radiation flux and radiation cooling from surface </a:t>
            </a:r>
            <a:r>
              <a:rPr lang="en-US" dirty="0" err="1" smtClean="0"/>
              <a:t>upto</a:t>
            </a:r>
            <a:r>
              <a:rPr lang="en-US" dirty="0" smtClean="0"/>
              <a:t> a height of 20 Km or more in</a:t>
            </a:r>
          </a:p>
          <a:p>
            <a:r>
              <a:rPr lang="en-US" dirty="0" smtClean="0"/>
              <a:t>the free atmosphere, at New Delhi, Srinagar, </a:t>
            </a:r>
            <a:r>
              <a:rPr lang="en-US" dirty="0" err="1" smtClean="0"/>
              <a:t>Thiruvananthapuram</a:t>
            </a:r>
            <a:r>
              <a:rPr lang="en-US" dirty="0" smtClean="0"/>
              <a:t>, </a:t>
            </a:r>
            <a:r>
              <a:rPr lang="en-US" dirty="0" err="1" smtClean="0"/>
              <a:t>Pune</a:t>
            </a:r>
            <a:r>
              <a:rPr lang="en-US" dirty="0" smtClean="0"/>
              <a:t>, Nagpur, </a:t>
            </a:r>
          </a:p>
          <a:p>
            <a:r>
              <a:rPr lang="en-US" dirty="0" smtClean="0"/>
              <a:t>Jodhpur, Calcutta and </a:t>
            </a:r>
            <a:r>
              <a:rPr lang="en-US" dirty="0" err="1" smtClean="0"/>
              <a:t>Bhubaneshwar</a:t>
            </a:r>
            <a:r>
              <a:rPr lang="en-US" dirty="0" smtClean="0"/>
              <a:t>.  </a:t>
            </a:r>
          </a:p>
          <a:p>
            <a:r>
              <a:rPr lang="en-US" b="1" dirty="0" smtClean="0"/>
              <a:t>NASA</a:t>
            </a:r>
            <a:endParaRPr lang="en-US" dirty="0" smtClean="0"/>
          </a:p>
          <a:p>
            <a:r>
              <a:rPr lang="en-US" dirty="0" smtClean="0"/>
              <a:t>NASA provides over 200 satellite-derived meteorology and solar energy parameters. </a:t>
            </a:r>
          </a:p>
          <a:p>
            <a:r>
              <a:rPr lang="en-US" dirty="0" smtClean="0"/>
              <a:t>These are monthly averages from 22 years of data. Global solar energy data is </a:t>
            </a:r>
          </a:p>
          <a:p>
            <a:r>
              <a:rPr lang="en-US" dirty="0" smtClean="0"/>
              <a:t>available for 1195  ground sites. These data are available free of cost.</a:t>
            </a:r>
          </a:p>
          <a:p>
            <a:r>
              <a:rPr lang="en-US" b="1" dirty="0" smtClean="0"/>
              <a:t>3TIER  </a:t>
            </a:r>
            <a:endParaRPr lang="en-US" dirty="0" smtClean="0"/>
          </a:p>
          <a:p>
            <a:r>
              <a:rPr lang="en-US" dirty="0" smtClean="0"/>
              <a:t>3TIER provides custom reports enabling  assessment for commercial and utility-scale</a:t>
            </a:r>
          </a:p>
          <a:p>
            <a:r>
              <a:rPr lang="en-US" dirty="0" smtClean="0"/>
              <a:t> solar projects. This organization provides  </a:t>
            </a:r>
            <a:r>
              <a:rPr lang="en-US" dirty="0" err="1" smtClean="0"/>
              <a:t>FullView</a:t>
            </a:r>
            <a:r>
              <a:rPr lang="en-US" b="1" dirty="0" smtClean="0"/>
              <a:t> </a:t>
            </a:r>
            <a:r>
              <a:rPr lang="en-US" dirty="0" smtClean="0"/>
              <a:t>Solar Site Climate Variability </a:t>
            </a:r>
          </a:p>
          <a:p>
            <a:r>
              <a:rPr lang="en-US" dirty="0" smtClean="0"/>
              <a:t>Analysis (CVA) which describes  a complete picture of the solar resources at required</a:t>
            </a:r>
          </a:p>
          <a:p>
            <a:r>
              <a:rPr lang="en-US" dirty="0" smtClean="0"/>
              <a:t> site. Based on a satellite derived 11 to 13-year time-series, this product includes the</a:t>
            </a:r>
          </a:p>
          <a:p>
            <a:r>
              <a:rPr lang="en-US" dirty="0" smtClean="0"/>
              <a:t> intensity and variability of irradiance values and additional data on wind speed and</a:t>
            </a:r>
          </a:p>
          <a:p>
            <a:r>
              <a:rPr lang="en-US" dirty="0" smtClean="0"/>
              <a:t> temperature.</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33137"/>
            <a:ext cx="8839200" cy="6524863"/>
          </a:xfrm>
          <a:prstGeom prst="rect">
            <a:avLst/>
          </a:prstGeom>
        </p:spPr>
        <p:txBody>
          <a:bodyPr wrap="square">
            <a:spAutoFit/>
          </a:bodyPr>
          <a:lstStyle/>
          <a:p>
            <a:r>
              <a:rPr lang="en-US" sz="2200" b="1" dirty="0" smtClean="0"/>
              <a:t>There are several known limitations to satellite based measurements of solar radiation: </a:t>
            </a:r>
          </a:p>
          <a:p>
            <a:r>
              <a:rPr lang="en-US" sz="2200" b="1" dirty="0" smtClean="0"/>
              <a:t>1. The sensors generally cannot distinguish between clouds and snow cover. </a:t>
            </a:r>
          </a:p>
          <a:p>
            <a:r>
              <a:rPr lang="en-US" sz="2200" b="1" dirty="0" smtClean="0"/>
              <a:t>2. The measurements are less accurate near mountains, </a:t>
            </a:r>
          </a:p>
          <a:p>
            <a:r>
              <a:rPr lang="en-US" sz="2200" b="1" dirty="0" smtClean="0"/>
              <a:t>oceans or other large bodies of water. </a:t>
            </a:r>
          </a:p>
          <a:p>
            <a:r>
              <a:rPr lang="en-US" sz="2200" b="1" smtClean="0"/>
              <a:t>3. </a:t>
            </a:r>
            <a:r>
              <a:rPr lang="en-US" sz="2200" b="1" dirty="0" smtClean="0"/>
              <a:t>All measurements are essentially made at the top of the atmosphere and require atmospheric models to estimate the solar radiation at the ground. </a:t>
            </a:r>
          </a:p>
          <a:p>
            <a:endParaRPr lang="en-US" sz="2200" b="1" dirty="0" smtClean="0"/>
          </a:p>
          <a:p>
            <a:r>
              <a:rPr lang="en-US" sz="2200" b="1" dirty="0" smtClean="0"/>
              <a:t>NASA estimates that their measurements of average daily solar radiation have an RMS error of 35 W/m2 (roughly 20% inaccuracy).2 The World Climate Research Program estimated that routine-operational ground solar radiation sites had end-to-end inaccuracies of 6-12%, with the highest quality research sites in the range of 3-6% inaccuracy.1 Other researchers comparing NASA solar radiation measurements to ground-based sites have found comparable results (19% average error in the daily data).4 Quality ground-based sites are clearly more accurate than the satellite models, as long as they are well-maintained.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609600" y="21528"/>
            <a:ext cx="7010400" cy="6836472"/>
          </a:xfrm>
          <a:prstGeom prst="rect">
            <a:avLst/>
          </a:prstGeom>
          <a:noFill/>
          <a:ln w="9525" algn="ctr">
            <a:noFill/>
            <a:miter lim="800000"/>
            <a:headEnd/>
            <a:tailEnd/>
          </a:ln>
        </p:spPr>
      </p:pic>
      <p:sp>
        <p:nvSpPr>
          <p:cNvPr id="3" name="TextBox 2"/>
          <p:cNvSpPr txBox="1"/>
          <p:nvPr/>
        </p:nvSpPr>
        <p:spPr>
          <a:xfrm>
            <a:off x="5943600" y="457200"/>
            <a:ext cx="2827634" cy="369332"/>
          </a:xfrm>
          <a:prstGeom prst="rect">
            <a:avLst/>
          </a:prstGeom>
          <a:noFill/>
        </p:spPr>
        <p:txBody>
          <a:bodyPr wrap="none" rtlCol="0">
            <a:spAutoFit/>
          </a:bodyPr>
          <a:lstStyle/>
          <a:p>
            <a:r>
              <a:rPr lang="en-US" b="1" dirty="0" smtClean="0">
                <a:solidFill>
                  <a:srgbClr val="FF0000"/>
                </a:solidFill>
              </a:rPr>
              <a:t>SOLAR RADIATION IN INDIA</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371600" y="0"/>
            <a:ext cx="66294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762000"/>
            <a:ext cx="8050794" cy="4524315"/>
          </a:xfrm>
          <a:prstGeom prst="rect">
            <a:avLst/>
          </a:prstGeom>
          <a:noFill/>
        </p:spPr>
        <p:txBody>
          <a:bodyPr wrap="none" rtlCol="0">
            <a:spAutoFit/>
          </a:bodyPr>
          <a:lstStyle/>
          <a:p>
            <a:r>
              <a:rPr lang="en-US" b="1" dirty="0"/>
              <a:t>Losses in PV Solar </a:t>
            </a:r>
            <a:r>
              <a:rPr lang="en-US" b="1" dirty="0" smtClean="0"/>
              <a:t>systems                                                                                               </a:t>
            </a:r>
          </a:p>
          <a:p>
            <a:r>
              <a:rPr lang="en-US" dirty="0"/>
              <a:t>W</a:t>
            </a:r>
            <a:r>
              <a:rPr lang="en-US" dirty="0" smtClean="0"/>
              <a:t>hile </a:t>
            </a:r>
            <a:r>
              <a:rPr lang="en-US" dirty="0"/>
              <a:t>designing a PV system, we have to take into consideration all possible  losses. </a:t>
            </a:r>
          </a:p>
          <a:p>
            <a:r>
              <a:rPr lang="en-US" dirty="0"/>
              <a:t> </a:t>
            </a:r>
          </a:p>
          <a:p>
            <a:r>
              <a:rPr lang="en-US" b="1" dirty="0"/>
              <a:t>Reflection losses</a:t>
            </a:r>
          </a:p>
          <a:p>
            <a:r>
              <a:rPr lang="en-US" b="1" dirty="0"/>
              <a:t>Soiling</a:t>
            </a:r>
          </a:p>
          <a:p>
            <a:r>
              <a:rPr lang="en-US" b="1" dirty="0"/>
              <a:t>Mismatch effects</a:t>
            </a:r>
          </a:p>
          <a:p>
            <a:r>
              <a:rPr lang="en-US" b="1" dirty="0"/>
              <a:t>Maximum Power Point Tracking (MPPT) </a:t>
            </a:r>
          </a:p>
          <a:p>
            <a:r>
              <a:rPr lang="en-US" b="1" dirty="0"/>
              <a:t>Inverter efficiency</a:t>
            </a:r>
          </a:p>
          <a:p>
            <a:r>
              <a:rPr lang="en-US" b="1" dirty="0" smtClean="0"/>
              <a:t>Plant Design</a:t>
            </a:r>
          </a:p>
          <a:p>
            <a:r>
              <a:rPr lang="en-US" b="1" dirty="0" smtClean="0"/>
              <a:t>Mounting Position</a:t>
            </a:r>
          </a:p>
          <a:p>
            <a:r>
              <a:rPr lang="en-US" b="1" dirty="0" smtClean="0"/>
              <a:t>Inclination angle</a:t>
            </a:r>
          </a:p>
          <a:p>
            <a:r>
              <a:rPr lang="en-US" b="1" dirty="0" smtClean="0"/>
              <a:t>Temperature effects</a:t>
            </a:r>
          </a:p>
          <a:p>
            <a:r>
              <a:rPr lang="en-US" b="1" dirty="0" smtClean="0"/>
              <a:t>Long term degradation</a:t>
            </a:r>
          </a:p>
          <a:p>
            <a:endParaRPr lang="en-US" b="1" dirty="0"/>
          </a:p>
          <a:p>
            <a:endParaRPr lang="en-US" b="1" dirty="0"/>
          </a:p>
          <a:p>
            <a:endParaRPr lang="en-US" dirty="0"/>
          </a:p>
        </p:txBody>
      </p:sp>
      <p:sp>
        <p:nvSpPr>
          <p:cNvPr id="5" name="TextBox 4"/>
          <p:cNvSpPr txBox="1"/>
          <p:nvPr/>
        </p:nvSpPr>
        <p:spPr>
          <a:xfrm>
            <a:off x="990600" y="4876800"/>
            <a:ext cx="4948662" cy="1477328"/>
          </a:xfrm>
          <a:prstGeom prst="rect">
            <a:avLst/>
          </a:prstGeom>
          <a:noFill/>
        </p:spPr>
        <p:txBody>
          <a:bodyPr wrap="none" rtlCol="0">
            <a:spAutoFit/>
          </a:bodyPr>
          <a:lstStyle/>
          <a:p>
            <a:r>
              <a:rPr lang="en-US" b="1" i="1" dirty="0"/>
              <a:t>Software available for solar PV power </a:t>
            </a:r>
            <a:r>
              <a:rPr lang="en-US" b="1" i="1" dirty="0" smtClean="0"/>
              <a:t>estimation </a:t>
            </a:r>
          </a:p>
          <a:p>
            <a:endParaRPr lang="en-US" b="1" i="1" dirty="0"/>
          </a:p>
          <a:p>
            <a:r>
              <a:rPr lang="en-US" b="1" i="1" dirty="0" smtClean="0"/>
              <a:t> </a:t>
            </a:r>
            <a:r>
              <a:rPr lang="en-US" b="1" i="1" dirty="0" err="1" smtClean="0"/>
              <a:t>RETScreen</a:t>
            </a:r>
            <a:endParaRPr lang="en-US" b="1" i="1" dirty="0" smtClean="0"/>
          </a:p>
          <a:p>
            <a:r>
              <a:rPr lang="en-US" b="1" i="1" dirty="0" smtClean="0"/>
              <a:t>PV </a:t>
            </a:r>
            <a:r>
              <a:rPr lang="en-US" b="1" i="1" dirty="0" err="1" smtClean="0"/>
              <a:t>Syst</a:t>
            </a:r>
            <a:endParaRPr lang="en-US" b="1" i="1" dirty="0" smtClean="0"/>
          </a:p>
          <a:p>
            <a:r>
              <a:rPr lang="en-US" b="1" i="1" dirty="0" smtClean="0"/>
              <a:t>Homer</a:t>
            </a:r>
            <a:endParaRPr lang="en-US"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solar cell"/>
          <p:cNvPicPr>
            <a:picLocks noChangeAspect="1" noChangeArrowheads="1"/>
          </p:cNvPicPr>
          <p:nvPr/>
        </p:nvPicPr>
        <p:blipFill>
          <a:blip r:embed="rId2"/>
          <a:srcRect/>
          <a:stretch>
            <a:fillRect/>
          </a:stretch>
        </p:blipFill>
        <p:spPr bwMode="auto">
          <a:xfrm>
            <a:off x="228600" y="381000"/>
            <a:ext cx="4167837" cy="3048000"/>
          </a:xfrm>
          <a:prstGeom prst="rect">
            <a:avLst/>
          </a:prstGeom>
          <a:noFill/>
          <a:ln w="9525">
            <a:noFill/>
            <a:miter lim="800000"/>
            <a:headEnd/>
            <a:tailEnd/>
          </a:ln>
        </p:spPr>
      </p:pic>
      <p:pic>
        <p:nvPicPr>
          <p:cNvPr id="8194" name="Picture 2"/>
          <p:cNvPicPr>
            <a:picLocks noChangeAspect="1" noChangeArrowheads="1"/>
          </p:cNvPicPr>
          <p:nvPr/>
        </p:nvPicPr>
        <p:blipFill>
          <a:blip r:embed="rId3"/>
          <a:srcRect/>
          <a:stretch>
            <a:fillRect/>
          </a:stretch>
        </p:blipFill>
        <p:spPr bwMode="auto">
          <a:xfrm>
            <a:off x="4495800" y="391502"/>
            <a:ext cx="4648200" cy="3135923"/>
          </a:xfrm>
          <a:prstGeom prst="rect">
            <a:avLst/>
          </a:prstGeom>
          <a:noFill/>
          <a:ln w="9525">
            <a:noFill/>
            <a:miter lim="800000"/>
            <a:headEnd/>
            <a:tailEnd/>
          </a:ln>
        </p:spPr>
      </p:pic>
      <p:pic>
        <p:nvPicPr>
          <p:cNvPr id="8195" name="Picture 3"/>
          <p:cNvPicPr>
            <a:picLocks noChangeAspect="1" noChangeArrowheads="1"/>
          </p:cNvPicPr>
          <p:nvPr/>
        </p:nvPicPr>
        <p:blipFill>
          <a:blip r:embed="rId4"/>
          <a:srcRect/>
          <a:stretch>
            <a:fillRect/>
          </a:stretch>
        </p:blipFill>
        <p:spPr bwMode="auto">
          <a:xfrm>
            <a:off x="304800" y="4114800"/>
            <a:ext cx="2590800" cy="2474097"/>
          </a:xfrm>
          <a:prstGeom prst="rect">
            <a:avLst/>
          </a:prstGeom>
          <a:noFill/>
          <a:ln w="9525">
            <a:noFill/>
            <a:miter lim="800000"/>
            <a:headEnd/>
            <a:tailEnd/>
          </a:ln>
        </p:spPr>
      </p:pic>
      <p:pic>
        <p:nvPicPr>
          <p:cNvPr id="8196" name="Picture 5" descr="http://static.howstuffworks.com/gif/solar2.gif"/>
          <p:cNvPicPr>
            <a:picLocks noChangeAspect="1" noChangeArrowheads="1"/>
          </p:cNvPicPr>
          <p:nvPr/>
        </p:nvPicPr>
        <p:blipFill>
          <a:blip r:embed="rId5"/>
          <a:srcRect/>
          <a:stretch>
            <a:fillRect/>
          </a:stretch>
        </p:blipFill>
        <p:spPr bwMode="auto">
          <a:xfrm>
            <a:off x="3429000" y="4191000"/>
            <a:ext cx="5381875" cy="2179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1143000" y="228600"/>
            <a:ext cx="6857999" cy="4953000"/>
          </a:xfrm>
          <a:prstGeom prst="rect">
            <a:avLst/>
          </a:prstGeom>
          <a:noFill/>
          <a:ln w="9525">
            <a:noFill/>
            <a:miter lim="800000"/>
            <a:headEnd/>
            <a:tailEnd/>
          </a:ln>
        </p:spPr>
      </p:pic>
      <p:sp>
        <p:nvSpPr>
          <p:cNvPr id="25601" name="Rectangle 1"/>
          <p:cNvSpPr>
            <a:spLocks noChangeArrowheads="1"/>
          </p:cNvSpPr>
          <p:nvPr/>
        </p:nvSpPr>
        <p:spPr bwMode="auto">
          <a:xfrm>
            <a:off x="1219200" y="5562600"/>
            <a:ext cx="5806398" cy="7386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γ (</a:t>
            </a:r>
            <a:r>
              <a:rPr kumimoji="0" lang="en-US" sz="14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t>
            </a:r>
            <a:r>
              <a:rPr kumimoji="0" lang="en-US" sz="1400" b="1"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mpp</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typical values for crystalline modules is -0.4  to  0.45%/K </a:t>
            </a:r>
            <a:b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γ (</a:t>
            </a:r>
            <a:r>
              <a:rPr kumimoji="0" lang="en-US" sz="14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t>
            </a:r>
            <a:r>
              <a:rPr kumimoji="0" lang="en-US" sz="1400" b="1"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mpp</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typical values for amorphous modules is -0.2  to  0.23%/K </a:t>
            </a:r>
            <a:b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γ (</a:t>
            </a:r>
            <a:r>
              <a:rPr kumimoji="0" lang="en-US" sz="14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a:t>
            </a:r>
            <a:r>
              <a:rPr kumimoji="0" lang="en-US" sz="1400" b="1" i="0" u="none" strike="noStrike" cap="none" normalizeH="0" baseline="-30000" dirty="0" err="1" smtClean="0">
                <a:ln>
                  <a:noFill/>
                </a:ln>
                <a:solidFill>
                  <a:schemeClr val="tx1"/>
                </a:solidFill>
                <a:effectLst/>
                <a:latin typeface="Arial" pitchFamily="34" charset="0"/>
                <a:ea typeface="Times New Roman" pitchFamily="18" charset="0"/>
                <a:cs typeface="Arial" pitchFamily="34" charset="0"/>
              </a:rPr>
              <a:t>mpp</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typical values for </a:t>
            </a:r>
            <a:r>
              <a:rPr kumimoji="0" lang="en-US" sz="14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CdTe</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modules is -0.24  to  0.25%/K</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143000"/>
            <a:ext cx="8153400" cy="4708981"/>
          </a:xfrm>
          <a:prstGeom prst="rect">
            <a:avLst/>
          </a:prstGeom>
          <a:noFill/>
        </p:spPr>
        <p:txBody>
          <a:bodyPr wrap="square" rtlCol="0">
            <a:spAutoFit/>
          </a:bodyPr>
          <a:lstStyle/>
          <a:p>
            <a:endParaRPr lang="en-US" b="1" dirty="0" smtClean="0"/>
          </a:p>
          <a:p>
            <a:endParaRPr lang="en-US" dirty="0"/>
          </a:p>
          <a:p>
            <a:r>
              <a:rPr lang="en-US" sz="2400" dirty="0" smtClean="0"/>
              <a:t>The CUF has been calculated at More than 50 locations identified by CERC  using PV </a:t>
            </a:r>
            <a:r>
              <a:rPr lang="en-US" sz="2400" dirty="0" err="1" smtClean="0"/>
              <a:t>Syst</a:t>
            </a:r>
            <a:r>
              <a:rPr lang="en-US" sz="2400" dirty="0" smtClean="0"/>
              <a:t> software and data from IMD/MNRE . For other stations  satellite data has been used</a:t>
            </a:r>
          </a:p>
          <a:p>
            <a:endParaRPr lang="en-US" sz="2400" dirty="0"/>
          </a:p>
          <a:p>
            <a:r>
              <a:rPr lang="en-US" sz="2400" dirty="0" smtClean="0"/>
              <a:t>The degradation data available in International studies have been compiled and Used for the study</a:t>
            </a:r>
          </a:p>
          <a:p>
            <a:endParaRPr lang="en-US" sz="2400" dirty="0"/>
          </a:p>
          <a:p>
            <a:r>
              <a:rPr lang="en-US" sz="2400" dirty="0" smtClean="0"/>
              <a:t>Actual performance data from the Indian plants has been used from </a:t>
            </a:r>
            <a:r>
              <a:rPr lang="en-US" sz="2400" dirty="0" err="1" smtClean="0"/>
              <a:t>Chandrapur</a:t>
            </a:r>
            <a:r>
              <a:rPr lang="en-US" sz="2400" dirty="0" smtClean="0"/>
              <a:t>, Amritsar and Karnataka Power plants. Though basic data is in line, it is  only for one or two years ( with starting problems)  and  inadequate to draw firm  conclusions.</a:t>
            </a:r>
            <a:endParaRPr lang="en-US" sz="24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685801" y="381007"/>
          <a:ext cx="7696198" cy="5933822"/>
        </p:xfrm>
        <a:graphic>
          <a:graphicData uri="http://schemas.openxmlformats.org/drawingml/2006/table">
            <a:tbl>
              <a:tblPr/>
              <a:tblGrid>
                <a:gridCol w="661542"/>
                <a:gridCol w="1153853"/>
                <a:gridCol w="953852"/>
                <a:gridCol w="865389"/>
                <a:gridCol w="1030776"/>
                <a:gridCol w="615387"/>
                <a:gridCol w="907698"/>
                <a:gridCol w="584619"/>
                <a:gridCol w="923082"/>
              </a:tblGrid>
              <a:tr h="380993">
                <a:tc>
                  <a:txBody>
                    <a:bodyPr/>
                    <a:lstStyle/>
                    <a:p>
                      <a:pPr algn="ctr" fontAlgn="t"/>
                      <a:r>
                        <a:rPr lang="en-US" sz="1600" b="1" i="0" u="none" strike="noStrike" dirty="0">
                          <a:solidFill>
                            <a:srgbClr val="000000"/>
                          </a:solidFill>
                          <a:latin typeface="Arial"/>
                        </a:rPr>
                        <a:t>Sl. No.</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1" i="0" u="none" strike="noStrike">
                          <a:solidFill>
                            <a:srgbClr val="000000"/>
                          </a:solidFill>
                          <a:latin typeface="Arial"/>
                        </a:rPr>
                        <a:t>City</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Average Radiation</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Ambient Temp</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Crystalline output</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CUF</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Thin film output</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CUF</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1" i="0" u="none" strike="noStrike">
                          <a:solidFill>
                            <a:srgbClr val="000000"/>
                          </a:solidFill>
                          <a:latin typeface="Arial"/>
                        </a:rPr>
                        <a:t>Optimum Tilt</a:t>
                      </a:r>
                    </a:p>
                  </a:txBody>
                  <a:tcPr marL="9144" marR="9144" marT="9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dirty="0">
                          <a:solidFill>
                            <a:srgbClr val="000000"/>
                          </a:solidFill>
                          <a:latin typeface="Calibri"/>
                        </a:rPr>
                        <a:t>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dirty="0">
                          <a:solidFill>
                            <a:srgbClr val="000000"/>
                          </a:solidFill>
                          <a:latin typeface="Calibri"/>
                        </a:rPr>
                        <a:t>Srinagar</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4.10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13.6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1,337.97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15.27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1,373.51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15.68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34.1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1" u="none" strike="noStrike" dirty="0">
                          <a:solidFill>
                            <a:srgbClr val="000000"/>
                          </a:solidFill>
                          <a:latin typeface="Calibri"/>
                        </a:rPr>
                        <a:t>Delhi</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Calibri"/>
                        </a:rPr>
                        <a:t>5.09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25.1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1,611.9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18.40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1,708.4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19.50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28.6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1" u="none" strike="noStrike">
                          <a:solidFill>
                            <a:srgbClr val="000000"/>
                          </a:solidFill>
                          <a:latin typeface="Calibri"/>
                        </a:rPr>
                        <a:t>Jodhpur</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5.52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26.1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1,732.40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19.78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1,845.10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21.06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26.3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Jaipur</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5.52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26.1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1,741.10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19.88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1,854.40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21.17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26.8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Varanasi</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4.88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25.1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1,521.90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17.37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1,609.20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18.37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25.3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Patna</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4.83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25.3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1,509.80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17.24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1,596.40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18.22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25.6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Shillong</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4.54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16.5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1,510.05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17.24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1,556.50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17.77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25.6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0340">
                <a:tc>
                  <a:txBody>
                    <a:bodyPr/>
                    <a:lstStyle/>
                    <a:p>
                      <a:pPr algn="ctr" fontAlgn="b"/>
                      <a:r>
                        <a:rPr lang="en-US" sz="1600" b="0" i="0" u="none" strike="noStrike">
                          <a:solidFill>
                            <a:srgbClr val="000000"/>
                          </a:solidFill>
                          <a:latin typeface="Calibri"/>
                        </a:rPr>
                        <a:t>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Ahmedanad</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5.35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1,643.20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18.76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1,753.80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20.02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23.1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Bhopal</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5.23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25.3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1,635.35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18.67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1,734.89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19.80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23.3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Ranchi</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4.70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24.3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1,484.00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16.94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1,562.46</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17.84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23.4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Kolkata</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4.50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26.9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1,378.60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15.74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1,458.30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16.65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22.5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Bhavnagar</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5.70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1,743.20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19.90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1,863.80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21.28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21.8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Nagpur</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5.12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1,563.27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17.85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1,662.80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18.98</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21.1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14</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Mumbai</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5.03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1,506.13</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17.19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1,601.85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18.29</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19.1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9047">
                <a:tc>
                  <a:txBody>
                    <a:bodyPr/>
                    <a:lstStyle/>
                    <a:p>
                      <a:pPr algn="ctr" fontAlgn="b"/>
                      <a:r>
                        <a:rPr lang="en-US" sz="1600" b="0" i="0" u="none" strike="noStrike">
                          <a:solidFill>
                            <a:srgbClr val="000000"/>
                          </a:solidFill>
                          <a:latin typeface="Calibri"/>
                        </a:rPr>
                        <a:t>15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Pune</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5.41</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24.7</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1,648.50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18.82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1,745.40</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19.92</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18.5</a:t>
                      </a:r>
                    </a:p>
                  </a:txBody>
                  <a:tcPr marL="9144" marR="9144" marT="9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52399" y="457203"/>
          <a:ext cx="8839202" cy="6096000"/>
        </p:xfrm>
        <a:graphic>
          <a:graphicData uri="http://schemas.openxmlformats.org/drawingml/2006/table">
            <a:tbl>
              <a:tblPr/>
              <a:tblGrid>
                <a:gridCol w="689535"/>
                <a:gridCol w="1336740"/>
                <a:gridCol w="1105040"/>
                <a:gridCol w="1002555"/>
                <a:gridCol w="1194154"/>
                <a:gridCol w="712929"/>
                <a:gridCol w="1051571"/>
                <a:gridCol w="677284"/>
                <a:gridCol w="1069394"/>
              </a:tblGrid>
              <a:tr h="662271">
                <a:tc>
                  <a:txBody>
                    <a:bodyPr/>
                    <a:lstStyle/>
                    <a:p>
                      <a:pPr algn="ctr" fontAlgn="t"/>
                      <a:r>
                        <a:rPr lang="en-US" sz="1600" b="1" i="0" u="none" strike="noStrike" dirty="0">
                          <a:solidFill>
                            <a:srgbClr val="000000"/>
                          </a:solidFill>
                          <a:latin typeface="Arial"/>
                        </a:rPr>
                        <a:t>Sl. No.</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1" i="0" u="none" strike="noStrike" dirty="0">
                          <a:solidFill>
                            <a:srgbClr val="000000"/>
                          </a:solidFill>
                          <a:latin typeface="Arial"/>
                        </a:rPr>
                        <a:t>City</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dirty="0">
                          <a:solidFill>
                            <a:srgbClr val="000000"/>
                          </a:solidFill>
                          <a:latin typeface="Arial"/>
                        </a:rPr>
                        <a:t>Average Radiation</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Ambient Temp</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Crystalline output</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CUF</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Thin film output</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600" b="1" i="0" u="none" strike="noStrike">
                          <a:solidFill>
                            <a:srgbClr val="000000"/>
                          </a:solidFill>
                          <a:latin typeface="Arial"/>
                        </a:rPr>
                        <a:t>CUF</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1" i="0" u="none" strike="noStrike">
                          <a:solidFill>
                            <a:srgbClr val="000000"/>
                          </a:solidFill>
                          <a:latin typeface="Arial"/>
                        </a:rPr>
                        <a:t>Optimum Tilt</a:t>
                      </a:r>
                    </a:p>
                  </a:txBody>
                  <a:tcPr marL="5797" marR="5797" marT="579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dirty="0">
                          <a:solidFill>
                            <a:srgbClr val="000000"/>
                          </a:solidFill>
                          <a:latin typeface="Calibri"/>
                        </a:rPr>
                        <a:t>16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Hyderabad</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Calibri"/>
                        </a:rPr>
                        <a:t>5.67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26.7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1,706.00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19.47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1,818.70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20.76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17.5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2219">
                <a:tc>
                  <a:txBody>
                    <a:bodyPr/>
                    <a:lstStyle/>
                    <a:p>
                      <a:pPr algn="ctr" fontAlgn="b"/>
                      <a:r>
                        <a:rPr lang="en-US" sz="1600" b="0" i="0" u="none" strike="noStrike" dirty="0">
                          <a:solidFill>
                            <a:srgbClr val="000000"/>
                          </a:solidFill>
                          <a:latin typeface="Calibri"/>
                        </a:rPr>
                        <a:t>17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dirty="0" err="1">
                          <a:solidFill>
                            <a:srgbClr val="000000"/>
                          </a:solidFill>
                          <a:latin typeface="Calibri"/>
                        </a:rPr>
                        <a:t>Vishakapatnam</a:t>
                      </a:r>
                      <a:endParaRPr lang="en-US" sz="1600" b="1" i="0" u="none" strike="noStrike" dirty="0">
                        <a:solidFill>
                          <a:srgbClr val="000000"/>
                        </a:solidFill>
                        <a:latin typeface="Calibri"/>
                      </a:endParaRP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Calibri"/>
                        </a:rPr>
                        <a:t>5.13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28.4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1,537.20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17.55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dirty="0">
                          <a:solidFill>
                            <a:srgbClr val="000000"/>
                          </a:solidFill>
                          <a:latin typeface="Arial"/>
                        </a:rPr>
                        <a:t>1,638.90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18.71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17.7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18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Panjim</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1,645.87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18.79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1,756.70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20.05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15.5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19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Chennai</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5.36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28.8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1,560.40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17.81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1,667.60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19.04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13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Bangalore</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5.47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24.1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1,642.90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18.75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1,736.10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19.82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13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Port Blair</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4.73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26.2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1,420.00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16.21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1,500.27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17.13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11.7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Minicoy</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27.2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1,487.30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16.98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1,577.50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18.01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8.3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16065">
                <a:tc>
                  <a:txBody>
                    <a:bodyPr/>
                    <a:lstStyle/>
                    <a:p>
                      <a:pPr algn="ctr" fontAlgn="b"/>
                      <a:r>
                        <a:rPr lang="en-US" sz="1600" b="0" i="0" u="none" strike="noStrike">
                          <a:solidFill>
                            <a:srgbClr val="000000"/>
                          </a:solidFill>
                          <a:latin typeface="Calibri"/>
                        </a:rPr>
                        <a:t>23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Thiruvanan- tapuram</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5.41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1,581.30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18.05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1,682.50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19.21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8.5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4237">
                <a:tc>
                  <a:txBody>
                    <a:bodyPr/>
                    <a:lstStyle/>
                    <a:p>
                      <a:pPr algn="ctr" fontAlgn="b"/>
                      <a:r>
                        <a:rPr lang="en-US" sz="1600" b="0" i="0" u="none" strike="noStrike">
                          <a:solidFill>
                            <a:srgbClr val="000000"/>
                          </a:solidFill>
                          <a:latin typeface="Calibri"/>
                        </a:rPr>
                        <a:t>24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Chandrapur</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5.12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27.5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1,579.78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18.03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1,683.18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19.21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Pahalgam </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4.70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0.0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1,703.90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19.45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1,698.50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19.39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34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Gangapur</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4.97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1,569.60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17.92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1,659.70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18.95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26.5</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Ludhiana </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5.23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22.6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1,708.10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1,801.80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20.57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a:solidFill>
                            <a:srgbClr val="000000"/>
                          </a:solidFill>
                          <a:latin typeface="Calibri"/>
                        </a:rPr>
                        <a:t>30.9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28</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Manali</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4.59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-1.6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1,664.50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19.00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1,650.20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18.84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32.3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29</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Dehra Dun</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5.32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11.4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1,837.40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20.97</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1,884.20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21.51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30.3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434">
                <a:tc>
                  <a:txBody>
                    <a:bodyPr/>
                    <a:lstStyle/>
                    <a:p>
                      <a:pPr algn="ctr" fontAlgn="b"/>
                      <a:r>
                        <a:rPr lang="en-US" sz="1600" b="0" i="0" u="none" strike="noStrike">
                          <a:solidFill>
                            <a:srgbClr val="000000"/>
                          </a:solidFill>
                          <a:latin typeface="Calibri"/>
                        </a:rPr>
                        <a:t>30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1" i="0" u="none" strike="noStrike">
                          <a:solidFill>
                            <a:srgbClr val="000000"/>
                          </a:solidFill>
                          <a:latin typeface="Calibri"/>
                        </a:rPr>
                        <a:t>Churu</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4.92</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a:solidFill>
                            <a:srgbClr val="000000"/>
                          </a:solidFill>
                          <a:latin typeface="Calibri"/>
                        </a:rPr>
                        <a:t>24.1</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1,555.70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17.76</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1,641.50</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latin typeface="Arial"/>
                        </a:rPr>
                        <a:t>18.74</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600" b="0" i="0" u="none" strike="noStrike" dirty="0">
                          <a:solidFill>
                            <a:srgbClr val="000000"/>
                          </a:solidFill>
                          <a:latin typeface="Calibri"/>
                        </a:rPr>
                        <a:t>28.3</a:t>
                      </a:r>
                    </a:p>
                  </a:txBody>
                  <a:tcPr marL="5797" marR="5797" marT="57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04800" y="299536"/>
          <a:ext cx="8610602" cy="6558464"/>
        </p:xfrm>
        <a:graphic>
          <a:graphicData uri="http://schemas.openxmlformats.org/drawingml/2006/table">
            <a:tbl>
              <a:tblPr/>
              <a:tblGrid>
                <a:gridCol w="740141"/>
                <a:gridCol w="1290946"/>
                <a:gridCol w="1067182"/>
                <a:gridCol w="968208"/>
                <a:gridCol w="1153244"/>
                <a:gridCol w="688504"/>
                <a:gridCol w="1015543"/>
                <a:gridCol w="654080"/>
                <a:gridCol w="1032754"/>
              </a:tblGrid>
              <a:tr h="888815">
                <a:tc>
                  <a:txBody>
                    <a:bodyPr/>
                    <a:lstStyle/>
                    <a:p>
                      <a:pPr algn="ctr" fontAlgn="t"/>
                      <a:r>
                        <a:rPr lang="en-US" sz="1800" b="1" i="0" u="none" strike="noStrike" dirty="0">
                          <a:solidFill>
                            <a:srgbClr val="000000"/>
                          </a:solidFill>
                          <a:latin typeface="Arial"/>
                        </a:rPr>
                        <a:t>Sl. No.</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800" b="1" i="0" u="none" strike="noStrike">
                          <a:solidFill>
                            <a:srgbClr val="000000"/>
                          </a:solidFill>
                          <a:latin typeface="Arial"/>
                        </a:rPr>
                        <a:t>City</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Average Radiation</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Ambient Temp</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Crystalline output</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CUF</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Thin film output</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800" b="1" i="0" u="none" strike="noStrike">
                          <a:solidFill>
                            <a:srgbClr val="000000"/>
                          </a:solidFill>
                          <a:latin typeface="Arial"/>
                        </a:rPr>
                        <a:t>CUF</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800" b="1" i="0" u="none" strike="noStrike">
                          <a:solidFill>
                            <a:srgbClr val="000000"/>
                          </a:solidFill>
                          <a:latin typeface="Arial"/>
                        </a:rPr>
                        <a:t>Optimum Tilt</a:t>
                      </a:r>
                    </a:p>
                  </a:txBody>
                  <a:tcPr marL="3896" marR="3896" marT="389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31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err="1">
                          <a:solidFill>
                            <a:srgbClr val="000000"/>
                          </a:solidFill>
                          <a:latin typeface="Calibri"/>
                        </a:rPr>
                        <a:t>Jaisalmer</a:t>
                      </a:r>
                      <a:endParaRPr lang="en-US" sz="1800" b="1" i="0" u="none" strike="noStrike" dirty="0">
                        <a:solidFill>
                          <a:srgbClr val="000000"/>
                        </a:solidFill>
                        <a:latin typeface="Calibri"/>
                      </a:endParaRP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5.17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25.9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1,609.10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18.37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1,708.40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19.50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26.9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a:solidFill>
                            <a:srgbClr val="000000"/>
                          </a:solidFill>
                          <a:latin typeface="Calibri"/>
                        </a:rPr>
                        <a:t>32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err="1">
                          <a:solidFill>
                            <a:srgbClr val="000000"/>
                          </a:solidFill>
                          <a:latin typeface="Calibri"/>
                        </a:rPr>
                        <a:t>Allahbad</a:t>
                      </a:r>
                      <a:endParaRPr lang="en-US" sz="1800" b="1" i="0" u="none" strike="noStrike" dirty="0">
                        <a:solidFill>
                          <a:srgbClr val="000000"/>
                        </a:solidFill>
                        <a:latin typeface="Calibri"/>
                      </a:endParaRP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5.79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25.9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1,822.50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20.80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1,943.90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22.19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25.5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33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Darjeeling </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4.80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1,641.00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18.73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1,663.60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18.99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27.1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34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Dibrugarh</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3.92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17.1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1,320.58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15.08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1,357.42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15.50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27.5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35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a:solidFill>
                            <a:srgbClr val="000000"/>
                          </a:solidFill>
                          <a:latin typeface="Calibri"/>
                        </a:rPr>
                        <a:t>Kota</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5.08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25.4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1,592.70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18.18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1,686.70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19.25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25.2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a:solidFill>
                            <a:srgbClr val="000000"/>
                          </a:solidFill>
                          <a:latin typeface="Calibri"/>
                        </a:rPr>
                        <a:t>36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err="1">
                          <a:solidFill>
                            <a:srgbClr val="000000"/>
                          </a:solidFill>
                          <a:latin typeface="Calibri"/>
                        </a:rPr>
                        <a:t>Palanpur</a:t>
                      </a:r>
                      <a:endParaRPr lang="en-US" sz="1800" b="1" i="0" u="none" strike="noStrike" dirty="0">
                        <a:solidFill>
                          <a:srgbClr val="000000"/>
                        </a:solidFill>
                        <a:latin typeface="Calibri"/>
                      </a:endParaRP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5.15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26.6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1,594.80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18.21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1,694.90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19.35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24.2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a:solidFill>
                            <a:srgbClr val="000000"/>
                          </a:solidFill>
                          <a:latin typeface="Calibri"/>
                        </a:rPr>
                        <a:t>37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err="1">
                          <a:solidFill>
                            <a:srgbClr val="000000"/>
                          </a:solidFill>
                          <a:latin typeface="Calibri"/>
                        </a:rPr>
                        <a:t>Vadodara</a:t>
                      </a:r>
                      <a:endParaRPr lang="en-US" sz="1800" b="1" i="0" u="none" strike="noStrike" dirty="0">
                        <a:solidFill>
                          <a:srgbClr val="000000"/>
                        </a:solidFill>
                        <a:latin typeface="Calibri"/>
                      </a:endParaRP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5.29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27.5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1,621.60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18.51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1,730.20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19.75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22.3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93939">
                <a:tc>
                  <a:txBody>
                    <a:bodyPr/>
                    <a:lstStyle/>
                    <a:p>
                      <a:pPr algn="ctr" fontAlgn="b"/>
                      <a:r>
                        <a:rPr lang="en-US" sz="1800" b="0" i="0" u="none" strike="noStrike" dirty="0">
                          <a:solidFill>
                            <a:srgbClr val="000000"/>
                          </a:solidFill>
                          <a:latin typeface="Calibri"/>
                        </a:rPr>
                        <a:t>38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err="1">
                          <a:solidFill>
                            <a:srgbClr val="000000"/>
                          </a:solidFill>
                          <a:latin typeface="Calibri"/>
                        </a:rPr>
                        <a:t>Bhuvaneshwar</a:t>
                      </a:r>
                      <a:endParaRPr lang="en-US" sz="1800" b="1" i="0" u="none" strike="noStrike" dirty="0">
                        <a:solidFill>
                          <a:srgbClr val="000000"/>
                        </a:solidFill>
                        <a:latin typeface="Calibri"/>
                      </a:endParaRP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4.82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26.9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1,476.63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16.86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1,566.03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17.88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20.3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93939">
                <a:tc>
                  <a:txBody>
                    <a:bodyPr/>
                    <a:lstStyle/>
                    <a:p>
                      <a:pPr algn="ctr" fontAlgn="b"/>
                      <a:r>
                        <a:rPr lang="en-US" sz="1800" b="0" i="0" u="none" strike="noStrike">
                          <a:solidFill>
                            <a:srgbClr val="000000"/>
                          </a:solidFill>
                          <a:latin typeface="Calibri"/>
                        </a:rPr>
                        <a:t>39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Ahmadnahar</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5.17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25.6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1,582.70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18.07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1,678.87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19.17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19.1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93939">
                <a:tc>
                  <a:txBody>
                    <a:bodyPr/>
                    <a:lstStyle/>
                    <a:p>
                      <a:pPr algn="ctr" fontAlgn="b"/>
                      <a:r>
                        <a:rPr lang="en-US" sz="1800" b="0" i="0" u="none" strike="noStrike" dirty="0">
                          <a:solidFill>
                            <a:srgbClr val="000000"/>
                          </a:solidFill>
                          <a:latin typeface="Calibri"/>
                        </a:rPr>
                        <a:t>40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Machilipatnam</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4.95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1,479.50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16.89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1,573.60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17.96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16.2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Mangalore</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5.08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27.3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1,513.06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17.27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1,608.91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18.37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12.9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Coimbatore</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5.12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26.2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1,512.30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17.26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1,601.90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18.29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11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Dindigul</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5.00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24.9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1,485.40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16.96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1,566.20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17.88</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a:solidFill>
                            <a:srgbClr val="000000"/>
                          </a:solidFill>
                          <a:latin typeface="Calibri"/>
                        </a:rPr>
                        <a:t>10.4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Amini</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5.76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27.4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1,690.90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19.30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1,690.90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19.30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11.1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a:solidFill>
                            <a:srgbClr val="000000"/>
                          </a:solidFill>
                          <a:latin typeface="Calibri"/>
                        </a:rPr>
                        <a:t>Jallandhur </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5.39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latin typeface="Calibri"/>
                        </a:rPr>
                        <a:t>20.4</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1,766.80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20.17</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1,856.30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21.19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31.3</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9064">
                <a:tc>
                  <a:txBody>
                    <a:bodyPr/>
                    <a:lstStyle/>
                    <a:p>
                      <a:pPr algn="ctr" fontAlgn="b"/>
                      <a:r>
                        <a:rPr lang="en-US" sz="1800" b="0" i="0" u="none" strike="noStrike" dirty="0">
                          <a:solidFill>
                            <a:srgbClr val="000000"/>
                          </a:solidFill>
                          <a:latin typeface="Calibri"/>
                        </a:rPr>
                        <a:t>46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800" b="1" i="0" u="none" strike="noStrike" dirty="0">
                          <a:solidFill>
                            <a:srgbClr val="000000"/>
                          </a:solidFill>
                          <a:latin typeface="Calibri"/>
                        </a:rPr>
                        <a:t>Rae Bareli</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5.05</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24.9</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1,594.80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a:solidFill>
                            <a:srgbClr val="000000"/>
                          </a:solidFill>
                          <a:latin typeface="Arial"/>
                        </a:rPr>
                        <a:t>18.21</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1,687.60</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latin typeface="Arial"/>
                        </a:rPr>
                        <a:t>19.26</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800" b="0" i="0" u="none" strike="noStrike" dirty="0">
                          <a:solidFill>
                            <a:srgbClr val="000000"/>
                          </a:solidFill>
                          <a:latin typeface="Calibri"/>
                        </a:rPr>
                        <a:t>26.2</a:t>
                      </a:r>
                    </a:p>
                  </a:txBody>
                  <a:tcPr marL="3896" marR="3896" marT="389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a:srcRect/>
          <a:stretch>
            <a:fillRect/>
          </a:stretch>
        </p:blipFill>
        <p:spPr bwMode="auto">
          <a:xfrm>
            <a:off x="0" y="342900"/>
            <a:ext cx="9144000" cy="61722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371600" y="381000"/>
          <a:ext cx="4712676" cy="6236674"/>
        </p:xfrm>
        <a:graphic>
          <a:graphicData uri="http://schemas.openxmlformats.org/drawingml/2006/table">
            <a:tbl>
              <a:tblPr/>
              <a:tblGrid>
                <a:gridCol w="1687736"/>
                <a:gridCol w="1051589"/>
                <a:gridCol w="1973351"/>
              </a:tblGrid>
              <a:tr h="328246">
                <a:tc gridSpan="3">
                  <a:txBody>
                    <a:bodyPr/>
                    <a:lstStyle/>
                    <a:p>
                      <a:pPr algn="l" fontAlgn="b"/>
                      <a:r>
                        <a:rPr lang="en-US" sz="1800" b="1" i="0" u="none" strike="noStrike" dirty="0" smtClean="0">
                          <a:solidFill>
                            <a:srgbClr val="000000"/>
                          </a:solidFill>
                          <a:latin typeface="Calibri"/>
                        </a:rPr>
                        <a:t>PV Installation in INDIA</a:t>
                      </a:r>
                      <a:endParaRPr lang="en-US" sz="1800" b="1" i="0" u="none" strike="noStrike" dirty="0">
                        <a:solidFill>
                          <a:srgbClr val="000000"/>
                        </a:solidFill>
                        <a:latin typeface="Calibri"/>
                      </a:endParaRPr>
                    </a:p>
                  </a:txBody>
                  <a:tcPr marL="9525" marR="9525" marT="9525" marB="0" anchor="b">
                    <a:lnL>
                      <a:noFill/>
                    </a:lnL>
                    <a:lnR>
                      <a:noFill/>
                    </a:lnR>
                    <a:lnT>
                      <a:noFill/>
                    </a:lnT>
                    <a:lnB>
                      <a:noFill/>
                    </a:lnB>
                  </a:tcPr>
                </a:tc>
                <a:tc hMerge="1">
                  <a:txBody>
                    <a:bodyPr/>
                    <a:lstStyle/>
                    <a:p>
                      <a:pPr algn="l" fontAlgn="b"/>
                      <a:endParaRPr lang="en-US" sz="1800" b="1" i="0" u="none" strike="noStrike" dirty="0">
                        <a:solidFill>
                          <a:srgbClr val="000000"/>
                        </a:solidFill>
                        <a:latin typeface="Calibri"/>
                      </a:endParaRPr>
                    </a:p>
                  </a:txBody>
                  <a:tcPr marL="9525" marR="9525" marT="9525" marB="0" anchor="b">
                    <a:lnL>
                      <a:noFill/>
                    </a:lnL>
                    <a:lnR>
                      <a:noFill/>
                    </a:lnR>
                    <a:lnT>
                      <a:noFill/>
                    </a:lnT>
                    <a:lnB>
                      <a:noFill/>
                    </a:lnB>
                  </a:tcPr>
                </a:tc>
                <a:tc hMerge="1">
                  <a:txBody>
                    <a:bodyPr/>
                    <a:lstStyle/>
                    <a:p>
                      <a:pPr algn="l" fontAlgn="b"/>
                      <a:endParaRPr lang="en-US" sz="1800" b="1" i="0" u="none" strike="noStrike" dirty="0">
                        <a:solidFill>
                          <a:srgbClr val="000000"/>
                        </a:solidFill>
                        <a:latin typeface="Calibri"/>
                      </a:endParaRPr>
                    </a:p>
                  </a:txBody>
                  <a:tcPr marL="9525" marR="9525" marT="9525" marB="0" anchor="b">
                    <a:lnL>
                      <a:noFill/>
                    </a:lnL>
                    <a:lnR>
                      <a:noFill/>
                    </a:lnR>
                    <a:lnT>
                      <a:noFill/>
                    </a:lnT>
                    <a:lnB>
                      <a:noFill/>
                    </a:lnB>
                  </a:tcPr>
                </a:tc>
              </a:tr>
              <a:tr h="328246">
                <a:tc>
                  <a:txBody>
                    <a:bodyPr/>
                    <a:lstStyle/>
                    <a:p>
                      <a:pPr algn="l" fontAlgn="b"/>
                      <a:r>
                        <a:rPr lang="en-US" sz="1800" b="1" i="0" u="none" strike="noStrike" dirty="0">
                          <a:solidFill>
                            <a:srgbClr val="000000"/>
                          </a:solidFill>
                          <a:latin typeface="Calibri"/>
                        </a:rPr>
                        <a:t>State</a:t>
                      </a:r>
                    </a:p>
                  </a:txBody>
                  <a:tcPr marL="9525" marR="9525" marT="9525" marB="0" anchor="b">
                    <a:lnL>
                      <a:noFill/>
                    </a:lnL>
                    <a:lnR>
                      <a:noFill/>
                    </a:lnR>
                    <a:lnT>
                      <a:noFill/>
                    </a:lnT>
                    <a:lnB>
                      <a:noFill/>
                    </a:lnB>
                  </a:tcPr>
                </a:tc>
                <a:tc>
                  <a:txBody>
                    <a:bodyPr/>
                    <a:lstStyle/>
                    <a:p>
                      <a:pPr algn="l" fontAlgn="b"/>
                      <a:r>
                        <a:rPr lang="en-US" sz="1800" b="1" i="0" u="none" strike="noStrike" dirty="0">
                          <a:solidFill>
                            <a:srgbClr val="000000"/>
                          </a:solidFill>
                          <a:latin typeface="Calibri"/>
                        </a:rPr>
                        <a:t>MW</a:t>
                      </a:r>
                    </a:p>
                  </a:txBody>
                  <a:tcPr marL="9525" marR="9525" marT="9525" marB="0" anchor="b">
                    <a:lnL>
                      <a:noFill/>
                    </a:lnL>
                    <a:lnR>
                      <a:noFill/>
                    </a:lnR>
                    <a:lnT>
                      <a:noFill/>
                    </a:lnT>
                    <a:lnB>
                      <a:noFill/>
                    </a:lnB>
                  </a:tcPr>
                </a:tc>
                <a:tc>
                  <a:txBody>
                    <a:bodyPr/>
                    <a:lstStyle/>
                    <a:p>
                      <a:pPr algn="l" fontAlgn="b"/>
                      <a:r>
                        <a:rPr lang="en-US" sz="1800" b="1" i="0" u="none" strike="noStrike" dirty="0">
                          <a:solidFill>
                            <a:srgbClr val="000000"/>
                          </a:solidFill>
                          <a:latin typeface="Calibri"/>
                        </a:rPr>
                        <a:t>%</a:t>
                      </a:r>
                    </a:p>
                  </a:txBody>
                  <a:tcPr marL="9525" marR="9525" marT="9525" marB="0" anchor="b">
                    <a:lnL>
                      <a:noFill/>
                    </a:lnL>
                    <a:lnR>
                      <a:noFill/>
                    </a:lnR>
                    <a:lnT>
                      <a:noFill/>
                    </a:lnT>
                    <a:lnB>
                      <a:noFill/>
                    </a:lnB>
                  </a:tcPr>
                </a:tc>
              </a:tr>
              <a:tr h="328246">
                <a:tc>
                  <a:txBody>
                    <a:bodyPr/>
                    <a:lstStyle/>
                    <a:p>
                      <a:pPr algn="l" rtl="0" fontAlgn="b"/>
                      <a:r>
                        <a:rPr lang="en-US" sz="1800" b="0" i="0" u="none" strike="noStrike" dirty="0" smtClean="0">
                          <a:solidFill>
                            <a:srgbClr val="000000"/>
                          </a:solidFill>
                          <a:latin typeface="Times New Roman"/>
                        </a:rPr>
                        <a:t>Andhra </a:t>
                      </a:r>
                      <a:r>
                        <a:rPr lang="en-US" sz="1800" b="0" i="0" u="none" strike="noStrike" dirty="0">
                          <a:solidFill>
                            <a:srgbClr val="000000"/>
                          </a:solidFill>
                          <a:latin typeface="Times New Roman"/>
                        </a:rPr>
                        <a:t>P</a:t>
                      </a:r>
                      <a:r>
                        <a:rPr lang="en-US" sz="1800" b="0" i="0" u="none" strike="noStrike" dirty="0" smtClean="0">
                          <a:solidFill>
                            <a:srgbClr val="000000"/>
                          </a:solidFill>
                          <a:latin typeface="Times New Roman"/>
                        </a:rPr>
                        <a:t>radesh </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21.8</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2.2</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Delhi   </a:t>
                      </a: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2.5</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0.3</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Gujarat    </a:t>
                      </a: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654.8</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66.9</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Chattisgarh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4.0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0.4</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Haryana  </a:t>
                      </a: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7.8</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0.8</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Jharkhand  </a:t>
                      </a: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 4,0</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0.4</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Karnataka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9.0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0.9</a:t>
                      </a:r>
                    </a:p>
                  </a:txBody>
                  <a:tcPr marL="9525" marR="9525" marT="9525" marB="0" anchor="b">
                    <a:lnL>
                      <a:noFill/>
                    </a:lnL>
                    <a:lnR>
                      <a:noFill/>
                    </a:lnR>
                    <a:lnT>
                      <a:noFill/>
                    </a:lnT>
                    <a:lnB>
                      <a:noFill/>
                    </a:lnB>
                  </a:tcPr>
                </a:tc>
              </a:tr>
              <a:tr h="328246">
                <a:tc>
                  <a:txBody>
                    <a:bodyPr/>
                    <a:lstStyle/>
                    <a:p>
                      <a:pPr algn="l" rtl="0" fontAlgn="b"/>
                      <a:r>
                        <a:rPr lang="en-US" sz="1800" b="0" i="0" u="none" strike="noStrike" dirty="0">
                          <a:solidFill>
                            <a:srgbClr val="000000"/>
                          </a:solidFill>
                          <a:latin typeface="Times New Roman"/>
                        </a:rPr>
                        <a:t>Madhya P</a:t>
                      </a:r>
                      <a:r>
                        <a:rPr lang="en-US" sz="1800" b="0" i="0" u="none" strike="noStrike" dirty="0" smtClean="0">
                          <a:solidFill>
                            <a:srgbClr val="000000"/>
                          </a:solidFill>
                          <a:latin typeface="Times New Roman"/>
                        </a:rPr>
                        <a:t>radesh </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2.0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0.2</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Maharastra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20.0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2.0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Orissa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13.0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1.3</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Punjab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9.0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0.9</a:t>
                      </a:r>
                    </a:p>
                  </a:txBody>
                  <a:tcPr marL="9525" marR="9525" marT="9525" marB="0" anchor="b">
                    <a:lnL>
                      <a:noFill/>
                    </a:lnL>
                    <a:lnR>
                      <a:noFill/>
                    </a:lnR>
                    <a:lnT>
                      <a:noFill/>
                    </a:lnT>
                    <a:lnB>
                      <a:noFill/>
                    </a:lnB>
                  </a:tcPr>
                </a:tc>
              </a:tr>
              <a:tr h="328246">
                <a:tc>
                  <a:txBody>
                    <a:bodyPr/>
                    <a:lstStyle/>
                    <a:p>
                      <a:pPr algn="l" rtl="0" fontAlgn="b"/>
                      <a:r>
                        <a:rPr lang="en-US" sz="1800" b="0" i="0" u="none" strike="noStrike" dirty="0">
                          <a:solidFill>
                            <a:srgbClr val="000000"/>
                          </a:solidFill>
                          <a:latin typeface="Times New Roman"/>
                        </a:rPr>
                        <a:t>Rajasthan </a:t>
                      </a:r>
                    </a:p>
                  </a:txBody>
                  <a:tcPr marL="9525" marR="9525" marT="9525" marB="0" anchor="b">
                    <a:lnL>
                      <a:noFill/>
                    </a:lnL>
                    <a:lnR>
                      <a:noFill/>
                    </a:lnR>
                    <a:lnT>
                      <a:noFill/>
                    </a:lnT>
                    <a:lnB>
                      <a:noFill/>
                    </a:lnB>
                  </a:tcPr>
                </a:tc>
                <a:tc>
                  <a:txBody>
                    <a:bodyPr/>
                    <a:lstStyle/>
                    <a:p>
                      <a:pPr algn="l" rtl="0" fontAlgn="b"/>
                      <a:r>
                        <a:rPr lang="en-US" sz="1800" b="0" i="0" u="none" strike="noStrike">
                          <a:solidFill>
                            <a:srgbClr val="000000"/>
                          </a:solidFill>
                          <a:latin typeface="Times New Roman"/>
                        </a:rPr>
                        <a:t>197.5</a:t>
                      </a: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20.2</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Tamil nadu </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15.0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1.5</a:t>
                      </a:r>
                    </a:p>
                  </a:txBody>
                  <a:tcPr marL="9525" marR="9525" marT="9525" marB="0" anchor="b">
                    <a:lnL>
                      <a:noFill/>
                    </a:lnL>
                    <a:lnR>
                      <a:noFill/>
                    </a:lnR>
                    <a:lnT>
                      <a:noFill/>
                    </a:lnT>
                    <a:lnB>
                      <a:noFill/>
                    </a:lnB>
                  </a:tcPr>
                </a:tc>
              </a:tr>
              <a:tr h="328246">
                <a:tc>
                  <a:txBody>
                    <a:bodyPr/>
                    <a:lstStyle/>
                    <a:p>
                      <a:pPr algn="l" rtl="0" fontAlgn="b"/>
                      <a:r>
                        <a:rPr lang="en-US" sz="1800" b="0" i="0" u="none" strike="noStrike" dirty="0">
                          <a:solidFill>
                            <a:srgbClr val="000000"/>
                          </a:solidFill>
                          <a:latin typeface="Times New Roman"/>
                        </a:rPr>
                        <a:t>Uttar P</a:t>
                      </a:r>
                      <a:r>
                        <a:rPr lang="en-US" sz="1800" b="0" i="0" u="none" strike="noStrike" dirty="0" smtClean="0">
                          <a:solidFill>
                            <a:srgbClr val="000000"/>
                          </a:solidFill>
                          <a:latin typeface="Times New Roman"/>
                        </a:rPr>
                        <a:t>radesh </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12.0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1.2</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Uttarkhand</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5.0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0.5</a:t>
                      </a:r>
                    </a:p>
                  </a:txBody>
                  <a:tcPr marL="9525" marR="9525" marT="9525" marB="0" anchor="b">
                    <a:lnL>
                      <a:noFill/>
                    </a:lnL>
                    <a:lnR>
                      <a:noFill/>
                    </a:lnR>
                    <a:lnT>
                      <a:noFill/>
                    </a:lnT>
                    <a:lnB>
                      <a:noFill/>
                    </a:lnB>
                  </a:tcPr>
                </a:tc>
              </a:tr>
              <a:tr h="328246">
                <a:tc>
                  <a:txBody>
                    <a:bodyPr/>
                    <a:lstStyle/>
                    <a:p>
                      <a:pPr algn="l" rtl="0" fontAlgn="b"/>
                      <a:r>
                        <a:rPr lang="en-US" sz="1800" b="0" i="0" u="none" strike="noStrike">
                          <a:solidFill>
                            <a:srgbClr val="000000"/>
                          </a:solidFill>
                          <a:latin typeface="Times New Roman"/>
                        </a:rPr>
                        <a:t>West Bengal</a:t>
                      </a:r>
                    </a:p>
                  </a:txBody>
                  <a:tcPr marL="9525" marR="9525" marT="9525" marB="0" anchor="b">
                    <a:lnL>
                      <a:noFill/>
                    </a:lnL>
                    <a:lnR>
                      <a:noFill/>
                    </a:lnR>
                    <a:lnT>
                      <a:noFill/>
                    </a:lnT>
                    <a:lnB>
                      <a:noFill/>
                    </a:lnB>
                  </a:tcPr>
                </a:tc>
                <a:tc>
                  <a:txBody>
                    <a:bodyPr/>
                    <a:lstStyle/>
                    <a:p>
                      <a:pPr algn="l" rtl="0" fontAlgn="b"/>
                      <a:r>
                        <a:rPr lang="en-US" sz="1800" b="0" i="0" u="none" strike="noStrike" dirty="0" smtClean="0">
                          <a:solidFill>
                            <a:srgbClr val="000000"/>
                          </a:solidFill>
                          <a:latin typeface="Times New Roman"/>
                        </a:rPr>
                        <a:t>2.0</a:t>
                      </a:r>
                      <a:endParaRPr lang="en-US" sz="1800" b="0" i="0" u="none" strike="noStrike" dirty="0">
                        <a:solidFill>
                          <a:srgbClr val="000000"/>
                        </a:solidFill>
                        <a:latin typeface="Times New Roman"/>
                      </a:endParaRPr>
                    </a:p>
                  </a:txBody>
                  <a:tcPr marL="9525" marR="9525" marT="9525" marB="0" anchor="b">
                    <a:lnL>
                      <a:noFill/>
                    </a:lnL>
                    <a:lnR>
                      <a:noFill/>
                    </a:lnR>
                    <a:lnT>
                      <a:noFill/>
                    </a:lnT>
                    <a:lnB>
                      <a:noFill/>
                    </a:lnB>
                  </a:tcPr>
                </a:tc>
                <a:tc>
                  <a:txBody>
                    <a:bodyPr/>
                    <a:lstStyle/>
                    <a:p>
                      <a:pPr algn="l" rtl="0" fontAlgn="b"/>
                      <a:r>
                        <a:rPr lang="en-US" sz="1800" b="0" i="0" u="none" strike="noStrike" dirty="0">
                          <a:solidFill>
                            <a:srgbClr val="000000"/>
                          </a:solidFill>
                          <a:latin typeface="Times New Roman"/>
                        </a:rPr>
                        <a:t>0.2</a:t>
                      </a:r>
                    </a:p>
                  </a:txBody>
                  <a:tcPr marL="9525" marR="9525" marT="9525" marB="0" anchor="b">
                    <a:lnL>
                      <a:noFill/>
                    </a:lnL>
                    <a:lnR>
                      <a:noFill/>
                    </a:lnR>
                    <a:lnT>
                      <a:noFill/>
                    </a:lnT>
                    <a:lnB>
                      <a:noFill/>
                    </a:lnB>
                  </a:tcPr>
                </a:tc>
              </a:tr>
              <a:tr h="328246">
                <a:tc>
                  <a:txBody>
                    <a:bodyPr/>
                    <a:lstStyle/>
                    <a:p>
                      <a:pPr algn="l" rtl="0" fontAlgn="b"/>
                      <a:r>
                        <a:rPr lang="en-US" sz="1800" b="1" i="0" u="none" strike="noStrike">
                          <a:solidFill>
                            <a:srgbClr val="000000"/>
                          </a:solidFill>
                          <a:latin typeface="Times New Roman"/>
                        </a:rPr>
                        <a:t>Total </a:t>
                      </a:r>
                    </a:p>
                  </a:txBody>
                  <a:tcPr marL="9525" marR="9525" marT="9525" marB="0" anchor="b">
                    <a:lnL>
                      <a:noFill/>
                    </a:lnL>
                    <a:lnR>
                      <a:noFill/>
                    </a:lnR>
                    <a:lnT>
                      <a:noFill/>
                    </a:lnT>
                    <a:lnB>
                      <a:noFill/>
                    </a:lnB>
                  </a:tcPr>
                </a:tc>
                <a:tc>
                  <a:txBody>
                    <a:bodyPr/>
                    <a:lstStyle/>
                    <a:p>
                      <a:pPr algn="l" rtl="0" fontAlgn="b"/>
                      <a:r>
                        <a:rPr lang="en-US" sz="1800" b="1" i="0" u="none" strike="noStrike">
                          <a:solidFill>
                            <a:srgbClr val="000000"/>
                          </a:solidFill>
                          <a:latin typeface="Times New Roman"/>
                        </a:rPr>
                        <a:t>979.4</a:t>
                      </a:r>
                    </a:p>
                  </a:txBody>
                  <a:tcPr marL="9525" marR="9525" marT="9525" marB="0" anchor="b">
                    <a:lnL>
                      <a:noFill/>
                    </a:lnL>
                    <a:lnR>
                      <a:noFill/>
                    </a:lnR>
                    <a:lnT>
                      <a:noFill/>
                    </a:lnT>
                    <a:lnB>
                      <a:noFill/>
                    </a:lnB>
                  </a:tcPr>
                </a:tc>
                <a:tc>
                  <a:txBody>
                    <a:bodyPr/>
                    <a:lstStyle/>
                    <a:p>
                      <a:pPr algn="l" rtl="0" fontAlgn="b"/>
                      <a:r>
                        <a:rPr lang="en-US" sz="1800" b="1" i="0" u="none" strike="noStrike" dirty="0">
                          <a:solidFill>
                            <a:srgbClr val="000000"/>
                          </a:solidFill>
                          <a:latin typeface="Times New Roman"/>
                        </a:rPr>
                        <a:t>100</a:t>
                      </a:r>
                    </a:p>
                  </a:txBody>
                  <a:tcPr marL="9525" marR="9525" marT="9525" marB="0" anchor="b">
                    <a:lnL>
                      <a:noFill/>
                    </a:lnL>
                    <a:lnR>
                      <a:noFill/>
                    </a:lnR>
                    <a:lnT>
                      <a:noFill/>
                    </a:lnT>
                    <a:lnB>
                      <a:noFill/>
                    </a:lnB>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a:srcRect/>
          <a:stretch>
            <a:fillRect/>
          </a:stretch>
        </p:blipFill>
        <p:spPr bwMode="auto">
          <a:xfrm>
            <a:off x="0" y="-770"/>
            <a:ext cx="9372600" cy="7163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17693"/>
            <a:ext cx="9396227" cy="6124754"/>
          </a:xfrm>
          <a:prstGeom prst="rect">
            <a:avLst/>
          </a:prstGeom>
          <a:noFill/>
        </p:spPr>
        <p:txBody>
          <a:bodyPr wrap="none" rtlCol="0">
            <a:spAutoFit/>
          </a:bodyPr>
          <a:lstStyle/>
          <a:p>
            <a:r>
              <a:rPr lang="en-US" sz="3200" b="1" dirty="0"/>
              <a:t>Conclusions and Recommendations</a:t>
            </a:r>
          </a:p>
          <a:p>
            <a:r>
              <a:rPr lang="en-US" sz="2400" dirty="0"/>
              <a:t> </a:t>
            </a:r>
          </a:p>
          <a:p>
            <a:pPr>
              <a:buFont typeface="Arial" pitchFamily="34" charset="0"/>
              <a:buChar char="•"/>
            </a:pPr>
            <a:r>
              <a:rPr lang="en-US" sz="2400" dirty="0" smtClean="0"/>
              <a:t>    Solar </a:t>
            </a:r>
            <a:r>
              <a:rPr lang="en-US" sz="2400" dirty="0"/>
              <a:t>Photovoltaic and thermal power plants will play an important </a:t>
            </a:r>
            <a:endParaRPr lang="en-US" sz="2400" dirty="0" smtClean="0"/>
          </a:p>
          <a:p>
            <a:r>
              <a:rPr lang="en-US" sz="2400" dirty="0" smtClean="0"/>
              <a:t>      role </a:t>
            </a:r>
            <a:r>
              <a:rPr lang="en-US" sz="2400" dirty="0"/>
              <a:t>in the overall </a:t>
            </a:r>
            <a:r>
              <a:rPr lang="en-US" sz="2400" dirty="0" smtClean="0"/>
              <a:t>energy   </a:t>
            </a:r>
            <a:r>
              <a:rPr lang="en-US" sz="2400" dirty="0"/>
              <a:t>supply. The grid parity is likely to be </a:t>
            </a:r>
            <a:endParaRPr lang="en-US" sz="2400" dirty="0" smtClean="0"/>
          </a:p>
          <a:p>
            <a:r>
              <a:rPr lang="en-US" sz="2400" dirty="0" smtClean="0"/>
              <a:t>      achieved </a:t>
            </a:r>
            <a:r>
              <a:rPr lang="en-US" sz="2400" dirty="0"/>
              <a:t>around 2017-2020</a:t>
            </a:r>
            <a:r>
              <a:rPr lang="en-US" sz="2400" dirty="0" smtClean="0"/>
              <a:t>. </a:t>
            </a:r>
            <a:endParaRPr lang="en-US" sz="2400" dirty="0"/>
          </a:p>
          <a:p>
            <a:pPr>
              <a:buFont typeface="Arial" pitchFamily="34" charset="0"/>
              <a:buChar char="•"/>
            </a:pPr>
            <a:r>
              <a:rPr lang="en-US" sz="2400" dirty="0" smtClean="0"/>
              <a:t>    Solar </a:t>
            </a:r>
            <a:r>
              <a:rPr lang="en-US" sz="2400" dirty="0"/>
              <a:t>radiation data is available from several sources including </a:t>
            </a:r>
            <a:endParaRPr lang="en-US" sz="2400" dirty="0" smtClean="0"/>
          </a:p>
          <a:p>
            <a:r>
              <a:rPr lang="en-US" sz="2400" dirty="0" smtClean="0"/>
              <a:t>      satellite </a:t>
            </a:r>
            <a:r>
              <a:rPr lang="en-US" sz="2400" dirty="0"/>
              <a:t>simulations. The </a:t>
            </a:r>
            <a:r>
              <a:rPr lang="en-US" sz="2400" dirty="0" smtClean="0"/>
              <a:t>data collection </a:t>
            </a:r>
            <a:r>
              <a:rPr lang="en-US" sz="2400" dirty="0"/>
              <a:t>and simulation is a </a:t>
            </a:r>
            <a:r>
              <a:rPr lang="en-US" sz="2400" dirty="0" smtClean="0"/>
              <a:t>complex</a:t>
            </a:r>
          </a:p>
          <a:p>
            <a:r>
              <a:rPr lang="en-US" sz="2400" dirty="0" smtClean="0"/>
              <a:t>      procedure </a:t>
            </a:r>
            <a:r>
              <a:rPr lang="en-US" sz="2400" dirty="0"/>
              <a:t>and can have inaccuracies varying </a:t>
            </a:r>
            <a:r>
              <a:rPr lang="en-US" sz="2400" dirty="0" smtClean="0"/>
              <a:t>from  </a:t>
            </a:r>
            <a:r>
              <a:rPr lang="en-US" sz="2400" dirty="0"/>
              <a:t>3 to 20%. The </a:t>
            </a:r>
            <a:endParaRPr lang="en-US" sz="2400" dirty="0" smtClean="0"/>
          </a:p>
          <a:p>
            <a:r>
              <a:rPr lang="en-US" sz="2400" dirty="0" smtClean="0"/>
              <a:t>      most </a:t>
            </a:r>
            <a:r>
              <a:rPr lang="en-US" sz="2400" dirty="0"/>
              <a:t>reliable data is  ground measured with accurate instruments. </a:t>
            </a:r>
          </a:p>
          <a:p>
            <a:pPr>
              <a:buFont typeface="Arial" pitchFamily="34" charset="0"/>
              <a:buChar char="•"/>
            </a:pPr>
            <a:r>
              <a:rPr lang="en-US" sz="2400" dirty="0" smtClean="0"/>
              <a:t>     The </a:t>
            </a:r>
            <a:r>
              <a:rPr lang="en-US" sz="2400" dirty="0"/>
              <a:t>performance  (Capacity utilization factor ) CUF depends on </a:t>
            </a:r>
            <a:endParaRPr lang="en-US" sz="2400" dirty="0" smtClean="0"/>
          </a:p>
          <a:p>
            <a:r>
              <a:rPr lang="en-US" sz="2400" dirty="0" smtClean="0"/>
              <a:t>      several </a:t>
            </a:r>
            <a:r>
              <a:rPr lang="en-US" sz="2400" dirty="0"/>
              <a:t>factors including </a:t>
            </a:r>
            <a:r>
              <a:rPr lang="en-US" sz="2400" dirty="0" smtClean="0"/>
              <a:t>the  </a:t>
            </a:r>
            <a:r>
              <a:rPr lang="en-US" sz="2400" dirty="0"/>
              <a:t>solar radiation, temperature, air </a:t>
            </a:r>
            <a:r>
              <a:rPr lang="en-US" sz="2400" dirty="0" smtClean="0"/>
              <a:t>velocity  </a:t>
            </a:r>
          </a:p>
          <a:p>
            <a:r>
              <a:rPr lang="en-US" sz="2400" dirty="0" smtClean="0"/>
              <a:t>      </a:t>
            </a:r>
            <a:r>
              <a:rPr lang="en-US" sz="2400" dirty="0"/>
              <a:t>apart from the module type and quality, angle </a:t>
            </a:r>
            <a:r>
              <a:rPr lang="en-US" sz="2400" dirty="0" smtClean="0"/>
              <a:t>of  tilt (or </a:t>
            </a:r>
            <a:r>
              <a:rPr lang="en-US" sz="2400" dirty="0"/>
              <a:t>tracking),  </a:t>
            </a:r>
            <a:endParaRPr lang="en-US" sz="2400" dirty="0" smtClean="0"/>
          </a:p>
          <a:p>
            <a:r>
              <a:rPr lang="en-US" sz="2400" dirty="0" smtClean="0"/>
              <a:t>      design </a:t>
            </a:r>
            <a:r>
              <a:rPr lang="en-US" sz="2400" dirty="0"/>
              <a:t>parameters to avoid cable losses and efficiencies of inverters </a:t>
            </a:r>
            <a:endParaRPr lang="en-US" sz="2400" dirty="0" smtClean="0"/>
          </a:p>
          <a:p>
            <a:r>
              <a:rPr lang="en-US" sz="2400" dirty="0" smtClean="0"/>
              <a:t>      and transformers</a:t>
            </a:r>
            <a:r>
              <a:rPr lang="en-US" sz="2400" dirty="0"/>
              <a:t>. There are some inherent losses which can </a:t>
            </a:r>
            <a:r>
              <a:rPr lang="en-US" sz="2400" dirty="0" smtClean="0"/>
              <a:t>be</a:t>
            </a:r>
          </a:p>
          <a:p>
            <a:r>
              <a:rPr lang="en-US" sz="2400" dirty="0" smtClean="0"/>
              <a:t>      </a:t>
            </a:r>
            <a:r>
              <a:rPr lang="en-US" sz="2400" dirty="0"/>
              <a:t>reduced through proper </a:t>
            </a:r>
            <a:r>
              <a:rPr lang="en-US" sz="2400" dirty="0" smtClean="0"/>
              <a:t> designing  </a:t>
            </a:r>
            <a:r>
              <a:rPr lang="en-US" sz="2400" dirty="0"/>
              <a:t>but not completely avoided</a:t>
            </a:r>
            <a:r>
              <a:rPr lang="en-US" sz="2400" dirty="0" smtClean="0"/>
              <a:t>.</a:t>
            </a:r>
            <a:endParaRPr lang="en-US" sz="2400" dirty="0"/>
          </a:p>
          <a:p>
            <a:endParaRPr lang="en-US" sz="24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09600"/>
            <a:ext cx="8534400" cy="5632311"/>
          </a:xfrm>
          <a:prstGeom prst="rect">
            <a:avLst/>
          </a:prstGeom>
        </p:spPr>
        <p:txBody>
          <a:bodyPr wrap="square">
            <a:spAutoFit/>
          </a:bodyPr>
          <a:lstStyle/>
          <a:p>
            <a:pPr>
              <a:buFont typeface="Arial" pitchFamily="34" charset="0"/>
              <a:buChar char="•"/>
            </a:pPr>
            <a:r>
              <a:rPr lang="en-US" dirty="0" smtClean="0"/>
              <a:t>       </a:t>
            </a:r>
            <a:r>
              <a:rPr lang="en-US" sz="2000" dirty="0" smtClean="0">
                <a:latin typeface="Arial" pitchFamily="34" charset="0"/>
                <a:cs typeface="Arial" pitchFamily="34" charset="0"/>
              </a:rPr>
              <a:t>Thin film modules will perform better than the crystalline modules           in high temperature zones. The estimated capacity factor varies from 16 to 20% in various parts of the country. </a:t>
            </a:r>
          </a:p>
          <a:p>
            <a:r>
              <a:rPr lang="en-US" sz="2000" dirty="0" smtClean="0">
                <a:latin typeface="Arial" pitchFamily="34" charset="0"/>
                <a:cs typeface="Arial" pitchFamily="34" charset="0"/>
              </a:rPr>
              <a:t>At most locations in  Rajasthan and  </a:t>
            </a:r>
            <a:r>
              <a:rPr lang="en-US" sz="2000" dirty="0" err="1" smtClean="0">
                <a:latin typeface="Arial" pitchFamily="34" charset="0"/>
                <a:cs typeface="Arial" pitchFamily="34" charset="0"/>
              </a:rPr>
              <a:t>Gujrat</a:t>
            </a:r>
            <a:r>
              <a:rPr lang="en-US" sz="2000" dirty="0" smtClean="0">
                <a:latin typeface="Arial" pitchFamily="34" charset="0"/>
                <a:cs typeface="Arial" pitchFamily="34" charset="0"/>
              </a:rPr>
              <a:t> it is around  19-20%. In some places where the CUF is around 18%, it is advisable to  increase  to 19% by adding some extra modules. </a:t>
            </a:r>
          </a:p>
          <a:p>
            <a:pPr>
              <a:buFont typeface="Arial" pitchFamily="34" charset="0"/>
              <a:buChar char="•"/>
            </a:pPr>
            <a:r>
              <a:rPr lang="en-US" sz="2000" dirty="0" smtClean="0">
                <a:latin typeface="Arial" pitchFamily="34" charset="0"/>
                <a:cs typeface="Arial" pitchFamily="34" charset="0"/>
              </a:rPr>
              <a:t>       The modules show degradation in  power output through years of operation. It is observed  that  quality of modules is very important  in determining the extent of degradation. The improvements in technology and quality assurance have reduced this degradation  considerably. Based on the results of past studies and trends, one can fairly assume  degradation of maximum 0.5% per year from 3</a:t>
            </a:r>
            <a:r>
              <a:rPr lang="en-US" sz="2000" baseline="30000" dirty="0" smtClean="0">
                <a:latin typeface="Arial" pitchFamily="34" charset="0"/>
                <a:cs typeface="Arial" pitchFamily="34" charset="0"/>
              </a:rPr>
              <a:t>rd</a:t>
            </a:r>
            <a:r>
              <a:rPr lang="en-US" sz="2000" dirty="0" smtClean="0">
                <a:latin typeface="Arial" pitchFamily="34" charset="0"/>
                <a:cs typeface="Arial" pitchFamily="34" charset="0"/>
              </a:rPr>
              <a:t> year of deployment. </a:t>
            </a:r>
          </a:p>
          <a:p>
            <a:pPr>
              <a:buFont typeface="Arial" pitchFamily="34" charset="0"/>
              <a:buChar char="•"/>
            </a:pPr>
            <a:r>
              <a:rPr lang="en-US" sz="2000" dirty="0" smtClean="0">
                <a:latin typeface="Arial" pitchFamily="34" charset="0"/>
                <a:cs typeface="Arial" pitchFamily="34" charset="0"/>
              </a:rPr>
              <a:t>        It would be desirable to monitor the solar plant installations and build up database for  future work. It is also recommended to carry out a detailed study for several locations with  active involvement of IMD and MNRE.</a:t>
            </a:r>
          </a:p>
          <a:p>
            <a:pPr>
              <a:buFont typeface="Arial" pitchFamily="34" charset="0"/>
              <a:buChar char="•"/>
            </a:pPr>
            <a:r>
              <a:rPr lang="en-US" sz="2000" dirty="0" smtClean="0"/>
              <a:t> Solar power needs to be promoted on large scale .</a:t>
            </a:r>
            <a:endParaRPr lang="en-US" sz="2000" dirty="0" smtClean="0">
              <a:latin typeface="Arial" pitchFamily="34" charset="0"/>
              <a:cs typeface="Arial" pitchFamily="34" charset="0"/>
            </a:endParaRPr>
          </a:p>
          <a:p>
            <a:pPr>
              <a:buFont typeface="Arial" pitchFamily="34" charset="0"/>
              <a:buChar char="•"/>
            </a:pPr>
            <a:endParaRPr lang="en-US"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a:srcRect/>
          <a:stretch>
            <a:fillRect/>
          </a:stretch>
        </p:blipFill>
        <p:spPr bwMode="auto">
          <a:xfrm>
            <a:off x="0" y="0"/>
            <a:ext cx="91114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685800" y="1981200"/>
            <a:ext cx="7772400" cy="4114800"/>
          </a:xfrm>
          <a:prstGeom prst="rect">
            <a:avLst/>
          </a:prstGeom>
          <a:noFill/>
          <a:ln w="9525">
            <a:noFill/>
            <a:miter lim="800000"/>
            <a:headEnd/>
            <a:tailEnd/>
          </a:ln>
        </p:spPr>
        <p:txBody>
          <a:bodyPr/>
          <a:lstStyle/>
          <a:p>
            <a:pPr marL="342900" indent="-342900" eaLnBrk="1" hangingPunct="1">
              <a:spcBef>
                <a:spcPct val="20000"/>
              </a:spcBef>
              <a:buFontTx/>
              <a:buChar char="•"/>
            </a:pPr>
            <a:endParaRPr lang="en-US" sz="3200">
              <a:latin typeface="Times New Roman" pitchFamily="18" charset="0"/>
            </a:endParaRPr>
          </a:p>
          <a:p>
            <a:pPr marL="342900" indent="-342900" eaLnBrk="1" hangingPunct="1">
              <a:spcBef>
                <a:spcPct val="20000"/>
              </a:spcBef>
              <a:buFontTx/>
              <a:buChar char="•"/>
            </a:pPr>
            <a:endParaRPr lang="en-US" sz="3200">
              <a:latin typeface="Times New Roman" pitchFamily="18" charset="0"/>
            </a:endParaRPr>
          </a:p>
          <a:p>
            <a:pPr marL="342900" indent="-342900" eaLnBrk="1" hangingPunct="1">
              <a:spcBef>
                <a:spcPct val="20000"/>
              </a:spcBef>
              <a:buFontTx/>
              <a:buChar char="•"/>
            </a:pPr>
            <a:endParaRPr lang="en-US" sz="3200">
              <a:latin typeface="Times New Roman" pitchFamily="18" charset="0"/>
            </a:endParaRPr>
          </a:p>
          <a:p>
            <a:pPr marL="342900" indent="-342900" eaLnBrk="1" hangingPunct="1">
              <a:spcBef>
                <a:spcPct val="20000"/>
              </a:spcBef>
            </a:pPr>
            <a:endParaRPr lang="en-US" sz="3200">
              <a:latin typeface="Times New Roman" pitchFamily="18" charset="0"/>
            </a:endParaRPr>
          </a:p>
          <a:p>
            <a:pPr marL="2057400" lvl="4" indent="-228600" eaLnBrk="1" hangingPunct="1">
              <a:spcBef>
                <a:spcPct val="20000"/>
              </a:spcBef>
              <a:buFontTx/>
              <a:buChar char="»"/>
            </a:pPr>
            <a:endParaRPr lang="en-US" sz="2000">
              <a:latin typeface="Times New Roman" pitchFamily="18" charset="0"/>
            </a:endParaRPr>
          </a:p>
        </p:txBody>
      </p:sp>
      <p:pic>
        <p:nvPicPr>
          <p:cNvPr id="65539" name="Picture 3"/>
          <p:cNvPicPr>
            <a:picLocks noChangeAspect="1" noChangeArrowheads="1"/>
          </p:cNvPicPr>
          <p:nvPr/>
        </p:nvPicPr>
        <p:blipFill>
          <a:blip r:embed="rId3"/>
          <a:srcRect/>
          <a:stretch>
            <a:fillRect/>
          </a:stretch>
        </p:blipFill>
        <p:spPr bwMode="auto">
          <a:xfrm>
            <a:off x="2895600" y="1981200"/>
            <a:ext cx="3276600" cy="2362200"/>
          </a:xfrm>
          <a:prstGeom prst="rect">
            <a:avLst/>
          </a:prstGeom>
          <a:noFill/>
          <a:ln w="9525">
            <a:noFill/>
            <a:miter lim="800000"/>
            <a:headEnd/>
            <a:tailEnd/>
          </a:ln>
        </p:spPr>
      </p:pic>
      <p:sp>
        <p:nvSpPr>
          <p:cNvPr id="65540" name="WordArt 4" descr="White marble"/>
          <p:cNvSpPr>
            <a:spLocks noChangeArrowheads="1" noChangeShapeType="1" noTextEdit="1"/>
          </p:cNvSpPr>
          <p:nvPr/>
        </p:nvSpPr>
        <p:spPr bwMode="auto">
          <a:xfrm>
            <a:off x="2362200" y="762000"/>
            <a:ext cx="4076700" cy="19431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4"/>
                  <a:srcRect/>
                  <a:tile tx="0" ty="0" sx="100000" sy="100000" flip="none" algn="tl"/>
                </a:blipFill>
                <a:latin typeface="Arial Black"/>
              </a:rPr>
              <a:t>ENERGY IS LIFE</a:t>
            </a:r>
          </a:p>
          <a:p>
            <a:pPr algn="ctr"/>
            <a:endParaRPr lang="en-US" sz="3600" kern="10">
              <a:ln w="9525">
                <a:round/>
                <a:headEnd/>
                <a:tailEnd/>
              </a:ln>
              <a:blipFill dpi="0" rotWithShape="0">
                <a:blip r:embed="rId4"/>
                <a:srcRect/>
                <a:tile tx="0" ty="0" sx="100000" sy="100000" flip="none" algn="tl"/>
              </a:blipFill>
              <a:latin typeface="Arial Black"/>
            </a:endParaRPr>
          </a:p>
        </p:txBody>
      </p:sp>
      <p:sp>
        <p:nvSpPr>
          <p:cNvPr id="65541" name="WordArt 5" descr="White marble"/>
          <p:cNvSpPr>
            <a:spLocks noChangeArrowheads="1" noChangeShapeType="1" noTextEdit="1"/>
          </p:cNvSpPr>
          <p:nvPr/>
        </p:nvSpPr>
        <p:spPr bwMode="auto">
          <a:xfrm>
            <a:off x="2667000" y="5943600"/>
            <a:ext cx="4095750"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4"/>
                  <a:srcRect/>
                  <a:tile tx="0" ty="0" sx="100000" sy="100000" flip="none" algn="tl"/>
                </a:blipFill>
                <a:latin typeface="Arial Black"/>
              </a:rPr>
              <a:t> CONSERVING IT</a:t>
            </a:r>
          </a:p>
        </p:txBody>
      </p:sp>
      <p:sp>
        <p:nvSpPr>
          <p:cNvPr id="65542" name="WordArt 6" descr="White marble"/>
          <p:cNvSpPr>
            <a:spLocks noChangeArrowheads="1" noChangeShapeType="1" noTextEdit="1"/>
          </p:cNvSpPr>
          <p:nvPr/>
        </p:nvSpPr>
        <p:spPr bwMode="auto">
          <a:xfrm>
            <a:off x="838200" y="2895600"/>
            <a:ext cx="1400175"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4"/>
                  <a:srcRect/>
                  <a:tile tx="0" ty="0" sx="100000" sy="100000" flip="none" algn="tl"/>
                </a:blipFill>
                <a:latin typeface="Arial Black"/>
              </a:rPr>
              <a:t>JOIN </a:t>
            </a:r>
          </a:p>
        </p:txBody>
      </p:sp>
      <p:sp>
        <p:nvSpPr>
          <p:cNvPr id="65543" name="WordArt 7" descr="White marble"/>
          <p:cNvSpPr>
            <a:spLocks noChangeArrowheads="1" noChangeShapeType="1" noTextEdit="1"/>
          </p:cNvSpPr>
          <p:nvPr/>
        </p:nvSpPr>
        <p:spPr bwMode="auto">
          <a:xfrm>
            <a:off x="6781800" y="2819400"/>
            <a:ext cx="1800225"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4"/>
                  <a:srcRect/>
                  <a:tile tx="0" ty="0" sx="100000" sy="100000" flip="none" algn="tl"/>
                </a:blipFill>
                <a:latin typeface="Arial Black"/>
              </a:rPr>
              <a:t>HANDS</a:t>
            </a:r>
          </a:p>
        </p:txBody>
      </p:sp>
      <p:sp>
        <p:nvSpPr>
          <p:cNvPr id="65544" name="WordArt 8" descr="White marble"/>
          <p:cNvSpPr>
            <a:spLocks noChangeArrowheads="1" noChangeShapeType="1" noTextEdit="1"/>
          </p:cNvSpPr>
          <p:nvPr/>
        </p:nvSpPr>
        <p:spPr bwMode="auto">
          <a:xfrm>
            <a:off x="4419600" y="4876800"/>
            <a:ext cx="561975"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en-US" sz="3600" kern="10">
                <a:ln w="9525">
                  <a:round/>
                  <a:headEnd/>
                  <a:tailEnd/>
                </a:ln>
                <a:blipFill dpi="0" rotWithShape="0">
                  <a:blip r:embed="rId4"/>
                  <a:srcRect/>
                  <a:tile tx="0" ty="0" sx="100000" sy="100000" flip="none" algn="tl"/>
                </a:blipFill>
                <a:latin typeface="Arial Black"/>
              </a:rPr>
              <a:t>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additive="base">
                                        <p:cTn id="7" dur="500" fill="hold"/>
                                        <p:tgtEl>
                                          <p:spTgt spid="65540"/>
                                        </p:tgtEl>
                                        <p:attrNameLst>
                                          <p:attrName>ppt_x</p:attrName>
                                        </p:attrNameLst>
                                      </p:cBhvr>
                                      <p:tavLst>
                                        <p:tav tm="0">
                                          <p:val>
                                            <p:strVal val="0-#ppt_w/2"/>
                                          </p:val>
                                        </p:tav>
                                        <p:tav tm="100000">
                                          <p:val>
                                            <p:strVal val="#ppt_x"/>
                                          </p:val>
                                        </p:tav>
                                      </p:tavLst>
                                    </p:anim>
                                    <p:anim calcmode="lin" valueType="num">
                                      <p:cBhvr additive="base">
                                        <p:cTn id="8" dur="500" fill="hold"/>
                                        <p:tgtEl>
                                          <p:spTgt spid="655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542"/>
                                        </p:tgtEl>
                                        <p:attrNameLst>
                                          <p:attrName>style.visibility</p:attrName>
                                        </p:attrNameLst>
                                      </p:cBhvr>
                                      <p:to>
                                        <p:strVal val="visible"/>
                                      </p:to>
                                    </p:set>
                                    <p:anim calcmode="lin" valueType="num">
                                      <p:cBhvr additive="base">
                                        <p:cTn id="12" dur="500" fill="hold"/>
                                        <p:tgtEl>
                                          <p:spTgt spid="65542"/>
                                        </p:tgtEl>
                                        <p:attrNameLst>
                                          <p:attrName>ppt_x</p:attrName>
                                        </p:attrNameLst>
                                      </p:cBhvr>
                                      <p:tavLst>
                                        <p:tav tm="0">
                                          <p:val>
                                            <p:strVal val="0-#ppt_w/2"/>
                                          </p:val>
                                        </p:tav>
                                        <p:tav tm="100000">
                                          <p:val>
                                            <p:strVal val="#ppt_x"/>
                                          </p:val>
                                        </p:tav>
                                      </p:tavLst>
                                    </p:anim>
                                    <p:anim calcmode="lin" valueType="num">
                                      <p:cBhvr additive="base">
                                        <p:cTn id="13" dur="500" fill="hold"/>
                                        <p:tgtEl>
                                          <p:spTgt spid="655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5543"/>
                                        </p:tgtEl>
                                        <p:attrNameLst>
                                          <p:attrName>style.visibility</p:attrName>
                                        </p:attrNameLst>
                                      </p:cBhvr>
                                      <p:to>
                                        <p:strVal val="visible"/>
                                      </p:to>
                                    </p:set>
                                    <p:anim calcmode="lin" valueType="num">
                                      <p:cBhvr additive="base">
                                        <p:cTn id="17" dur="500" fill="hold"/>
                                        <p:tgtEl>
                                          <p:spTgt spid="65543"/>
                                        </p:tgtEl>
                                        <p:attrNameLst>
                                          <p:attrName>ppt_x</p:attrName>
                                        </p:attrNameLst>
                                      </p:cBhvr>
                                      <p:tavLst>
                                        <p:tav tm="0">
                                          <p:val>
                                            <p:strVal val="0-#ppt_w/2"/>
                                          </p:val>
                                        </p:tav>
                                        <p:tav tm="100000">
                                          <p:val>
                                            <p:strVal val="#ppt_x"/>
                                          </p:val>
                                        </p:tav>
                                      </p:tavLst>
                                    </p:anim>
                                    <p:anim calcmode="lin" valueType="num">
                                      <p:cBhvr additive="base">
                                        <p:cTn id="18" dur="500" fill="hold"/>
                                        <p:tgtEl>
                                          <p:spTgt spid="655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5544"/>
                                        </p:tgtEl>
                                        <p:attrNameLst>
                                          <p:attrName>style.visibility</p:attrName>
                                        </p:attrNameLst>
                                      </p:cBhvr>
                                      <p:to>
                                        <p:strVal val="visible"/>
                                      </p:to>
                                    </p:set>
                                    <p:anim calcmode="lin" valueType="num">
                                      <p:cBhvr additive="base">
                                        <p:cTn id="22" dur="500" fill="hold"/>
                                        <p:tgtEl>
                                          <p:spTgt spid="65544"/>
                                        </p:tgtEl>
                                        <p:attrNameLst>
                                          <p:attrName>ppt_x</p:attrName>
                                        </p:attrNameLst>
                                      </p:cBhvr>
                                      <p:tavLst>
                                        <p:tav tm="0">
                                          <p:val>
                                            <p:strVal val="0-#ppt_w/2"/>
                                          </p:val>
                                        </p:tav>
                                        <p:tav tm="100000">
                                          <p:val>
                                            <p:strVal val="#ppt_x"/>
                                          </p:val>
                                        </p:tav>
                                      </p:tavLst>
                                    </p:anim>
                                    <p:anim calcmode="lin" valueType="num">
                                      <p:cBhvr additive="base">
                                        <p:cTn id="23" dur="500" fill="hold"/>
                                        <p:tgtEl>
                                          <p:spTgt spid="6554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5541"/>
                                        </p:tgtEl>
                                        <p:attrNameLst>
                                          <p:attrName>style.visibility</p:attrName>
                                        </p:attrNameLst>
                                      </p:cBhvr>
                                      <p:to>
                                        <p:strVal val="visible"/>
                                      </p:to>
                                    </p:set>
                                    <p:anim calcmode="lin" valueType="num">
                                      <p:cBhvr additive="base">
                                        <p:cTn id="27" dur="500" fill="hold"/>
                                        <p:tgtEl>
                                          <p:spTgt spid="65541"/>
                                        </p:tgtEl>
                                        <p:attrNameLst>
                                          <p:attrName>ppt_x</p:attrName>
                                        </p:attrNameLst>
                                      </p:cBhvr>
                                      <p:tavLst>
                                        <p:tav tm="0">
                                          <p:val>
                                            <p:strVal val="0-#ppt_w/2"/>
                                          </p:val>
                                        </p:tav>
                                        <p:tav tm="100000">
                                          <p:val>
                                            <p:strVal val="#ppt_x"/>
                                          </p:val>
                                        </p:tav>
                                      </p:tavLst>
                                    </p:anim>
                                    <p:anim calcmode="lin" valueType="num">
                                      <p:cBhvr additive="base">
                                        <p:cTn id="28" dur="500" fill="hold"/>
                                        <p:tgtEl>
                                          <p:spTgt spid="655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9" presetClass="entr" presetSubtype="10" fill="hold" nodeType="afterEffect">
                                  <p:stCondLst>
                                    <p:cond delay="0"/>
                                  </p:stCondLst>
                                  <p:childTnLst>
                                    <p:set>
                                      <p:cBhvr>
                                        <p:cTn id="31" dur="1" fill="hold">
                                          <p:stCondLst>
                                            <p:cond delay="0"/>
                                          </p:stCondLst>
                                        </p:cTn>
                                        <p:tgtEl>
                                          <p:spTgt spid="65539"/>
                                        </p:tgtEl>
                                        <p:attrNameLst>
                                          <p:attrName>style.visibility</p:attrName>
                                        </p:attrNameLst>
                                      </p:cBhvr>
                                      <p:to>
                                        <p:strVal val="visible"/>
                                      </p:to>
                                    </p:set>
                                    <p:anim calcmode="lin" valueType="num">
                                      <p:cBhvr>
                                        <p:cTn id="32" dur="5000" fill="hold"/>
                                        <p:tgtEl>
                                          <p:spTgt spid="65539"/>
                                        </p:tgtEl>
                                        <p:attrNameLst>
                                          <p:attrName>ppt_w</p:attrName>
                                        </p:attrNameLst>
                                      </p:cBhvr>
                                      <p:tavLst>
                                        <p:tav tm="0" fmla="#ppt_w*sin(2.5*pi*$)">
                                          <p:val>
                                            <p:fltVal val="0"/>
                                          </p:val>
                                        </p:tav>
                                        <p:tav tm="100000">
                                          <p:val>
                                            <p:fltVal val="1"/>
                                          </p:val>
                                        </p:tav>
                                      </p:tavLst>
                                    </p:anim>
                                    <p:anim calcmode="lin" valueType="num">
                                      <p:cBhvr>
                                        <p:cTn id="33" dur="5000" fill="hold"/>
                                        <p:tgtEl>
                                          <p:spTgt spid="6553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0"/>
                                            </p:cond>
                                          </p:stCondLst>
                                          <p:endCondLst>
                                            <p:cond evt="onStopAudio" delay="0">
                                              <p:tgtEl>
                                                <p:sldTgt/>
                                              </p:tgtEl>
                                            </p:cond>
                                          </p:endCondLst>
                                        </p:cTn>
                                        <p:tgtEl>
                                          <p:sndTgt r:embed="rId2" name="The Microsoft Sou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P spid="65541" grpId="0" animBg="1"/>
      <p:bldP spid="65542" grpId="0" animBg="1"/>
      <p:bldP spid="65543" grpId="0" animBg="1"/>
      <p:bldP spid="6554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auto">
          <a:xfrm>
            <a:off x="762000" y="1905000"/>
            <a:ext cx="7315200" cy="2819400"/>
          </a:xfrm>
          <a:prstGeom prst="rect">
            <a:avLst/>
          </a:prstGeom>
        </p:spPr>
        <p:txBody>
          <a:bodyPr wrap="none" fromWordArt="1">
            <a:prstTxWarp prst="textSlantUp">
              <a:avLst>
                <a:gd name="adj" fmla="val 32056"/>
              </a:avLst>
            </a:prstTxWarp>
          </a:bodyPr>
          <a:lstStyle/>
          <a:p>
            <a:pPr algn="ctr"/>
            <a:r>
              <a:rPr lang="en-US" sz="3200" i="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outerShdw>
                </a:effectLst>
                <a:latin typeface="Impact"/>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0-#ppt_w/2"/>
                                          </p:val>
                                        </p:tav>
                                        <p:tav tm="100000">
                                          <p:val>
                                            <p:strVal val="#ppt_x"/>
                                          </p:val>
                                        </p:tav>
                                      </p:tavLst>
                                    </p:anim>
                                    <p:anim calcmode="lin" valueType="num">
                                      <p:cBhvr additive="base">
                                        <p:cTn id="8" dur="500" fill="hold"/>
                                        <p:tgtEl>
                                          <p:spTgt spid="6656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62931"/>
            <a:ext cx="9144000" cy="69209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2"/>
          <a:srcRect/>
          <a:stretch>
            <a:fillRect/>
          </a:stretch>
        </p:blipFill>
        <p:spPr bwMode="auto">
          <a:xfrm>
            <a:off x="0" y="0"/>
            <a:ext cx="9104512" cy="6857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a:srcRect/>
          <a:stretch>
            <a:fillRect/>
          </a:stretch>
        </p:blipFill>
        <p:spPr bwMode="auto">
          <a:xfrm>
            <a:off x="-19277" y="533400"/>
            <a:ext cx="9163277" cy="43091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nwPgsMUq6kqQ.xudwcbN5Q"/>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eNTkmlWTukKyhwg4UABP2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Rvuf9EVvw0KSU_hkQKOvw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tPKodIvtkUWxKxGT1SIk7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hmDdk5XiDUqN_7S7zHwPy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xHsdChU1qkiq4LDLsZJOy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KoyBWYQDOUaR7c967SOQw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1WefwD3GskaCINBCzLlZ1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Ooy7pDwTe0iZPzXCjjwgK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oJF2SF8XZUOIpf7o6da74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f9avcoJ10WDYEzoVl1.H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b43Nj_1EE6OC5cM2WwhL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ylMwjf_jkaPvijSOGmSS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5.kg2lyZRkaNZyIykP.Pd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CErhHH4BW0eFM_kWvSU3N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ooa_7ZB11kGz.UV3PhKq2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WCLs4Lr3kk.5cGZJCtvNr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SKfmaFBcP02qJI2uTjNz8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Jufrv9Zu8keXVJ0ngUrKv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9WczcXXMvkiFdevvJWhpq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WbaClsGfwU6mLTsleAo2H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gWZwxDQKGkiRFjMrlFZsK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laEH6uLoJU2_PSZyVjy6_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Oyidz_UfHkqEXXPW_Pirq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J.hBMAS1GE6uzacISiewW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Mg_P0Pncku5wxbfLdPS7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oWBpN4ZfnUCkychHTEdee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40tTbYVyFUGXBOPIlCnQj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2juIZr8CNESa_B04Ilyk3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MKGKDx.QpU2zOmcNYdVAV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2drm6QzlUUSyttEiGnvCb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uXq6.ZEtvkGneVqPKqw4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jEahMQBUyS2OgJaYlh3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qjUbWB_hLEm9JUibbN1y2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BFNNPjxSbkWS6mSncC_YO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gZKGFfWPOUOQbonyQbv50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EGfGYM.Xg0GmYP.AC2xSC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nXJYHdBd10edlHhhmBDUp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98FxVioWE6GpAzYk_h0.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92.SBGhY_kCDtXdh.k3yz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ywluDLcHUE.4SJqUo7CZp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6pwk65SedEag9GveLpG6p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KxzqhSlR4UGnHlQ1xoj.8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bwqcpSMXgEmKdGPdS9oYI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Lj1VuRs1SUqlYmeh3Qdtc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wOCM5PQJkKojQNc4HHsR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hJHQ9sbK0.jqzJCeBRW7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1412</TotalTime>
  <Words>2433</Words>
  <Application>Microsoft Office PowerPoint</Application>
  <PresentationFormat>On-screen Show (4:3)</PresentationFormat>
  <Paragraphs>890</Paragraphs>
  <Slides>61</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61</vt:i4>
      </vt:variant>
    </vt:vector>
  </HeadingPairs>
  <TitlesOfParts>
    <vt:vector size="64" baseType="lpstr">
      <vt:lpstr>Office Theme</vt:lpstr>
      <vt:lpstr>think-cell Slide</vt:lpstr>
      <vt:lpstr>Chart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Area requirement</vt:lpstr>
      <vt:lpstr>Slide 32</vt:lpstr>
      <vt:lpstr>Slide 33</vt:lpstr>
      <vt:lpstr>Slide 34</vt:lpstr>
      <vt:lpstr>Slide 35</vt:lpstr>
      <vt:lpstr>Slide 36</vt:lpstr>
      <vt:lpstr> CSP and PV  technologies</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BD Sharma</dc:creator>
  <cp:lastModifiedBy>CERC</cp:lastModifiedBy>
  <cp:revision>62</cp:revision>
  <dcterms:created xsi:type="dcterms:W3CDTF">2011-03-21T05:30:25Z</dcterms:created>
  <dcterms:modified xsi:type="dcterms:W3CDTF">2014-03-07T10:06:40Z</dcterms:modified>
</cp:coreProperties>
</file>