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Default Extension="emf" ContentType="image/x-emf"/>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diagrams/layout6.xml" ContentType="application/vnd.openxmlformats-officedocument.drawingml.diagramLayout+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diagrams/layout4.xml" ContentType="application/vnd.openxmlformats-officedocument.drawingml.diagram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notesSlides/notesSlide40.xml" ContentType="application/vnd.openxmlformats-officedocument.presentationml.notesSlide+xml"/>
  <Override PartName="/ppt/notesSlides/notesSlide6.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slides/slide29.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6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3"/>
  </p:notesMasterIdLst>
  <p:handoutMasterIdLst>
    <p:handoutMasterId r:id="rId74"/>
  </p:handoutMasterIdLst>
  <p:sldIdLst>
    <p:sldId id="256" r:id="rId2"/>
    <p:sldId id="304" r:id="rId3"/>
    <p:sldId id="305" r:id="rId4"/>
    <p:sldId id="306" r:id="rId5"/>
    <p:sldId id="307" r:id="rId6"/>
    <p:sldId id="308"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48" r:id="rId27"/>
    <p:sldId id="351" r:id="rId28"/>
    <p:sldId id="285" r:id="rId29"/>
    <p:sldId id="274" r:id="rId30"/>
    <p:sldId id="275" r:id="rId31"/>
    <p:sldId id="276" r:id="rId32"/>
    <p:sldId id="277" r:id="rId33"/>
    <p:sldId id="278" r:id="rId34"/>
    <p:sldId id="303" r:id="rId35"/>
    <p:sldId id="279" r:id="rId36"/>
    <p:sldId id="350" r:id="rId37"/>
    <p:sldId id="328" r:id="rId38"/>
    <p:sldId id="330" r:id="rId39"/>
    <p:sldId id="331" r:id="rId40"/>
    <p:sldId id="333" r:id="rId41"/>
    <p:sldId id="332" r:id="rId42"/>
    <p:sldId id="334" r:id="rId43"/>
    <p:sldId id="342" r:id="rId44"/>
    <p:sldId id="352" r:id="rId45"/>
    <p:sldId id="335" r:id="rId46"/>
    <p:sldId id="337" r:id="rId47"/>
    <p:sldId id="338" r:id="rId48"/>
    <p:sldId id="339" r:id="rId49"/>
    <p:sldId id="340" r:id="rId50"/>
    <p:sldId id="341" r:id="rId51"/>
    <p:sldId id="343" r:id="rId52"/>
    <p:sldId id="353" r:id="rId53"/>
    <p:sldId id="354" r:id="rId54"/>
    <p:sldId id="355" r:id="rId55"/>
    <p:sldId id="356" r:id="rId56"/>
    <p:sldId id="357" r:id="rId57"/>
    <p:sldId id="358" r:id="rId58"/>
    <p:sldId id="359" r:id="rId59"/>
    <p:sldId id="362" r:id="rId60"/>
    <p:sldId id="360" r:id="rId61"/>
    <p:sldId id="361" r:id="rId62"/>
    <p:sldId id="280" r:id="rId63"/>
    <p:sldId id="293" r:id="rId64"/>
    <p:sldId id="286" r:id="rId65"/>
    <p:sldId id="344" r:id="rId66"/>
    <p:sldId id="345" r:id="rId67"/>
    <p:sldId id="287" r:id="rId68"/>
    <p:sldId id="346" r:id="rId69"/>
    <p:sldId id="347" r:id="rId70"/>
    <p:sldId id="288" r:id="rId71"/>
    <p:sldId id="289" r:id="rId72"/>
  </p:sldIdLst>
  <p:sldSz cx="9144000" cy="6858000" type="screen4x3"/>
  <p:notesSz cx="6735763" cy="9866313"/>
  <p:custShowLst>
    <p:custShow name="Custom Show 1" id="0">
      <p:sldLst>
        <p:sld r:id="rId6"/>
      </p:sldLst>
    </p:custShow>
    <p:custShow name="Custom Show 2" id="1">
      <p:sldLst>
        <p:sld r:id="rId7"/>
        <p:sld r:id="rId8"/>
        <p:sld r:id="rId9"/>
        <p:sld r:id="rId10"/>
        <p:sld r:id="rId11"/>
        <p:sld r:id="rId12"/>
        <p:sld r:id="rId13"/>
      </p:sldLst>
    </p:custShow>
    <p:custShow name="Custom Show 3" id="2">
      <p:sldLst>
        <p:sld r:id="rId14"/>
      </p:sldLst>
    </p:custShow>
    <p:custShow name="Custom Show 4" id="3">
      <p:sldLst>
        <p:sld r:id="rId15"/>
      </p:sldLst>
    </p:custShow>
    <p:custShow name="Custom Show 5" id="4">
      <p:sldLst>
        <p:sld r:id="rId16"/>
        <p:sld r:id="rId17"/>
        <p:sld r:id="rId18"/>
        <p:sld r:id="rId19"/>
        <p:sld r:id="rId20"/>
        <p:sld r:id="rId21"/>
        <p:sld r:id="rId22"/>
        <p:sld r:id="rId23"/>
      </p:sldLst>
    </p:custShow>
    <p:custShow name="Custom Show 6" id="5">
      <p:sldLst>
        <p:sld r:id="rId24"/>
        <p:sld r:id="rId25"/>
        <p:sld r:id="rId26"/>
      </p:sldLst>
    </p:custShow>
    <p:custShow name="Custom Show 7" id="6">
      <p:sldLst>
        <p:sld r:id="rId65"/>
      </p:sldLst>
    </p:custShow>
    <p:custShow name="Custom Show 8" id="7">
      <p:sldLst>
        <p:sld r:id="rId66"/>
      </p:sldLst>
    </p:custShow>
    <p:custShow name="Custom Show 9" id="8">
      <p:sldLst>
        <p:sld r:id="rId67"/>
      </p:sldLst>
    </p:custShow>
    <p:custShow name="Custom Show 10" id="9">
      <p:sldLst>
        <p:sld r:id="rId68"/>
      </p:sldLst>
    </p:custShow>
    <p:custShow name="Custom Show 11" id="10">
      <p:sldLst>
        <p:sld r:id="rId69"/>
      </p:sldLst>
    </p:custShow>
    <p:custShow name="Custom Show 12" id="11">
      <p:sldLst>
        <p:sld r:id="rId70"/>
      </p:sldLst>
    </p:custShow>
    <p:custShow name="Custom Show 13" id="12">
      <p:sldLst>
        <p:sld r:id="rId71"/>
      </p:sldLst>
    </p:custShow>
    <p:custShow name="Custom Show 14" id="13">
      <p:sldLst>
        <p:sld r:id="rId72"/>
      </p:sldLst>
    </p:custShow>
    <p:custShow name="Custom Show 15" id="14">
      <p:sldLst>
        <p:sld r:id="rId71"/>
      </p:sldLst>
    </p:custShow>
    <p:custShow name="Custom Show 16" id="15">
      <p:sldLst>
        <p:sld r:id="rId72"/>
      </p:sldLst>
    </p:custShow>
  </p:custShow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485" autoAdjust="0"/>
    <p:restoredTop sz="94660"/>
  </p:normalViewPr>
  <p:slideViewPr>
    <p:cSldViewPr>
      <p:cViewPr>
        <p:scale>
          <a:sx n="60" d="100"/>
          <a:sy n="60" d="100"/>
        </p:scale>
        <p:origin x="-1818" y="-17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_rels/data4.xml.rels><?xml version="1.0" encoding="UTF-8" standalone="yes"?>
<Relationships xmlns="http://schemas.openxmlformats.org/package/2006/relationships"><Relationship Id="rId1" Type="http://schemas.openxmlformats.org/officeDocument/2006/relationships/image" Target="../media/image4.png"/></Relationships>
</file>

<file path=ppt/diagrams/_rels/drawing4.xml.rels><?xml version="1.0" encoding="UTF-8" standalone="yes"?>
<Relationships xmlns="http://schemas.openxmlformats.org/package/2006/relationships"><Relationship Id="rId1" Type="http://schemas.openxmlformats.org/officeDocument/2006/relationships/image" Target="../media/image41.pn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332B1B-34C4-4B49-876A-16A2DA7504B0}" type="doc">
      <dgm:prSet loTypeId="urn:microsoft.com/office/officeart/2005/8/layout/vList2" loCatId="list" qsTypeId="urn:microsoft.com/office/officeart/2005/8/quickstyle/simple5" qsCatId="simple" csTypeId="urn:microsoft.com/office/officeart/2005/8/colors/accent0_3" csCatId="mainScheme" phldr="1"/>
      <dgm:spPr/>
      <dgm:t>
        <a:bodyPr/>
        <a:lstStyle/>
        <a:p>
          <a:endParaRPr lang="en-IN"/>
        </a:p>
      </dgm:t>
    </dgm:pt>
    <dgm:pt modelId="{99087069-85F8-4851-9D22-B5375568C323}">
      <dgm:prSet phldrT="[Text]" custT="1"/>
      <dgm:spPr/>
      <dgm:t>
        <a:bodyPr/>
        <a:lstStyle/>
        <a:p>
          <a:r>
            <a:rPr lang="en-US" sz="2800" dirty="0" smtClean="0"/>
            <a:t>Issues in Open Access and way forward.</a:t>
          </a:r>
          <a:endParaRPr lang="en-IN" sz="2800" dirty="0"/>
        </a:p>
      </dgm:t>
    </dgm:pt>
    <dgm:pt modelId="{CC838642-B68C-49B6-8665-A1DF005198B6}" type="parTrans" cxnId="{B64FB43D-BB2D-48AB-8188-9882DFCDB959}">
      <dgm:prSet/>
      <dgm:spPr/>
      <dgm:t>
        <a:bodyPr/>
        <a:lstStyle/>
        <a:p>
          <a:endParaRPr lang="en-IN" sz="1200"/>
        </a:p>
      </dgm:t>
    </dgm:pt>
    <dgm:pt modelId="{75CE4731-FC7C-4EE0-BA4F-FF28489071E4}" type="sibTrans" cxnId="{B64FB43D-BB2D-48AB-8188-9882DFCDB959}">
      <dgm:prSet/>
      <dgm:spPr/>
      <dgm:t>
        <a:bodyPr/>
        <a:lstStyle/>
        <a:p>
          <a:endParaRPr lang="en-IN" sz="1200"/>
        </a:p>
      </dgm:t>
    </dgm:pt>
    <dgm:pt modelId="{AD104135-E278-4229-A447-DA1C9A210B88}">
      <dgm:prSet phldrT="[Text]" custT="1"/>
      <dgm:spPr/>
      <dgm:t>
        <a:bodyPr/>
        <a:lstStyle/>
        <a:p>
          <a:r>
            <a:rPr lang="en-US" sz="2800" dirty="0" smtClean="0"/>
            <a:t>Impact analysis- Case studies</a:t>
          </a:r>
          <a:endParaRPr lang="en-IN" sz="2800" dirty="0"/>
        </a:p>
      </dgm:t>
    </dgm:pt>
    <dgm:pt modelId="{10827A84-B102-4442-9808-B812B538634A}" type="parTrans" cxnId="{346AC286-12E6-460E-8559-2CF31132420A}">
      <dgm:prSet/>
      <dgm:spPr/>
      <dgm:t>
        <a:bodyPr/>
        <a:lstStyle/>
        <a:p>
          <a:endParaRPr lang="en-IN" sz="1200"/>
        </a:p>
      </dgm:t>
    </dgm:pt>
    <dgm:pt modelId="{E917B40A-246C-4869-851F-B52F5CB2015E}" type="sibTrans" cxnId="{346AC286-12E6-460E-8559-2CF31132420A}">
      <dgm:prSet/>
      <dgm:spPr/>
      <dgm:t>
        <a:bodyPr/>
        <a:lstStyle/>
        <a:p>
          <a:endParaRPr lang="en-IN" sz="1200"/>
        </a:p>
      </dgm:t>
    </dgm:pt>
    <dgm:pt modelId="{341C021B-BAC6-4326-9CCB-A94FD9471386}" type="pres">
      <dgm:prSet presAssocID="{B4332B1B-34C4-4B49-876A-16A2DA7504B0}" presName="linear" presStyleCnt="0">
        <dgm:presLayoutVars>
          <dgm:animLvl val="lvl"/>
          <dgm:resizeHandles val="exact"/>
        </dgm:presLayoutVars>
      </dgm:prSet>
      <dgm:spPr/>
      <dgm:t>
        <a:bodyPr/>
        <a:lstStyle/>
        <a:p>
          <a:endParaRPr lang="en-IN"/>
        </a:p>
      </dgm:t>
    </dgm:pt>
    <dgm:pt modelId="{8C0C952F-536D-4A2B-86C4-DA3EE1118B34}" type="pres">
      <dgm:prSet presAssocID="{99087069-85F8-4851-9D22-B5375568C323}" presName="parentText" presStyleLbl="node1" presStyleIdx="0" presStyleCnt="2" custScaleY="89245" custLinFactY="-20435" custLinFactNeighborX="-1010" custLinFactNeighborY="-100000">
        <dgm:presLayoutVars>
          <dgm:chMax val="0"/>
          <dgm:bulletEnabled val="1"/>
        </dgm:presLayoutVars>
      </dgm:prSet>
      <dgm:spPr/>
      <dgm:t>
        <a:bodyPr/>
        <a:lstStyle/>
        <a:p>
          <a:endParaRPr lang="en-IN"/>
        </a:p>
      </dgm:t>
    </dgm:pt>
    <dgm:pt modelId="{233C9ED7-EE49-4F11-84B5-B79795844FFD}" type="pres">
      <dgm:prSet presAssocID="{75CE4731-FC7C-4EE0-BA4F-FF28489071E4}" presName="spacer" presStyleCnt="0"/>
      <dgm:spPr/>
    </dgm:pt>
    <dgm:pt modelId="{688AC121-4514-41A0-9D05-3D60EFE48E4C}" type="pres">
      <dgm:prSet presAssocID="{AD104135-E278-4229-A447-DA1C9A210B88}" presName="parentText" presStyleLbl="node1" presStyleIdx="1" presStyleCnt="2" custScaleY="92805">
        <dgm:presLayoutVars>
          <dgm:chMax val="0"/>
          <dgm:bulletEnabled val="1"/>
        </dgm:presLayoutVars>
      </dgm:prSet>
      <dgm:spPr/>
      <dgm:t>
        <a:bodyPr/>
        <a:lstStyle/>
        <a:p>
          <a:endParaRPr lang="en-IN"/>
        </a:p>
      </dgm:t>
    </dgm:pt>
  </dgm:ptLst>
  <dgm:cxnLst>
    <dgm:cxn modelId="{1D735DBC-62E0-4059-B11C-EE0DFEF04210}" type="presOf" srcId="{99087069-85F8-4851-9D22-B5375568C323}" destId="{8C0C952F-536D-4A2B-86C4-DA3EE1118B34}" srcOrd="0" destOrd="0" presId="urn:microsoft.com/office/officeart/2005/8/layout/vList2"/>
    <dgm:cxn modelId="{B64FB43D-BB2D-48AB-8188-9882DFCDB959}" srcId="{B4332B1B-34C4-4B49-876A-16A2DA7504B0}" destId="{99087069-85F8-4851-9D22-B5375568C323}" srcOrd="0" destOrd="0" parTransId="{CC838642-B68C-49B6-8665-A1DF005198B6}" sibTransId="{75CE4731-FC7C-4EE0-BA4F-FF28489071E4}"/>
    <dgm:cxn modelId="{AC204467-7106-4AFB-B010-B92EDFF5BD5B}" type="presOf" srcId="{B4332B1B-34C4-4B49-876A-16A2DA7504B0}" destId="{341C021B-BAC6-4326-9CCB-A94FD9471386}" srcOrd="0" destOrd="0" presId="urn:microsoft.com/office/officeart/2005/8/layout/vList2"/>
    <dgm:cxn modelId="{FD63D095-AA46-4F24-9E71-2D9C71D3A8FE}" type="presOf" srcId="{AD104135-E278-4229-A447-DA1C9A210B88}" destId="{688AC121-4514-41A0-9D05-3D60EFE48E4C}" srcOrd="0" destOrd="0" presId="urn:microsoft.com/office/officeart/2005/8/layout/vList2"/>
    <dgm:cxn modelId="{346AC286-12E6-460E-8559-2CF31132420A}" srcId="{B4332B1B-34C4-4B49-876A-16A2DA7504B0}" destId="{AD104135-E278-4229-A447-DA1C9A210B88}" srcOrd="1" destOrd="0" parTransId="{10827A84-B102-4442-9808-B812B538634A}" sibTransId="{E917B40A-246C-4869-851F-B52F5CB2015E}"/>
    <dgm:cxn modelId="{80C4B20A-EDCB-4E8A-A1C1-77DDAE880486}" type="presParOf" srcId="{341C021B-BAC6-4326-9CCB-A94FD9471386}" destId="{8C0C952F-536D-4A2B-86C4-DA3EE1118B34}" srcOrd="0" destOrd="0" presId="urn:microsoft.com/office/officeart/2005/8/layout/vList2"/>
    <dgm:cxn modelId="{AA1ECEE0-2751-46F1-861E-50A667EF0E55}" type="presParOf" srcId="{341C021B-BAC6-4326-9CCB-A94FD9471386}" destId="{233C9ED7-EE49-4F11-84B5-B79795844FFD}" srcOrd="1" destOrd="0" presId="urn:microsoft.com/office/officeart/2005/8/layout/vList2"/>
    <dgm:cxn modelId="{C4C2074B-0C10-45EA-A2F8-21160BC2687F}" type="presParOf" srcId="{341C021B-BAC6-4326-9CCB-A94FD9471386}" destId="{688AC121-4514-41A0-9D05-3D60EFE48E4C}" srcOrd="2" destOrd="0" presId="urn:microsoft.com/office/officeart/2005/8/layout/vList2"/>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4332B1B-34C4-4B49-876A-16A2DA7504B0}" type="doc">
      <dgm:prSet loTypeId="urn:microsoft.com/office/officeart/2005/8/layout/vList2" loCatId="list" qsTypeId="urn:microsoft.com/office/officeart/2005/8/quickstyle/simple5" qsCatId="simple" csTypeId="urn:microsoft.com/office/officeart/2005/8/colors/accent0_3" csCatId="mainScheme" phldr="1"/>
      <dgm:spPr/>
      <dgm:t>
        <a:bodyPr/>
        <a:lstStyle/>
        <a:p>
          <a:endParaRPr lang="en-IN"/>
        </a:p>
      </dgm:t>
    </dgm:pt>
    <dgm:pt modelId="{99087069-85F8-4851-9D22-B5375568C323}">
      <dgm:prSet phldrT="[Text]" custT="1">
        <dgm:style>
          <a:lnRef idx="3">
            <a:schemeClr val="lt1"/>
          </a:lnRef>
          <a:fillRef idx="1">
            <a:schemeClr val="accent2"/>
          </a:fillRef>
          <a:effectRef idx="1">
            <a:schemeClr val="accent2"/>
          </a:effectRef>
          <a:fontRef idx="minor">
            <a:schemeClr val="lt1"/>
          </a:fontRef>
        </dgm:style>
      </dgm:prSet>
      <dgm:spPr/>
      <dgm:t>
        <a:bodyPr/>
        <a:lstStyle/>
        <a:p>
          <a:r>
            <a:rPr lang="en-US" sz="2800" dirty="0" smtClean="0"/>
            <a:t>Issues in Open Access and way forward.</a:t>
          </a:r>
          <a:endParaRPr lang="en-IN" sz="2800" dirty="0"/>
        </a:p>
      </dgm:t>
    </dgm:pt>
    <dgm:pt modelId="{CC838642-B68C-49B6-8665-A1DF005198B6}" type="parTrans" cxnId="{B64FB43D-BB2D-48AB-8188-9882DFCDB959}">
      <dgm:prSet/>
      <dgm:spPr/>
      <dgm:t>
        <a:bodyPr/>
        <a:lstStyle/>
        <a:p>
          <a:endParaRPr lang="en-IN" sz="1200"/>
        </a:p>
      </dgm:t>
    </dgm:pt>
    <dgm:pt modelId="{75CE4731-FC7C-4EE0-BA4F-FF28489071E4}" type="sibTrans" cxnId="{B64FB43D-BB2D-48AB-8188-9882DFCDB959}">
      <dgm:prSet/>
      <dgm:spPr/>
      <dgm:t>
        <a:bodyPr/>
        <a:lstStyle/>
        <a:p>
          <a:endParaRPr lang="en-IN" sz="1200"/>
        </a:p>
      </dgm:t>
    </dgm:pt>
    <dgm:pt modelId="{AD104135-E278-4229-A447-DA1C9A210B88}">
      <dgm:prSet phldrT="[Text]" custT="1"/>
      <dgm:spPr/>
      <dgm:t>
        <a:bodyPr/>
        <a:lstStyle/>
        <a:p>
          <a:r>
            <a:rPr lang="en-US" sz="2800" dirty="0" smtClean="0"/>
            <a:t>Impact analysis- Case studies</a:t>
          </a:r>
          <a:endParaRPr lang="en-IN" sz="2800" dirty="0"/>
        </a:p>
      </dgm:t>
    </dgm:pt>
    <dgm:pt modelId="{10827A84-B102-4442-9808-B812B538634A}" type="parTrans" cxnId="{346AC286-12E6-460E-8559-2CF31132420A}">
      <dgm:prSet/>
      <dgm:spPr/>
      <dgm:t>
        <a:bodyPr/>
        <a:lstStyle/>
        <a:p>
          <a:endParaRPr lang="en-IN" sz="1200"/>
        </a:p>
      </dgm:t>
    </dgm:pt>
    <dgm:pt modelId="{E917B40A-246C-4869-851F-B52F5CB2015E}" type="sibTrans" cxnId="{346AC286-12E6-460E-8559-2CF31132420A}">
      <dgm:prSet/>
      <dgm:spPr/>
      <dgm:t>
        <a:bodyPr/>
        <a:lstStyle/>
        <a:p>
          <a:endParaRPr lang="en-IN" sz="1200"/>
        </a:p>
      </dgm:t>
    </dgm:pt>
    <dgm:pt modelId="{341C021B-BAC6-4326-9CCB-A94FD9471386}" type="pres">
      <dgm:prSet presAssocID="{B4332B1B-34C4-4B49-876A-16A2DA7504B0}" presName="linear" presStyleCnt="0">
        <dgm:presLayoutVars>
          <dgm:animLvl val="lvl"/>
          <dgm:resizeHandles val="exact"/>
        </dgm:presLayoutVars>
      </dgm:prSet>
      <dgm:spPr/>
      <dgm:t>
        <a:bodyPr/>
        <a:lstStyle/>
        <a:p>
          <a:endParaRPr lang="en-IN"/>
        </a:p>
      </dgm:t>
    </dgm:pt>
    <dgm:pt modelId="{8C0C952F-536D-4A2B-86C4-DA3EE1118B34}" type="pres">
      <dgm:prSet presAssocID="{99087069-85F8-4851-9D22-B5375568C323}" presName="parentText" presStyleLbl="node1" presStyleIdx="0" presStyleCnt="2" custScaleY="89245" custLinFactY="-20435" custLinFactNeighborX="-1010" custLinFactNeighborY="-100000">
        <dgm:presLayoutVars>
          <dgm:chMax val="0"/>
          <dgm:bulletEnabled val="1"/>
        </dgm:presLayoutVars>
      </dgm:prSet>
      <dgm:spPr/>
      <dgm:t>
        <a:bodyPr/>
        <a:lstStyle/>
        <a:p>
          <a:endParaRPr lang="en-IN"/>
        </a:p>
      </dgm:t>
    </dgm:pt>
    <dgm:pt modelId="{233C9ED7-EE49-4F11-84B5-B79795844FFD}" type="pres">
      <dgm:prSet presAssocID="{75CE4731-FC7C-4EE0-BA4F-FF28489071E4}" presName="spacer" presStyleCnt="0"/>
      <dgm:spPr/>
    </dgm:pt>
    <dgm:pt modelId="{688AC121-4514-41A0-9D05-3D60EFE48E4C}" type="pres">
      <dgm:prSet presAssocID="{AD104135-E278-4229-A447-DA1C9A210B88}" presName="parentText" presStyleLbl="node1" presStyleIdx="1" presStyleCnt="2" custScaleY="92805">
        <dgm:presLayoutVars>
          <dgm:chMax val="0"/>
          <dgm:bulletEnabled val="1"/>
        </dgm:presLayoutVars>
      </dgm:prSet>
      <dgm:spPr/>
      <dgm:t>
        <a:bodyPr/>
        <a:lstStyle/>
        <a:p>
          <a:endParaRPr lang="en-IN"/>
        </a:p>
      </dgm:t>
    </dgm:pt>
  </dgm:ptLst>
  <dgm:cxnLst>
    <dgm:cxn modelId="{6F43E18D-10B8-4930-80D4-4CD4D8923D0B}" type="presOf" srcId="{B4332B1B-34C4-4B49-876A-16A2DA7504B0}" destId="{341C021B-BAC6-4326-9CCB-A94FD9471386}" srcOrd="0" destOrd="0" presId="urn:microsoft.com/office/officeart/2005/8/layout/vList2"/>
    <dgm:cxn modelId="{346AC286-12E6-460E-8559-2CF31132420A}" srcId="{B4332B1B-34C4-4B49-876A-16A2DA7504B0}" destId="{AD104135-E278-4229-A447-DA1C9A210B88}" srcOrd="1" destOrd="0" parTransId="{10827A84-B102-4442-9808-B812B538634A}" sibTransId="{E917B40A-246C-4869-851F-B52F5CB2015E}"/>
    <dgm:cxn modelId="{B64FB43D-BB2D-48AB-8188-9882DFCDB959}" srcId="{B4332B1B-34C4-4B49-876A-16A2DA7504B0}" destId="{99087069-85F8-4851-9D22-B5375568C323}" srcOrd="0" destOrd="0" parTransId="{CC838642-B68C-49B6-8665-A1DF005198B6}" sibTransId="{75CE4731-FC7C-4EE0-BA4F-FF28489071E4}"/>
    <dgm:cxn modelId="{F3BEEA69-A0C7-4B82-9F84-5AD22721737D}" type="presOf" srcId="{99087069-85F8-4851-9D22-B5375568C323}" destId="{8C0C952F-536D-4A2B-86C4-DA3EE1118B34}" srcOrd="0" destOrd="0" presId="urn:microsoft.com/office/officeart/2005/8/layout/vList2"/>
    <dgm:cxn modelId="{DE29FE2D-8A51-4EAC-8BA5-3784C44D7573}" type="presOf" srcId="{AD104135-E278-4229-A447-DA1C9A210B88}" destId="{688AC121-4514-41A0-9D05-3D60EFE48E4C}" srcOrd="0" destOrd="0" presId="urn:microsoft.com/office/officeart/2005/8/layout/vList2"/>
    <dgm:cxn modelId="{274375A2-9570-4A4B-AFF7-D11D8931E875}" type="presParOf" srcId="{341C021B-BAC6-4326-9CCB-A94FD9471386}" destId="{8C0C952F-536D-4A2B-86C4-DA3EE1118B34}" srcOrd="0" destOrd="0" presId="urn:microsoft.com/office/officeart/2005/8/layout/vList2"/>
    <dgm:cxn modelId="{162108EF-AFB6-487A-9947-B9E36CC6519C}" type="presParOf" srcId="{341C021B-BAC6-4326-9CCB-A94FD9471386}" destId="{233C9ED7-EE49-4F11-84B5-B79795844FFD}" srcOrd="1" destOrd="0" presId="urn:microsoft.com/office/officeart/2005/8/layout/vList2"/>
    <dgm:cxn modelId="{029E8BBA-6293-4ADD-A694-74486CCF9D15}" type="presParOf" srcId="{341C021B-BAC6-4326-9CCB-A94FD9471386}" destId="{688AC121-4514-41A0-9D05-3D60EFE48E4C}" srcOrd="2" destOrd="0" presId="urn:microsoft.com/office/officeart/2005/8/layout/vList2"/>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0DBED08-603E-4F72-887B-CB08347E9687}" type="doc">
      <dgm:prSet loTypeId="urn:microsoft.com/office/officeart/2005/8/layout/default" loCatId="list" qsTypeId="urn:microsoft.com/office/officeart/2005/8/quickstyle/3d3" qsCatId="3D" csTypeId="urn:microsoft.com/office/officeart/2005/8/colors/accent3_4" csCatId="accent3" phldr="1"/>
      <dgm:spPr/>
      <dgm:t>
        <a:bodyPr/>
        <a:lstStyle/>
        <a:p>
          <a:endParaRPr lang="en-IN"/>
        </a:p>
      </dgm:t>
    </dgm:pt>
    <dgm:pt modelId="{234D84F8-82DA-40B5-BFA1-962E06CEA7D8}">
      <dgm:prSet phldrT="[Text]" custT="1"/>
      <dgm:spPr/>
      <dgm:t>
        <a:bodyPr/>
        <a:lstStyle/>
        <a:p>
          <a:r>
            <a:rPr lang="en-US" sz="2000" b="1" dirty="0" smtClean="0">
              <a:hlinkClick xmlns:r="http://schemas.openxmlformats.org/officeDocument/2006/relationships" r:id="" action="ppaction://customshow?id=1&amp;return=true"/>
            </a:rPr>
            <a:t>Role Clarity</a:t>
          </a:r>
          <a:endParaRPr lang="en-US" sz="2000" b="1" dirty="0" smtClean="0"/>
        </a:p>
        <a:p>
          <a:endParaRPr lang="en-US" sz="2000" b="1" dirty="0" smtClean="0"/>
        </a:p>
      </dgm:t>
    </dgm:pt>
    <dgm:pt modelId="{29E4A244-E832-462F-951A-8A8855AFC459}" type="parTrans" cxnId="{B24A4F7A-B703-4696-8E97-5E6DC0D6621F}">
      <dgm:prSet/>
      <dgm:spPr/>
      <dgm:t>
        <a:bodyPr/>
        <a:lstStyle/>
        <a:p>
          <a:endParaRPr lang="en-IN"/>
        </a:p>
      </dgm:t>
    </dgm:pt>
    <dgm:pt modelId="{346FB57F-5BE8-417E-AEF1-FA856B40E8B1}" type="sibTrans" cxnId="{B24A4F7A-B703-4696-8E97-5E6DC0D6621F}">
      <dgm:prSet/>
      <dgm:spPr/>
      <dgm:t>
        <a:bodyPr/>
        <a:lstStyle/>
        <a:p>
          <a:endParaRPr lang="en-IN"/>
        </a:p>
      </dgm:t>
    </dgm:pt>
    <dgm:pt modelId="{470AFB44-B985-4206-B985-C4C5A378485F}">
      <dgm:prSet phldrT="[Text]"/>
      <dgm:spPr/>
      <dgm:t>
        <a:bodyPr/>
        <a:lstStyle/>
        <a:p>
          <a:r>
            <a:rPr lang="en-US" b="1" dirty="0" smtClean="0">
              <a:hlinkClick xmlns:r="http://schemas.openxmlformats.org/officeDocument/2006/relationships" r:id="" action="ppaction://customshow?id=2&amp;return=true"/>
            </a:rPr>
            <a:t>OA for Consumer connected to a meshed network.</a:t>
          </a:r>
          <a:endParaRPr lang="en-US" b="1" dirty="0" smtClean="0"/>
        </a:p>
        <a:p>
          <a:endParaRPr lang="en-US" b="1" dirty="0" smtClean="0"/>
        </a:p>
        <a:p>
          <a:endParaRPr lang="en-IN" b="1" dirty="0"/>
        </a:p>
      </dgm:t>
    </dgm:pt>
    <dgm:pt modelId="{5F1CDAF1-5102-4148-B11F-E164872077F2}" type="parTrans" cxnId="{E544C30E-AA02-4CD4-84EE-DC3FFA6EED0A}">
      <dgm:prSet/>
      <dgm:spPr/>
      <dgm:t>
        <a:bodyPr/>
        <a:lstStyle/>
        <a:p>
          <a:endParaRPr lang="en-IN"/>
        </a:p>
      </dgm:t>
    </dgm:pt>
    <dgm:pt modelId="{22F88819-D88C-490D-9452-E1B050DBC27B}" type="sibTrans" cxnId="{E544C30E-AA02-4CD4-84EE-DC3FFA6EED0A}">
      <dgm:prSet/>
      <dgm:spPr/>
      <dgm:t>
        <a:bodyPr/>
        <a:lstStyle/>
        <a:p>
          <a:endParaRPr lang="en-IN"/>
        </a:p>
      </dgm:t>
    </dgm:pt>
    <dgm:pt modelId="{2FE9C841-C3D3-43C3-9C29-80D2BB67A736}">
      <dgm:prSet phldrT="[Text]" custT="1"/>
      <dgm:spPr/>
      <dgm:t>
        <a:bodyPr/>
        <a:lstStyle/>
        <a:p>
          <a:r>
            <a:rPr lang="en-US" sz="2000" b="1" dirty="0" smtClean="0">
              <a:hlinkClick xmlns:r="http://schemas.openxmlformats.org/officeDocument/2006/relationships" r:id="" action="ppaction://customshow?id=3&amp;return=true"/>
            </a:rPr>
            <a:t>Imbalance settlement</a:t>
          </a:r>
          <a:endParaRPr lang="en-US" sz="2000" b="1" dirty="0" smtClean="0"/>
        </a:p>
        <a:p>
          <a:endParaRPr lang="en-IN" sz="2000" b="1" dirty="0"/>
        </a:p>
      </dgm:t>
    </dgm:pt>
    <dgm:pt modelId="{E4975A0E-DF8F-47CD-A4C3-FCD295DB18F4}" type="parTrans" cxnId="{C8B4458C-BF21-4DA5-A429-3F1731E4488D}">
      <dgm:prSet/>
      <dgm:spPr/>
      <dgm:t>
        <a:bodyPr/>
        <a:lstStyle/>
        <a:p>
          <a:endParaRPr lang="en-IN"/>
        </a:p>
      </dgm:t>
    </dgm:pt>
    <dgm:pt modelId="{3A136128-998D-4B44-8953-D1CFF643030A}" type="sibTrans" cxnId="{C8B4458C-BF21-4DA5-A429-3F1731E4488D}">
      <dgm:prSet/>
      <dgm:spPr/>
      <dgm:t>
        <a:bodyPr/>
        <a:lstStyle/>
        <a:p>
          <a:endParaRPr lang="en-IN"/>
        </a:p>
      </dgm:t>
    </dgm:pt>
    <dgm:pt modelId="{C502C942-C30F-4A54-A21A-DA0A87E89419}">
      <dgm:prSet phldrT="[Text]"/>
      <dgm:spPr/>
      <dgm:t>
        <a:bodyPr/>
        <a:lstStyle/>
        <a:p>
          <a:r>
            <a:rPr lang="en-US" b="1" dirty="0" smtClean="0">
              <a:hlinkClick xmlns:r="http://schemas.openxmlformats.org/officeDocument/2006/relationships" r:id="" action="ppaction://customshow?id=5&amp;return=true"/>
            </a:rPr>
            <a:t>Other commercial matter- Billing disbursement</a:t>
          </a:r>
          <a:endParaRPr lang="en-US" b="1" dirty="0" smtClean="0"/>
        </a:p>
        <a:p>
          <a:endParaRPr lang="en-IN" b="1" dirty="0"/>
        </a:p>
      </dgm:t>
    </dgm:pt>
    <dgm:pt modelId="{302A59DB-4CB9-468B-B537-1D397F700D46}" type="parTrans" cxnId="{25888C44-6E1A-4CE0-A354-E5C1141EBEE8}">
      <dgm:prSet/>
      <dgm:spPr/>
      <dgm:t>
        <a:bodyPr/>
        <a:lstStyle/>
        <a:p>
          <a:endParaRPr lang="en-IN"/>
        </a:p>
      </dgm:t>
    </dgm:pt>
    <dgm:pt modelId="{2A62E417-B088-48E8-9A2D-5F62A68E2178}" type="sibTrans" cxnId="{25888C44-6E1A-4CE0-A354-E5C1141EBEE8}">
      <dgm:prSet/>
      <dgm:spPr/>
      <dgm:t>
        <a:bodyPr/>
        <a:lstStyle/>
        <a:p>
          <a:endParaRPr lang="en-IN"/>
        </a:p>
      </dgm:t>
    </dgm:pt>
    <dgm:pt modelId="{E3B5860A-A44A-4925-B38F-CEDF3984A88C}">
      <dgm:prSet phldrT="[Text]"/>
      <dgm:spPr/>
      <dgm:t>
        <a:bodyPr/>
        <a:lstStyle/>
        <a:p>
          <a:r>
            <a:rPr lang="en-US" b="1" dirty="0" smtClean="0">
              <a:hlinkClick xmlns:r="http://schemas.openxmlformats.org/officeDocument/2006/relationships" r:id="" action="ppaction://customshow?id=4&amp;return=true"/>
            </a:rPr>
            <a:t>Charges payable by the OA consumer.</a:t>
          </a:r>
          <a:endParaRPr lang="en-US" b="1" dirty="0" smtClean="0"/>
        </a:p>
        <a:p>
          <a:endParaRPr lang="en-IN" b="1" dirty="0"/>
        </a:p>
      </dgm:t>
    </dgm:pt>
    <dgm:pt modelId="{64DE4ED9-C3D0-46B6-BA36-FAF21BF29268}" type="parTrans" cxnId="{7F9E5E32-D405-4518-A1C1-3C2877C9A576}">
      <dgm:prSet/>
      <dgm:spPr/>
      <dgm:t>
        <a:bodyPr/>
        <a:lstStyle/>
        <a:p>
          <a:endParaRPr lang="en-IN"/>
        </a:p>
      </dgm:t>
    </dgm:pt>
    <dgm:pt modelId="{DD44F8DB-CFC4-46B2-B55E-6CF68760ACEF}" type="sibTrans" cxnId="{7F9E5E32-D405-4518-A1C1-3C2877C9A576}">
      <dgm:prSet/>
      <dgm:spPr/>
      <dgm:t>
        <a:bodyPr/>
        <a:lstStyle/>
        <a:p>
          <a:endParaRPr lang="en-IN"/>
        </a:p>
      </dgm:t>
    </dgm:pt>
    <dgm:pt modelId="{B08050E5-D262-4909-A065-96BA8D827A58}" type="pres">
      <dgm:prSet presAssocID="{90DBED08-603E-4F72-887B-CB08347E9687}" presName="diagram" presStyleCnt="0">
        <dgm:presLayoutVars>
          <dgm:dir/>
          <dgm:resizeHandles val="exact"/>
        </dgm:presLayoutVars>
      </dgm:prSet>
      <dgm:spPr/>
      <dgm:t>
        <a:bodyPr/>
        <a:lstStyle/>
        <a:p>
          <a:endParaRPr lang="en-IN"/>
        </a:p>
      </dgm:t>
    </dgm:pt>
    <dgm:pt modelId="{044E7C0A-7F6B-451D-8171-F1AE6756FF06}" type="pres">
      <dgm:prSet presAssocID="{234D84F8-82DA-40B5-BFA1-962E06CEA7D8}" presName="node" presStyleLbl="node1" presStyleIdx="0" presStyleCnt="5">
        <dgm:presLayoutVars>
          <dgm:bulletEnabled val="1"/>
        </dgm:presLayoutVars>
      </dgm:prSet>
      <dgm:spPr/>
      <dgm:t>
        <a:bodyPr/>
        <a:lstStyle/>
        <a:p>
          <a:endParaRPr lang="en-IN"/>
        </a:p>
      </dgm:t>
    </dgm:pt>
    <dgm:pt modelId="{63B9422E-1ABD-4D0D-928E-0797CC7D03BA}" type="pres">
      <dgm:prSet presAssocID="{346FB57F-5BE8-417E-AEF1-FA856B40E8B1}" presName="sibTrans" presStyleCnt="0"/>
      <dgm:spPr/>
      <dgm:t>
        <a:bodyPr/>
        <a:lstStyle/>
        <a:p>
          <a:endParaRPr lang="en-IN"/>
        </a:p>
      </dgm:t>
    </dgm:pt>
    <dgm:pt modelId="{89E2DE89-8A6F-4AAD-8353-19AD4B7CF015}" type="pres">
      <dgm:prSet presAssocID="{470AFB44-B985-4206-B985-C4C5A378485F}" presName="node" presStyleLbl="node1" presStyleIdx="1" presStyleCnt="5">
        <dgm:presLayoutVars>
          <dgm:bulletEnabled val="1"/>
        </dgm:presLayoutVars>
      </dgm:prSet>
      <dgm:spPr/>
      <dgm:t>
        <a:bodyPr/>
        <a:lstStyle/>
        <a:p>
          <a:endParaRPr lang="en-IN"/>
        </a:p>
      </dgm:t>
    </dgm:pt>
    <dgm:pt modelId="{37EE4D5E-AB1B-45A3-9F87-A845940306EB}" type="pres">
      <dgm:prSet presAssocID="{22F88819-D88C-490D-9452-E1B050DBC27B}" presName="sibTrans" presStyleCnt="0"/>
      <dgm:spPr/>
      <dgm:t>
        <a:bodyPr/>
        <a:lstStyle/>
        <a:p>
          <a:endParaRPr lang="en-IN"/>
        </a:p>
      </dgm:t>
    </dgm:pt>
    <dgm:pt modelId="{744DA020-84C7-48AD-A470-E9A048B965B5}" type="pres">
      <dgm:prSet presAssocID="{2FE9C841-C3D3-43C3-9C29-80D2BB67A736}" presName="node" presStyleLbl="node1" presStyleIdx="2" presStyleCnt="5">
        <dgm:presLayoutVars>
          <dgm:bulletEnabled val="1"/>
        </dgm:presLayoutVars>
      </dgm:prSet>
      <dgm:spPr/>
      <dgm:t>
        <a:bodyPr/>
        <a:lstStyle/>
        <a:p>
          <a:endParaRPr lang="en-IN"/>
        </a:p>
      </dgm:t>
    </dgm:pt>
    <dgm:pt modelId="{693138A0-9217-43EC-BEDD-38182D077C66}" type="pres">
      <dgm:prSet presAssocID="{3A136128-998D-4B44-8953-D1CFF643030A}" presName="sibTrans" presStyleCnt="0"/>
      <dgm:spPr/>
      <dgm:t>
        <a:bodyPr/>
        <a:lstStyle/>
        <a:p>
          <a:endParaRPr lang="en-IN"/>
        </a:p>
      </dgm:t>
    </dgm:pt>
    <dgm:pt modelId="{5D3389BC-BC2C-4AD6-B9F9-7E7B04A71391}" type="pres">
      <dgm:prSet presAssocID="{C502C942-C30F-4A54-A21A-DA0A87E89419}" presName="node" presStyleLbl="node1" presStyleIdx="3" presStyleCnt="5" custLinFactX="13889" custLinFactNeighborX="100000" custLinFactNeighborY="-3120">
        <dgm:presLayoutVars>
          <dgm:bulletEnabled val="1"/>
        </dgm:presLayoutVars>
      </dgm:prSet>
      <dgm:spPr/>
      <dgm:t>
        <a:bodyPr/>
        <a:lstStyle/>
        <a:p>
          <a:endParaRPr lang="en-IN"/>
        </a:p>
      </dgm:t>
    </dgm:pt>
    <dgm:pt modelId="{E69885D9-BC1C-4E8A-8078-C8AF3EC4D694}" type="pres">
      <dgm:prSet presAssocID="{2A62E417-B088-48E8-9A2D-5F62A68E2178}" presName="sibTrans" presStyleCnt="0"/>
      <dgm:spPr/>
      <dgm:t>
        <a:bodyPr/>
        <a:lstStyle/>
        <a:p>
          <a:endParaRPr lang="en-IN"/>
        </a:p>
      </dgm:t>
    </dgm:pt>
    <dgm:pt modelId="{FD1BD91F-A50C-4872-AB28-985321BD3BE8}" type="pres">
      <dgm:prSet presAssocID="{E3B5860A-A44A-4925-B38F-CEDF3984A88C}" presName="node" presStyleLbl="node1" presStyleIdx="4" presStyleCnt="5" custLinFactX="-11667" custLinFactNeighborX="-100000" custLinFactNeighborY="-3120">
        <dgm:presLayoutVars>
          <dgm:bulletEnabled val="1"/>
        </dgm:presLayoutVars>
      </dgm:prSet>
      <dgm:spPr/>
      <dgm:t>
        <a:bodyPr/>
        <a:lstStyle/>
        <a:p>
          <a:endParaRPr lang="en-IN"/>
        </a:p>
      </dgm:t>
    </dgm:pt>
  </dgm:ptLst>
  <dgm:cxnLst>
    <dgm:cxn modelId="{2E3E1308-0495-42A4-BE5C-4C25F7D7C416}" type="presOf" srcId="{C502C942-C30F-4A54-A21A-DA0A87E89419}" destId="{5D3389BC-BC2C-4AD6-B9F9-7E7B04A71391}" srcOrd="0" destOrd="0" presId="urn:microsoft.com/office/officeart/2005/8/layout/default"/>
    <dgm:cxn modelId="{1D358D44-D322-4ED9-BE3C-41ECAA1A3EF3}" type="presOf" srcId="{2FE9C841-C3D3-43C3-9C29-80D2BB67A736}" destId="{744DA020-84C7-48AD-A470-E9A048B965B5}" srcOrd="0" destOrd="0" presId="urn:microsoft.com/office/officeart/2005/8/layout/default"/>
    <dgm:cxn modelId="{81FB539A-9561-4215-9B54-9358E8C99DD1}" type="presOf" srcId="{E3B5860A-A44A-4925-B38F-CEDF3984A88C}" destId="{FD1BD91F-A50C-4872-AB28-985321BD3BE8}" srcOrd="0" destOrd="0" presId="urn:microsoft.com/office/officeart/2005/8/layout/default"/>
    <dgm:cxn modelId="{7A2C5A47-08E6-4285-95E6-FDF9021930AC}" type="presOf" srcId="{90DBED08-603E-4F72-887B-CB08347E9687}" destId="{B08050E5-D262-4909-A065-96BA8D827A58}" srcOrd="0" destOrd="0" presId="urn:microsoft.com/office/officeart/2005/8/layout/default"/>
    <dgm:cxn modelId="{C8B4458C-BF21-4DA5-A429-3F1731E4488D}" srcId="{90DBED08-603E-4F72-887B-CB08347E9687}" destId="{2FE9C841-C3D3-43C3-9C29-80D2BB67A736}" srcOrd="2" destOrd="0" parTransId="{E4975A0E-DF8F-47CD-A4C3-FCD295DB18F4}" sibTransId="{3A136128-998D-4B44-8953-D1CFF643030A}"/>
    <dgm:cxn modelId="{7F9E5E32-D405-4518-A1C1-3C2877C9A576}" srcId="{90DBED08-603E-4F72-887B-CB08347E9687}" destId="{E3B5860A-A44A-4925-B38F-CEDF3984A88C}" srcOrd="4" destOrd="0" parTransId="{64DE4ED9-C3D0-46B6-BA36-FAF21BF29268}" sibTransId="{DD44F8DB-CFC4-46B2-B55E-6CF68760ACEF}"/>
    <dgm:cxn modelId="{E544C30E-AA02-4CD4-84EE-DC3FFA6EED0A}" srcId="{90DBED08-603E-4F72-887B-CB08347E9687}" destId="{470AFB44-B985-4206-B985-C4C5A378485F}" srcOrd="1" destOrd="0" parTransId="{5F1CDAF1-5102-4148-B11F-E164872077F2}" sibTransId="{22F88819-D88C-490D-9452-E1B050DBC27B}"/>
    <dgm:cxn modelId="{B24A4F7A-B703-4696-8E97-5E6DC0D6621F}" srcId="{90DBED08-603E-4F72-887B-CB08347E9687}" destId="{234D84F8-82DA-40B5-BFA1-962E06CEA7D8}" srcOrd="0" destOrd="0" parTransId="{29E4A244-E832-462F-951A-8A8855AFC459}" sibTransId="{346FB57F-5BE8-417E-AEF1-FA856B40E8B1}"/>
    <dgm:cxn modelId="{718D0171-73F2-4E08-90F5-51F17FE358BA}" type="presOf" srcId="{234D84F8-82DA-40B5-BFA1-962E06CEA7D8}" destId="{044E7C0A-7F6B-451D-8171-F1AE6756FF06}" srcOrd="0" destOrd="0" presId="urn:microsoft.com/office/officeart/2005/8/layout/default"/>
    <dgm:cxn modelId="{25888C44-6E1A-4CE0-A354-E5C1141EBEE8}" srcId="{90DBED08-603E-4F72-887B-CB08347E9687}" destId="{C502C942-C30F-4A54-A21A-DA0A87E89419}" srcOrd="3" destOrd="0" parTransId="{302A59DB-4CB9-468B-B537-1D397F700D46}" sibTransId="{2A62E417-B088-48E8-9A2D-5F62A68E2178}"/>
    <dgm:cxn modelId="{C43F82EC-97B7-4D1B-AA21-BF4A37C344D0}" type="presOf" srcId="{470AFB44-B985-4206-B985-C4C5A378485F}" destId="{89E2DE89-8A6F-4AAD-8353-19AD4B7CF015}" srcOrd="0" destOrd="0" presId="urn:microsoft.com/office/officeart/2005/8/layout/default"/>
    <dgm:cxn modelId="{6B592E23-6D59-48B0-A56F-C0FBD3C9E6A9}" type="presParOf" srcId="{B08050E5-D262-4909-A065-96BA8D827A58}" destId="{044E7C0A-7F6B-451D-8171-F1AE6756FF06}" srcOrd="0" destOrd="0" presId="urn:microsoft.com/office/officeart/2005/8/layout/default"/>
    <dgm:cxn modelId="{9EFDB123-2B0C-4734-9D1F-A549E5478C95}" type="presParOf" srcId="{B08050E5-D262-4909-A065-96BA8D827A58}" destId="{63B9422E-1ABD-4D0D-928E-0797CC7D03BA}" srcOrd="1" destOrd="0" presId="urn:microsoft.com/office/officeart/2005/8/layout/default"/>
    <dgm:cxn modelId="{AB1668F9-16C4-459C-97A7-A0921C096BAD}" type="presParOf" srcId="{B08050E5-D262-4909-A065-96BA8D827A58}" destId="{89E2DE89-8A6F-4AAD-8353-19AD4B7CF015}" srcOrd="2" destOrd="0" presId="urn:microsoft.com/office/officeart/2005/8/layout/default"/>
    <dgm:cxn modelId="{906BD68D-A5F9-417B-802B-4EC712DD7214}" type="presParOf" srcId="{B08050E5-D262-4909-A065-96BA8D827A58}" destId="{37EE4D5E-AB1B-45A3-9F87-A845940306EB}" srcOrd="3" destOrd="0" presId="urn:microsoft.com/office/officeart/2005/8/layout/default"/>
    <dgm:cxn modelId="{FAF25A8A-1FB3-4B58-B4F7-323D89C0FADB}" type="presParOf" srcId="{B08050E5-D262-4909-A065-96BA8D827A58}" destId="{744DA020-84C7-48AD-A470-E9A048B965B5}" srcOrd="4" destOrd="0" presId="urn:microsoft.com/office/officeart/2005/8/layout/default"/>
    <dgm:cxn modelId="{5566BA22-DD33-4AE4-8B09-5C5CFBEE48CE}" type="presParOf" srcId="{B08050E5-D262-4909-A065-96BA8D827A58}" destId="{693138A0-9217-43EC-BEDD-38182D077C66}" srcOrd="5" destOrd="0" presId="urn:microsoft.com/office/officeart/2005/8/layout/default"/>
    <dgm:cxn modelId="{DECF7696-5530-43E0-9D71-280AA23C537E}" type="presParOf" srcId="{B08050E5-D262-4909-A065-96BA8D827A58}" destId="{5D3389BC-BC2C-4AD6-B9F9-7E7B04A71391}" srcOrd="6" destOrd="0" presId="urn:microsoft.com/office/officeart/2005/8/layout/default"/>
    <dgm:cxn modelId="{C8DEA826-4C50-4EE8-953F-99D8918942AE}" type="presParOf" srcId="{B08050E5-D262-4909-A065-96BA8D827A58}" destId="{E69885D9-BC1C-4E8A-8078-C8AF3EC4D694}" srcOrd="7" destOrd="0" presId="urn:microsoft.com/office/officeart/2005/8/layout/default"/>
    <dgm:cxn modelId="{45EBDE5D-8120-47C3-8CA1-5B9492CF85F1}" type="presParOf" srcId="{B08050E5-D262-4909-A065-96BA8D827A58}" destId="{FD1BD91F-A50C-4872-AB28-985321BD3BE8}" srcOrd="8" destOrd="0" presId="urn:microsoft.com/office/officeart/2005/8/layout/default"/>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59593CE-A5EA-4AE5-A8FE-BF10DC80D17E}" type="doc">
      <dgm:prSet loTypeId="urn:microsoft.com/office/officeart/2005/8/layout/vList4" loCatId="list" qsTypeId="urn:microsoft.com/office/officeart/2005/8/quickstyle/simple3" qsCatId="simple" csTypeId="urn:microsoft.com/office/officeart/2005/8/colors/accent1_2" csCatId="accent1" phldr="1"/>
      <dgm:spPr/>
      <dgm:t>
        <a:bodyPr/>
        <a:lstStyle/>
        <a:p>
          <a:endParaRPr lang="en-US"/>
        </a:p>
      </dgm:t>
    </dgm:pt>
    <dgm:pt modelId="{0AAECEAF-A78A-46D8-91C3-2C22BDCE2039}">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t>Model Terms and Conditions of Intra State Open Access Regulation,2010</a:t>
          </a:r>
          <a:endParaRPr lang="en-US" dirty="0"/>
        </a:p>
      </dgm:t>
    </dgm:pt>
    <dgm:pt modelId="{5D3AE403-AE0E-4E5E-8ECD-3C49D764194E}" type="parTrans" cxnId="{608E36D7-C99D-4380-8476-C19FE0287628}">
      <dgm:prSet/>
      <dgm:spPr/>
      <dgm:t>
        <a:bodyPr/>
        <a:lstStyle/>
        <a:p>
          <a:endParaRPr lang="en-US"/>
        </a:p>
      </dgm:t>
    </dgm:pt>
    <dgm:pt modelId="{57C0F98A-C05A-4384-B855-BD4D5ABBCD88}" type="sibTrans" cxnId="{608E36D7-C99D-4380-8476-C19FE0287628}">
      <dgm:prSet/>
      <dgm:spPr/>
      <dgm:t>
        <a:bodyPr/>
        <a:lstStyle/>
        <a:p>
          <a:endParaRPr lang="en-US"/>
        </a:p>
      </dgm:t>
    </dgm:pt>
    <dgm:pt modelId="{8850132C-1F2E-4639-A92B-CCB5282A3187}">
      <dgm:prSet phldrT="[Text]">
        <dgm:style>
          <a:lnRef idx="2">
            <a:schemeClr val="dk1">
              <a:shade val="50000"/>
            </a:schemeClr>
          </a:lnRef>
          <a:fillRef idx="1">
            <a:schemeClr val="dk1"/>
          </a:fillRef>
          <a:effectRef idx="0">
            <a:schemeClr val="dk1"/>
          </a:effectRef>
          <a:fontRef idx="minor">
            <a:schemeClr val="lt1"/>
          </a:fontRef>
        </dgm:style>
      </dgm:prSet>
      <dgm:spPr/>
      <dgm:t>
        <a:bodyPr/>
        <a:lstStyle/>
        <a:p>
          <a:r>
            <a:rPr lang="en-US" dirty="0" smtClean="0">
              <a:hlinkClick xmlns:r="http://schemas.openxmlformats.org/officeDocument/2006/relationships" r:id="" action="ppaction://customshow?id=0&amp;return=true"/>
            </a:rPr>
            <a:t>Snap-shot of issues covered</a:t>
          </a:r>
          <a:endParaRPr lang="en-US" dirty="0"/>
        </a:p>
      </dgm:t>
    </dgm:pt>
    <dgm:pt modelId="{351CFD84-46DB-4F29-81E2-2B2C56F705DD}" type="parTrans" cxnId="{0F15850B-8C0E-4A4E-A8AA-2EF47F0AE17D}">
      <dgm:prSet/>
      <dgm:spPr/>
      <dgm:t>
        <a:bodyPr/>
        <a:lstStyle/>
        <a:p>
          <a:endParaRPr lang="en-US"/>
        </a:p>
      </dgm:t>
    </dgm:pt>
    <dgm:pt modelId="{50589C60-B677-4914-9C8D-FDD938F52947}" type="sibTrans" cxnId="{0F15850B-8C0E-4A4E-A8AA-2EF47F0AE17D}">
      <dgm:prSet/>
      <dgm:spPr/>
      <dgm:t>
        <a:bodyPr/>
        <a:lstStyle/>
        <a:p>
          <a:endParaRPr lang="en-US"/>
        </a:p>
      </dgm:t>
    </dgm:pt>
    <dgm:pt modelId="{70F38BEB-0084-4EAD-8A56-19EA3A0B2181}" type="pres">
      <dgm:prSet presAssocID="{659593CE-A5EA-4AE5-A8FE-BF10DC80D17E}" presName="linear" presStyleCnt="0">
        <dgm:presLayoutVars>
          <dgm:dir/>
          <dgm:resizeHandles val="exact"/>
        </dgm:presLayoutVars>
      </dgm:prSet>
      <dgm:spPr/>
      <dgm:t>
        <a:bodyPr/>
        <a:lstStyle/>
        <a:p>
          <a:endParaRPr lang="en-IN"/>
        </a:p>
      </dgm:t>
    </dgm:pt>
    <dgm:pt modelId="{1DCA2D84-54C9-433A-A14E-9D15C719F428}" type="pres">
      <dgm:prSet presAssocID="{0AAECEAF-A78A-46D8-91C3-2C22BDCE2039}" presName="comp" presStyleCnt="0"/>
      <dgm:spPr/>
    </dgm:pt>
    <dgm:pt modelId="{34AAC564-55B9-468C-B0F4-F1F5E4FE3921}" type="pres">
      <dgm:prSet presAssocID="{0AAECEAF-A78A-46D8-91C3-2C22BDCE2039}" presName="box" presStyleLbl="node1" presStyleIdx="0" presStyleCnt="1"/>
      <dgm:spPr/>
      <dgm:t>
        <a:bodyPr/>
        <a:lstStyle/>
        <a:p>
          <a:endParaRPr lang="en-US"/>
        </a:p>
      </dgm:t>
    </dgm:pt>
    <dgm:pt modelId="{A9980D0A-978F-4C20-AB32-2EB09EC36381}" type="pres">
      <dgm:prSet presAssocID="{0AAECEAF-A78A-46D8-91C3-2C22BDCE2039}" presName="img" presStyleLbl="fgImgPlace1" presStyleIdx="0" presStyleCnt="1"/>
      <dgm:spPr>
        <a:blipFill rotWithShape="0">
          <a:blip xmlns:r="http://schemas.openxmlformats.org/officeDocument/2006/relationships" r:embed="rId1"/>
          <a:stretch>
            <a:fillRect/>
          </a:stretch>
        </a:blipFill>
      </dgm:spPr>
    </dgm:pt>
    <dgm:pt modelId="{842EAD0D-9F54-40A3-BDD2-5BCDA67E184F}" type="pres">
      <dgm:prSet presAssocID="{0AAECEAF-A78A-46D8-91C3-2C22BDCE2039}" presName="text" presStyleLbl="node1" presStyleIdx="0" presStyleCnt="1">
        <dgm:presLayoutVars>
          <dgm:bulletEnabled val="1"/>
        </dgm:presLayoutVars>
      </dgm:prSet>
      <dgm:spPr/>
      <dgm:t>
        <a:bodyPr/>
        <a:lstStyle/>
        <a:p>
          <a:endParaRPr lang="en-US"/>
        </a:p>
      </dgm:t>
    </dgm:pt>
  </dgm:ptLst>
  <dgm:cxnLst>
    <dgm:cxn modelId="{87392F30-84B2-4D41-BC74-8DDD6CBAE42A}" type="presOf" srcId="{0AAECEAF-A78A-46D8-91C3-2C22BDCE2039}" destId="{34AAC564-55B9-468C-B0F4-F1F5E4FE3921}" srcOrd="0" destOrd="0" presId="urn:microsoft.com/office/officeart/2005/8/layout/vList4"/>
    <dgm:cxn modelId="{FCC77C1B-1BBF-4E51-AABE-C5BE8DEC68C7}" type="presOf" srcId="{659593CE-A5EA-4AE5-A8FE-BF10DC80D17E}" destId="{70F38BEB-0084-4EAD-8A56-19EA3A0B2181}" srcOrd="0" destOrd="0" presId="urn:microsoft.com/office/officeart/2005/8/layout/vList4"/>
    <dgm:cxn modelId="{1B30AC8E-7568-4EE4-98F1-EF65DC8D7CD7}" type="presOf" srcId="{8850132C-1F2E-4639-A92B-CCB5282A3187}" destId="{34AAC564-55B9-468C-B0F4-F1F5E4FE3921}" srcOrd="0" destOrd="1" presId="urn:microsoft.com/office/officeart/2005/8/layout/vList4"/>
    <dgm:cxn modelId="{3E883D7D-B8B0-4953-B452-F7E136F2B698}" type="presOf" srcId="{8850132C-1F2E-4639-A92B-CCB5282A3187}" destId="{842EAD0D-9F54-40A3-BDD2-5BCDA67E184F}" srcOrd="1" destOrd="1" presId="urn:microsoft.com/office/officeart/2005/8/layout/vList4"/>
    <dgm:cxn modelId="{0F15850B-8C0E-4A4E-A8AA-2EF47F0AE17D}" srcId="{0AAECEAF-A78A-46D8-91C3-2C22BDCE2039}" destId="{8850132C-1F2E-4639-A92B-CCB5282A3187}" srcOrd="0" destOrd="0" parTransId="{351CFD84-46DB-4F29-81E2-2B2C56F705DD}" sibTransId="{50589C60-B677-4914-9C8D-FDD938F52947}"/>
    <dgm:cxn modelId="{608E36D7-C99D-4380-8476-C19FE0287628}" srcId="{659593CE-A5EA-4AE5-A8FE-BF10DC80D17E}" destId="{0AAECEAF-A78A-46D8-91C3-2C22BDCE2039}" srcOrd="0" destOrd="0" parTransId="{5D3AE403-AE0E-4E5E-8ECD-3C49D764194E}" sibTransId="{57C0F98A-C05A-4384-B855-BD4D5ABBCD88}"/>
    <dgm:cxn modelId="{35BA21DE-6BD0-4586-9956-05945D8CD35F}" type="presOf" srcId="{0AAECEAF-A78A-46D8-91C3-2C22BDCE2039}" destId="{842EAD0D-9F54-40A3-BDD2-5BCDA67E184F}" srcOrd="1" destOrd="0" presId="urn:microsoft.com/office/officeart/2005/8/layout/vList4"/>
    <dgm:cxn modelId="{DC963F86-9084-4B56-9B12-3A3DAA9FDE50}" type="presParOf" srcId="{70F38BEB-0084-4EAD-8A56-19EA3A0B2181}" destId="{1DCA2D84-54C9-433A-A14E-9D15C719F428}" srcOrd="0" destOrd="0" presId="urn:microsoft.com/office/officeart/2005/8/layout/vList4"/>
    <dgm:cxn modelId="{66F4D0DE-9E96-4A1A-8837-D144EB9C1CCE}" type="presParOf" srcId="{1DCA2D84-54C9-433A-A14E-9D15C719F428}" destId="{34AAC564-55B9-468C-B0F4-F1F5E4FE3921}" srcOrd="0" destOrd="0" presId="urn:microsoft.com/office/officeart/2005/8/layout/vList4"/>
    <dgm:cxn modelId="{DC01F1CC-FB41-4BD3-9450-A1B526D3487B}" type="presParOf" srcId="{1DCA2D84-54C9-433A-A14E-9D15C719F428}" destId="{A9980D0A-978F-4C20-AB32-2EB09EC36381}" srcOrd="1" destOrd="0" presId="urn:microsoft.com/office/officeart/2005/8/layout/vList4"/>
    <dgm:cxn modelId="{963C788A-8C5B-4AFF-80A0-81304B134D9C}" type="presParOf" srcId="{1DCA2D84-54C9-433A-A14E-9D15C719F428}" destId="{842EAD0D-9F54-40A3-BDD2-5BCDA67E184F}" srcOrd="2" destOrd="0" presId="urn:microsoft.com/office/officeart/2005/8/layout/vList4"/>
  </dgm:cxnLst>
  <dgm:bg/>
  <dgm:whole/>
  <dgm:extLst>
    <a:ext uri="http://schemas.microsoft.com/office/drawing/2008/diagram">
      <dsp:dataModelExt xmlns=""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4332B1B-34C4-4B49-876A-16A2DA7504B0}" type="doc">
      <dgm:prSet loTypeId="urn:microsoft.com/office/officeart/2005/8/layout/vList2" loCatId="list" qsTypeId="urn:microsoft.com/office/officeart/2005/8/quickstyle/simple5" qsCatId="simple" csTypeId="urn:microsoft.com/office/officeart/2005/8/colors/accent0_3" csCatId="mainScheme" phldr="1"/>
      <dgm:spPr/>
      <dgm:t>
        <a:bodyPr/>
        <a:lstStyle/>
        <a:p>
          <a:endParaRPr lang="en-IN"/>
        </a:p>
      </dgm:t>
    </dgm:pt>
    <dgm:pt modelId="{99087069-85F8-4851-9D22-B5375568C323}">
      <dgm:prSet phldrT="[Text]" custT="1">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US" sz="2800" dirty="0" smtClean="0"/>
            <a:t>Issues in Open Access and way forward.</a:t>
          </a:r>
          <a:endParaRPr lang="en-IN" sz="2800" dirty="0"/>
        </a:p>
      </dgm:t>
    </dgm:pt>
    <dgm:pt modelId="{CC838642-B68C-49B6-8665-A1DF005198B6}" type="parTrans" cxnId="{B64FB43D-BB2D-48AB-8188-9882DFCDB959}">
      <dgm:prSet/>
      <dgm:spPr/>
      <dgm:t>
        <a:bodyPr/>
        <a:lstStyle/>
        <a:p>
          <a:endParaRPr lang="en-IN" sz="1200"/>
        </a:p>
      </dgm:t>
    </dgm:pt>
    <dgm:pt modelId="{75CE4731-FC7C-4EE0-BA4F-FF28489071E4}" type="sibTrans" cxnId="{B64FB43D-BB2D-48AB-8188-9882DFCDB959}">
      <dgm:prSet/>
      <dgm:spPr/>
      <dgm:t>
        <a:bodyPr/>
        <a:lstStyle/>
        <a:p>
          <a:endParaRPr lang="en-IN" sz="1200"/>
        </a:p>
      </dgm:t>
    </dgm:pt>
    <dgm:pt modelId="{AD104135-E278-4229-A447-DA1C9A210B88}">
      <dgm:prSet phldrT="[Text]" custT="1">
        <dgm:style>
          <a:lnRef idx="1">
            <a:schemeClr val="accent2"/>
          </a:lnRef>
          <a:fillRef idx="3">
            <a:schemeClr val="accent2"/>
          </a:fillRef>
          <a:effectRef idx="2">
            <a:schemeClr val="accent2"/>
          </a:effectRef>
          <a:fontRef idx="minor">
            <a:schemeClr val="lt1"/>
          </a:fontRef>
        </dgm:style>
      </dgm:prSet>
      <dgm:spPr/>
      <dgm:t>
        <a:bodyPr/>
        <a:lstStyle/>
        <a:p>
          <a:r>
            <a:rPr lang="en-US" sz="2800" dirty="0" smtClean="0"/>
            <a:t>Impact analysis- Case studies</a:t>
          </a:r>
          <a:endParaRPr lang="en-IN" sz="2800" dirty="0"/>
        </a:p>
      </dgm:t>
    </dgm:pt>
    <dgm:pt modelId="{10827A84-B102-4442-9808-B812B538634A}" type="parTrans" cxnId="{346AC286-12E6-460E-8559-2CF31132420A}">
      <dgm:prSet/>
      <dgm:spPr/>
      <dgm:t>
        <a:bodyPr/>
        <a:lstStyle/>
        <a:p>
          <a:endParaRPr lang="en-IN" sz="1200"/>
        </a:p>
      </dgm:t>
    </dgm:pt>
    <dgm:pt modelId="{E917B40A-246C-4869-851F-B52F5CB2015E}" type="sibTrans" cxnId="{346AC286-12E6-460E-8559-2CF31132420A}">
      <dgm:prSet/>
      <dgm:spPr/>
      <dgm:t>
        <a:bodyPr/>
        <a:lstStyle/>
        <a:p>
          <a:endParaRPr lang="en-IN" sz="1200"/>
        </a:p>
      </dgm:t>
    </dgm:pt>
    <dgm:pt modelId="{341C021B-BAC6-4326-9CCB-A94FD9471386}" type="pres">
      <dgm:prSet presAssocID="{B4332B1B-34C4-4B49-876A-16A2DA7504B0}" presName="linear" presStyleCnt="0">
        <dgm:presLayoutVars>
          <dgm:animLvl val="lvl"/>
          <dgm:resizeHandles val="exact"/>
        </dgm:presLayoutVars>
      </dgm:prSet>
      <dgm:spPr/>
      <dgm:t>
        <a:bodyPr/>
        <a:lstStyle/>
        <a:p>
          <a:endParaRPr lang="en-IN"/>
        </a:p>
      </dgm:t>
    </dgm:pt>
    <dgm:pt modelId="{8C0C952F-536D-4A2B-86C4-DA3EE1118B34}" type="pres">
      <dgm:prSet presAssocID="{99087069-85F8-4851-9D22-B5375568C323}" presName="parentText" presStyleLbl="node1" presStyleIdx="0" presStyleCnt="2" custScaleY="89245" custLinFactY="-20435" custLinFactNeighborX="-1010" custLinFactNeighborY="-100000">
        <dgm:presLayoutVars>
          <dgm:chMax val="0"/>
          <dgm:bulletEnabled val="1"/>
        </dgm:presLayoutVars>
      </dgm:prSet>
      <dgm:spPr/>
      <dgm:t>
        <a:bodyPr/>
        <a:lstStyle/>
        <a:p>
          <a:endParaRPr lang="en-IN"/>
        </a:p>
      </dgm:t>
    </dgm:pt>
    <dgm:pt modelId="{233C9ED7-EE49-4F11-84B5-B79795844FFD}" type="pres">
      <dgm:prSet presAssocID="{75CE4731-FC7C-4EE0-BA4F-FF28489071E4}" presName="spacer" presStyleCnt="0"/>
      <dgm:spPr/>
    </dgm:pt>
    <dgm:pt modelId="{688AC121-4514-41A0-9D05-3D60EFE48E4C}" type="pres">
      <dgm:prSet presAssocID="{AD104135-E278-4229-A447-DA1C9A210B88}" presName="parentText" presStyleLbl="node1" presStyleIdx="1" presStyleCnt="2" custScaleY="92805">
        <dgm:presLayoutVars>
          <dgm:chMax val="0"/>
          <dgm:bulletEnabled val="1"/>
        </dgm:presLayoutVars>
      </dgm:prSet>
      <dgm:spPr/>
      <dgm:t>
        <a:bodyPr/>
        <a:lstStyle/>
        <a:p>
          <a:endParaRPr lang="en-IN"/>
        </a:p>
      </dgm:t>
    </dgm:pt>
  </dgm:ptLst>
  <dgm:cxnLst>
    <dgm:cxn modelId="{7B5C05EC-10B6-41CC-B049-B3002C2D1460}" type="presOf" srcId="{99087069-85F8-4851-9D22-B5375568C323}" destId="{8C0C952F-536D-4A2B-86C4-DA3EE1118B34}" srcOrd="0" destOrd="0" presId="urn:microsoft.com/office/officeart/2005/8/layout/vList2"/>
    <dgm:cxn modelId="{BA9F2A4C-AA6B-4C26-B525-30C17F62EAE1}" type="presOf" srcId="{B4332B1B-34C4-4B49-876A-16A2DA7504B0}" destId="{341C021B-BAC6-4326-9CCB-A94FD9471386}" srcOrd="0" destOrd="0" presId="urn:microsoft.com/office/officeart/2005/8/layout/vList2"/>
    <dgm:cxn modelId="{346AC286-12E6-460E-8559-2CF31132420A}" srcId="{B4332B1B-34C4-4B49-876A-16A2DA7504B0}" destId="{AD104135-E278-4229-A447-DA1C9A210B88}" srcOrd="1" destOrd="0" parTransId="{10827A84-B102-4442-9808-B812B538634A}" sibTransId="{E917B40A-246C-4869-851F-B52F5CB2015E}"/>
    <dgm:cxn modelId="{23818C6F-00F1-47FA-9AA4-C8021357DF2C}" type="presOf" srcId="{AD104135-E278-4229-A447-DA1C9A210B88}" destId="{688AC121-4514-41A0-9D05-3D60EFE48E4C}" srcOrd="0" destOrd="0" presId="urn:microsoft.com/office/officeart/2005/8/layout/vList2"/>
    <dgm:cxn modelId="{B64FB43D-BB2D-48AB-8188-9882DFCDB959}" srcId="{B4332B1B-34C4-4B49-876A-16A2DA7504B0}" destId="{99087069-85F8-4851-9D22-B5375568C323}" srcOrd="0" destOrd="0" parTransId="{CC838642-B68C-49B6-8665-A1DF005198B6}" sibTransId="{75CE4731-FC7C-4EE0-BA4F-FF28489071E4}"/>
    <dgm:cxn modelId="{F2DB305D-2054-4712-A7C1-332ED9A81F65}" type="presParOf" srcId="{341C021B-BAC6-4326-9CCB-A94FD9471386}" destId="{8C0C952F-536D-4A2B-86C4-DA3EE1118B34}" srcOrd="0" destOrd="0" presId="urn:microsoft.com/office/officeart/2005/8/layout/vList2"/>
    <dgm:cxn modelId="{C52AC643-D42A-4C65-A939-C3A304C60126}" type="presParOf" srcId="{341C021B-BAC6-4326-9CCB-A94FD9471386}" destId="{233C9ED7-EE49-4F11-84B5-B79795844FFD}" srcOrd="1" destOrd="0" presId="urn:microsoft.com/office/officeart/2005/8/layout/vList2"/>
    <dgm:cxn modelId="{E37E1A16-8513-49A3-AC29-252C415EEB0E}" type="presParOf" srcId="{341C021B-BAC6-4326-9CCB-A94FD9471386}" destId="{688AC121-4514-41A0-9D05-3D60EFE48E4C}" srcOrd="2" destOrd="0" presId="urn:microsoft.com/office/officeart/2005/8/layout/vList2"/>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DB5800B-D336-4898-82D3-DB57A12D8BFD}" type="doc">
      <dgm:prSet loTypeId="urn:microsoft.com/office/officeart/2005/8/layout/hList6" loCatId="list" qsTypeId="urn:microsoft.com/office/officeart/2005/8/quickstyle/3d2" qsCatId="3D" csTypeId="urn:microsoft.com/office/officeart/2005/8/colors/accent1_2" csCatId="accent1" phldr="1"/>
      <dgm:spPr/>
      <dgm:t>
        <a:bodyPr/>
        <a:lstStyle/>
        <a:p>
          <a:endParaRPr lang="en-US"/>
        </a:p>
      </dgm:t>
    </dgm:pt>
    <dgm:pt modelId="{7323EBE2-4D4E-4438-A851-362E62B9DF06}">
      <dgm:prSet phldrT="[Text]">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n-US" b="1" dirty="0" smtClean="0"/>
            <a:t>Scenario I</a:t>
          </a:r>
        </a:p>
        <a:p>
          <a:r>
            <a:rPr lang="en-US" b="0" i="0" u="none" strike="noStrike" dirty="0" smtClean="0">
              <a:latin typeface="Calibri"/>
            </a:rPr>
            <a:t>All the consumers of 1 MW and above opt for Open access and </a:t>
          </a:r>
          <a:r>
            <a:rPr lang="en-US" b="0" i="0" u="none" strike="noStrike" dirty="0" err="1" smtClean="0">
              <a:latin typeface="Calibri"/>
            </a:rPr>
            <a:t>Discom</a:t>
          </a:r>
          <a:r>
            <a:rPr lang="en-US" b="0" i="0" u="none" strike="noStrike" dirty="0" smtClean="0">
              <a:latin typeface="Calibri"/>
            </a:rPr>
            <a:t> avoids the variable cost of Power procurement (in descending order @ Rs./unit).</a:t>
          </a:r>
          <a:endParaRPr lang="en-US" b="0" dirty="0"/>
        </a:p>
      </dgm:t>
    </dgm:pt>
    <dgm:pt modelId="{F971F66D-BD4D-45DD-9E3B-804FA2B0C6A1}" type="parTrans" cxnId="{1E3AB5F5-57E2-48E0-8E11-709FBAEF9F4F}">
      <dgm:prSet/>
      <dgm:spPr/>
      <dgm:t>
        <a:bodyPr/>
        <a:lstStyle/>
        <a:p>
          <a:endParaRPr lang="en-US"/>
        </a:p>
      </dgm:t>
    </dgm:pt>
    <dgm:pt modelId="{7AAD3980-7E63-443F-89FF-AAE966208221}" type="sibTrans" cxnId="{1E3AB5F5-57E2-48E0-8E11-709FBAEF9F4F}">
      <dgm:prSet/>
      <dgm:spPr/>
      <dgm:t>
        <a:bodyPr/>
        <a:lstStyle/>
        <a:p>
          <a:endParaRPr lang="en-US"/>
        </a:p>
      </dgm:t>
    </dgm:pt>
    <dgm:pt modelId="{6E7ECD1C-BACE-49B4-9918-F47D1D69357D}">
      <dgm:prSet phldrT="[Text]">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n-US" b="1" dirty="0" smtClean="0"/>
            <a:t>Scenario II</a:t>
          </a:r>
        </a:p>
        <a:p>
          <a:r>
            <a:rPr lang="en-US" b="0" i="0" u="none" strike="noStrike" dirty="0" smtClean="0">
              <a:latin typeface="Calibri"/>
            </a:rPr>
            <a:t>10% of eligible consumers opt for open access and </a:t>
          </a:r>
          <a:r>
            <a:rPr lang="en-US" b="0" i="0" u="none" strike="noStrike" dirty="0" err="1" smtClean="0">
              <a:latin typeface="Calibri"/>
            </a:rPr>
            <a:t>Discom</a:t>
          </a:r>
          <a:r>
            <a:rPr lang="en-US" b="0" i="0" u="none" strike="noStrike" dirty="0" smtClean="0">
              <a:latin typeface="Calibri"/>
            </a:rPr>
            <a:t> avoids the variable cost of power procurement (in descending order @ Rs./unit).</a:t>
          </a:r>
          <a:endParaRPr lang="en-US" dirty="0"/>
        </a:p>
      </dgm:t>
    </dgm:pt>
    <dgm:pt modelId="{11FC4BAF-6766-46AC-BECC-63AA5C2C25FC}" type="parTrans" cxnId="{DB4AFF47-81EC-43C5-AEDB-3145726E71B8}">
      <dgm:prSet/>
      <dgm:spPr/>
      <dgm:t>
        <a:bodyPr/>
        <a:lstStyle/>
        <a:p>
          <a:endParaRPr lang="en-US"/>
        </a:p>
      </dgm:t>
    </dgm:pt>
    <dgm:pt modelId="{D927BA6E-CDBD-4F84-8C42-A3674ECAA2C8}" type="sibTrans" cxnId="{DB4AFF47-81EC-43C5-AEDB-3145726E71B8}">
      <dgm:prSet/>
      <dgm:spPr/>
      <dgm:t>
        <a:bodyPr/>
        <a:lstStyle/>
        <a:p>
          <a:endParaRPr lang="en-US"/>
        </a:p>
      </dgm:t>
    </dgm:pt>
    <dgm:pt modelId="{7FB60453-59EF-4CBB-B5E4-75E3F0E2EED3}">
      <dgm:prSet phldrT="[Text]">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n-US" b="1" dirty="0" smtClean="0"/>
            <a:t>Scenario III</a:t>
          </a:r>
        </a:p>
        <a:p>
          <a:r>
            <a:rPr lang="en-US" b="0" i="0" u="none" strike="noStrike" dirty="0" smtClean="0">
              <a:latin typeface="Calibri"/>
            </a:rPr>
            <a:t>10% of eligible consumers opt for open access and </a:t>
          </a:r>
          <a:r>
            <a:rPr lang="en-US" b="0" i="0" u="none" strike="noStrike" dirty="0" err="1" smtClean="0">
              <a:latin typeface="Calibri"/>
            </a:rPr>
            <a:t>Discom</a:t>
          </a:r>
          <a:r>
            <a:rPr lang="en-US" b="0" i="0" u="none" strike="noStrike" dirty="0" smtClean="0">
              <a:latin typeface="Calibri"/>
            </a:rPr>
            <a:t> sells  power available to its existing  consumers @ average revenue realization.</a:t>
          </a:r>
          <a:endParaRPr lang="en-US" dirty="0"/>
        </a:p>
      </dgm:t>
    </dgm:pt>
    <dgm:pt modelId="{93D6772D-1999-4ED4-BFD6-B8CD162CEBEF}" type="sibTrans" cxnId="{4BD4774D-8E31-4663-8CEB-975041C3E729}">
      <dgm:prSet/>
      <dgm:spPr/>
      <dgm:t>
        <a:bodyPr/>
        <a:lstStyle/>
        <a:p>
          <a:endParaRPr lang="en-US"/>
        </a:p>
      </dgm:t>
    </dgm:pt>
    <dgm:pt modelId="{F08ED131-47F6-4C46-96AD-D0DB1DABDEEE}" type="parTrans" cxnId="{4BD4774D-8E31-4663-8CEB-975041C3E729}">
      <dgm:prSet/>
      <dgm:spPr/>
      <dgm:t>
        <a:bodyPr/>
        <a:lstStyle/>
        <a:p>
          <a:endParaRPr lang="en-US"/>
        </a:p>
      </dgm:t>
    </dgm:pt>
    <dgm:pt modelId="{0A688705-7A9D-45B0-8355-0BFC6311E1AB}">
      <dgm:prSet>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n-US" b="1" u="sng" dirty="0" smtClean="0"/>
            <a:t>Scenario V</a:t>
          </a:r>
        </a:p>
        <a:p>
          <a:r>
            <a:rPr lang="en-US" b="0" i="0" u="none" strike="noStrike" dirty="0" smtClean="0">
              <a:latin typeface="Calibri"/>
            </a:rPr>
            <a:t>10% of eligible consumers opt for open access and </a:t>
          </a:r>
          <a:r>
            <a:rPr lang="en-US" b="0" i="0" u="none" strike="noStrike" dirty="0" err="1" smtClean="0">
              <a:latin typeface="Calibri"/>
            </a:rPr>
            <a:t>Discom</a:t>
          </a:r>
          <a:r>
            <a:rPr lang="en-US" b="0" i="0" u="none" strike="noStrike" dirty="0" smtClean="0">
              <a:latin typeface="Calibri"/>
            </a:rPr>
            <a:t>  sells power available to new consumers of same category</a:t>
          </a:r>
          <a:endParaRPr lang="en-US" dirty="0"/>
        </a:p>
      </dgm:t>
    </dgm:pt>
    <dgm:pt modelId="{1B1340E8-843A-4673-AC6B-ACDD6C6981AE}" type="parTrans" cxnId="{CFDAE026-1DA3-4823-9E21-33111887920C}">
      <dgm:prSet/>
      <dgm:spPr/>
      <dgm:t>
        <a:bodyPr/>
        <a:lstStyle/>
        <a:p>
          <a:endParaRPr lang="en-US"/>
        </a:p>
      </dgm:t>
    </dgm:pt>
    <dgm:pt modelId="{97BECC06-BBFA-4670-ADDA-0BF50985FA5E}" type="sibTrans" cxnId="{CFDAE026-1DA3-4823-9E21-33111887920C}">
      <dgm:prSet/>
      <dgm:spPr/>
      <dgm:t>
        <a:bodyPr/>
        <a:lstStyle/>
        <a:p>
          <a:endParaRPr lang="en-US"/>
        </a:p>
      </dgm:t>
    </dgm:pt>
    <dgm:pt modelId="{F0C19E62-91D3-4573-A4B8-DF33CF2F9597}">
      <dgm:prSet phldrT="[Text]">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n-US" b="1" dirty="0" smtClean="0"/>
            <a:t>Scenario IV</a:t>
          </a:r>
        </a:p>
        <a:p>
          <a:r>
            <a:rPr lang="en-US" b="0" i="0" u="none" strike="noStrike" dirty="0" smtClean="0">
              <a:latin typeface="Calibri"/>
            </a:rPr>
            <a:t>All eligible consumers opt for open access and </a:t>
          </a:r>
          <a:r>
            <a:rPr lang="en-US" b="0" i="0" u="none" strike="noStrike" dirty="0" err="1" smtClean="0">
              <a:latin typeface="Calibri"/>
            </a:rPr>
            <a:t>Discom</a:t>
          </a:r>
          <a:r>
            <a:rPr lang="en-US" b="0" i="0" u="none" strike="noStrike" dirty="0" smtClean="0">
              <a:latin typeface="Calibri"/>
            </a:rPr>
            <a:t> sells  power available to its existing  consumers @ average revenue realization.</a:t>
          </a:r>
          <a:endParaRPr lang="en-US" dirty="0"/>
        </a:p>
      </dgm:t>
    </dgm:pt>
    <dgm:pt modelId="{E86608EE-819F-4FD3-BA93-87CB891F80E8}" type="parTrans" cxnId="{DB38661F-1AA8-4D30-9A17-29AC3D9E4F3B}">
      <dgm:prSet/>
      <dgm:spPr/>
      <dgm:t>
        <a:bodyPr/>
        <a:lstStyle/>
        <a:p>
          <a:endParaRPr lang="en-IN"/>
        </a:p>
      </dgm:t>
    </dgm:pt>
    <dgm:pt modelId="{EDACC33F-9BB6-4C0D-AA2B-58AAA5A50439}" type="sibTrans" cxnId="{DB38661F-1AA8-4D30-9A17-29AC3D9E4F3B}">
      <dgm:prSet/>
      <dgm:spPr/>
      <dgm:t>
        <a:bodyPr/>
        <a:lstStyle/>
        <a:p>
          <a:endParaRPr lang="en-IN"/>
        </a:p>
      </dgm:t>
    </dgm:pt>
    <dgm:pt modelId="{08D8623A-4E8E-4B81-981F-A7FA859085A0}" type="pres">
      <dgm:prSet presAssocID="{EDB5800B-D336-4898-82D3-DB57A12D8BFD}" presName="Name0" presStyleCnt="0">
        <dgm:presLayoutVars>
          <dgm:dir/>
          <dgm:resizeHandles val="exact"/>
        </dgm:presLayoutVars>
      </dgm:prSet>
      <dgm:spPr/>
      <dgm:t>
        <a:bodyPr/>
        <a:lstStyle/>
        <a:p>
          <a:endParaRPr lang="en-US"/>
        </a:p>
      </dgm:t>
    </dgm:pt>
    <dgm:pt modelId="{48B6D70C-637C-4058-8E01-CD0F28AC082E}" type="pres">
      <dgm:prSet presAssocID="{7323EBE2-4D4E-4438-A851-362E62B9DF06}" presName="node" presStyleLbl="node1" presStyleIdx="0" presStyleCnt="5" custScaleX="109189">
        <dgm:presLayoutVars>
          <dgm:bulletEnabled val="1"/>
        </dgm:presLayoutVars>
      </dgm:prSet>
      <dgm:spPr/>
      <dgm:t>
        <a:bodyPr/>
        <a:lstStyle/>
        <a:p>
          <a:endParaRPr lang="en-US"/>
        </a:p>
      </dgm:t>
    </dgm:pt>
    <dgm:pt modelId="{92665CE6-2116-4D16-8D86-8219A27ED80B}" type="pres">
      <dgm:prSet presAssocID="{7AAD3980-7E63-443F-89FF-AAE966208221}" presName="sibTrans" presStyleCnt="0"/>
      <dgm:spPr/>
      <dgm:t>
        <a:bodyPr/>
        <a:lstStyle/>
        <a:p>
          <a:endParaRPr lang="en-US"/>
        </a:p>
      </dgm:t>
    </dgm:pt>
    <dgm:pt modelId="{3B79C5DD-9083-4BBC-8121-7F7509B5E8EB}" type="pres">
      <dgm:prSet presAssocID="{6E7ECD1C-BACE-49B4-9918-F47D1D69357D}" presName="node" presStyleLbl="node1" presStyleIdx="1" presStyleCnt="5">
        <dgm:presLayoutVars>
          <dgm:bulletEnabled val="1"/>
        </dgm:presLayoutVars>
      </dgm:prSet>
      <dgm:spPr/>
      <dgm:t>
        <a:bodyPr/>
        <a:lstStyle/>
        <a:p>
          <a:endParaRPr lang="en-US"/>
        </a:p>
      </dgm:t>
    </dgm:pt>
    <dgm:pt modelId="{606A2A34-2E23-47F5-8A63-B4145BF1053E}" type="pres">
      <dgm:prSet presAssocID="{D927BA6E-CDBD-4F84-8C42-A3674ECAA2C8}" presName="sibTrans" presStyleCnt="0"/>
      <dgm:spPr/>
      <dgm:t>
        <a:bodyPr/>
        <a:lstStyle/>
        <a:p>
          <a:endParaRPr lang="en-US"/>
        </a:p>
      </dgm:t>
    </dgm:pt>
    <dgm:pt modelId="{39D3DF52-F794-4F02-8051-93A8F6E45CA6}" type="pres">
      <dgm:prSet presAssocID="{7FB60453-59EF-4CBB-B5E4-75E3F0E2EED3}" presName="node" presStyleLbl="node1" presStyleIdx="2" presStyleCnt="5" custScaleX="111040">
        <dgm:presLayoutVars>
          <dgm:bulletEnabled val="1"/>
        </dgm:presLayoutVars>
      </dgm:prSet>
      <dgm:spPr/>
      <dgm:t>
        <a:bodyPr/>
        <a:lstStyle/>
        <a:p>
          <a:endParaRPr lang="en-US"/>
        </a:p>
      </dgm:t>
    </dgm:pt>
    <dgm:pt modelId="{87639EE6-9E8E-444D-BBE3-12D7624F48F4}" type="pres">
      <dgm:prSet presAssocID="{93D6772D-1999-4ED4-BFD6-B8CD162CEBEF}" presName="sibTrans" presStyleCnt="0"/>
      <dgm:spPr/>
      <dgm:t>
        <a:bodyPr/>
        <a:lstStyle/>
        <a:p>
          <a:endParaRPr lang="en-IN"/>
        </a:p>
      </dgm:t>
    </dgm:pt>
    <dgm:pt modelId="{D7B77706-B9AA-433C-B7D3-11F0831133A4}" type="pres">
      <dgm:prSet presAssocID="{F0C19E62-91D3-4573-A4B8-DF33CF2F9597}" presName="node" presStyleLbl="node1" presStyleIdx="3" presStyleCnt="5" custScaleX="111040">
        <dgm:presLayoutVars>
          <dgm:bulletEnabled val="1"/>
        </dgm:presLayoutVars>
      </dgm:prSet>
      <dgm:spPr/>
      <dgm:t>
        <a:bodyPr/>
        <a:lstStyle/>
        <a:p>
          <a:endParaRPr lang="en-IN"/>
        </a:p>
      </dgm:t>
    </dgm:pt>
    <dgm:pt modelId="{922ABC75-7018-418B-A20E-B0D459F97CB9}" type="pres">
      <dgm:prSet presAssocID="{EDACC33F-9BB6-4C0D-AA2B-58AAA5A50439}" presName="sibTrans" presStyleCnt="0"/>
      <dgm:spPr/>
    </dgm:pt>
    <dgm:pt modelId="{5D923F00-D99D-4B22-AF05-9524EFDA8C6D}" type="pres">
      <dgm:prSet presAssocID="{0A688705-7A9D-45B0-8355-0BFC6311E1AB}" presName="node" presStyleLbl="node1" presStyleIdx="4" presStyleCnt="5">
        <dgm:presLayoutVars>
          <dgm:bulletEnabled val="1"/>
        </dgm:presLayoutVars>
      </dgm:prSet>
      <dgm:spPr/>
      <dgm:t>
        <a:bodyPr/>
        <a:lstStyle/>
        <a:p>
          <a:endParaRPr lang="en-US"/>
        </a:p>
      </dgm:t>
    </dgm:pt>
  </dgm:ptLst>
  <dgm:cxnLst>
    <dgm:cxn modelId="{1E3AB5F5-57E2-48E0-8E11-709FBAEF9F4F}" srcId="{EDB5800B-D336-4898-82D3-DB57A12D8BFD}" destId="{7323EBE2-4D4E-4438-A851-362E62B9DF06}" srcOrd="0" destOrd="0" parTransId="{F971F66D-BD4D-45DD-9E3B-804FA2B0C6A1}" sibTransId="{7AAD3980-7E63-443F-89FF-AAE966208221}"/>
    <dgm:cxn modelId="{CFDAE026-1DA3-4823-9E21-33111887920C}" srcId="{EDB5800B-D336-4898-82D3-DB57A12D8BFD}" destId="{0A688705-7A9D-45B0-8355-0BFC6311E1AB}" srcOrd="4" destOrd="0" parTransId="{1B1340E8-843A-4673-AC6B-ACDD6C6981AE}" sibTransId="{97BECC06-BBFA-4670-ADDA-0BF50985FA5E}"/>
    <dgm:cxn modelId="{4F8F1165-B4FC-4F82-ADFF-EC37B4BEDB0A}" type="presOf" srcId="{7323EBE2-4D4E-4438-A851-362E62B9DF06}" destId="{48B6D70C-637C-4058-8E01-CD0F28AC082E}" srcOrd="0" destOrd="0" presId="urn:microsoft.com/office/officeart/2005/8/layout/hList6"/>
    <dgm:cxn modelId="{DB4AFF47-81EC-43C5-AEDB-3145726E71B8}" srcId="{EDB5800B-D336-4898-82D3-DB57A12D8BFD}" destId="{6E7ECD1C-BACE-49B4-9918-F47D1D69357D}" srcOrd="1" destOrd="0" parTransId="{11FC4BAF-6766-46AC-BECC-63AA5C2C25FC}" sibTransId="{D927BA6E-CDBD-4F84-8C42-A3674ECAA2C8}"/>
    <dgm:cxn modelId="{FEF8C11A-CFBB-442C-8CDC-E0CFE0C96E0B}" type="presOf" srcId="{EDB5800B-D336-4898-82D3-DB57A12D8BFD}" destId="{08D8623A-4E8E-4B81-981F-A7FA859085A0}" srcOrd="0" destOrd="0" presId="urn:microsoft.com/office/officeart/2005/8/layout/hList6"/>
    <dgm:cxn modelId="{21477CFA-29A3-420D-B71A-57E3C9EBFB3B}" type="presOf" srcId="{F0C19E62-91D3-4573-A4B8-DF33CF2F9597}" destId="{D7B77706-B9AA-433C-B7D3-11F0831133A4}" srcOrd="0" destOrd="0" presId="urn:microsoft.com/office/officeart/2005/8/layout/hList6"/>
    <dgm:cxn modelId="{D403E808-9100-4269-AE6D-CDD64C2E05FB}" type="presOf" srcId="{7FB60453-59EF-4CBB-B5E4-75E3F0E2EED3}" destId="{39D3DF52-F794-4F02-8051-93A8F6E45CA6}" srcOrd="0" destOrd="0" presId="urn:microsoft.com/office/officeart/2005/8/layout/hList6"/>
    <dgm:cxn modelId="{DB38661F-1AA8-4D30-9A17-29AC3D9E4F3B}" srcId="{EDB5800B-D336-4898-82D3-DB57A12D8BFD}" destId="{F0C19E62-91D3-4573-A4B8-DF33CF2F9597}" srcOrd="3" destOrd="0" parTransId="{E86608EE-819F-4FD3-BA93-87CB891F80E8}" sibTransId="{EDACC33F-9BB6-4C0D-AA2B-58AAA5A50439}"/>
    <dgm:cxn modelId="{C351095D-A494-458D-AA16-34FA17BDCCCC}" type="presOf" srcId="{0A688705-7A9D-45B0-8355-0BFC6311E1AB}" destId="{5D923F00-D99D-4B22-AF05-9524EFDA8C6D}" srcOrd="0" destOrd="0" presId="urn:microsoft.com/office/officeart/2005/8/layout/hList6"/>
    <dgm:cxn modelId="{4BD4774D-8E31-4663-8CEB-975041C3E729}" srcId="{EDB5800B-D336-4898-82D3-DB57A12D8BFD}" destId="{7FB60453-59EF-4CBB-B5E4-75E3F0E2EED3}" srcOrd="2" destOrd="0" parTransId="{F08ED131-47F6-4C46-96AD-D0DB1DABDEEE}" sibTransId="{93D6772D-1999-4ED4-BFD6-B8CD162CEBEF}"/>
    <dgm:cxn modelId="{D9426772-8295-435E-8F7F-510D2279BEE0}" type="presOf" srcId="{6E7ECD1C-BACE-49B4-9918-F47D1D69357D}" destId="{3B79C5DD-9083-4BBC-8121-7F7509B5E8EB}" srcOrd="0" destOrd="0" presId="urn:microsoft.com/office/officeart/2005/8/layout/hList6"/>
    <dgm:cxn modelId="{E0EBE512-294C-4258-9D4D-7B9F6090B15B}" type="presParOf" srcId="{08D8623A-4E8E-4B81-981F-A7FA859085A0}" destId="{48B6D70C-637C-4058-8E01-CD0F28AC082E}" srcOrd="0" destOrd="0" presId="urn:microsoft.com/office/officeart/2005/8/layout/hList6"/>
    <dgm:cxn modelId="{01A4DF06-6B60-45BF-BBFE-331E141A7F4A}" type="presParOf" srcId="{08D8623A-4E8E-4B81-981F-A7FA859085A0}" destId="{92665CE6-2116-4D16-8D86-8219A27ED80B}" srcOrd="1" destOrd="0" presId="urn:microsoft.com/office/officeart/2005/8/layout/hList6"/>
    <dgm:cxn modelId="{63777E6D-4B77-413E-A15D-1F2AFC979A4F}" type="presParOf" srcId="{08D8623A-4E8E-4B81-981F-A7FA859085A0}" destId="{3B79C5DD-9083-4BBC-8121-7F7509B5E8EB}" srcOrd="2" destOrd="0" presId="urn:microsoft.com/office/officeart/2005/8/layout/hList6"/>
    <dgm:cxn modelId="{0F4BAD22-47C3-4D35-A02F-03C5AFDDA726}" type="presParOf" srcId="{08D8623A-4E8E-4B81-981F-A7FA859085A0}" destId="{606A2A34-2E23-47F5-8A63-B4145BF1053E}" srcOrd="3" destOrd="0" presId="urn:microsoft.com/office/officeart/2005/8/layout/hList6"/>
    <dgm:cxn modelId="{BEF3A8A5-1DA7-4EDF-A05B-2B9446D32B81}" type="presParOf" srcId="{08D8623A-4E8E-4B81-981F-A7FA859085A0}" destId="{39D3DF52-F794-4F02-8051-93A8F6E45CA6}" srcOrd="4" destOrd="0" presId="urn:microsoft.com/office/officeart/2005/8/layout/hList6"/>
    <dgm:cxn modelId="{A892F063-5C1C-4E34-BC66-AA7CFA428DB1}" type="presParOf" srcId="{08D8623A-4E8E-4B81-981F-A7FA859085A0}" destId="{87639EE6-9E8E-444D-BBE3-12D7624F48F4}" srcOrd="5" destOrd="0" presId="urn:microsoft.com/office/officeart/2005/8/layout/hList6"/>
    <dgm:cxn modelId="{6F0D7EF8-7B2F-47F5-9CD6-6591F929A83A}" type="presParOf" srcId="{08D8623A-4E8E-4B81-981F-A7FA859085A0}" destId="{D7B77706-B9AA-433C-B7D3-11F0831133A4}" srcOrd="6" destOrd="0" presId="urn:microsoft.com/office/officeart/2005/8/layout/hList6"/>
    <dgm:cxn modelId="{C01E1966-1EFB-460A-A534-EA98CB01E0D2}" type="presParOf" srcId="{08D8623A-4E8E-4B81-981F-A7FA859085A0}" destId="{922ABC75-7018-418B-A20E-B0D459F97CB9}" srcOrd="7" destOrd="0" presId="urn:microsoft.com/office/officeart/2005/8/layout/hList6"/>
    <dgm:cxn modelId="{9325634B-5B5B-4933-B166-59762BEE1728}" type="presParOf" srcId="{08D8623A-4E8E-4B81-981F-A7FA859085A0}" destId="{5D923F00-D99D-4B22-AF05-9524EFDA8C6D}" srcOrd="8" destOrd="0" presId="urn:microsoft.com/office/officeart/2005/8/layout/hList6"/>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0C952F-536D-4A2B-86C4-DA3EE1118B34}">
      <dsp:nvSpPr>
        <dsp:cNvPr id="0" name=""/>
        <dsp:cNvSpPr/>
      </dsp:nvSpPr>
      <dsp:spPr>
        <a:xfrm>
          <a:off x="0" y="394954"/>
          <a:ext cx="7072362" cy="1085933"/>
        </a:xfrm>
        <a:prstGeom prst="roundRect">
          <a:avLst/>
        </a:prstGeom>
        <a:gradFill rotWithShape="0">
          <a:gsLst>
            <a:gs pos="0">
              <a:schemeClr val="dk2">
                <a:hueOff val="0"/>
                <a:satOff val="0"/>
                <a:lumOff val="0"/>
                <a:alphaOff val="0"/>
                <a:tint val="92000"/>
                <a:satMod val="170000"/>
              </a:schemeClr>
            </a:gs>
            <a:gs pos="15000">
              <a:schemeClr val="dk2">
                <a:hueOff val="0"/>
                <a:satOff val="0"/>
                <a:lumOff val="0"/>
                <a:alphaOff val="0"/>
                <a:tint val="92000"/>
                <a:shade val="99000"/>
                <a:satMod val="170000"/>
              </a:schemeClr>
            </a:gs>
            <a:gs pos="62000">
              <a:schemeClr val="dk2">
                <a:hueOff val="0"/>
                <a:satOff val="0"/>
                <a:lumOff val="0"/>
                <a:alphaOff val="0"/>
                <a:tint val="96000"/>
                <a:shade val="80000"/>
                <a:satMod val="170000"/>
              </a:schemeClr>
            </a:gs>
            <a:gs pos="97000">
              <a:schemeClr val="dk2">
                <a:hueOff val="0"/>
                <a:satOff val="0"/>
                <a:lumOff val="0"/>
                <a:alphaOff val="0"/>
                <a:tint val="98000"/>
                <a:shade val="63000"/>
                <a:satMod val="170000"/>
              </a:schemeClr>
            </a:gs>
            <a:gs pos="100000">
              <a:schemeClr val="dk2">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dk2">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kern="1200" dirty="0" smtClean="0"/>
            <a:t>Issues in Open Access and way forward.</a:t>
          </a:r>
          <a:endParaRPr lang="en-IN" sz="2800" kern="1200" dirty="0"/>
        </a:p>
      </dsp:txBody>
      <dsp:txXfrm>
        <a:off x="0" y="394954"/>
        <a:ext cx="7072362" cy="1085933"/>
      </dsp:txXfrm>
    </dsp:sp>
    <dsp:sp modelId="{688AC121-4514-41A0-9D05-3D60EFE48E4C}">
      <dsp:nvSpPr>
        <dsp:cNvPr id="0" name=""/>
        <dsp:cNvSpPr/>
      </dsp:nvSpPr>
      <dsp:spPr>
        <a:xfrm>
          <a:off x="0" y="2103940"/>
          <a:ext cx="7072362" cy="1129251"/>
        </a:xfrm>
        <a:prstGeom prst="roundRect">
          <a:avLst/>
        </a:prstGeom>
        <a:gradFill rotWithShape="0">
          <a:gsLst>
            <a:gs pos="0">
              <a:schemeClr val="dk2">
                <a:hueOff val="0"/>
                <a:satOff val="0"/>
                <a:lumOff val="0"/>
                <a:alphaOff val="0"/>
                <a:tint val="92000"/>
                <a:satMod val="170000"/>
              </a:schemeClr>
            </a:gs>
            <a:gs pos="15000">
              <a:schemeClr val="dk2">
                <a:hueOff val="0"/>
                <a:satOff val="0"/>
                <a:lumOff val="0"/>
                <a:alphaOff val="0"/>
                <a:tint val="92000"/>
                <a:shade val="99000"/>
                <a:satMod val="170000"/>
              </a:schemeClr>
            </a:gs>
            <a:gs pos="62000">
              <a:schemeClr val="dk2">
                <a:hueOff val="0"/>
                <a:satOff val="0"/>
                <a:lumOff val="0"/>
                <a:alphaOff val="0"/>
                <a:tint val="96000"/>
                <a:shade val="80000"/>
                <a:satMod val="170000"/>
              </a:schemeClr>
            </a:gs>
            <a:gs pos="97000">
              <a:schemeClr val="dk2">
                <a:hueOff val="0"/>
                <a:satOff val="0"/>
                <a:lumOff val="0"/>
                <a:alphaOff val="0"/>
                <a:tint val="98000"/>
                <a:shade val="63000"/>
                <a:satMod val="170000"/>
              </a:schemeClr>
            </a:gs>
            <a:gs pos="100000">
              <a:schemeClr val="dk2">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dk2">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kern="1200" dirty="0" smtClean="0"/>
            <a:t>Impact analysis- Case studies</a:t>
          </a:r>
          <a:endParaRPr lang="en-IN" sz="2800" kern="1200" dirty="0"/>
        </a:p>
      </dsp:txBody>
      <dsp:txXfrm>
        <a:off x="0" y="2103940"/>
        <a:ext cx="7072362" cy="112925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0C952F-536D-4A2B-86C4-DA3EE1118B34}">
      <dsp:nvSpPr>
        <dsp:cNvPr id="0" name=""/>
        <dsp:cNvSpPr/>
      </dsp:nvSpPr>
      <dsp:spPr>
        <a:xfrm>
          <a:off x="0" y="394954"/>
          <a:ext cx="7072362" cy="1085933"/>
        </a:xfrm>
        <a:prstGeom prst="roundRect">
          <a:avLst/>
        </a:prstGeom>
        <a:solidFill>
          <a:schemeClr val="accent2"/>
        </a:solidFill>
        <a:ln w="25400" cap="flat" cmpd="sng" algn="ctr">
          <a:solidFill>
            <a:schemeClr val="lt1"/>
          </a:solidFill>
          <a:prstDash val="solid"/>
        </a:ln>
        <a:effectLst>
          <a:outerShdw blurRad="63500" dist="25400" dir="5400000" rotWithShape="0">
            <a:srgbClr val="000000">
              <a:alpha val="43137"/>
            </a:srgbClr>
          </a:outerShdw>
        </a:effectLst>
      </dsp:spPr>
      <dsp:style>
        <a:lnRef idx="3">
          <a:schemeClr val="lt1"/>
        </a:lnRef>
        <a:fillRef idx="1">
          <a:schemeClr val="accent2"/>
        </a:fillRef>
        <a:effectRef idx="1">
          <a:schemeClr val="accent2"/>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kern="1200" dirty="0" smtClean="0"/>
            <a:t>Issues in Open Access and way forward.</a:t>
          </a:r>
          <a:endParaRPr lang="en-IN" sz="2800" kern="1200" dirty="0"/>
        </a:p>
      </dsp:txBody>
      <dsp:txXfrm>
        <a:off x="0" y="394954"/>
        <a:ext cx="7072362" cy="1085933"/>
      </dsp:txXfrm>
    </dsp:sp>
    <dsp:sp modelId="{688AC121-4514-41A0-9D05-3D60EFE48E4C}">
      <dsp:nvSpPr>
        <dsp:cNvPr id="0" name=""/>
        <dsp:cNvSpPr/>
      </dsp:nvSpPr>
      <dsp:spPr>
        <a:xfrm>
          <a:off x="0" y="2103940"/>
          <a:ext cx="7072362" cy="1129251"/>
        </a:xfrm>
        <a:prstGeom prst="roundRect">
          <a:avLst/>
        </a:prstGeom>
        <a:gradFill rotWithShape="0">
          <a:gsLst>
            <a:gs pos="0">
              <a:schemeClr val="dk2">
                <a:hueOff val="0"/>
                <a:satOff val="0"/>
                <a:lumOff val="0"/>
                <a:alphaOff val="0"/>
                <a:tint val="92000"/>
                <a:satMod val="170000"/>
              </a:schemeClr>
            </a:gs>
            <a:gs pos="15000">
              <a:schemeClr val="dk2">
                <a:hueOff val="0"/>
                <a:satOff val="0"/>
                <a:lumOff val="0"/>
                <a:alphaOff val="0"/>
                <a:tint val="92000"/>
                <a:shade val="99000"/>
                <a:satMod val="170000"/>
              </a:schemeClr>
            </a:gs>
            <a:gs pos="62000">
              <a:schemeClr val="dk2">
                <a:hueOff val="0"/>
                <a:satOff val="0"/>
                <a:lumOff val="0"/>
                <a:alphaOff val="0"/>
                <a:tint val="96000"/>
                <a:shade val="80000"/>
                <a:satMod val="170000"/>
              </a:schemeClr>
            </a:gs>
            <a:gs pos="97000">
              <a:schemeClr val="dk2">
                <a:hueOff val="0"/>
                <a:satOff val="0"/>
                <a:lumOff val="0"/>
                <a:alphaOff val="0"/>
                <a:tint val="98000"/>
                <a:shade val="63000"/>
                <a:satMod val="170000"/>
              </a:schemeClr>
            </a:gs>
            <a:gs pos="100000">
              <a:schemeClr val="dk2">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dk2">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kern="1200" dirty="0" smtClean="0"/>
            <a:t>Impact analysis- Case studies</a:t>
          </a:r>
          <a:endParaRPr lang="en-IN" sz="2800" kern="1200" dirty="0"/>
        </a:p>
      </dsp:txBody>
      <dsp:txXfrm>
        <a:off x="0" y="2103940"/>
        <a:ext cx="7072362" cy="1129251"/>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44E7C0A-7F6B-451D-8171-F1AE6756FF06}">
      <dsp:nvSpPr>
        <dsp:cNvPr id="0" name=""/>
        <dsp:cNvSpPr/>
      </dsp:nvSpPr>
      <dsp:spPr>
        <a:xfrm>
          <a:off x="0" y="786299"/>
          <a:ext cx="2411032" cy="1446619"/>
        </a:xfrm>
        <a:prstGeom prst="rect">
          <a:avLst/>
        </a:prstGeom>
        <a:solidFill>
          <a:schemeClr val="accent3">
            <a:shade val="50000"/>
            <a:hueOff val="0"/>
            <a:satOff val="0"/>
            <a:lumOff val="0"/>
            <a:alphaOff val="0"/>
          </a:schemeClr>
        </a:solidFill>
        <a:ln>
          <a:noFill/>
        </a:ln>
        <a:effectLst>
          <a:outerShdw blurRad="63500" dist="25400" dir="5400000" rotWithShape="0">
            <a:srgbClr val="000000">
              <a:alpha val="43137"/>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hlinkClick xmlns:r="http://schemas.openxmlformats.org/officeDocument/2006/relationships" r:id="" action="ppaction://customshow?id=1&amp;return=true"/>
            </a:rPr>
            <a:t>Role Clarity</a:t>
          </a:r>
          <a:endParaRPr lang="en-US" sz="2000" b="1" kern="1200" dirty="0" smtClean="0"/>
        </a:p>
        <a:p>
          <a:pPr lvl="0" algn="ctr" defTabSz="889000">
            <a:lnSpc>
              <a:spcPct val="90000"/>
            </a:lnSpc>
            <a:spcBef>
              <a:spcPct val="0"/>
            </a:spcBef>
            <a:spcAft>
              <a:spcPct val="35000"/>
            </a:spcAft>
          </a:pPr>
          <a:endParaRPr lang="en-US" sz="2000" b="1" kern="1200" dirty="0" smtClean="0"/>
        </a:p>
      </dsp:txBody>
      <dsp:txXfrm>
        <a:off x="0" y="786299"/>
        <a:ext cx="2411032" cy="1446619"/>
      </dsp:txXfrm>
    </dsp:sp>
    <dsp:sp modelId="{89E2DE89-8A6F-4AAD-8353-19AD4B7CF015}">
      <dsp:nvSpPr>
        <dsp:cNvPr id="0" name=""/>
        <dsp:cNvSpPr/>
      </dsp:nvSpPr>
      <dsp:spPr>
        <a:xfrm>
          <a:off x="2652135" y="786299"/>
          <a:ext cx="2411032" cy="1446619"/>
        </a:xfrm>
        <a:prstGeom prst="rect">
          <a:avLst/>
        </a:prstGeom>
        <a:solidFill>
          <a:schemeClr val="accent3">
            <a:shade val="50000"/>
            <a:hueOff val="6099"/>
            <a:satOff val="-9390"/>
            <a:lumOff val="18297"/>
            <a:alphaOff val="0"/>
          </a:schemeClr>
        </a:solidFill>
        <a:ln>
          <a:noFill/>
        </a:ln>
        <a:effectLst>
          <a:outerShdw blurRad="63500" dist="25400" dir="5400000" rotWithShape="0">
            <a:srgbClr val="000000">
              <a:alpha val="43137"/>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b="1" kern="1200" dirty="0" smtClean="0">
              <a:hlinkClick xmlns:r="http://schemas.openxmlformats.org/officeDocument/2006/relationships" r:id="" action="ppaction://customshow?id=2&amp;return=true"/>
            </a:rPr>
            <a:t>OA for Consumer connected to a meshed network.</a:t>
          </a:r>
          <a:endParaRPr lang="en-US" sz="1700" b="1" kern="1200" dirty="0" smtClean="0"/>
        </a:p>
        <a:p>
          <a:pPr lvl="0" algn="ctr" defTabSz="755650">
            <a:lnSpc>
              <a:spcPct val="90000"/>
            </a:lnSpc>
            <a:spcBef>
              <a:spcPct val="0"/>
            </a:spcBef>
            <a:spcAft>
              <a:spcPct val="35000"/>
            </a:spcAft>
          </a:pPr>
          <a:endParaRPr lang="en-US" sz="1700" b="1" kern="1200" dirty="0" smtClean="0"/>
        </a:p>
        <a:p>
          <a:pPr lvl="0" algn="ctr" defTabSz="755650">
            <a:lnSpc>
              <a:spcPct val="90000"/>
            </a:lnSpc>
            <a:spcBef>
              <a:spcPct val="0"/>
            </a:spcBef>
            <a:spcAft>
              <a:spcPct val="35000"/>
            </a:spcAft>
          </a:pPr>
          <a:endParaRPr lang="en-IN" sz="1700" b="1" kern="1200" dirty="0"/>
        </a:p>
      </dsp:txBody>
      <dsp:txXfrm>
        <a:off x="2652135" y="786299"/>
        <a:ext cx="2411032" cy="1446619"/>
      </dsp:txXfrm>
    </dsp:sp>
    <dsp:sp modelId="{744DA020-84C7-48AD-A470-E9A048B965B5}">
      <dsp:nvSpPr>
        <dsp:cNvPr id="0" name=""/>
        <dsp:cNvSpPr/>
      </dsp:nvSpPr>
      <dsp:spPr>
        <a:xfrm>
          <a:off x="5304271" y="786299"/>
          <a:ext cx="2411032" cy="1446619"/>
        </a:xfrm>
        <a:prstGeom prst="rect">
          <a:avLst/>
        </a:prstGeom>
        <a:solidFill>
          <a:schemeClr val="accent3">
            <a:shade val="50000"/>
            <a:hueOff val="12198"/>
            <a:satOff val="-18779"/>
            <a:lumOff val="36594"/>
            <a:alphaOff val="0"/>
          </a:schemeClr>
        </a:solidFill>
        <a:ln>
          <a:noFill/>
        </a:ln>
        <a:effectLst>
          <a:outerShdw blurRad="63500" dist="25400" dir="5400000" rotWithShape="0">
            <a:srgbClr val="000000">
              <a:alpha val="43137"/>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1" kern="1200" dirty="0" smtClean="0">
              <a:hlinkClick xmlns:r="http://schemas.openxmlformats.org/officeDocument/2006/relationships" r:id="" action="ppaction://customshow?id=3&amp;return=true"/>
            </a:rPr>
            <a:t>Imbalance settlement</a:t>
          </a:r>
          <a:endParaRPr lang="en-US" sz="2000" b="1" kern="1200" dirty="0" smtClean="0"/>
        </a:p>
        <a:p>
          <a:pPr lvl="0" algn="ctr" defTabSz="889000">
            <a:lnSpc>
              <a:spcPct val="90000"/>
            </a:lnSpc>
            <a:spcBef>
              <a:spcPct val="0"/>
            </a:spcBef>
            <a:spcAft>
              <a:spcPct val="35000"/>
            </a:spcAft>
          </a:pPr>
          <a:endParaRPr lang="en-IN" sz="2000" b="1" kern="1200" dirty="0"/>
        </a:p>
      </dsp:txBody>
      <dsp:txXfrm>
        <a:off x="5304271" y="786299"/>
        <a:ext cx="2411032" cy="1446619"/>
      </dsp:txXfrm>
    </dsp:sp>
    <dsp:sp modelId="{5D3389BC-BC2C-4AD6-B9F9-7E7B04A71391}">
      <dsp:nvSpPr>
        <dsp:cNvPr id="0" name=""/>
        <dsp:cNvSpPr/>
      </dsp:nvSpPr>
      <dsp:spPr>
        <a:xfrm>
          <a:off x="4071968" y="2428888"/>
          <a:ext cx="2411032" cy="1446619"/>
        </a:xfrm>
        <a:prstGeom prst="rect">
          <a:avLst/>
        </a:prstGeom>
        <a:solidFill>
          <a:schemeClr val="accent3">
            <a:shade val="50000"/>
            <a:hueOff val="12198"/>
            <a:satOff val="-18779"/>
            <a:lumOff val="36594"/>
            <a:alphaOff val="0"/>
          </a:schemeClr>
        </a:solidFill>
        <a:ln>
          <a:noFill/>
        </a:ln>
        <a:effectLst>
          <a:outerShdw blurRad="63500" dist="25400" dir="5400000" rotWithShape="0">
            <a:srgbClr val="000000">
              <a:alpha val="43137"/>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b="1" kern="1200" dirty="0" smtClean="0">
              <a:hlinkClick xmlns:r="http://schemas.openxmlformats.org/officeDocument/2006/relationships" r:id="" action="ppaction://customshow?id=5&amp;return=true"/>
            </a:rPr>
            <a:t>Other commercial matter- Billing disbursement</a:t>
          </a:r>
          <a:endParaRPr lang="en-US" sz="1700" b="1" kern="1200" dirty="0" smtClean="0"/>
        </a:p>
        <a:p>
          <a:pPr lvl="0" algn="ctr" defTabSz="755650">
            <a:lnSpc>
              <a:spcPct val="90000"/>
            </a:lnSpc>
            <a:spcBef>
              <a:spcPct val="0"/>
            </a:spcBef>
            <a:spcAft>
              <a:spcPct val="35000"/>
            </a:spcAft>
          </a:pPr>
          <a:endParaRPr lang="en-IN" sz="1700" b="1" kern="1200" dirty="0"/>
        </a:p>
      </dsp:txBody>
      <dsp:txXfrm>
        <a:off x="4071968" y="2428888"/>
        <a:ext cx="2411032" cy="1446619"/>
      </dsp:txXfrm>
    </dsp:sp>
    <dsp:sp modelId="{FD1BD91F-A50C-4872-AB28-985321BD3BE8}">
      <dsp:nvSpPr>
        <dsp:cNvPr id="0" name=""/>
        <dsp:cNvSpPr/>
      </dsp:nvSpPr>
      <dsp:spPr>
        <a:xfrm>
          <a:off x="1285875" y="2428888"/>
          <a:ext cx="2411032" cy="1446619"/>
        </a:xfrm>
        <a:prstGeom prst="rect">
          <a:avLst/>
        </a:prstGeom>
        <a:solidFill>
          <a:schemeClr val="accent3">
            <a:shade val="50000"/>
            <a:hueOff val="6099"/>
            <a:satOff val="-9390"/>
            <a:lumOff val="18297"/>
            <a:alphaOff val="0"/>
          </a:schemeClr>
        </a:solidFill>
        <a:ln>
          <a:noFill/>
        </a:ln>
        <a:effectLst>
          <a:outerShdw blurRad="63500" dist="25400" dir="5400000" rotWithShape="0">
            <a:srgbClr val="000000">
              <a:alpha val="43137"/>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b="1" kern="1200" dirty="0" smtClean="0">
              <a:hlinkClick xmlns:r="http://schemas.openxmlformats.org/officeDocument/2006/relationships" r:id="" action="ppaction://customshow?id=4&amp;return=true"/>
            </a:rPr>
            <a:t>Charges payable by the OA consumer.</a:t>
          </a:r>
          <a:endParaRPr lang="en-US" sz="1700" b="1" kern="1200" dirty="0" smtClean="0"/>
        </a:p>
        <a:p>
          <a:pPr lvl="0" algn="ctr" defTabSz="755650">
            <a:lnSpc>
              <a:spcPct val="90000"/>
            </a:lnSpc>
            <a:spcBef>
              <a:spcPct val="0"/>
            </a:spcBef>
            <a:spcAft>
              <a:spcPct val="35000"/>
            </a:spcAft>
          </a:pPr>
          <a:endParaRPr lang="en-IN" sz="1700" b="1" kern="1200" dirty="0"/>
        </a:p>
      </dsp:txBody>
      <dsp:txXfrm>
        <a:off x="1285875" y="2428888"/>
        <a:ext cx="2411032" cy="1446619"/>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4AAC564-55B9-468C-B0F4-F1F5E4FE3921}">
      <dsp:nvSpPr>
        <dsp:cNvPr id="0" name=""/>
        <dsp:cNvSpPr/>
      </dsp:nvSpPr>
      <dsp:spPr>
        <a:xfrm>
          <a:off x="0" y="0"/>
          <a:ext cx="6548462" cy="1000132"/>
        </a:xfrm>
        <a:prstGeom prst="roundRect">
          <a:avLst>
            <a:gd name="adj" fmla="val 10000"/>
          </a:avLst>
        </a:prstGeom>
        <a:solidFill>
          <a:schemeClr val="dk1"/>
        </a:solidFill>
        <a:ln w="25400" cap="flat" cmpd="sng" algn="ctr">
          <a:solidFill>
            <a:schemeClr val="dk1">
              <a:shade val="50000"/>
            </a:schemeClr>
          </a:solidFill>
          <a:prstDash val="solid"/>
        </a:ln>
        <a:effectLst/>
        <a:scene3d>
          <a:camera prst="orthographicFront"/>
          <a:lightRig rig="flat" dir="t"/>
        </a:scene3d>
        <a:sp3d/>
      </dsp:spPr>
      <dsp:style>
        <a:lnRef idx="2">
          <a:schemeClr val="dk1">
            <a:shade val="50000"/>
          </a:schemeClr>
        </a:lnRef>
        <a:fillRef idx="1">
          <a:schemeClr val="dk1"/>
        </a:fillRef>
        <a:effectRef idx="0">
          <a:schemeClr val="dk1"/>
        </a:effectRef>
        <a:fontRef idx="minor">
          <a:schemeClr val="lt1"/>
        </a:fontRef>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en-US" sz="2000" kern="1200" dirty="0" smtClean="0"/>
            <a:t>Model Terms and Conditions of Intra State Open Access Regulation,2010</a:t>
          </a:r>
          <a:endParaRPr lang="en-US" sz="2000" kern="1200" dirty="0"/>
        </a:p>
        <a:p>
          <a:pPr marL="171450" lvl="1" indent="-171450" algn="l" defTabSz="711200">
            <a:lnSpc>
              <a:spcPct val="90000"/>
            </a:lnSpc>
            <a:spcBef>
              <a:spcPct val="0"/>
            </a:spcBef>
            <a:spcAft>
              <a:spcPct val="15000"/>
            </a:spcAft>
            <a:buChar char="••"/>
          </a:pPr>
          <a:r>
            <a:rPr lang="en-US" sz="1600" kern="1200" dirty="0" smtClean="0">
              <a:hlinkClick xmlns:r="http://schemas.openxmlformats.org/officeDocument/2006/relationships" r:id="" action="ppaction://customshow?id=0&amp;return=true"/>
            </a:rPr>
            <a:t>Snap-shot of issues covered</a:t>
          </a:r>
          <a:endParaRPr lang="en-US" sz="1600" kern="1200" dirty="0"/>
        </a:p>
      </dsp:txBody>
      <dsp:txXfrm>
        <a:off x="1409705" y="0"/>
        <a:ext cx="5138756" cy="1000132"/>
      </dsp:txXfrm>
    </dsp:sp>
    <dsp:sp modelId="{A9980D0A-978F-4C20-AB32-2EB09EC36381}">
      <dsp:nvSpPr>
        <dsp:cNvPr id="0" name=""/>
        <dsp:cNvSpPr/>
      </dsp:nvSpPr>
      <dsp:spPr>
        <a:xfrm>
          <a:off x="100013" y="100013"/>
          <a:ext cx="1309692" cy="800105"/>
        </a:xfrm>
        <a:prstGeom prst="roundRect">
          <a:avLst>
            <a:gd name="adj" fmla="val 10000"/>
          </a:avLst>
        </a:prstGeom>
        <a:blipFill rotWithShape="0">
          <a:blip xmlns:r="http://schemas.openxmlformats.org/officeDocument/2006/relationships" r:embed="rId1"/>
          <a:stretch>
            <a:fillRect/>
          </a:stretch>
        </a:blipFill>
        <a:ln w="9525" cap="flat" cmpd="sng" algn="ctr">
          <a:solidFill>
            <a:schemeClr val="lt1">
              <a:hueOff val="0"/>
              <a:satOff val="0"/>
              <a:lumOff val="0"/>
              <a:alphaOff val="0"/>
            </a:schemeClr>
          </a:solidFill>
          <a:prstDash val="solid"/>
        </a:ln>
        <a:effectLst>
          <a:outerShdw blurRad="63500" dist="25400" dir="5400000" rotWithShape="0">
            <a:srgbClr val="000000">
              <a:alpha val="43137"/>
            </a:srgbClr>
          </a:outerShdw>
        </a:effectLst>
      </dsp:spPr>
      <dsp:style>
        <a:lnRef idx="1">
          <a:scrgbClr r="0" g="0" b="0"/>
        </a:lnRef>
        <a:fillRef idx="1">
          <a:scrgbClr r="0" g="0" b="0"/>
        </a:fillRef>
        <a:effectRef idx="1">
          <a:scrgbClr r="0" g="0" b="0"/>
        </a:effectRef>
        <a:fontRef idx="minor"/>
      </dsp:style>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0C952F-536D-4A2B-86C4-DA3EE1118B34}">
      <dsp:nvSpPr>
        <dsp:cNvPr id="0" name=""/>
        <dsp:cNvSpPr/>
      </dsp:nvSpPr>
      <dsp:spPr>
        <a:xfrm>
          <a:off x="0" y="394954"/>
          <a:ext cx="7072362" cy="1085933"/>
        </a:xfrm>
        <a:prstGeom prst="roundRect">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kern="1200" dirty="0" smtClean="0"/>
            <a:t>Issues in Open Access and way forward.</a:t>
          </a:r>
          <a:endParaRPr lang="en-IN" sz="2800" kern="1200" dirty="0"/>
        </a:p>
      </dsp:txBody>
      <dsp:txXfrm>
        <a:off x="0" y="394954"/>
        <a:ext cx="7072362" cy="1085933"/>
      </dsp:txXfrm>
    </dsp:sp>
    <dsp:sp modelId="{688AC121-4514-41A0-9D05-3D60EFE48E4C}">
      <dsp:nvSpPr>
        <dsp:cNvPr id="0" name=""/>
        <dsp:cNvSpPr/>
      </dsp:nvSpPr>
      <dsp:spPr>
        <a:xfrm>
          <a:off x="0" y="2103940"/>
          <a:ext cx="7072362" cy="1129251"/>
        </a:xfrm>
        <a:prstGeom prst="roundRect">
          <a:avLst/>
        </a:prstGeom>
        <a:gradFill rotWithShape="1">
          <a:gsLst>
            <a:gs pos="0">
              <a:schemeClr val="accent2">
                <a:tint val="92000"/>
                <a:satMod val="170000"/>
              </a:schemeClr>
            </a:gs>
            <a:gs pos="15000">
              <a:schemeClr val="accent2">
                <a:tint val="92000"/>
                <a:shade val="99000"/>
                <a:satMod val="170000"/>
              </a:schemeClr>
            </a:gs>
            <a:gs pos="62000">
              <a:schemeClr val="accent2">
                <a:tint val="96000"/>
                <a:shade val="80000"/>
                <a:satMod val="170000"/>
              </a:schemeClr>
            </a:gs>
            <a:gs pos="97000">
              <a:schemeClr val="accent2">
                <a:tint val="98000"/>
                <a:shade val="63000"/>
                <a:satMod val="170000"/>
              </a:schemeClr>
            </a:gs>
            <a:gs pos="100000">
              <a:schemeClr val="accent2">
                <a:shade val="62000"/>
                <a:satMod val="170000"/>
              </a:schemeClr>
            </a:gs>
          </a:gsLst>
          <a:path path="circle">
            <a:fillToRect l="50000" t="50000" r="50000" b="50000"/>
          </a:path>
        </a:gradFill>
        <a:ln w="9525" cap="flat" cmpd="sng" algn="ctr">
          <a:solidFill>
            <a:schemeClr val="accent2"/>
          </a:solidFill>
          <a:prstDash val="solid"/>
        </a:ln>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accent2">
              <a:shade val="80000"/>
            </a:schemeClr>
          </a:contourClr>
        </a:sp3d>
      </dsp:spPr>
      <dsp:style>
        <a:lnRef idx="1">
          <a:schemeClr val="accent2"/>
        </a:lnRef>
        <a:fillRef idx="3">
          <a:schemeClr val="accent2"/>
        </a:fillRef>
        <a:effectRef idx="2">
          <a:schemeClr val="accent2"/>
        </a:effectRef>
        <a:fontRef idx="minor">
          <a:schemeClr val="lt1"/>
        </a:fontRef>
      </dsp:style>
      <ds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en-US" sz="2800" kern="1200" dirty="0" smtClean="0"/>
            <a:t>Impact analysis- Case studies</a:t>
          </a:r>
          <a:endParaRPr lang="en-IN" sz="2800" kern="1200" dirty="0"/>
        </a:p>
      </dsp:txBody>
      <dsp:txXfrm>
        <a:off x="0" y="2103940"/>
        <a:ext cx="7072362" cy="1129251"/>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8B6D70C-637C-4058-8E01-CD0F28AC082E}">
      <dsp:nvSpPr>
        <dsp:cNvPr id="0" name=""/>
        <dsp:cNvSpPr/>
      </dsp:nvSpPr>
      <dsp:spPr>
        <a:xfrm rot="16200000">
          <a:off x="-1580480" y="1584609"/>
          <a:ext cx="4680520" cy="1511301"/>
        </a:xfrm>
        <a:prstGeom prst="flowChartManualOperation">
          <a:avLst/>
        </a:prstGeom>
        <a:solidFill>
          <a:schemeClr val="accent6"/>
        </a:solidFill>
        <a:ln w="25400" cap="flat" cmpd="sng" algn="ctr">
          <a:solidFill>
            <a:schemeClr val="accent6">
              <a:shade val="50000"/>
            </a:schemeClr>
          </a:solidFill>
          <a:prstDash val="solid"/>
        </a:ln>
        <a:effectLst/>
        <a:scene3d>
          <a:camera prst="orthographicFront"/>
          <a:lightRig rig="threePt" dir="t">
            <a:rot lat="0" lon="0" rev="7500000"/>
          </a:lightRig>
        </a:scene3d>
        <a:sp3d/>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95250" tIns="0" rIns="95002" bIns="0" numCol="1" spcCol="1270" anchor="ctr" anchorCtr="0">
          <a:noAutofit/>
        </a:bodyPr>
        <a:lstStyle/>
        <a:p>
          <a:pPr lvl="0" algn="ctr" defTabSz="666750">
            <a:lnSpc>
              <a:spcPct val="90000"/>
            </a:lnSpc>
            <a:spcBef>
              <a:spcPct val="0"/>
            </a:spcBef>
            <a:spcAft>
              <a:spcPct val="35000"/>
            </a:spcAft>
          </a:pPr>
          <a:r>
            <a:rPr lang="en-US" sz="1500" b="1" kern="1200" dirty="0" smtClean="0"/>
            <a:t>Scenario I</a:t>
          </a:r>
        </a:p>
        <a:p>
          <a:pPr lvl="0" algn="ctr" defTabSz="666750">
            <a:lnSpc>
              <a:spcPct val="90000"/>
            </a:lnSpc>
            <a:spcBef>
              <a:spcPct val="0"/>
            </a:spcBef>
            <a:spcAft>
              <a:spcPct val="35000"/>
            </a:spcAft>
          </a:pPr>
          <a:r>
            <a:rPr lang="en-US" sz="1500" b="0" i="0" u="none" strike="noStrike" kern="1200" dirty="0" smtClean="0">
              <a:latin typeface="Calibri"/>
            </a:rPr>
            <a:t>All the consumers of 1 MW and above opt for Open access and </a:t>
          </a:r>
          <a:r>
            <a:rPr lang="en-US" sz="1500" b="0" i="0" u="none" strike="noStrike" kern="1200" dirty="0" err="1" smtClean="0">
              <a:latin typeface="Calibri"/>
            </a:rPr>
            <a:t>Discom</a:t>
          </a:r>
          <a:r>
            <a:rPr lang="en-US" sz="1500" b="0" i="0" u="none" strike="noStrike" kern="1200" dirty="0" smtClean="0">
              <a:latin typeface="Calibri"/>
            </a:rPr>
            <a:t> avoids the variable cost of Power procurement (in descending order @ Rs./unit).</a:t>
          </a:r>
          <a:endParaRPr lang="en-US" sz="1500" b="0" kern="1200" dirty="0"/>
        </a:p>
      </dsp:txBody>
      <dsp:txXfrm rot="16200000">
        <a:off x="-1580480" y="1584609"/>
        <a:ext cx="4680520" cy="1511301"/>
      </dsp:txXfrm>
    </dsp:sp>
    <dsp:sp modelId="{3B79C5DD-9083-4BBC-8121-7F7509B5E8EB}">
      <dsp:nvSpPr>
        <dsp:cNvPr id="0" name=""/>
        <dsp:cNvSpPr/>
      </dsp:nvSpPr>
      <dsp:spPr>
        <a:xfrm rot="16200000">
          <a:off x="-28964" y="1648202"/>
          <a:ext cx="4680520" cy="1384114"/>
        </a:xfrm>
        <a:prstGeom prst="flowChartManualOperation">
          <a:avLst/>
        </a:prstGeom>
        <a:solidFill>
          <a:schemeClr val="accent6"/>
        </a:solidFill>
        <a:ln w="25400" cap="flat" cmpd="sng" algn="ctr">
          <a:solidFill>
            <a:schemeClr val="accent6">
              <a:shade val="50000"/>
            </a:schemeClr>
          </a:solidFill>
          <a:prstDash val="solid"/>
        </a:ln>
        <a:effectLst/>
        <a:scene3d>
          <a:camera prst="orthographicFront"/>
          <a:lightRig rig="threePt" dir="t">
            <a:rot lat="0" lon="0" rev="7500000"/>
          </a:lightRig>
        </a:scene3d>
        <a:sp3d/>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95250" tIns="0" rIns="95002" bIns="0" numCol="1" spcCol="1270" anchor="ctr" anchorCtr="0">
          <a:noAutofit/>
        </a:bodyPr>
        <a:lstStyle/>
        <a:p>
          <a:pPr lvl="0" algn="ctr" defTabSz="666750">
            <a:lnSpc>
              <a:spcPct val="90000"/>
            </a:lnSpc>
            <a:spcBef>
              <a:spcPct val="0"/>
            </a:spcBef>
            <a:spcAft>
              <a:spcPct val="35000"/>
            </a:spcAft>
          </a:pPr>
          <a:r>
            <a:rPr lang="en-US" sz="1500" b="1" kern="1200" dirty="0" smtClean="0"/>
            <a:t>Scenario II</a:t>
          </a:r>
        </a:p>
        <a:p>
          <a:pPr lvl="0" algn="ctr" defTabSz="666750">
            <a:lnSpc>
              <a:spcPct val="90000"/>
            </a:lnSpc>
            <a:spcBef>
              <a:spcPct val="0"/>
            </a:spcBef>
            <a:spcAft>
              <a:spcPct val="35000"/>
            </a:spcAft>
          </a:pPr>
          <a:r>
            <a:rPr lang="en-US" sz="1500" b="0" i="0" u="none" strike="noStrike" kern="1200" dirty="0" smtClean="0">
              <a:latin typeface="Calibri"/>
            </a:rPr>
            <a:t>10% of eligible consumers opt for open access and </a:t>
          </a:r>
          <a:r>
            <a:rPr lang="en-US" sz="1500" b="0" i="0" u="none" strike="noStrike" kern="1200" dirty="0" err="1" smtClean="0">
              <a:latin typeface="Calibri"/>
            </a:rPr>
            <a:t>Discom</a:t>
          </a:r>
          <a:r>
            <a:rPr lang="en-US" sz="1500" b="0" i="0" u="none" strike="noStrike" kern="1200" dirty="0" smtClean="0">
              <a:latin typeface="Calibri"/>
            </a:rPr>
            <a:t> avoids the variable cost of power procurement (in descending order @ Rs./unit).</a:t>
          </a:r>
          <a:endParaRPr lang="en-US" sz="1500" kern="1200" dirty="0"/>
        </a:p>
      </dsp:txBody>
      <dsp:txXfrm rot="16200000">
        <a:off x="-28964" y="1648202"/>
        <a:ext cx="4680520" cy="1384114"/>
      </dsp:txXfrm>
    </dsp:sp>
    <dsp:sp modelId="{39D3DF52-F794-4F02-8051-93A8F6E45CA6}">
      <dsp:nvSpPr>
        <dsp:cNvPr id="0" name=""/>
        <dsp:cNvSpPr/>
      </dsp:nvSpPr>
      <dsp:spPr>
        <a:xfrm rot="16200000">
          <a:off x="1535362" y="1571799"/>
          <a:ext cx="4680520" cy="1536920"/>
        </a:xfrm>
        <a:prstGeom prst="flowChartManualOperation">
          <a:avLst/>
        </a:prstGeom>
        <a:solidFill>
          <a:schemeClr val="accent6"/>
        </a:solidFill>
        <a:ln w="25400" cap="flat" cmpd="sng" algn="ctr">
          <a:solidFill>
            <a:schemeClr val="accent6">
              <a:shade val="50000"/>
            </a:schemeClr>
          </a:solidFill>
          <a:prstDash val="solid"/>
        </a:ln>
        <a:effectLst/>
        <a:scene3d>
          <a:camera prst="orthographicFront"/>
          <a:lightRig rig="threePt" dir="t">
            <a:rot lat="0" lon="0" rev="7500000"/>
          </a:lightRig>
        </a:scene3d>
        <a:sp3d/>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95250" tIns="0" rIns="95002" bIns="0" numCol="1" spcCol="1270" anchor="ctr" anchorCtr="0">
          <a:noAutofit/>
        </a:bodyPr>
        <a:lstStyle/>
        <a:p>
          <a:pPr lvl="0" algn="ctr" defTabSz="666750">
            <a:lnSpc>
              <a:spcPct val="90000"/>
            </a:lnSpc>
            <a:spcBef>
              <a:spcPct val="0"/>
            </a:spcBef>
            <a:spcAft>
              <a:spcPct val="35000"/>
            </a:spcAft>
          </a:pPr>
          <a:r>
            <a:rPr lang="en-US" sz="1500" b="1" kern="1200" dirty="0" smtClean="0"/>
            <a:t>Scenario III</a:t>
          </a:r>
        </a:p>
        <a:p>
          <a:pPr lvl="0" algn="ctr" defTabSz="666750">
            <a:lnSpc>
              <a:spcPct val="90000"/>
            </a:lnSpc>
            <a:spcBef>
              <a:spcPct val="0"/>
            </a:spcBef>
            <a:spcAft>
              <a:spcPct val="35000"/>
            </a:spcAft>
          </a:pPr>
          <a:r>
            <a:rPr lang="en-US" sz="1500" b="0" i="0" u="none" strike="noStrike" kern="1200" dirty="0" smtClean="0">
              <a:latin typeface="Calibri"/>
            </a:rPr>
            <a:t>10% of eligible consumers opt for open access and </a:t>
          </a:r>
          <a:r>
            <a:rPr lang="en-US" sz="1500" b="0" i="0" u="none" strike="noStrike" kern="1200" dirty="0" err="1" smtClean="0">
              <a:latin typeface="Calibri"/>
            </a:rPr>
            <a:t>Discom</a:t>
          </a:r>
          <a:r>
            <a:rPr lang="en-US" sz="1500" b="0" i="0" u="none" strike="noStrike" kern="1200" dirty="0" smtClean="0">
              <a:latin typeface="Calibri"/>
            </a:rPr>
            <a:t> sells  power available to its existing  consumers @ average revenue realization.</a:t>
          </a:r>
          <a:endParaRPr lang="en-US" sz="1500" kern="1200" dirty="0"/>
        </a:p>
      </dsp:txBody>
      <dsp:txXfrm rot="16200000">
        <a:off x="1535362" y="1571799"/>
        <a:ext cx="4680520" cy="1536920"/>
      </dsp:txXfrm>
    </dsp:sp>
    <dsp:sp modelId="{D7B77706-B9AA-433C-B7D3-11F0831133A4}">
      <dsp:nvSpPr>
        <dsp:cNvPr id="0" name=""/>
        <dsp:cNvSpPr/>
      </dsp:nvSpPr>
      <dsp:spPr>
        <a:xfrm rot="16200000">
          <a:off x="3176091" y="1571799"/>
          <a:ext cx="4680520" cy="1536920"/>
        </a:xfrm>
        <a:prstGeom prst="flowChartManualOperation">
          <a:avLst/>
        </a:prstGeom>
        <a:solidFill>
          <a:schemeClr val="accent6"/>
        </a:solidFill>
        <a:ln w="25400" cap="flat" cmpd="sng" algn="ctr">
          <a:solidFill>
            <a:schemeClr val="accent6">
              <a:shade val="50000"/>
            </a:schemeClr>
          </a:solidFill>
          <a:prstDash val="solid"/>
        </a:ln>
        <a:effectLst/>
        <a:scene3d>
          <a:camera prst="orthographicFront"/>
          <a:lightRig rig="threePt" dir="t">
            <a:rot lat="0" lon="0" rev="7500000"/>
          </a:lightRig>
        </a:scene3d>
        <a:sp3d/>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95250" tIns="0" rIns="95002" bIns="0" numCol="1" spcCol="1270" anchor="ctr" anchorCtr="0">
          <a:noAutofit/>
        </a:bodyPr>
        <a:lstStyle/>
        <a:p>
          <a:pPr lvl="0" algn="ctr" defTabSz="666750">
            <a:lnSpc>
              <a:spcPct val="90000"/>
            </a:lnSpc>
            <a:spcBef>
              <a:spcPct val="0"/>
            </a:spcBef>
            <a:spcAft>
              <a:spcPct val="35000"/>
            </a:spcAft>
          </a:pPr>
          <a:r>
            <a:rPr lang="en-US" sz="1500" b="1" kern="1200" dirty="0" smtClean="0"/>
            <a:t>Scenario IV</a:t>
          </a:r>
        </a:p>
        <a:p>
          <a:pPr lvl="0" algn="ctr" defTabSz="666750">
            <a:lnSpc>
              <a:spcPct val="90000"/>
            </a:lnSpc>
            <a:spcBef>
              <a:spcPct val="0"/>
            </a:spcBef>
            <a:spcAft>
              <a:spcPct val="35000"/>
            </a:spcAft>
          </a:pPr>
          <a:r>
            <a:rPr lang="en-US" sz="1500" b="0" i="0" u="none" strike="noStrike" kern="1200" dirty="0" smtClean="0">
              <a:latin typeface="Calibri"/>
            </a:rPr>
            <a:t>All eligible consumers opt for open access and </a:t>
          </a:r>
          <a:r>
            <a:rPr lang="en-US" sz="1500" b="0" i="0" u="none" strike="noStrike" kern="1200" dirty="0" err="1" smtClean="0">
              <a:latin typeface="Calibri"/>
            </a:rPr>
            <a:t>Discom</a:t>
          </a:r>
          <a:r>
            <a:rPr lang="en-US" sz="1500" b="0" i="0" u="none" strike="noStrike" kern="1200" dirty="0" smtClean="0">
              <a:latin typeface="Calibri"/>
            </a:rPr>
            <a:t> sells  power available to its existing  consumers @ average revenue realization.</a:t>
          </a:r>
          <a:endParaRPr lang="en-US" sz="1500" kern="1200" dirty="0"/>
        </a:p>
      </dsp:txBody>
      <dsp:txXfrm rot="16200000">
        <a:off x="3176091" y="1571799"/>
        <a:ext cx="4680520" cy="1536920"/>
      </dsp:txXfrm>
    </dsp:sp>
    <dsp:sp modelId="{5D923F00-D99D-4B22-AF05-9524EFDA8C6D}">
      <dsp:nvSpPr>
        <dsp:cNvPr id="0" name=""/>
        <dsp:cNvSpPr/>
      </dsp:nvSpPr>
      <dsp:spPr>
        <a:xfrm rot="16200000">
          <a:off x="4740418" y="1648202"/>
          <a:ext cx="4680520" cy="1384114"/>
        </a:xfrm>
        <a:prstGeom prst="flowChartManualOperation">
          <a:avLst/>
        </a:prstGeom>
        <a:solidFill>
          <a:schemeClr val="accent6"/>
        </a:solidFill>
        <a:ln w="25400" cap="flat" cmpd="sng" algn="ctr">
          <a:solidFill>
            <a:schemeClr val="accent6">
              <a:shade val="50000"/>
            </a:schemeClr>
          </a:solidFill>
          <a:prstDash val="solid"/>
        </a:ln>
        <a:effectLst/>
        <a:scene3d>
          <a:camera prst="orthographicFront"/>
          <a:lightRig rig="threePt" dir="t">
            <a:rot lat="0" lon="0" rev="7500000"/>
          </a:lightRig>
        </a:scene3d>
        <a:sp3d/>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95250" tIns="0" rIns="95002" bIns="0" numCol="1" spcCol="1270" anchor="ctr" anchorCtr="0">
          <a:noAutofit/>
        </a:bodyPr>
        <a:lstStyle/>
        <a:p>
          <a:pPr lvl="0" algn="ctr" defTabSz="666750">
            <a:lnSpc>
              <a:spcPct val="90000"/>
            </a:lnSpc>
            <a:spcBef>
              <a:spcPct val="0"/>
            </a:spcBef>
            <a:spcAft>
              <a:spcPct val="35000"/>
            </a:spcAft>
          </a:pPr>
          <a:r>
            <a:rPr lang="en-US" sz="1500" b="1" u="sng" kern="1200" dirty="0" smtClean="0"/>
            <a:t>Scenario V</a:t>
          </a:r>
        </a:p>
        <a:p>
          <a:pPr lvl="0" algn="ctr" defTabSz="666750">
            <a:lnSpc>
              <a:spcPct val="90000"/>
            </a:lnSpc>
            <a:spcBef>
              <a:spcPct val="0"/>
            </a:spcBef>
            <a:spcAft>
              <a:spcPct val="35000"/>
            </a:spcAft>
          </a:pPr>
          <a:r>
            <a:rPr lang="en-US" sz="1500" b="0" i="0" u="none" strike="noStrike" kern="1200" dirty="0" smtClean="0">
              <a:latin typeface="Calibri"/>
            </a:rPr>
            <a:t>10% of eligible consumers opt for open access and </a:t>
          </a:r>
          <a:r>
            <a:rPr lang="en-US" sz="1500" b="0" i="0" u="none" strike="noStrike" kern="1200" dirty="0" err="1" smtClean="0">
              <a:latin typeface="Calibri"/>
            </a:rPr>
            <a:t>Discom</a:t>
          </a:r>
          <a:r>
            <a:rPr lang="en-US" sz="1500" b="0" i="0" u="none" strike="noStrike" kern="1200" dirty="0" smtClean="0">
              <a:latin typeface="Calibri"/>
            </a:rPr>
            <a:t>  sells power available to new consumers of same category</a:t>
          </a:r>
          <a:endParaRPr lang="en-US" sz="1500" kern="1200" dirty="0"/>
        </a:p>
      </dsp:txBody>
      <dsp:txXfrm rot="16200000">
        <a:off x="4740418" y="1648202"/>
        <a:ext cx="4680520" cy="138411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3713"/>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sz="quarter" idx="1"/>
          </p:nvPr>
        </p:nvSpPr>
        <p:spPr>
          <a:xfrm>
            <a:off x="3814763" y="0"/>
            <a:ext cx="2919412" cy="493713"/>
          </a:xfrm>
          <a:prstGeom prst="rect">
            <a:avLst/>
          </a:prstGeom>
        </p:spPr>
        <p:txBody>
          <a:bodyPr vert="horz" lIns="91440" tIns="45720" rIns="91440" bIns="45720" rtlCol="0"/>
          <a:lstStyle>
            <a:lvl1pPr algn="r">
              <a:defRPr sz="1200"/>
            </a:lvl1pPr>
          </a:lstStyle>
          <a:p>
            <a:fld id="{CC7B995B-D742-4C6D-A14B-5BB03267E07A}" type="datetimeFigureOut">
              <a:rPr lang="en-US" smtClean="0"/>
              <a:pPr/>
              <a:t>7/25/2011</a:t>
            </a:fld>
            <a:endParaRPr lang="en-IN"/>
          </a:p>
        </p:txBody>
      </p:sp>
      <p:sp>
        <p:nvSpPr>
          <p:cNvPr id="4" name="Footer Placeholder 3"/>
          <p:cNvSpPr>
            <a:spLocks noGrp="1"/>
          </p:cNvSpPr>
          <p:nvPr>
            <p:ph type="ftr" sz="quarter" idx="2"/>
          </p:nvPr>
        </p:nvSpPr>
        <p:spPr>
          <a:xfrm>
            <a:off x="0" y="9371013"/>
            <a:ext cx="2919413" cy="493712"/>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p:cNvSpPr>
            <a:spLocks noGrp="1"/>
          </p:cNvSpPr>
          <p:nvPr>
            <p:ph type="sldNum" sz="quarter" idx="3"/>
          </p:nvPr>
        </p:nvSpPr>
        <p:spPr>
          <a:xfrm>
            <a:off x="3814763" y="9371013"/>
            <a:ext cx="2919412" cy="493712"/>
          </a:xfrm>
          <a:prstGeom prst="rect">
            <a:avLst/>
          </a:prstGeom>
        </p:spPr>
        <p:txBody>
          <a:bodyPr vert="horz" lIns="91440" tIns="45720" rIns="91440" bIns="45720" rtlCol="0" anchor="b"/>
          <a:lstStyle>
            <a:lvl1pPr algn="r">
              <a:defRPr sz="1200"/>
            </a:lvl1pPr>
          </a:lstStyle>
          <a:p>
            <a:fld id="{530681ED-2E19-404E-9525-F48BC82D9DCF}" type="slidenum">
              <a:rPr lang="en-IN" smtClean="0"/>
              <a:pPr/>
              <a:t>‹#›</a:t>
            </a:fld>
            <a:endParaRPr lang="en-I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6AEB51F7-393D-4C56-BE39-CEAE69B5DA4B}" type="datetimeFigureOut">
              <a:rPr lang="en-IN" smtClean="0"/>
              <a:pPr/>
              <a:t>25-07-2011</a:t>
            </a:fld>
            <a:endParaRPr lang="en-IN"/>
          </a:p>
        </p:txBody>
      </p:sp>
      <p:sp>
        <p:nvSpPr>
          <p:cNvPr id="4" name="Slide Image Placeholder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73577" y="4686499"/>
            <a:ext cx="5388610" cy="443984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148D0D4F-486C-40C3-94CE-B7C8308CBC10}" type="slidenum">
              <a:rPr lang="en-IN" smtClean="0"/>
              <a:pPr/>
              <a:t>‹#›</a:t>
            </a:fld>
            <a:endParaRPr lang="en-IN"/>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1</a:t>
            </a:fld>
            <a:endParaRPr lang="en-I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a:lstStyle/>
          <a:p>
            <a:endParaRPr lang="en-US" smtClean="0"/>
          </a:p>
        </p:txBody>
      </p:sp>
      <p:sp>
        <p:nvSpPr>
          <p:cNvPr id="70660" name="Slide Number Placeholder 3"/>
          <p:cNvSpPr>
            <a:spLocks noGrp="1"/>
          </p:cNvSpPr>
          <p:nvPr>
            <p:ph type="sldNum" sz="quarter" idx="5"/>
          </p:nvPr>
        </p:nvSpPr>
        <p:spPr bwMode="auto">
          <a:noFill/>
          <a:ln>
            <a:miter lim="800000"/>
            <a:headEnd/>
            <a:tailEnd/>
          </a:ln>
        </p:spPr>
        <p:txBody>
          <a:bodyPr/>
          <a:lstStyle/>
          <a:p>
            <a:fld id="{64205F37-9519-4F49-B443-FE0D6D83491F}" type="slidenum">
              <a:rPr lang="en-IN" smtClean="0"/>
              <a:pPr/>
              <a:t>10</a:t>
            </a:fld>
            <a:endParaRPr lang="en-I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a:lstStyle/>
          <a:p>
            <a:endParaRPr lang="en-US" smtClean="0"/>
          </a:p>
        </p:txBody>
      </p:sp>
      <p:sp>
        <p:nvSpPr>
          <p:cNvPr id="71684" name="Slide Number Placeholder 3"/>
          <p:cNvSpPr>
            <a:spLocks noGrp="1"/>
          </p:cNvSpPr>
          <p:nvPr>
            <p:ph type="sldNum" sz="quarter" idx="5"/>
          </p:nvPr>
        </p:nvSpPr>
        <p:spPr bwMode="auto">
          <a:noFill/>
          <a:ln>
            <a:miter lim="800000"/>
            <a:headEnd/>
            <a:tailEnd/>
          </a:ln>
        </p:spPr>
        <p:txBody>
          <a:bodyPr/>
          <a:lstStyle/>
          <a:p>
            <a:fld id="{A0ABD324-428B-42CE-BB95-DC013662B083}" type="slidenum">
              <a:rPr lang="en-IN" smtClean="0"/>
              <a:pPr/>
              <a:t>11</a:t>
            </a:fld>
            <a:endParaRPr lang="en-I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a:lstStyle/>
          <a:p>
            <a:endParaRPr lang="en-US" smtClean="0"/>
          </a:p>
        </p:txBody>
      </p:sp>
      <p:sp>
        <p:nvSpPr>
          <p:cNvPr id="72708" name="Slide Number Placeholder 3"/>
          <p:cNvSpPr>
            <a:spLocks noGrp="1"/>
          </p:cNvSpPr>
          <p:nvPr>
            <p:ph type="sldNum" sz="quarter" idx="5"/>
          </p:nvPr>
        </p:nvSpPr>
        <p:spPr bwMode="auto">
          <a:noFill/>
          <a:ln>
            <a:miter lim="800000"/>
            <a:headEnd/>
            <a:tailEnd/>
          </a:ln>
        </p:spPr>
        <p:txBody>
          <a:bodyPr/>
          <a:lstStyle/>
          <a:p>
            <a:fld id="{FA051AB4-3AEE-4565-9B79-09D39257CF7F}" type="slidenum">
              <a:rPr lang="en-IN" smtClean="0"/>
              <a:pPr/>
              <a:t>12</a:t>
            </a:fld>
            <a:endParaRPr lang="en-I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a:lstStyle/>
          <a:p>
            <a:endParaRPr lang="en-IN" smtClean="0"/>
          </a:p>
        </p:txBody>
      </p:sp>
      <p:sp>
        <p:nvSpPr>
          <p:cNvPr id="73732" name="Slide Number Placeholder 3"/>
          <p:cNvSpPr>
            <a:spLocks noGrp="1"/>
          </p:cNvSpPr>
          <p:nvPr>
            <p:ph type="sldNum" sz="quarter" idx="5"/>
          </p:nvPr>
        </p:nvSpPr>
        <p:spPr bwMode="auto">
          <a:noFill/>
          <a:ln>
            <a:miter lim="800000"/>
            <a:headEnd/>
            <a:tailEnd/>
          </a:ln>
        </p:spPr>
        <p:txBody>
          <a:bodyPr/>
          <a:lstStyle/>
          <a:p>
            <a:fld id="{4678AC6F-2045-4C53-A974-78AE87C79A16}" type="slidenum">
              <a:rPr lang="en-IN" smtClean="0"/>
              <a:pPr/>
              <a:t>13</a:t>
            </a:fld>
            <a:endParaRPr lang="en-I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a:lstStyle/>
          <a:p>
            <a:endParaRPr lang="en-IN" smtClean="0"/>
          </a:p>
        </p:txBody>
      </p:sp>
      <p:sp>
        <p:nvSpPr>
          <p:cNvPr id="74756" name="Slide Number Placeholder 3"/>
          <p:cNvSpPr>
            <a:spLocks noGrp="1"/>
          </p:cNvSpPr>
          <p:nvPr>
            <p:ph type="sldNum" sz="quarter" idx="5"/>
          </p:nvPr>
        </p:nvSpPr>
        <p:spPr bwMode="auto">
          <a:noFill/>
          <a:ln>
            <a:miter lim="800000"/>
            <a:headEnd/>
            <a:tailEnd/>
          </a:ln>
        </p:spPr>
        <p:txBody>
          <a:bodyPr/>
          <a:lstStyle/>
          <a:p>
            <a:fld id="{5487F00E-37A5-44D6-B382-723B4FC0A191}" type="slidenum">
              <a:rPr lang="en-IN" smtClean="0"/>
              <a:pPr/>
              <a:t>14</a:t>
            </a:fld>
            <a:endParaRPr lang="en-I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a:lstStyle/>
          <a:p>
            <a:endParaRPr lang="en-IN" smtClean="0"/>
          </a:p>
        </p:txBody>
      </p:sp>
      <p:sp>
        <p:nvSpPr>
          <p:cNvPr id="75780" name="Slide Number Placeholder 3"/>
          <p:cNvSpPr>
            <a:spLocks noGrp="1"/>
          </p:cNvSpPr>
          <p:nvPr>
            <p:ph type="sldNum" sz="quarter" idx="5"/>
          </p:nvPr>
        </p:nvSpPr>
        <p:spPr bwMode="auto">
          <a:noFill/>
          <a:ln>
            <a:miter lim="800000"/>
            <a:headEnd/>
            <a:tailEnd/>
          </a:ln>
        </p:spPr>
        <p:txBody>
          <a:bodyPr/>
          <a:lstStyle/>
          <a:p>
            <a:fld id="{1A090283-6D3C-4F6F-892A-14DE6E1B7CCB}" type="slidenum">
              <a:rPr lang="en-IN" smtClean="0"/>
              <a:pPr/>
              <a:t>15</a:t>
            </a:fld>
            <a:endParaRPr lang="en-I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p:spPr>
      </p:sp>
      <p:sp>
        <p:nvSpPr>
          <p:cNvPr id="76803" name="Notes Placeholder 2"/>
          <p:cNvSpPr>
            <a:spLocks noGrp="1"/>
          </p:cNvSpPr>
          <p:nvPr>
            <p:ph type="body" idx="1"/>
          </p:nvPr>
        </p:nvSpPr>
        <p:spPr bwMode="auto">
          <a:noFill/>
        </p:spPr>
        <p:txBody>
          <a:bodyPr/>
          <a:lstStyle/>
          <a:p>
            <a:endParaRPr lang="en-US" smtClean="0"/>
          </a:p>
        </p:txBody>
      </p:sp>
      <p:sp>
        <p:nvSpPr>
          <p:cNvPr id="76804" name="Slide Number Placeholder 3"/>
          <p:cNvSpPr>
            <a:spLocks noGrp="1"/>
          </p:cNvSpPr>
          <p:nvPr>
            <p:ph type="sldNum" sz="quarter" idx="5"/>
          </p:nvPr>
        </p:nvSpPr>
        <p:spPr bwMode="auto">
          <a:noFill/>
          <a:ln>
            <a:miter lim="800000"/>
            <a:headEnd/>
            <a:tailEnd/>
          </a:ln>
        </p:spPr>
        <p:txBody>
          <a:bodyPr/>
          <a:lstStyle/>
          <a:p>
            <a:fld id="{F83E0FE3-986B-40F9-B0D8-398AB0619E92}" type="slidenum">
              <a:rPr lang="en-IN" smtClean="0"/>
              <a:pPr/>
              <a:t>16</a:t>
            </a:fld>
            <a:endParaRPr lang="en-I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a:lstStyle/>
          <a:p>
            <a:endParaRPr lang="en-US" smtClean="0"/>
          </a:p>
        </p:txBody>
      </p:sp>
      <p:sp>
        <p:nvSpPr>
          <p:cNvPr id="77828" name="Slide Number Placeholder 3"/>
          <p:cNvSpPr>
            <a:spLocks noGrp="1"/>
          </p:cNvSpPr>
          <p:nvPr>
            <p:ph type="sldNum" sz="quarter" idx="5"/>
          </p:nvPr>
        </p:nvSpPr>
        <p:spPr bwMode="auto">
          <a:noFill/>
          <a:ln>
            <a:miter lim="800000"/>
            <a:headEnd/>
            <a:tailEnd/>
          </a:ln>
        </p:spPr>
        <p:txBody>
          <a:bodyPr/>
          <a:lstStyle/>
          <a:p>
            <a:fld id="{29D09F0C-0283-463E-B2F8-DF4EF2386B4E}" type="slidenum">
              <a:rPr lang="en-IN" smtClean="0"/>
              <a:pPr/>
              <a:t>17</a:t>
            </a:fld>
            <a:endParaRPr lang="en-IN"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a:lstStyle/>
          <a:p>
            <a:endParaRPr lang="en-US" smtClean="0"/>
          </a:p>
        </p:txBody>
      </p:sp>
      <p:sp>
        <p:nvSpPr>
          <p:cNvPr id="78852" name="Slide Number Placeholder 3"/>
          <p:cNvSpPr>
            <a:spLocks noGrp="1"/>
          </p:cNvSpPr>
          <p:nvPr>
            <p:ph type="sldNum" sz="quarter" idx="5"/>
          </p:nvPr>
        </p:nvSpPr>
        <p:spPr bwMode="auto">
          <a:noFill/>
          <a:ln>
            <a:miter lim="800000"/>
            <a:headEnd/>
            <a:tailEnd/>
          </a:ln>
        </p:spPr>
        <p:txBody>
          <a:bodyPr/>
          <a:lstStyle/>
          <a:p>
            <a:fld id="{A2980919-922B-4A0B-9E31-268677A10104}" type="slidenum">
              <a:rPr lang="en-IN" smtClean="0"/>
              <a:pPr/>
              <a:t>18</a:t>
            </a:fld>
            <a:endParaRPr lang="en-I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a:lstStyle/>
          <a:p>
            <a:endParaRPr lang="en-US" smtClean="0"/>
          </a:p>
        </p:txBody>
      </p:sp>
      <p:sp>
        <p:nvSpPr>
          <p:cNvPr id="79876" name="Slide Number Placeholder 3"/>
          <p:cNvSpPr>
            <a:spLocks noGrp="1"/>
          </p:cNvSpPr>
          <p:nvPr>
            <p:ph type="sldNum" sz="quarter" idx="5"/>
          </p:nvPr>
        </p:nvSpPr>
        <p:spPr bwMode="auto">
          <a:noFill/>
          <a:ln>
            <a:miter lim="800000"/>
            <a:headEnd/>
            <a:tailEnd/>
          </a:ln>
        </p:spPr>
        <p:txBody>
          <a:bodyPr/>
          <a:lstStyle/>
          <a:p>
            <a:fld id="{3E1465D1-96AC-44D4-9D1E-59D67BA6D38A}" type="slidenum">
              <a:rPr lang="en-IN" smtClean="0"/>
              <a:pPr/>
              <a:t>19</a:t>
            </a:fld>
            <a:endParaRPr lang="en-I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a:lstStyle/>
          <a:p>
            <a:endParaRPr lang="en-IN" smtClean="0"/>
          </a:p>
        </p:txBody>
      </p:sp>
      <p:sp>
        <p:nvSpPr>
          <p:cNvPr id="62468" name="Slide Number Placeholder 3"/>
          <p:cNvSpPr>
            <a:spLocks noGrp="1"/>
          </p:cNvSpPr>
          <p:nvPr>
            <p:ph type="sldNum" sz="quarter" idx="5"/>
          </p:nvPr>
        </p:nvSpPr>
        <p:spPr bwMode="auto">
          <a:noFill/>
          <a:ln>
            <a:miter lim="800000"/>
            <a:headEnd/>
            <a:tailEnd/>
          </a:ln>
        </p:spPr>
        <p:txBody>
          <a:bodyPr/>
          <a:lstStyle/>
          <a:p>
            <a:fld id="{22A72C58-D989-478E-AC74-0EBD2ED537F5}" type="slidenum">
              <a:rPr lang="en-IN" smtClean="0"/>
              <a:pPr/>
              <a:t>2</a:t>
            </a:fld>
            <a:endParaRPr lang="en-IN"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p:spPr>
      </p:sp>
      <p:sp>
        <p:nvSpPr>
          <p:cNvPr id="80899" name="Notes Placeholder 2"/>
          <p:cNvSpPr>
            <a:spLocks noGrp="1"/>
          </p:cNvSpPr>
          <p:nvPr>
            <p:ph type="body" idx="1"/>
          </p:nvPr>
        </p:nvSpPr>
        <p:spPr bwMode="auto">
          <a:noFill/>
        </p:spPr>
        <p:txBody>
          <a:bodyPr/>
          <a:lstStyle/>
          <a:p>
            <a:endParaRPr lang="en-IN" smtClean="0"/>
          </a:p>
        </p:txBody>
      </p:sp>
      <p:sp>
        <p:nvSpPr>
          <p:cNvPr id="80900" name="Slide Number Placeholder 3"/>
          <p:cNvSpPr>
            <a:spLocks noGrp="1"/>
          </p:cNvSpPr>
          <p:nvPr>
            <p:ph type="sldNum" sz="quarter" idx="5"/>
          </p:nvPr>
        </p:nvSpPr>
        <p:spPr bwMode="auto">
          <a:noFill/>
          <a:ln>
            <a:miter lim="800000"/>
            <a:headEnd/>
            <a:tailEnd/>
          </a:ln>
        </p:spPr>
        <p:txBody>
          <a:bodyPr/>
          <a:lstStyle/>
          <a:p>
            <a:fld id="{21FD2ECF-B86D-4DB6-B62E-FA9971EE016B}" type="slidenum">
              <a:rPr lang="en-IN" smtClean="0"/>
              <a:pPr/>
              <a:t>20</a:t>
            </a:fld>
            <a:endParaRPr lang="en-IN"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a:lstStyle/>
          <a:p>
            <a:endParaRPr lang="en-US" smtClean="0"/>
          </a:p>
        </p:txBody>
      </p:sp>
      <p:sp>
        <p:nvSpPr>
          <p:cNvPr id="81924" name="Slide Number Placeholder 3"/>
          <p:cNvSpPr>
            <a:spLocks noGrp="1"/>
          </p:cNvSpPr>
          <p:nvPr>
            <p:ph type="sldNum" sz="quarter" idx="5"/>
          </p:nvPr>
        </p:nvSpPr>
        <p:spPr bwMode="auto">
          <a:noFill/>
          <a:ln>
            <a:miter lim="800000"/>
            <a:headEnd/>
            <a:tailEnd/>
          </a:ln>
        </p:spPr>
        <p:txBody>
          <a:bodyPr/>
          <a:lstStyle/>
          <a:p>
            <a:fld id="{AB2FED07-8080-4E74-B257-BCB848C0A9B3}" type="slidenum">
              <a:rPr lang="en-IN" smtClean="0"/>
              <a:pPr/>
              <a:t>21</a:t>
            </a:fld>
            <a:endParaRPr lang="en-IN"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a:lstStyle/>
          <a:p>
            <a:endParaRPr lang="en-US" smtClean="0"/>
          </a:p>
        </p:txBody>
      </p:sp>
      <p:sp>
        <p:nvSpPr>
          <p:cNvPr id="82948" name="Slide Number Placeholder 3"/>
          <p:cNvSpPr>
            <a:spLocks noGrp="1"/>
          </p:cNvSpPr>
          <p:nvPr>
            <p:ph type="sldNum" sz="quarter" idx="5"/>
          </p:nvPr>
        </p:nvSpPr>
        <p:spPr bwMode="auto">
          <a:noFill/>
          <a:ln>
            <a:miter lim="800000"/>
            <a:headEnd/>
            <a:tailEnd/>
          </a:ln>
        </p:spPr>
        <p:txBody>
          <a:bodyPr/>
          <a:lstStyle/>
          <a:p>
            <a:fld id="{86214F49-96F4-48D4-B1A0-F6235C3C3BC3}" type="slidenum">
              <a:rPr lang="en-IN" smtClean="0"/>
              <a:pPr/>
              <a:t>22</a:t>
            </a:fld>
            <a:endParaRPr lang="en-IN"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p:spPr>
      </p:sp>
      <p:sp>
        <p:nvSpPr>
          <p:cNvPr id="83971" name="Notes Placeholder 2"/>
          <p:cNvSpPr>
            <a:spLocks noGrp="1"/>
          </p:cNvSpPr>
          <p:nvPr>
            <p:ph type="body" idx="1"/>
          </p:nvPr>
        </p:nvSpPr>
        <p:spPr bwMode="auto">
          <a:noFill/>
        </p:spPr>
        <p:txBody>
          <a:bodyPr/>
          <a:lstStyle/>
          <a:p>
            <a:endParaRPr lang="en-US" smtClean="0"/>
          </a:p>
        </p:txBody>
      </p:sp>
      <p:sp>
        <p:nvSpPr>
          <p:cNvPr id="83972" name="Slide Number Placeholder 3"/>
          <p:cNvSpPr>
            <a:spLocks noGrp="1"/>
          </p:cNvSpPr>
          <p:nvPr>
            <p:ph type="sldNum" sz="quarter" idx="5"/>
          </p:nvPr>
        </p:nvSpPr>
        <p:spPr bwMode="auto">
          <a:noFill/>
          <a:ln>
            <a:miter lim="800000"/>
            <a:headEnd/>
            <a:tailEnd/>
          </a:ln>
        </p:spPr>
        <p:txBody>
          <a:bodyPr/>
          <a:lstStyle/>
          <a:p>
            <a:fld id="{69B1CC3A-0775-445B-91E7-B3AA46AF698C}" type="slidenum">
              <a:rPr lang="en-IN" smtClean="0"/>
              <a:pPr/>
              <a:t>23</a:t>
            </a:fld>
            <a:endParaRPr lang="en-IN"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bwMode="auto">
          <a:noFill/>
        </p:spPr>
        <p:txBody>
          <a:bodyPr/>
          <a:lstStyle/>
          <a:p>
            <a:endParaRPr lang="en-US" smtClean="0"/>
          </a:p>
        </p:txBody>
      </p:sp>
      <p:sp>
        <p:nvSpPr>
          <p:cNvPr id="84996" name="Slide Number Placeholder 3"/>
          <p:cNvSpPr>
            <a:spLocks noGrp="1"/>
          </p:cNvSpPr>
          <p:nvPr>
            <p:ph type="sldNum" sz="quarter" idx="5"/>
          </p:nvPr>
        </p:nvSpPr>
        <p:spPr bwMode="auto">
          <a:noFill/>
          <a:ln>
            <a:miter lim="800000"/>
            <a:headEnd/>
            <a:tailEnd/>
          </a:ln>
        </p:spPr>
        <p:txBody>
          <a:bodyPr/>
          <a:lstStyle/>
          <a:p>
            <a:fld id="{33C9596C-DEE0-4700-9E0D-0518B19393FA}" type="slidenum">
              <a:rPr lang="en-IN" smtClean="0"/>
              <a:pPr/>
              <a:t>24</a:t>
            </a:fld>
            <a:endParaRPr lang="en-IN"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a:lstStyle/>
          <a:p>
            <a:endParaRPr lang="en-US" smtClean="0"/>
          </a:p>
        </p:txBody>
      </p:sp>
      <p:sp>
        <p:nvSpPr>
          <p:cNvPr id="86020" name="Slide Number Placeholder 3"/>
          <p:cNvSpPr>
            <a:spLocks noGrp="1"/>
          </p:cNvSpPr>
          <p:nvPr>
            <p:ph type="sldNum" sz="quarter" idx="5"/>
          </p:nvPr>
        </p:nvSpPr>
        <p:spPr bwMode="auto">
          <a:noFill/>
          <a:ln>
            <a:miter lim="800000"/>
            <a:headEnd/>
            <a:tailEnd/>
          </a:ln>
        </p:spPr>
        <p:txBody>
          <a:bodyPr/>
          <a:lstStyle/>
          <a:p>
            <a:fld id="{00418E95-78E0-442A-94C1-EE89D1B140EF}" type="slidenum">
              <a:rPr lang="en-IN" smtClean="0"/>
              <a:pPr/>
              <a:t>25</a:t>
            </a:fld>
            <a:endParaRPr lang="en-IN"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a:lstStyle/>
          <a:p>
            <a:endParaRPr lang="en-IN" smtClean="0"/>
          </a:p>
        </p:txBody>
      </p:sp>
      <p:sp>
        <p:nvSpPr>
          <p:cNvPr id="63492" name="Slide Number Placeholder 3"/>
          <p:cNvSpPr>
            <a:spLocks noGrp="1"/>
          </p:cNvSpPr>
          <p:nvPr>
            <p:ph type="sldNum" sz="quarter" idx="5"/>
          </p:nvPr>
        </p:nvSpPr>
        <p:spPr bwMode="auto">
          <a:noFill/>
          <a:ln>
            <a:miter lim="800000"/>
            <a:headEnd/>
            <a:tailEnd/>
          </a:ln>
        </p:spPr>
        <p:txBody>
          <a:bodyPr/>
          <a:lstStyle/>
          <a:p>
            <a:fld id="{08EC890C-2CA0-4811-AB95-3C989E161779}" type="slidenum">
              <a:rPr lang="en-IN" smtClean="0"/>
              <a:pPr/>
              <a:t>26</a:t>
            </a:fld>
            <a:endParaRPr lang="en-IN"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27</a:t>
            </a:fld>
            <a:endParaRPr lang="en-I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28</a:t>
            </a:fld>
            <a:endParaRPr lang="en-I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p:spPr>
      </p:sp>
      <p:sp>
        <p:nvSpPr>
          <p:cNvPr id="91139" name="Notes Placeholder 2"/>
          <p:cNvSpPr>
            <a:spLocks noGrp="1"/>
          </p:cNvSpPr>
          <p:nvPr>
            <p:ph type="body" idx="1"/>
          </p:nvPr>
        </p:nvSpPr>
        <p:spPr bwMode="auto">
          <a:noFill/>
        </p:spPr>
        <p:txBody>
          <a:bodyPr/>
          <a:lstStyle/>
          <a:p>
            <a:endParaRPr lang="en-US" smtClean="0"/>
          </a:p>
        </p:txBody>
      </p:sp>
      <p:sp>
        <p:nvSpPr>
          <p:cNvPr id="91140" name="Slide Number Placeholder 3"/>
          <p:cNvSpPr>
            <a:spLocks noGrp="1"/>
          </p:cNvSpPr>
          <p:nvPr>
            <p:ph type="sldNum" sz="quarter" idx="5"/>
          </p:nvPr>
        </p:nvSpPr>
        <p:spPr bwMode="auto">
          <a:noFill/>
          <a:ln>
            <a:miter lim="800000"/>
            <a:headEnd/>
            <a:tailEnd/>
          </a:ln>
        </p:spPr>
        <p:txBody>
          <a:bodyPr/>
          <a:lstStyle/>
          <a:p>
            <a:fld id="{C10469E3-C6CF-458E-A7B5-A5CDCE086775}" type="slidenum">
              <a:rPr lang="en-IN" smtClean="0"/>
              <a:pPr/>
              <a:t>29</a:t>
            </a:fld>
            <a:endParaRPr lang="en-I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a:lstStyle/>
          <a:p>
            <a:endParaRPr lang="en-IN" smtClean="0"/>
          </a:p>
        </p:txBody>
      </p:sp>
      <p:sp>
        <p:nvSpPr>
          <p:cNvPr id="63492" name="Slide Number Placeholder 3"/>
          <p:cNvSpPr>
            <a:spLocks noGrp="1"/>
          </p:cNvSpPr>
          <p:nvPr>
            <p:ph type="sldNum" sz="quarter" idx="5"/>
          </p:nvPr>
        </p:nvSpPr>
        <p:spPr bwMode="auto">
          <a:noFill/>
          <a:ln>
            <a:miter lim="800000"/>
            <a:headEnd/>
            <a:tailEnd/>
          </a:ln>
        </p:spPr>
        <p:txBody>
          <a:bodyPr/>
          <a:lstStyle/>
          <a:p>
            <a:fld id="{08EC890C-2CA0-4811-AB95-3C989E161779}" type="slidenum">
              <a:rPr lang="en-IN" smtClean="0"/>
              <a:pPr/>
              <a:t>3</a:t>
            </a:fld>
            <a:endParaRPr lang="en-IN"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30</a:t>
            </a:fld>
            <a:endParaRPr lang="en-I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31</a:t>
            </a:fld>
            <a:endParaRPr lang="en-I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32</a:t>
            </a:fld>
            <a:endParaRPr lang="en-I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33</a:t>
            </a:fld>
            <a:endParaRPr lang="en-I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34</a:t>
            </a:fld>
            <a:endParaRPr lang="en-I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35</a:t>
            </a:fld>
            <a:endParaRPr lang="en-I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36</a:t>
            </a:fld>
            <a:endParaRPr lang="en-I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37</a:t>
            </a:fld>
            <a:endParaRPr lang="en-I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38</a:t>
            </a:fld>
            <a:endParaRPr lang="en-I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39</a:t>
            </a:fld>
            <a:endParaRPr lang="en-I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a:lstStyle/>
          <a:p>
            <a:endParaRPr lang="en-IN" smtClean="0"/>
          </a:p>
        </p:txBody>
      </p:sp>
      <p:sp>
        <p:nvSpPr>
          <p:cNvPr id="64516" name="Slide Number Placeholder 3"/>
          <p:cNvSpPr>
            <a:spLocks noGrp="1"/>
          </p:cNvSpPr>
          <p:nvPr>
            <p:ph type="sldNum" sz="quarter" idx="5"/>
          </p:nvPr>
        </p:nvSpPr>
        <p:spPr bwMode="auto">
          <a:noFill/>
          <a:ln>
            <a:miter lim="800000"/>
            <a:headEnd/>
            <a:tailEnd/>
          </a:ln>
        </p:spPr>
        <p:txBody>
          <a:bodyPr/>
          <a:lstStyle/>
          <a:p>
            <a:fld id="{BD65B11F-BF40-472D-9699-43C333182C16}" type="slidenum">
              <a:rPr lang="en-IN" smtClean="0"/>
              <a:pPr/>
              <a:t>4</a:t>
            </a:fld>
            <a:endParaRPr lang="en-IN"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40</a:t>
            </a:fld>
            <a:endParaRPr lang="en-I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41</a:t>
            </a:fld>
            <a:endParaRPr lang="en-I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42</a:t>
            </a:fld>
            <a:endParaRPr lang="en-IN"/>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43</a:t>
            </a:fld>
            <a:endParaRPr lang="en-IN"/>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44</a:t>
            </a:fld>
            <a:endParaRPr lang="en-IN"/>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45</a:t>
            </a:fld>
            <a:endParaRPr lang="en-IN"/>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46</a:t>
            </a:fld>
            <a:endParaRPr lang="en-IN"/>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47</a:t>
            </a:fld>
            <a:endParaRPr lang="en-IN"/>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48</a:t>
            </a:fld>
            <a:endParaRPr lang="en-IN"/>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49</a:t>
            </a:fld>
            <a:endParaRPr lang="en-I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a:lstStyle/>
          <a:p>
            <a:endParaRPr lang="en-US" smtClean="0"/>
          </a:p>
        </p:txBody>
      </p:sp>
      <p:sp>
        <p:nvSpPr>
          <p:cNvPr id="65540" name="Slide Number Placeholder 3"/>
          <p:cNvSpPr>
            <a:spLocks noGrp="1"/>
          </p:cNvSpPr>
          <p:nvPr>
            <p:ph type="sldNum" sz="quarter" idx="5"/>
          </p:nvPr>
        </p:nvSpPr>
        <p:spPr bwMode="auto">
          <a:noFill/>
          <a:ln>
            <a:miter lim="800000"/>
            <a:headEnd/>
            <a:tailEnd/>
          </a:ln>
        </p:spPr>
        <p:txBody>
          <a:bodyPr/>
          <a:lstStyle/>
          <a:p>
            <a:fld id="{EF825F7B-20CA-4E3C-B2DF-BAF739D3AAA8}" type="slidenum">
              <a:rPr lang="en-IN" smtClean="0"/>
              <a:pPr/>
              <a:t>5</a:t>
            </a:fld>
            <a:endParaRPr lang="en-IN"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50</a:t>
            </a:fld>
            <a:endParaRPr lang="en-IN"/>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51</a:t>
            </a:fld>
            <a:endParaRPr lang="en-IN"/>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52</a:t>
            </a:fld>
            <a:endParaRPr lang="en-IN"/>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53</a:t>
            </a:fld>
            <a:endParaRPr lang="en-IN"/>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54</a:t>
            </a:fld>
            <a:endParaRPr lang="en-IN"/>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55</a:t>
            </a:fld>
            <a:endParaRPr lang="en-IN"/>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56</a:t>
            </a:fld>
            <a:endParaRPr lang="en-IN"/>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57</a:t>
            </a:fld>
            <a:endParaRPr lang="en-IN"/>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58</a:t>
            </a:fld>
            <a:endParaRPr lang="en-IN"/>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59</a:t>
            </a:fld>
            <a:endParaRPr lang="en-I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a:lstStyle/>
          <a:p>
            <a:endParaRPr lang="en-IN" smtClean="0"/>
          </a:p>
        </p:txBody>
      </p:sp>
      <p:sp>
        <p:nvSpPr>
          <p:cNvPr id="66564" name="Slide Number Placeholder 3"/>
          <p:cNvSpPr>
            <a:spLocks noGrp="1"/>
          </p:cNvSpPr>
          <p:nvPr>
            <p:ph type="sldNum" sz="quarter" idx="5"/>
          </p:nvPr>
        </p:nvSpPr>
        <p:spPr bwMode="auto">
          <a:noFill/>
          <a:ln>
            <a:miter lim="800000"/>
            <a:headEnd/>
            <a:tailEnd/>
          </a:ln>
        </p:spPr>
        <p:txBody>
          <a:bodyPr/>
          <a:lstStyle/>
          <a:p>
            <a:fld id="{AE9D97D4-B3AC-4522-968E-B74C5B5BC50C}" type="slidenum">
              <a:rPr lang="en-IN" smtClean="0"/>
              <a:pPr/>
              <a:t>6</a:t>
            </a:fld>
            <a:endParaRPr lang="en-IN"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60</a:t>
            </a:fld>
            <a:endParaRPr lang="en-IN"/>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61</a:t>
            </a:fld>
            <a:endParaRPr lang="en-IN"/>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62</a:t>
            </a:fld>
            <a:endParaRPr lang="en-IN"/>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63</a:t>
            </a:fld>
            <a:endParaRPr lang="en-IN"/>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64</a:t>
            </a:fld>
            <a:endParaRPr lang="en-IN"/>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65</a:t>
            </a:fld>
            <a:endParaRPr lang="en-IN"/>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66</a:t>
            </a:fld>
            <a:endParaRPr lang="en-IN"/>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67</a:t>
            </a:fld>
            <a:endParaRPr lang="en-IN"/>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68</a:t>
            </a:fld>
            <a:endParaRPr lang="en-IN"/>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148D0D4F-486C-40C3-94CE-B7C8308CBC10}" type="slidenum">
              <a:rPr lang="en-IN" smtClean="0"/>
              <a:pPr/>
              <a:t>69</a:t>
            </a:fld>
            <a:endParaRPr lang="en-I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a:lstStyle/>
          <a:p>
            <a:endParaRPr lang="en-US" smtClean="0"/>
          </a:p>
        </p:txBody>
      </p:sp>
      <p:sp>
        <p:nvSpPr>
          <p:cNvPr id="67588" name="Slide Number Placeholder 3"/>
          <p:cNvSpPr>
            <a:spLocks noGrp="1"/>
          </p:cNvSpPr>
          <p:nvPr>
            <p:ph type="sldNum" sz="quarter" idx="5"/>
          </p:nvPr>
        </p:nvSpPr>
        <p:spPr bwMode="auto">
          <a:noFill/>
          <a:ln>
            <a:miter lim="800000"/>
            <a:headEnd/>
            <a:tailEnd/>
          </a:ln>
        </p:spPr>
        <p:txBody>
          <a:bodyPr/>
          <a:lstStyle/>
          <a:p>
            <a:fld id="{F407C07E-2E62-447D-8453-FCF9CF87BAC8}" type="slidenum">
              <a:rPr lang="en-IN" smtClean="0"/>
              <a:pPr/>
              <a:t>7</a:t>
            </a:fld>
            <a:endParaRPr lang="en-IN"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110595" name="Notes Placeholder 2"/>
          <p:cNvSpPr>
            <a:spLocks noGrp="1"/>
          </p:cNvSpPr>
          <p:nvPr>
            <p:ph type="body" idx="1"/>
          </p:nvPr>
        </p:nvSpPr>
        <p:spPr bwMode="auto">
          <a:noFill/>
        </p:spPr>
        <p:txBody>
          <a:bodyPr/>
          <a:lstStyle/>
          <a:p>
            <a:endParaRPr lang="en-US" smtClean="0"/>
          </a:p>
        </p:txBody>
      </p:sp>
      <p:sp>
        <p:nvSpPr>
          <p:cNvPr id="110596" name="Slide Number Placeholder 3"/>
          <p:cNvSpPr>
            <a:spLocks noGrp="1"/>
          </p:cNvSpPr>
          <p:nvPr>
            <p:ph type="sldNum" sz="quarter" idx="5"/>
          </p:nvPr>
        </p:nvSpPr>
        <p:spPr bwMode="auto">
          <a:noFill/>
          <a:ln>
            <a:miter lim="800000"/>
            <a:headEnd/>
            <a:tailEnd/>
          </a:ln>
        </p:spPr>
        <p:txBody>
          <a:bodyPr/>
          <a:lstStyle/>
          <a:p>
            <a:fld id="{FE16244E-C5D1-484E-8EE2-8FAE6193D806}" type="slidenum">
              <a:rPr lang="en-IN" smtClean="0">
                <a:cs typeface="Arial" pitchFamily="34" charset="0"/>
              </a:rPr>
              <a:pPr/>
              <a:t>70</a:t>
            </a:fld>
            <a:endParaRPr lang="en-IN" smtClean="0">
              <a:cs typeface="Arial" pitchFamily="34"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p:spPr>
      </p:sp>
      <p:sp>
        <p:nvSpPr>
          <p:cNvPr id="111619" name="Notes Placeholder 2"/>
          <p:cNvSpPr>
            <a:spLocks noGrp="1"/>
          </p:cNvSpPr>
          <p:nvPr>
            <p:ph type="body" idx="1"/>
          </p:nvPr>
        </p:nvSpPr>
        <p:spPr bwMode="auto">
          <a:noFill/>
        </p:spPr>
        <p:txBody>
          <a:bodyPr/>
          <a:lstStyle/>
          <a:p>
            <a:endParaRPr lang="en-US" smtClean="0"/>
          </a:p>
        </p:txBody>
      </p:sp>
      <p:sp>
        <p:nvSpPr>
          <p:cNvPr id="111620" name="Slide Number Placeholder 3"/>
          <p:cNvSpPr>
            <a:spLocks noGrp="1"/>
          </p:cNvSpPr>
          <p:nvPr>
            <p:ph type="sldNum" sz="quarter" idx="5"/>
          </p:nvPr>
        </p:nvSpPr>
        <p:spPr bwMode="auto">
          <a:noFill/>
          <a:ln>
            <a:miter lim="800000"/>
            <a:headEnd/>
            <a:tailEnd/>
          </a:ln>
        </p:spPr>
        <p:txBody>
          <a:bodyPr/>
          <a:lstStyle/>
          <a:p>
            <a:fld id="{8A7F0771-0724-4E51-A9C5-6B71BC72D2FA}" type="slidenum">
              <a:rPr lang="en-IN" smtClean="0">
                <a:cs typeface="Arial" pitchFamily="34" charset="0"/>
              </a:rPr>
              <a:pPr/>
              <a:t>71</a:t>
            </a:fld>
            <a:endParaRPr lang="en-IN" smtClean="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a:lstStyle/>
          <a:p>
            <a:endParaRPr lang="en-US" smtClean="0"/>
          </a:p>
        </p:txBody>
      </p:sp>
      <p:sp>
        <p:nvSpPr>
          <p:cNvPr id="68612" name="Slide Number Placeholder 3"/>
          <p:cNvSpPr>
            <a:spLocks noGrp="1"/>
          </p:cNvSpPr>
          <p:nvPr>
            <p:ph type="sldNum" sz="quarter" idx="5"/>
          </p:nvPr>
        </p:nvSpPr>
        <p:spPr bwMode="auto">
          <a:noFill/>
          <a:ln>
            <a:miter lim="800000"/>
            <a:headEnd/>
            <a:tailEnd/>
          </a:ln>
        </p:spPr>
        <p:txBody>
          <a:bodyPr/>
          <a:lstStyle/>
          <a:p>
            <a:fld id="{64078DA0-47C8-49C0-928A-FFF33513805F}" type="slidenum">
              <a:rPr lang="en-IN" smtClean="0"/>
              <a:pPr/>
              <a:t>8</a:t>
            </a:fld>
            <a:endParaRPr lang="en-I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a:lstStyle/>
          <a:p>
            <a:endParaRPr lang="en-US" smtClean="0"/>
          </a:p>
        </p:txBody>
      </p:sp>
      <p:sp>
        <p:nvSpPr>
          <p:cNvPr id="69636" name="Slide Number Placeholder 3"/>
          <p:cNvSpPr>
            <a:spLocks noGrp="1"/>
          </p:cNvSpPr>
          <p:nvPr>
            <p:ph type="sldNum" sz="quarter" idx="5"/>
          </p:nvPr>
        </p:nvSpPr>
        <p:spPr bwMode="auto">
          <a:noFill/>
          <a:ln>
            <a:miter lim="800000"/>
            <a:headEnd/>
            <a:tailEnd/>
          </a:ln>
        </p:spPr>
        <p:txBody>
          <a:bodyPr/>
          <a:lstStyle/>
          <a:p>
            <a:fld id="{2A227880-4FBB-41CA-AE7A-5C75524F6C1C}" type="slidenum">
              <a:rPr lang="en-IN" smtClean="0"/>
              <a:pPr/>
              <a:t>9</a:t>
            </a:fld>
            <a:endParaRPr lang="en-I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346089CC-BB81-404F-93EA-E966985772D2}" type="datetime1">
              <a:rPr lang="en-IN" smtClean="0"/>
              <a:pPr/>
              <a:t>25-07-2011</a:t>
            </a:fld>
            <a:endParaRPr lang="en-IN"/>
          </a:p>
        </p:txBody>
      </p:sp>
      <p:sp>
        <p:nvSpPr>
          <p:cNvPr id="20" name="Footer Placeholder 19"/>
          <p:cNvSpPr>
            <a:spLocks noGrp="1"/>
          </p:cNvSpPr>
          <p:nvPr>
            <p:ph type="ftr" sz="quarter" idx="11"/>
          </p:nvPr>
        </p:nvSpPr>
        <p:spPr/>
        <p:txBody>
          <a:bodyPr/>
          <a:lstStyle>
            <a:extLst/>
          </a:lstStyle>
          <a:p>
            <a:endParaRPr lang="en-IN"/>
          </a:p>
        </p:txBody>
      </p:sp>
      <p:sp>
        <p:nvSpPr>
          <p:cNvPr id="10" name="Slide Number Placeholder 9"/>
          <p:cNvSpPr>
            <a:spLocks noGrp="1"/>
          </p:cNvSpPr>
          <p:nvPr>
            <p:ph type="sldNum" sz="quarter" idx="12"/>
          </p:nvPr>
        </p:nvSpPr>
        <p:spPr/>
        <p:txBody>
          <a:bodyPr/>
          <a:lstStyle>
            <a:extLst/>
          </a:lstStyle>
          <a:p>
            <a:fld id="{5C4E1808-D260-4EA2-8377-9DDE85862B90}" type="slidenum">
              <a:rPr lang="en-IN" smtClean="0"/>
              <a:pPr/>
              <a:t>‹#›</a:t>
            </a:fld>
            <a:endParaRPr lang="en-IN"/>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7C70CC6-3119-4AB2-BDFC-AB53040F117A}" type="datetime1">
              <a:rPr lang="en-IN" smtClean="0"/>
              <a:pPr/>
              <a:t>25-07-2011</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5C4E1808-D260-4EA2-8377-9DDE85862B90}"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609B85C-C551-4F35-9DE6-F92D4D0BF872}" type="datetime1">
              <a:rPr lang="en-IN" smtClean="0"/>
              <a:pPr/>
              <a:t>25-07-2011</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5C4E1808-D260-4EA2-8377-9DDE85862B90}" type="slidenum">
              <a:rPr lang="en-IN" smtClean="0"/>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C061F48-C10B-4112-8D9D-F572D1AC52BE}" type="datetime1">
              <a:rPr lang="en-IN" smtClean="0"/>
              <a:pPr/>
              <a:t>25-07-2011</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5C4E1808-D260-4EA2-8377-9DDE85862B90}" type="slidenum">
              <a:rPr lang="en-IN" smtClean="0"/>
              <a:pPr/>
              <a:t>‹#›</a:t>
            </a:fld>
            <a:endParaRPr lang="en-IN"/>
          </a:p>
        </p:txBody>
      </p:sp>
      <p:pic>
        <p:nvPicPr>
          <p:cNvPr id="7" name="Picture 6" descr="FOR logo.JPG"/>
          <p:cNvPicPr>
            <a:picLocks noChangeAspect="1"/>
          </p:cNvPicPr>
          <p:nvPr userDrawn="1"/>
        </p:nvPicPr>
        <p:blipFill>
          <a:blip r:embed="rId2" cstate="print"/>
          <a:stretch>
            <a:fillRect/>
          </a:stretch>
        </p:blipFill>
        <p:spPr>
          <a:xfrm>
            <a:off x="0" y="0"/>
            <a:ext cx="1403648" cy="98072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D0164EB2-9286-4B87-9DDD-6A1AB5465D96}" type="datetime1">
              <a:rPr lang="en-IN" smtClean="0"/>
              <a:pPr/>
              <a:t>25-07-2011</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5C4E1808-D260-4EA2-8377-9DDE85862B90}" type="slidenum">
              <a:rPr lang="en-IN" smtClean="0"/>
              <a:pPr/>
              <a:t>‹#›</a:t>
            </a:fld>
            <a:endParaRPr lang="en-IN"/>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774CF12-143C-44F9-AE8B-95369C7A68AA}" type="datetime1">
              <a:rPr lang="en-IN" smtClean="0"/>
              <a:pPr/>
              <a:t>25-07-2011</a:t>
            </a:fld>
            <a:endParaRPr lang="en-IN"/>
          </a:p>
        </p:txBody>
      </p:sp>
      <p:sp>
        <p:nvSpPr>
          <p:cNvPr id="6" name="Footer Placeholder 5"/>
          <p:cNvSpPr>
            <a:spLocks noGrp="1"/>
          </p:cNvSpPr>
          <p:nvPr>
            <p:ph type="ftr" sz="quarter" idx="11"/>
          </p:nvPr>
        </p:nvSpPr>
        <p:spPr/>
        <p:txBody>
          <a:bodyPr/>
          <a:lstStyle>
            <a:extLst/>
          </a:lstStyle>
          <a:p>
            <a:endParaRPr lang="en-IN"/>
          </a:p>
        </p:txBody>
      </p:sp>
      <p:sp>
        <p:nvSpPr>
          <p:cNvPr id="7" name="Slide Number Placeholder 6"/>
          <p:cNvSpPr>
            <a:spLocks noGrp="1"/>
          </p:cNvSpPr>
          <p:nvPr>
            <p:ph type="sldNum" sz="quarter" idx="12"/>
          </p:nvPr>
        </p:nvSpPr>
        <p:spPr/>
        <p:txBody>
          <a:bodyPr/>
          <a:lstStyle>
            <a:extLst/>
          </a:lstStyle>
          <a:p>
            <a:fld id="{5C4E1808-D260-4EA2-8377-9DDE85862B90}" type="slidenum">
              <a:rPr lang="en-IN" smtClean="0"/>
              <a:pPr/>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4CA7AFF0-9194-425A-8D3B-4CBAC396578B}" type="datetime1">
              <a:rPr lang="en-IN" smtClean="0"/>
              <a:pPr/>
              <a:t>25-07-2011</a:t>
            </a:fld>
            <a:endParaRPr lang="en-IN"/>
          </a:p>
        </p:txBody>
      </p:sp>
      <p:sp>
        <p:nvSpPr>
          <p:cNvPr id="8" name="Footer Placeholder 7"/>
          <p:cNvSpPr>
            <a:spLocks noGrp="1"/>
          </p:cNvSpPr>
          <p:nvPr>
            <p:ph type="ftr" sz="quarter" idx="11"/>
          </p:nvPr>
        </p:nvSpPr>
        <p:spPr/>
        <p:txBody>
          <a:bodyPr/>
          <a:lstStyle>
            <a:extLst/>
          </a:lstStyle>
          <a:p>
            <a:endParaRPr lang="en-IN"/>
          </a:p>
        </p:txBody>
      </p:sp>
      <p:sp>
        <p:nvSpPr>
          <p:cNvPr id="9" name="Slide Number Placeholder 8"/>
          <p:cNvSpPr>
            <a:spLocks noGrp="1"/>
          </p:cNvSpPr>
          <p:nvPr>
            <p:ph type="sldNum" sz="quarter" idx="12"/>
          </p:nvPr>
        </p:nvSpPr>
        <p:spPr/>
        <p:txBody>
          <a:bodyPr/>
          <a:lstStyle>
            <a:extLst/>
          </a:lstStyle>
          <a:p>
            <a:fld id="{5C4E1808-D260-4EA2-8377-9DDE85862B90}" type="slidenum">
              <a:rPr lang="en-IN" smtClean="0"/>
              <a:pPr/>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61D3A405-2463-4C8D-B5E2-46EBED9C7B22}" type="datetime1">
              <a:rPr lang="en-IN" smtClean="0"/>
              <a:pPr/>
              <a:t>25-07-2011</a:t>
            </a:fld>
            <a:endParaRPr lang="en-IN"/>
          </a:p>
        </p:txBody>
      </p:sp>
      <p:sp>
        <p:nvSpPr>
          <p:cNvPr id="4" name="Footer Placeholder 3"/>
          <p:cNvSpPr>
            <a:spLocks noGrp="1"/>
          </p:cNvSpPr>
          <p:nvPr>
            <p:ph type="ftr" sz="quarter" idx="11"/>
          </p:nvPr>
        </p:nvSpPr>
        <p:spPr/>
        <p:txBody>
          <a:bodyPr/>
          <a:lstStyle>
            <a:extLst/>
          </a:lstStyle>
          <a:p>
            <a:endParaRPr lang="en-IN"/>
          </a:p>
        </p:txBody>
      </p:sp>
      <p:sp>
        <p:nvSpPr>
          <p:cNvPr id="5" name="Slide Number Placeholder 4"/>
          <p:cNvSpPr>
            <a:spLocks noGrp="1"/>
          </p:cNvSpPr>
          <p:nvPr>
            <p:ph type="sldNum" sz="quarter" idx="12"/>
          </p:nvPr>
        </p:nvSpPr>
        <p:spPr/>
        <p:txBody>
          <a:bodyPr/>
          <a:lstStyle>
            <a:extLst/>
          </a:lstStyle>
          <a:p>
            <a:fld id="{5C4E1808-D260-4EA2-8377-9DDE85862B90}" type="slidenum">
              <a:rPr lang="en-IN" smtClean="0"/>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832CDCE7-A1B9-4371-8AC5-FB04681A5CEA}" type="datetime1">
              <a:rPr lang="en-IN" smtClean="0"/>
              <a:pPr/>
              <a:t>25-07-2011</a:t>
            </a:fld>
            <a:endParaRPr lang="en-IN"/>
          </a:p>
        </p:txBody>
      </p:sp>
      <p:sp>
        <p:nvSpPr>
          <p:cNvPr id="3" name="Footer Placeholder 2"/>
          <p:cNvSpPr>
            <a:spLocks noGrp="1"/>
          </p:cNvSpPr>
          <p:nvPr>
            <p:ph type="ftr" sz="quarter" idx="11"/>
          </p:nvPr>
        </p:nvSpPr>
        <p:spPr/>
        <p:txBody>
          <a:bodyPr/>
          <a:lstStyle>
            <a:extLst/>
          </a:lstStyle>
          <a:p>
            <a:endParaRPr lang="en-IN"/>
          </a:p>
        </p:txBody>
      </p:sp>
      <p:sp>
        <p:nvSpPr>
          <p:cNvPr id="4" name="Slide Number Placeholder 3"/>
          <p:cNvSpPr>
            <a:spLocks noGrp="1"/>
          </p:cNvSpPr>
          <p:nvPr>
            <p:ph type="sldNum" sz="quarter" idx="12"/>
          </p:nvPr>
        </p:nvSpPr>
        <p:spPr/>
        <p:txBody>
          <a:bodyPr/>
          <a:lstStyle>
            <a:extLst/>
          </a:lstStyle>
          <a:p>
            <a:fld id="{5C4E1808-D260-4EA2-8377-9DDE85862B90}" type="slidenum">
              <a:rPr lang="en-IN" smtClean="0"/>
              <a:pPr/>
              <a:t>‹#›</a:t>
            </a:fld>
            <a:endParaRPr lang="en-IN"/>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FD6F273-800F-494E-AEB0-F5A148C22783}" type="datetime1">
              <a:rPr lang="en-IN" smtClean="0"/>
              <a:pPr/>
              <a:t>25-07-2011</a:t>
            </a:fld>
            <a:endParaRPr lang="en-IN"/>
          </a:p>
        </p:txBody>
      </p:sp>
      <p:sp>
        <p:nvSpPr>
          <p:cNvPr id="6" name="Footer Placeholder 5"/>
          <p:cNvSpPr>
            <a:spLocks noGrp="1"/>
          </p:cNvSpPr>
          <p:nvPr>
            <p:ph type="ftr" sz="quarter" idx="11"/>
          </p:nvPr>
        </p:nvSpPr>
        <p:spPr/>
        <p:txBody>
          <a:bodyPr/>
          <a:lstStyle>
            <a:extLst/>
          </a:lstStyle>
          <a:p>
            <a:endParaRPr lang="en-IN"/>
          </a:p>
        </p:txBody>
      </p:sp>
      <p:sp>
        <p:nvSpPr>
          <p:cNvPr id="7" name="Slide Number Placeholder 6"/>
          <p:cNvSpPr>
            <a:spLocks noGrp="1"/>
          </p:cNvSpPr>
          <p:nvPr>
            <p:ph type="sldNum" sz="quarter" idx="12"/>
          </p:nvPr>
        </p:nvSpPr>
        <p:spPr/>
        <p:txBody>
          <a:bodyPr/>
          <a:lstStyle>
            <a:extLst/>
          </a:lstStyle>
          <a:p>
            <a:fld id="{5C4E1808-D260-4EA2-8377-9DDE85862B90}" type="slidenum">
              <a:rPr lang="en-IN" smtClean="0"/>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344B9692-DCAB-4105-A759-4D95632684F1}" type="datetime1">
              <a:rPr lang="en-IN" smtClean="0"/>
              <a:pPr/>
              <a:t>25-07-2011</a:t>
            </a:fld>
            <a:endParaRPr lang="en-IN"/>
          </a:p>
        </p:txBody>
      </p:sp>
      <p:sp>
        <p:nvSpPr>
          <p:cNvPr id="6" name="Footer Placeholder 5"/>
          <p:cNvSpPr>
            <a:spLocks noGrp="1"/>
          </p:cNvSpPr>
          <p:nvPr>
            <p:ph type="ftr" sz="quarter" idx="11"/>
          </p:nvPr>
        </p:nvSpPr>
        <p:spPr/>
        <p:txBody>
          <a:bodyPr/>
          <a:lstStyle>
            <a:extLst/>
          </a:lstStyle>
          <a:p>
            <a:endParaRPr lang="en-IN"/>
          </a:p>
        </p:txBody>
      </p:sp>
      <p:sp>
        <p:nvSpPr>
          <p:cNvPr id="7" name="Slide Number Placeholder 6"/>
          <p:cNvSpPr>
            <a:spLocks noGrp="1"/>
          </p:cNvSpPr>
          <p:nvPr>
            <p:ph type="sldNum" sz="quarter" idx="12"/>
          </p:nvPr>
        </p:nvSpPr>
        <p:spPr/>
        <p:txBody>
          <a:bodyPr/>
          <a:lstStyle>
            <a:extLst/>
          </a:lstStyle>
          <a:p>
            <a:fld id="{5C4E1808-D260-4EA2-8377-9DDE85862B90}" type="slidenum">
              <a:rPr lang="en-IN" smtClean="0"/>
              <a:pPr/>
              <a:t>‹#›</a:t>
            </a:fld>
            <a:endParaRPr lang="en-IN"/>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94036D2F-9907-49E7-8173-7BF256E46EFD}" type="datetime1">
              <a:rPr lang="en-IN" smtClean="0"/>
              <a:pPr/>
              <a:t>25-07-2011</a:t>
            </a:fld>
            <a:endParaRPr lang="en-IN"/>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IN"/>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5C4E1808-D260-4EA2-8377-9DDE85862B90}" type="slidenum">
              <a:rPr lang="en-IN" smtClean="0"/>
              <a:pPr/>
              <a:t>‹#›</a:t>
            </a:fld>
            <a:endParaRPr lang="en-IN"/>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pic>
        <p:nvPicPr>
          <p:cNvPr id="13" name="Picture 12" descr="FOR logo.JPG"/>
          <p:cNvPicPr>
            <a:picLocks noChangeAspect="1"/>
          </p:cNvPicPr>
          <p:nvPr userDrawn="1"/>
        </p:nvPicPr>
        <p:blipFill>
          <a:blip r:embed="rId13" cstate="print"/>
          <a:stretch>
            <a:fillRect/>
          </a:stretch>
        </p:blipFill>
        <p:spPr>
          <a:xfrm>
            <a:off x="0" y="0"/>
            <a:ext cx="1403648" cy="980728"/>
          </a:xfrm>
          <a:prstGeom prst="rect">
            <a:avLst/>
          </a:prstGeom>
        </p:spPr>
      </p:pic>
      <p:sp>
        <p:nvSpPr>
          <p:cNvPr id="14" name="TextBox 13"/>
          <p:cNvSpPr txBox="1"/>
          <p:nvPr userDrawn="1"/>
        </p:nvSpPr>
        <p:spPr>
          <a:xfrm rot="16200000">
            <a:off x="-2348934" y="3581182"/>
            <a:ext cx="5724128" cy="523220"/>
          </a:xfrm>
          <a:prstGeom prst="rect">
            <a:avLst/>
          </a:prstGeom>
          <a:noFill/>
        </p:spPr>
        <p:txBody>
          <a:bodyPr wrap="square" rtlCol="0">
            <a:spAutoFit/>
          </a:bodyPr>
          <a:lstStyle/>
          <a:p>
            <a:pPr algn="ctr"/>
            <a:r>
              <a:rPr lang="en-US" sz="2800" dirty="0" smtClean="0"/>
              <a:t>Forum of Regulators</a:t>
            </a:r>
            <a:endParaRPr lang="en-IN" sz="2800"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Data" Target="../diagrams/data3.xml"/><Relationship Id="rId7" Type="http://schemas.openxmlformats.org/officeDocument/2006/relationships/diagramData" Target="../diagrams/data4.xml"/><Relationship Id="rId12"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microsoft.com/office/2007/relationships/diagramDrawing" Target="../diagrams/drawing3.xml"/><Relationship Id="rId5" Type="http://schemas.openxmlformats.org/officeDocument/2006/relationships/diagramQuickStyle" Target="../diagrams/quickStyle3.xml"/><Relationship Id="rId10" Type="http://schemas.openxmlformats.org/officeDocument/2006/relationships/diagramColors" Target="../diagrams/colors4.xml"/><Relationship Id="rId4" Type="http://schemas.openxmlformats.org/officeDocument/2006/relationships/diagramLayout" Target="../diagrams/layout3.xml"/><Relationship Id="rId9" Type="http://schemas.openxmlformats.org/officeDocument/2006/relationships/diagramQuickStyle" Target="../diagrams/quickStyle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Preparation 5"/>
          <p:cNvSpPr/>
          <p:nvPr/>
        </p:nvSpPr>
        <p:spPr>
          <a:xfrm>
            <a:off x="1071538" y="357166"/>
            <a:ext cx="8072462" cy="1714512"/>
          </a:xfrm>
          <a:prstGeom prst="flowChartPreparation">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3200" dirty="0" smtClean="0"/>
              <a:t>Issues on Distribution </a:t>
            </a:r>
            <a:br>
              <a:rPr lang="en-US" sz="3200" dirty="0" smtClean="0"/>
            </a:br>
            <a:r>
              <a:rPr lang="en-US" sz="3200" dirty="0" smtClean="0"/>
              <a:t> Open Access and Retail competition</a:t>
            </a:r>
            <a:r>
              <a:rPr lang="en-US" sz="2800" dirty="0" smtClean="0"/>
              <a:t>.</a:t>
            </a:r>
            <a:endParaRPr lang="en-IN" sz="3200" dirty="0"/>
          </a:p>
        </p:txBody>
      </p:sp>
      <p:sp>
        <p:nvSpPr>
          <p:cNvPr id="4" name="Subtitle 3"/>
          <p:cNvSpPr>
            <a:spLocks noGrp="1"/>
          </p:cNvSpPr>
          <p:nvPr>
            <p:ph type="subTitle" idx="1"/>
          </p:nvPr>
        </p:nvSpPr>
        <p:spPr>
          <a:xfrm>
            <a:off x="5292080" y="2571744"/>
            <a:ext cx="3566200" cy="1857388"/>
          </a:xfrm>
        </p:spPr>
        <p:txBody>
          <a:bodyPr>
            <a:normAutofit fontScale="92500"/>
          </a:bodyPr>
          <a:lstStyle/>
          <a:p>
            <a:endParaRPr lang="en-US" dirty="0" smtClean="0"/>
          </a:p>
          <a:p>
            <a:r>
              <a:rPr lang="en-US" sz="3000" dirty="0" err="1" smtClean="0"/>
              <a:t>Sushanta</a:t>
            </a:r>
            <a:r>
              <a:rPr lang="en-US" sz="3000" dirty="0" smtClean="0"/>
              <a:t> K. </a:t>
            </a:r>
            <a:r>
              <a:rPr lang="en-US" sz="3000" dirty="0" err="1" smtClean="0"/>
              <a:t>Chatterjee</a:t>
            </a:r>
            <a:endParaRPr lang="en-US" sz="3000" dirty="0" smtClean="0"/>
          </a:p>
          <a:p>
            <a:pPr algn="r"/>
            <a:r>
              <a:rPr lang="en-US" sz="1900" dirty="0" smtClean="0"/>
              <a:t>Deputy Chief-Regulatory Affairs</a:t>
            </a:r>
          </a:p>
          <a:p>
            <a:pPr algn="r"/>
            <a:r>
              <a:rPr lang="en-US" sz="1900" dirty="0" smtClean="0"/>
              <a:t>CERC</a:t>
            </a:r>
            <a:endParaRPr lang="en-IN" sz="1900" dirty="0"/>
          </a:p>
        </p:txBody>
      </p:sp>
      <p:pic>
        <p:nvPicPr>
          <p:cNvPr id="5" name="Picture 4" descr="transmissin.jpg"/>
          <p:cNvPicPr>
            <a:picLocks noChangeAspect="1"/>
          </p:cNvPicPr>
          <p:nvPr/>
        </p:nvPicPr>
        <p:blipFill>
          <a:blip r:embed="rId3" cstate="print"/>
          <a:stretch>
            <a:fillRect/>
          </a:stretch>
        </p:blipFill>
        <p:spPr>
          <a:xfrm>
            <a:off x="1148106" y="2276872"/>
            <a:ext cx="4071966" cy="4071966"/>
          </a:xfrm>
          <a:prstGeom prst="rect">
            <a:avLst/>
          </a:prstGeom>
        </p:spPr>
      </p:pic>
      <p:sp>
        <p:nvSpPr>
          <p:cNvPr id="7" name="TextBox 6"/>
          <p:cNvSpPr txBox="1"/>
          <p:nvPr/>
        </p:nvSpPr>
        <p:spPr>
          <a:xfrm>
            <a:off x="5572132" y="4786322"/>
            <a:ext cx="3000396" cy="369332"/>
          </a:xfrm>
          <a:prstGeom prst="rect">
            <a:avLst/>
          </a:prstGeom>
          <a:noFill/>
        </p:spPr>
        <p:txBody>
          <a:bodyPr wrap="square" rtlCol="0">
            <a:spAutoFit/>
          </a:bodyPr>
          <a:lstStyle/>
          <a:p>
            <a:r>
              <a:rPr lang="en-US" dirty="0" smtClean="0"/>
              <a:t>Date: 22.07.2011</a:t>
            </a:r>
            <a:endParaRPr lang="en-IN" dirty="0"/>
          </a:p>
        </p:txBody>
      </p:sp>
      <p:sp>
        <p:nvSpPr>
          <p:cNvPr id="8" name="Slide Number Placeholder 7"/>
          <p:cNvSpPr>
            <a:spLocks noGrp="1"/>
          </p:cNvSpPr>
          <p:nvPr>
            <p:ph type="sldNum" sz="quarter" idx="12"/>
          </p:nvPr>
        </p:nvSpPr>
        <p:spPr/>
        <p:txBody>
          <a:bodyPr/>
          <a:lstStyle/>
          <a:p>
            <a:fld id="{5C4E1808-D260-4EA2-8377-9DDE85862B90}" type="slidenum">
              <a:rPr lang="en-IN" smtClean="0"/>
              <a:pPr/>
              <a:t>1</a:t>
            </a:fld>
            <a:endParaRPr lang="en-IN"/>
          </a:p>
        </p:txBody>
      </p:sp>
      <p:sp>
        <p:nvSpPr>
          <p:cNvPr id="9" name="TextBox 8"/>
          <p:cNvSpPr txBox="1"/>
          <p:nvPr/>
        </p:nvSpPr>
        <p:spPr>
          <a:xfrm>
            <a:off x="5429256" y="5286388"/>
            <a:ext cx="3357586" cy="1200329"/>
          </a:xfrm>
          <a:prstGeom prst="rect">
            <a:avLst/>
          </a:prstGeom>
          <a:noFill/>
        </p:spPr>
        <p:txBody>
          <a:bodyPr wrap="square" rtlCol="0">
            <a:spAutoFit/>
          </a:bodyPr>
          <a:lstStyle/>
          <a:p>
            <a:pPr algn="ctr"/>
            <a:r>
              <a:rPr lang="en-US" sz="2400" dirty="0" smtClean="0"/>
              <a:t>Capacity Building </a:t>
            </a:r>
            <a:r>
              <a:rPr lang="en-US" sz="2400" dirty="0" err="1" smtClean="0"/>
              <a:t>Programme</a:t>
            </a:r>
            <a:r>
              <a:rPr lang="en-US" sz="2400" dirty="0" smtClean="0"/>
              <a:t>-IIT Kanpur</a:t>
            </a:r>
          </a:p>
          <a:p>
            <a:pPr algn="ctr"/>
            <a:endParaRPr lang="en-IN"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a:xfrm>
            <a:off x="1857356" y="274638"/>
            <a:ext cx="7076332" cy="368280"/>
          </a:xfrm>
        </p:spPr>
        <p:txBody>
          <a:bodyPr>
            <a:normAutofit fontScale="90000"/>
          </a:bodyPr>
          <a:lstStyle/>
          <a:p>
            <a:pPr marL="742950" indent="-742950" eaLnBrk="1" hangingPunct="1">
              <a:defRPr/>
            </a:pPr>
            <a:r>
              <a:rPr lang="en-US" sz="3200" dirty="0" smtClean="0"/>
              <a:t>Application procedure and approval</a:t>
            </a:r>
            <a:endParaRPr lang="en-US" sz="3200" dirty="0"/>
          </a:p>
        </p:txBody>
      </p:sp>
      <p:sp>
        <p:nvSpPr>
          <p:cNvPr id="12291"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12292" name="Slide Number Placeholder 4"/>
          <p:cNvSpPr>
            <a:spLocks noGrp="1"/>
          </p:cNvSpPr>
          <p:nvPr>
            <p:ph type="sldNum" sz="quarter" idx="12"/>
          </p:nvPr>
        </p:nvSpPr>
        <p:spPr bwMode="auto">
          <a:noFill/>
          <a:ln>
            <a:miter lim="800000"/>
            <a:headEnd/>
            <a:tailEnd/>
          </a:ln>
        </p:spPr>
        <p:txBody>
          <a:bodyPr/>
          <a:lstStyle/>
          <a:p>
            <a:fld id="{28EE5324-9793-4EA9-B8F2-D8C65D1D1096}" type="slidenum">
              <a:rPr lang="en-IN" smtClean="0"/>
              <a:pPr/>
              <a:t>10</a:t>
            </a:fld>
            <a:endParaRPr lang="en-IN" smtClean="0"/>
          </a:p>
        </p:txBody>
      </p:sp>
      <p:graphicFrame>
        <p:nvGraphicFramePr>
          <p:cNvPr id="6" name="Table 5"/>
          <p:cNvGraphicFramePr>
            <a:graphicFrameLocks noGrp="1"/>
          </p:cNvGraphicFramePr>
          <p:nvPr/>
        </p:nvGraphicFramePr>
        <p:xfrm>
          <a:off x="785786" y="1285860"/>
          <a:ext cx="8286808" cy="4857784"/>
        </p:xfrm>
        <a:graphic>
          <a:graphicData uri="http://schemas.openxmlformats.org/drawingml/2006/table">
            <a:tbl>
              <a:tblPr/>
              <a:tblGrid>
                <a:gridCol w="500066"/>
                <a:gridCol w="1316193"/>
                <a:gridCol w="1109497"/>
                <a:gridCol w="887598"/>
                <a:gridCol w="2292961"/>
                <a:gridCol w="2180493"/>
              </a:tblGrid>
              <a:tr h="769453">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Period</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Inter-se location of </a:t>
                      </a:r>
                      <a:r>
                        <a:rPr lang="en-US" sz="1100" b="1" dirty="0" err="1">
                          <a:solidFill>
                            <a:srgbClr val="000000"/>
                          </a:solidFill>
                          <a:latin typeface="Calibri"/>
                          <a:ea typeface="Times New Roman"/>
                          <a:cs typeface="Times New Roman"/>
                        </a:rPr>
                        <a:t>drawal</a:t>
                      </a:r>
                      <a:r>
                        <a:rPr lang="en-US" sz="1100" b="1" dirty="0">
                          <a:solidFill>
                            <a:srgbClr val="000000"/>
                          </a:solidFill>
                          <a:latin typeface="Calibri"/>
                          <a:ea typeface="Times New Roman"/>
                          <a:cs typeface="Times New Roman"/>
                        </a:rPr>
                        <a:t> and injection point</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Nodal agency</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Application fee (Rs.)</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Documents to accompany the application</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just">
                        <a:lnSpc>
                          <a:spcPct val="115000"/>
                        </a:lnSpc>
                        <a:spcBef>
                          <a:spcPts val="0"/>
                        </a:spcBef>
                        <a:spcAft>
                          <a:spcPts val="0"/>
                        </a:spcAft>
                      </a:pPr>
                      <a:r>
                        <a:rPr lang="en-US" sz="1100" b="1" dirty="0">
                          <a:solidFill>
                            <a:srgbClr val="000000"/>
                          </a:solidFill>
                          <a:latin typeface="Calibri"/>
                          <a:ea typeface="Times New Roman"/>
                          <a:cs typeface="Times New Roman"/>
                        </a:rPr>
                        <a:t>Time frame for disposal of application (days from the receipt of application)</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r>
              <a:tr h="1237076">
                <a:tc rowSpan="3">
                  <a:txBody>
                    <a:bodyPr/>
                    <a:lstStyle/>
                    <a:p>
                      <a:pPr marL="0" marR="0" algn="ctr">
                        <a:lnSpc>
                          <a:spcPct val="115000"/>
                        </a:lnSpc>
                        <a:spcBef>
                          <a:spcPts val="0"/>
                        </a:spcBef>
                        <a:spcAft>
                          <a:spcPts val="0"/>
                        </a:spcAft>
                      </a:pPr>
                      <a:r>
                        <a:rPr lang="en-US" sz="1400" b="1" dirty="0">
                          <a:solidFill>
                            <a:schemeClr val="tx1"/>
                          </a:solidFill>
                          <a:latin typeface="Calibri"/>
                          <a:ea typeface="Times New Roman"/>
                          <a:cs typeface="Times New Roman"/>
                        </a:rPr>
                        <a:t>Short -Term Open Access</a:t>
                      </a:r>
                      <a:endParaRPr lang="en-US" sz="1400" dirty="0">
                        <a:solidFill>
                          <a:schemeClr val="tx1"/>
                        </a:solidFill>
                        <a:latin typeface="Calibri"/>
                        <a:ea typeface="Times New Roman"/>
                        <a:cs typeface="Times New Roman"/>
                      </a:endParaRPr>
                    </a:p>
                  </a:txBody>
                  <a:tcPr marL="39027" marR="39027"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marL="0" marR="0" algn="ctr">
                        <a:lnSpc>
                          <a:spcPct val="115000"/>
                        </a:lnSpc>
                        <a:spcBef>
                          <a:spcPts val="0"/>
                        </a:spcBef>
                        <a:spcAft>
                          <a:spcPts val="0"/>
                        </a:spcAft>
                      </a:pPr>
                      <a:r>
                        <a:rPr lang="en-US" sz="1100" b="1" dirty="0">
                          <a:solidFill>
                            <a:schemeClr val="tx1"/>
                          </a:solidFill>
                          <a:latin typeface="Calibri"/>
                          <a:ea typeface="Times New Roman"/>
                          <a:cs typeface="Times New Roman"/>
                        </a:rPr>
                        <a:t>Both within the same State (in the intra-State transmission system)</a:t>
                      </a:r>
                      <a:endParaRPr lang="en-US" sz="1200" dirty="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SLDC</a:t>
                      </a:r>
                      <a:endParaRPr lang="en-US" sz="1200" dirty="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5000</a:t>
                      </a:r>
                      <a:endParaRPr lang="en-US" sz="1200" dirty="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Proof of payment of Application fee, </a:t>
                      </a:r>
                      <a:endParaRPr lang="en-US" sz="1200" dirty="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marR="0" lvl="0" indent="-342900" algn="just">
                        <a:lnSpc>
                          <a:spcPct val="115000"/>
                        </a:lnSpc>
                        <a:spcBef>
                          <a:spcPts val="0"/>
                        </a:spcBef>
                        <a:spcAft>
                          <a:spcPts val="0"/>
                        </a:spcAft>
                        <a:buFont typeface="Symbol"/>
                        <a:buChar char=""/>
                      </a:pPr>
                      <a:r>
                        <a:rPr lang="en-US" sz="1100">
                          <a:solidFill>
                            <a:schemeClr val="tx1"/>
                          </a:solidFill>
                          <a:latin typeface="Calibri"/>
                          <a:ea typeface="Times New Roman"/>
                          <a:cs typeface="Times New Roman"/>
                        </a:rPr>
                        <a:t>7 working days in case STOA applied for first time.</a:t>
                      </a:r>
                      <a:endParaRPr lang="en-US" sz="1200">
                        <a:solidFill>
                          <a:schemeClr val="tx1"/>
                        </a:solidFill>
                        <a:latin typeface="Calibri"/>
                        <a:ea typeface="Times New Roman"/>
                        <a:cs typeface="Times New Roman"/>
                      </a:endParaRPr>
                    </a:p>
                    <a:p>
                      <a:pPr marL="342900" marR="0" lvl="0" indent="-342900" algn="just">
                        <a:lnSpc>
                          <a:spcPct val="115000"/>
                        </a:lnSpc>
                        <a:spcBef>
                          <a:spcPts val="0"/>
                        </a:spcBef>
                        <a:spcAft>
                          <a:spcPts val="0"/>
                        </a:spcAft>
                        <a:buFont typeface="Symbol"/>
                        <a:buChar char=""/>
                      </a:pPr>
                      <a:r>
                        <a:rPr lang="en-US" sz="1100">
                          <a:solidFill>
                            <a:schemeClr val="tx1"/>
                          </a:solidFill>
                          <a:latin typeface="Calibri"/>
                          <a:ea typeface="Times New Roman"/>
                          <a:cs typeface="Times New Roman"/>
                        </a:rPr>
                        <a:t>3 working days on subsequent STOA applications.</a:t>
                      </a:r>
                      <a:endParaRPr lang="en-US" sz="120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20763">
                <a:tc vMerge="1">
                  <a:txBody>
                    <a:bodyPr/>
                    <a:lstStyle/>
                    <a:p>
                      <a:endParaRPr lang="en-US"/>
                    </a:p>
                  </a:txBody>
                  <a:tcPr/>
                </a:tc>
                <a:tc>
                  <a:txBody>
                    <a:bodyPr/>
                    <a:lstStyle/>
                    <a:p>
                      <a:pPr marL="0" marR="0" algn="ctr">
                        <a:lnSpc>
                          <a:spcPct val="115000"/>
                        </a:lnSpc>
                        <a:spcBef>
                          <a:spcPts val="0"/>
                        </a:spcBef>
                        <a:spcAft>
                          <a:spcPts val="0"/>
                        </a:spcAft>
                      </a:pPr>
                      <a:r>
                        <a:rPr lang="en-US" sz="1100" b="1">
                          <a:solidFill>
                            <a:schemeClr val="tx1"/>
                          </a:solidFill>
                          <a:latin typeface="Calibri"/>
                          <a:ea typeface="Times New Roman"/>
                          <a:cs typeface="Times New Roman"/>
                        </a:rPr>
                        <a:t>Injection point in the distribution system within the State</a:t>
                      </a:r>
                      <a:endParaRPr lang="en-US" sz="120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SLDC</a:t>
                      </a:r>
                      <a:endParaRPr lang="en-US" sz="1200" dirty="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5000</a:t>
                      </a:r>
                      <a:endParaRPr lang="en-US" sz="1200" dirty="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Consent from concerned Distribution licensee,</a:t>
                      </a:r>
                      <a:br>
                        <a:rPr lang="en-US" sz="1100" dirty="0">
                          <a:solidFill>
                            <a:schemeClr val="tx1"/>
                          </a:solidFill>
                          <a:latin typeface="Calibri"/>
                          <a:ea typeface="Times New Roman"/>
                          <a:cs typeface="Times New Roman"/>
                        </a:rPr>
                      </a:br>
                      <a:r>
                        <a:rPr lang="en-US" sz="1100" dirty="0">
                          <a:solidFill>
                            <a:schemeClr val="tx1"/>
                          </a:solidFill>
                          <a:latin typeface="Calibri"/>
                          <a:ea typeface="Times New Roman"/>
                          <a:cs typeface="Times New Roman"/>
                        </a:rPr>
                        <a:t>Proof of payment of Application fee, </a:t>
                      </a:r>
                      <a:endParaRPr lang="en-US" sz="1200" dirty="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42900" marR="0" lvl="0" indent="-342900" algn="just">
                        <a:lnSpc>
                          <a:spcPct val="115000"/>
                        </a:lnSpc>
                        <a:spcBef>
                          <a:spcPts val="0"/>
                        </a:spcBef>
                        <a:spcAft>
                          <a:spcPts val="0"/>
                        </a:spcAft>
                        <a:buFont typeface="Symbol"/>
                        <a:buChar char=""/>
                      </a:pPr>
                      <a:r>
                        <a:rPr lang="en-US" sz="1100" dirty="0">
                          <a:solidFill>
                            <a:schemeClr val="tx1"/>
                          </a:solidFill>
                          <a:latin typeface="Calibri"/>
                          <a:ea typeface="Times New Roman"/>
                          <a:cs typeface="Times New Roman"/>
                        </a:rPr>
                        <a:t>7 working days in case STOA applied for first time.</a:t>
                      </a:r>
                      <a:endParaRPr lang="en-US" sz="1200" dirty="0">
                        <a:solidFill>
                          <a:schemeClr val="tx1"/>
                        </a:solidFill>
                        <a:latin typeface="Calibri"/>
                        <a:ea typeface="Times New Roman"/>
                        <a:cs typeface="Times New Roman"/>
                      </a:endParaRPr>
                    </a:p>
                    <a:p>
                      <a:pPr marL="342900" marR="0" lvl="0" indent="-342900" algn="just">
                        <a:lnSpc>
                          <a:spcPct val="115000"/>
                        </a:lnSpc>
                        <a:spcBef>
                          <a:spcPts val="0"/>
                        </a:spcBef>
                        <a:spcAft>
                          <a:spcPts val="0"/>
                        </a:spcAft>
                        <a:buFont typeface="Symbol"/>
                        <a:buChar char=""/>
                      </a:pPr>
                      <a:r>
                        <a:rPr lang="en-US" sz="1100" dirty="0">
                          <a:solidFill>
                            <a:schemeClr val="tx1"/>
                          </a:solidFill>
                          <a:latin typeface="Calibri"/>
                          <a:ea typeface="Times New Roman"/>
                          <a:cs typeface="Times New Roman"/>
                        </a:rPr>
                        <a:t>3 working days on subsequent STOA applications.</a:t>
                      </a:r>
                      <a:endParaRPr lang="en-US" sz="1200" dirty="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30492">
                <a:tc vMerge="1">
                  <a:txBody>
                    <a:bodyPr/>
                    <a:lstStyle/>
                    <a:p>
                      <a:endParaRPr lang="en-US"/>
                    </a:p>
                  </a:txBody>
                  <a:tcPr/>
                </a:tc>
                <a:tc>
                  <a:txBody>
                    <a:bodyPr/>
                    <a:lstStyle/>
                    <a:p>
                      <a:pPr marL="0" marR="0" algn="ctr">
                        <a:lnSpc>
                          <a:spcPct val="115000"/>
                        </a:lnSpc>
                        <a:spcBef>
                          <a:spcPts val="0"/>
                        </a:spcBef>
                        <a:spcAft>
                          <a:spcPts val="0"/>
                        </a:spcAft>
                      </a:pPr>
                      <a:r>
                        <a:rPr lang="en-US" sz="1100" b="1">
                          <a:solidFill>
                            <a:schemeClr val="tx1"/>
                          </a:solidFill>
                          <a:latin typeface="Calibri"/>
                          <a:ea typeface="Times New Roman"/>
                          <a:cs typeface="Times New Roman"/>
                        </a:rPr>
                        <a:t>In different States</a:t>
                      </a:r>
                      <a:endParaRPr lang="en-US" sz="120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a:solidFill>
                            <a:schemeClr val="tx1"/>
                          </a:solidFill>
                          <a:latin typeface="Calibri"/>
                          <a:ea typeface="Times New Roman"/>
                          <a:cs typeface="Times New Roman"/>
                        </a:rPr>
                        <a:t>RLDC of the region where consumer is located</a:t>
                      </a:r>
                      <a:endParaRPr lang="en-US" sz="120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5000</a:t>
                      </a:r>
                      <a:endParaRPr lang="en-US" sz="1200" dirty="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Consent from concerned SLDCs and Distribution licensee as applicable,</a:t>
                      </a:r>
                      <a:br>
                        <a:rPr lang="en-US" sz="1100" dirty="0">
                          <a:solidFill>
                            <a:schemeClr val="tx1"/>
                          </a:solidFill>
                          <a:latin typeface="Calibri"/>
                          <a:ea typeface="Times New Roman"/>
                          <a:cs typeface="Times New Roman"/>
                        </a:rPr>
                      </a:br>
                      <a:r>
                        <a:rPr lang="en-US" sz="1100" dirty="0">
                          <a:solidFill>
                            <a:schemeClr val="tx1"/>
                          </a:solidFill>
                          <a:latin typeface="Calibri"/>
                          <a:ea typeface="Times New Roman"/>
                          <a:cs typeface="Times New Roman"/>
                        </a:rPr>
                        <a:t>Proof of payment of Application fee, </a:t>
                      </a:r>
                      <a:endParaRPr lang="en-US" sz="1200" dirty="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As per Central Commission’s Regulation</a:t>
                      </a:r>
                      <a:endParaRPr lang="en-US" sz="1200" dirty="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Rounded Rectangle 6"/>
          <p:cNvSpPr/>
          <p:nvPr/>
        </p:nvSpPr>
        <p:spPr>
          <a:xfrm>
            <a:off x="2286000" y="714356"/>
            <a:ext cx="5643563" cy="5000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5000"/>
              </a:lnSpc>
              <a:defRPr/>
            </a:pPr>
            <a:r>
              <a:rPr lang="en-US" b="1" dirty="0">
                <a:solidFill>
                  <a:srgbClr val="FFFFFF"/>
                </a:solidFill>
                <a:cs typeface="Times New Roman" pitchFamily="18" charset="0"/>
              </a:rPr>
              <a:t>Consumer connected to I</a:t>
            </a:r>
            <a:r>
              <a:rPr lang="en-US" b="1" dirty="0">
                <a:solidFill>
                  <a:srgbClr val="FFFFFF"/>
                </a:solidFill>
                <a:cs typeface="Arial" charset="0"/>
              </a:rPr>
              <a:t>ntra-State Transmission System</a:t>
            </a:r>
            <a:endParaRPr lang="en-US" dirty="0">
              <a:solidFill>
                <a:srgbClr val="FFFFFF"/>
              </a:solidFill>
              <a:cs typeface="Times New Roman" pitchFamily="18" charset="0"/>
            </a:endParaRPr>
          </a:p>
        </p:txBody>
      </p:sp>
      <p:sp>
        <p:nvSpPr>
          <p:cNvPr id="9" name="Flowchart: Terminator 8"/>
          <p:cNvSpPr/>
          <p:nvPr/>
        </p:nvSpPr>
        <p:spPr>
          <a:xfrm>
            <a:off x="7786688" y="928688"/>
            <a:ext cx="1357312" cy="285750"/>
          </a:xfrm>
          <a:prstGeom prst="flowChartTerminator">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en-US" sz="1400" b="1" dirty="0"/>
              <a:t>Regulation 12</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a:xfrm>
            <a:off x="1714480" y="142852"/>
            <a:ext cx="7004894" cy="439718"/>
          </a:xfrm>
        </p:spPr>
        <p:txBody>
          <a:bodyPr>
            <a:normAutofit fontScale="90000"/>
          </a:bodyPr>
          <a:lstStyle/>
          <a:p>
            <a:pPr marL="742950" indent="-742950" eaLnBrk="1" hangingPunct="1">
              <a:defRPr/>
            </a:pPr>
            <a:r>
              <a:rPr lang="en-US" sz="3200" dirty="0" smtClean="0"/>
              <a:t>Application procedure and approval</a:t>
            </a:r>
            <a:endParaRPr lang="en-US" sz="3200" dirty="0"/>
          </a:p>
        </p:txBody>
      </p:sp>
      <p:sp>
        <p:nvSpPr>
          <p:cNvPr id="13315"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13316" name="Slide Number Placeholder 4"/>
          <p:cNvSpPr>
            <a:spLocks noGrp="1"/>
          </p:cNvSpPr>
          <p:nvPr>
            <p:ph type="sldNum" sz="quarter" idx="12"/>
          </p:nvPr>
        </p:nvSpPr>
        <p:spPr bwMode="auto">
          <a:noFill/>
          <a:ln>
            <a:miter lim="800000"/>
            <a:headEnd/>
            <a:tailEnd/>
          </a:ln>
        </p:spPr>
        <p:txBody>
          <a:bodyPr/>
          <a:lstStyle/>
          <a:p>
            <a:fld id="{4D016339-A08E-49F5-8A6E-3DBD2648E9DE}" type="slidenum">
              <a:rPr lang="en-IN" smtClean="0"/>
              <a:pPr/>
              <a:t>11</a:t>
            </a:fld>
            <a:endParaRPr lang="en-IN" smtClean="0"/>
          </a:p>
        </p:txBody>
      </p:sp>
      <p:graphicFrame>
        <p:nvGraphicFramePr>
          <p:cNvPr id="6" name="Table 5"/>
          <p:cNvGraphicFramePr>
            <a:graphicFrameLocks noGrp="1"/>
          </p:cNvGraphicFramePr>
          <p:nvPr/>
        </p:nvGraphicFramePr>
        <p:xfrm>
          <a:off x="785787" y="1285858"/>
          <a:ext cx="8358245" cy="5246939"/>
        </p:xfrm>
        <a:graphic>
          <a:graphicData uri="http://schemas.openxmlformats.org/drawingml/2006/table">
            <a:tbl>
              <a:tblPr/>
              <a:tblGrid>
                <a:gridCol w="500065"/>
                <a:gridCol w="1202011"/>
                <a:gridCol w="941130"/>
                <a:gridCol w="857255"/>
                <a:gridCol w="3571900"/>
                <a:gridCol w="1285884"/>
              </a:tblGrid>
              <a:tr h="1143010">
                <a:tc>
                  <a:txBody>
                    <a:bodyPr/>
                    <a:lstStyle/>
                    <a:p>
                      <a:pPr marL="0" marR="0" algn="ctr">
                        <a:lnSpc>
                          <a:spcPct val="115000"/>
                        </a:lnSpc>
                        <a:spcBef>
                          <a:spcPts val="0"/>
                        </a:spcBef>
                        <a:spcAft>
                          <a:spcPts val="0"/>
                        </a:spcAft>
                      </a:pPr>
                      <a:r>
                        <a:rPr lang="en-US" sz="1200" b="1" dirty="0">
                          <a:solidFill>
                            <a:srgbClr val="000000"/>
                          </a:solidFill>
                          <a:latin typeface="Calibri"/>
                          <a:ea typeface="Times New Roman"/>
                          <a:cs typeface="Times New Roman"/>
                        </a:rPr>
                        <a:t>Period</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marL="0" marR="0" algn="ctr">
                        <a:lnSpc>
                          <a:spcPct val="115000"/>
                        </a:lnSpc>
                        <a:spcBef>
                          <a:spcPts val="0"/>
                        </a:spcBef>
                        <a:spcAft>
                          <a:spcPts val="0"/>
                        </a:spcAft>
                      </a:pPr>
                      <a:r>
                        <a:rPr lang="en-US" sz="1200" b="1" dirty="0">
                          <a:solidFill>
                            <a:srgbClr val="000000"/>
                          </a:solidFill>
                          <a:latin typeface="Calibri"/>
                          <a:ea typeface="Times New Roman"/>
                          <a:cs typeface="Times New Roman"/>
                        </a:rPr>
                        <a:t>Inter-se location of </a:t>
                      </a:r>
                      <a:r>
                        <a:rPr lang="en-US" sz="1200" b="1" dirty="0" err="1">
                          <a:solidFill>
                            <a:srgbClr val="000000"/>
                          </a:solidFill>
                          <a:latin typeface="Calibri"/>
                          <a:ea typeface="Times New Roman"/>
                          <a:cs typeface="Times New Roman"/>
                        </a:rPr>
                        <a:t>drawal</a:t>
                      </a:r>
                      <a:r>
                        <a:rPr lang="en-US" sz="1200" b="1" dirty="0">
                          <a:solidFill>
                            <a:srgbClr val="000000"/>
                          </a:solidFill>
                          <a:latin typeface="Calibri"/>
                          <a:ea typeface="Times New Roman"/>
                          <a:cs typeface="Times New Roman"/>
                        </a:rPr>
                        <a:t> and injection point</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200" b="1" dirty="0">
                          <a:solidFill>
                            <a:srgbClr val="000000"/>
                          </a:solidFill>
                          <a:latin typeface="Calibri"/>
                          <a:ea typeface="Times New Roman"/>
                          <a:cs typeface="Times New Roman"/>
                        </a:rPr>
                        <a:t>Nodal agency</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200" b="1" dirty="0">
                          <a:solidFill>
                            <a:srgbClr val="000000"/>
                          </a:solidFill>
                          <a:latin typeface="Calibri"/>
                          <a:ea typeface="Times New Roman"/>
                          <a:cs typeface="Times New Roman"/>
                        </a:rPr>
                        <a:t>Application fee (Rs.)</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200" b="1" dirty="0">
                          <a:solidFill>
                            <a:srgbClr val="000000"/>
                          </a:solidFill>
                          <a:latin typeface="Calibri"/>
                          <a:ea typeface="Times New Roman"/>
                          <a:cs typeface="Times New Roman"/>
                        </a:rPr>
                        <a:t>Documents to accompany the application</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just">
                        <a:lnSpc>
                          <a:spcPct val="115000"/>
                        </a:lnSpc>
                        <a:spcBef>
                          <a:spcPts val="0"/>
                        </a:spcBef>
                        <a:spcAft>
                          <a:spcPts val="0"/>
                        </a:spcAft>
                      </a:pPr>
                      <a:r>
                        <a:rPr lang="en-US" sz="1200" b="1" dirty="0">
                          <a:solidFill>
                            <a:srgbClr val="000000"/>
                          </a:solidFill>
                          <a:latin typeface="Calibri"/>
                          <a:ea typeface="Times New Roman"/>
                          <a:cs typeface="Times New Roman"/>
                        </a:rPr>
                        <a:t>Time frame for disposal of application (days from the receipt of application)</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r>
              <a:tr h="1152308">
                <a:tc rowSpan="3">
                  <a:txBody>
                    <a:bodyPr/>
                    <a:lstStyle/>
                    <a:p>
                      <a:pPr marL="0" marR="0" algn="ctr">
                        <a:lnSpc>
                          <a:spcPct val="115000"/>
                        </a:lnSpc>
                        <a:spcBef>
                          <a:spcPts val="0"/>
                        </a:spcBef>
                        <a:spcAft>
                          <a:spcPts val="0"/>
                        </a:spcAft>
                      </a:pPr>
                      <a:r>
                        <a:rPr lang="en-US" sz="1400" b="1" dirty="0" smtClean="0">
                          <a:solidFill>
                            <a:schemeClr val="tx1"/>
                          </a:solidFill>
                          <a:latin typeface="+mn-lt"/>
                          <a:ea typeface="Times New Roman"/>
                          <a:cs typeface="Times New Roman"/>
                        </a:rPr>
                        <a:t>Medium-Term Open </a:t>
                      </a:r>
                      <a:r>
                        <a:rPr lang="en-US" sz="1400" b="1" dirty="0">
                          <a:solidFill>
                            <a:schemeClr val="tx1"/>
                          </a:solidFill>
                          <a:latin typeface="+mn-lt"/>
                          <a:ea typeface="Times New Roman"/>
                          <a:cs typeface="Times New Roman"/>
                        </a:rPr>
                        <a:t>Access</a:t>
                      </a:r>
                      <a:endParaRPr lang="en-US" sz="1400" dirty="0">
                        <a:solidFill>
                          <a:schemeClr val="tx1"/>
                        </a:solidFill>
                        <a:latin typeface="+mn-lt"/>
                        <a:ea typeface="Times New Roman"/>
                        <a:cs typeface="Times New Roman"/>
                      </a:endParaRPr>
                    </a:p>
                  </a:txBody>
                  <a:tcPr marL="39027" marR="39027"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marL="0" marR="0" algn="ctr">
                        <a:lnSpc>
                          <a:spcPct val="115000"/>
                        </a:lnSpc>
                        <a:spcBef>
                          <a:spcPts val="0"/>
                        </a:spcBef>
                        <a:spcAft>
                          <a:spcPts val="0"/>
                        </a:spcAft>
                      </a:pPr>
                      <a:r>
                        <a:rPr lang="en-US" sz="1200" b="1" dirty="0">
                          <a:solidFill>
                            <a:schemeClr val="tx1"/>
                          </a:solidFill>
                          <a:latin typeface="Calibri"/>
                          <a:ea typeface="Times New Roman"/>
                          <a:cs typeface="Times New Roman"/>
                        </a:rPr>
                        <a:t>Both within the same State (in the intra-State transmission system)</a:t>
                      </a:r>
                      <a:endParaRPr lang="en-US" sz="1200" dirty="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chemeClr val="tx1"/>
                          </a:solidFill>
                          <a:latin typeface="Calibri"/>
                          <a:ea typeface="Times New Roman"/>
                          <a:cs typeface="Times New Roman"/>
                        </a:rPr>
                        <a:t>STU</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chemeClr val="tx1"/>
                          </a:solidFill>
                          <a:latin typeface="Calibri"/>
                          <a:ea typeface="Times New Roman"/>
                          <a:cs typeface="Times New Roman"/>
                        </a:rPr>
                        <a:t>100000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150" dirty="0">
                          <a:solidFill>
                            <a:schemeClr val="tx1"/>
                          </a:solidFill>
                          <a:latin typeface="Calibri"/>
                          <a:ea typeface="Times New Roman"/>
                          <a:cs typeface="Times New Roman"/>
                        </a:rPr>
                        <a:t>Proof of payment of Application fee,  PPA or Sale-purchase agreement of power, In case of generating station or consumer not already connected to grid, documentary evidence for completion of the connectivity showing that the same shall be completed before intending date of MTOA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chemeClr val="tx1"/>
                          </a:solidFill>
                          <a:latin typeface="Calibri"/>
                          <a:ea typeface="Times New Roman"/>
                          <a:cs typeface="Times New Roman"/>
                        </a:rPr>
                        <a:t>20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270032">
                <a:tc vMerge="1">
                  <a:txBody>
                    <a:bodyPr/>
                    <a:lstStyle/>
                    <a:p>
                      <a:endParaRPr lang="en-US"/>
                    </a:p>
                  </a:txBody>
                  <a:tcPr/>
                </a:tc>
                <a:tc>
                  <a:txBody>
                    <a:bodyPr/>
                    <a:lstStyle/>
                    <a:p>
                      <a:pPr marL="0" marR="0" algn="ctr">
                        <a:lnSpc>
                          <a:spcPct val="115000"/>
                        </a:lnSpc>
                        <a:spcBef>
                          <a:spcPts val="0"/>
                        </a:spcBef>
                        <a:spcAft>
                          <a:spcPts val="0"/>
                        </a:spcAft>
                      </a:pPr>
                      <a:r>
                        <a:rPr lang="en-US" sz="1200" b="1">
                          <a:solidFill>
                            <a:schemeClr val="tx1"/>
                          </a:solidFill>
                          <a:latin typeface="Calibri"/>
                          <a:ea typeface="Times New Roman"/>
                          <a:cs typeface="Times New Roman"/>
                        </a:rPr>
                        <a:t>Injection point in the distribution system within the State</a:t>
                      </a:r>
                      <a:endParaRPr lang="en-US" sz="120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chemeClr val="tx1"/>
                          </a:solidFill>
                          <a:latin typeface="Calibri"/>
                          <a:ea typeface="Times New Roman"/>
                          <a:cs typeface="Times New Roman"/>
                        </a:rPr>
                        <a:t>STU</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chemeClr val="tx1"/>
                          </a:solidFill>
                          <a:latin typeface="Calibri"/>
                          <a:ea typeface="Times New Roman"/>
                          <a:cs typeface="Times New Roman"/>
                        </a:rPr>
                        <a:t>100000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150" dirty="0">
                          <a:solidFill>
                            <a:schemeClr val="tx1"/>
                          </a:solidFill>
                          <a:latin typeface="Calibri"/>
                          <a:ea typeface="Times New Roman"/>
                          <a:cs typeface="Times New Roman"/>
                        </a:rPr>
                        <a:t>Proof of payment of Application fee, PPA or Sale-purchase agreement of power, In case of generating station or consumer not already connected to grid, documentary evidence for completion of the connectivity showing that the same shall be completed before intending date of MTOA, Consent from concerned Distribution licensee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chemeClr val="tx1"/>
                          </a:solidFill>
                          <a:latin typeface="Calibri"/>
                          <a:ea typeface="Times New Roman"/>
                          <a:cs typeface="Times New Roman"/>
                        </a:rPr>
                        <a:t>20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83792">
                <a:tc vMerge="1">
                  <a:txBody>
                    <a:bodyPr/>
                    <a:lstStyle/>
                    <a:p>
                      <a:endParaRPr lang="en-US"/>
                    </a:p>
                  </a:txBody>
                  <a:tcPr/>
                </a:tc>
                <a:tc>
                  <a:txBody>
                    <a:bodyPr/>
                    <a:lstStyle/>
                    <a:p>
                      <a:pPr marL="0" marR="0" algn="ctr">
                        <a:lnSpc>
                          <a:spcPct val="115000"/>
                        </a:lnSpc>
                        <a:spcBef>
                          <a:spcPts val="0"/>
                        </a:spcBef>
                        <a:spcAft>
                          <a:spcPts val="0"/>
                        </a:spcAft>
                      </a:pPr>
                      <a:r>
                        <a:rPr lang="en-US" sz="1200" b="1">
                          <a:solidFill>
                            <a:schemeClr val="tx1"/>
                          </a:solidFill>
                          <a:latin typeface="Calibri"/>
                          <a:ea typeface="Times New Roman"/>
                          <a:cs typeface="Times New Roman"/>
                        </a:rPr>
                        <a:t>In different States</a:t>
                      </a:r>
                      <a:endParaRPr lang="en-US" sz="120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chemeClr val="tx1"/>
                          </a:solidFill>
                          <a:latin typeface="Calibri"/>
                          <a:ea typeface="Times New Roman"/>
                          <a:cs typeface="Times New Roman"/>
                        </a:rPr>
                        <a:t>CTU</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a:solidFill>
                            <a:schemeClr val="tx1"/>
                          </a:solidFill>
                          <a:latin typeface="Calibri"/>
                          <a:ea typeface="Times New Roman"/>
                          <a:cs typeface="Times New Roman"/>
                        </a:rPr>
                        <a:t>100000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150" dirty="0">
                          <a:solidFill>
                            <a:schemeClr val="tx1"/>
                          </a:solidFill>
                          <a:latin typeface="Calibri"/>
                          <a:ea typeface="Times New Roman"/>
                          <a:cs typeface="Times New Roman"/>
                        </a:rPr>
                        <a:t>Proof of payment of Application fee, PPA or Sale-purchase agreement of power, In case of generating station or consumer not already connected to grid, documentary evidence for completion of the connectivity showing that the same shall be completed before intending date of MTOA, Consent from concerned SLDCs and Distribution licensee as applicable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dirty="0">
                          <a:solidFill>
                            <a:schemeClr val="tx1"/>
                          </a:solidFill>
                          <a:latin typeface="Calibri"/>
                          <a:ea typeface="Times New Roman"/>
                          <a:cs typeface="Times New Roman"/>
                        </a:rPr>
                        <a:t>As per Central Commission’s Regulation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Rounded Rectangle 7"/>
          <p:cNvSpPr/>
          <p:nvPr/>
        </p:nvSpPr>
        <p:spPr>
          <a:xfrm>
            <a:off x="2357438" y="714356"/>
            <a:ext cx="5643562" cy="5000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5000"/>
              </a:lnSpc>
              <a:defRPr/>
            </a:pPr>
            <a:r>
              <a:rPr lang="en-US" b="1" dirty="0">
                <a:solidFill>
                  <a:srgbClr val="FFFFFF"/>
                </a:solidFill>
                <a:cs typeface="Times New Roman" pitchFamily="18" charset="0"/>
              </a:rPr>
              <a:t>Consumer connected to I</a:t>
            </a:r>
            <a:r>
              <a:rPr lang="en-US" b="1" dirty="0">
                <a:solidFill>
                  <a:srgbClr val="FFFFFF"/>
                </a:solidFill>
                <a:cs typeface="Arial" charset="0"/>
              </a:rPr>
              <a:t>ntra-State Transmission System</a:t>
            </a:r>
            <a:endParaRPr lang="en-US" dirty="0">
              <a:solidFill>
                <a:srgbClr val="FFFFFF"/>
              </a:solidFill>
              <a:cs typeface="Times New Roman" pitchFamily="18" charset="0"/>
            </a:endParaRPr>
          </a:p>
        </p:txBody>
      </p:sp>
      <p:sp>
        <p:nvSpPr>
          <p:cNvPr id="9" name="Flowchart: Terminator 8"/>
          <p:cNvSpPr/>
          <p:nvPr/>
        </p:nvSpPr>
        <p:spPr>
          <a:xfrm>
            <a:off x="7786688" y="928688"/>
            <a:ext cx="1357312" cy="285750"/>
          </a:xfrm>
          <a:prstGeom prst="flowChartTerminator">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en-US" sz="1400" b="1" dirty="0"/>
              <a:t>Regulation 12</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a:xfrm>
            <a:off x="1643042" y="142852"/>
            <a:ext cx="7004894" cy="439718"/>
          </a:xfrm>
        </p:spPr>
        <p:txBody>
          <a:bodyPr>
            <a:normAutofit fontScale="90000"/>
          </a:bodyPr>
          <a:lstStyle/>
          <a:p>
            <a:pPr marL="742950" indent="-742950" eaLnBrk="1" hangingPunct="1">
              <a:defRPr/>
            </a:pPr>
            <a:r>
              <a:rPr lang="en-US" sz="3200" dirty="0" smtClean="0"/>
              <a:t>Application procedure and approval</a:t>
            </a:r>
            <a:endParaRPr lang="en-US" sz="3200" dirty="0"/>
          </a:p>
        </p:txBody>
      </p:sp>
      <p:sp>
        <p:nvSpPr>
          <p:cNvPr id="14339"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14340" name="Slide Number Placeholder 4"/>
          <p:cNvSpPr>
            <a:spLocks noGrp="1"/>
          </p:cNvSpPr>
          <p:nvPr>
            <p:ph type="sldNum" sz="quarter" idx="12"/>
          </p:nvPr>
        </p:nvSpPr>
        <p:spPr bwMode="auto">
          <a:noFill/>
          <a:ln>
            <a:miter lim="800000"/>
            <a:headEnd/>
            <a:tailEnd/>
          </a:ln>
        </p:spPr>
        <p:txBody>
          <a:bodyPr/>
          <a:lstStyle/>
          <a:p>
            <a:fld id="{8FB187FE-E3FF-4924-A22C-3C595B876814}" type="slidenum">
              <a:rPr lang="en-IN" smtClean="0"/>
              <a:pPr/>
              <a:t>12</a:t>
            </a:fld>
            <a:endParaRPr lang="en-IN" smtClean="0"/>
          </a:p>
        </p:txBody>
      </p:sp>
      <p:graphicFrame>
        <p:nvGraphicFramePr>
          <p:cNvPr id="6" name="Table 5"/>
          <p:cNvGraphicFramePr>
            <a:graphicFrameLocks noGrp="1"/>
          </p:cNvGraphicFramePr>
          <p:nvPr/>
        </p:nvGraphicFramePr>
        <p:xfrm>
          <a:off x="785786" y="1275919"/>
          <a:ext cx="8358246" cy="5042620"/>
        </p:xfrm>
        <a:graphic>
          <a:graphicData uri="http://schemas.openxmlformats.org/drawingml/2006/table">
            <a:tbl>
              <a:tblPr/>
              <a:tblGrid>
                <a:gridCol w="500066"/>
                <a:gridCol w="1128432"/>
                <a:gridCol w="1014708"/>
                <a:gridCol w="642942"/>
                <a:gridCol w="3071834"/>
                <a:gridCol w="2000264"/>
              </a:tblGrid>
              <a:tr h="608542">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Period</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Inter-se location of </a:t>
                      </a:r>
                      <a:r>
                        <a:rPr lang="en-US" sz="1100" b="1" dirty="0" err="1">
                          <a:solidFill>
                            <a:srgbClr val="000000"/>
                          </a:solidFill>
                          <a:latin typeface="Calibri"/>
                          <a:ea typeface="Times New Roman"/>
                          <a:cs typeface="Times New Roman"/>
                        </a:rPr>
                        <a:t>drawal</a:t>
                      </a:r>
                      <a:r>
                        <a:rPr lang="en-US" sz="1100" b="1" dirty="0">
                          <a:solidFill>
                            <a:srgbClr val="000000"/>
                          </a:solidFill>
                          <a:latin typeface="Calibri"/>
                          <a:ea typeface="Times New Roman"/>
                          <a:cs typeface="Times New Roman"/>
                        </a:rPr>
                        <a:t> and injection point</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Nodal agency</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Application fee (Rs.)</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Documents to accompany the application</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just">
                        <a:lnSpc>
                          <a:spcPct val="115000"/>
                        </a:lnSpc>
                        <a:spcBef>
                          <a:spcPts val="0"/>
                        </a:spcBef>
                        <a:spcAft>
                          <a:spcPts val="0"/>
                        </a:spcAft>
                      </a:pPr>
                      <a:r>
                        <a:rPr lang="en-US" sz="1100" b="1" dirty="0">
                          <a:solidFill>
                            <a:srgbClr val="000000"/>
                          </a:solidFill>
                          <a:latin typeface="Calibri"/>
                          <a:ea typeface="Times New Roman"/>
                          <a:cs typeface="Times New Roman"/>
                        </a:rPr>
                        <a:t>Time frame for disposal of application (days from the receipt of application)</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r>
              <a:tr h="1029461">
                <a:tc rowSpan="3">
                  <a:txBody>
                    <a:bodyPr/>
                    <a:lstStyle/>
                    <a:p>
                      <a:pPr marL="0" marR="0" algn="ctr">
                        <a:lnSpc>
                          <a:spcPct val="115000"/>
                        </a:lnSpc>
                        <a:spcBef>
                          <a:spcPts val="0"/>
                        </a:spcBef>
                        <a:spcAft>
                          <a:spcPts val="0"/>
                        </a:spcAft>
                      </a:pPr>
                      <a:r>
                        <a:rPr lang="en-US" sz="1400" b="1" dirty="0" smtClean="0">
                          <a:solidFill>
                            <a:schemeClr val="tx1"/>
                          </a:solidFill>
                          <a:latin typeface="+mn-lt"/>
                          <a:ea typeface="Times New Roman"/>
                          <a:cs typeface="Times New Roman"/>
                        </a:rPr>
                        <a:t>Long-Term </a:t>
                      </a:r>
                      <a:r>
                        <a:rPr lang="en-US" sz="1400" b="1" dirty="0" smtClean="0">
                          <a:solidFill>
                            <a:schemeClr val="tx1"/>
                          </a:solidFill>
                          <a:latin typeface="Calibri"/>
                          <a:ea typeface="Times New Roman"/>
                          <a:cs typeface="Times New Roman"/>
                        </a:rPr>
                        <a:t>Access</a:t>
                      </a:r>
                      <a:endParaRPr lang="en-US" sz="1600" dirty="0">
                        <a:solidFill>
                          <a:schemeClr val="tx1"/>
                        </a:solidFill>
                        <a:latin typeface="Calibri"/>
                        <a:ea typeface="Times New Roman"/>
                        <a:cs typeface="Times New Roman"/>
                      </a:endParaRPr>
                    </a:p>
                  </a:txBody>
                  <a:tcPr marL="39027" marR="39027"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marL="0" marR="0" algn="ctr">
                        <a:lnSpc>
                          <a:spcPct val="115000"/>
                        </a:lnSpc>
                        <a:spcBef>
                          <a:spcPts val="0"/>
                        </a:spcBef>
                        <a:spcAft>
                          <a:spcPts val="0"/>
                        </a:spcAft>
                      </a:pPr>
                      <a:r>
                        <a:rPr lang="en-US" sz="1100" b="1" dirty="0">
                          <a:solidFill>
                            <a:schemeClr val="tx1"/>
                          </a:solidFill>
                          <a:latin typeface="Calibri"/>
                          <a:ea typeface="Times New Roman"/>
                          <a:cs typeface="Times New Roman"/>
                        </a:rPr>
                        <a:t>Both within the same State (in the intra-State transmission system)</a:t>
                      </a:r>
                      <a:endParaRPr lang="en-US" sz="1100" dirty="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STU</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200000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100" dirty="0">
                          <a:solidFill>
                            <a:schemeClr val="tx1"/>
                          </a:solidFill>
                          <a:latin typeface="Calibri"/>
                          <a:ea typeface="Times New Roman"/>
                          <a:cs typeface="Times New Roman"/>
                        </a:rPr>
                        <a:t>Proof of payment of Application fee,  Bank Guarantee, PPA or Sale-purchase agreement of power, In case of generating station or consumer not already connected to grid, documentary evidence for completion of the connectivity showing that the same shall be completed before intending date of LTA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4625" marR="0" lvl="0" indent="-174625" algn="just">
                        <a:lnSpc>
                          <a:spcPct val="100000"/>
                        </a:lnSpc>
                        <a:spcBef>
                          <a:spcPts val="0"/>
                        </a:spcBef>
                        <a:spcAft>
                          <a:spcPts val="0"/>
                        </a:spcAft>
                        <a:buFont typeface="Symbol"/>
                        <a:buChar char=""/>
                      </a:pPr>
                      <a:r>
                        <a:rPr lang="en-US" sz="1100" dirty="0">
                          <a:solidFill>
                            <a:schemeClr val="tx1"/>
                          </a:solidFill>
                          <a:latin typeface="Calibri"/>
                          <a:ea typeface="Times New Roman"/>
                          <a:cs typeface="Times New Roman"/>
                        </a:rPr>
                        <a:t>120 days where augmentation of transmission system is not required.</a:t>
                      </a:r>
                    </a:p>
                    <a:p>
                      <a:pPr marL="174625" marR="0" lvl="0" indent="-174625" algn="just">
                        <a:lnSpc>
                          <a:spcPct val="100000"/>
                        </a:lnSpc>
                        <a:spcBef>
                          <a:spcPts val="0"/>
                        </a:spcBef>
                        <a:spcAft>
                          <a:spcPts val="0"/>
                        </a:spcAft>
                        <a:buFont typeface="Symbol"/>
                        <a:buChar char=""/>
                      </a:pPr>
                      <a:r>
                        <a:rPr lang="en-US" sz="1100" dirty="0">
                          <a:solidFill>
                            <a:schemeClr val="tx1"/>
                          </a:solidFill>
                          <a:latin typeface="Calibri"/>
                          <a:ea typeface="Times New Roman"/>
                          <a:cs typeface="Times New Roman"/>
                        </a:rPr>
                        <a:t>150 days, where augmentation of transmission system is required.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32407">
                <a:tc vMerge="1">
                  <a:txBody>
                    <a:bodyPr/>
                    <a:lstStyle/>
                    <a:p>
                      <a:endParaRPr lang="en-US"/>
                    </a:p>
                  </a:txBody>
                  <a:tcPr/>
                </a:tc>
                <a:tc>
                  <a:txBody>
                    <a:bodyPr/>
                    <a:lstStyle/>
                    <a:p>
                      <a:pPr marL="0" marR="0" algn="ctr">
                        <a:lnSpc>
                          <a:spcPct val="115000"/>
                        </a:lnSpc>
                        <a:spcBef>
                          <a:spcPts val="0"/>
                        </a:spcBef>
                        <a:spcAft>
                          <a:spcPts val="0"/>
                        </a:spcAft>
                      </a:pPr>
                      <a:r>
                        <a:rPr lang="en-US" sz="1100" b="1">
                          <a:solidFill>
                            <a:schemeClr val="tx1"/>
                          </a:solidFill>
                          <a:latin typeface="Calibri"/>
                          <a:ea typeface="Times New Roman"/>
                          <a:cs typeface="Times New Roman"/>
                        </a:rPr>
                        <a:t>Injection point in the distribution system within the State</a:t>
                      </a:r>
                      <a:endParaRPr lang="en-US" sz="110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a:solidFill>
                            <a:schemeClr val="tx1"/>
                          </a:solidFill>
                          <a:latin typeface="Calibri"/>
                          <a:ea typeface="Times New Roman"/>
                          <a:cs typeface="Times New Roman"/>
                        </a:rPr>
                        <a:t>STU</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a:solidFill>
                            <a:schemeClr val="tx1"/>
                          </a:solidFill>
                          <a:latin typeface="Calibri"/>
                          <a:ea typeface="Times New Roman"/>
                          <a:cs typeface="Times New Roman"/>
                        </a:rPr>
                        <a:t>200000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100" dirty="0">
                          <a:solidFill>
                            <a:schemeClr val="tx1"/>
                          </a:solidFill>
                          <a:latin typeface="Calibri"/>
                          <a:ea typeface="Times New Roman"/>
                          <a:cs typeface="Times New Roman"/>
                        </a:rPr>
                        <a:t>Proof of payment of Application fee, Bank Guarantee,  PPA or Sale-purchase agreement of power, In case of generating station or consumer not already connected to grid, documentary evidence for completion of the connectivity showing that the same shall be completed before intending date of LTA, Consent from concerned Distribution licensee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4625" marR="0" lvl="0" indent="-174625" algn="just">
                        <a:lnSpc>
                          <a:spcPct val="115000"/>
                        </a:lnSpc>
                        <a:spcBef>
                          <a:spcPts val="0"/>
                        </a:spcBef>
                        <a:spcAft>
                          <a:spcPts val="0"/>
                        </a:spcAft>
                        <a:buFont typeface="Symbol"/>
                        <a:buChar char=""/>
                      </a:pPr>
                      <a:r>
                        <a:rPr lang="en-US" sz="1100" dirty="0">
                          <a:solidFill>
                            <a:schemeClr val="tx1"/>
                          </a:solidFill>
                          <a:latin typeface="Calibri"/>
                          <a:ea typeface="Times New Roman"/>
                          <a:cs typeface="Times New Roman"/>
                        </a:rPr>
                        <a:t>120 days where augmentation of transmission system is not required.</a:t>
                      </a:r>
                    </a:p>
                    <a:p>
                      <a:pPr marL="174625" marR="0" lvl="0" indent="-174625" algn="just">
                        <a:lnSpc>
                          <a:spcPct val="115000"/>
                        </a:lnSpc>
                        <a:spcBef>
                          <a:spcPts val="0"/>
                        </a:spcBef>
                        <a:spcAft>
                          <a:spcPts val="0"/>
                        </a:spcAft>
                        <a:buFont typeface="Symbol"/>
                        <a:buChar char=""/>
                      </a:pPr>
                      <a:r>
                        <a:rPr lang="en-US" sz="1100" dirty="0">
                          <a:solidFill>
                            <a:schemeClr val="tx1"/>
                          </a:solidFill>
                          <a:latin typeface="Calibri"/>
                          <a:ea typeface="Times New Roman"/>
                          <a:cs typeface="Times New Roman"/>
                        </a:rPr>
                        <a:t>150 days, where augmentation of transmission system is required.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32407">
                <a:tc vMerge="1">
                  <a:txBody>
                    <a:bodyPr/>
                    <a:lstStyle/>
                    <a:p>
                      <a:endParaRPr lang="en-US"/>
                    </a:p>
                  </a:txBody>
                  <a:tcPr/>
                </a:tc>
                <a:tc>
                  <a:txBody>
                    <a:bodyPr/>
                    <a:lstStyle/>
                    <a:p>
                      <a:pPr marL="0" marR="0" algn="ctr">
                        <a:lnSpc>
                          <a:spcPct val="115000"/>
                        </a:lnSpc>
                        <a:spcBef>
                          <a:spcPts val="0"/>
                        </a:spcBef>
                        <a:spcAft>
                          <a:spcPts val="0"/>
                        </a:spcAft>
                      </a:pPr>
                      <a:r>
                        <a:rPr lang="en-US" sz="1100" b="1">
                          <a:solidFill>
                            <a:schemeClr val="tx1"/>
                          </a:solidFill>
                          <a:latin typeface="Calibri"/>
                          <a:ea typeface="Times New Roman"/>
                          <a:cs typeface="Times New Roman"/>
                        </a:rPr>
                        <a:t>In different States</a:t>
                      </a:r>
                      <a:endParaRPr lang="en-US" sz="1100">
                        <a:solidFill>
                          <a:schemeClr val="tx1"/>
                        </a:solidFill>
                        <a:latin typeface="Calibri"/>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a:solidFill>
                            <a:schemeClr val="tx1"/>
                          </a:solidFill>
                          <a:latin typeface="Calibri"/>
                          <a:ea typeface="Times New Roman"/>
                          <a:cs typeface="Times New Roman"/>
                        </a:rPr>
                        <a:t>CTU</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a:solidFill>
                            <a:schemeClr val="tx1"/>
                          </a:solidFill>
                          <a:latin typeface="Calibri"/>
                          <a:ea typeface="Times New Roman"/>
                          <a:cs typeface="Times New Roman"/>
                        </a:rPr>
                        <a:t>200000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ct val="115000"/>
                        </a:lnSpc>
                        <a:spcBef>
                          <a:spcPts val="0"/>
                        </a:spcBef>
                        <a:spcAft>
                          <a:spcPts val="0"/>
                        </a:spcAft>
                      </a:pPr>
                      <a:r>
                        <a:rPr lang="en-US" sz="1100" dirty="0">
                          <a:solidFill>
                            <a:schemeClr val="tx1"/>
                          </a:solidFill>
                          <a:latin typeface="Calibri"/>
                          <a:ea typeface="Times New Roman"/>
                          <a:cs typeface="Times New Roman"/>
                        </a:rPr>
                        <a:t>Proof of payment of Application fee, Bank Guarantee, PPA or Sale-purchase agreement of power, In case of generating station or consumer not already connected to grid, documentary evidence for completion of the connectivity showing that the same shall be completed before intending date of LTA, Consent from concerned STU and Distribution licensee as applicable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As per Central Commission’s Regulation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Rounded Rectangle 7"/>
          <p:cNvSpPr/>
          <p:nvPr/>
        </p:nvSpPr>
        <p:spPr>
          <a:xfrm>
            <a:off x="2357438" y="714356"/>
            <a:ext cx="5643562" cy="5000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5000"/>
              </a:lnSpc>
              <a:defRPr/>
            </a:pPr>
            <a:r>
              <a:rPr lang="en-US" b="1" dirty="0">
                <a:solidFill>
                  <a:srgbClr val="FFFFFF"/>
                </a:solidFill>
                <a:cs typeface="Times New Roman" pitchFamily="18" charset="0"/>
              </a:rPr>
              <a:t>Consumer connected to I</a:t>
            </a:r>
            <a:r>
              <a:rPr lang="en-US" b="1" dirty="0">
                <a:solidFill>
                  <a:srgbClr val="FFFFFF"/>
                </a:solidFill>
                <a:cs typeface="Arial" charset="0"/>
              </a:rPr>
              <a:t>ntra-State Transmission System</a:t>
            </a:r>
            <a:endParaRPr lang="en-US" dirty="0">
              <a:solidFill>
                <a:srgbClr val="FFFFFF"/>
              </a:solidFill>
              <a:cs typeface="Times New Roman" pitchFamily="18" charset="0"/>
            </a:endParaRPr>
          </a:p>
        </p:txBody>
      </p:sp>
      <p:sp>
        <p:nvSpPr>
          <p:cNvPr id="9" name="Flowchart: Terminator 8"/>
          <p:cNvSpPr/>
          <p:nvPr/>
        </p:nvSpPr>
        <p:spPr>
          <a:xfrm>
            <a:off x="7786688" y="928688"/>
            <a:ext cx="1357312" cy="285750"/>
          </a:xfrm>
          <a:prstGeom prst="flowChartTerminator">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en-US" sz="1400" b="1" dirty="0"/>
              <a:t>Regulation 12</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62" name="Content Placeholder 1"/>
          <p:cNvSpPr>
            <a:spLocks noGrp="1"/>
          </p:cNvSpPr>
          <p:nvPr>
            <p:ph idx="1"/>
          </p:nvPr>
        </p:nvSpPr>
        <p:spPr>
          <a:xfrm>
            <a:off x="857250" y="1357313"/>
            <a:ext cx="8001000" cy="5268912"/>
          </a:xfrm>
        </p:spPr>
        <p:txBody>
          <a:bodyPr/>
          <a:lstStyle/>
          <a:p>
            <a:r>
              <a:rPr lang="en-US" sz="2800" b="1" u="sng" dirty="0" smtClean="0"/>
              <a:t>Provision under ‘FOR’ Model regulation:</a:t>
            </a:r>
            <a:endParaRPr lang="en-IN" sz="2800" b="1" u="sng" dirty="0" smtClean="0"/>
          </a:p>
          <a:p>
            <a:pPr algn="just" eaLnBrk="1" hangingPunct="1">
              <a:buFont typeface="Wingdings" pitchFamily="2" charset="2"/>
              <a:buChar char="q"/>
            </a:pPr>
            <a:r>
              <a:rPr lang="en-US" sz="2400" dirty="0" smtClean="0"/>
              <a:t>Open access shall be permissible to the customers seeking for open access capacity </a:t>
            </a:r>
            <a:r>
              <a:rPr lang="en-US" sz="2400" dirty="0" err="1" smtClean="0"/>
              <a:t>upto</a:t>
            </a:r>
            <a:r>
              <a:rPr lang="en-US" sz="2400" dirty="0" smtClean="0"/>
              <a:t> which SERC has introduced open access and </a:t>
            </a:r>
          </a:p>
          <a:p>
            <a:pPr lvl="1" algn="just" eaLnBrk="1" hangingPunct="1">
              <a:buFont typeface="Wingdings" pitchFamily="2" charset="2"/>
              <a:buChar char="q"/>
            </a:pPr>
            <a:r>
              <a:rPr lang="en-US" sz="1800" dirty="0" smtClean="0"/>
              <a:t>connected through </a:t>
            </a:r>
            <a:r>
              <a:rPr lang="en-US" sz="1800" dirty="0" smtClean="0">
                <a:solidFill>
                  <a:schemeClr val="accent1">
                    <a:lumMod val="75000"/>
                  </a:schemeClr>
                </a:solidFill>
              </a:rPr>
              <a:t>an independent feeder </a:t>
            </a:r>
            <a:r>
              <a:rPr lang="en-US" sz="1800" dirty="0" smtClean="0"/>
              <a:t>emanating from a grid substation of licensee or </a:t>
            </a:r>
          </a:p>
          <a:p>
            <a:pPr lvl="1" algn="just" eaLnBrk="1" hangingPunct="1">
              <a:buFont typeface="Wingdings" pitchFamily="2" charset="2"/>
              <a:buChar char="q"/>
            </a:pPr>
            <a:r>
              <a:rPr lang="en-US" sz="1800" dirty="0" smtClean="0"/>
              <a:t>industrial feeder provided that all the customers on such industrial feeder opt for open access and having simultaneous schedule of </a:t>
            </a:r>
            <a:r>
              <a:rPr lang="en-US" sz="1800" dirty="0" err="1" smtClean="0"/>
              <a:t>drawal</a:t>
            </a:r>
            <a:r>
              <a:rPr lang="en-US" sz="1800" dirty="0" smtClean="0"/>
              <a:t> under such open access.</a:t>
            </a:r>
          </a:p>
          <a:p>
            <a:pPr algn="just" eaLnBrk="1" hangingPunct="1">
              <a:buFont typeface="Wingdings" pitchFamily="2" charset="2"/>
              <a:buChar char="q"/>
            </a:pPr>
            <a:r>
              <a:rPr lang="en-US" sz="2400" dirty="0" smtClean="0"/>
              <a:t>Consumers who are not on independent feeders, shall be allowed open access subject to the condition </a:t>
            </a:r>
          </a:p>
          <a:p>
            <a:pPr lvl="1" algn="just" eaLnBrk="1" hangingPunct="1">
              <a:buFont typeface="Wingdings" pitchFamily="2" charset="2"/>
              <a:buChar char="q"/>
            </a:pPr>
            <a:r>
              <a:rPr lang="en-US" sz="1800" dirty="0" smtClean="0"/>
              <a:t>that they agree to </a:t>
            </a:r>
            <a:r>
              <a:rPr lang="en-US" sz="1800" dirty="0" err="1" smtClean="0">
                <a:solidFill>
                  <a:schemeClr val="accent1">
                    <a:lumMod val="75000"/>
                  </a:schemeClr>
                </a:solidFill>
              </a:rPr>
              <a:t>rostering</a:t>
            </a:r>
            <a:r>
              <a:rPr lang="en-US" sz="1800" dirty="0" smtClean="0">
                <a:solidFill>
                  <a:schemeClr val="accent1">
                    <a:lumMod val="75000"/>
                  </a:schemeClr>
                </a:solidFill>
              </a:rPr>
              <a:t> restrictions </a:t>
            </a:r>
            <a:r>
              <a:rPr lang="en-US" sz="1800" dirty="0" smtClean="0"/>
              <a:t>imposed by utility on the feeders serving them.</a:t>
            </a:r>
          </a:p>
          <a:p>
            <a:pPr>
              <a:buFont typeface="Arial" charset="0"/>
              <a:buNone/>
            </a:pPr>
            <a:endParaRPr lang="en-IN" sz="2400" dirty="0" smtClean="0"/>
          </a:p>
          <a:p>
            <a:pPr>
              <a:buFont typeface="Arial" charset="0"/>
              <a:buNone/>
            </a:pPr>
            <a:endParaRPr lang="en-US" sz="2400" dirty="0" smtClean="0"/>
          </a:p>
          <a:p>
            <a:endParaRPr lang="en-IN" sz="2400" dirty="0" smtClean="0"/>
          </a:p>
        </p:txBody>
      </p:sp>
      <p:sp>
        <p:nvSpPr>
          <p:cNvPr id="3" name="Title 2"/>
          <p:cNvSpPr>
            <a:spLocks noGrp="1"/>
          </p:cNvSpPr>
          <p:nvPr>
            <p:ph type="title"/>
          </p:nvPr>
        </p:nvSpPr>
        <p:spPr/>
        <p:txBody>
          <a:bodyPr/>
          <a:lstStyle/>
          <a:p>
            <a:pPr>
              <a:defRPr/>
            </a:pPr>
            <a:r>
              <a:rPr lang="en-US" dirty="0" smtClean="0"/>
              <a:t>2. Eligibility</a:t>
            </a:r>
            <a:endParaRPr lang="en-IN" dirty="0"/>
          </a:p>
        </p:txBody>
      </p:sp>
      <p:sp>
        <p:nvSpPr>
          <p:cNvPr id="15364"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15365" name="Slide Number Placeholder 4"/>
          <p:cNvSpPr>
            <a:spLocks noGrp="1"/>
          </p:cNvSpPr>
          <p:nvPr>
            <p:ph type="sldNum" sz="quarter" idx="12"/>
          </p:nvPr>
        </p:nvSpPr>
        <p:spPr bwMode="auto">
          <a:noFill/>
          <a:ln>
            <a:miter lim="800000"/>
            <a:headEnd/>
            <a:tailEnd/>
          </a:ln>
        </p:spPr>
        <p:txBody>
          <a:bodyPr/>
          <a:lstStyle/>
          <a:p>
            <a:fld id="{0FFB4F51-FBA7-4BA1-A76A-7A9A37EEC476}" type="slidenum">
              <a:rPr lang="en-IN" smtClean="0"/>
              <a:pPr/>
              <a:t>13</a:t>
            </a:fld>
            <a:endParaRPr lang="en-IN" smtClean="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lang="en-US" dirty="0" smtClean="0"/>
              <a:t>3. Imbalance settlement</a:t>
            </a:r>
            <a:endParaRPr lang="en-IN" dirty="0"/>
          </a:p>
        </p:txBody>
      </p:sp>
      <p:sp>
        <p:nvSpPr>
          <p:cNvPr id="16387"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16388" name="Slide Number Placeholder 4"/>
          <p:cNvSpPr>
            <a:spLocks noGrp="1"/>
          </p:cNvSpPr>
          <p:nvPr>
            <p:ph type="sldNum" sz="quarter" idx="12"/>
          </p:nvPr>
        </p:nvSpPr>
        <p:spPr bwMode="auto">
          <a:noFill/>
          <a:ln>
            <a:miter lim="800000"/>
            <a:headEnd/>
            <a:tailEnd/>
          </a:ln>
        </p:spPr>
        <p:txBody>
          <a:bodyPr/>
          <a:lstStyle/>
          <a:p>
            <a:fld id="{3B27558B-43DE-403F-B6C2-842DC284941D}" type="slidenum">
              <a:rPr lang="en-IN" smtClean="0"/>
              <a:pPr/>
              <a:t>14</a:t>
            </a:fld>
            <a:endParaRPr lang="en-IN" smtClean="0"/>
          </a:p>
        </p:txBody>
      </p:sp>
      <p:sp>
        <p:nvSpPr>
          <p:cNvPr id="16389" name="Content Placeholder 1"/>
          <p:cNvSpPr>
            <a:spLocks noGrp="1"/>
          </p:cNvSpPr>
          <p:nvPr>
            <p:ph idx="1"/>
          </p:nvPr>
        </p:nvSpPr>
        <p:spPr>
          <a:xfrm>
            <a:off x="785813" y="1357313"/>
            <a:ext cx="8001000" cy="4857750"/>
          </a:xfrm>
        </p:spPr>
        <p:txBody>
          <a:bodyPr>
            <a:normAutofit lnSpcReduction="10000"/>
          </a:bodyPr>
          <a:lstStyle/>
          <a:p>
            <a:r>
              <a:rPr lang="en-US" sz="2400" b="1" u="sng" dirty="0" smtClean="0"/>
              <a:t>Provision under ‘FOR’ Model regulation:</a:t>
            </a:r>
            <a:endParaRPr lang="en-IN" sz="2400" b="1" u="sng" dirty="0" smtClean="0"/>
          </a:p>
          <a:p>
            <a:pPr lvl="1">
              <a:buFont typeface="Wingdings" pitchFamily="2" charset="2"/>
              <a:buChar char="Ø"/>
            </a:pPr>
            <a:r>
              <a:rPr lang="en-US" sz="2000" dirty="0" smtClean="0">
                <a:solidFill>
                  <a:schemeClr val="accent1">
                    <a:lumMod val="75000"/>
                  </a:schemeClr>
                </a:solidFill>
              </a:rPr>
              <a:t>with load of less than 10 MW</a:t>
            </a:r>
            <a:endParaRPr lang="en-US" sz="2000" b="1" u="sng" dirty="0" smtClean="0">
              <a:solidFill>
                <a:schemeClr val="accent1">
                  <a:lumMod val="75000"/>
                </a:schemeClr>
              </a:solidFill>
            </a:endParaRPr>
          </a:p>
          <a:p>
            <a:pPr lvl="1" algn="just">
              <a:buFont typeface="Wingdings" pitchFamily="2" charset="2"/>
              <a:buChar char="Ø"/>
            </a:pPr>
            <a:r>
              <a:rPr lang="en-US" sz="1800" dirty="0" smtClean="0"/>
              <a:t>The difference between the applicable sanctioned Open Access load and the actual </a:t>
            </a:r>
            <a:r>
              <a:rPr lang="en-US" sz="1800" dirty="0" err="1" smtClean="0"/>
              <a:t>drawal</a:t>
            </a:r>
            <a:r>
              <a:rPr lang="en-US" sz="1800" dirty="0" smtClean="0"/>
              <a:t> shall be accounted through the Time of Day (</a:t>
            </a:r>
            <a:r>
              <a:rPr lang="en-US" sz="1800" dirty="0" err="1" smtClean="0"/>
              <a:t>ToD</a:t>
            </a:r>
            <a:r>
              <a:rPr lang="en-US" sz="1800" dirty="0" smtClean="0"/>
              <a:t>) Meters on monthly basis and settled at the rate of the imbalance charge as determined by the Commission </a:t>
            </a:r>
            <a:r>
              <a:rPr lang="en-US" sz="1800" i="1" dirty="0" smtClean="0"/>
              <a:t>(where imbalance charge has not been determined by the Commission, UI rate as determined by the Central Commission shall be applicable)</a:t>
            </a:r>
            <a:r>
              <a:rPr lang="en-US" sz="1800" dirty="0" smtClean="0"/>
              <a:t>. </a:t>
            </a:r>
          </a:p>
          <a:p>
            <a:pPr marL="722313" lvl="3" indent="-279400" algn="just" eaLnBrk="1" hangingPunct="1">
              <a:buFont typeface="Wingdings" pitchFamily="2" charset="2"/>
              <a:buChar char="Ø"/>
            </a:pPr>
            <a:r>
              <a:rPr lang="en-US" sz="1800" dirty="0" smtClean="0"/>
              <a:t>In case of under </a:t>
            </a:r>
            <a:r>
              <a:rPr lang="en-US" sz="1800" dirty="0" err="1" smtClean="0"/>
              <a:t>drawal</a:t>
            </a:r>
            <a:r>
              <a:rPr lang="en-US" sz="1800" dirty="0" smtClean="0"/>
              <a:t> as a result of non availability of the distribution system or unscheduled load shedding, the open access consumer shall be compensated by the distribution licensee at the </a:t>
            </a:r>
            <a:r>
              <a:rPr lang="en-US" sz="1800" dirty="0" smtClean="0">
                <a:solidFill>
                  <a:schemeClr val="accent1">
                    <a:lumMod val="75000"/>
                  </a:schemeClr>
                </a:solidFill>
              </a:rPr>
              <a:t>average power purchase cost </a:t>
            </a:r>
            <a:r>
              <a:rPr lang="en-US" sz="1800" dirty="0" smtClean="0"/>
              <a:t>of the distribution licensee.</a:t>
            </a:r>
          </a:p>
          <a:p>
            <a:pPr marL="722313" lvl="3" indent="-279400" algn="just" eaLnBrk="1" hangingPunct="1">
              <a:buFont typeface="Wingdings" pitchFamily="2" charset="2"/>
              <a:buChar char="Ø"/>
            </a:pPr>
            <a:endParaRPr lang="en-US" sz="1600" dirty="0" smtClean="0"/>
          </a:p>
          <a:p>
            <a:pPr marL="742950" lvl="2" indent="-342900">
              <a:buFont typeface="Wingdings" pitchFamily="2" charset="2"/>
              <a:buChar char="Ø"/>
            </a:pPr>
            <a:r>
              <a:rPr lang="en-US" sz="2000" dirty="0" smtClean="0">
                <a:solidFill>
                  <a:schemeClr val="accent1">
                    <a:lumMod val="75000"/>
                  </a:schemeClr>
                </a:solidFill>
              </a:rPr>
              <a:t>with load of 10 MW and above </a:t>
            </a:r>
            <a:endParaRPr lang="en-US" sz="2000" b="1" u="sng" dirty="0" smtClean="0">
              <a:solidFill>
                <a:schemeClr val="accent1">
                  <a:lumMod val="75000"/>
                </a:schemeClr>
              </a:solidFill>
            </a:endParaRPr>
          </a:p>
          <a:p>
            <a:pPr marL="742950" lvl="2" indent="-342900" algn="just" eaLnBrk="1" hangingPunct="1">
              <a:buFont typeface="Wingdings" pitchFamily="2" charset="2"/>
              <a:buChar char="Ø"/>
            </a:pPr>
            <a:r>
              <a:rPr lang="en-US" sz="1800" dirty="0" smtClean="0"/>
              <a:t>Settled based on the composite accounts for imbalance transactions issued by SLDC on a weekly cycle based on net metering in accordance with the rates specified by the Commission.</a:t>
            </a:r>
          </a:p>
          <a:p>
            <a:pPr>
              <a:buFont typeface="Arial" charset="0"/>
              <a:buNone/>
            </a:pPr>
            <a:endParaRPr lang="en-IN" sz="2400" dirty="0" smtClean="0"/>
          </a:p>
          <a:p>
            <a:pPr>
              <a:buFont typeface="Arial" charset="0"/>
              <a:buNone/>
            </a:pPr>
            <a:endParaRPr lang="en-US" sz="2400" dirty="0" smtClean="0"/>
          </a:p>
          <a:p>
            <a:endParaRPr lang="en-IN" sz="2400" dirty="0" smtClean="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lang="en-US" dirty="0" smtClean="0"/>
              <a:t>4. Charges Payable</a:t>
            </a:r>
            <a:endParaRPr lang="en-IN" dirty="0"/>
          </a:p>
        </p:txBody>
      </p:sp>
      <p:sp>
        <p:nvSpPr>
          <p:cNvPr id="17411"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17412" name="Slide Number Placeholder 4"/>
          <p:cNvSpPr>
            <a:spLocks noGrp="1"/>
          </p:cNvSpPr>
          <p:nvPr>
            <p:ph type="sldNum" sz="quarter" idx="12"/>
          </p:nvPr>
        </p:nvSpPr>
        <p:spPr bwMode="auto">
          <a:noFill/>
          <a:ln>
            <a:miter lim="800000"/>
            <a:headEnd/>
            <a:tailEnd/>
          </a:ln>
        </p:spPr>
        <p:txBody>
          <a:bodyPr/>
          <a:lstStyle/>
          <a:p>
            <a:fld id="{846E75D2-7EA8-4818-A128-11A68AFFA94B}" type="slidenum">
              <a:rPr lang="en-IN" smtClean="0"/>
              <a:pPr/>
              <a:t>15</a:t>
            </a:fld>
            <a:endParaRPr lang="en-IN" smtClean="0"/>
          </a:p>
        </p:txBody>
      </p:sp>
      <p:sp>
        <p:nvSpPr>
          <p:cNvPr id="17413" name="Content Placeholder 1"/>
          <p:cNvSpPr>
            <a:spLocks noGrp="1"/>
          </p:cNvSpPr>
          <p:nvPr>
            <p:ph idx="1"/>
          </p:nvPr>
        </p:nvSpPr>
        <p:spPr>
          <a:xfrm>
            <a:off x="1142975" y="1357313"/>
            <a:ext cx="7643837" cy="4768850"/>
          </a:xfrm>
        </p:spPr>
        <p:txBody>
          <a:bodyPr>
            <a:normAutofit lnSpcReduction="10000"/>
          </a:bodyPr>
          <a:lstStyle/>
          <a:p>
            <a:pPr marL="514350" indent="-514350" eaLnBrk="1" hangingPunct="1">
              <a:lnSpc>
                <a:spcPct val="150000"/>
              </a:lnSpc>
              <a:buFont typeface="Calibri" pitchFamily="34" charset="0"/>
              <a:buAutoNum type="alphaLcParenR"/>
            </a:pPr>
            <a:r>
              <a:rPr lang="en-US" sz="2800" dirty="0" smtClean="0"/>
              <a:t>Transmission charges </a:t>
            </a:r>
          </a:p>
          <a:p>
            <a:pPr marL="514350" indent="-514350" algn="just" eaLnBrk="1" hangingPunct="1">
              <a:lnSpc>
                <a:spcPct val="150000"/>
              </a:lnSpc>
              <a:buFont typeface="Calibri" pitchFamily="34" charset="0"/>
              <a:buAutoNum type="alphaLcParenR"/>
            </a:pPr>
            <a:r>
              <a:rPr lang="en-US" sz="2800" dirty="0" smtClean="0"/>
              <a:t>Scheduling and system operation charges payable to State Load Dispatch Centre (SLDC)</a:t>
            </a:r>
          </a:p>
          <a:p>
            <a:pPr marL="514350" indent="-514350" eaLnBrk="1" hangingPunct="1">
              <a:lnSpc>
                <a:spcPct val="150000"/>
              </a:lnSpc>
              <a:buFont typeface="Calibri" pitchFamily="34" charset="0"/>
              <a:buAutoNum type="alphaLcParenR"/>
            </a:pPr>
            <a:r>
              <a:rPr lang="en-US" sz="2800" dirty="0" smtClean="0"/>
              <a:t>Wheeling charges</a:t>
            </a:r>
          </a:p>
          <a:p>
            <a:pPr marL="514350" indent="-514350" eaLnBrk="1" hangingPunct="1">
              <a:lnSpc>
                <a:spcPct val="150000"/>
              </a:lnSpc>
              <a:buFont typeface="Calibri" pitchFamily="34" charset="0"/>
              <a:buAutoNum type="alphaLcParenR"/>
            </a:pPr>
            <a:r>
              <a:rPr lang="en-US" sz="2800" dirty="0" smtClean="0"/>
              <a:t>Cross subsidy surcharge</a:t>
            </a:r>
          </a:p>
          <a:p>
            <a:pPr marL="514350" indent="-514350" eaLnBrk="1" hangingPunct="1">
              <a:lnSpc>
                <a:spcPct val="150000"/>
              </a:lnSpc>
              <a:buFont typeface="Calibri" pitchFamily="34" charset="0"/>
              <a:buAutoNum type="alphaLcParenR"/>
            </a:pPr>
            <a:r>
              <a:rPr lang="en-US" sz="2800" dirty="0" smtClean="0"/>
              <a:t>Additional Surcharge</a:t>
            </a:r>
          </a:p>
          <a:p>
            <a:pPr marL="514350" indent="-514350" eaLnBrk="1" hangingPunct="1">
              <a:lnSpc>
                <a:spcPct val="150000"/>
              </a:lnSpc>
              <a:buFont typeface="Calibri" pitchFamily="34" charset="0"/>
              <a:buAutoNum type="alphaLcParenR"/>
            </a:pPr>
            <a:r>
              <a:rPr lang="en-US" sz="2800" dirty="0" smtClean="0"/>
              <a:t>Standby charges</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4" name="Content Placeholder 1"/>
          <p:cNvSpPr>
            <a:spLocks noGrp="1"/>
          </p:cNvSpPr>
          <p:nvPr>
            <p:ph idx="1"/>
          </p:nvPr>
        </p:nvSpPr>
        <p:spPr>
          <a:xfrm>
            <a:off x="785813" y="1357313"/>
            <a:ext cx="8001000" cy="4768850"/>
          </a:xfrm>
        </p:spPr>
        <p:txBody>
          <a:bodyPr>
            <a:normAutofit lnSpcReduction="10000"/>
          </a:bodyPr>
          <a:lstStyle/>
          <a:p>
            <a:pPr eaLnBrk="1" hangingPunct="1"/>
            <a:r>
              <a:rPr lang="en-US" smtClean="0"/>
              <a:t>Inter State – As per CERC Regulations</a:t>
            </a:r>
          </a:p>
          <a:p>
            <a:pPr eaLnBrk="1" hangingPunct="1"/>
            <a:r>
              <a:rPr lang="en-US" smtClean="0"/>
              <a:t>Intra-State :</a:t>
            </a:r>
          </a:p>
          <a:p>
            <a:pPr lvl="1" eaLnBrk="1" hangingPunct="1"/>
            <a:r>
              <a:rPr lang="en-US" smtClean="0"/>
              <a:t>Transmission Charges = ATC/(PLS </a:t>
            </a:r>
            <a:r>
              <a:rPr lang="en-US" baseline="-25000" smtClean="0"/>
              <a:t>T</a:t>
            </a:r>
            <a:r>
              <a:rPr lang="en-US" smtClean="0"/>
              <a:t> X365) </a:t>
            </a:r>
          </a:p>
          <a:p>
            <a:pPr eaLnBrk="1" hangingPunct="1">
              <a:buFont typeface="Arial" charset="0"/>
              <a:buNone/>
            </a:pPr>
            <a:r>
              <a:rPr lang="en-US" sz="2400" smtClean="0"/>
              <a:t>                                                           (in Rs./MW-day)</a:t>
            </a:r>
          </a:p>
          <a:p>
            <a:pPr eaLnBrk="1" hangingPunct="1">
              <a:buFont typeface="Arial" charset="0"/>
              <a:buNone/>
            </a:pPr>
            <a:r>
              <a:rPr lang="en-US" sz="2000" smtClean="0"/>
              <a:t>	Where,</a:t>
            </a:r>
          </a:p>
          <a:p>
            <a:pPr lvl="2" algn="just" eaLnBrk="1" hangingPunct="1"/>
            <a:r>
              <a:rPr lang="en-IN" sz="1600" smtClean="0"/>
              <a:t>ATC=	Annual Transmission Charges determined by the Commission for the State transmission system for the concerned year.</a:t>
            </a:r>
          </a:p>
          <a:p>
            <a:pPr lvl="2" algn="just" eaLnBrk="1" hangingPunct="1"/>
            <a:r>
              <a:rPr lang="en-IN" sz="1600" smtClean="0"/>
              <a:t>PLS</a:t>
            </a:r>
            <a:r>
              <a:rPr lang="en-IN" sz="1600" baseline="-25000" smtClean="0"/>
              <a:t>T</a:t>
            </a:r>
            <a:r>
              <a:rPr lang="en-IN" sz="1600" smtClean="0"/>
              <a:t>=	Peak load projected to be served by the State transmission system in concerned year.</a:t>
            </a:r>
          </a:p>
          <a:p>
            <a:pPr algn="just" eaLnBrk="1" hangingPunct="1"/>
            <a:r>
              <a:rPr lang="en-US" sz="1800" smtClean="0"/>
              <a:t>Transmission charges shall be payable on the basis of contracted Capacity/ Scheduled Load or actual power flow whichever is higher.  </a:t>
            </a:r>
          </a:p>
          <a:p>
            <a:pPr algn="just" eaLnBrk="1" hangingPunct="1"/>
            <a:r>
              <a:rPr lang="en-US" sz="1800" smtClean="0"/>
              <a:t>For Open Access for a part of a day, the transmission charges shall be payable on pro-rata basis</a:t>
            </a:r>
          </a:p>
        </p:txBody>
      </p:sp>
      <p:sp>
        <p:nvSpPr>
          <p:cNvPr id="3" name="Title 2"/>
          <p:cNvSpPr>
            <a:spLocks noGrp="1"/>
          </p:cNvSpPr>
          <p:nvPr>
            <p:ph type="title"/>
          </p:nvPr>
        </p:nvSpPr>
        <p:spPr/>
        <p:txBody>
          <a:bodyPr/>
          <a:lstStyle/>
          <a:p>
            <a:pPr marL="742950" indent="-742950" eaLnBrk="1" hangingPunct="1">
              <a:buFont typeface="+mj-lt"/>
              <a:buAutoNum type="alphaLcParenR"/>
              <a:defRPr/>
            </a:pPr>
            <a:r>
              <a:rPr lang="en-US" dirty="0" smtClean="0">
                <a:solidFill>
                  <a:schemeClr val="accent2">
                    <a:lumMod val="75000"/>
                  </a:schemeClr>
                </a:solidFill>
              </a:rPr>
              <a:t>Transmission charges </a:t>
            </a:r>
            <a:endParaRPr lang="en-US" dirty="0">
              <a:solidFill>
                <a:schemeClr val="accent2">
                  <a:lumMod val="75000"/>
                </a:schemeClr>
              </a:solidFill>
            </a:endParaRPr>
          </a:p>
        </p:txBody>
      </p:sp>
      <p:sp>
        <p:nvSpPr>
          <p:cNvPr id="18436"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18437" name="Slide Number Placeholder 4"/>
          <p:cNvSpPr>
            <a:spLocks noGrp="1"/>
          </p:cNvSpPr>
          <p:nvPr>
            <p:ph type="sldNum" sz="quarter" idx="12"/>
          </p:nvPr>
        </p:nvSpPr>
        <p:spPr bwMode="auto">
          <a:noFill/>
          <a:ln>
            <a:miter lim="800000"/>
            <a:headEnd/>
            <a:tailEnd/>
          </a:ln>
        </p:spPr>
        <p:txBody>
          <a:bodyPr/>
          <a:lstStyle/>
          <a:p>
            <a:fld id="{007C0ACC-1252-438B-AD6E-B65DCD6493B7}" type="slidenum">
              <a:rPr lang="en-IN" smtClean="0"/>
              <a:pPr/>
              <a:t>16</a:t>
            </a:fld>
            <a:endParaRPr lang="en-IN" smtClean="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8" name="Content Placeholder 1"/>
          <p:cNvSpPr>
            <a:spLocks noGrp="1"/>
          </p:cNvSpPr>
          <p:nvPr>
            <p:ph idx="1"/>
          </p:nvPr>
        </p:nvSpPr>
        <p:spPr>
          <a:xfrm>
            <a:off x="785813" y="1357313"/>
            <a:ext cx="8001000" cy="4768850"/>
          </a:xfrm>
        </p:spPr>
        <p:txBody>
          <a:bodyPr>
            <a:normAutofit lnSpcReduction="10000"/>
          </a:bodyPr>
          <a:lstStyle/>
          <a:p>
            <a:pPr algn="just" eaLnBrk="1" hangingPunct="1"/>
            <a:r>
              <a:rPr lang="en-US" sz="2400" smtClean="0"/>
              <a:t>In respect of inter-State open access</a:t>
            </a:r>
          </a:p>
          <a:p>
            <a:pPr lvl="1" algn="just" eaLnBrk="1" hangingPunct="1"/>
            <a:r>
              <a:rPr lang="en-US" sz="2000" smtClean="0"/>
              <a:t>Long term access or Medium term open access </a:t>
            </a:r>
          </a:p>
          <a:p>
            <a:pPr lvl="2" algn="just" eaLnBrk="1" hangingPunct="1"/>
            <a:r>
              <a:rPr lang="en-US" sz="1600" smtClean="0"/>
              <a:t>RLDC  fees and charges as specified by the Central Commission.</a:t>
            </a:r>
          </a:p>
          <a:p>
            <a:pPr lvl="2" algn="just" eaLnBrk="1" hangingPunct="1"/>
            <a:r>
              <a:rPr lang="en-US" sz="1600" smtClean="0"/>
              <a:t>SLDC fees and charges as specified by the Commission under sub-section (3) of section 32 of the Act.</a:t>
            </a:r>
          </a:p>
          <a:p>
            <a:pPr lvl="1" algn="just" eaLnBrk="1" hangingPunct="1"/>
            <a:r>
              <a:rPr lang="en-US" sz="2000" smtClean="0"/>
              <a:t>Short-term open access</a:t>
            </a:r>
          </a:p>
          <a:p>
            <a:pPr lvl="2" algn="just" eaLnBrk="1" hangingPunct="1"/>
            <a:r>
              <a:rPr lang="en-US" sz="1600" smtClean="0"/>
              <a:t>RLDC and SLDC charges as specified by the Central Commission.</a:t>
            </a:r>
          </a:p>
          <a:p>
            <a:pPr algn="just" eaLnBrk="1" hangingPunct="1"/>
            <a:r>
              <a:rPr lang="en-US" sz="2400" smtClean="0"/>
              <a:t>In respect of intra-State open access</a:t>
            </a:r>
          </a:p>
          <a:p>
            <a:pPr lvl="1" algn="just" eaLnBrk="1" hangingPunct="1"/>
            <a:r>
              <a:rPr lang="en-US" sz="2000" smtClean="0"/>
              <a:t>Long term access or Medium term open access </a:t>
            </a:r>
          </a:p>
          <a:p>
            <a:pPr lvl="2" algn="just" eaLnBrk="1" hangingPunct="1"/>
            <a:r>
              <a:rPr lang="en-US" sz="1600" smtClean="0"/>
              <a:t>SLDC fees and charges as specified by the Commission under sub-section (3) of section 32 of the Act.</a:t>
            </a:r>
          </a:p>
          <a:p>
            <a:pPr lvl="1" algn="just" eaLnBrk="1" hangingPunct="1"/>
            <a:r>
              <a:rPr lang="en-US" sz="2000" smtClean="0"/>
              <a:t>Short-term open access</a:t>
            </a:r>
          </a:p>
          <a:p>
            <a:pPr lvl="2" algn="just" eaLnBrk="1" hangingPunct="1"/>
            <a:r>
              <a:rPr lang="en-US" sz="1600" smtClean="0"/>
              <a:t>A composite operating charge @ Rs.2,000/- per day or part of the day shall be payable by a short-term open access customer for each transaction to the SLDC or as determined by the Commission from time to time. </a:t>
            </a:r>
          </a:p>
          <a:p>
            <a:pPr eaLnBrk="1" hangingPunct="1"/>
            <a:endParaRPr lang="en-US" sz="2400" smtClean="0"/>
          </a:p>
          <a:p>
            <a:pPr eaLnBrk="1" hangingPunct="1"/>
            <a:endParaRPr lang="en-US" sz="2400" smtClean="0"/>
          </a:p>
        </p:txBody>
      </p:sp>
      <p:sp>
        <p:nvSpPr>
          <p:cNvPr id="3" name="Title 2"/>
          <p:cNvSpPr>
            <a:spLocks noGrp="1"/>
          </p:cNvSpPr>
          <p:nvPr>
            <p:ph type="title"/>
          </p:nvPr>
        </p:nvSpPr>
        <p:spPr>
          <a:xfrm>
            <a:off x="1285852" y="142852"/>
            <a:ext cx="7500990" cy="857256"/>
          </a:xfrm>
        </p:spPr>
        <p:txBody>
          <a:bodyPr>
            <a:normAutofit fontScale="90000"/>
          </a:bodyPr>
          <a:lstStyle/>
          <a:p>
            <a:pPr marL="514350" indent="-514350" eaLnBrk="1" hangingPunct="1">
              <a:buFont typeface="+mj-lt"/>
              <a:buAutoNum type="alphaLcParenR" startAt="2"/>
              <a:defRPr/>
            </a:pPr>
            <a:r>
              <a:rPr lang="en-US" sz="2800" dirty="0" smtClean="0">
                <a:solidFill>
                  <a:schemeClr val="accent2">
                    <a:lumMod val="75000"/>
                  </a:schemeClr>
                </a:solidFill>
              </a:rPr>
              <a:t>Scheduling and system operation charges payable to State Load </a:t>
            </a:r>
            <a:r>
              <a:rPr lang="en-US" sz="2800" dirty="0" err="1" smtClean="0">
                <a:solidFill>
                  <a:schemeClr val="accent2">
                    <a:lumMod val="75000"/>
                  </a:schemeClr>
                </a:solidFill>
              </a:rPr>
              <a:t>Despatch</a:t>
            </a:r>
            <a:r>
              <a:rPr lang="en-US" sz="2800" dirty="0" smtClean="0">
                <a:solidFill>
                  <a:schemeClr val="accent2">
                    <a:lumMod val="75000"/>
                  </a:schemeClr>
                </a:solidFill>
              </a:rPr>
              <a:t> Centre (SLDC)</a:t>
            </a:r>
            <a:endParaRPr lang="en-US" sz="2800" dirty="0">
              <a:solidFill>
                <a:schemeClr val="accent2">
                  <a:lumMod val="75000"/>
                </a:schemeClr>
              </a:solidFill>
            </a:endParaRPr>
          </a:p>
        </p:txBody>
      </p:sp>
      <p:sp>
        <p:nvSpPr>
          <p:cNvPr id="19460"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19461" name="Slide Number Placeholder 4"/>
          <p:cNvSpPr>
            <a:spLocks noGrp="1"/>
          </p:cNvSpPr>
          <p:nvPr>
            <p:ph type="sldNum" sz="quarter" idx="12"/>
          </p:nvPr>
        </p:nvSpPr>
        <p:spPr bwMode="auto">
          <a:noFill/>
          <a:ln>
            <a:miter lim="800000"/>
            <a:headEnd/>
            <a:tailEnd/>
          </a:ln>
        </p:spPr>
        <p:txBody>
          <a:bodyPr/>
          <a:lstStyle/>
          <a:p>
            <a:fld id="{1877CE77-214A-4B0C-B601-B7A2A4257605}" type="slidenum">
              <a:rPr lang="en-IN" smtClean="0"/>
              <a:pPr/>
              <a:t>17</a:t>
            </a:fld>
            <a:endParaRPr lang="en-IN" smtClean="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Content Placeholder 1"/>
          <p:cNvSpPr>
            <a:spLocks noGrp="1"/>
          </p:cNvSpPr>
          <p:nvPr>
            <p:ph idx="1"/>
          </p:nvPr>
        </p:nvSpPr>
        <p:spPr>
          <a:xfrm>
            <a:off x="785813" y="1357313"/>
            <a:ext cx="8001000" cy="5072062"/>
          </a:xfrm>
        </p:spPr>
        <p:txBody>
          <a:bodyPr>
            <a:normAutofit lnSpcReduction="10000"/>
          </a:bodyPr>
          <a:lstStyle/>
          <a:p>
            <a:pPr eaLnBrk="1" hangingPunct="1"/>
            <a:r>
              <a:rPr lang="en-US" sz="2400" smtClean="0"/>
              <a:t>Wheeling Charges = (ARR – PPC – TC) /(PLS</a:t>
            </a:r>
            <a:r>
              <a:rPr lang="en-US" sz="2400" baseline="-25000" smtClean="0"/>
              <a:t>D</a:t>
            </a:r>
            <a:r>
              <a:rPr lang="en-US" sz="2400" smtClean="0"/>
              <a:t> X365)               </a:t>
            </a:r>
          </a:p>
          <a:p>
            <a:pPr eaLnBrk="1" hangingPunct="1">
              <a:buFont typeface="Arial" charset="0"/>
              <a:buNone/>
            </a:pPr>
            <a:r>
              <a:rPr lang="en-US" sz="2400" smtClean="0"/>
              <a:t>                                         (in Rs./MW-Day)</a:t>
            </a:r>
          </a:p>
          <a:p>
            <a:pPr eaLnBrk="1" hangingPunct="1">
              <a:buFont typeface="Arial" charset="0"/>
              <a:buNone/>
            </a:pPr>
            <a:r>
              <a:rPr lang="en-US" sz="2000" smtClean="0"/>
              <a:t>Where,</a:t>
            </a:r>
          </a:p>
          <a:p>
            <a:pPr lvl="1" algn="just" eaLnBrk="1" hangingPunct="1"/>
            <a:r>
              <a:rPr lang="en-IN" sz="2000" smtClean="0"/>
              <a:t>ARR=Annual Revenue Requirement of the distribution licensee in the concerned year</a:t>
            </a:r>
          </a:p>
          <a:p>
            <a:pPr lvl="1" algn="just" eaLnBrk="1" hangingPunct="1"/>
            <a:r>
              <a:rPr lang="en-IN" sz="2000" smtClean="0"/>
              <a:t>PPC=Total Power Purchase Cost of distribution licensee in the concerned year</a:t>
            </a:r>
          </a:p>
          <a:p>
            <a:pPr lvl="1" algn="just" eaLnBrk="1" hangingPunct="1"/>
            <a:r>
              <a:rPr lang="en-IN" sz="2000" smtClean="0"/>
              <a:t>TC =Total transmission charges paid by distribution licensee for State and Inter-State transmission system for the concerned year</a:t>
            </a:r>
          </a:p>
          <a:p>
            <a:pPr lvl="1" algn="just" eaLnBrk="1" hangingPunct="1"/>
            <a:r>
              <a:rPr lang="en-IN" sz="2000" smtClean="0"/>
              <a:t>PLS</a:t>
            </a:r>
            <a:r>
              <a:rPr lang="en-IN" sz="2000" baseline="-25000" smtClean="0"/>
              <a:t>D</a:t>
            </a:r>
            <a:r>
              <a:rPr lang="en-IN" sz="2000" smtClean="0"/>
              <a:t>=Total Peak load projected to be served by the concerned distribution system in the concerned year</a:t>
            </a:r>
          </a:p>
          <a:p>
            <a:pPr algn="just" eaLnBrk="1" hangingPunct="1"/>
            <a:r>
              <a:rPr lang="en-US" sz="1800" smtClean="0"/>
              <a:t>Wheeling charges shall be payable on the basis of contracted Capacity/ Scheduled Load or actual power flow whichever is higher.  </a:t>
            </a:r>
          </a:p>
          <a:p>
            <a:pPr algn="just" eaLnBrk="1" hangingPunct="1"/>
            <a:r>
              <a:rPr lang="en-US" sz="1800" smtClean="0"/>
              <a:t>For Open Access for a part of a day, the wheeling charges shall be payable on pro-rata basis</a:t>
            </a:r>
          </a:p>
          <a:p>
            <a:pPr algn="just" eaLnBrk="1" hangingPunct="1">
              <a:lnSpc>
                <a:spcPct val="150000"/>
              </a:lnSpc>
            </a:pPr>
            <a:endParaRPr lang="en-US" sz="2400" smtClean="0"/>
          </a:p>
          <a:p>
            <a:pPr eaLnBrk="1" hangingPunct="1">
              <a:buFont typeface="Arial" charset="0"/>
              <a:buNone/>
            </a:pPr>
            <a:endParaRPr lang="en-US" sz="2800" smtClean="0"/>
          </a:p>
        </p:txBody>
      </p:sp>
      <p:sp>
        <p:nvSpPr>
          <p:cNvPr id="3" name="Title 2"/>
          <p:cNvSpPr>
            <a:spLocks noGrp="1"/>
          </p:cNvSpPr>
          <p:nvPr>
            <p:ph type="title"/>
          </p:nvPr>
        </p:nvSpPr>
        <p:spPr/>
        <p:txBody>
          <a:bodyPr/>
          <a:lstStyle/>
          <a:p>
            <a:pPr marL="742950" indent="-742950" eaLnBrk="1" hangingPunct="1">
              <a:buFont typeface="+mj-lt"/>
              <a:buAutoNum type="alphaLcParenR" startAt="3"/>
              <a:defRPr/>
            </a:pPr>
            <a:r>
              <a:rPr lang="en-US" dirty="0" smtClean="0">
                <a:solidFill>
                  <a:schemeClr val="accent2">
                    <a:lumMod val="75000"/>
                  </a:schemeClr>
                </a:solidFill>
              </a:rPr>
              <a:t>Wheeling charges</a:t>
            </a:r>
            <a:endParaRPr lang="en-US" dirty="0">
              <a:solidFill>
                <a:schemeClr val="accent2">
                  <a:lumMod val="75000"/>
                </a:schemeClr>
              </a:solidFill>
            </a:endParaRPr>
          </a:p>
        </p:txBody>
      </p:sp>
      <p:sp>
        <p:nvSpPr>
          <p:cNvPr id="20484"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20485" name="Slide Number Placeholder 4"/>
          <p:cNvSpPr>
            <a:spLocks noGrp="1"/>
          </p:cNvSpPr>
          <p:nvPr>
            <p:ph type="sldNum" sz="quarter" idx="12"/>
          </p:nvPr>
        </p:nvSpPr>
        <p:spPr bwMode="auto">
          <a:noFill/>
          <a:ln>
            <a:miter lim="800000"/>
            <a:headEnd/>
            <a:tailEnd/>
          </a:ln>
        </p:spPr>
        <p:txBody>
          <a:bodyPr/>
          <a:lstStyle/>
          <a:p>
            <a:fld id="{ACE33D01-75A9-43DC-B015-87C96DC0321C}" type="slidenum">
              <a:rPr lang="en-IN" smtClean="0"/>
              <a:pPr/>
              <a:t>18</a:t>
            </a:fld>
            <a:endParaRPr lang="en-IN" smtClean="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506" name="Content Placeholder 1"/>
          <p:cNvSpPr>
            <a:spLocks noGrp="1"/>
          </p:cNvSpPr>
          <p:nvPr>
            <p:ph idx="1"/>
          </p:nvPr>
        </p:nvSpPr>
        <p:spPr>
          <a:xfrm>
            <a:off x="785813" y="1357313"/>
            <a:ext cx="8001000" cy="4768850"/>
          </a:xfrm>
        </p:spPr>
        <p:txBody>
          <a:bodyPr/>
          <a:lstStyle/>
          <a:p>
            <a:pPr algn="just" eaLnBrk="1" hangingPunct="1"/>
            <a:r>
              <a:rPr lang="en-US" sz="2000" smtClean="0"/>
              <a:t>Surcharge should be computed by the Tariff Policy formula. </a:t>
            </a:r>
          </a:p>
          <a:p>
            <a:pPr algn="just" eaLnBrk="1" hangingPunct="1"/>
            <a:r>
              <a:rPr lang="en-US" sz="2000" smtClean="0"/>
              <a:t>S= T- [C (1+L/100)+D]</a:t>
            </a:r>
          </a:p>
          <a:p>
            <a:pPr algn="just" eaLnBrk="1" hangingPunct="1"/>
            <a:endParaRPr lang="en-US" sz="2000" smtClean="0"/>
          </a:p>
          <a:p>
            <a:r>
              <a:rPr lang="en-IN" sz="1600" smtClean="0"/>
              <a:t>Where</a:t>
            </a:r>
          </a:p>
          <a:p>
            <a:pPr lvl="1"/>
            <a:r>
              <a:rPr lang="en-IN" sz="1600" smtClean="0"/>
              <a:t>S is the surcharge</a:t>
            </a:r>
          </a:p>
          <a:p>
            <a:pPr lvl="1"/>
            <a:r>
              <a:rPr lang="en-IN" sz="1600" smtClean="0"/>
              <a:t>T is the Tariff payable by the relevant category of consumers;</a:t>
            </a:r>
          </a:p>
          <a:p>
            <a:pPr lvl="1"/>
            <a:r>
              <a:rPr lang="en-IN" sz="1600" smtClean="0"/>
              <a:t>C is the Weighted average cost of power purchase of top 5% at the margin excluding liquid fuel based generation and renewable power</a:t>
            </a:r>
          </a:p>
          <a:p>
            <a:pPr lvl="1"/>
            <a:r>
              <a:rPr lang="en-IN" sz="1600" smtClean="0"/>
              <a:t>D is the Wheeling charge in per kWh basis (to be derived from the wheeling charge in Rs./MW-Day referred to in Regulation 22 )</a:t>
            </a:r>
          </a:p>
          <a:p>
            <a:pPr lvl="1"/>
            <a:r>
              <a:rPr lang="en-IN" sz="1600" smtClean="0"/>
              <a:t>L is the system Losses for the applicable voltage level, expressed as a Percentage</a:t>
            </a:r>
          </a:p>
          <a:p>
            <a:pPr lvl="1" algn="just" eaLnBrk="1" hangingPunct="1"/>
            <a:endParaRPr lang="en-US" sz="2000" smtClean="0"/>
          </a:p>
        </p:txBody>
      </p:sp>
      <p:sp>
        <p:nvSpPr>
          <p:cNvPr id="3" name="Title 2"/>
          <p:cNvSpPr>
            <a:spLocks noGrp="1"/>
          </p:cNvSpPr>
          <p:nvPr>
            <p:ph type="title"/>
          </p:nvPr>
        </p:nvSpPr>
        <p:spPr>
          <a:xfrm>
            <a:off x="1285852" y="357166"/>
            <a:ext cx="7858148" cy="1000132"/>
          </a:xfrm>
        </p:spPr>
        <p:txBody>
          <a:bodyPr>
            <a:normAutofit fontScale="90000"/>
          </a:bodyPr>
          <a:lstStyle/>
          <a:p>
            <a:pPr marL="742950" indent="-742950" eaLnBrk="1" hangingPunct="1">
              <a:buFont typeface="+mj-lt"/>
              <a:buAutoNum type="alphaLcParenR" startAt="3"/>
              <a:defRPr/>
            </a:pPr>
            <a:r>
              <a:rPr lang="en-US" dirty="0" smtClean="0">
                <a:solidFill>
                  <a:schemeClr val="accent2">
                    <a:lumMod val="75000"/>
                  </a:schemeClr>
                </a:solidFill>
              </a:rPr>
              <a:t>Cross subsidy surcharge (1/2)</a:t>
            </a:r>
            <a:br>
              <a:rPr lang="en-US" dirty="0" smtClean="0">
                <a:solidFill>
                  <a:schemeClr val="accent2">
                    <a:lumMod val="75000"/>
                  </a:schemeClr>
                </a:solidFill>
              </a:rPr>
            </a:br>
            <a:endParaRPr lang="en-US" dirty="0">
              <a:solidFill>
                <a:schemeClr val="accent2">
                  <a:lumMod val="75000"/>
                </a:schemeClr>
              </a:solidFill>
            </a:endParaRPr>
          </a:p>
        </p:txBody>
      </p:sp>
      <p:sp>
        <p:nvSpPr>
          <p:cNvPr id="21508"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21509" name="Slide Number Placeholder 4"/>
          <p:cNvSpPr>
            <a:spLocks noGrp="1"/>
          </p:cNvSpPr>
          <p:nvPr>
            <p:ph type="sldNum" sz="quarter" idx="12"/>
          </p:nvPr>
        </p:nvSpPr>
        <p:spPr bwMode="auto">
          <a:noFill/>
          <a:ln>
            <a:miter lim="800000"/>
            <a:headEnd/>
            <a:tailEnd/>
          </a:ln>
        </p:spPr>
        <p:txBody>
          <a:bodyPr/>
          <a:lstStyle/>
          <a:p>
            <a:fld id="{CAE6AA57-B24F-4FF7-8C35-2A2E21EC6B07}" type="slidenum">
              <a:rPr lang="en-IN" smtClean="0"/>
              <a:pPr/>
              <a:t>19</a:t>
            </a:fld>
            <a:endParaRPr lang="en-IN"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1"/>
          <p:cNvSpPr>
            <a:spLocks noGrp="1"/>
          </p:cNvSpPr>
          <p:nvPr>
            <p:ph idx="1"/>
          </p:nvPr>
        </p:nvSpPr>
        <p:spPr>
          <a:xfrm>
            <a:off x="785813" y="1357313"/>
            <a:ext cx="8001000" cy="4768850"/>
          </a:xfrm>
        </p:spPr>
        <p:txBody>
          <a:bodyPr/>
          <a:lstStyle/>
          <a:p>
            <a:endParaRPr lang="en-US" smtClean="0"/>
          </a:p>
          <a:p>
            <a:endParaRPr lang="en-US" smtClean="0"/>
          </a:p>
          <a:p>
            <a:endParaRPr lang="en-US" smtClean="0"/>
          </a:p>
        </p:txBody>
      </p:sp>
      <p:sp>
        <p:nvSpPr>
          <p:cNvPr id="3" name="Title 2"/>
          <p:cNvSpPr>
            <a:spLocks noGrp="1"/>
          </p:cNvSpPr>
          <p:nvPr>
            <p:ph type="title"/>
          </p:nvPr>
        </p:nvSpPr>
        <p:spPr/>
        <p:txBody>
          <a:bodyPr/>
          <a:lstStyle/>
          <a:p>
            <a:pPr>
              <a:defRPr/>
            </a:pPr>
            <a:r>
              <a:rPr lang="en-US" dirty="0" smtClean="0"/>
              <a:t>In this Presentation</a:t>
            </a:r>
            <a:endParaRPr lang="en-IN" dirty="0"/>
          </a:p>
        </p:txBody>
      </p:sp>
      <p:sp>
        <p:nvSpPr>
          <p:cNvPr id="4100"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4101" name="Slide Number Placeholder 4"/>
          <p:cNvSpPr>
            <a:spLocks noGrp="1"/>
          </p:cNvSpPr>
          <p:nvPr>
            <p:ph type="sldNum" sz="quarter" idx="12"/>
          </p:nvPr>
        </p:nvSpPr>
        <p:spPr bwMode="auto">
          <a:noFill/>
          <a:ln>
            <a:miter lim="800000"/>
            <a:headEnd/>
            <a:tailEnd/>
          </a:ln>
        </p:spPr>
        <p:txBody>
          <a:bodyPr/>
          <a:lstStyle/>
          <a:p>
            <a:fld id="{3FABBF4F-2802-4FFD-AB54-A94F5AB0C413}" type="slidenum">
              <a:rPr lang="en-IN" smtClean="0"/>
              <a:pPr/>
              <a:t>2</a:t>
            </a:fld>
            <a:endParaRPr lang="en-IN" smtClean="0"/>
          </a:p>
        </p:txBody>
      </p:sp>
      <p:graphicFrame>
        <p:nvGraphicFramePr>
          <p:cNvPr id="9" name="Diagram 8"/>
          <p:cNvGraphicFramePr/>
          <p:nvPr/>
        </p:nvGraphicFramePr>
        <p:xfrm>
          <a:off x="1357290" y="1643050"/>
          <a:ext cx="7072362"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30"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22531" name="Slide Number Placeholder 5"/>
          <p:cNvSpPr>
            <a:spLocks noGrp="1"/>
          </p:cNvSpPr>
          <p:nvPr>
            <p:ph type="sldNum" sz="quarter" idx="12"/>
          </p:nvPr>
        </p:nvSpPr>
        <p:spPr bwMode="auto">
          <a:noFill/>
          <a:ln>
            <a:miter lim="800000"/>
            <a:headEnd/>
            <a:tailEnd/>
          </a:ln>
        </p:spPr>
        <p:txBody>
          <a:bodyPr/>
          <a:lstStyle/>
          <a:p>
            <a:fld id="{27BC9345-85EC-4D89-8D05-1F9B9B7CFA7C}" type="slidenum">
              <a:rPr lang="en-IN" smtClean="0"/>
              <a:pPr/>
              <a:t>20</a:t>
            </a:fld>
            <a:endParaRPr lang="en-IN" smtClean="0"/>
          </a:p>
        </p:txBody>
      </p:sp>
      <p:sp>
        <p:nvSpPr>
          <p:cNvPr id="9" name="Title 2"/>
          <p:cNvSpPr>
            <a:spLocks noGrp="1"/>
          </p:cNvSpPr>
          <p:nvPr>
            <p:ph type="title"/>
          </p:nvPr>
        </p:nvSpPr>
        <p:spPr>
          <a:xfrm>
            <a:off x="1285852" y="357166"/>
            <a:ext cx="7858148" cy="1000132"/>
          </a:xfrm>
        </p:spPr>
        <p:txBody>
          <a:bodyPr>
            <a:normAutofit fontScale="90000"/>
          </a:bodyPr>
          <a:lstStyle/>
          <a:p>
            <a:pPr marL="742950" indent="-742950" eaLnBrk="1" hangingPunct="1">
              <a:buFont typeface="+mj-lt"/>
              <a:buAutoNum type="alphaLcParenR" startAt="3"/>
              <a:defRPr/>
            </a:pPr>
            <a:r>
              <a:rPr lang="en-US" dirty="0" smtClean="0">
                <a:solidFill>
                  <a:schemeClr val="accent2">
                    <a:lumMod val="75000"/>
                  </a:schemeClr>
                </a:solidFill>
              </a:rPr>
              <a:t>Cross subsidy surcharge (2/2)</a:t>
            </a:r>
            <a:br>
              <a:rPr lang="en-US" dirty="0" smtClean="0">
                <a:solidFill>
                  <a:schemeClr val="accent2">
                    <a:lumMod val="75000"/>
                  </a:schemeClr>
                </a:solidFill>
              </a:rPr>
            </a:br>
            <a:endParaRPr lang="en-US" dirty="0">
              <a:solidFill>
                <a:schemeClr val="accent2">
                  <a:lumMod val="75000"/>
                </a:schemeClr>
              </a:solidFill>
            </a:endParaRPr>
          </a:p>
        </p:txBody>
      </p:sp>
      <p:sp>
        <p:nvSpPr>
          <p:cNvPr id="22533" name="Title 2"/>
          <p:cNvSpPr>
            <a:spLocks noGrp="1"/>
          </p:cNvSpPr>
          <p:nvPr>
            <p:ph idx="1"/>
          </p:nvPr>
        </p:nvSpPr>
        <p:spPr>
          <a:xfrm>
            <a:off x="785813" y="1357313"/>
            <a:ext cx="8001000" cy="4768850"/>
          </a:xfrm>
        </p:spPr>
        <p:txBody>
          <a:bodyPr/>
          <a:lstStyle/>
          <a:p>
            <a:pPr marL="742950" indent="-742950" eaLnBrk="1" hangingPunct="1">
              <a:buFont typeface="Arial" charset="0"/>
              <a:buNone/>
            </a:pPr>
            <a:r>
              <a:rPr lang="en-US" smtClean="0">
                <a:solidFill>
                  <a:srgbClr val="953735"/>
                </a:solidFill>
              </a:rPr>
              <a:t/>
            </a:r>
            <a:br>
              <a:rPr lang="en-US" smtClean="0">
                <a:solidFill>
                  <a:srgbClr val="953735"/>
                </a:solidFill>
              </a:rPr>
            </a:br>
            <a:endParaRPr lang="en-US" smtClean="0">
              <a:solidFill>
                <a:srgbClr val="953735"/>
              </a:solidFill>
            </a:endParaRPr>
          </a:p>
        </p:txBody>
      </p:sp>
      <p:sp>
        <p:nvSpPr>
          <p:cNvPr id="22534" name="Rectangle 10"/>
          <p:cNvSpPr>
            <a:spLocks noChangeArrowheads="1"/>
          </p:cNvSpPr>
          <p:nvPr/>
        </p:nvSpPr>
        <p:spPr bwMode="auto">
          <a:xfrm>
            <a:off x="785813" y="1357313"/>
            <a:ext cx="8001000" cy="4524315"/>
          </a:xfrm>
          <a:prstGeom prst="rect">
            <a:avLst/>
          </a:prstGeom>
          <a:noFill/>
          <a:ln w="9525">
            <a:noFill/>
            <a:miter lim="800000"/>
            <a:headEnd/>
            <a:tailEnd/>
          </a:ln>
        </p:spPr>
        <p:txBody>
          <a:bodyPr>
            <a:spAutoFit/>
          </a:bodyPr>
          <a:lstStyle/>
          <a:p>
            <a:pPr marL="442913" lvl="1" indent="-442913" algn="just">
              <a:buFont typeface="Wingdings" pitchFamily="2" charset="2"/>
              <a:buChar char="Ø"/>
            </a:pPr>
            <a:r>
              <a:rPr lang="en-US" dirty="0"/>
              <a:t>In case the formula </a:t>
            </a:r>
            <a:r>
              <a:rPr lang="en-US" dirty="0">
                <a:solidFill>
                  <a:schemeClr val="accent1">
                    <a:lumMod val="75000"/>
                  </a:schemeClr>
                </a:solidFill>
              </a:rPr>
              <a:t>gives negative value </a:t>
            </a:r>
            <a:r>
              <a:rPr lang="en-US" dirty="0"/>
              <a:t>of surcharge, the same shall be zero.</a:t>
            </a:r>
          </a:p>
          <a:p>
            <a:pPr marL="442913" lvl="1" indent="-442913" algn="just">
              <a:buFont typeface="Wingdings" pitchFamily="2" charset="2"/>
              <a:buChar char="Ø"/>
            </a:pPr>
            <a:endParaRPr lang="en-US" dirty="0"/>
          </a:p>
          <a:p>
            <a:pPr marL="442913" indent="-442913" algn="just">
              <a:buFont typeface="Wingdings" pitchFamily="2" charset="2"/>
              <a:buChar char="Ø"/>
            </a:pPr>
            <a:r>
              <a:rPr lang="en-US" dirty="0"/>
              <a:t>The Commission may fix a lower surcharge in the situation of shortages and load shedding by the distribution licensee.</a:t>
            </a:r>
          </a:p>
          <a:p>
            <a:pPr marL="442913" indent="-442913" algn="just">
              <a:buFont typeface="Wingdings" pitchFamily="2" charset="2"/>
              <a:buChar char="Ø"/>
            </a:pPr>
            <a:endParaRPr lang="en-US" dirty="0"/>
          </a:p>
          <a:p>
            <a:pPr marL="442913" indent="-442913" algn="just">
              <a:buFont typeface="Wingdings" pitchFamily="2" charset="2"/>
              <a:buChar char="Ø"/>
            </a:pPr>
            <a:r>
              <a:rPr lang="en-US" dirty="0"/>
              <a:t>Cross subsidy surcharge so determined by the Commission shall be reduced by 20% every year at a linear rate. </a:t>
            </a:r>
          </a:p>
          <a:p>
            <a:pPr marL="442913" indent="-442913" algn="just">
              <a:buFont typeface="Wingdings" pitchFamily="2" charset="2"/>
              <a:buChar char="Ø"/>
            </a:pPr>
            <a:endParaRPr lang="en-US" dirty="0"/>
          </a:p>
          <a:p>
            <a:pPr marL="442913" indent="-442913" algn="just">
              <a:buFont typeface="Wingdings" pitchFamily="2" charset="2"/>
              <a:buChar char="Ø"/>
            </a:pPr>
            <a:r>
              <a:rPr lang="en-US" dirty="0"/>
              <a:t>In case power supply position or the consumer load seeking open access changes drastically, the Commission may review the Cross Subsidy Surcharge as and when required. </a:t>
            </a:r>
          </a:p>
          <a:p>
            <a:pPr marL="442913" indent="-442913" algn="just">
              <a:buFont typeface="Wingdings" pitchFamily="2" charset="2"/>
              <a:buChar char="Ø"/>
            </a:pPr>
            <a:endParaRPr lang="en-US" dirty="0"/>
          </a:p>
          <a:p>
            <a:pPr marL="442913" indent="-442913" algn="just">
              <a:buFont typeface="Wingdings" pitchFamily="2" charset="2"/>
              <a:buChar char="Ø"/>
            </a:pPr>
            <a:r>
              <a:rPr lang="en-US" dirty="0"/>
              <a:t>In order to ensure regulatory certainty to a open access consumer applicant, any change in cross-subsidy surcharge level should be made applicable only to the new applicants and the open access already sanctioned should not be disturbed. </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4" name="Content Placeholder 1"/>
          <p:cNvSpPr>
            <a:spLocks noGrp="1"/>
          </p:cNvSpPr>
          <p:nvPr>
            <p:ph idx="1"/>
          </p:nvPr>
        </p:nvSpPr>
        <p:spPr>
          <a:xfrm>
            <a:off x="785813" y="1357313"/>
            <a:ext cx="8001000" cy="4768850"/>
          </a:xfrm>
        </p:spPr>
        <p:txBody>
          <a:bodyPr/>
          <a:lstStyle/>
          <a:p>
            <a:pPr algn="just" eaLnBrk="1" hangingPunct="1">
              <a:lnSpc>
                <a:spcPct val="150000"/>
              </a:lnSpc>
            </a:pPr>
            <a:r>
              <a:rPr lang="en-US" sz="2400" smtClean="0"/>
              <a:t>This additional surcharge shall become applicable only if the obligation of the Licensee in terms of power purchase commitments has been and continues to be stranded or there is an unavoidable obligation and incidence to bear fixed costs consequent to such a contract.</a:t>
            </a:r>
          </a:p>
          <a:p>
            <a:pPr algn="just" eaLnBrk="1" hangingPunct="1">
              <a:lnSpc>
                <a:spcPct val="150000"/>
              </a:lnSpc>
            </a:pPr>
            <a:r>
              <a:rPr lang="en-US" sz="2400" smtClean="0"/>
              <a:t>Any additional surcharge so determined by the Commission shall be applicable only to the new Open Access applicants.</a:t>
            </a:r>
          </a:p>
        </p:txBody>
      </p:sp>
      <p:sp>
        <p:nvSpPr>
          <p:cNvPr id="3" name="Title 2"/>
          <p:cNvSpPr>
            <a:spLocks noGrp="1"/>
          </p:cNvSpPr>
          <p:nvPr>
            <p:ph type="title"/>
          </p:nvPr>
        </p:nvSpPr>
        <p:spPr/>
        <p:txBody>
          <a:bodyPr/>
          <a:lstStyle/>
          <a:p>
            <a:pPr marL="742950" indent="-742950" eaLnBrk="1" hangingPunct="1">
              <a:buFont typeface="+mj-lt"/>
              <a:buAutoNum type="alphaLcParenR" startAt="4"/>
              <a:defRPr/>
            </a:pPr>
            <a:r>
              <a:rPr lang="en-US" dirty="0" smtClean="0">
                <a:solidFill>
                  <a:schemeClr val="accent2">
                    <a:lumMod val="75000"/>
                  </a:schemeClr>
                </a:solidFill>
              </a:rPr>
              <a:t>Additional Surcharge</a:t>
            </a:r>
            <a:endParaRPr lang="en-US" dirty="0">
              <a:solidFill>
                <a:schemeClr val="accent2">
                  <a:lumMod val="75000"/>
                </a:schemeClr>
              </a:solidFill>
            </a:endParaRPr>
          </a:p>
        </p:txBody>
      </p:sp>
      <p:sp>
        <p:nvSpPr>
          <p:cNvPr id="23556"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23557" name="Slide Number Placeholder 4"/>
          <p:cNvSpPr>
            <a:spLocks noGrp="1"/>
          </p:cNvSpPr>
          <p:nvPr>
            <p:ph type="sldNum" sz="quarter" idx="12"/>
          </p:nvPr>
        </p:nvSpPr>
        <p:spPr bwMode="auto">
          <a:noFill/>
          <a:ln>
            <a:miter lim="800000"/>
            <a:headEnd/>
            <a:tailEnd/>
          </a:ln>
        </p:spPr>
        <p:txBody>
          <a:bodyPr/>
          <a:lstStyle/>
          <a:p>
            <a:fld id="{8AA4D1EA-09E9-4D3F-A3A7-22F6F44ADDC6}" type="slidenum">
              <a:rPr lang="en-IN" smtClean="0"/>
              <a:pPr/>
              <a:t>21</a:t>
            </a:fld>
            <a:endParaRPr lang="en-IN" smtClean="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578" name="Content Placeholder 1"/>
          <p:cNvSpPr>
            <a:spLocks noGrp="1"/>
          </p:cNvSpPr>
          <p:nvPr>
            <p:ph idx="1"/>
          </p:nvPr>
        </p:nvSpPr>
        <p:spPr>
          <a:xfrm>
            <a:off x="785813" y="1285875"/>
            <a:ext cx="8001000" cy="5143500"/>
          </a:xfrm>
        </p:spPr>
        <p:txBody>
          <a:bodyPr/>
          <a:lstStyle/>
          <a:p>
            <a:pPr algn="just" eaLnBrk="1" hangingPunct="1"/>
            <a:r>
              <a:rPr lang="en-US" sz="1800" dirty="0" smtClean="0"/>
              <a:t>Standby arrangements in cases of outages of generator supplying to open access customer under open access. </a:t>
            </a:r>
          </a:p>
          <a:p>
            <a:pPr algn="just" eaLnBrk="1" hangingPunct="1"/>
            <a:r>
              <a:rPr lang="en-US" sz="1800" dirty="0" smtClean="0"/>
              <a:t>Standby arrangements </a:t>
            </a:r>
            <a:r>
              <a:rPr lang="en-US" sz="1800" dirty="0" smtClean="0">
                <a:solidFill>
                  <a:schemeClr val="accent1">
                    <a:lumMod val="75000"/>
                  </a:schemeClr>
                </a:solidFill>
              </a:rPr>
              <a:t>for a maximum period of 42 days</a:t>
            </a:r>
            <a:r>
              <a:rPr lang="en-US" sz="1800" dirty="0" smtClean="0">
                <a:solidFill>
                  <a:srgbClr val="FFFF00"/>
                </a:solidFill>
              </a:rPr>
              <a:t> </a:t>
            </a:r>
            <a:r>
              <a:rPr lang="en-US" sz="1800" dirty="0" smtClean="0"/>
              <a:t>in a year, subject to the load shedding as is applicable to the embedded consumer of the licensee</a:t>
            </a:r>
          </a:p>
          <a:p>
            <a:pPr lvl="1" algn="just" eaLnBrk="1" hangingPunct="1"/>
            <a:r>
              <a:rPr lang="en-US" sz="1800" dirty="0" smtClean="0"/>
              <a:t>Standby  charges at the </a:t>
            </a:r>
            <a:r>
              <a:rPr lang="en-US" sz="1800" dirty="0" smtClean="0">
                <a:solidFill>
                  <a:schemeClr val="accent1">
                    <a:lumMod val="75000"/>
                  </a:schemeClr>
                </a:solidFill>
              </a:rPr>
              <a:t>temporary rate of charge </a:t>
            </a:r>
            <a:r>
              <a:rPr lang="en-US" sz="1800" dirty="0" smtClean="0"/>
              <a:t>for that category of consumer subject to the condition that such tariff shall not exceed the highest consumer retail tariff.</a:t>
            </a:r>
          </a:p>
          <a:p>
            <a:pPr algn="just" eaLnBrk="1" hangingPunct="1"/>
            <a:r>
              <a:rPr lang="en-US" sz="1800" dirty="0" smtClean="0"/>
              <a:t>In cases where temporary rate of charge is not available for that consumer category, </a:t>
            </a:r>
          </a:p>
          <a:p>
            <a:pPr lvl="1" algn="just" eaLnBrk="1" hangingPunct="1"/>
            <a:r>
              <a:rPr lang="en-US" sz="1800" dirty="0" smtClean="0"/>
              <a:t>the standby arrangements shall be provided by the distribution licensee for a maximum of 42 days in a year and on payment of </a:t>
            </a:r>
            <a:r>
              <a:rPr lang="en-US" sz="1800" dirty="0" smtClean="0">
                <a:solidFill>
                  <a:schemeClr val="accent1">
                    <a:lumMod val="75000"/>
                  </a:schemeClr>
                </a:solidFill>
              </a:rPr>
              <a:t>fixed charges of 42 days </a:t>
            </a:r>
            <a:r>
              <a:rPr lang="en-US" sz="1800" dirty="0" smtClean="0"/>
              <a:t>and energy charges for that category of consumer in the prevailing rate schedule.</a:t>
            </a:r>
          </a:p>
          <a:p>
            <a:pPr algn="just" eaLnBrk="1" hangingPunct="1"/>
            <a:r>
              <a:rPr lang="en-US" sz="1800" dirty="0" smtClean="0"/>
              <a:t>In case of stand by arrangements sought by continuous process industries, the licensee shall charge on the basis of actual costs involved in arranging power. </a:t>
            </a:r>
          </a:p>
          <a:p>
            <a:pPr algn="just" eaLnBrk="1" hangingPunct="1"/>
            <a:r>
              <a:rPr lang="en-US" sz="1800" dirty="0" smtClean="0"/>
              <a:t>Open Access customers would have the option to arrange stand-by power from any other source.</a:t>
            </a:r>
          </a:p>
          <a:p>
            <a:pPr eaLnBrk="1" hangingPunct="1"/>
            <a:endParaRPr lang="en-US" sz="1800" dirty="0" smtClean="0"/>
          </a:p>
          <a:p>
            <a:pPr eaLnBrk="1" hangingPunct="1"/>
            <a:endParaRPr lang="en-US" sz="1800" dirty="0" smtClean="0"/>
          </a:p>
        </p:txBody>
      </p:sp>
      <p:sp>
        <p:nvSpPr>
          <p:cNvPr id="3" name="Title 2"/>
          <p:cNvSpPr>
            <a:spLocks noGrp="1"/>
          </p:cNvSpPr>
          <p:nvPr>
            <p:ph type="title"/>
          </p:nvPr>
        </p:nvSpPr>
        <p:spPr/>
        <p:txBody>
          <a:bodyPr/>
          <a:lstStyle/>
          <a:p>
            <a:pPr marL="742950" indent="-742950" eaLnBrk="1" hangingPunct="1">
              <a:buFont typeface="+mj-lt"/>
              <a:buAutoNum type="alphaLcParenR" startAt="5"/>
              <a:defRPr/>
            </a:pPr>
            <a:r>
              <a:rPr lang="en-US" dirty="0" smtClean="0">
                <a:solidFill>
                  <a:schemeClr val="accent2">
                    <a:lumMod val="75000"/>
                  </a:schemeClr>
                </a:solidFill>
              </a:rPr>
              <a:t>Standby Charges</a:t>
            </a:r>
            <a:endParaRPr lang="en-US" dirty="0">
              <a:solidFill>
                <a:schemeClr val="accent2">
                  <a:lumMod val="75000"/>
                </a:schemeClr>
              </a:solidFill>
            </a:endParaRPr>
          </a:p>
        </p:txBody>
      </p:sp>
      <p:sp>
        <p:nvSpPr>
          <p:cNvPr id="24580"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24581" name="Slide Number Placeholder 4"/>
          <p:cNvSpPr>
            <a:spLocks noGrp="1"/>
          </p:cNvSpPr>
          <p:nvPr>
            <p:ph type="sldNum" sz="quarter" idx="12"/>
          </p:nvPr>
        </p:nvSpPr>
        <p:spPr bwMode="auto">
          <a:noFill/>
          <a:ln>
            <a:miter lim="800000"/>
            <a:headEnd/>
            <a:tailEnd/>
          </a:ln>
        </p:spPr>
        <p:txBody>
          <a:bodyPr/>
          <a:lstStyle/>
          <a:p>
            <a:fld id="{65E01F78-AD8F-4694-9A55-C2FD5AB53071}" type="slidenum">
              <a:rPr lang="en-IN" smtClean="0"/>
              <a:pPr/>
              <a:t>22</a:t>
            </a:fld>
            <a:endParaRPr lang="en-IN" smtClean="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marL="742950" indent="-742950" eaLnBrk="1" hangingPunct="1">
              <a:defRPr/>
            </a:pPr>
            <a:r>
              <a:rPr lang="en-US" dirty="0" smtClean="0"/>
              <a:t>5. Commercial Matters (1/3)</a:t>
            </a:r>
            <a:endParaRPr lang="en-US" dirty="0"/>
          </a:p>
        </p:txBody>
      </p:sp>
      <p:sp>
        <p:nvSpPr>
          <p:cNvPr id="25603"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25604" name="Slide Number Placeholder 4"/>
          <p:cNvSpPr>
            <a:spLocks noGrp="1"/>
          </p:cNvSpPr>
          <p:nvPr>
            <p:ph type="sldNum" sz="quarter" idx="12"/>
          </p:nvPr>
        </p:nvSpPr>
        <p:spPr bwMode="auto">
          <a:noFill/>
          <a:ln>
            <a:miter lim="800000"/>
            <a:headEnd/>
            <a:tailEnd/>
          </a:ln>
        </p:spPr>
        <p:txBody>
          <a:bodyPr/>
          <a:lstStyle/>
          <a:p>
            <a:fld id="{6FA47C16-A5F3-4455-A20C-7A139D968D56}" type="slidenum">
              <a:rPr lang="en-IN" smtClean="0"/>
              <a:pPr/>
              <a:t>23</a:t>
            </a:fld>
            <a:endParaRPr lang="en-IN" smtClean="0"/>
          </a:p>
        </p:txBody>
      </p:sp>
      <p:sp>
        <p:nvSpPr>
          <p:cNvPr id="25605" name="Content Placeholder 1"/>
          <p:cNvSpPr txBox="1">
            <a:spLocks/>
          </p:cNvSpPr>
          <p:nvPr/>
        </p:nvSpPr>
        <p:spPr bwMode="auto">
          <a:xfrm>
            <a:off x="785813" y="1285875"/>
            <a:ext cx="8001000" cy="5000625"/>
          </a:xfrm>
          <a:prstGeom prst="rect">
            <a:avLst/>
          </a:prstGeom>
          <a:noFill/>
          <a:ln w="9525">
            <a:noFill/>
            <a:miter lim="800000"/>
            <a:headEnd/>
            <a:tailEnd/>
          </a:ln>
        </p:spPr>
        <p:txBody>
          <a:bodyPr/>
          <a:lstStyle/>
          <a:p>
            <a:pPr marL="342900" indent="-342900" algn="just">
              <a:spcBef>
                <a:spcPct val="20000"/>
              </a:spcBef>
            </a:pPr>
            <a:r>
              <a:rPr lang="en-US" b="1" u="sng"/>
              <a:t>Provision under ‘FOR’ Model regulation:</a:t>
            </a:r>
            <a:endParaRPr lang="en-IN" b="1" u="sng"/>
          </a:p>
          <a:p>
            <a:pPr marL="342900" indent="-342900" algn="just">
              <a:spcBef>
                <a:spcPct val="20000"/>
              </a:spcBef>
              <a:buFont typeface="Arial" charset="0"/>
              <a:buChar char="•"/>
            </a:pPr>
            <a:r>
              <a:rPr lang="en-US" b="1">
                <a:latin typeface="Calibri" pitchFamily="34" charset="0"/>
              </a:rPr>
              <a:t>Billing, collection and disbursement</a:t>
            </a:r>
          </a:p>
          <a:p>
            <a:pPr marL="742950" lvl="1" indent="-285750" algn="just">
              <a:spcBef>
                <a:spcPct val="20000"/>
              </a:spcBef>
              <a:buFont typeface="Arial" charset="0"/>
              <a:buChar char="–"/>
            </a:pPr>
            <a:r>
              <a:rPr lang="en-US" sz="1600" b="1">
                <a:latin typeface="Calibri" pitchFamily="34" charset="0"/>
              </a:rPr>
              <a:t>Inter-State transactions:</a:t>
            </a:r>
          </a:p>
          <a:p>
            <a:pPr marL="1143000" lvl="2" indent="-228600" algn="just">
              <a:spcBef>
                <a:spcPct val="20000"/>
              </a:spcBef>
              <a:buFont typeface="Arial" charset="0"/>
              <a:buChar char="•"/>
            </a:pPr>
            <a:r>
              <a:rPr lang="en-US" sz="1600">
                <a:latin typeface="Calibri" pitchFamily="34" charset="0"/>
              </a:rPr>
              <a:t>Short-term Open Access</a:t>
            </a:r>
          </a:p>
          <a:p>
            <a:pPr marL="1600200" lvl="3" indent="-228600" algn="just">
              <a:spcBef>
                <a:spcPct val="20000"/>
              </a:spcBef>
              <a:buFont typeface="Arial" charset="0"/>
              <a:buChar char="–"/>
            </a:pPr>
            <a:r>
              <a:rPr lang="en-US" sz="1400">
                <a:latin typeface="Calibri" pitchFamily="34" charset="0"/>
              </a:rPr>
              <a:t>for use of CTU and STU systems  as per CERC  Regulations</a:t>
            </a:r>
          </a:p>
          <a:p>
            <a:pPr marL="1600200" lvl="3" indent="-228600" algn="just">
              <a:spcBef>
                <a:spcPct val="20000"/>
              </a:spcBef>
              <a:buFont typeface="Arial" charset="0"/>
              <a:buChar char="–"/>
            </a:pPr>
            <a:r>
              <a:rPr lang="en-US" sz="1400">
                <a:latin typeface="Calibri" pitchFamily="34" charset="0"/>
              </a:rPr>
              <a:t>for use of distribution system open access customer shall pay the charges payable to the distribution licensee within 3 days from the grant of the short-term open access by the nodal agency.</a:t>
            </a:r>
          </a:p>
          <a:p>
            <a:pPr marL="1143000" lvl="2" indent="-228600" algn="just">
              <a:spcBef>
                <a:spcPct val="20000"/>
              </a:spcBef>
              <a:buFont typeface="Arial" charset="0"/>
              <a:buChar char="•"/>
            </a:pPr>
            <a:r>
              <a:rPr lang="en-US" sz="1600">
                <a:latin typeface="Calibri" pitchFamily="34" charset="0"/>
              </a:rPr>
              <a:t>Long-term access and medium- term open access</a:t>
            </a:r>
          </a:p>
          <a:p>
            <a:pPr marL="1600200" lvl="3" indent="-228600" algn="just">
              <a:spcBef>
                <a:spcPct val="20000"/>
              </a:spcBef>
              <a:buFont typeface="Arial" charset="0"/>
              <a:buChar char="–"/>
            </a:pPr>
            <a:r>
              <a:rPr lang="en-US" sz="1400">
                <a:latin typeface="Calibri" pitchFamily="34" charset="0"/>
              </a:rPr>
              <a:t>Billing, collection and disbursement of charges payable to RLDC as per CERC  Regulations.</a:t>
            </a:r>
          </a:p>
          <a:p>
            <a:pPr marL="1600200" lvl="3" indent="-228600" algn="just">
              <a:spcBef>
                <a:spcPct val="20000"/>
              </a:spcBef>
              <a:buFont typeface="Arial" charset="0"/>
              <a:buChar char="–"/>
            </a:pPr>
            <a:r>
              <a:rPr lang="en-US" sz="1400">
                <a:latin typeface="Calibri" pitchFamily="34" charset="0"/>
              </a:rPr>
              <a:t>Bills towards the charges payable to SLDC shall be raised by the STU/SLDC directly to the open access customer connected to STU and to the distribution licensee in respect of the customers connected to the distribution system.</a:t>
            </a:r>
          </a:p>
          <a:p>
            <a:pPr marL="1600200" lvl="3" indent="-228600" algn="just">
              <a:spcBef>
                <a:spcPct val="20000"/>
              </a:spcBef>
              <a:buFont typeface="Arial" charset="0"/>
              <a:buChar char="–"/>
            </a:pPr>
            <a:r>
              <a:rPr lang="en-US" sz="1400">
                <a:latin typeface="Calibri" pitchFamily="34" charset="0"/>
              </a:rPr>
              <a:t>Distribution licensee shall raise the bill with the open access customer connected to it within 3 days of receipt of bill from SLDC. </a:t>
            </a:r>
          </a:p>
          <a:p>
            <a:pPr marL="1600200" lvl="3" indent="-228600" algn="just">
              <a:spcBef>
                <a:spcPct val="20000"/>
              </a:spcBef>
              <a:buFont typeface="Arial" charset="0"/>
              <a:buChar char="–"/>
            </a:pPr>
            <a:r>
              <a:rPr lang="en-US" sz="1400">
                <a:latin typeface="Calibri" pitchFamily="34" charset="0"/>
              </a:rPr>
              <a:t>Open access customer connected to the distribution licensee shall pay the charges within five days of receipt of bill from distribution licensee. </a:t>
            </a:r>
          </a:p>
          <a:p>
            <a:pPr marL="1600200" lvl="3" indent="-228600" algn="just">
              <a:spcBef>
                <a:spcPct val="20000"/>
              </a:spcBef>
              <a:buFont typeface="Arial" charset="0"/>
              <a:buChar char="–"/>
            </a:pPr>
            <a:r>
              <a:rPr lang="en-US" sz="1400">
                <a:latin typeface="Calibri" pitchFamily="34" charset="0"/>
              </a:rPr>
              <a:t>The distribution licensee shall disburse the amount payable to STU/SLDC on a monthly basis.</a:t>
            </a:r>
          </a:p>
          <a:p>
            <a:pPr marL="1600200" lvl="3" indent="-228600" algn="just">
              <a:spcBef>
                <a:spcPct val="20000"/>
              </a:spcBef>
              <a:buFont typeface="Arial" charset="0"/>
              <a:buChar char="–"/>
            </a:pPr>
            <a:r>
              <a:rPr lang="en-US" sz="1400">
                <a:latin typeface="Calibri" pitchFamily="34" charset="0"/>
              </a:rPr>
              <a:t>Open access customer connected to the STU shall pay the bills within five working days of receipt of the bill. </a:t>
            </a:r>
          </a:p>
          <a:p>
            <a:pPr marL="1600200" lvl="3" indent="-228600" algn="just">
              <a:spcBef>
                <a:spcPct val="20000"/>
              </a:spcBef>
              <a:buFont typeface="Arial" charset="0"/>
              <a:buChar char="–"/>
            </a:pPr>
            <a:endParaRPr lang="en-US" sz="1100">
              <a:latin typeface="Calibri" pitchFamily="34"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6626" name="Content Placeholder 1"/>
          <p:cNvSpPr>
            <a:spLocks noGrp="1"/>
          </p:cNvSpPr>
          <p:nvPr>
            <p:ph idx="1"/>
          </p:nvPr>
        </p:nvSpPr>
        <p:spPr>
          <a:xfrm>
            <a:off x="785813" y="1357313"/>
            <a:ext cx="8047037" cy="4754562"/>
          </a:xfrm>
        </p:spPr>
        <p:txBody>
          <a:bodyPr>
            <a:normAutofit lnSpcReduction="10000"/>
          </a:bodyPr>
          <a:lstStyle/>
          <a:p>
            <a:pPr eaLnBrk="1" hangingPunct="1"/>
            <a:r>
              <a:rPr lang="en-US" sz="2000" dirty="0" smtClean="0"/>
              <a:t>Intra-State transactions:</a:t>
            </a:r>
          </a:p>
          <a:p>
            <a:pPr lvl="1" eaLnBrk="1" hangingPunct="1"/>
            <a:r>
              <a:rPr lang="en-US" sz="1800" dirty="0" smtClean="0"/>
              <a:t>Short-term Open Access</a:t>
            </a:r>
          </a:p>
          <a:p>
            <a:pPr lvl="2" algn="just" eaLnBrk="1" hangingPunct="1"/>
            <a:r>
              <a:rPr lang="en-US" sz="1600" dirty="0" smtClean="0"/>
              <a:t>The short-term open access customer shall deposit with SLDC the transmission charges and operating </a:t>
            </a:r>
            <a:r>
              <a:rPr lang="en-US" sz="1600" dirty="0" smtClean="0">
                <a:solidFill>
                  <a:schemeClr val="accent1">
                    <a:lumMod val="75000"/>
                  </a:schemeClr>
                </a:solidFill>
              </a:rPr>
              <a:t>charges within 3 working days </a:t>
            </a:r>
            <a:r>
              <a:rPr lang="en-US" sz="1600" dirty="0" smtClean="0"/>
              <a:t>of grant of the short- term open access by SLDC. </a:t>
            </a:r>
          </a:p>
          <a:p>
            <a:pPr lvl="2" algn="just" eaLnBrk="1" hangingPunct="1"/>
            <a:r>
              <a:rPr lang="en-US" sz="1600" dirty="0" smtClean="0"/>
              <a:t>In addition to the above, the short-term open access customer connected to distribution system of a distribution licensee shall also pay to SLDC, the charges payable to the distribution licensee within 3 days from the grant of the short-term open access by the nodal agency. Such charges would </a:t>
            </a:r>
            <a:r>
              <a:rPr lang="en-US" sz="1600" dirty="0" smtClean="0">
                <a:solidFill>
                  <a:schemeClr val="accent1">
                    <a:lumMod val="75000"/>
                  </a:schemeClr>
                </a:solidFill>
              </a:rPr>
              <a:t>be disbursed </a:t>
            </a:r>
            <a:r>
              <a:rPr lang="en-US" sz="1600" dirty="0" smtClean="0"/>
              <a:t>to the distribution licensee on </a:t>
            </a:r>
            <a:r>
              <a:rPr lang="en-US" sz="1600" dirty="0" smtClean="0">
                <a:solidFill>
                  <a:schemeClr val="accent1">
                    <a:lumMod val="75000"/>
                  </a:schemeClr>
                </a:solidFill>
              </a:rPr>
              <a:t>a weekly basis.</a:t>
            </a:r>
          </a:p>
          <a:p>
            <a:pPr lvl="1" eaLnBrk="1" hangingPunct="1"/>
            <a:r>
              <a:rPr lang="en-US" sz="1600" dirty="0" smtClean="0"/>
              <a:t>Long-term and Medium-Term open access</a:t>
            </a:r>
          </a:p>
          <a:p>
            <a:pPr lvl="2" algn="just" eaLnBrk="1" hangingPunct="1"/>
            <a:r>
              <a:rPr lang="en-US" sz="1600" dirty="0" smtClean="0"/>
              <a:t>SLDC, transmission licensees and distribution licensee, where applicable, shall communicate to STU the details of the bills due to them by the 3rd day of the succeeding calendar month. </a:t>
            </a:r>
          </a:p>
          <a:p>
            <a:pPr lvl="2" algn="just" eaLnBrk="1" hangingPunct="1"/>
            <a:r>
              <a:rPr lang="en-US" sz="1600" dirty="0" smtClean="0"/>
              <a:t>STU shall separately indicate the above charges and raise the bill with the open access customer, together with the charges receivable by it, if any, before the 5th day of the above month. The open access customer shall pay the charges within </a:t>
            </a:r>
            <a:r>
              <a:rPr lang="en-US" sz="1600" dirty="0" smtClean="0">
                <a:solidFill>
                  <a:schemeClr val="accent1">
                    <a:lumMod val="75000"/>
                  </a:schemeClr>
                </a:solidFill>
              </a:rPr>
              <a:t>7 days </a:t>
            </a:r>
            <a:r>
              <a:rPr lang="en-US" sz="1600" dirty="0" smtClean="0"/>
              <a:t>from the date of receipt of the bill. STU shall disburse the charges payable to SLDC, transmission licensee and distribution licensee on a monthly basis.</a:t>
            </a:r>
          </a:p>
          <a:p>
            <a:pPr eaLnBrk="1" hangingPunct="1"/>
            <a:endParaRPr lang="en-US" sz="2000" dirty="0" smtClean="0"/>
          </a:p>
        </p:txBody>
      </p:sp>
      <p:sp>
        <p:nvSpPr>
          <p:cNvPr id="3" name="Title 2"/>
          <p:cNvSpPr>
            <a:spLocks noGrp="1"/>
          </p:cNvSpPr>
          <p:nvPr>
            <p:ph type="title"/>
          </p:nvPr>
        </p:nvSpPr>
        <p:spPr/>
        <p:txBody>
          <a:bodyPr/>
          <a:lstStyle/>
          <a:p>
            <a:pPr marL="742950" indent="-742950" eaLnBrk="1" hangingPunct="1">
              <a:defRPr/>
            </a:pPr>
            <a:r>
              <a:rPr lang="en-US" dirty="0" smtClean="0"/>
              <a:t>5. Commercial Matters (2/3)</a:t>
            </a:r>
            <a:endParaRPr lang="en-US" dirty="0"/>
          </a:p>
        </p:txBody>
      </p:sp>
      <p:sp>
        <p:nvSpPr>
          <p:cNvPr id="26628"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26629" name="Slide Number Placeholder 4"/>
          <p:cNvSpPr>
            <a:spLocks noGrp="1"/>
          </p:cNvSpPr>
          <p:nvPr>
            <p:ph type="sldNum" sz="quarter" idx="12"/>
          </p:nvPr>
        </p:nvSpPr>
        <p:spPr bwMode="auto">
          <a:noFill/>
          <a:ln>
            <a:miter lim="800000"/>
            <a:headEnd/>
            <a:tailEnd/>
          </a:ln>
        </p:spPr>
        <p:txBody>
          <a:bodyPr/>
          <a:lstStyle/>
          <a:p>
            <a:fld id="{8D2D1BDB-8F7A-4EC0-9424-C4B0435E9F2D}" type="slidenum">
              <a:rPr lang="en-IN" smtClean="0"/>
              <a:pPr/>
              <a:t>24</a:t>
            </a:fld>
            <a:endParaRPr lang="en-IN" smtClean="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650" name="Content Placeholder 1"/>
          <p:cNvSpPr>
            <a:spLocks noGrp="1"/>
          </p:cNvSpPr>
          <p:nvPr>
            <p:ph idx="1"/>
          </p:nvPr>
        </p:nvSpPr>
        <p:spPr>
          <a:xfrm>
            <a:off x="785813" y="1357313"/>
            <a:ext cx="8001000" cy="4625975"/>
          </a:xfrm>
        </p:spPr>
        <p:txBody>
          <a:bodyPr/>
          <a:lstStyle/>
          <a:p>
            <a:pPr eaLnBrk="1" hangingPunct="1"/>
            <a:r>
              <a:rPr lang="en-US" sz="2000" smtClean="0"/>
              <a:t>Late payment surcharge</a:t>
            </a:r>
          </a:p>
          <a:p>
            <a:pPr eaLnBrk="1" hangingPunct="1">
              <a:buFont typeface="Arial" charset="0"/>
              <a:buNone/>
            </a:pPr>
            <a:endParaRPr lang="en-US" sz="2000" smtClean="0"/>
          </a:p>
          <a:p>
            <a:pPr marL="342900" lvl="1" indent="-342900" eaLnBrk="1" hangingPunct="1">
              <a:buFont typeface="Wingdings" pitchFamily="2" charset="2"/>
              <a:buChar char="q"/>
            </a:pPr>
            <a:r>
              <a:rPr lang="en-US" sz="2000" smtClean="0"/>
              <a:t>Delayed in payment by a open access customer beyond the due date, a late payment surcharge at the rate of 1.25% per month shall be levied.</a:t>
            </a:r>
          </a:p>
          <a:p>
            <a:pPr eaLnBrk="1" hangingPunct="1"/>
            <a:endParaRPr lang="en-US" sz="2000" smtClean="0"/>
          </a:p>
          <a:p>
            <a:pPr eaLnBrk="1" hangingPunct="1"/>
            <a:endParaRPr lang="en-US" sz="2000" smtClean="0"/>
          </a:p>
          <a:p>
            <a:pPr eaLnBrk="1" hangingPunct="1"/>
            <a:r>
              <a:rPr lang="en-US" sz="2000" smtClean="0"/>
              <a:t> Payment Security Mechanism</a:t>
            </a:r>
          </a:p>
          <a:p>
            <a:pPr marL="342900" lvl="1" indent="-342900" eaLnBrk="1" hangingPunct="1">
              <a:buFont typeface="Wingdings" pitchFamily="2" charset="2"/>
              <a:buChar char="q"/>
            </a:pPr>
            <a:endParaRPr lang="en-US" sz="2000" smtClean="0"/>
          </a:p>
          <a:p>
            <a:pPr marL="342900" lvl="1" indent="-342900" eaLnBrk="1" hangingPunct="1">
              <a:buFont typeface="Wingdings" pitchFamily="2" charset="2"/>
              <a:buChar char="q"/>
            </a:pPr>
            <a:r>
              <a:rPr lang="en-US" sz="2000" smtClean="0"/>
              <a:t>In case of long-term access and medium-term open access, the applicant for open access will open an irrevocable Letter of Credit in favour of the agency responsible for collection of various charges for the estimated amount of various charges for a period of two months.</a:t>
            </a:r>
          </a:p>
        </p:txBody>
      </p:sp>
      <p:sp>
        <p:nvSpPr>
          <p:cNvPr id="3" name="Title 2"/>
          <p:cNvSpPr>
            <a:spLocks noGrp="1"/>
          </p:cNvSpPr>
          <p:nvPr>
            <p:ph type="title"/>
          </p:nvPr>
        </p:nvSpPr>
        <p:spPr/>
        <p:txBody>
          <a:bodyPr/>
          <a:lstStyle/>
          <a:p>
            <a:pPr marL="742950" indent="-742950" eaLnBrk="1" hangingPunct="1">
              <a:defRPr/>
            </a:pPr>
            <a:r>
              <a:rPr lang="en-US" dirty="0" smtClean="0"/>
              <a:t>5. Commercial Matters (3/3)</a:t>
            </a:r>
            <a:endParaRPr lang="en-US" dirty="0"/>
          </a:p>
        </p:txBody>
      </p:sp>
      <p:sp>
        <p:nvSpPr>
          <p:cNvPr id="27652"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27653" name="Slide Number Placeholder 4"/>
          <p:cNvSpPr>
            <a:spLocks noGrp="1"/>
          </p:cNvSpPr>
          <p:nvPr>
            <p:ph type="sldNum" sz="quarter" idx="12"/>
          </p:nvPr>
        </p:nvSpPr>
        <p:spPr bwMode="auto">
          <a:noFill/>
          <a:ln>
            <a:miter lim="800000"/>
            <a:headEnd/>
            <a:tailEnd/>
          </a:ln>
        </p:spPr>
        <p:txBody>
          <a:bodyPr/>
          <a:lstStyle/>
          <a:p>
            <a:fld id="{59562103-D1A3-4B37-9956-AB128387D1A1}" type="slidenum">
              <a:rPr lang="en-IN" smtClean="0"/>
              <a:pPr/>
              <a:t>25</a:t>
            </a:fld>
            <a:endParaRPr lang="en-IN" smtClean="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Content Placeholder 1"/>
          <p:cNvSpPr>
            <a:spLocks noGrp="1"/>
          </p:cNvSpPr>
          <p:nvPr>
            <p:ph idx="1"/>
          </p:nvPr>
        </p:nvSpPr>
        <p:spPr>
          <a:xfrm>
            <a:off x="785813" y="1357313"/>
            <a:ext cx="8001000" cy="4768850"/>
          </a:xfrm>
        </p:spPr>
        <p:txBody>
          <a:bodyPr/>
          <a:lstStyle/>
          <a:p>
            <a:endParaRPr lang="en-US" smtClean="0"/>
          </a:p>
          <a:p>
            <a:endParaRPr lang="en-US" smtClean="0"/>
          </a:p>
          <a:p>
            <a:endParaRPr lang="en-US" smtClean="0"/>
          </a:p>
        </p:txBody>
      </p:sp>
      <p:sp>
        <p:nvSpPr>
          <p:cNvPr id="3" name="Title 2"/>
          <p:cNvSpPr>
            <a:spLocks noGrp="1"/>
          </p:cNvSpPr>
          <p:nvPr>
            <p:ph type="title"/>
          </p:nvPr>
        </p:nvSpPr>
        <p:spPr/>
        <p:txBody>
          <a:bodyPr/>
          <a:lstStyle/>
          <a:p>
            <a:pPr>
              <a:defRPr/>
            </a:pPr>
            <a:r>
              <a:rPr lang="en-US" dirty="0" smtClean="0"/>
              <a:t>Moving on to…</a:t>
            </a:r>
            <a:endParaRPr lang="en-IN" dirty="0"/>
          </a:p>
        </p:txBody>
      </p:sp>
      <p:sp>
        <p:nvSpPr>
          <p:cNvPr id="5124"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5125" name="Slide Number Placeholder 4"/>
          <p:cNvSpPr>
            <a:spLocks noGrp="1"/>
          </p:cNvSpPr>
          <p:nvPr>
            <p:ph type="sldNum" sz="quarter" idx="12"/>
          </p:nvPr>
        </p:nvSpPr>
        <p:spPr bwMode="auto">
          <a:noFill/>
          <a:ln>
            <a:miter lim="800000"/>
            <a:headEnd/>
            <a:tailEnd/>
          </a:ln>
        </p:spPr>
        <p:txBody>
          <a:bodyPr/>
          <a:lstStyle/>
          <a:p>
            <a:fld id="{CF797034-76A1-4AF6-8B12-29807D0DA11D}" type="slidenum">
              <a:rPr lang="en-IN" smtClean="0"/>
              <a:pPr/>
              <a:t>26</a:t>
            </a:fld>
            <a:endParaRPr lang="en-IN" smtClean="0"/>
          </a:p>
        </p:txBody>
      </p:sp>
      <p:graphicFrame>
        <p:nvGraphicFramePr>
          <p:cNvPr id="9" name="Diagram 8"/>
          <p:cNvGraphicFramePr/>
          <p:nvPr/>
        </p:nvGraphicFramePr>
        <p:xfrm>
          <a:off x="1357290" y="1643050"/>
          <a:ext cx="7072362"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MSEDCL</a:t>
            </a:r>
            <a:br>
              <a:rPr lang="en-US" dirty="0" smtClean="0"/>
            </a:br>
            <a:r>
              <a:rPr lang="en-US" sz="2800" dirty="0" smtClean="0"/>
              <a:t>a utility of Maharashtra Year 2010-2011</a:t>
            </a:r>
            <a:endParaRPr lang="en-IN" dirty="0"/>
          </a:p>
        </p:txBody>
      </p:sp>
      <p:sp>
        <p:nvSpPr>
          <p:cNvPr id="6" name="Text Placeholder 5"/>
          <p:cNvSpPr>
            <a:spLocks noGrp="1"/>
          </p:cNvSpPr>
          <p:nvPr>
            <p:ph type="body" idx="1"/>
          </p:nvPr>
        </p:nvSpPr>
        <p:spPr/>
        <p:txBody>
          <a:bodyPr/>
          <a:lstStyle/>
          <a:p>
            <a:endParaRPr lang="en-IN"/>
          </a:p>
        </p:txBody>
      </p:sp>
      <p:sp>
        <p:nvSpPr>
          <p:cNvPr id="4" name="Slide Number Placeholder 3"/>
          <p:cNvSpPr>
            <a:spLocks noGrp="1"/>
          </p:cNvSpPr>
          <p:nvPr>
            <p:ph type="sldNum" sz="quarter" idx="12"/>
          </p:nvPr>
        </p:nvSpPr>
        <p:spPr/>
        <p:txBody>
          <a:bodyPr/>
          <a:lstStyle/>
          <a:p>
            <a:fld id="{5C4E1808-D260-4EA2-8377-9DDE85862B90}" type="slidenum">
              <a:rPr lang="en-IN" smtClean="0"/>
              <a:pPr/>
              <a:t>27</a:t>
            </a:fld>
            <a:endParaRPr lang="en-IN"/>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Snapshot of Tariff Order of MSEDCL for FY 2010-2011</a:t>
            </a:r>
            <a:endParaRPr lang="en-IN" dirty="0"/>
          </a:p>
        </p:txBody>
      </p:sp>
      <p:graphicFrame>
        <p:nvGraphicFramePr>
          <p:cNvPr id="5" name="Content Placeholder 4"/>
          <p:cNvGraphicFramePr>
            <a:graphicFrameLocks noGrp="1"/>
          </p:cNvGraphicFramePr>
          <p:nvPr>
            <p:ph idx="1"/>
          </p:nvPr>
        </p:nvGraphicFramePr>
        <p:xfrm>
          <a:off x="1115616" y="1556789"/>
          <a:ext cx="7704856" cy="4817341"/>
        </p:xfrm>
        <a:graphic>
          <a:graphicData uri="http://schemas.openxmlformats.org/drawingml/2006/table">
            <a:tbl>
              <a:tblPr/>
              <a:tblGrid>
                <a:gridCol w="3634464"/>
                <a:gridCol w="2037731"/>
                <a:gridCol w="1013796"/>
                <a:gridCol w="1018865"/>
              </a:tblGrid>
              <a:tr h="283373">
                <a:tc gridSpan="2">
                  <a:txBody>
                    <a:bodyPr/>
                    <a:lstStyle/>
                    <a:p>
                      <a:pPr algn="l" fontAlgn="b"/>
                      <a:r>
                        <a:rPr lang="en-IN" sz="1600" b="0" i="0" u="none" strike="noStrike" dirty="0">
                          <a:solidFill>
                            <a:srgbClr val="EEECE1"/>
                          </a:solidFill>
                          <a:latin typeface="Calibri"/>
                        </a:rPr>
                        <a:t>Annual Revenue Requirement(2010-11)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30901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3373">
                <a:tc gridSpan="2">
                  <a:txBody>
                    <a:bodyPr/>
                    <a:lstStyle/>
                    <a:p>
                      <a:pPr algn="l" fontAlgn="b"/>
                      <a:r>
                        <a:rPr lang="en-IN" sz="1600" b="0" i="0" u="none" strike="noStrike">
                          <a:solidFill>
                            <a:srgbClr val="EEECE1"/>
                          </a:solidFill>
                          <a:latin typeface="Calibri"/>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70,480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3373">
                <a:tc gridSpan="2">
                  <a:txBody>
                    <a:bodyPr/>
                    <a:lstStyle/>
                    <a:p>
                      <a:pPr algn="l" fontAlgn="b"/>
                      <a:r>
                        <a:rPr lang="en-IN" sz="1600" b="0" i="0" u="none" strike="noStrike">
                          <a:solidFill>
                            <a:srgbClr val="EEECE1"/>
                          </a:solidFill>
                          <a:latin typeface="Calibri"/>
                        </a:rPr>
                        <a:t>Total revenue from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29,993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3373">
                <a:tc gridSpan="2">
                  <a:txBody>
                    <a:bodyPr/>
                    <a:lstStyle/>
                    <a:p>
                      <a:pPr algn="l" fontAlgn="b"/>
                      <a:r>
                        <a:rPr lang="en-IN" sz="1600" b="0" i="0" u="none" strike="noStrike">
                          <a:solidFill>
                            <a:srgbClr val="EEECE1"/>
                          </a:solidFill>
                          <a:latin typeface="Calibri"/>
                        </a:rPr>
                        <a:t>Sales to 1 MW and above consumers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12984.25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3373">
                <a:tc gridSpan="2">
                  <a:txBody>
                    <a:bodyPr/>
                    <a:lstStyle/>
                    <a:p>
                      <a:pPr algn="l" fontAlgn="b"/>
                      <a:r>
                        <a:rPr lang="en-IN" sz="1600" b="0" i="0" u="none" strike="noStrike">
                          <a:solidFill>
                            <a:srgbClr val="EEECE1"/>
                          </a:solidFill>
                          <a:latin typeface="Calibri"/>
                        </a:rPr>
                        <a:t>Revenue from Sales to 1 MW and above consumers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7175.37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3373">
                <a:tc gridSpan="2">
                  <a:txBody>
                    <a:bodyPr/>
                    <a:lstStyle/>
                    <a:p>
                      <a:pPr algn="l" fontAlgn="b"/>
                      <a:r>
                        <a:rPr lang="en-IN" sz="1600" b="0" i="0" u="none" strike="noStrike">
                          <a:solidFill>
                            <a:srgbClr val="EEECE1"/>
                          </a:solidFill>
                          <a:latin typeface="Calibri"/>
                        </a:rPr>
                        <a:t>Transmission Loss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4.85%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3373">
                <a:tc gridSpan="2">
                  <a:txBody>
                    <a:bodyPr/>
                    <a:lstStyle/>
                    <a:p>
                      <a:pPr algn="l" fontAlgn="b"/>
                      <a:r>
                        <a:rPr lang="en-IN" sz="1600" b="0" i="0" u="none" strike="noStrike">
                          <a:solidFill>
                            <a:srgbClr val="EEECE1"/>
                          </a:solidFill>
                          <a:latin typeface="Calibri"/>
                        </a:rPr>
                        <a:t>Wheeling Loss(at 22/11 kv)</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3373">
                <a:tc gridSpan="2">
                  <a:txBody>
                    <a:bodyPr/>
                    <a:lstStyle/>
                    <a:p>
                      <a:pPr algn="l" fontAlgn="b"/>
                      <a:r>
                        <a:rPr lang="en-IN" sz="1600" b="0" i="0" u="none" strike="noStrike">
                          <a:solidFill>
                            <a:srgbClr val="EEECE1"/>
                          </a:solidFill>
                          <a:latin typeface="Calibri"/>
                        </a:rPr>
                        <a:t>Wheeling Charge (at 22/11 kv)</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Rs/kWh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3373">
                <a:tc gridSpan="2">
                  <a:txBody>
                    <a:bodyPr/>
                    <a:lstStyle/>
                    <a:p>
                      <a:pPr algn="l" fontAlgn="b"/>
                      <a:r>
                        <a:rPr lang="en-IN" sz="1600" b="0" i="0" u="none" strike="noStrike">
                          <a:solidFill>
                            <a:srgbClr val="EEECE1"/>
                          </a:solidFill>
                          <a:latin typeface="Calibri"/>
                        </a:rPr>
                        <a:t>Average Cost of Supply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Rs./Unit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4.38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3373">
                <a:tc gridSpan="2">
                  <a:txBody>
                    <a:bodyPr/>
                    <a:lstStyle/>
                    <a:p>
                      <a:pPr algn="l" fontAlgn="b"/>
                      <a:r>
                        <a:rPr lang="en-IN" sz="1600" b="0" i="0" u="none" strike="noStrike">
                          <a:solidFill>
                            <a:srgbClr val="EEECE1"/>
                          </a:solidFill>
                          <a:latin typeface="Calibri"/>
                        </a:rPr>
                        <a:t>Tariff of Consumer (5MW at 11 KV)</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Rs./Unit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5.53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3373">
                <a:tc rowSpan="2">
                  <a:txBody>
                    <a:bodyPr/>
                    <a:lstStyle/>
                    <a:p>
                      <a:pPr algn="l" fontAlgn="ctr"/>
                      <a:r>
                        <a:rPr lang="en-IN" sz="1600" b="0" i="0" u="none" strike="noStrike">
                          <a:solidFill>
                            <a:srgbClr val="EEECE1"/>
                          </a:solidFill>
                          <a:latin typeface="Calibri"/>
                        </a:rPr>
                        <a:t>No of Applications pending</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IN" sz="1600" b="0" i="0" u="none" strike="noStrike">
                          <a:solidFill>
                            <a:srgbClr val="EEECE1"/>
                          </a:solidFill>
                          <a:latin typeface="Calibri"/>
                        </a:rPr>
                        <a:t>For 1 MW and Above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IN" sz="1600" b="0" i="0" u="none" strike="noStrike">
                          <a:solidFill>
                            <a:srgbClr val="006100"/>
                          </a:solidFill>
                          <a:latin typeface="Calibri"/>
                        </a:rPr>
                        <a:t>Nos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128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3373">
                <a:tc vMerge="1">
                  <a:txBody>
                    <a:bodyPr/>
                    <a:lstStyle/>
                    <a:p>
                      <a:endParaRPr lang="en-IN"/>
                    </a:p>
                  </a:txBody>
                  <a:tcPr/>
                </a:tc>
                <a:tc>
                  <a:txBody>
                    <a:bodyPr/>
                    <a:lstStyle/>
                    <a:p>
                      <a:pPr algn="l" fontAlgn="b"/>
                      <a:r>
                        <a:rPr lang="en-IN" sz="1600" b="0" i="0" u="none" strike="noStrike">
                          <a:solidFill>
                            <a:srgbClr val="EEECE1"/>
                          </a:solidFill>
                          <a:latin typeface="Calibri"/>
                        </a:rPr>
                        <a:t>Less than 1 MW</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IN" sz="1600" b="0" i="0" u="none" strike="noStrike">
                          <a:solidFill>
                            <a:srgbClr val="006100"/>
                          </a:solidFill>
                          <a:latin typeface="Calibri"/>
                        </a:rPr>
                        <a:t>Nos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511185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3373">
                <a:tc rowSpan="2">
                  <a:txBody>
                    <a:bodyPr/>
                    <a:lstStyle/>
                    <a:p>
                      <a:pPr algn="l" fontAlgn="ctr"/>
                      <a:r>
                        <a:rPr lang="en-IN" sz="1600" b="0" i="0" u="none" strike="noStrike">
                          <a:solidFill>
                            <a:srgbClr val="EEECE1"/>
                          </a:solidFill>
                          <a:latin typeface="Calibri"/>
                        </a:rPr>
                        <a:t>Contracted Demand of Pending Applications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IN" sz="1600" b="0" i="0" u="none" strike="noStrike">
                          <a:solidFill>
                            <a:srgbClr val="EEECE1"/>
                          </a:solidFill>
                          <a:latin typeface="Calibri"/>
                        </a:rPr>
                        <a:t>For 1 MW and Above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IN" sz="1600" b="0" i="0" u="none" strike="noStrike">
                          <a:solidFill>
                            <a:srgbClr val="006100"/>
                          </a:solidFill>
                          <a:latin typeface="Calibri"/>
                        </a:rPr>
                        <a:t>MW</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NA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3373">
                <a:tc vMerge="1">
                  <a:txBody>
                    <a:bodyPr/>
                    <a:lstStyle/>
                    <a:p>
                      <a:endParaRPr lang="en-IN"/>
                    </a:p>
                  </a:txBody>
                  <a:tcPr/>
                </a:tc>
                <a:tc>
                  <a:txBody>
                    <a:bodyPr/>
                    <a:lstStyle/>
                    <a:p>
                      <a:pPr algn="l" fontAlgn="b"/>
                      <a:r>
                        <a:rPr lang="en-IN" sz="1600" b="0" i="0" u="none" strike="noStrike">
                          <a:solidFill>
                            <a:srgbClr val="EEECE1"/>
                          </a:solidFill>
                          <a:latin typeface="Calibri"/>
                        </a:rPr>
                        <a:t>Less than 1 MW</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IN" sz="1600" b="0" i="0" u="none" strike="noStrike">
                          <a:solidFill>
                            <a:srgbClr val="006100"/>
                          </a:solidFill>
                          <a:latin typeface="Calibri"/>
                        </a:rPr>
                        <a:t>MW</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NA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3373">
                <a:tc gridSpan="2">
                  <a:txBody>
                    <a:bodyPr/>
                    <a:lstStyle/>
                    <a:p>
                      <a:pPr algn="l" fontAlgn="b"/>
                      <a:r>
                        <a:rPr lang="en-IN" sz="1600" b="0" i="0" u="none" strike="noStrike" dirty="0">
                          <a:solidFill>
                            <a:srgbClr val="EEECE1"/>
                          </a:solidFill>
                          <a:latin typeface="Calibri"/>
                          <a:hlinkClick r:id="" action="ppaction://customshow?id=6&amp;return=true"/>
                        </a:rPr>
                        <a:t>Total Power Purchase</a:t>
                      </a:r>
                      <a:endParaRPr lang="en-IN" sz="1600" b="0" i="0" u="none" strike="noStrike" dirty="0">
                        <a:solidFill>
                          <a:srgbClr val="EEECE1"/>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90793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3373">
                <a:tc gridSpan="2">
                  <a:txBody>
                    <a:bodyPr/>
                    <a:lstStyle/>
                    <a:p>
                      <a:pPr algn="l" fontAlgn="b"/>
                      <a:r>
                        <a:rPr lang="en-IN" sz="1600" b="0" i="0" u="none" strike="noStrike">
                          <a:solidFill>
                            <a:srgbClr val="EEECE1"/>
                          </a:solidFill>
                          <a:latin typeface="Calibri"/>
                        </a:rPr>
                        <a:t>Total Power Purchase Cost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23791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3373">
                <a:tc gridSpan="2">
                  <a:txBody>
                    <a:bodyPr/>
                    <a:lstStyle/>
                    <a:p>
                      <a:pPr algn="l" fontAlgn="b"/>
                      <a:r>
                        <a:rPr lang="en-IN" sz="1600" b="0" i="0" u="none" strike="noStrike">
                          <a:solidFill>
                            <a:srgbClr val="EEECE1"/>
                          </a:solidFill>
                          <a:latin typeface="Calibri"/>
                        </a:rPr>
                        <a:t>Average Power Purchase Cost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Rs./Unit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dirty="0">
                          <a:solidFill>
                            <a:srgbClr val="006100"/>
                          </a:solidFill>
                          <a:latin typeface="Calibri"/>
                        </a:rPr>
                        <a:t>2.62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bl>
          </a:graphicData>
        </a:graphic>
      </p:graphicFrame>
      <p:sp>
        <p:nvSpPr>
          <p:cNvPr id="4" name="Slide Number Placeholder 3"/>
          <p:cNvSpPr>
            <a:spLocks noGrp="1"/>
          </p:cNvSpPr>
          <p:nvPr>
            <p:ph type="sldNum" sz="quarter" idx="12"/>
          </p:nvPr>
        </p:nvSpPr>
        <p:spPr/>
        <p:txBody>
          <a:bodyPr/>
          <a:lstStyle/>
          <a:p>
            <a:fld id="{5C4E1808-D260-4EA2-8377-9DDE85862B90}" type="slidenum">
              <a:rPr lang="en-IN" smtClean="0"/>
              <a:pPr/>
              <a:t>28</a:t>
            </a:fld>
            <a:endParaRPr lang="en-IN"/>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35608" y="274638"/>
            <a:ext cx="7498080" cy="654032"/>
          </a:xfrm>
        </p:spPr>
        <p:txBody>
          <a:bodyPr>
            <a:normAutofit/>
          </a:bodyPr>
          <a:lstStyle/>
          <a:p>
            <a:pPr>
              <a:defRPr/>
            </a:pPr>
            <a:r>
              <a:rPr lang="en-US" sz="2800" dirty="0" smtClean="0"/>
              <a:t>Maharashtra Case Study (MSEDCL) 2010-11</a:t>
            </a:r>
            <a:endParaRPr lang="en-US" sz="2800" dirty="0"/>
          </a:p>
        </p:txBody>
      </p:sp>
      <p:sp>
        <p:nvSpPr>
          <p:cNvPr id="32771" name="Slide Number Placeholder 5"/>
          <p:cNvSpPr>
            <a:spLocks noGrp="1"/>
          </p:cNvSpPr>
          <p:nvPr>
            <p:ph type="sldNum" sz="quarter" idx="12"/>
          </p:nvPr>
        </p:nvSpPr>
        <p:spPr bwMode="auto">
          <a:noFill/>
          <a:ln>
            <a:miter lim="800000"/>
            <a:headEnd/>
            <a:tailEnd/>
          </a:ln>
        </p:spPr>
        <p:txBody>
          <a:bodyPr/>
          <a:lstStyle/>
          <a:p>
            <a:fld id="{63E809A8-9B77-426E-8933-DE645A09CCA2}" type="slidenum">
              <a:rPr lang="en-IN" smtClean="0"/>
              <a:pPr/>
              <a:t>29</a:t>
            </a:fld>
            <a:endParaRPr lang="en-IN" smtClean="0"/>
          </a:p>
        </p:txBody>
      </p:sp>
      <p:graphicFrame>
        <p:nvGraphicFramePr>
          <p:cNvPr id="5" name="Diagram 4"/>
          <p:cNvGraphicFramePr/>
          <p:nvPr/>
        </p:nvGraphicFramePr>
        <p:xfrm>
          <a:off x="1187624" y="1412776"/>
          <a:ext cx="7776864" cy="46805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Content Placeholder 1"/>
          <p:cNvSpPr>
            <a:spLocks noGrp="1"/>
          </p:cNvSpPr>
          <p:nvPr>
            <p:ph idx="1"/>
          </p:nvPr>
        </p:nvSpPr>
        <p:spPr>
          <a:xfrm>
            <a:off x="785813" y="1357313"/>
            <a:ext cx="8001000" cy="4768850"/>
          </a:xfrm>
        </p:spPr>
        <p:txBody>
          <a:bodyPr/>
          <a:lstStyle/>
          <a:p>
            <a:endParaRPr lang="en-US" smtClean="0"/>
          </a:p>
          <a:p>
            <a:endParaRPr lang="en-US" smtClean="0"/>
          </a:p>
          <a:p>
            <a:endParaRPr lang="en-US" smtClean="0"/>
          </a:p>
        </p:txBody>
      </p:sp>
      <p:sp>
        <p:nvSpPr>
          <p:cNvPr id="3" name="Title 2"/>
          <p:cNvSpPr>
            <a:spLocks noGrp="1"/>
          </p:cNvSpPr>
          <p:nvPr>
            <p:ph type="title"/>
          </p:nvPr>
        </p:nvSpPr>
        <p:spPr/>
        <p:txBody>
          <a:bodyPr/>
          <a:lstStyle/>
          <a:p>
            <a:pPr>
              <a:defRPr/>
            </a:pPr>
            <a:r>
              <a:rPr lang="en-US" dirty="0" smtClean="0"/>
              <a:t>To begin with…</a:t>
            </a:r>
            <a:endParaRPr lang="en-IN" dirty="0"/>
          </a:p>
        </p:txBody>
      </p:sp>
      <p:sp>
        <p:nvSpPr>
          <p:cNvPr id="5124"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5125" name="Slide Number Placeholder 4"/>
          <p:cNvSpPr>
            <a:spLocks noGrp="1"/>
          </p:cNvSpPr>
          <p:nvPr>
            <p:ph type="sldNum" sz="quarter" idx="12"/>
          </p:nvPr>
        </p:nvSpPr>
        <p:spPr bwMode="auto">
          <a:noFill/>
          <a:ln>
            <a:miter lim="800000"/>
            <a:headEnd/>
            <a:tailEnd/>
          </a:ln>
        </p:spPr>
        <p:txBody>
          <a:bodyPr/>
          <a:lstStyle/>
          <a:p>
            <a:fld id="{CF797034-76A1-4AF6-8B12-29807D0DA11D}" type="slidenum">
              <a:rPr lang="en-IN" smtClean="0"/>
              <a:pPr/>
              <a:t>3</a:t>
            </a:fld>
            <a:endParaRPr lang="en-IN" smtClean="0"/>
          </a:p>
        </p:txBody>
      </p:sp>
      <p:graphicFrame>
        <p:nvGraphicFramePr>
          <p:cNvPr id="9" name="Diagram 8"/>
          <p:cNvGraphicFramePr/>
          <p:nvPr/>
        </p:nvGraphicFramePr>
        <p:xfrm>
          <a:off x="1357290" y="1643050"/>
          <a:ext cx="7072362"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96908"/>
          </a:xfrm>
        </p:spPr>
        <p:txBody>
          <a:bodyPr/>
          <a:lstStyle/>
          <a:p>
            <a:r>
              <a:rPr lang="en-US" dirty="0" smtClean="0"/>
              <a:t>Scenario-I-MSEDCL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30</a:t>
            </a:fld>
            <a:endParaRPr lang="en-IN"/>
          </a:p>
        </p:txBody>
      </p:sp>
      <p:graphicFrame>
        <p:nvGraphicFramePr>
          <p:cNvPr id="7" name="Content Placeholder 6"/>
          <p:cNvGraphicFramePr>
            <a:graphicFrameLocks noGrp="1"/>
          </p:cNvGraphicFramePr>
          <p:nvPr>
            <p:ph idx="1"/>
          </p:nvPr>
        </p:nvGraphicFramePr>
        <p:xfrm>
          <a:off x="1000100" y="1142984"/>
          <a:ext cx="8072462" cy="5181600"/>
        </p:xfrm>
        <a:graphic>
          <a:graphicData uri="http://schemas.openxmlformats.org/drawingml/2006/table">
            <a:tbl>
              <a:tblPr/>
              <a:tblGrid>
                <a:gridCol w="5341616"/>
                <a:gridCol w="699865"/>
                <a:gridCol w="617528"/>
                <a:gridCol w="1413453"/>
              </a:tblGrid>
              <a:tr h="409575">
                <a:tc gridSpan="4">
                  <a:txBody>
                    <a:bodyPr/>
                    <a:lstStyle/>
                    <a:p>
                      <a:pPr algn="l" fontAlgn="t"/>
                      <a:r>
                        <a:rPr lang="en-IN" sz="1400" b="0" i="0" u="none" strike="noStrike" dirty="0">
                          <a:solidFill>
                            <a:srgbClr val="FFFFFF"/>
                          </a:solidFill>
                          <a:latin typeface="Calibri"/>
                        </a:rPr>
                        <a:t>All the consumers of 1 MW and above opt for Open access and </a:t>
                      </a:r>
                      <a:r>
                        <a:rPr lang="en-IN" sz="1400" b="0" i="0" u="none" strike="noStrike" dirty="0" err="1">
                          <a:solidFill>
                            <a:srgbClr val="FFFFFF"/>
                          </a:solidFill>
                          <a:latin typeface="Calibri"/>
                        </a:rPr>
                        <a:t>Discom</a:t>
                      </a:r>
                      <a:r>
                        <a:rPr lang="en-IN" sz="1400" b="0" i="0" u="none" strike="noStrike" dirty="0">
                          <a:solidFill>
                            <a:srgbClr val="FFFFFF"/>
                          </a:solidFill>
                          <a:latin typeface="Calibri"/>
                        </a:rPr>
                        <a:t> avoids the variable cost of Power procurement (in descending order @ Rs./unit</a:t>
                      </a:r>
                      <a:r>
                        <a:rPr lang="en-IN" sz="1400" b="0" i="0" u="none" strike="noStrike" dirty="0" smtClean="0">
                          <a:solidFill>
                            <a:srgbClr val="FFFFFF"/>
                          </a:solidFill>
                          <a:latin typeface="Calibri"/>
                        </a:rPr>
                        <a:t>).</a:t>
                      </a:r>
                      <a:endParaRPr lang="en-IN" sz="1400" b="0" i="0" u="none" strike="noStrike" dirty="0">
                        <a:solidFill>
                          <a:srgbClr val="FFFFFF"/>
                        </a:solidFill>
                        <a:latin typeface="Calibri"/>
                      </a:endParaRPr>
                    </a:p>
                  </a:txBody>
                  <a:tcPr marL="0" marR="0" marT="0" marB="0">
                    <a:lnL>
                      <a:noFill/>
                    </a:lnL>
                    <a:lnR>
                      <a:noFill/>
                    </a:lnR>
                    <a:lnT>
                      <a:noFill/>
                    </a:lnT>
                    <a:lnB w="6350" cap="flat" cmpd="sng" algn="ctr">
                      <a:solidFill>
                        <a:srgbClr val="000000"/>
                      </a:solidFill>
                      <a:prstDash val="solid"/>
                      <a:round/>
                      <a:headEnd type="none" w="med" len="med"/>
                      <a:tailEnd type="none" w="med" len="med"/>
                    </a:lnB>
                    <a:solidFill>
                      <a:srgbClr val="8064A2"/>
                    </a:solidFill>
                  </a:tcPr>
                </a:tc>
                <a:tc hMerge="1">
                  <a:txBody>
                    <a:bodyPr/>
                    <a:lstStyle/>
                    <a:p>
                      <a:endParaRPr lang="en-IN"/>
                    </a:p>
                  </a:txBody>
                  <a:tcPr/>
                </a:tc>
                <a:tc hMerge="1">
                  <a:txBody>
                    <a:bodyPr/>
                    <a:lstStyle/>
                    <a:p>
                      <a:endParaRPr lang="en-IN"/>
                    </a:p>
                  </a:txBody>
                  <a:tcPr/>
                </a:tc>
                <a:tc hMerge="1">
                  <a:txBody>
                    <a:bodyPr/>
                    <a:lstStyle/>
                    <a:p>
                      <a:endParaRPr lang="en-IN"/>
                    </a:p>
                  </a:txBody>
                  <a:tcPr/>
                </a:tc>
              </a:tr>
              <a:tr h="190500">
                <a:tc>
                  <a:txBody>
                    <a:bodyPr/>
                    <a:lstStyle/>
                    <a:p>
                      <a:pPr algn="l" fontAlgn="b"/>
                      <a:r>
                        <a:rPr lang="en-IN" sz="1400" b="1" i="0" u="sng" strike="noStrike">
                          <a:solidFill>
                            <a:srgbClr val="FFFFFF"/>
                          </a:solidFill>
                          <a:latin typeface="Calibri"/>
                        </a:rPr>
                        <a:t>Particulars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FFFFFF"/>
                          </a:solidFill>
                          <a:latin typeface="Calibri"/>
                        </a:rPr>
                        <a:t>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FFFFFF"/>
                          </a:solidFill>
                          <a:latin typeface="Calibri"/>
                        </a:rPr>
                        <a:t>Details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400" b="1" i="0" u="sng" strike="noStrike">
                          <a:solidFill>
                            <a:srgbClr val="000000"/>
                          </a:solidFill>
                          <a:latin typeface="Calibri"/>
                        </a:rPr>
                        <a:t>Formulae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Total ARR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30901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dirty="0">
                          <a:solidFill>
                            <a:srgbClr val="9C0006"/>
                          </a:solidFill>
                          <a:latin typeface="Calibri"/>
                          <a:hlinkClick r:id="" action="ppaction://customshow?id=0&amp;return=true"/>
                        </a:rPr>
                        <a:t>Total Power Purchase Cost</a:t>
                      </a:r>
                      <a:endParaRPr lang="en-IN" sz="1400" b="0" i="0" u="none" strike="noStrike" dirty="0">
                        <a:solidFill>
                          <a:srgbClr val="9C0006"/>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23791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70480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Average Cost of Supply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Z=W*10/Y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006100"/>
                          </a:solidFill>
                          <a:latin typeface="Calibri"/>
                        </a:rPr>
                        <a:t>Total units sold to eligible Open Access Consumers (1 MW and above)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12,984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81000">
                <a:tc>
                  <a:txBody>
                    <a:bodyPr/>
                    <a:lstStyle/>
                    <a:p>
                      <a:pPr algn="l" fontAlgn="b"/>
                      <a:r>
                        <a:rPr lang="en-IN" sz="1400" b="0" i="0" u="none" strike="noStrike">
                          <a:solidFill>
                            <a:srgbClr val="006100"/>
                          </a:solidFill>
                          <a:latin typeface="Calibri"/>
                        </a:rPr>
                        <a:t>Total units wheeled for eligible Open Access Consumers (1 MW and Above)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14,268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B=A/(1-wheeling loss)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81000">
                <a:tc>
                  <a:txBody>
                    <a:bodyPr/>
                    <a:lstStyle/>
                    <a:p>
                      <a:pPr algn="l" fontAlgn="b"/>
                      <a:r>
                        <a:rPr lang="en-IN" sz="1400" b="0" i="0" u="none" strike="noStrike" dirty="0">
                          <a:solidFill>
                            <a:srgbClr val="006100"/>
                          </a:solidFill>
                          <a:latin typeface="Calibri"/>
                        </a:rPr>
                        <a:t>Total Energy purchase avoided by DISCOM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14,996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C=B/(1-Transmission loss)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1" i="0" u="none" strike="noStrike">
                          <a:solidFill>
                            <a:srgbClr val="FFFFFF"/>
                          </a:solidFill>
                          <a:latin typeface="Calibri"/>
                        </a:rPr>
                        <a:t>Expenditure/Revenue Loss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0" i="0" u="none" strike="noStrike">
                          <a:solidFill>
                            <a:srgbClr val="000000"/>
                          </a:solidFill>
                          <a:latin typeface="Calibri"/>
                        </a:rPr>
                        <a:t>Revenue from sales to outgoing consumers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0"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7,175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1" i="0" u="none" strike="noStrike">
                          <a:solidFill>
                            <a:srgbClr val="000000"/>
                          </a:solidFill>
                          <a:latin typeface="Calibri"/>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1"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7175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1" i="0" u="none" strike="noStrike">
                          <a:solidFill>
                            <a:srgbClr val="FFFFFF"/>
                          </a:solidFill>
                          <a:latin typeface="Calibri"/>
                        </a:rPr>
                        <a:t>Savings / Receipts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0" i="0" u="none" strike="noStrike">
                          <a:solidFill>
                            <a:srgbClr val="000000"/>
                          </a:solidFill>
                          <a:latin typeface="Calibri"/>
                        </a:rPr>
                        <a:t>Power procurement variable cost avoided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ctr"/>
                      <a:r>
                        <a:rPr lang="en-IN" sz="1400" b="0" i="0" u="none" strike="noStrike">
                          <a:solidFill>
                            <a:srgbClr val="000000"/>
                          </a:solidFill>
                          <a:latin typeface="Calibri"/>
                        </a:rPr>
                        <a:t>Rs. Cr.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ctr"/>
                      <a:r>
                        <a:rPr lang="en-IN" sz="1400" b="0" i="0" u="none" strike="noStrike">
                          <a:solidFill>
                            <a:srgbClr val="000000"/>
                          </a:solidFill>
                          <a:latin typeface="Calibri"/>
                        </a:rPr>
                        <a:t>3925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IN" sz="1400" b="0" i="0" u="none" strike="noStrike">
                          <a:solidFill>
                            <a:srgbClr val="000000"/>
                          </a:solidFill>
                          <a:latin typeface="Calibri"/>
                        </a:rPr>
                        <a:t>F</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0" i="0" u="none" strike="noStrike">
                          <a:solidFill>
                            <a:srgbClr val="000000"/>
                          </a:solidFill>
                          <a:latin typeface="Calibri"/>
                        </a:rPr>
                        <a:t>wheeling charges (@ 21 paise/unit)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0"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G=.21*B/10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1" i="0" u="none" strike="noStrike">
                          <a:solidFill>
                            <a:srgbClr val="000000"/>
                          </a:solidFill>
                          <a:latin typeface="Calibri"/>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1"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4224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H=F+G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FFFFFF"/>
                          </a:solidFill>
                          <a:latin typeface="Calibri"/>
                        </a:rPr>
                        <a:t>Loss in case consumer opts for Open Access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r" fontAlgn="b"/>
                      <a:r>
                        <a:rPr lang="en-IN" sz="1400" b="0" i="0" u="none" strike="noStrike">
                          <a:solidFill>
                            <a:srgbClr val="FFFFFF"/>
                          </a:solidFill>
                          <a:latin typeface="Calibri"/>
                        </a:rPr>
                        <a:t>2951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I=E-H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57175">
                <a:tc>
                  <a:txBody>
                    <a:bodyPr/>
                    <a:lstStyle/>
                    <a:p>
                      <a:pPr algn="l" fontAlgn="b"/>
                      <a:r>
                        <a:rPr lang="en-IN" sz="1800" b="1" i="0" u="none" strike="noStrike">
                          <a:solidFill>
                            <a:srgbClr val="1F497D"/>
                          </a:solidFill>
                          <a:latin typeface="Calibri"/>
                        </a:rPr>
                        <a:t>Impact on ARR</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IN" sz="1400" b="0" i="0" u="none" strike="noStrike">
                        <a:solidFill>
                          <a:srgbClr val="000000"/>
                        </a:solidFill>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025">
                <a:tc>
                  <a:txBody>
                    <a:bodyPr/>
                    <a:lstStyle/>
                    <a:p>
                      <a:pPr algn="l" fontAlgn="b"/>
                      <a:r>
                        <a:rPr lang="en-IN" sz="1400" b="0" i="0" u="none" strike="noStrike">
                          <a:solidFill>
                            <a:srgbClr val="9C0006"/>
                          </a:solidFill>
                          <a:latin typeface="Calibri"/>
                        </a:rPr>
                        <a:t>Revised ARR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33852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W'=W+H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Revised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57496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Y'=Y-A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Revised Average Cost of Supply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5.89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dirty="0">
                          <a:solidFill>
                            <a:srgbClr val="000000"/>
                          </a:solidFill>
                          <a:latin typeface="Calibri"/>
                        </a:rPr>
                        <a:t>Z'=W'/Y'*10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96908"/>
          </a:xfrm>
        </p:spPr>
        <p:txBody>
          <a:bodyPr/>
          <a:lstStyle/>
          <a:p>
            <a:r>
              <a:rPr lang="en-US" dirty="0" smtClean="0"/>
              <a:t>Scenario-II MSEDCL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31</a:t>
            </a:fld>
            <a:endParaRPr lang="en-IN"/>
          </a:p>
        </p:txBody>
      </p:sp>
      <p:graphicFrame>
        <p:nvGraphicFramePr>
          <p:cNvPr id="7" name="Content Placeholder 6"/>
          <p:cNvGraphicFramePr>
            <a:graphicFrameLocks noGrp="1"/>
          </p:cNvGraphicFramePr>
          <p:nvPr>
            <p:ph idx="1"/>
          </p:nvPr>
        </p:nvGraphicFramePr>
        <p:xfrm>
          <a:off x="1000100" y="1071546"/>
          <a:ext cx="7929618" cy="5394960"/>
        </p:xfrm>
        <a:graphic>
          <a:graphicData uri="http://schemas.openxmlformats.org/drawingml/2006/table">
            <a:tbl>
              <a:tblPr/>
              <a:tblGrid>
                <a:gridCol w="5247095"/>
                <a:gridCol w="687481"/>
                <a:gridCol w="606601"/>
                <a:gridCol w="1388441"/>
              </a:tblGrid>
              <a:tr h="371475">
                <a:tc gridSpan="4">
                  <a:txBody>
                    <a:bodyPr/>
                    <a:lstStyle/>
                    <a:p>
                      <a:pPr algn="l" fontAlgn="t"/>
                      <a:r>
                        <a:rPr lang="en-IN" sz="1400" b="0" i="0" u="none" strike="noStrike" dirty="0">
                          <a:solidFill>
                            <a:srgbClr val="FFFFFF"/>
                          </a:solidFill>
                          <a:latin typeface="Calibri"/>
                        </a:rPr>
                        <a:t>10% of eligible consumers opt for open access and </a:t>
                      </a:r>
                      <a:r>
                        <a:rPr lang="en-IN" sz="1400" b="0" i="0" u="none" strike="noStrike" dirty="0" err="1">
                          <a:solidFill>
                            <a:srgbClr val="FFFFFF"/>
                          </a:solidFill>
                          <a:latin typeface="Calibri"/>
                        </a:rPr>
                        <a:t>Discom</a:t>
                      </a:r>
                      <a:r>
                        <a:rPr lang="en-IN" sz="1400" b="0" i="0" u="none" strike="noStrike" dirty="0">
                          <a:solidFill>
                            <a:srgbClr val="FFFFFF"/>
                          </a:solidFill>
                          <a:latin typeface="Calibri"/>
                        </a:rPr>
                        <a:t> avoids the variable cost of power procurement (in descending order @ Rs./unit</a:t>
                      </a:r>
                      <a:r>
                        <a:rPr lang="en-IN" sz="1400" b="0" i="0" u="none" strike="noStrike" dirty="0" smtClean="0">
                          <a:solidFill>
                            <a:srgbClr val="FFFFFF"/>
                          </a:solidFill>
                          <a:latin typeface="Calibri"/>
                        </a:rPr>
                        <a:t>).</a:t>
                      </a:r>
                      <a:endParaRPr lang="en-IN" sz="1400" b="0" i="0" u="none" strike="noStrike" dirty="0">
                        <a:solidFill>
                          <a:srgbClr val="FFFFFF"/>
                        </a:solidFill>
                        <a:latin typeface="Calibri"/>
                      </a:endParaRPr>
                    </a:p>
                  </a:txBody>
                  <a:tcPr marL="0" marR="0" marT="0" marB="0">
                    <a:lnL>
                      <a:noFill/>
                    </a:lnL>
                    <a:lnR>
                      <a:noFill/>
                    </a:lnR>
                    <a:lnT>
                      <a:noFill/>
                    </a:lnT>
                    <a:lnB w="6350" cap="flat" cmpd="sng" algn="ctr">
                      <a:solidFill>
                        <a:srgbClr val="000000"/>
                      </a:solidFill>
                      <a:prstDash val="solid"/>
                      <a:round/>
                      <a:headEnd type="none" w="med" len="med"/>
                      <a:tailEnd type="none" w="med" len="med"/>
                    </a:lnB>
                    <a:solidFill>
                      <a:srgbClr val="8064A2"/>
                    </a:solidFill>
                  </a:tcPr>
                </a:tc>
                <a:tc hMerge="1">
                  <a:txBody>
                    <a:bodyPr/>
                    <a:lstStyle/>
                    <a:p>
                      <a:endParaRPr lang="en-IN"/>
                    </a:p>
                  </a:txBody>
                  <a:tcPr/>
                </a:tc>
                <a:tc hMerge="1">
                  <a:txBody>
                    <a:bodyPr/>
                    <a:lstStyle/>
                    <a:p>
                      <a:endParaRPr lang="en-IN"/>
                    </a:p>
                  </a:txBody>
                  <a:tcPr/>
                </a:tc>
                <a:tc hMerge="1">
                  <a:txBody>
                    <a:bodyPr/>
                    <a:lstStyle/>
                    <a:p>
                      <a:endParaRPr lang="en-IN"/>
                    </a:p>
                  </a:txBody>
                  <a:tcPr/>
                </a:tc>
              </a:tr>
              <a:tr h="190500">
                <a:tc>
                  <a:txBody>
                    <a:bodyPr/>
                    <a:lstStyle/>
                    <a:p>
                      <a:pPr algn="l" fontAlgn="b"/>
                      <a:r>
                        <a:rPr lang="en-IN" sz="1400" b="1" i="0" u="sng" strike="noStrike">
                          <a:solidFill>
                            <a:srgbClr val="FFFFFF"/>
                          </a:solidFill>
                          <a:latin typeface="Calibri"/>
                        </a:rPr>
                        <a:t>Particulars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FFFFFF"/>
                          </a:solidFill>
                          <a:latin typeface="Calibri"/>
                        </a:rPr>
                        <a:t>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FFFFFF"/>
                          </a:solidFill>
                          <a:latin typeface="Calibri"/>
                        </a:rPr>
                        <a:t>Details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400" b="1" i="0" u="sng" strike="noStrike">
                          <a:solidFill>
                            <a:srgbClr val="000000"/>
                          </a:solidFill>
                          <a:latin typeface="Calibri"/>
                        </a:rPr>
                        <a:t>Formulae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Total ARR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30901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dirty="0">
                          <a:solidFill>
                            <a:srgbClr val="9C0006"/>
                          </a:solidFill>
                          <a:latin typeface="Calibri"/>
                          <a:hlinkClick r:id="" action="ppaction://customshow?id=0&amp;return=true"/>
                        </a:rPr>
                        <a:t>Total Power Purchase Cost</a:t>
                      </a:r>
                      <a:endParaRPr lang="en-IN" sz="1400" b="0" i="0" u="none" strike="noStrike" dirty="0">
                        <a:solidFill>
                          <a:srgbClr val="9C0006"/>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23791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70480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Average Cost of Supply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Z=W*10/Y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006100"/>
                          </a:solidFill>
                          <a:latin typeface="Calibri"/>
                        </a:rPr>
                        <a:t>Total units sold to 10% of eligible Open Access Consumers (1 MW and above)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1,298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81000">
                <a:tc>
                  <a:txBody>
                    <a:bodyPr/>
                    <a:lstStyle/>
                    <a:p>
                      <a:pPr algn="l" fontAlgn="b"/>
                      <a:r>
                        <a:rPr lang="en-IN" sz="1400" b="0" i="0" u="none" strike="noStrike">
                          <a:solidFill>
                            <a:srgbClr val="006100"/>
                          </a:solidFill>
                          <a:latin typeface="Calibri"/>
                        </a:rPr>
                        <a:t>Total units wheeled for eligible Open Access Consumers (1 MW and Above)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1,427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B=A/(1-wheeling loss)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81000">
                <a:tc>
                  <a:txBody>
                    <a:bodyPr/>
                    <a:lstStyle/>
                    <a:p>
                      <a:pPr algn="l" fontAlgn="b"/>
                      <a:r>
                        <a:rPr lang="en-IN" sz="1400" b="0" i="0" u="none" strike="noStrike">
                          <a:solidFill>
                            <a:srgbClr val="006100"/>
                          </a:solidFill>
                          <a:latin typeface="Calibri"/>
                        </a:rPr>
                        <a:t>Total Energy purchase avoided by DISCOM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C=B/(1-Transmission loss)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1" i="0" u="none" strike="noStrike">
                          <a:solidFill>
                            <a:srgbClr val="FFFFFF"/>
                          </a:solidFill>
                          <a:latin typeface="Calibri"/>
                        </a:rPr>
                        <a:t>Expenditure/Revenue Loss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0" i="0" u="none" strike="noStrike">
                          <a:solidFill>
                            <a:srgbClr val="000000"/>
                          </a:solidFill>
                          <a:latin typeface="Calibri"/>
                        </a:rPr>
                        <a:t>Revenue from sales to 10% of outgoing consumers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0"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718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1" i="0" u="none" strike="noStrike">
                          <a:solidFill>
                            <a:srgbClr val="000000"/>
                          </a:solidFill>
                          <a:latin typeface="Calibri"/>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1"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718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E=D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1" i="0" u="none" strike="noStrike">
                          <a:solidFill>
                            <a:srgbClr val="FFFFFF"/>
                          </a:solidFill>
                          <a:latin typeface="Calibri"/>
                        </a:rPr>
                        <a:t>Savings / Receipts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0" i="0" u="none" strike="noStrike">
                          <a:solidFill>
                            <a:srgbClr val="000000"/>
                          </a:solidFill>
                          <a:latin typeface="Calibri"/>
                        </a:rPr>
                        <a:t>Power procurement variable cost avoided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ctr"/>
                      <a:r>
                        <a:rPr lang="en-IN" sz="1400" b="0" i="0" u="none" strike="noStrike">
                          <a:solidFill>
                            <a:srgbClr val="000000"/>
                          </a:solidFill>
                          <a:latin typeface="Calibri"/>
                        </a:rPr>
                        <a:t>Rs. Cr.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ctr"/>
                      <a:r>
                        <a:rPr lang="en-IN" sz="1400" b="0" i="0" u="none" strike="noStrike">
                          <a:solidFill>
                            <a:srgbClr val="000000"/>
                          </a:solidFill>
                          <a:latin typeface="Calibri"/>
                        </a:rPr>
                        <a:t>421.65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IN" sz="1400" b="0" i="0" u="none" strike="noStrike">
                          <a:solidFill>
                            <a:srgbClr val="000000"/>
                          </a:solidFill>
                          <a:latin typeface="Calibri"/>
                        </a:rPr>
                        <a:t>F</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0" i="0" u="none" strike="noStrike" dirty="0">
                          <a:solidFill>
                            <a:srgbClr val="000000"/>
                          </a:solidFill>
                          <a:latin typeface="Calibri"/>
                        </a:rPr>
                        <a:t>Wheeling charges (@ </a:t>
                      </a:r>
                      <a:r>
                        <a:rPr lang="en-IN" sz="1400" b="0" i="0" u="none" strike="noStrike" dirty="0" smtClean="0">
                          <a:solidFill>
                            <a:srgbClr val="000000"/>
                          </a:solidFill>
                          <a:latin typeface="Calibri"/>
                        </a:rPr>
                        <a:t>21 </a:t>
                      </a:r>
                      <a:r>
                        <a:rPr lang="en-IN" sz="1400" b="0" i="0" u="none" strike="noStrike" dirty="0" err="1">
                          <a:solidFill>
                            <a:srgbClr val="000000"/>
                          </a:solidFill>
                          <a:latin typeface="Calibri"/>
                        </a:rPr>
                        <a:t>paise</a:t>
                      </a:r>
                      <a:r>
                        <a:rPr lang="en-IN" sz="1400" b="0" i="0" u="none" strike="noStrike" dirty="0">
                          <a:solidFill>
                            <a:srgbClr val="000000"/>
                          </a:solidFill>
                          <a:latin typeface="Calibri"/>
                        </a:rPr>
                        <a:t>/unit)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0"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29.96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G=B*.21/10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1" i="0" u="none" strike="noStrike">
                          <a:solidFill>
                            <a:srgbClr val="000000"/>
                          </a:solidFill>
                          <a:latin typeface="Calibri"/>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1"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451.62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H=F+G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dirty="0" smtClean="0">
                          <a:solidFill>
                            <a:srgbClr val="FFFFFF"/>
                          </a:solidFill>
                          <a:latin typeface="Calibri"/>
                        </a:rPr>
                        <a:t>loss </a:t>
                      </a:r>
                      <a:r>
                        <a:rPr lang="en-IN" sz="1400" b="0" i="0" u="none" strike="noStrike" dirty="0">
                          <a:solidFill>
                            <a:srgbClr val="FFFFFF"/>
                          </a:solidFill>
                          <a:latin typeface="Calibri"/>
                        </a:rPr>
                        <a:t>in case 10% of eligible consumer opts for Open Access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l" fontAlgn="b"/>
                      <a:r>
                        <a:rPr lang="en-IN" sz="1400" b="0" i="0" u="none" strike="noStrike" dirty="0">
                          <a:solidFill>
                            <a:srgbClr val="FFFFFF"/>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r" fontAlgn="b"/>
                      <a:r>
                        <a:rPr lang="en-IN" sz="1400" b="0" i="0" u="none" strike="noStrike" dirty="0">
                          <a:solidFill>
                            <a:srgbClr val="FFFFFF"/>
                          </a:solidFill>
                          <a:latin typeface="Calibri"/>
                        </a:rPr>
                        <a:t>265.92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fontAlgn="b"/>
                      <a:r>
                        <a:rPr lang="en-IN" sz="1400" b="0" i="0" u="none" strike="noStrike">
                          <a:solidFill>
                            <a:srgbClr val="000000"/>
                          </a:solidFill>
                          <a:latin typeface="Calibri"/>
                        </a:rPr>
                        <a:t>I=E-H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57175">
                <a:tc>
                  <a:txBody>
                    <a:bodyPr/>
                    <a:lstStyle/>
                    <a:p>
                      <a:pPr algn="l" fontAlgn="b"/>
                      <a:r>
                        <a:rPr lang="en-IN" sz="1800" b="1" i="0" u="none" strike="noStrike">
                          <a:solidFill>
                            <a:srgbClr val="1F497D"/>
                          </a:solidFill>
                          <a:latin typeface="Calibri"/>
                        </a:rPr>
                        <a:t>Impact on ARR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IN" sz="1400" b="0" i="0" u="none" strike="noStrike">
                        <a:solidFill>
                          <a:srgbClr val="000000"/>
                        </a:solidFill>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025">
                <a:tc>
                  <a:txBody>
                    <a:bodyPr/>
                    <a:lstStyle/>
                    <a:p>
                      <a:pPr algn="l" fontAlgn="b"/>
                      <a:r>
                        <a:rPr lang="en-IN" sz="1400" b="0" i="0" u="none" strike="noStrike">
                          <a:solidFill>
                            <a:srgbClr val="9C0006"/>
                          </a:solidFill>
                          <a:latin typeface="Calibri"/>
                        </a:rPr>
                        <a:t>Revised ARR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30635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dirty="0">
                          <a:solidFill>
                            <a:srgbClr val="000000"/>
                          </a:solidFill>
                          <a:latin typeface="Calibri"/>
                        </a:rPr>
                        <a:t>W'=W-I</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Revised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69182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dirty="0">
                          <a:solidFill>
                            <a:srgbClr val="000000"/>
                          </a:solidFill>
                          <a:latin typeface="Calibri"/>
                        </a:rPr>
                        <a:t>Y'=Y-A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Revised Average Cost of Supply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dirty="0">
                          <a:solidFill>
                            <a:srgbClr val="000000"/>
                          </a:solidFill>
                          <a:latin typeface="Calibri"/>
                        </a:rPr>
                        <a:t>Z'=W</a:t>
                      </a:r>
                      <a:r>
                        <a:rPr lang="en-IN" sz="1400" b="0" i="0" u="none" strike="noStrike" dirty="0" smtClean="0">
                          <a:solidFill>
                            <a:srgbClr val="000000"/>
                          </a:solidFill>
                          <a:latin typeface="Calibri"/>
                        </a:rPr>
                        <a:t>'/Y'*</a:t>
                      </a:r>
                      <a:r>
                        <a:rPr lang="en-IN" sz="1400" b="0" i="0" u="none" strike="noStrike" dirty="0">
                          <a:solidFill>
                            <a:srgbClr val="000000"/>
                          </a:solidFill>
                          <a:latin typeface="Calibri"/>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96908"/>
          </a:xfrm>
        </p:spPr>
        <p:txBody>
          <a:bodyPr/>
          <a:lstStyle/>
          <a:p>
            <a:r>
              <a:rPr lang="en-US" dirty="0" smtClean="0"/>
              <a:t>Scenario-III MSEDCL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32</a:t>
            </a:fld>
            <a:endParaRPr lang="en-IN"/>
          </a:p>
        </p:txBody>
      </p:sp>
      <p:graphicFrame>
        <p:nvGraphicFramePr>
          <p:cNvPr id="7" name="Content Placeholder 6"/>
          <p:cNvGraphicFramePr>
            <a:graphicFrameLocks noGrp="1"/>
          </p:cNvGraphicFramePr>
          <p:nvPr>
            <p:ph idx="1"/>
          </p:nvPr>
        </p:nvGraphicFramePr>
        <p:xfrm>
          <a:off x="1142976" y="1318280"/>
          <a:ext cx="7786742" cy="4968240"/>
        </p:xfrm>
        <a:graphic>
          <a:graphicData uri="http://schemas.openxmlformats.org/drawingml/2006/table">
            <a:tbl>
              <a:tblPr/>
              <a:tblGrid>
                <a:gridCol w="5154744"/>
                <a:gridCol w="675381"/>
                <a:gridCol w="595924"/>
                <a:gridCol w="1360693"/>
              </a:tblGrid>
              <a:tr h="400050">
                <a:tc gridSpan="4">
                  <a:txBody>
                    <a:bodyPr/>
                    <a:lstStyle/>
                    <a:p>
                      <a:pPr algn="l" fontAlgn="t"/>
                      <a:r>
                        <a:rPr lang="en-IN" sz="1400" b="0" i="0" u="none" strike="noStrike" dirty="0">
                          <a:solidFill>
                            <a:srgbClr val="FFFFFF"/>
                          </a:solidFill>
                          <a:latin typeface="Calibri"/>
                        </a:rPr>
                        <a:t>10% of eligible consumers opt for open access and </a:t>
                      </a:r>
                      <a:r>
                        <a:rPr lang="en-IN" sz="1400" b="0" i="0" u="none" strike="noStrike" dirty="0" err="1">
                          <a:solidFill>
                            <a:srgbClr val="FFFFFF"/>
                          </a:solidFill>
                          <a:latin typeface="Calibri"/>
                        </a:rPr>
                        <a:t>Discom</a:t>
                      </a:r>
                      <a:r>
                        <a:rPr lang="en-IN" sz="1400" b="0" i="0" u="none" strike="noStrike" dirty="0">
                          <a:solidFill>
                            <a:srgbClr val="FFFFFF"/>
                          </a:solidFill>
                          <a:latin typeface="Calibri"/>
                        </a:rPr>
                        <a:t> selling  power available to its existing  consumers @ average revenue realisation</a:t>
                      </a:r>
                      <a:r>
                        <a:rPr lang="en-IN" sz="1400" b="0" i="0" u="none" strike="noStrike" dirty="0" smtClean="0">
                          <a:solidFill>
                            <a:srgbClr val="FFFFFF"/>
                          </a:solidFill>
                          <a:latin typeface="Calibri"/>
                        </a:rPr>
                        <a:t>.</a:t>
                      </a:r>
                      <a:endParaRPr lang="en-IN" sz="1400" b="0" i="0" u="none" strike="noStrike" dirty="0">
                        <a:solidFill>
                          <a:srgbClr val="FFFFFF"/>
                        </a:solidFill>
                        <a:latin typeface="Calibri"/>
                      </a:endParaRPr>
                    </a:p>
                  </a:txBody>
                  <a:tcPr marL="0" marR="0" marT="0" marB="0">
                    <a:lnL>
                      <a:noFill/>
                    </a:lnL>
                    <a:lnR>
                      <a:noFill/>
                    </a:lnR>
                    <a:lnT>
                      <a:noFill/>
                    </a:lnT>
                    <a:lnB w="6350" cap="flat" cmpd="sng" algn="ctr">
                      <a:solidFill>
                        <a:srgbClr val="000000"/>
                      </a:solidFill>
                      <a:prstDash val="solid"/>
                      <a:round/>
                      <a:headEnd type="none" w="med" len="med"/>
                      <a:tailEnd type="none" w="med" len="med"/>
                    </a:lnB>
                    <a:solidFill>
                      <a:srgbClr val="8064A2"/>
                    </a:solidFill>
                  </a:tcPr>
                </a:tc>
                <a:tc hMerge="1">
                  <a:txBody>
                    <a:bodyPr/>
                    <a:lstStyle/>
                    <a:p>
                      <a:endParaRPr lang="en-IN"/>
                    </a:p>
                  </a:txBody>
                  <a:tcPr/>
                </a:tc>
                <a:tc hMerge="1">
                  <a:txBody>
                    <a:bodyPr/>
                    <a:lstStyle/>
                    <a:p>
                      <a:endParaRPr lang="en-IN"/>
                    </a:p>
                  </a:txBody>
                  <a:tcPr/>
                </a:tc>
                <a:tc hMerge="1">
                  <a:txBody>
                    <a:bodyPr/>
                    <a:lstStyle/>
                    <a:p>
                      <a:endParaRPr lang="en-IN"/>
                    </a:p>
                  </a:txBody>
                  <a:tcPr/>
                </a:tc>
              </a:tr>
              <a:tr h="190500">
                <a:tc>
                  <a:txBody>
                    <a:bodyPr/>
                    <a:lstStyle/>
                    <a:p>
                      <a:pPr algn="l" fontAlgn="b"/>
                      <a:r>
                        <a:rPr lang="en-IN" sz="1400" b="1" i="0" u="sng" strike="noStrike">
                          <a:solidFill>
                            <a:srgbClr val="FFFFFF"/>
                          </a:solidFill>
                          <a:latin typeface="Calibri"/>
                        </a:rPr>
                        <a:t>Particulars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FFFFFF"/>
                          </a:solidFill>
                          <a:latin typeface="Calibri"/>
                        </a:rPr>
                        <a:t>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400" b="1" i="0" u="sng" strike="noStrike">
                          <a:solidFill>
                            <a:srgbClr val="FFFFFF"/>
                          </a:solidFill>
                          <a:latin typeface="Calibri"/>
                        </a:rPr>
                        <a:t>Details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400" b="1" i="0" u="sng" strike="noStrike" dirty="0">
                          <a:solidFill>
                            <a:srgbClr val="000000"/>
                          </a:solidFill>
                          <a:latin typeface="Calibri"/>
                        </a:rPr>
                        <a:t>Formulae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Total ARR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30901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70480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Average Cost of Supply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Z=W*10/Y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006100"/>
                          </a:solidFill>
                          <a:latin typeface="Calibri"/>
                        </a:rPr>
                        <a:t>Total units sold to 10% of eligible Open Access Consumers (1 MW and above)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1,298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006100"/>
                          </a:solidFill>
                          <a:latin typeface="Calibri"/>
                        </a:rPr>
                        <a:t>Total units wheeled for eligible Open Access Consumers (1 MW and Above)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1,427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B=A/(1-wheeling loss)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006100"/>
                          </a:solidFill>
                          <a:latin typeface="Calibri"/>
                        </a:rPr>
                        <a:t>Revenue realisation from sale pf Power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29,993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C</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006100"/>
                          </a:solidFill>
                          <a:latin typeface="Calibri"/>
                        </a:rPr>
                        <a:t>Avg. Revenue realisation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Rs./kWh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4.26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D=C*10/Y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FFFFFF"/>
                          </a:solidFill>
                          <a:latin typeface="Calibri"/>
                        </a:rPr>
                        <a:t>Expenditure/Revenue Loss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1" i="0" u="none" strike="noStrike">
                          <a:solidFill>
                            <a:srgbClr val="000000"/>
                          </a:solidFill>
                          <a:latin typeface="Calibri"/>
                        </a:rPr>
                        <a:t>Revenue from sales from 10% of outgoing consumers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718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FFFFFF"/>
                          </a:solidFill>
                          <a:latin typeface="Calibri"/>
                        </a:rPr>
                        <a:t>Savings / Receipts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0" i="0" u="none" strike="noStrike">
                          <a:solidFill>
                            <a:srgbClr val="000000"/>
                          </a:solidFill>
                          <a:latin typeface="Calibri"/>
                        </a:rPr>
                        <a:t>Revenue from sale of units @ avg. revenue realisation to existing consumer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552.55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F=D*A/10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0" i="0" u="none" strike="noStrike">
                          <a:solidFill>
                            <a:srgbClr val="000000"/>
                          </a:solidFill>
                          <a:latin typeface="Calibri"/>
                        </a:rPr>
                        <a:t>Wheeling charges (@ 21 paise/unit)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29.96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G=.21*B/10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1" i="0" u="none" strike="noStrike">
                          <a:solidFill>
                            <a:srgbClr val="000000"/>
                          </a:solidFill>
                          <a:latin typeface="Calibri"/>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582.51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H=F+G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FFFFFF"/>
                          </a:solidFill>
                          <a:latin typeface="Calibri"/>
                        </a:rPr>
                        <a:t>Loss in case consumer opts for Open Access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r" fontAlgn="b"/>
                      <a:r>
                        <a:rPr lang="en-IN" sz="1400" b="0" i="0" u="none" strike="noStrike">
                          <a:solidFill>
                            <a:srgbClr val="FFFFFF"/>
                          </a:solidFill>
                          <a:latin typeface="Calibri"/>
                        </a:rPr>
                        <a:t>135.02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I=E-H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57175">
                <a:tc>
                  <a:txBody>
                    <a:bodyPr/>
                    <a:lstStyle/>
                    <a:p>
                      <a:pPr algn="l" fontAlgn="b"/>
                      <a:r>
                        <a:rPr lang="en-IN" sz="1800" b="1" i="0" u="none" strike="noStrike">
                          <a:solidFill>
                            <a:srgbClr val="1F497D"/>
                          </a:solidFill>
                          <a:latin typeface="Calibri"/>
                        </a:rPr>
                        <a:t>Impact on ARR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IN" sz="1400" b="0" i="0" u="none" strike="noStrike">
                        <a:solidFill>
                          <a:srgbClr val="000000"/>
                        </a:solidFill>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025">
                <a:tc>
                  <a:txBody>
                    <a:bodyPr/>
                    <a:lstStyle/>
                    <a:p>
                      <a:pPr algn="l" fontAlgn="b"/>
                      <a:r>
                        <a:rPr lang="en-IN" sz="1400" b="0" i="0" u="none" strike="noStrike">
                          <a:solidFill>
                            <a:srgbClr val="9C0006"/>
                          </a:solidFill>
                          <a:latin typeface="Calibri"/>
                        </a:rPr>
                        <a:t>Revised ARR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31036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W'=W+I</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Revised Average Cost of Supply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dirty="0">
                          <a:solidFill>
                            <a:srgbClr val="000000"/>
                          </a:solidFill>
                          <a:latin typeface="Calibri"/>
                        </a:rPr>
                        <a:t>Z'=W'/Y*10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96908"/>
          </a:xfrm>
        </p:spPr>
        <p:txBody>
          <a:bodyPr/>
          <a:lstStyle/>
          <a:p>
            <a:r>
              <a:rPr lang="en-US" dirty="0" smtClean="0"/>
              <a:t>Scenario-IV MSEDCL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33</a:t>
            </a:fld>
            <a:endParaRPr lang="en-IN"/>
          </a:p>
        </p:txBody>
      </p:sp>
      <p:graphicFrame>
        <p:nvGraphicFramePr>
          <p:cNvPr id="7" name="Content Placeholder 6"/>
          <p:cNvGraphicFramePr>
            <a:graphicFrameLocks noGrp="1"/>
          </p:cNvGraphicFramePr>
          <p:nvPr>
            <p:ph idx="1"/>
          </p:nvPr>
        </p:nvGraphicFramePr>
        <p:xfrm>
          <a:off x="1071538" y="1317326"/>
          <a:ext cx="7786742" cy="4754880"/>
        </p:xfrm>
        <a:graphic>
          <a:graphicData uri="http://schemas.openxmlformats.org/drawingml/2006/table">
            <a:tbl>
              <a:tblPr/>
              <a:tblGrid>
                <a:gridCol w="5154744"/>
                <a:gridCol w="675381"/>
                <a:gridCol w="595924"/>
                <a:gridCol w="1360693"/>
              </a:tblGrid>
              <a:tr h="400050">
                <a:tc gridSpan="4">
                  <a:txBody>
                    <a:bodyPr/>
                    <a:lstStyle/>
                    <a:p>
                      <a:pPr algn="l" fontAlgn="t"/>
                      <a:r>
                        <a:rPr lang="en-IN" sz="1400" b="0" i="0" u="none" strike="noStrike" dirty="0">
                          <a:solidFill>
                            <a:srgbClr val="FFFFFF"/>
                          </a:solidFill>
                          <a:latin typeface="Calibri"/>
                        </a:rPr>
                        <a:t>All  eligible consumers opt for open access and </a:t>
                      </a:r>
                      <a:r>
                        <a:rPr lang="en-IN" sz="1400" b="0" i="0" u="none" strike="noStrike" dirty="0" err="1">
                          <a:solidFill>
                            <a:srgbClr val="FFFFFF"/>
                          </a:solidFill>
                          <a:latin typeface="Calibri"/>
                        </a:rPr>
                        <a:t>Discom</a:t>
                      </a:r>
                      <a:r>
                        <a:rPr lang="en-IN" sz="1400" b="0" i="0" u="none" strike="noStrike" dirty="0">
                          <a:solidFill>
                            <a:srgbClr val="FFFFFF"/>
                          </a:solidFill>
                          <a:latin typeface="Calibri"/>
                        </a:rPr>
                        <a:t> selling  power available to its existing  consumers @ average revenue realisation</a:t>
                      </a:r>
                      <a:r>
                        <a:rPr lang="en-IN" sz="1400" b="0" i="0" u="none" strike="noStrike" dirty="0" smtClean="0">
                          <a:solidFill>
                            <a:srgbClr val="FFFFFF"/>
                          </a:solidFill>
                          <a:latin typeface="Calibri"/>
                        </a:rPr>
                        <a:t>.</a:t>
                      </a:r>
                      <a:endParaRPr lang="en-IN" sz="1400" b="0" i="0" u="none" strike="noStrike" dirty="0">
                        <a:solidFill>
                          <a:srgbClr val="FFFFFF"/>
                        </a:solidFill>
                        <a:latin typeface="Calibri"/>
                      </a:endParaRPr>
                    </a:p>
                  </a:txBody>
                  <a:tcPr marL="0" marR="0" marT="0" marB="0">
                    <a:lnL>
                      <a:noFill/>
                    </a:lnL>
                    <a:lnR>
                      <a:noFill/>
                    </a:lnR>
                    <a:lnT>
                      <a:noFill/>
                    </a:lnT>
                    <a:lnB w="6350" cap="flat" cmpd="sng" algn="ctr">
                      <a:solidFill>
                        <a:srgbClr val="000000"/>
                      </a:solidFill>
                      <a:prstDash val="solid"/>
                      <a:round/>
                      <a:headEnd type="none" w="med" len="med"/>
                      <a:tailEnd type="none" w="med" len="med"/>
                    </a:lnB>
                    <a:solidFill>
                      <a:srgbClr val="8064A2"/>
                    </a:solidFill>
                  </a:tcPr>
                </a:tc>
                <a:tc hMerge="1">
                  <a:txBody>
                    <a:bodyPr/>
                    <a:lstStyle/>
                    <a:p>
                      <a:endParaRPr lang="en-IN"/>
                    </a:p>
                  </a:txBody>
                  <a:tcPr/>
                </a:tc>
                <a:tc hMerge="1">
                  <a:txBody>
                    <a:bodyPr/>
                    <a:lstStyle/>
                    <a:p>
                      <a:endParaRPr lang="en-IN"/>
                    </a:p>
                  </a:txBody>
                  <a:tcPr/>
                </a:tc>
                <a:tc hMerge="1">
                  <a:txBody>
                    <a:bodyPr/>
                    <a:lstStyle/>
                    <a:p>
                      <a:endParaRPr lang="en-IN"/>
                    </a:p>
                  </a:txBody>
                  <a:tcPr/>
                </a:tc>
              </a:tr>
              <a:tr h="190500">
                <a:tc>
                  <a:txBody>
                    <a:bodyPr/>
                    <a:lstStyle/>
                    <a:p>
                      <a:pPr algn="l" fontAlgn="b"/>
                      <a:r>
                        <a:rPr lang="en-IN" sz="1400" b="1" i="0" u="sng" strike="noStrike">
                          <a:solidFill>
                            <a:srgbClr val="FFFFFF"/>
                          </a:solidFill>
                          <a:latin typeface="Calibri"/>
                        </a:rPr>
                        <a:t>Particulars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FFFFFF"/>
                          </a:solidFill>
                          <a:latin typeface="Calibri"/>
                        </a:rPr>
                        <a:t>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400" b="1" i="0" u="sng" strike="noStrike">
                          <a:solidFill>
                            <a:srgbClr val="FFFFFF"/>
                          </a:solidFill>
                          <a:latin typeface="Calibri"/>
                        </a:rPr>
                        <a:t>Details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000000"/>
                          </a:solidFill>
                          <a:latin typeface="Calibri"/>
                        </a:rPr>
                        <a:t>Formulae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Total ARR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30901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70480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Average Cost of Supply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Z=W*10/Y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006100"/>
                          </a:solidFill>
                          <a:latin typeface="Calibri"/>
                        </a:rPr>
                        <a:t>Total units sold to eligible Open Access Consumers (1 MW and above)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12,984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006100"/>
                          </a:solidFill>
                          <a:latin typeface="Calibri"/>
                        </a:rPr>
                        <a:t>Total units wheeled for eligible Open Access Consumers (1 MW and Above)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14,268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B=A/(1-wheeling loss)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006100"/>
                          </a:solidFill>
                          <a:latin typeface="Calibri"/>
                        </a:rPr>
                        <a:t>Revenue realisation from sale of Power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29,993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C</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006100"/>
                          </a:solidFill>
                          <a:latin typeface="Calibri"/>
                        </a:rPr>
                        <a:t>Avg. Revenue realisation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Rs./kWh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4.26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D=C*10/Y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FFFFFF"/>
                          </a:solidFill>
                          <a:latin typeface="Calibri"/>
                        </a:rPr>
                        <a:t>Expenditure/Revenue Loss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1" i="0" u="none" strike="noStrike">
                          <a:solidFill>
                            <a:srgbClr val="000000"/>
                          </a:solidFill>
                          <a:latin typeface="Calibri"/>
                        </a:rPr>
                        <a:t>Revenue from sales from outgoing consumers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7175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FFFFFF"/>
                          </a:solidFill>
                          <a:latin typeface="Calibri"/>
                        </a:rPr>
                        <a:t>Savings / Receipts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0" i="0" u="none" strike="noStrike">
                          <a:solidFill>
                            <a:srgbClr val="000000"/>
                          </a:solidFill>
                          <a:latin typeface="Calibri"/>
                        </a:rPr>
                        <a:t>Revenue from sale of units @ avg. revenue realisation to existing consumer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5525.49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F=D*A/10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0" i="0" u="none" strike="noStrike">
                          <a:solidFill>
                            <a:srgbClr val="000000"/>
                          </a:solidFill>
                          <a:latin typeface="Calibri"/>
                        </a:rPr>
                        <a:t>Wheeling charges (@ 21 paise/unit)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299.64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G=.21*B/10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400" b="1" i="0" u="none" strike="noStrike">
                          <a:solidFill>
                            <a:srgbClr val="000000"/>
                          </a:solidFill>
                          <a:latin typeface="Calibri"/>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5825.13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H=F+G</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FFFFFF"/>
                          </a:solidFill>
                          <a:latin typeface="Calibri"/>
                        </a:rPr>
                        <a:t>Loss in case consumer opts for Open Access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r" fontAlgn="b"/>
                      <a:r>
                        <a:rPr lang="en-IN" sz="1400" b="0" i="0" u="none" strike="noStrike">
                          <a:solidFill>
                            <a:srgbClr val="FFFFFF"/>
                          </a:solidFill>
                          <a:latin typeface="Calibri"/>
                        </a:rPr>
                        <a:t>1350.24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I=E-H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57175">
                <a:tc>
                  <a:txBody>
                    <a:bodyPr/>
                    <a:lstStyle/>
                    <a:p>
                      <a:pPr algn="l" fontAlgn="b"/>
                      <a:r>
                        <a:rPr lang="en-IN" sz="1800" b="1" i="0" u="none" strike="noStrike">
                          <a:solidFill>
                            <a:srgbClr val="1F497D"/>
                          </a:solidFill>
                          <a:latin typeface="Calibri"/>
                        </a:rPr>
                        <a:t>Impact on ARR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IN" sz="1400" b="0" i="0" u="none" strike="noStrike">
                        <a:solidFill>
                          <a:srgbClr val="000000"/>
                        </a:solidFill>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0025">
                <a:tc>
                  <a:txBody>
                    <a:bodyPr/>
                    <a:lstStyle/>
                    <a:p>
                      <a:pPr algn="l" fontAlgn="b"/>
                      <a:r>
                        <a:rPr lang="en-IN" sz="1400" b="0" i="0" u="none" strike="noStrike">
                          <a:solidFill>
                            <a:srgbClr val="9C0006"/>
                          </a:solidFill>
                          <a:latin typeface="Calibri"/>
                        </a:rPr>
                        <a:t>Revised ARR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32251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W'=W+I</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400" b="0" i="0" u="none" strike="noStrike">
                          <a:solidFill>
                            <a:srgbClr val="9C0006"/>
                          </a:solidFill>
                          <a:latin typeface="Calibri"/>
                        </a:rPr>
                        <a:t>Revised Average Cost of Supply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dirty="0">
                          <a:solidFill>
                            <a:srgbClr val="000000"/>
                          </a:solidFill>
                          <a:latin typeface="Calibri"/>
                        </a:rPr>
                        <a:t>Z'=W'/Y*10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25470"/>
          </a:xfrm>
        </p:spPr>
        <p:txBody>
          <a:bodyPr>
            <a:normAutofit fontScale="90000"/>
          </a:bodyPr>
          <a:lstStyle/>
          <a:p>
            <a:r>
              <a:rPr lang="en-US" dirty="0" smtClean="0"/>
              <a:t>Scenario-V MSEDCL</a:t>
            </a:r>
            <a:endParaRPr lang="en-IN" dirty="0"/>
          </a:p>
        </p:txBody>
      </p:sp>
      <p:graphicFrame>
        <p:nvGraphicFramePr>
          <p:cNvPr id="5" name="Content Placeholder 4"/>
          <p:cNvGraphicFramePr>
            <a:graphicFrameLocks noGrp="1"/>
          </p:cNvGraphicFramePr>
          <p:nvPr>
            <p:ph idx="1"/>
          </p:nvPr>
        </p:nvGraphicFramePr>
        <p:xfrm>
          <a:off x="1071537" y="1071546"/>
          <a:ext cx="7858180" cy="4632960"/>
        </p:xfrm>
        <a:graphic>
          <a:graphicData uri="http://schemas.openxmlformats.org/drawingml/2006/table">
            <a:tbl>
              <a:tblPr/>
              <a:tblGrid>
                <a:gridCol w="5202035"/>
                <a:gridCol w="681577"/>
                <a:gridCol w="601391"/>
                <a:gridCol w="1373177"/>
              </a:tblGrid>
              <a:tr h="409575">
                <a:tc gridSpan="4">
                  <a:txBody>
                    <a:bodyPr/>
                    <a:lstStyle/>
                    <a:p>
                      <a:pPr algn="l" fontAlgn="ctr"/>
                      <a:r>
                        <a:rPr lang="en-IN" sz="1600" b="0" i="0" u="none" strike="noStrike" dirty="0">
                          <a:solidFill>
                            <a:srgbClr val="FFFFFF"/>
                          </a:solidFill>
                          <a:latin typeface="Calibri"/>
                        </a:rPr>
                        <a:t>10% of eligible consumers opt for open access and </a:t>
                      </a:r>
                      <a:r>
                        <a:rPr lang="en-IN" sz="1600" b="0" i="0" u="none" strike="noStrike" dirty="0" err="1">
                          <a:solidFill>
                            <a:srgbClr val="FFFFFF"/>
                          </a:solidFill>
                          <a:latin typeface="Calibri"/>
                        </a:rPr>
                        <a:t>Discom</a:t>
                      </a:r>
                      <a:r>
                        <a:rPr lang="en-IN" sz="1600" b="0" i="0" u="none" strike="noStrike" dirty="0">
                          <a:solidFill>
                            <a:srgbClr val="FFFFFF"/>
                          </a:solidFill>
                          <a:latin typeface="Calibri"/>
                        </a:rPr>
                        <a:t>  selling power available to new consumers</a:t>
                      </a:r>
                    </a:p>
                  </a:txBody>
                  <a:tcPr marL="0" marR="0" marT="0" marB="0" anchor="ctr">
                    <a:lnL>
                      <a:noFill/>
                    </a:lnL>
                    <a:lnR>
                      <a:noFill/>
                    </a:lnR>
                    <a:lnT>
                      <a:noFill/>
                    </a:lnT>
                    <a:lnB w="6350" cap="flat" cmpd="sng" algn="ctr">
                      <a:solidFill>
                        <a:srgbClr val="000000"/>
                      </a:solidFill>
                      <a:prstDash val="solid"/>
                      <a:round/>
                      <a:headEnd type="none" w="med" len="med"/>
                      <a:tailEnd type="none" w="med" len="med"/>
                    </a:lnB>
                    <a:solidFill>
                      <a:srgbClr val="8064A2"/>
                    </a:solidFill>
                  </a:tcPr>
                </a:tc>
                <a:tc hMerge="1">
                  <a:txBody>
                    <a:bodyPr/>
                    <a:lstStyle/>
                    <a:p>
                      <a:endParaRPr lang="en-IN"/>
                    </a:p>
                  </a:txBody>
                  <a:tcPr/>
                </a:tc>
                <a:tc hMerge="1">
                  <a:txBody>
                    <a:bodyPr/>
                    <a:lstStyle/>
                    <a:p>
                      <a:endParaRPr lang="en-IN"/>
                    </a:p>
                  </a:txBody>
                  <a:tcPr/>
                </a:tc>
                <a:tc hMerge="1">
                  <a:txBody>
                    <a:bodyPr/>
                    <a:lstStyle/>
                    <a:p>
                      <a:endParaRPr lang="en-IN"/>
                    </a:p>
                  </a:txBody>
                  <a:tcPr/>
                </a:tc>
              </a:tr>
              <a:tr h="190500">
                <a:tc>
                  <a:txBody>
                    <a:bodyPr/>
                    <a:lstStyle/>
                    <a:p>
                      <a:pPr algn="l" fontAlgn="b"/>
                      <a:r>
                        <a:rPr lang="en-IN" sz="1600" b="1" i="0" u="sng" strike="noStrike">
                          <a:solidFill>
                            <a:srgbClr val="FFFFFF"/>
                          </a:solidFill>
                          <a:latin typeface="Calibri"/>
                        </a:rPr>
                        <a:t>Particulars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600" b="1" i="0" u="sng" strike="noStrike">
                          <a:solidFill>
                            <a:srgbClr val="FFFFFF"/>
                          </a:solidFill>
                          <a:latin typeface="Calibri"/>
                        </a:rPr>
                        <a:t>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600" b="1" i="0" u="sng" strike="noStrike">
                          <a:solidFill>
                            <a:srgbClr val="FFFFFF"/>
                          </a:solidFill>
                          <a:latin typeface="Calibri"/>
                        </a:rPr>
                        <a:t>Details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600" b="1" i="0" u="sng" strike="noStrike">
                          <a:solidFill>
                            <a:srgbClr val="000000"/>
                          </a:solidFill>
                          <a:latin typeface="Calibri"/>
                        </a:rPr>
                        <a:t>Formulae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600" b="0" i="0" u="none" strike="noStrike">
                          <a:solidFill>
                            <a:srgbClr val="006100"/>
                          </a:solidFill>
                          <a:latin typeface="Calibri"/>
                        </a:rPr>
                        <a:t>Total units sold to 10% of eligible Open Access Consumers (1 MW and above)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600" b="0" i="0" u="none" strike="noStrike">
                          <a:solidFill>
                            <a:srgbClr val="006100"/>
                          </a:solidFill>
                          <a:latin typeface="Calibri"/>
                        </a:rPr>
                        <a:t>1,298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0000"/>
                          </a:solidFill>
                          <a:latin typeface="Calibri"/>
                        </a:rPr>
                        <a:t>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600" b="0" i="0" u="none" strike="noStrike" dirty="0">
                          <a:solidFill>
                            <a:srgbClr val="006100"/>
                          </a:solidFill>
                          <a:latin typeface="Calibri"/>
                        </a:rPr>
                        <a:t>Average tariff of HT Category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Rs./kWh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600" b="0" i="0" u="none" strike="noStrike">
                          <a:solidFill>
                            <a:srgbClr val="006100"/>
                          </a:solidFill>
                          <a:latin typeface="Calibri"/>
                        </a:rPr>
                        <a:t>5.53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0000"/>
                          </a:solidFill>
                          <a:latin typeface="Calibri"/>
                        </a:rPr>
                        <a:t>B</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600" b="0" i="0" u="none" strike="noStrike">
                          <a:solidFill>
                            <a:srgbClr val="FFFFFF"/>
                          </a:solidFill>
                          <a:latin typeface="Calibri"/>
                        </a:rPr>
                        <a:t>Expenditure/Revenue Loss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6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6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6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600" b="1" i="0" u="none" strike="noStrike">
                          <a:solidFill>
                            <a:srgbClr val="000000"/>
                          </a:solidFill>
                          <a:latin typeface="Calibri"/>
                        </a:rPr>
                        <a:t>Revenue from sales from 10% of outgoing consumers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600" b="1"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600" b="1" i="0" u="none" strike="noStrike">
                          <a:solidFill>
                            <a:srgbClr val="000000"/>
                          </a:solidFill>
                          <a:latin typeface="Calibri"/>
                        </a:rPr>
                        <a:t>717.54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600" b="0" i="0" u="none" strike="noStrike">
                          <a:solidFill>
                            <a:srgbClr val="000000"/>
                          </a:solidFill>
                          <a:latin typeface="Calibri"/>
                        </a:rPr>
                        <a:t>C</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b"/>
                      <a:r>
                        <a:rPr lang="en-IN" sz="1600" b="0" i="0" u="none" strike="noStrike">
                          <a:solidFill>
                            <a:srgbClr val="FFFFFF"/>
                          </a:solidFill>
                          <a:latin typeface="Calibri"/>
                        </a:rPr>
                        <a:t>Savings / Receipts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6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600" b="0" i="0" u="none" strike="noStrike">
                          <a:solidFill>
                            <a:srgbClr val="FFFFFF"/>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600" b="0"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600" b="0" i="0" u="none" strike="noStrike">
                          <a:solidFill>
                            <a:srgbClr val="000000"/>
                          </a:solidFill>
                          <a:latin typeface="Calibri"/>
                        </a:rPr>
                        <a:t>Revenue from sale of saved units to new consumers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600" b="0"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600" b="0" i="0" u="none" strike="noStrike">
                          <a:solidFill>
                            <a:srgbClr val="000000"/>
                          </a:solidFill>
                          <a:latin typeface="Calibri"/>
                        </a:rPr>
                        <a:t>717.54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600" b="0" i="0" u="none" strike="noStrike">
                          <a:solidFill>
                            <a:srgbClr val="000000"/>
                          </a:solidFill>
                          <a:latin typeface="Calibri"/>
                        </a:rPr>
                        <a:t>D=C</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600" b="0" i="0" u="none" strike="noStrike">
                          <a:solidFill>
                            <a:srgbClr val="000000"/>
                          </a:solidFill>
                          <a:latin typeface="Calibri"/>
                        </a:rPr>
                        <a:t>Wheeling charges (@ 21paise/unit)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600" b="0"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600" b="0" i="0" u="none" strike="noStrike">
                          <a:solidFill>
                            <a:srgbClr val="000000"/>
                          </a:solidFill>
                          <a:latin typeface="Calibri"/>
                        </a:rPr>
                        <a:t>29.96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600" b="0" i="0" u="none" strike="noStrike">
                          <a:solidFill>
                            <a:srgbClr val="000000"/>
                          </a:solidFill>
                          <a:latin typeface="Calibri"/>
                        </a:rPr>
                        <a:t>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r" fontAlgn="b"/>
                      <a:r>
                        <a:rPr lang="en-IN" sz="1600" b="1" i="0" u="none" strike="noStrike">
                          <a:solidFill>
                            <a:srgbClr val="000000"/>
                          </a:solidFill>
                          <a:latin typeface="Calibri"/>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600" b="1"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600" b="1" i="0" u="none" strike="noStrike">
                          <a:solidFill>
                            <a:srgbClr val="000000"/>
                          </a:solidFill>
                          <a:latin typeface="Calibri"/>
                        </a:rPr>
                        <a:t>747.50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600" b="0" i="0" u="none" strike="noStrike">
                          <a:solidFill>
                            <a:srgbClr val="000000"/>
                          </a:solidFill>
                          <a:latin typeface="Calibri"/>
                        </a:rPr>
                        <a:t>F=D+E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61950">
                <a:tc>
                  <a:txBody>
                    <a:bodyPr/>
                    <a:lstStyle/>
                    <a:p>
                      <a:pPr algn="l" fontAlgn="b"/>
                      <a:r>
                        <a:rPr lang="en-IN" sz="1600" b="0" i="0" u="none" strike="noStrike">
                          <a:solidFill>
                            <a:srgbClr val="FFFFFF"/>
                          </a:solidFill>
                          <a:latin typeface="Calibri"/>
                        </a:rPr>
                        <a:t>Surplus in case 10% existing consumer opts for Open Access and being replaced by new HTP Consumers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ctr"/>
                      <a:r>
                        <a:rPr lang="en-IN" sz="1600" b="0" i="0" u="none" strike="noStrike">
                          <a:solidFill>
                            <a:srgbClr val="FFFFFF"/>
                          </a:solidFill>
                          <a:latin typeface="Calibri"/>
                        </a:rPr>
                        <a:t>Rs. Cr.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ctr"/>
                      <a:r>
                        <a:rPr lang="en-IN" sz="1600" b="0" i="0" u="none" strike="noStrike">
                          <a:solidFill>
                            <a:srgbClr val="FFFFFF"/>
                          </a:solidFill>
                          <a:latin typeface="Calibri"/>
                        </a:rPr>
                        <a:t>29.96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ctr"/>
                      <a:r>
                        <a:rPr lang="en-IN" sz="1600" b="0" i="0" u="none" strike="noStrike">
                          <a:solidFill>
                            <a:srgbClr val="000000"/>
                          </a:solidFill>
                          <a:latin typeface="Calibri"/>
                        </a:rPr>
                        <a:t>G=F-C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590550">
                <a:tc gridSpan="4">
                  <a:txBody>
                    <a:bodyPr/>
                    <a:lstStyle/>
                    <a:p>
                      <a:pPr algn="l" fontAlgn="b"/>
                      <a:r>
                        <a:rPr lang="en-IN" sz="1600" b="0" i="0" u="none" strike="noStrike" dirty="0">
                          <a:solidFill>
                            <a:srgbClr val="000000"/>
                          </a:solidFill>
                          <a:latin typeface="Calibri"/>
                        </a:rPr>
                        <a:t>Note: As per the information received by the distribution utility, there are more than 120 applications pending for new connection with contracted demand of 1 MW and above. This implies, that the expected consumption of new connection will be more than consumption of 10% of the consumers, leaving for OA.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IN"/>
                    </a:p>
                  </a:txBody>
                  <a:tcPr/>
                </a:tc>
                <a:tc hMerge="1">
                  <a:txBody>
                    <a:bodyPr/>
                    <a:lstStyle/>
                    <a:p>
                      <a:endParaRPr lang="en-IN"/>
                    </a:p>
                  </a:txBody>
                  <a:tcPr/>
                </a:tc>
                <a:tc hMerge="1">
                  <a:txBody>
                    <a:bodyPr/>
                    <a:lstStyle/>
                    <a:p>
                      <a:endParaRPr lang="en-IN"/>
                    </a:p>
                  </a:txBody>
                  <a:tcPr/>
                </a:tc>
              </a:tr>
            </a:tbl>
          </a:graphicData>
        </a:graphic>
      </p:graphicFrame>
      <p:sp>
        <p:nvSpPr>
          <p:cNvPr id="4" name="Slide Number Placeholder 3"/>
          <p:cNvSpPr>
            <a:spLocks noGrp="1"/>
          </p:cNvSpPr>
          <p:nvPr>
            <p:ph type="sldNum" sz="quarter" idx="12"/>
          </p:nvPr>
        </p:nvSpPr>
        <p:spPr/>
        <p:txBody>
          <a:bodyPr/>
          <a:lstStyle/>
          <a:p>
            <a:fld id="{5C4E1808-D260-4EA2-8377-9DDE85862B90}" type="slidenum">
              <a:rPr lang="en-IN" smtClean="0"/>
              <a:pPr/>
              <a:t>34</a:t>
            </a:fld>
            <a:endParaRPr lang="en-IN"/>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850106"/>
          </a:xfrm>
        </p:spPr>
        <p:txBody>
          <a:bodyPr/>
          <a:lstStyle/>
          <a:p>
            <a:r>
              <a:rPr lang="en-US" dirty="0" smtClean="0"/>
              <a:t>Consumer Perspective-MSEDCL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35</a:t>
            </a:fld>
            <a:endParaRPr lang="en-IN"/>
          </a:p>
        </p:txBody>
      </p:sp>
      <p:graphicFrame>
        <p:nvGraphicFramePr>
          <p:cNvPr id="7" name="Content Placeholder 6"/>
          <p:cNvGraphicFramePr>
            <a:graphicFrameLocks noGrp="1"/>
          </p:cNvGraphicFramePr>
          <p:nvPr>
            <p:ph idx="1"/>
          </p:nvPr>
        </p:nvGraphicFramePr>
        <p:xfrm>
          <a:off x="1043608" y="1124744"/>
          <a:ext cx="7920880" cy="4687416"/>
        </p:xfrm>
        <a:graphic>
          <a:graphicData uri="http://schemas.openxmlformats.org/drawingml/2006/table">
            <a:tbl>
              <a:tblPr/>
              <a:tblGrid>
                <a:gridCol w="2730011"/>
                <a:gridCol w="970885"/>
                <a:gridCol w="970885"/>
                <a:gridCol w="970885"/>
                <a:gridCol w="1038174"/>
                <a:gridCol w="1240040"/>
              </a:tblGrid>
              <a:tr h="371561">
                <a:tc gridSpan="6">
                  <a:txBody>
                    <a:bodyPr/>
                    <a:lstStyle/>
                    <a:p>
                      <a:pPr algn="ctr" fontAlgn="b"/>
                      <a:r>
                        <a:rPr lang="en-IN" sz="1800" b="0" i="0" u="none" strike="noStrike" dirty="0">
                          <a:solidFill>
                            <a:srgbClr val="FFFFFF"/>
                          </a:solidFill>
                          <a:latin typeface="Calibri"/>
                        </a:rPr>
                        <a:t>Maharashtra- Comparative analysis for a 5 MW, 11 kV embedded consumer procuring power through open access</a:t>
                      </a:r>
                      <a:r>
                        <a:rPr lang="en-IN" sz="1200" b="0" i="0" u="none" strike="noStrike" dirty="0">
                          <a:solidFill>
                            <a:srgbClr val="FFFFFF"/>
                          </a:solidFill>
                          <a:latin typeface="Calibri"/>
                        </a:rPr>
                        <a:t>. </a:t>
                      </a:r>
                    </a:p>
                  </a:txBody>
                  <a:tcPr marL="0" marR="0" marT="0" marB="0" anchor="b">
                    <a:lnL>
                      <a:noFill/>
                    </a:lnL>
                    <a:lnR>
                      <a:noFill/>
                    </a:lnR>
                    <a:lnT>
                      <a:noFill/>
                    </a:lnT>
                    <a:lnB>
                      <a:noFill/>
                    </a:lnB>
                    <a:solidFill>
                      <a:srgbClr val="C0504D"/>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123854">
                <a:tc>
                  <a:txBody>
                    <a:bodyPr/>
                    <a:lstStyle/>
                    <a:p>
                      <a:pPr algn="ctr" fontAlgn="b"/>
                      <a:endParaRPr lang="en-IN" sz="1200" b="0" i="0" u="none" strike="noStrike">
                        <a:solidFill>
                          <a:srgbClr val="000000"/>
                        </a:solidFill>
                        <a:latin typeface="Calibri"/>
                      </a:endParaRPr>
                    </a:p>
                  </a:txBody>
                  <a:tcPr marL="0" marR="0" marT="0" marB="0" anchor="b">
                    <a:lnL>
                      <a:noFill/>
                    </a:lnL>
                    <a:lnR>
                      <a:noFill/>
                    </a:lnR>
                    <a:lnT>
                      <a:noFill/>
                    </a:lnT>
                    <a:lnB>
                      <a:noFill/>
                    </a:lnB>
                  </a:tcPr>
                </a:tc>
                <a:tc>
                  <a:txBody>
                    <a:bodyPr/>
                    <a:lstStyle/>
                    <a:p>
                      <a:pPr algn="ctr" fontAlgn="b"/>
                      <a:endParaRPr lang="en-IN" sz="1200" b="0" i="0" u="none" strike="noStrike">
                        <a:solidFill>
                          <a:srgbClr val="000000"/>
                        </a:solidFill>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IN" sz="1200" b="0" i="0" u="none" strike="noStrike">
                        <a:solidFill>
                          <a:srgbClr val="000000"/>
                        </a:solidFill>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IN" sz="1200" b="0" i="0" u="none" strike="noStrike">
                        <a:solidFill>
                          <a:srgbClr val="000000"/>
                        </a:solidFill>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IN" sz="1200" b="0" i="0" u="none" strike="noStrike" dirty="0">
                        <a:solidFill>
                          <a:srgbClr val="000000"/>
                        </a:solidFill>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IN" sz="1200" b="0" i="0" u="none" strike="noStrike" dirty="0">
                          <a:solidFill>
                            <a:srgbClr val="FFFFFF"/>
                          </a:solidFill>
                          <a:latin typeface="Calibri"/>
                        </a:rPr>
                        <a:t>(Rs./kWh)</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r>
              <a:tr h="276592">
                <a:tc rowSpan="2">
                  <a:txBody>
                    <a:bodyPr/>
                    <a:lstStyle/>
                    <a:p>
                      <a:pPr algn="ctr" fontAlgn="ctr"/>
                      <a:r>
                        <a:rPr lang="en-IN" sz="1200" b="0" i="0" u="none" strike="noStrike">
                          <a:solidFill>
                            <a:srgbClr val="FFFFFF"/>
                          </a:solidFill>
                          <a:latin typeface="Calibri"/>
                        </a:rPr>
                        <a:t>Particulars</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F81BD"/>
                    </a:solidFill>
                  </a:tcPr>
                </a:tc>
                <a:tc gridSpan="2">
                  <a:txBody>
                    <a:bodyPr/>
                    <a:lstStyle/>
                    <a:p>
                      <a:pPr algn="ctr" fontAlgn="ctr"/>
                      <a:r>
                        <a:rPr lang="en-IN" sz="1200" b="0" i="0" u="none" strike="noStrike">
                          <a:solidFill>
                            <a:srgbClr val="FFFFFF"/>
                          </a:solidFill>
                          <a:latin typeface="Calibri"/>
                        </a:rPr>
                        <a:t>Short term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hMerge="1">
                  <a:txBody>
                    <a:bodyPr/>
                    <a:lstStyle/>
                    <a:p>
                      <a:endParaRPr lang="en-IN"/>
                    </a:p>
                  </a:txBody>
                  <a:tcPr/>
                </a:tc>
                <a:tc gridSpan="2">
                  <a:txBody>
                    <a:bodyPr/>
                    <a:lstStyle/>
                    <a:p>
                      <a:pPr algn="ctr" fontAlgn="ctr"/>
                      <a:r>
                        <a:rPr lang="en-IN" sz="1200" b="0" i="0" u="none" strike="noStrike">
                          <a:solidFill>
                            <a:srgbClr val="FFFFFF"/>
                          </a:solidFill>
                          <a:latin typeface="Calibri"/>
                        </a:rPr>
                        <a:t>Long term</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hMerge="1">
                  <a:txBody>
                    <a:bodyPr/>
                    <a:lstStyle/>
                    <a:p>
                      <a:endParaRPr lang="en-IN"/>
                    </a:p>
                  </a:txBody>
                  <a:tcPr/>
                </a:tc>
                <a:tc>
                  <a:txBody>
                    <a:bodyPr/>
                    <a:lstStyle/>
                    <a:p>
                      <a:pPr algn="ctr" fontAlgn="b"/>
                      <a:r>
                        <a:rPr lang="en-IN" sz="1200" b="1" i="0" u="sng" strike="noStrike">
                          <a:solidFill>
                            <a:srgbClr val="000000"/>
                          </a:solidFill>
                          <a:latin typeface="Calibri"/>
                        </a:rPr>
                        <a:t>Formulae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23854">
                <a:tc vMerge="1">
                  <a:txBody>
                    <a:bodyPr/>
                    <a:lstStyle/>
                    <a:p>
                      <a:endParaRPr lang="en-IN"/>
                    </a:p>
                  </a:txBody>
                  <a:tcPr/>
                </a:tc>
                <a:tc>
                  <a:txBody>
                    <a:bodyPr/>
                    <a:lstStyle/>
                    <a:p>
                      <a:pPr algn="ctr" fontAlgn="b"/>
                      <a:r>
                        <a:rPr lang="en-IN" sz="1200" b="1" i="0" u="none" strike="noStrike">
                          <a:solidFill>
                            <a:srgbClr val="000000"/>
                          </a:solidFill>
                          <a:latin typeface="Arial"/>
                        </a:rPr>
                        <a:t>Max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200" b="1" i="0" u="none" strike="noStrike">
                          <a:solidFill>
                            <a:srgbClr val="000000"/>
                          </a:solidFill>
                          <a:latin typeface="Arial"/>
                        </a:rPr>
                        <a:t>Min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200" b="1" i="0" u="none" strike="noStrike" dirty="0">
                          <a:solidFill>
                            <a:srgbClr val="000000"/>
                          </a:solidFill>
                          <a:latin typeface="Arial"/>
                          <a:hlinkClick r:id="" action="ppaction://customshow?id=14&amp;return=true"/>
                        </a:rPr>
                        <a:t>Case </a:t>
                      </a:r>
                      <a:r>
                        <a:rPr lang="en-IN" sz="1200" b="1" i="0" u="none" strike="noStrike" dirty="0" smtClean="0">
                          <a:solidFill>
                            <a:srgbClr val="000000"/>
                          </a:solidFill>
                          <a:latin typeface="Arial"/>
                          <a:hlinkClick r:id="" action="ppaction://customshow?id=14&amp;return=true"/>
                        </a:rPr>
                        <a:t>I***</a:t>
                      </a:r>
                      <a:endParaRPr lang="en-IN" sz="1200" b="1" i="0" u="none" strike="noStrike" dirty="0">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200" b="1" i="0" u="none" strike="noStrike" dirty="0">
                          <a:solidFill>
                            <a:srgbClr val="000000"/>
                          </a:solidFill>
                          <a:latin typeface="Arial"/>
                          <a:hlinkClick r:id="" action="ppaction://customshow?id=15&amp;return=true"/>
                        </a:rPr>
                        <a:t>Case </a:t>
                      </a:r>
                      <a:r>
                        <a:rPr lang="en-IN" sz="1200" b="1" i="0" u="none" strike="noStrike" dirty="0" smtClean="0">
                          <a:solidFill>
                            <a:srgbClr val="000000"/>
                          </a:solidFill>
                          <a:latin typeface="Arial"/>
                          <a:hlinkClick r:id="" action="ppaction://customshow?id=15&amp;return=true"/>
                        </a:rPr>
                        <a:t>II****</a:t>
                      </a:r>
                      <a:endParaRPr lang="en-IN" sz="1200" b="1" i="0" u="none" strike="noStrike" dirty="0">
                        <a:solidFill>
                          <a:srgbClr val="000000"/>
                        </a:solidFill>
                        <a:latin typeface="Arial"/>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2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23854">
                <a:tc>
                  <a:txBody>
                    <a:bodyPr/>
                    <a:lstStyle/>
                    <a:p>
                      <a:pPr algn="l" fontAlgn="ctr"/>
                      <a:r>
                        <a:rPr lang="en-IN" sz="1200" b="1" i="0" u="none" strike="noStrike">
                          <a:solidFill>
                            <a:srgbClr val="FFFFFF"/>
                          </a:solidFill>
                          <a:latin typeface="Arial"/>
                        </a:rPr>
                        <a:t>Power Purchase cost assumed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4.00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2.73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2.64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2.95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23854">
                <a:tc>
                  <a:txBody>
                    <a:bodyPr/>
                    <a:lstStyle/>
                    <a:p>
                      <a:pPr algn="l" fontAlgn="ctr"/>
                      <a:r>
                        <a:rPr lang="en-IN" sz="1200" b="1" i="0" u="none" strike="noStrike" dirty="0">
                          <a:solidFill>
                            <a:srgbClr val="FFFFFF"/>
                          </a:solidFill>
                          <a:latin typeface="Arial"/>
                        </a:rPr>
                        <a:t>Tariff (</a:t>
                      </a:r>
                      <a:r>
                        <a:rPr lang="en-IN" sz="1200" b="1" i="0" u="none" strike="noStrike" dirty="0" err="1">
                          <a:solidFill>
                            <a:srgbClr val="FFFFFF"/>
                          </a:solidFill>
                          <a:latin typeface="Arial"/>
                        </a:rPr>
                        <a:t>Discom</a:t>
                      </a:r>
                      <a:r>
                        <a:rPr lang="en-IN" sz="1200" b="1" i="0" u="none" strike="noStrike" dirty="0">
                          <a:solidFill>
                            <a:srgbClr val="FFFFFF"/>
                          </a:solidFill>
                          <a:latin typeface="Arial"/>
                        </a:rPr>
                        <a:t>) </a:t>
                      </a:r>
                      <a:r>
                        <a:rPr lang="en-IN" sz="1200" b="1" i="0" u="none" strike="noStrike" dirty="0" smtClean="0">
                          <a:solidFill>
                            <a:srgbClr val="FFFFFF"/>
                          </a:solidFill>
                          <a:latin typeface="Arial"/>
                        </a:rPr>
                        <a:t>**</a:t>
                      </a:r>
                      <a:endParaRPr lang="en-IN" sz="1200" b="1" i="0" u="none" strike="noStrike" dirty="0">
                        <a:solidFill>
                          <a:srgbClr val="FFFFFF"/>
                        </a:solidFill>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5.53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5.53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5.53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5.53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23854">
                <a:tc>
                  <a:txBody>
                    <a:bodyPr/>
                    <a:lstStyle/>
                    <a:p>
                      <a:pPr algn="l" fontAlgn="ctr"/>
                      <a:r>
                        <a:rPr lang="en-IN" sz="1200" b="0" i="0" u="none" strike="noStrike">
                          <a:solidFill>
                            <a:srgbClr val="FFFFFF"/>
                          </a:solidFill>
                          <a:latin typeface="Calibri"/>
                        </a:rPr>
                        <a:t>Intra State Open Access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200" b="0" i="0" u="none" strike="noStrike">
                          <a:solidFill>
                            <a:srgbClr val="FFFFFF"/>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200" b="0" i="0" u="none" strike="noStrike">
                          <a:solidFill>
                            <a:srgbClr val="FFFFFF"/>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200" b="0" i="0" u="none" strike="noStrike">
                          <a:solidFill>
                            <a:srgbClr val="FFFFFF"/>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200" b="0" i="0" u="none" strike="noStrike">
                          <a:solidFill>
                            <a:srgbClr val="FFFFFF"/>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2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4584">
                <a:tc>
                  <a:txBody>
                    <a:bodyPr/>
                    <a:lstStyle/>
                    <a:p>
                      <a:pPr algn="l" fontAlgn="ctr"/>
                      <a:r>
                        <a:rPr lang="en-IN" sz="1200" b="1" i="0" u="none" strike="noStrike">
                          <a:solidFill>
                            <a:srgbClr val="FFFFFF"/>
                          </a:solidFill>
                          <a:latin typeface="Arial"/>
                        </a:rPr>
                        <a:t>Open Access Charges Payable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23854">
                <a:tc>
                  <a:txBody>
                    <a:bodyPr/>
                    <a:lstStyle/>
                    <a:p>
                      <a:pPr algn="l" fontAlgn="ctr"/>
                      <a:r>
                        <a:rPr lang="en-IN" sz="1200" b="1" i="0" u="none" strike="noStrike" dirty="0">
                          <a:solidFill>
                            <a:srgbClr val="FFFFFF"/>
                          </a:solidFill>
                          <a:latin typeface="Arial"/>
                          <a:hlinkClick r:id="" action="ppaction://customshow?id=9&amp;return=true"/>
                        </a:rPr>
                        <a:t>Loss Compensation </a:t>
                      </a:r>
                      <a:endParaRPr lang="en-IN" sz="1200" b="1" i="0" u="none" strike="noStrike" dirty="0">
                        <a:solidFill>
                          <a:srgbClr val="FFFFFF"/>
                        </a:solidFill>
                        <a:latin typeface="Arial"/>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0.62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47708">
                <a:tc>
                  <a:txBody>
                    <a:bodyPr/>
                    <a:lstStyle/>
                    <a:p>
                      <a:pPr algn="l" fontAlgn="ctr"/>
                      <a:r>
                        <a:rPr lang="en-IN" sz="1200" b="1" i="0" u="none" strike="noStrike" dirty="0">
                          <a:solidFill>
                            <a:srgbClr val="FFFFFF"/>
                          </a:solidFill>
                          <a:latin typeface="Arial"/>
                        </a:rPr>
                        <a:t>Net  Charge payable by OA Consumers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0.93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0.71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E=C+D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71561">
                <a:tc>
                  <a:txBody>
                    <a:bodyPr/>
                    <a:lstStyle/>
                    <a:p>
                      <a:pPr algn="l" fontAlgn="ctr"/>
                      <a:r>
                        <a:rPr lang="en-IN" sz="1200" b="1" i="0" u="none" strike="noStrike">
                          <a:solidFill>
                            <a:srgbClr val="FFFFFF"/>
                          </a:solidFill>
                          <a:latin typeface="Arial"/>
                        </a:rPr>
                        <a:t>Net  Cost payable by intra-State OA Consumers (including cost of procurement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4.93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3.47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3.30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3.66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F=A+E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23854">
                <a:tc>
                  <a:txBody>
                    <a:bodyPr/>
                    <a:lstStyle/>
                    <a:p>
                      <a:pPr algn="l" fontAlgn="ctr"/>
                      <a:r>
                        <a:rPr lang="en-IN" sz="1200" b="1" i="0" u="none" strike="noStrike">
                          <a:solidFill>
                            <a:srgbClr val="FFFFFF"/>
                          </a:solidFill>
                          <a:latin typeface="Arial"/>
                        </a:rPr>
                        <a:t>Difference (Rs/ kWh)-Intra State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6100"/>
                          </a:solidFill>
                          <a:latin typeface="Arial"/>
                        </a:rPr>
                        <a:t>-0.59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en-IN" sz="1200" b="1" i="0" u="none" strike="noStrike">
                          <a:solidFill>
                            <a:srgbClr val="006100"/>
                          </a:solidFill>
                          <a:latin typeface="Arial"/>
                        </a:rPr>
                        <a:t>-2.06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en-IN" sz="1200" b="1" i="0" u="none" strike="noStrike">
                          <a:solidFill>
                            <a:srgbClr val="006100"/>
                          </a:solidFill>
                          <a:latin typeface="Arial"/>
                        </a:rPr>
                        <a:t>-2.23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en-IN" sz="1200" b="1" i="0" u="none" strike="noStrike">
                          <a:solidFill>
                            <a:srgbClr val="006100"/>
                          </a:solidFill>
                          <a:latin typeface="Arial"/>
                        </a:rPr>
                        <a:t>-1.87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en-IN" sz="1200" b="0" i="0" u="none" strike="noStrike">
                          <a:solidFill>
                            <a:srgbClr val="000000"/>
                          </a:solidFill>
                          <a:latin typeface="Calibri"/>
                        </a:rPr>
                        <a:t>G=F-B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23854">
                <a:tc gridSpan="5">
                  <a:txBody>
                    <a:bodyPr/>
                    <a:lstStyle/>
                    <a:p>
                      <a:pPr algn="l" fontAlgn="ctr"/>
                      <a:r>
                        <a:rPr lang="en-IN" sz="1200" b="0" i="0" u="none" strike="noStrike">
                          <a:solidFill>
                            <a:srgbClr val="FFFFFF"/>
                          </a:solidFill>
                          <a:latin typeface="Calibri"/>
                        </a:rPr>
                        <a:t>Inter State Open Access within the region (WR)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a:txBody>
                    <a:bodyPr/>
                    <a:lstStyle/>
                    <a:p>
                      <a:pPr algn="ctr" fontAlgn="ctr"/>
                      <a:r>
                        <a:rPr lang="en-IN" sz="1200" b="0" i="0" u="none" strike="noStrike">
                          <a:solidFill>
                            <a:srgbClr val="000000"/>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23854">
                <a:tc>
                  <a:txBody>
                    <a:bodyPr/>
                    <a:lstStyle/>
                    <a:p>
                      <a:pPr algn="l" fontAlgn="ctr"/>
                      <a:r>
                        <a:rPr lang="en-IN" sz="1200" b="1" i="0" u="none" strike="noStrike">
                          <a:solidFill>
                            <a:srgbClr val="FFFFFF"/>
                          </a:solidFill>
                          <a:latin typeface="Arial"/>
                        </a:rPr>
                        <a:t>Loss Compensation (Rs./kWh)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0.63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0.68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47708">
                <a:tc>
                  <a:txBody>
                    <a:bodyPr/>
                    <a:lstStyle/>
                    <a:p>
                      <a:pPr algn="l" fontAlgn="ctr"/>
                      <a:r>
                        <a:rPr lang="en-IN" sz="1200" b="1" i="0" u="none" strike="noStrike">
                          <a:solidFill>
                            <a:srgbClr val="FFFFFF"/>
                          </a:solidFill>
                          <a:latin typeface="Arial"/>
                        </a:rPr>
                        <a:t>Inter state transmission charges (WR)</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I</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71561">
                <a:tc>
                  <a:txBody>
                    <a:bodyPr/>
                    <a:lstStyle/>
                    <a:p>
                      <a:pPr algn="l" fontAlgn="ctr"/>
                      <a:r>
                        <a:rPr lang="en-IN" sz="1200" b="1" i="0" u="none" strike="noStrike">
                          <a:solidFill>
                            <a:srgbClr val="FFFFFF"/>
                          </a:solidFill>
                          <a:latin typeface="Arial"/>
                        </a:rPr>
                        <a:t>Net  Cost payable by inter-State OA Consumers (including cost of procurement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5.07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3.51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3.40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3.78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J=H+I</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23854">
                <a:tc>
                  <a:txBody>
                    <a:bodyPr/>
                    <a:lstStyle/>
                    <a:p>
                      <a:pPr algn="l" fontAlgn="ctr"/>
                      <a:r>
                        <a:rPr lang="en-IN" sz="1200" b="1" i="0" u="none" strike="noStrike">
                          <a:solidFill>
                            <a:srgbClr val="FFFFFF"/>
                          </a:solidFill>
                          <a:latin typeface="Arial"/>
                        </a:rPr>
                        <a:t>Difference (Rs/ kWh)-Inter State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6100"/>
                          </a:solidFill>
                          <a:latin typeface="Arial"/>
                        </a:rPr>
                        <a:t>-0.46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en-IN" sz="1200" b="1" i="0" u="none" strike="noStrike">
                          <a:solidFill>
                            <a:srgbClr val="006100"/>
                          </a:solidFill>
                          <a:latin typeface="Arial"/>
                        </a:rPr>
                        <a:t>-2.02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en-IN" sz="1200" b="1" i="0" u="none" strike="noStrike">
                          <a:solidFill>
                            <a:srgbClr val="006100"/>
                          </a:solidFill>
                          <a:latin typeface="Arial"/>
                        </a:rPr>
                        <a:t>-2.13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en-IN" sz="1200" b="1" i="0" u="none" strike="noStrike">
                          <a:solidFill>
                            <a:srgbClr val="006100"/>
                          </a:solidFill>
                          <a:latin typeface="Arial"/>
                        </a:rPr>
                        <a:t>-1.75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ctr"/>
                      <a:r>
                        <a:rPr lang="en-IN" sz="1200" b="0" i="0" u="none" strike="noStrike" dirty="0">
                          <a:solidFill>
                            <a:srgbClr val="000000"/>
                          </a:solidFill>
                          <a:latin typeface="Calibri"/>
                        </a:rPr>
                        <a:t>K=J-B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
        <p:nvSpPr>
          <p:cNvPr id="8" name="TextBox 9"/>
          <p:cNvSpPr txBox="1">
            <a:spLocks noChangeArrowheads="1"/>
          </p:cNvSpPr>
          <p:nvPr/>
        </p:nvSpPr>
        <p:spPr bwMode="auto">
          <a:xfrm>
            <a:off x="899592" y="5877272"/>
            <a:ext cx="7777163" cy="784225"/>
          </a:xfrm>
          <a:prstGeom prst="rect">
            <a:avLst/>
          </a:prstGeom>
          <a:noFill/>
          <a:ln w="9525">
            <a:noFill/>
            <a:miter lim="800000"/>
            <a:headEnd/>
            <a:tailEnd/>
          </a:ln>
        </p:spPr>
        <p:txBody>
          <a:bodyPr>
            <a:spAutoFit/>
          </a:bodyPr>
          <a:lstStyle/>
          <a:p>
            <a:r>
              <a:rPr lang="en-US" sz="1200" dirty="0"/>
              <a:t>*</a:t>
            </a:r>
            <a:r>
              <a:rPr lang="en-US" sz="1100" dirty="0"/>
              <a:t>Power purchase cost assumed as per the CERC’s MMC report for the month of October,2010.</a:t>
            </a:r>
          </a:p>
          <a:p>
            <a:r>
              <a:rPr lang="en-US" sz="1100" dirty="0"/>
              <a:t>**Tariff for an embedded consumer of 5MW at 11 KV.</a:t>
            </a:r>
          </a:p>
          <a:p>
            <a:r>
              <a:rPr lang="en-US" sz="1100" dirty="0"/>
              <a:t>***Average </a:t>
            </a:r>
            <a:r>
              <a:rPr lang="en-US" sz="1100" dirty="0" err="1"/>
              <a:t>levellized</a:t>
            </a:r>
            <a:r>
              <a:rPr lang="en-US" sz="1100" dirty="0"/>
              <a:t> tariff of  total nine projects under case I bidding across the country.</a:t>
            </a:r>
          </a:p>
          <a:p>
            <a:r>
              <a:rPr lang="en-US" sz="1100" dirty="0"/>
              <a:t>**** Average </a:t>
            </a:r>
            <a:r>
              <a:rPr lang="en-US" sz="1100" dirty="0" err="1"/>
              <a:t>levellized</a:t>
            </a:r>
            <a:r>
              <a:rPr lang="en-US" sz="1100" dirty="0"/>
              <a:t> tariff of  total five projects under case II bidding across the country.</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DGVCL </a:t>
            </a:r>
            <a:br>
              <a:rPr lang="en-US" dirty="0" smtClean="0"/>
            </a:br>
            <a:r>
              <a:rPr lang="en-US" sz="2800" dirty="0" smtClean="0"/>
              <a:t>a utility of Gujarat</a:t>
            </a:r>
            <a:br>
              <a:rPr lang="en-US" sz="2800" dirty="0" smtClean="0"/>
            </a:br>
            <a:r>
              <a:rPr lang="en-US" sz="2800" dirty="0" smtClean="0"/>
              <a:t>Year 2010-2011</a:t>
            </a:r>
            <a:endParaRPr lang="en-IN" dirty="0"/>
          </a:p>
        </p:txBody>
      </p:sp>
      <p:sp>
        <p:nvSpPr>
          <p:cNvPr id="6" name="Text Placeholder 5"/>
          <p:cNvSpPr>
            <a:spLocks noGrp="1"/>
          </p:cNvSpPr>
          <p:nvPr>
            <p:ph type="body" idx="1"/>
          </p:nvPr>
        </p:nvSpPr>
        <p:spPr/>
        <p:txBody>
          <a:bodyPr/>
          <a:lstStyle/>
          <a:p>
            <a:endParaRPr lang="en-IN"/>
          </a:p>
        </p:txBody>
      </p:sp>
      <p:sp>
        <p:nvSpPr>
          <p:cNvPr id="4" name="Slide Number Placeholder 3"/>
          <p:cNvSpPr>
            <a:spLocks noGrp="1"/>
          </p:cNvSpPr>
          <p:nvPr>
            <p:ph type="sldNum" sz="quarter" idx="12"/>
          </p:nvPr>
        </p:nvSpPr>
        <p:spPr/>
        <p:txBody>
          <a:bodyPr/>
          <a:lstStyle/>
          <a:p>
            <a:fld id="{5C4E1808-D260-4EA2-8377-9DDE85862B90}" type="slidenum">
              <a:rPr lang="en-IN" smtClean="0"/>
              <a:pPr/>
              <a:t>36</a:t>
            </a:fld>
            <a:endParaRPr lang="en-IN"/>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Snapshot of Tariff Order of DGVCL for FY 2010-2011</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37</a:t>
            </a:fld>
            <a:endParaRPr lang="en-IN"/>
          </a:p>
        </p:txBody>
      </p:sp>
      <p:graphicFrame>
        <p:nvGraphicFramePr>
          <p:cNvPr id="5" name="Content Placeholder 4"/>
          <p:cNvGraphicFramePr>
            <a:graphicFrameLocks noGrp="1"/>
          </p:cNvGraphicFramePr>
          <p:nvPr>
            <p:ph idx="1"/>
          </p:nvPr>
        </p:nvGraphicFramePr>
        <p:xfrm>
          <a:off x="1071538" y="1571614"/>
          <a:ext cx="7786742" cy="4553904"/>
        </p:xfrm>
        <a:graphic>
          <a:graphicData uri="http://schemas.openxmlformats.org/drawingml/2006/table">
            <a:tbl>
              <a:tblPr/>
              <a:tblGrid>
                <a:gridCol w="3795442"/>
                <a:gridCol w="2127988"/>
                <a:gridCol w="1016352"/>
                <a:gridCol w="846960"/>
              </a:tblGrid>
              <a:tr h="284619">
                <a:tc gridSpan="2">
                  <a:txBody>
                    <a:bodyPr/>
                    <a:lstStyle/>
                    <a:p>
                      <a:pPr algn="l" fontAlgn="b"/>
                      <a:r>
                        <a:rPr lang="en-IN" sz="1600" b="0" i="0" u="none" strike="noStrike" dirty="0">
                          <a:solidFill>
                            <a:srgbClr val="EEECE1"/>
                          </a:solidFill>
                          <a:latin typeface="Calibri"/>
                        </a:rPr>
                        <a:t>Annual Revenue Requirement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Rs. Cr.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4454.5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4619">
                <a:tc gridSpan="2">
                  <a:txBody>
                    <a:bodyPr/>
                    <a:lstStyle/>
                    <a:p>
                      <a:pPr algn="l" fontAlgn="b"/>
                      <a:r>
                        <a:rPr lang="en-IN" sz="1600" b="0" i="0" u="none" strike="noStrike">
                          <a:solidFill>
                            <a:srgbClr val="EEECE1"/>
                          </a:solidFill>
                          <a:latin typeface="Calibri"/>
                        </a:rPr>
                        <a:t>Total Sales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MUs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9761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4619">
                <a:tc gridSpan="2">
                  <a:txBody>
                    <a:bodyPr/>
                    <a:lstStyle/>
                    <a:p>
                      <a:pPr algn="l" fontAlgn="b"/>
                      <a:r>
                        <a:rPr lang="en-IN" sz="1600" b="0" i="0" u="none" strike="noStrike">
                          <a:solidFill>
                            <a:srgbClr val="EEECE1"/>
                          </a:solidFill>
                          <a:latin typeface="Calibri"/>
                        </a:rPr>
                        <a:t>Total revenue from sales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Rs. Cr.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4119.4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4619">
                <a:tc gridSpan="2">
                  <a:txBody>
                    <a:bodyPr/>
                    <a:lstStyle/>
                    <a:p>
                      <a:pPr algn="l" fontAlgn="b"/>
                      <a:r>
                        <a:rPr lang="en-IN" sz="1600" b="0" i="0" u="none" strike="noStrike">
                          <a:solidFill>
                            <a:srgbClr val="EEECE1"/>
                          </a:solidFill>
                          <a:latin typeface="Calibri"/>
                        </a:rPr>
                        <a:t>Sales to 1 MW and above consumers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MUs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1424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4619">
                <a:tc gridSpan="2">
                  <a:txBody>
                    <a:bodyPr/>
                    <a:lstStyle/>
                    <a:p>
                      <a:pPr algn="l" fontAlgn="b"/>
                      <a:r>
                        <a:rPr lang="en-IN" sz="1600" b="0" i="0" u="none" strike="noStrike">
                          <a:solidFill>
                            <a:srgbClr val="EEECE1"/>
                          </a:solidFill>
                          <a:latin typeface="Calibri"/>
                        </a:rPr>
                        <a:t>Revenue from Sales to 1 MW and above consumers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Rs. Cr.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901.77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4619">
                <a:tc gridSpan="2">
                  <a:txBody>
                    <a:bodyPr/>
                    <a:lstStyle/>
                    <a:p>
                      <a:pPr algn="l" fontAlgn="b"/>
                      <a:r>
                        <a:rPr lang="en-IN" sz="1600" b="0" i="0" u="none" strike="noStrike">
                          <a:solidFill>
                            <a:srgbClr val="EEECE1"/>
                          </a:solidFill>
                          <a:latin typeface="Calibri"/>
                        </a:rPr>
                        <a:t>Transmission Loss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4.20%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4619">
                <a:tc gridSpan="2">
                  <a:txBody>
                    <a:bodyPr/>
                    <a:lstStyle/>
                    <a:p>
                      <a:pPr algn="l" fontAlgn="b"/>
                      <a:r>
                        <a:rPr lang="en-IN" sz="1600" b="0" i="0" u="none" strike="noStrike">
                          <a:solidFill>
                            <a:srgbClr val="EEECE1"/>
                          </a:solidFill>
                          <a:latin typeface="Calibri"/>
                        </a:rPr>
                        <a:t>Wheeling Loss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10.01%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4619">
                <a:tc gridSpan="2">
                  <a:txBody>
                    <a:bodyPr/>
                    <a:lstStyle/>
                    <a:p>
                      <a:pPr algn="l" fontAlgn="b"/>
                      <a:r>
                        <a:rPr lang="en-IN" sz="1600" b="0" i="0" u="none" strike="noStrike">
                          <a:solidFill>
                            <a:srgbClr val="EEECE1"/>
                          </a:solidFill>
                          <a:latin typeface="Calibri"/>
                        </a:rPr>
                        <a:t>Average Cost of Supply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Rs./Unit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4.56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4619">
                <a:tc gridSpan="2">
                  <a:txBody>
                    <a:bodyPr/>
                    <a:lstStyle/>
                    <a:p>
                      <a:pPr algn="l" fontAlgn="b"/>
                      <a:r>
                        <a:rPr lang="en-IN" sz="1600" b="0" i="0" u="none" strike="noStrike">
                          <a:solidFill>
                            <a:srgbClr val="EEECE1"/>
                          </a:solidFill>
                          <a:latin typeface="Calibri"/>
                        </a:rPr>
                        <a:t>Tariff of Consumer (5MW at 11 KV)</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Rs./Unit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6.33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4619">
                <a:tc rowSpan="2">
                  <a:txBody>
                    <a:bodyPr/>
                    <a:lstStyle/>
                    <a:p>
                      <a:pPr algn="l" fontAlgn="ctr"/>
                      <a:r>
                        <a:rPr lang="en-IN" sz="1600" b="0" i="0" u="none" strike="noStrike">
                          <a:solidFill>
                            <a:srgbClr val="EEECE1"/>
                          </a:solidFill>
                          <a:latin typeface="Calibri"/>
                        </a:rPr>
                        <a:t>No of Applications pending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IN" sz="1600" b="0" i="0" u="none" strike="noStrike">
                          <a:solidFill>
                            <a:srgbClr val="EEECE1"/>
                          </a:solidFill>
                          <a:latin typeface="Calibri"/>
                        </a:rPr>
                        <a:t>For 1 MW and Above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IN" sz="1600" b="0" i="0" u="none" strike="noStrike">
                          <a:solidFill>
                            <a:srgbClr val="006100"/>
                          </a:solidFill>
                          <a:latin typeface="Calibri"/>
                        </a:rPr>
                        <a:t>Nos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11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4619">
                <a:tc vMerge="1">
                  <a:txBody>
                    <a:bodyPr/>
                    <a:lstStyle/>
                    <a:p>
                      <a:endParaRPr lang="en-IN"/>
                    </a:p>
                  </a:txBody>
                  <a:tcPr/>
                </a:tc>
                <a:tc>
                  <a:txBody>
                    <a:bodyPr/>
                    <a:lstStyle/>
                    <a:p>
                      <a:pPr algn="l" fontAlgn="b"/>
                      <a:r>
                        <a:rPr lang="en-IN" sz="1600" b="0" i="0" u="none" strike="noStrike">
                          <a:solidFill>
                            <a:srgbClr val="EEECE1"/>
                          </a:solidFill>
                          <a:latin typeface="Calibri"/>
                        </a:rPr>
                        <a:t>Less than 1 MW</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IN" sz="1600" b="0" i="0" u="none" strike="noStrike">
                          <a:solidFill>
                            <a:srgbClr val="006100"/>
                          </a:solidFill>
                          <a:latin typeface="Calibri"/>
                        </a:rPr>
                        <a:t>Nos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4619">
                <a:tc rowSpan="2">
                  <a:txBody>
                    <a:bodyPr/>
                    <a:lstStyle/>
                    <a:p>
                      <a:pPr algn="l" fontAlgn="ctr"/>
                      <a:r>
                        <a:rPr lang="en-IN" sz="1600" b="0" i="0" u="none" strike="noStrike">
                          <a:solidFill>
                            <a:srgbClr val="EEECE1"/>
                          </a:solidFill>
                          <a:latin typeface="Calibri"/>
                        </a:rPr>
                        <a:t>Contracted Demand of Pending Applications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IN" sz="1600" b="0" i="0" u="none" strike="noStrike">
                          <a:solidFill>
                            <a:srgbClr val="EEECE1"/>
                          </a:solidFill>
                          <a:latin typeface="Calibri"/>
                        </a:rPr>
                        <a:t>For 1 MW and Above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IN" sz="1600" b="0" i="0" u="none" strike="noStrike">
                          <a:solidFill>
                            <a:srgbClr val="006100"/>
                          </a:solidFill>
                          <a:latin typeface="Calibri"/>
                        </a:rPr>
                        <a:t>MW</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90.5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4619">
                <a:tc vMerge="1">
                  <a:txBody>
                    <a:bodyPr/>
                    <a:lstStyle/>
                    <a:p>
                      <a:endParaRPr lang="en-IN"/>
                    </a:p>
                  </a:txBody>
                  <a:tcPr/>
                </a:tc>
                <a:tc>
                  <a:txBody>
                    <a:bodyPr/>
                    <a:lstStyle/>
                    <a:p>
                      <a:pPr algn="l" fontAlgn="b"/>
                      <a:r>
                        <a:rPr lang="en-IN" sz="1600" b="0" i="0" u="none" strike="noStrike">
                          <a:solidFill>
                            <a:srgbClr val="EEECE1"/>
                          </a:solidFill>
                          <a:latin typeface="Calibri"/>
                        </a:rPr>
                        <a:t>Less than 1 MW</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IN" sz="1600" b="0" i="0" u="none" strike="noStrike">
                          <a:solidFill>
                            <a:srgbClr val="006100"/>
                          </a:solidFill>
                          <a:latin typeface="Calibri"/>
                        </a:rPr>
                        <a:t>MW</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28.8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4619">
                <a:tc gridSpan="2">
                  <a:txBody>
                    <a:bodyPr/>
                    <a:lstStyle/>
                    <a:p>
                      <a:pPr algn="l" fontAlgn="b"/>
                      <a:r>
                        <a:rPr lang="en-IN" sz="1600" b="0" i="0" u="none" strike="noStrike" dirty="0">
                          <a:solidFill>
                            <a:srgbClr val="EEECE1"/>
                          </a:solidFill>
                          <a:latin typeface="Calibri"/>
                          <a:hlinkClick r:id="" action="ppaction://customshow?id=7&amp;return=true"/>
                        </a:rPr>
                        <a:t>Total Power Purchase</a:t>
                      </a:r>
                      <a:endParaRPr lang="en-IN" sz="1600" b="0" i="0" u="none" strike="noStrike" dirty="0">
                        <a:solidFill>
                          <a:srgbClr val="EEECE1"/>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MUs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11789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4619">
                <a:tc gridSpan="2">
                  <a:txBody>
                    <a:bodyPr/>
                    <a:lstStyle/>
                    <a:p>
                      <a:pPr algn="l" fontAlgn="b"/>
                      <a:r>
                        <a:rPr lang="en-IN" sz="1600" b="0" i="0" u="none" strike="noStrike">
                          <a:solidFill>
                            <a:srgbClr val="EEECE1"/>
                          </a:solidFill>
                          <a:latin typeface="Calibri"/>
                        </a:rPr>
                        <a:t>Total Power Purchase Cost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Rs. Cr.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4140.4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84619">
                <a:tc gridSpan="2">
                  <a:txBody>
                    <a:bodyPr/>
                    <a:lstStyle/>
                    <a:p>
                      <a:pPr algn="l" fontAlgn="b"/>
                      <a:r>
                        <a:rPr lang="en-IN" sz="1600" b="0" i="0" u="none" strike="noStrike">
                          <a:solidFill>
                            <a:srgbClr val="EEECE1"/>
                          </a:solidFill>
                          <a:latin typeface="Calibri"/>
                        </a:rPr>
                        <a:t>Average Power Purchase Cost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600" b="0" i="0" u="none" strike="noStrike">
                          <a:solidFill>
                            <a:srgbClr val="006100"/>
                          </a:solidFill>
                          <a:latin typeface="Calibri"/>
                        </a:rPr>
                        <a:t>Rs./Unit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dirty="0">
                          <a:solidFill>
                            <a:srgbClr val="006100"/>
                          </a:solidFill>
                          <a:latin typeface="Calibri"/>
                        </a:rPr>
                        <a:t>3.51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3042" y="142852"/>
            <a:ext cx="7290646" cy="714380"/>
          </a:xfrm>
        </p:spPr>
        <p:txBody>
          <a:bodyPr>
            <a:normAutofit fontScale="90000"/>
          </a:bodyPr>
          <a:lstStyle/>
          <a:p>
            <a:r>
              <a:rPr lang="en-US" dirty="0" smtClean="0"/>
              <a:t>Scenario-I- DGVCL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38</a:t>
            </a:fld>
            <a:endParaRPr lang="en-IN"/>
          </a:p>
        </p:txBody>
      </p:sp>
      <p:graphicFrame>
        <p:nvGraphicFramePr>
          <p:cNvPr id="6" name="Content Placeholder 5"/>
          <p:cNvGraphicFramePr>
            <a:graphicFrameLocks noGrp="1"/>
          </p:cNvGraphicFramePr>
          <p:nvPr>
            <p:ph idx="1"/>
          </p:nvPr>
        </p:nvGraphicFramePr>
        <p:xfrm>
          <a:off x="1000100" y="857232"/>
          <a:ext cx="8072461" cy="5891314"/>
        </p:xfrm>
        <a:graphic>
          <a:graphicData uri="http://schemas.openxmlformats.org/drawingml/2006/table">
            <a:tbl>
              <a:tblPr/>
              <a:tblGrid>
                <a:gridCol w="5285838"/>
                <a:gridCol w="637299"/>
                <a:gridCol w="562324"/>
                <a:gridCol w="1587000"/>
              </a:tblGrid>
              <a:tr h="605773">
                <a:tc gridSpan="4">
                  <a:txBody>
                    <a:bodyPr/>
                    <a:lstStyle/>
                    <a:p>
                      <a:pPr algn="l" fontAlgn="t"/>
                      <a:r>
                        <a:rPr lang="en-IN" sz="1400" b="0" i="0" u="none" strike="noStrike" dirty="0">
                          <a:solidFill>
                            <a:srgbClr val="FFFFFF"/>
                          </a:solidFill>
                          <a:latin typeface="Calibri"/>
                        </a:rPr>
                        <a:t>All the consumers of 1 MW and above opt for Open access and </a:t>
                      </a:r>
                      <a:r>
                        <a:rPr lang="en-IN" sz="1400" b="0" i="0" u="none" strike="noStrike" dirty="0" err="1">
                          <a:solidFill>
                            <a:srgbClr val="FFFFFF"/>
                          </a:solidFill>
                          <a:latin typeface="Calibri"/>
                        </a:rPr>
                        <a:t>Discom</a:t>
                      </a:r>
                      <a:r>
                        <a:rPr lang="en-IN" sz="1400" b="0" i="0" u="none" strike="noStrike" dirty="0">
                          <a:solidFill>
                            <a:srgbClr val="FFFFFF"/>
                          </a:solidFill>
                          <a:latin typeface="Calibri"/>
                        </a:rPr>
                        <a:t> avoids the variable cost of Power procurement (in descending order @ Rs./unit).</a:t>
                      </a:r>
                      <a:br>
                        <a:rPr lang="en-IN" sz="1400" b="0" i="0" u="none" strike="noStrike" dirty="0">
                          <a:solidFill>
                            <a:srgbClr val="FFFFFF"/>
                          </a:solidFill>
                          <a:latin typeface="Calibri"/>
                        </a:rPr>
                      </a:br>
                      <a:endParaRPr lang="en-IN" sz="1400" b="0" i="0" u="none" strike="noStrike" dirty="0">
                        <a:solidFill>
                          <a:srgbClr val="FFFFFF"/>
                        </a:solidFill>
                        <a:latin typeface="Calibri"/>
                      </a:endParaRPr>
                    </a:p>
                  </a:txBody>
                  <a:tcPr marL="8707" marR="8707" marT="8707" marB="0">
                    <a:lnL>
                      <a:noFill/>
                    </a:lnL>
                    <a:lnR>
                      <a:noFill/>
                    </a:lnR>
                    <a:lnT>
                      <a:noFill/>
                    </a:lnT>
                    <a:lnB w="6350" cap="flat" cmpd="sng" algn="ctr">
                      <a:solidFill>
                        <a:srgbClr val="000000"/>
                      </a:solidFill>
                      <a:prstDash val="solid"/>
                      <a:round/>
                      <a:headEnd type="none" w="med" len="med"/>
                      <a:tailEnd type="none" w="med" len="med"/>
                    </a:lnB>
                    <a:solidFill>
                      <a:srgbClr val="8064A2"/>
                    </a:solidFill>
                  </a:tcPr>
                </a:tc>
                <a:tc hMerge="1">
                  <a:txBody>
                    <a:bodyPr/>
                    <a:lstStyle/>
                    <a:p>
                      <a:endParaRPr lang="en-IN"/>
                    </a:p>
                  </a:txBody>
                  <a:tcPr/>
                </a:tc>
                <a:tc hMerge="1">
                  <a:txBody>
                    <a:bodyPr/>
                    <a:lstStyle/>
                    <a:p>
                      <a:endParaRPr lang="en-IN"/>
                    </a:p>
                  </a:txBody>
                  <a:tcPr/>
                </a:tc>
                <a:tc hMerge="1">
                  <a:txBody>
                    <a:bodyPr/>
                    <a:lstStyle/>
                    <a:p>
                      <a:endParaRPr lang="en-IN"/>
                    </a:p>
                  </a:txBody>
                  <a:tcPr/>
                </a:tc>
              </a:tr>
              <a:tr h="207344">
                <a:tc>
                  <a:txBody>
                    <a:bodyPr/>
                    <a:lstStyle/>
                    <a:p>
                      <a:pPr algn="l" fontAlgn="b"/>
                      <a:r>
                        <a:rPr lang="en-IN" sz="1400" b="1" i="0" u="sng" strike="noStrike">
                          <a:solidFill>
                            <a:srgbClr val="FFFFFF"/>
                          </a:solidFill>
                          <a:latin typeface="Calibri"/>
                        </a:rPr>
                        <a:t>Particulars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FFFFFF"/>
                          </a:solidFill>
                          <a:latin typeface="Calibri"/>
                        </a:rPr>
                        <a:t>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FFFFFF"/>
                          </a:solidFill>
                          <a:latin typeface="Calibri"/>
                        </a:rPr>
                        <a:t>Details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400" b="1" i="0" u="sng" strike="noStrike">
                          <a:solidFill>
                            <a:srgbClr val="000000"/>
                          </a:solidFill>
                          <a:latin typeface="Calibri"/>
                        </a:rPr>
                        <a:t>Formulae</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7344">
                <a:tc>
                  <a:txBody>
                    <a:bodyPr/>
                    <a:lstStyle/>
                    <a:p>
                      <a:pPr algn="l" fontAlgn="b"/>
                      <a:r>
                        <a:rPr lang="en-IN" sz="1400" b="0" i="0" u="none" strike="noStrike">
                          <a:solidFill>
                            <a:srgbClr val="9C0006"/>
                          </a:solidFill>
                          <a:latin typeface="Calibri"/>
                        </a:rPr>
                        <a:t>Total ARR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4454</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7344">
                <a:tc>
                  <a:txBody>
                    <a:bodyPr/>
                    <a:lstStyle/>
                    <a:p>
                      <a:pPr algn="l" fontAlgn="b"/>
                      <a:r>
                        <a:rPr lang="en-IN" sz="1400" b="0" i="0" u="none" strike="noStrike" dirty="0">
                          <a:solidFill>
                            <a:srgbClr val="9C0006"/>
                          </a:solidFill>
                          <a:latin typeface="Calibri"/>
                        </a:rPr>
                        <a:t>Total Power Purchase Cost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4140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X</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7344">
                <a:tc>
                  <a:txBody>
                    <a:bodyPr/>
                    <a:lstStyle/>
                    <a:p>
                      <a:pPr algn="l" fontAlgn="b"/>
                      <a:r>
                        <a:rPr lang="en-IN" sz="1400" b="0" i="0" u="none" strike="noStrike">
                          <a:solidFill>
                            <a:srgbClr val="9C0006"/>
                          </a:solidFill>
                          <a:latin typeface="Calibri"/>
                        </a:rPr>
                        <a:t>Total Sales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MUs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9761</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7344">
                <a:tc>
                  <a:txBody>
                    <a:bodyPr/>
                    <a:lstStyle/>
                    <a:p>
                      <a:pPr algn="l" fontAlgn="b"/>
                      <a:r>
                        <a:rPr lang="en-IN" sz="1400" b="0" i="0" u="none" strike="noStrike">
                          <a:solidFill>
                            <a:srgbClr val="9C0006"/>
                          </a:solidFill>
                          <a:latin typeface="Calibri"/>
                        </a:rPr>
                        <a:t>Average Cost of Supply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4.56</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Z=W*10/Y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7344">
                <a:tc>
                  <a:txBody>
                    <a:bodyPr/>
                    <a:lstStyle/>
                    <a:p>
                      <a:pPr algn="l" fontAlgn="b"/>
                      <a:r>
                        <a:rPr lang="en-IN" sz="1400" b="0" i="0" u="none" strike="noStrike">
                          <a:solidFill>
                            <a:srgbClr val="006100"/>
                          </a:solidFill>
                          <a:latin typeface="Calibri"/>
                        </a:rPr>
                        <a:t>Total units sold to eligible Open Access Consumers (1 MW and above)</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1,424</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A</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406559">
                <a:tc>
                  <a:txBody>
                    <a:bodyPr/>
                    <a:lstStyle/>
                    <a:p>
                      <a:pPr algn="l" fontAlgn="b"/>
                      <a:r>
                        <a:rPr lang="en-IN" sz="1400" b="0" i="0" u="none" strike="noStrike">
                          <a:solidFill>
                            <a:srgbClr val="006100"/>
                          </a:solidFill>
                          <a:latin typeface="Calibri"/>
                        </a:rPr>
                        <a:t>Total units wheeled for eligible Open Access Consumers (1 MW and Above)</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1,582</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B=A/(1-wheeling loss)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406559">
                <a:tc>
                  <a:txBody>
                    <a:bodyPr/>
                    <a:lstStyle/>
                    <a:p>
                      <a:pPr algn="l" fontAlgn="b"/>
                      <a:r>
                        <a:rPr lang="en-IN" sz="1400" b="0" i="0" u="none" strike="noStrike">
                          <a:solidFill>
                            <a:srgbClr val="006100"/>
                          </a:solidFill>
                          <a:latin typeface="Calibri"/>
                        </a:rPr>
                        <a:t>Total Energy purchase avoided by DISCOM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1,652</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C=B/(1-Transmission loss)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7344">
                <a:tc>
                  <a:txBody>
                    <a:bodyPr/>
                    <a:lstStyle/>
                    <a:p>
                      <a:pPr algn="l" fontAlgn="b"/>
                      <a:r>
                        <a:rPr lang="en-IN" sz="1400" b="1" i="0" u="none" strike="noStrike">
                          <a:solidFill>
                            <a:srgbClr val="FFFFFF"/>
                          </a:solidFill>
                          <a:latin typeface="Calibri"/>
                        </a:rPr>
                        <a:t>Expenditure/Revenue Loss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7344">
                <a:tc>
                  <a:txBody>
                    <a:bodyPr/>
                    <a:lstStyle/>
                    <a:p>
                      <a:pPr algn="r" fontAlgn="b"/>
                      <a:r>
                        <a:rPr lang="en-IN" sz="1400" b="0" i="0" u="none" strike="noStrike">
                          <a:solidFill>
                            <a:srgbClr val="000000"/>
                          </a:solidFill>
                          <a:latin typeface="Calibri"/>
                        </a:rPr>
                        <a:t>Revenue from sales to outgoing consumers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0"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901.77</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D</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7344">
                <a:tc>
                  <a:txBody>
                    <a:bodyPr/>
                    <a:lstStyle/>
                    <a:p>
                      <a:pPr algn="r" fontAlgn="b"/>
                      <a:r>
                        <a:rPr lang="en-IN" sz="1400" b="1" i="0" u="none" strike="noStrike">
                          <a:solidFill>
                            <a:srgbClr val="000000"/>
                          </a:solidFill>
                          <a:latin typeface="Calibri"/>
                        </a:rPr>
                        <a:t>Total</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1"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901.77</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E=D</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7344">
                <a:tc>
                  <a:txBody>
                    <a:bodyPr/>
                    <a:lstStyle/>
                    <a:p>
                      <a:pPr algn="l" fontAlgn="b"/>
                      <a:r>
                        <a:rPr lang="en-IN" sz="1400" b="1" i="0" u="none" strike="noStrike">
                          <a:solidFill>
                            <a:srgbClr val="FFFFFF"/>
                          </a:solidFill>
                          <a:latin typeface="Calibri"/>
                        </a:rPr>
                        <a:t>Savings / Receipts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7344">
                <a:tc>
                  <a:txBody>
                    <a:bodyPr/>
                    <a:lstStyle/>
                    <a:p>
                      <a:pPr algn="r" fontAlgn="b"/>
                      <a:r>
                        <a:rPr lang="en-IN" sz="1400" b="0" i="0" u="none" strike="noStrike">
                          <a:solidFill>
                            <a:srgbClr val="000000"/>
                          </a:solidFill>
                          <a:latin typeface="Calibri"/>
                        </a:rPr>
                        <a:t>Power procurement variable cost avoided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ctr"/>
                      <a:r>
                        <a:rPr lang="en-IN" sz="1400" b="0" i="0" u="none" strike="noStrike">
                          <a:solidFill>
                            <a:srgbClr val="000000"/>
                          </a:solidFill>
                          <a:latin typeface="Calibri"/>
                        </a:rPr>
                        <a:t>Rs. Cr.</a:t>
                      </a:r>
                    </a:p>
                  </a:txBody>
                  <a:tcPr marL="8707" marR="8707" marT="87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ctr"/>
                      <a:r>
                        <a:rPr lang="en-IN" sz="1400" b="0" i="0" u="none" strike="noStrike">
                          <a:solidFill>
                            <a:srgbClr val="000000"/>
                          </a:solidFill>
                          <a:latin typeface="Calibri"/>
                        </a:rPr>
                        <a:t>349</a:t>
                      </a:r>
                    </a:p>
                  </a:txBody>
                  <a:tcPr marL="8707" marR="8707" marT="87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IN" sz="1400" b="0" i="0" u="none" strike="noStrike">
                          <a:solidFill>
                            <a:srgbClr val="000000"/>
                          </a:solidFill>
                          <a:latin typeface="Calibri"/>
                        </a:rPr>
                        <a:t>F</a:t>
                      </a:r>
                    </a:p>
                  </a:txBody>
                  <a:tcPr marL="8707" marR="8707" marT="87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7344">
                <a:tc>
                  <a:txBody>
                    <a:bodyPr/>
                    <a:lstStyle/>
                    <a:p>
                      <a:pPr algn="r" fontAlgn="b"/>
                      <a:r>
                        <a:rPr lang="en-IN" sz="1400" b="0" i="0" u="none" strike="noStrike">
                          <a:solidFill>
                            <a:srgbClr val="000000"/>
                          </a:solidFill>
                          <a:latin typeface="Calibri"/>
                        </a:rPr>
                        <a:t>wheeling charges (@ 12 paise/unit)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0"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19</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G=.21*B/10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7344">
                <a:tc>
                  <a:txBody>
                    <a:bodyPr/>
                    <a:lstStyle/>
                    <a:p>
                      <a:pPr algn="r" fontAlgn="b"/>
                      <a:r>
                        <a:rPr lang="en-IN" sz="1400" b="0" i="0" u="none" strike="noStrike">
                          <a:solidFill>
                            <a:srgbClr val="000000"/>
                          </a:solidFill>
                          <a:latin typeface="Calibri"/>
                        </a:rPr>
                        <a:t>Cross Subsidy Surcharge (@ 51 Ps/unit)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0"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72.62</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H=.51*A/10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7344">
                <a:tc>
                  <a:txBody>
                    <a:bodyPr/>
                    <a:lstStyle/>
                    <a:p>
                      <a:pPr algn="r" fontAlgn="b"/>
                      <a:r>
                        <a:rPr lang="en-IN" sz="1400" b="1" i="0" u="none" strike="noStrike">
                          <a:solidFill>
                            <a:srgbClr val="000000"/>
                          </a:solidFill>
                          <a:latin typeface="Calibri"/>
                        </a:rPr>
                        <a:t>Total</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1"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440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I=F+G+H</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7344">
                <a:tc>
                  <a:txBody>
                    <a:bodyPr/>
                    <a:lstStyle/>
                    <a:p>
                      <a:pPr algn="l" fontAlgn="b"/>
                      <a:r>
                        <a:rPr lang="en-IN" sz="1400" b="0" i="0" u="none" strike="noStrike">
                          <a:solidFill>
                            <a:srgbClr val="FFFFFF"/>
                          </a:solidFill>
                          <a:latin typeface="Calibri"/>
                        </a:rPr>
                        <a:t>Loss in case consumer opts for Open Access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r" fontAlgn="b"/>
                      <a:r>
                        <a:rPr lang="en-IN" sz="1400" b="0" i="0" u="none" strike="noStrike">
                          <a:solidFill>
                            <a:srgbClr val="FFFFFF"/>
                          </a:solidFill>
                          <a:latin typeface="Calibri"/>
                        </a:rPr>
                        <a:t>462</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J=E-I</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49640">
                <a:tc>
                  <a:txBody>
                    <a:bodyPr/>
                    <a:lstStyle/>
                    <a:p>
                      <a:pPr algn="l" fontAlgn="b"/>
                      <a:r>
                        <a:rPr lang="en-IN" sz="2400" b="1" i="0" u="none" strike="noStrike">
                          <a:solidFill>
                            <a:srgbClr val="1F497D"/>
                          </a:solidFill>
                          <a:latin typeface="Calibri"/>
                        </a:rPr>
                        <a:t>Impact on ARR</a:t>
                      </a:r>
                    </a:p>
                  </a:txBody>
                  <a:tcPr marL="8707" marR="8707" marT="870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IN" sz="1400" b="0" i="0" u="none" strike="noStrike">
                        <a:solidFill>
                          <a:srgbClr val="000000"/>
                        </a:solidFill>
                        <a:latin typeface="Calibri"/>
                      </a:endParaRPr>
                    </a:p>
                  </a:txBody>
                  <a:tcPr marL="8707" marR="8707" marT="870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8707" marR="8707" marT="870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8707" marR="8707" marT="870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7344">
                <a:tc>
                  <a:txBody>
                    <a:bodyPr/>
                    <a:lstStyle/>
                    <a:p>
                      <a:pPr algn="l" fontAlgn="b"/>
                      <a:r>
                        <a:rPr lang="en-IN" sz="1400" b="0" i="0" u="none" strike="noStrike">
                          <a:solidFill>
                            <a:srgbClr val="9C0006"/>
                          </a:solidFill>
                          <a:latin typeface="Calibri"/>
                        </a:rPr>
                        <a:t>Revised ARR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4916</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W'=W+J</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7344">
                <a:tc>
                  <a:txBody>
                    <a:bodyPr/>
                    <a:lstStyle/>
                    <a:p>
                      <a:pPr algn="l" fontAlgn="b"/>
                      <a:r>
                        <a:rPr lang="en-IN" sz="1400" b="0" i="0" u="none" strike="noStrike">
                          <a:solidFill>
                            <a:srgbClr val="9C0006"/>
                          </a:solidFill>
                          <a:latin typeface="Calibri"/>
                        </a:rPr>
                        <a:t>Revised Sales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MUs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8337</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Y'=Y-A</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7344">
                <a:tc>
                  <a:txBody>
                    <a:bodyPr/>
                    <a:lstStyle/>
                    <a:p>
                      <a:pPr algn="l" fontAlgn="b"/>
                      <a:r>
                        <a:rPr lang="en-IN" sz="1400" b="0" i="0" u="none" strike="noStrike">
                          <a:solidFill>
                            <a:srgbClr val="9C0006"/>
                          </a:solidFill>
                          <a:latin typeface="Calibri"/>
                        </a:rPr>
                        <a:t>Revised Average Cost of Supply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5.90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dirty="0">
                          <a:solidFill>
                            <a:srgbClr val="000000"/>
                          </a:solidFill>
                          <a:latin typeface="Calibri"/>
                        </a:rPr>
                        <a:t>Z'=W'/Y'*10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96908"/>
          </a:xfrm>
        </p:spPr>
        <p:txBody>
          <a:bodyPr/>
          <a:lstStyle/>
          <a:p>
            <a:r>
              <a:rPr lang="en-US" dirty="0" smtClean="0"/>
              <a:t>Scenario-II- DGVCL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39</a:t>
            </a:fld>
            <a:endParaRPr lang="en-IN"/>
          </a:p>
        </p:txBody>
      </p:sp>
      <p:graphicFrame>
        <p:nvGraphicFramePr>
          <p:cNvPr id="6" name="Content Placeholder 5"/>
          <p:cNvGraphicFramePr>
            <a:graphicFrameLocks noGrp="1"/>
          </p:cNvGraphicFramePr>
          <p:nvPr>
            <p:ph idx="1"/>
          </p:nvPr>
        </p:nvGraphicFramePr>
        <p:xfrm>
          <a:off x="1000100" y="1191349"/>
          <a:ext cx="8072461" cy="5238047"/>
        </p:xfrm>
        <a:graphic>
          <a:graphicData uri="http://schemas.openxmlformats.org/drawingml/2006/table">
            <a:tbl>
              <a:tblPr/>
              <a:tblGrid>
                <a:gridCol w="5285838"/>
                <a:gridCol w="637299"/>
                <a:gridCol w="562324"/>
                <a:gridCol w="1587000"/>
              </a:tblGrid>
              <a:tr h="546640">
                <a:tc gridSpan="4">
                  <a:txBody>
                    <a:bodyPr/>
                    <a:lstStyle/>
                    <a:p>
                      <a:pPr algn="l" fontAlgn="t"/>
                      <a:r>
                        <a:rPr lang="en-IN" sz="1200" b="0" i="0" u="none" strike="noStrike" dirty="0">
                          <a:solidFill>
                            <a:srgbClr val="FFFFFF"/>
                          </a:solidFill>
                          <a:latin typeface="Calibri"/>
                        </a:rPr>
                        <a:t>10% of eligible consumers opt for open access and </a:t>
                      </a:r>
                      <a:r>
                        <a:rPr lang="en-IN" sz="1200" b="0" i="0" u="none" strike="noStrike" dirty="0" err="1">
                          <a:solidFill>
                            <a:srgbClr val="FFFFFF"/>
                          </a:solidFill>
                          <a:latin typeface="Calibri"/>
                        </a:rPr>
                        <a:t>Discom</a:t>
                      </a:r>
                      <a:r>
                        <a:rPr lang="en-IN" sz="1200" b="0" i="0" u="none" strike="noStrike" dirty="0">
                          <a:solidFill>
                            <a:srgbClr val="FFFFFF"/>
                          </a:solidFill>
                          <a:latin typeface="Calibri"/>
                        </a:rPr>
                        <a:t> avoids the variable cost of power procurement (in descending order @ Rs./unit).</a:t>
                      </a:r>
                      <a:br>
                        <a:rPr lang="en-IN" sz="1200" b="0" i="0" u="none" strike="noStrike" dirty="0">
                          <a:solidFill>
                            <a:srgbClr val="FFFFFF"/>
                          </a:solidFill>
                          <a:latin typeface="Calibri"/>
                        </a:rPr>
                      </a:br>
                      <a:endParaRPr lang="en-IN" sz="1200" b="0" i="0" u="none" strike="noStrike" dirty="0">
                        <a:solidFill>
                          <a:srgbClr val="FFFFFF"/>
                        </a:solidFill>
                        <a:latin typeface="Calibri"/>
                      </a:endParaRPr>
                    </a:p>
                  </a:txBody>
                  <a:tcPr marL="8707" marR="8707" marT="8707" marB="0">
                    <a:lnL>
                      <a:noFill/>
                    </a:lnL>
                    <a:lnR>
                      <a:noFill/>
                    </a:lnR>
                    <a:lnT>
                      <a:noFill/>
                    </a:lnT>
                    <a:lnB w="6350" cap="flat" cmpd="sng" algn="ctr">
                      <a:solidFill>
                        <a:srgbClr val="000000"/>
                      </a:solidFill>
                      <a:prstDash val="solid"/>
                      <a:round/>
                      <a:headEnd type="none" w="med" len="med"/>
                      <a:tailEnd type="none" w="med" len="med"/>
                    </a:lnB>
                    <a:solidFill>
                      <a:srgbClr val="8064A2"/>
                    </a:solidFill>
                  </a:tcPr>
                </a:tc>
                <a:tc hMerge="1">
                  <a:txBody>
                    <a:bodyPr/>
                    <a:lstStyle/>
                    <a:p>
                      <a:endParaRPr lang="en-IN"/>
                    </a:p>
                  </a:txBody>
                  <a:tcPr/>
                </a:tc>
                <a:tc hMerge="1">
                  <a:txBody>
                    <a:bodyPr/>
                    <a:lstStyle/>
                    <a:p>
                      <a:endParaRPr lang="en-IN"/>
                    </a:p>
                  </a:txBody>
                  <a:tcPr/>
                </a:tc>
                <a:tc hMerge="1">
                  <a:txBody>
                    <a:bodyPr/>
                    <a:lstStyle/>
                    <a:p>
                      <a:endParaRPr lang="en-IN"/>
                    </a:p>
                  </a:txBody>
                  <a:tcPr/>
                </a:tc>
              </a:tr>
              <a:tr h="187104">
                <a:tc>
                  <a:txBody>
                    <a:bodyPr/>
                    <a:lstStyle/>
                    <a:p>
                      <a:pPr algn="l" fontAlgn="b"/>
                      <a:r>
                        <a:rPr lang="en-IN" sz="1200" b="1" i="0" u="sng" strike="noStrike">
                          <a:solidFill>
                            <a:srgbClr val="FFFFFF"/>
                          </a:solidFill>
                          <a:latin typeface="Calibri"/>
                        </a:rPr>
                        <a:t>Particulars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200" b="1" i="0" u="sng" strike="noStrike">
                          <a:solidFill>
                            <a:srgbClr val="FFFFFF"/>
                          </a:solidFill>
                          <a:latin typeface="Calibri"/>
                        </a:rPr>
                        <a:t>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200" b="1" i="0" u="sng" strike="noStrike">
                          <a:solidFill>
                            <a:srgbClr val="FFFFFF"/>
                          </a:solidFill>
                          <a:latin typeface="Calibri"/>
                        </a:rPr>
                        <a:t>Details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200" b="1" i="0" u="sng" strike="noStrike">
                          <a:solidFill>
                            <a:srgbClr val="000000"/>
                          </a:solidFill>
                          <a:latin typeface="Calibri"/>
                        </a:rPr>
                        <a:t>Formulae</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7104">
                <a:tc>
                  <a:txBody>
                    <a:bodyPr/>
                    <a:lstStyle/>
                    <a:p>
                      <a:pPr algn="l" fontAlgn="b"/>
                      <a:r>
                        <a:rPr lang="en-IN" sz="1200" b="0" i="0" u="none" strike="noStrike">
                          <a:solidFill>
                            <a:srgbClr val="9C0006"/>
                          </a:solidFill>
                          <a:latin typeface="Calibri"/>
                        </a:rPr>
                        <a:t>Total ARR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200" b="0" i="0" u="none" strike="noStrike">
                          <a:solidFill>
                            <a:srgbClr val="9C0006"/>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200" b="0" i="0" u="none" strike="noStrike">
                          <a:solidFill>
                            <a:srgbClr val="9C0006"/>
                          </a:solidFill>
                          <a:latin typeface="Calibri"/>
                        </a:rPr>
                        <a:t>4454</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200" b="0" i="0" u="none" strike="noStrike">
                          <a:solidFill>
                            <a:srgbClr val="000000"/>
                          </a:solidFill>
                          <a:latin typeface="Calibri"/>
                        </a:rPr>
                        <a:t>W</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7104">
                <a:tc>
                  <a:txBody>
                    <a:bodyPr/>
                    <a:lstStyle/>
                    <a:p>
                      <a:pPr algn="l" fontAlgn="b"/>
                      <a:r>
                        <a:rPr lang="en-IN" sz="1200" b="0" i="0" u="none" strike="noStrike">
                          <a:solidFill>
                            <a:srgbClr val="9C0006"/>
                          </a:solidFill>
                          <a:latin typeface="Calibri"/>
                        </a:rPr>
                        <a:t>Total Power Purchase Cost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200" b="0" i="0" u="none" strike="noStrike">
                          <a:solidFill>
                            <a:srgbClr val="9C0006"/>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200" b="0" i="0" u="none" strike="noStrike">
                          <a:solidFill>
                            <a:srgbClr val="9C0006"/>
                          </a:solidFill>
                          <a:latin typeface="Calibri"/>
                        </a:rPr>
                        <a:t>4140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200" b="0" i="0" u="none" strike="noStrike">
                          <a:solidFill>
                            <a:srgbClr val="000000"/>
                          </a:solidFill>
                          <a:latin typeface="Calibri"/>
                        </a:rPr>
                        <a:t>X</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7104">
                <a:tc>
                  <a:txBody>
                    <a:bodyPr/>
                    <a:lstStyle/>
                    <a:p>
                      <a:pPr algn="l" fontAlgn="b"/>
                      <a:r>
                        <a:rPr lang="en-IN" sz="1200" b="0" i="0" u="none" strike="noStrike">
                          <a:solidFill>
                            <a:srgbClr val="9C0006"/>
                          </a:solidFill>
                          <a:latin typeface="Calibri"/>
                        </a:rPr>
                        <a:t>Total Sales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200" b="0" i="0" u="none" strike="noStrike">
                          <a:solidFill>
                            <a:srgbClr val="9C0006"/>
                          </a:solidFill>
                          <a:latin typeface="Calibri"/>
                        </a:rPr>
                        <a:t>MUs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200" b="0" i="0" u="none" strike="noStrike">
                          <a:solidFill>
                            <a:srgbClr val="9C0006"/>
                          </a:solidFill>
                          <a:latin typeface="Calibri"/>
                        </a:rPr>
                        <a:t>9761</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200" b="0" i="0" u="none" strike="noStrike">
                          <a:solidFill>
                            <a:srgbClr val="000000"/>
                          </a:solidFill>
                          <a:latin typeface="Calibri"/>
                        </a:rPr>
                        <a:t>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7104">
                <a:tc>
                  <a:txBody>
                    <a:bodyPr/>
                    <a:lstStyle/>
                    <a:p>
                      <a:pPr algn="l" fontAlgn="b"/>
                      <a:r>
                        <a:rPr lang="en-IN" sz="1200" b="0" i="0" u="none" strike="noStrike">
                          <a:solidFill>
                            <a:srgbClr val="9C0006"/>
                          </a:solidFill>
                          <a:latin typeface="Calibri"/>
                        </a:rPr>
                        <a:t>Average Cost of Supply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200" b="0" i="0" u="none" strike="noStrike">
                          <a:solidFill>
                            <a:srgbClr val="9C0006"/>
                          </a:solidFill>
                          <a:latin typeface="Calibri"/>
                        </a:rPr>
                        <a:t>Rs./Unit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200" b="0" i="0" u="none" strike="noStrike">
                          <a:solidFill>
                            <a:srgbClr val="9C0006"/>
                          </a:solidFill>
                          <a:latin typeface="Calibri"/>
                        </a:rPr>
                        <a:t>4.56</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200" b="0" i="0" u="none" strike="noStrike">
                          <a:solidFill>
                            <a:srgbClr val="000000"/>
                          </a:solidFill>
                          <a:latin typeface="Calibri"/>
                        </a:rPr>
                        <a:t>Z=W*10/Y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66872">
                <a:tc>
                  <a:txBody>
                    <a:bodyPr/>
                    <a:lstStyle/>
                    <a:p>
                      <a:pPr algn="l" fontAlgn="b"/>
                      <a:r>
                        <a:rPr lang="en-IN" sz="1200" b="0" i="0" u="none" strike="noStrike">
                          <a:solidFill>
                            <a:srgbClr val="006100"/>
                          </a:solidFill>
                          <a:latin typeface="Calibri"/>
                        </a:rPr>
                        <a:t>Total units sold to 10% of eligible Open Access Consumers (1 MW and above)</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200" b="0" i="0" u="none" strike="noStrike">
                          <a:solidFill>
                            <a:srgbClr val="006100"/>
                          </a:solidFill>
                          <a:latin typeface="Calibri"/>
                        </a:rPr>
                        <a:t>Mus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200" b="0" i="0" u="none" strike="noStrike">
                          <a:solidFill>
                            <a:srgbClr val="006100"/>
                          </a:solidFill>
                          <a:latin typeface="Calibri"/>
                        </a:rPr>
                        <a:t>142</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200" b="0" i="0" u="none" strike="noStrike">
                          <a:solidFill>
                            <a:srgbClr val="000000"/>
                          </a:solidFill>
                          <a:latin typeface="Calibri"/>
                        </a:rPr>
                        <a:t>A</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66872">
                <a:tc>
                  <a:txBody>
                    <a:bodyPr/>
                    <a:lstStyle/>
                    <a:p>
                      <a:pPr algn="l" fontAlgn="b"/>
                      <a:r>
                        <a:rPr lang="en-IN" sz="1200" b="0" i="0" u="none" strike="noStrike">
                          <a:solidFill>
                            <a:srgbClr val="006100"/>
                          </a:solidFill>
                          <a:latin typeface="Calibri"/>
                        </a:rPr>
                        <a:t>Total units wheeled for eligible Open Access Consumers (1 MW and Above)</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200" b="0" i="0" u="none" strike="noStrike">
                          <a:solidFill>
                            <a:srgbClr val="006100"/>
                          </a:solidFill>
                          <a:latin typeface="Calibri"/>
                        </a:rPr>
                        <a:t>MUs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200" b="0" i="0" u="none" strike="noStrike">
                          <a:solidFill>
                            <a:srgbClr val="006100"/>
                          </a:solidFill>
                          <a:latin typeface="Calibri"/>
                        </a:rPr>
                        <a:t>158</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200" b="0" i="0" u="none" strike="noStrike">
                          <a:solidFill>
                            <a:srgbClr val="000000"/>
                          </a:solidFill>
                          <a:latin typeface="Calibri"/>
                        </a:rPr>
                        <a:t>B=A/(1-wheeling loss)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66872">
                <a:tc>
                  <a:txBody>
                    <a:bodyPr/>
                    <a:lstStyle/>
                    <a:p>
                      <a:pPr algn="l" fontAlgn="b"/>
                      <a:r>
                        <a:rPr lang="en-IN" sz="1200" b="0" i="0" u="none" strike="noStrike">
                          <a:solidFill>
                            <a:srgbClr val="006100"/>
                          </a:solidFill>
                          <a:latin typeface="Calibri"/>
                        </a:rPr>
                        <a:t>Total Energy purchase avoided by DISCOM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200" b="0" i="0" u="none" strike="noStrike">
                          <a:solidFill>
                            <a:srgbClr val="006100"/>
                          </a:solidFill>
                          <a:latin typeface="Calibri"/>
                        </a:rPr>
                        <a:t>MUs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200" b="0" i="0" u="none" strike="noStrike">
                          <a:solidFill>
                            <a:srgbClr val="006100"/>
                          </a:solidFill>
                          <a:latin typeface="Calibri"/>
                        </a:rPr>
                        <a:t>165</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200" b="0" i="0" u="none" strike="noStrike">
                          <a:solidFill>
                            <a:srgbClr val="000000"/>
                          </a:solidFill>
                          <a:latin typeface="Calibri"/>
                        </a:rPr>
                        <a:t>C=B/(1-Transmission loss)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7104">
                <a:tc>
                  <a:txBody>
                    <a:bodyPr/>
                    <a:lstStyle/>
                    <a:p>
                      <a:pPr algn="l" fontAlgn="b"/>
                      <a:r>
                        <a:rPr lang="en-IN" sz="1200" b="1" i="0" u="none" strike="noStrike">
                          <a:solidFill>
                            <a:srgbClr val="FFFFFF"/>
                          </a:solidFill>
                          <a:latin typeface="Calibri"/>
                        </a:rPr>
                        <a:t>Expenditure/Revenue Loss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2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2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200" b="0" i="0" u="none" strike="noStrike">
                          <a:solidFill>
                            <a:srgbClr val="000000"/>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7104">
                <a:tc>
                  <a:txBody>
                    <a:bodyPr/>
                    <a:lstStyle/>
                    <a:p>
                      <a:pPr algn="r" fontAlgn="b"/>
                      <a:r>
                        <a:rPr lang="en-IN" sz="1200" b="0" i="0" u="none" strike="noStrike">
                          <a:solidFill>
                            <a:srgbClr val="000000"/>
                          </a:solidFill>
                          <a:latin typeface="Calibri"/>
                        </a:rPr>
                        <a:t>Revenue from sales to 10% of outgoing consumers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200" b="0"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200" b="0" i="0" u="none" strike="noStrike">
                          <a:solidFill>
                            <a:srgbClr val="000000"/>
                          </a:solidFill>
                          <a:latin typeface="Calibri"/>
                        </a:rPr>
                        <a:t>90.18</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200" b="0" i="0" u="none" strike="noStrike">
                          <a:solidFill>
                            <a:srgbClr val="000000"/>
                          </a:solidFill>
                          <a:latin typeface="Calibri"/>
                        </a:rPr>
                        <a:t>D</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7104">
                <a:tc>
                  <a:txBody>
                    <a:bodyPr/>
                    <a:lstStyle/>
                    <a:p>
                      <a:pPr algn="r" fontAlgn="b"/>
                      <a:r>
                        <a:rPr lang="en-IN" sz="1200" b="1" i="0" u="none" strike="noStrike">
                          <a:solidFill>
                            <a:srgbClr val="000000"/>
                          </a:solidFill>
                          <a:latin typeface="Calibri"/>
                        </a:rPr>
                        <a:t>Total</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200" b="1"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200" b="1" i="0" u="none" strike="noStrike">
                          <a:solidFill>
                            <a:srgbClr val="000000"/>
                          </a:solidFill>
                          <a:latin typeface="Calibri"/>
                        </a:rPr>
                        <a:t>90.18</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200" b="0" i="0" u="none" strike="noStrike">
                          <a:solidFill>
                            <a:srgbClr val="000000"/>
                          </a:solidFill>
                          <a:latin typeface="Calibri"/>
                        </a:rPr>
                        <a:t>E=D</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7104">
                <a:tc>
                  <a:txBody>
                    <a:bodyPr/>
                    <a:lstStyle/>
                    <a:p>
                      <a:pPr algn="l" fontAlgn="b"/>
                      <a:r>
                        <a:rPr lang="en-IN" sz="1200" b="1" i="0" u="none" strike="noStrike">
                          <a:solidFill>
                            <a:srgbClr val="FFFFFF"/>
                          </a:solidFill>
                          <a:latin typeface="Calibri"/>
                        </a:rPr>
                        <a:t>Savings / Receipts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2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2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200" b="0" i="0" u="none" strike="noStrike">
                          <a:solidFill>
                            <a:srgbClr val="000000"/>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7104">
                <a:tc>
                  <a:txBody>
                    <a:bodyPr/>
                    <a:lstStyle/>
                    <a:p>
                      <a:pPr algn="r" fontAlgn="b"/>
                      <a:r>
                        <a:rPr lang="en-IN" sz="1200" b="0" i="0" u="none" strike="noStrike">
                          <a:solidFill>
                            <a:srgbClr val="000000"/>
                          </a:solidFill>
                          <a:latin typeface="Calibri"/>
                        </a:rPr>
                        <a:t>Power procurement variable cost avoided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ctr"/>
                      <a:r>
                        <a:rPr lang="en-IN" sz="1200" b="0" i="0" u="none" strike="noStrike">
                          <a:solidFill>
                            <a:srgbClr val="000000"/>
                          </a:solidFill>
                          <a:latin typeface="Calibri"/>
                        </a:rPr>
                        <a:t>Rs. Cr.</a:t>
                      </a:r>
                    </a:p>
                  </a:txBody>
                  <a:tcPr marL="8707" marR="8707" marT="87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ctr"/>
                      <a:r>
                        <a:rPr lang="en-IN" sz="1200" b="0" i="0" u="none" strike="noStrike">
                          <a:solidFill>
                            <a:srgbClr val="000000"/>
                          </a:solidFill>
                          <a:latin typeface="Calibri"/>
                        </a:rPr>
                        <a:t>5.10</a:t>
                      </a:r>
                    </a:p>
                  </a:txBody>
                  <a:tcPr marL="8707" marR="8707" marT="87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IN" sz="1200" b="0" i="0" u="none" strike="noStrike">
                          <a:solidFill>
                            <a:srgbClr val="000000"/>
                          </a:solidFill>
                          <a:latin typeface="Calibri"/>
                        </a:rPr>
                        <a:t>F</a:t>
                      </a:r>
                    </a:p>
                  </a:txBody>
                  <a:tcPr marL="8707" marR="8707" marT="87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7104">
                <a:tc>
                  <a:txBody>
                    <a:bodyPr/>
                    <a:lstStyle/>
                    <a:p>
                      <a:pPr algn="r" fontAlgn="b"/>
                      <a:r>
                        <a:rPr lang="en-IN" sz="1200" b="0" i="0" u="none" strike="noStrike">
                          <a:solidFill>
                            <a:srgbClr val="000000"/>
                          </a:solidFill>
                          <a:latin typeface="Calibri"/>
                        </a:rPr>
                        <a:t>Wheeling charges (@ 12 paise/unit)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200" b="0"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200" b="0" i="0" u="none" strike="noStrike">
                          <a:solidFill>
                            <a:srgbClr val="000000"/>
                          </a:solidFill>
                          <a:latin typeface="Calibri"/>
                        </a:rPr>
                        <a:t>1.90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200" b="0" i="0" u="none" strike="noStrike">
                          <a:solidFill>
                            <a:srgbClr val="000000"/>
                          </a:solidFill>
                          <a:latin typeface="Calibri"/>
                        </a:rPr>
                        <a:t>G=B*.21/10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7104">
                <a:tc>
                  <a:txBody>
                    <a:bodyPr/>
                    <a:lstStyle/>
                    <a:p>
                      <a:pPr algn="r" fontAlgn="b"/>
                      <a:r>
                        <a:rPr lang="en-IN" sz="1200" b="0" i="0" u="none" strike="noStrike">
                          <a:solidFill>
                            <a:srgbClr val="000000"/>
                          </a:solidFill>
                          <a:latin typeface="Calibri"/>
                        </a:rPr>
                        <a:t>Cross Subsidy Surcharge (@ 51 Ps/unit)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200" b="0"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200" b="0" i="0" u="none" strike="noStrike" dirty="0" smtClean="0">
                          <a:solidFill>
                            <a:srgbClr val="000000"/>
                          </a:solidFill>
                          <a:latin typeface="Calibri"/>
                        </a:rPr>
                        <a:t>7.26</a:t>
                      </a:r>
                      <a:endParaRPr lang="en-IN" sz="1200" b="0" i="0" u="none" strike="noStrike" dirty="0">
                        <a:solidFill>
                          <a:srgbClr val="000000"/>
                        </a:solidFill>
                        <a:latin typeface="Calibri"/>
                      </a:endParaRP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200" b="0" i="0" u="none" strike="noStrike">
                          <a:solidFill>
                            <a:srgbClr val="000000"/>
                          </a:solidFill>
                          <a:latin typeface="Calibri"/>
                        </a:rPr>
                        <a:t>H=.51*A/10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7104">
                <a:tc>
                  <a:txBody>
                    <a:bodyPr/>
                    <a:lstStyle/>
                    <a:p>
                      <a:pPr algn="r" fontAlgn="b"/>
                      <a:r>
                        <a:rPr lang="en-IN" sz="1200" b="1" i="0" u="none" strike="noStrike">
                          <a:solidFill>
                            <a:srgbClr val="000000"/>
                          </a:solidFill>
                          <a:latin typeface="Calibri"/>
                        </a:rPr>
                        <a:t>Total</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200" b="1"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200" b="1" i="0" u="none" strike="noStrike">
                          <a:solidFill>
                            <a:srgbClr val="000000"/>
                          </a:solidFill>
                          <a:latin typeface="Calibri"/>
                        </a:rPr>
                        <a:t>14.27</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200" b="0" i="0" u="none" strike="noStrike">
                          <a:solidFill>
                            <a:srgbClr val="000000"/>
                          </a:solidFill>
                          <a:latin typeface="Calibri"/>
                        </a:rPr>
                        <a:t>I=F+G+H</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7104">
                <a:tc>
                  <a:txBody>
                    <a:bodyPr/>
                    <a:lstStyle/>
                    <a:p>
                      <a:pPr algn="l" fontAlgn="b"/>
                      <a:r>
                        <a:rPr lang="en-IN" sz="1200" b="0" i="0" u="none" strike="noStrike">
                          <a:solidFill>
                            <a:srgbClr val="FFFFFF"/>
                          </a:solidFill>
                          <a:latin typeface="Calibri"/>
                        </a:rPr>
                        <a:t>loss in case 10% of eligible consumer opts for Open Access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200" b="0" i="0" u="none" strike="noStrike">
                          <a:solidFill>
                            <a:srgbClr val="FFFFFF"/>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r" fontAlgn="b"/>
                      <a:r>
                        <a:rPr lang="en-IN" sz="1200" b="0" i="0" u="none" strike="noStrike">
                          <a:solidFill>
                            <a:srgbClr val="FFFFFF"/>
                          </a:solidFill>
                          <a:latin typeface="Calibri"/>
                        </a:rPr>
                        <a:t>76</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200" b="0" i="0" u="none" strike="noStrike">
                          <a:solidFill>
                            <a:srgbClr val="000000"/>
                          </a:solidFill>
                          <a:latin typeface="Calibri"/>
                        </a:rPr>
                        <a:t>J=E-I</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15510">
                <a:tc>
                  <a:txBody>
                    <a:bodyPr/>
                    <a:lstStyle/>
                    <a:p>
                      <a:pPr algn="l" fontAlgn="b"/>
                      <a:r>
                        <a:rPr lang="en-IN" sz="2000" b="1" i="0" u="none" strike="noStrike">
                          <a:solidFill>
                            <a:srgbClr val="1F497D"/>
                          </a:solidFill>
                          <a:latin typeface="Calibri"/>
                        </a:rPr>
                        <a:t>Impact on ARR </a:t>
                      </a:r>
                    </a:p>
                  </a:txBody>
                  <a:tcPr marL="8707" marR="8707" marT="870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IN" sz="1200" b="0" i="0" u="none" strike="noStrike">
                        <a:solidFill>
                          <a:srgbClr val="000000"/>
                        </a:solidFill>
                        <a:latin typeface="Calibri"/>
                      </a:endParaRPr>
                    </a:p>
                  </a:txBody>
                  <a:tcPr marL="8707" marR="8707" marT="870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200" b="0" i="0" u="none" strike="noStrike">
                        <a:solidFill>
                          <a:srgbClr val="000000"/>
                        </a:solidFill>
                        <a:latin typeface="Calibri"/>
                      </a:endParaRPr>
                    </a:p>
                  </a:txBody>
                  <a:tcPr marL="8707" marR="8707" marT="870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200" b="0" i="0" u="none" strike="noStrike">
                        <a:solidFill>
                          <a:srgbClr val="000000"/>
                        </a:solidFill>
                        <a:latin typeface="Calibri"/>
                      </a:endParaRPr>
                    </a:p>
                  </a:txBody>
                  <a:tcPr marL="8707" marR="8707" marT="870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7104">
                <a:tc>
                  <a:txBody>
                    <a:bodyPr/>
                    <a:lstStyle/>
                    <a:p>
                      <a:pPr algn="l" fontAlgn="b"/>
                      <a:r>
                        <a:rPr lang="en-IN" sz="1200" b="0" i="0" u="none" strike="noStrike">
                          <a:solidFill>
                            <a:srgbClr val="9C0006"/>
                          </a:solidFill>
                          <a:latin typeface="Calibri"/>
                        </a:rPr>
                        <a:t>Revised ARR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200" b="0" i="0" u="none" strike="noStrike">
                          <a:solidFill>
                            <a:srgbClr val="9C0006"/>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200" b="0" i="0" u="none" strike="noStrike">
                          <a:solidFill>
                            <a:srgbClr val="9C0006"/>
                          </a:solidFill>
                          <a:latin typeface="Calibri"/>
                        </a:rPr>
                        <a:t>4379</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200" b="0" i="0" u="none" strike="noStrike">
                          <a:solidFill>
                            <a:srgbClr val="000000"/>
                          </a:solidFill>
                          <a:latin typeface="Calibri"/>
                        </a:rPr>
                        <a:t>W'=W+J</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7104">
                <a:tc>
                  <a:txBody>
                    <a:bodyPr/>
                    <a:lstStyle/>
                    <a:p>
                      <a:pPr algn="l" fontAlgn="b"/>
                      <a:r>
                        <a:rPr lang="en-IN" sz="1200" b="0" i="0" u="none" strike="noStrike">
                          <a:solidFill>
                            <a:srgbClr val="9C0006"/>
                          </a:solidFill>
                          <a:latin typeface="Calibri"/>
                        </a:rPr>
                        <a:t>Revised Sales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200" b="0" i="0" u="none" strike="noStrike">
                          <a:solidFill>
                            <a:srgbClr val="9C0006"/>
                          </a:solidFill>
                          <a:latin typeface="Calibri"/>
                        </a:rPr>
                        <a:t>MUs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200" b="0" i="0" u="none" strike="noStrike">
                          <a:solidFill>
                            <a:srgbClr val="9C0006"/>
                          </a:solidFill>
                          <a:latin typeface="Calibri"/>
                        </a:rPr>
                        <a:t>9619</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200" b="0" i="0" u="none" strike="noStrike">
                          <a:solidFill>
                            <a:srgbClr val="000000"/>
                          </a:solidFill>
                          <a:latin typeface="Calibri"/>
                        </a:rPr>
                        <a:t>Y'=Y-A</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7104">
                <a:tc>
                  <a:txBody>
                    <a:bodyPr/>
                    <a:lstStyle/>
                    <a:p>
                      <a:pPr algn="l" fontAlgn="b"/>
                      <a:r>
                        <a:rPr lang="en-IN" sz="1200" b="0" i="0" u="none" strike="noStrike">
                          <a:solidFill>
                            <a:srgbClr val="9C0006"/>
                          </a:solidFill>
                          <a:latin typeface="Calibri"/>
                        </a:rPr>
                        <a:t>Revised Average Cost of Supply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200" b="0" i="0" u="none" strike="noStrike">
                          <a:solidFill>
                            <a:srgbClr val="9C0006"/>
                          </a:solidFill>
                          <a:latin typeface="Calibri"/>
                        </a:rPr>
                        <a:t>Rs./Unit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200" b="0" i="0" u="none" strike="noStrike">
                          <a:solidFill>
                            <a:srgbClr val="9C0006"/>
                          </a:solidFill>
                          <a:latin typeface="Calibri"/>
                        </a:rPr>
                        <a:t>4.55</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200" b="0" i="0" u="none" strike="noStrike" dirty="0">
                          <a:solidFill>
                            <a:srgbClr val="000000"/>
                          </a:solidFill>
                          <a:latin typeface="Calibri"/>
                        </a:rPr>
                        <a:t>Z'=W'/Y'*10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lang="en-US" dirty="0" smtClean="0"/>
              <a:t>Issues</a:t>
            </a:r>
            <a:endParaRPr lang="en-IN" dirty="0"/>
          </a:p>
        </p:txBody>
      </p:sp>
      <p:sp>
        <p:nvSpPr>
          <p:cNvPr id="6147"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6148" name="Slide Number Placeholder 5"/>
          <p:cNvSpPr>
            <a:spLocks noGrp="1"/>
          </p:cNvSpPr>
          <p:nvPr>
            <p:ph type="sldNum" sz="quarter" idx="12"/>
          </p:nvPr>
        </p:nvSpPr>
        <p:spPr bwMode="auto">
          <a:noFill/>
          <a:ln>
            <a:miter lim="800000"/>
            <a:headEnd/>
            <a:tailEnd/>
          </a:ln>
        </p:spPr>
        <p:txBody>
          <a:bodyPr/>
          <a:lstStyle/>
          <a:p>
            <a:fld id="{BF2C3EC0-1658-422D-8E1A-AFB8354CACD3}" type="slidenum">
              <a:rPr lang="en-IN" smtClean="0"/>
              <a:pPr/>
              <a:t>4</a:t>
            </a:fld>
            <a:endParaRPr lang="en-IN" smtClean="0"/>
          </a:p>
        </p:txBody>
      </p:sp>
      <p:graphicFrame>
        <p:nvGraphicFramePr>
          <p:cNvPr id="7" name="Diagram 6"/>
          <p:cNvGraphicFramePr/>
          <p:nvPr/>
        </p:nvGraphicFramePr>
        <p:xfrm>
          <a:off x="1071538" y="2079644"/>
          <a:ext cx="7715304" cy="4706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Down Arrow 9">
            <a:hlinkClick r:id="" action="ppaction://noaction"/>
          </p:cNvPr>
          <p:cNvSpPr/>
          <p:nvPr/>
        </p:nvSpPr>
        <p:spPr>
          <a:xfrm>
            <a:off x="2071688" y="3643313"/>
            <a:ext cx="500062" cy="500062"/>
          </a:xfrm>
          <a:prstGeom prst="downArrow">
            <a:avLst>
              <a:gd name="adj1" fmla="val 50000"/>
              <a:gd name="adj2" fmla="val 5688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IN">
              <a:solidFill>
                <a:srgbClr val="FFFFFF"/>
              </a:solidFill>
              <a:cs typeface="Arial" charset="0"/>
            </a:endParaRPr>
          </a:p>
        </p:txBody>
      </p:sp>
      <p:sp>
        <p:nvSpPr>
          <p:cNvPr id="11" name="Down Arrow 10">
            <a:hlinkClick r:id="" action="ppaction://noaction"/>
          </p:cNvPr>
          <p:cNvSpPr/>
          <p:nvPr/>
        </p:nvSpPr>
        <p:spPr>
          <a:xfrm>
            <a:off x="4714875" y="3714750"/>
            <a:ext cx="500063" cy="4286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rgbClr val="FFFFFF"/>
              </a:solidFill>
              <a:cs typeface="Arial" charset="0"/>
            </a:endParaRPr>
          </a:p>
        </p:txBody>
      </p:sp>
      <p:sp>
        <p:nvSpPr>
          <p:cNvPr id="12" name="Down Arrow 11">
            <a:hlinkClick r:id="" action="ppaction://noaction"/>
          </p:cNvPr>
          <p:cNvSpPr/>
          <p:nvPr/>
        </p:nvSpPr>
        <p:spPr>
          <a:xfrm>
            <a:off x="7429500" y="3714750"/>
            <a:ext cx="500063" cy="4286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rgbClr val="FFFFFF"/>
              </a:solidFill>
              <a:cs typeface="Arial" charset="0"/>
            </a:endParaRPr>
          </a:p>
        </p:txBody>
      </p:sp>
      <p:sp>
        <p:nvSpPr>
          <p:cNvPr id="13" name="Down Arrow 12">
            <a:hlinkClick r:id="" action="ppaction://noaction"/>
          </p:cNvPr>
          <p:cNvSpPr/>
          <p:nvPr/>
        </p:nvSpPr>
        <p:spPr>
          <a:xfrm>
            <a:off x="3214688" y="5500688"/>
            <a:ext cx="642937" cy="3571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rgbClr val="FFFFFF"/>
              </a:solidFill>
              <a:cs typeface="Arial" charset="0"/>
            </a:endParaRPr>
          </a:p>
        </p:txBody>
      </p:sp>
      <p:sp>
        <p:nvSpPr>
          <p:cNvPr id="14" name="Down Arrow 13">
            <a:hlinkClick r:id="" action="ppaction://noaction"/>
          </p:cNvPr>
          <p:cNvSpPr/>
          <p:nvPr/>
        </p:nvSpPr>
        <p:spPr>
          <a:xfrm>
            <a:off x="5929313" y="5500688"/>
            <a:ext cx="714375" cy="3571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solidFill>
                <a:srgbClr val="FFFFFF"/>
              </a:solidFill>
              <a:cs typeface="Arial" charset="0"/>
            </a:endParaRPr>
          </a:p>
        </p:txBody>
      </p:sp>
      <p:graphicFrame>
        <p:nvGraphicFramePr>
          <p:cNvPr id="15" name="Diagram 14"/>
          <p:cNvGraphicFramePr/>
          <p:nvPr/>
        </p:nvGraphicFramePr>
        <p:xfrm>
          <a:off x="1524000" y="1500174"/>
          <a:ext cx="6548462" cy="100013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3042" y="214290"/>
            <a:ext cx="7219208" cy="368280"/>
          </a:xfrm>
        </p:spPr>
        <p:txBody>
          <a:bodyPr>
            <a:normAutofit fontScale="90000"/>
          </a:bodyPr>
          <a:lstStyle/>
          <a:p>
            <a:r>
              <a:rPr lang="en-US" dirty="0" smtClean="0"/>
              <a:t>Scenario-III- DGVCL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40</a:t>
            </a:fld>
            <a:endParaRPr lang="en-IN"/>
          </a:p>
        </p:txBody>
      </p:sp>
      <p:graphicFrame>
        <p:nvGraphicFramePr>
          <p:cNvPr id="6" name="Content Placeholder 5"/>
          <p:cNvGraphicFramePr>
            <a:graphicFrameLocks noGrp="1"/>
          </p:cNvGraphicFramePr>
          <p:nvPr>
            <p:ph idx="1"/>
          </p:nvPr>
        </p:nvGraphicFramePr>
        <p:xfrm>
          <a:off x="1071539" y="714356"/>
          <a:ext cx="7862911" cy="5984568"/>
        </p:xfrm>
        <a:graphic>
          <a:graphicData uri="http://schemas.openxmlformats.org/drawingml/2006/table">
            <a:tbl>
              <a:tblPr/>
              <a:tblGrid>
                <a:gridCol w="5150618"/>
                <a:gridCol w="620996"/>
                <a:gridCol w="547938"/>
                <a:gridCol w="1543359"/>
              </a:tblGrid>
              <a:tr h="619767">
                <a:tc gridSpan="4">
                  <a:txBody>
                    <a:bodyPr/>
                    <a:lstStyle/>
                    <a:p>
                      <a:pPr algn="l" fontAlgn="t"/>
                      <a:r>
                        <a:rPr lang="en-IN" sz="1400" b="0" i="0" u="none" strike="noStrike" dirty="0">
                          <a:solidFill>
                            <a:srgbClr val="FFFFFF"/>
                          </a:solidFill>
                          <a:latin typeface="Calibri"/>
                        </a:rPr>
                        <a:t>10% of eligible consumers opt for open access and </a:t>
                      </a:r>
                      <a:r>
                        <a:rPr lang="en-IN" sz="1400" b="0" i="0" u="none" strike="noStrike" dirty="0" err="1">
                          <a:solidFill>
                            <a:srgbClr val="FFFFFF"/>
                          </a:solidFill>
                          <a:latin typeface="Calibri"/>
                        </a:rPr>
                        <a:t>Discom</a:t>
                      </a:r>
                      <a:r>
                        <a:rPr lang="en-IN" sz="1400" b="0" i="0" u="none" strike="noStrike" dirty="0">
                          <a:solidFill>
                            <a:srgbClr val="FFFFFF"/>
                          </a:solidFill>
                          <a:latin typeface="Calibri"/>
                        </a:rPr>
                        <a:t> selling  power available to its existing  consumers @ average revenue realisation.</a:t>
                      </a:r>
                      <a:br>
                        <a:rPr lang="en-IN" sz="1400" b="0" i="0" u="none" strike="noStrike" dirty="0">
                          <a:solidFill>
                            <a:srgbClr val="FFFFFF"/>
                          </a:solidFill>
                          <a:latin typeface="Calibri"/>
                        </a:rPr>
                      </a:br>
                      <a:endParaRPr lang="en-IN" sz="1400" b="0" i="0" u="none" strike="noStrike" dirty="0">
                        <a:solidFill>
                          <a:srgbClr val="FFFFFF"/>
                        </a:solidFill>
                        <a:latin typeface="Calibri"/>
                      </a:endParaRPr>
                    </a:p>
                  </a:txBody>
                  <a:tcPr marL="8707" marR="8707" marT="8707" marB="0">
                    <a:lnL>
                      <a:noFill/>
                    </a:lnL>
                    <a:lnR>
                      <a:noFill/>
                    </a:lnR>
                    <a:lnT>
                      <a:noFill/>
                    </a:lnT>
                    <a:lnB w="6350" cap="flat" cmpd="sng" algn="ctr">
                      <a:solidFill>
                        <a:srgbClr val="000000"/>
                      </a:solidFill>
                      <a:prstDash val="solid"/>
                      <a:round/>
                      <a:headEnd type="none" w="med" len="med"/>
                      <a:tailEnd type="none" w="med" len="med"/>
                    </a:lnB>
                    <a:solidFill>
                      <a:srgbClr val="8064A2"/>
                    </a:solidFill>
                  </a:tcPr>
                </a:tc>
                <a:tc hMerge="1">
                  <a:txBody>
                    <a:bodyPr/>
                    <a:lstStyle/>
                    <a:p>
                      <a:endParaRPr lang="en-IN"/>
                    </a:p>
                  </a:txBody>
                  <a:tcPr/>
                </a:tc>
                <a:tc hMerge="1">
                  <a:txBody>
                    <a:bodyPr/>
                    <a:lstStyle/>
                    <a:p>
                      <a:endParaRPr lang="en-IN"/>
                    </a:p>
                  </a:txBody>
                  <a:tcPr/>
                </a:tc>
                <a:tc hMerge="1">
                  <a:txBody>
                    <a:bodyPr/>
                    <a:lstStyle/>
                    <a:p>
                      <a:endParaRPr lang="en-IN"/>
                    </a:p>
                  </a:txBody>
                  <a:tcPr/>
                </a:tc>
              </a:tr>
              <a:tr h="332735">
                <a:tc>
                  <a:txBody>
                    <a:bodyPr/>
                    <a:lstStyle/>
                    <a:p>
                      <a:pPr algn="l" fontAlgn="b"/>
                      <a:r>
                        <a:rPr lang="en-IN" sz="1400" b="1" i="0" u="sng" strike="noStrike">
                          <a:solidFill>
                            <a:srgbClr val="FFFFFF"/>
                          </a:solidFill>
                          <a:latin typeface="Calibri"/>
                        </a:rPr>
                        <a:t>Particulars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dirty="0">
                          <a:solidFill>
                            <a:srgbClr val="FFFFFF"/>
                          </a:solidFill>
                          <a:latin typeface="Calibri"/>
                        </a:rPr>
                        <a:t>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400" b="1" i="0" u="sng" strike="noStrike">
                          <a:solidFill>
                            <a:srgbClr val="FFFFFF"/>
                          </a:solidFill>
                          <a:latin typeface="Calibri"/>
                        </a:rPr>
                        <a:t>Details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000000"/>
                          </a:solidFill>
                          <a:latin typeface="Calibri"/>
                        </a:rPr>
                        <a:t>Formulae</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2134">
                <a:tc>
                  <a:txBody>
                    <a:bodyPr/>
                    <a:lstStyle/>
                    <a:p>
                      <a:pPr algn="l" fontAlgn="b"/>
                      <a:r>
                        <a:rPr lang="en-IN" sz="1400" b="0" i="0" u="none" strike="noStrike">
                          <a:solidFill>
                            <a:srgbClr val="9C0006"/>
                          </a:solidFill>
                          <a:latin typeface="Calibri"/>
                        </a:rPr>
                        <a:t>Total ARR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4454</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2134">
                <a:tc>
                  <a:txBody>
                    <a:bodyPr/>
                    <a:lstStyle/>
                    <a:p>
                      <a:pPr algn="l" fontAlgn="b"/>
                      <a:r>
                        <a:rPr lang="en-IN" sz="1400" b="0" i="0" u="none" strike="noStrike">
                          <a:solidFill>
                            <a:srgbClr val="9C0006"/>
                          </a:solidFill>
                          <a:latin typeface="Calibri"/>
                        </a:rPr>
                        <a:t>Total Sales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MUs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9761</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2134">
                <a:tc>
                  <a:txBody>
                    <a:bodyPr/>
                    <a:lstStyle/>
                    <a:p>
                      <a:pPr algn="l" fontAlgn="b"/>
                      <a:r>
                        <a:rPr lang="en-IN" sz="1400" b="0" i="0" u="none" strike="noStrike">
                          <a:solidFill>
                            <a:srgbClr val="9C0006"/>
                          </a:solidFill>
                          <a:latin typeface="Calibri"/>
                        </a:rPr>
                        <a:t>Average Cost of Supply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4.56</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Z=W*10/Y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415950">
                <a:tc>
                  <a:txBody>
                    <a:bodyPr/>
                    <a:lstStyle/>
                    <a:p>
                      <a:pPr algn="l" fontAlgn="b"/>
                      <a:r>
                        <a:rPr lang="en-IN" sz="1400" b="0" i="0" u="none" strike="noStrike">
                          <a:solidFill>
                            <a:srgbClr val="006100"/>
                          </a:solidFill>
                          <a:latin typeface="Calibri"/>
                        </a:rPr>
                        <a:t>Total units sold to 10% of eligible Open Access Consumers (1 MW and above)</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142</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A</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415950">
                <a:tc>
                  <a:txBody>
                    <a:bodyPr/>
                    <a:lstStyle/>
                    <a:p>
                      <a:pPr algn="l" fontAlgn="b"/>
                      <a:r>
                        <a:rPr lang="en-IN" sz="1400" b="0" i="0" u="none" strike="noStrike">
                          <a:solidFill>
                            <a:srgbClr val="006100"/>
                          </a:solidFill>
                          <a:latin typeface="Calibri"/>
                        </a:rPr>
                        <a:t>Total units wheeled for eligible Open Access Consumers (1 MW and Above)</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158</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B=A/(1-wheeling loss)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2134">
                <a:tc>
                  <a:txBody>
                    <a:bodyPr/>
                    <a:lstStyle/>
                    <a:p>
                      <a:pPr algn="l" fontAlgn="b"/>
                      <a:r>
                        <a:rPr lang="en-IN" sz="1400" b="0" i="0" u="none" strike="noStrike">
                          <a:solidFill>
                            <a:srgbClr val="006100"/>
                          </a:solidFill>
                          <a:latin typeface="Calibri"/>
                        </a:rPr>
                        <a:t>Revenue realisation from sale of Power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4,119</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C</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415950">
                <a:tc>
                  <a:txBody>
                    <a:bodyPr/>
                    <a:lstStyle/>
                    <a:p>
                      <a:pPr algn="l" fontAlgn="b"/>
                      <a:r>
                        <a:rPr lang="en-IN" sz="1400" b="0" i="0" u="none" strike="noStrike">
                          <a:solidFill>
                            <a:srgbClr val="006100"/>
                          </a:solidFill>
                          <a:latin typeface="Calibri"/>
                        </a:rPr>
                        <a:t>Avg. Revenue realisation</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Rs./kWh</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4.22</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D=C*10/Y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2134">
                <a:tc>
                  <a:txBody>
                    <a:bodyPr/>
                    <a:lstStyle/>
                    <a:p>
                      <a:pPr algn="l" fontAlgn="b"/>
                      <a:r>
                        <a:rPr lang="en-IN" sz="1400" b="0" i="0" u="none" strike="noStrike">
                          <a:solidFill>
                            <a:srgbClr val="FFFFFF"/>
                          </a:solidFill>
                          <a:latin typeface="Calibri"/>
                        </a:rPr>
                        <a:t>Expenditure/Revenue Loss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2134">
                <a:tc>
                  <a:txBody>
                    <a:bodyPr/>
                    <a:lstStyle/>
                    <a:p>
                      <a:pPr algn="r" fontAlgn="b"/>
                      <a:r>
                        <a:rPr lang="en-IN" sz="1400" b="1" i="0" u="none" strike="noStrike">
                          <a:solidFill>
                            <a:srgbClr val="000000"/>
                          </a:solidFill>
                          <a:latin typeface="Calibri"/>
                        </a:rPr>
                        <a:t>Revenue from sales from 10% of outgoing consumers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90.18</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E</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2134">
                <a:tc>
                  <a:txBody>
                    <a:bodyPr/>
                    <a:lstStyle/>
                    <a:p>
                      <a:pPr algn="l" fontAlgn="b"/>
                      <a:r>
                        <a:rPr lang="en-IN" sz="1400" b="0" i="0" u="none" strike="noStrike">
                          <a:solidFill>
                            <a:srgbClr val="FFFFFF"/>
                          </a:solidFill>
                          <a:latin typeface="Calibri"/>
                        </a:rPr>
                        <a:t>Savings / Receipts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415950">
                <a:tc>
                  <a:txBody>
                    <a:bodyPr/>
                    <a:lstStyle/>
                    <a:p>
                      <a:pPr algn="r" fontAlgn="b"/>
                      <a:r>
                        <a:rPr lang="en-IN" sz="1400" b="0" i="0" u="none" strike="noStrike">
                          <a:solidFill>
                            <a:srgbClr val="000000"/>
                          </a:solidFill>
                          <a:latin typeface="Calibri"/>
                        </a:rPr>
                        <a:t>Revenue from sale of units @ avg. revenue realisation to existing consumer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60.10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F=D*A/10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2134">
                <a:tc>
                  <a:txBody>
                    <a:bodyPr/>
                    <a:lstStyle/>
                    <a:p>
                      <a:pPr algn="r" fontAlgn="b"/>
                      <a:r>
                        <a:rPr lang="en-IN" sz="1400" b="0" i="0" u="none" strike="noStrike">
                          <a:solidFill>
                            <a:srgbClr val="000000"/>
                          </a:solidFill>
                          <a:latin typeface="Calibri"/>
                        </a:rPr>
                        <a:t>Wheeling charges (@ 12 paise/unit)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1.90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G=.21*B/10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2134">
                <a:tc>
                  <a:txBody>
                    <a:bodyPr/>
                    <a:lstStyle/>
                    <a:p>
                      <a:pPr algn="r" fontAlgn="b"/>
                      <a:r>
                        <a:rPr lang="en-IN" sz="1400" b="0" i="0" u="none" strike="noStrike">
                          <a:solidFill>
                            <a:srgbClr val="000000"/>
                          </a:solidFill>
                          <a:latin typeface="Calibri"/>
                        </a:rPr>
                        <a:t>Cross Subsidy Surcharge (@ 51 Ps/unit)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0"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dirty="0" smtClean="0">
                          <a:solidFill>
                            <a:srgbClr val="000000"/>
                          </a:solidFill>
                          <a:latin typeface="Calibri"/>
                        </a:rPr>
                        <a:t>7.26</a:t>
                      </a:r>
                      <a:endParaRPr lang="en-IN" sz="1400" b="0" i="0" u="none" strike="noStrike" dirty="0">
                        <a:solidFill>
                          <a:srgbClr val="000000"/>
                        </a:solidFill>
                        <a:latin typeface="Calibri"/>
                      </a:endParaRP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H=.51*A/10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2134">
                <a:tc>
                  <a:txBody>
                    <a:bodyPr/>
                    <a:lstStyle/>
                    <a:p>
                      <a:pPr algn="r" fontAlgn="b"/>
                      <a:r>
                        <a:rPr lang="en-IN" sz="1400" b="1" i="0" u="none" strike="noStrike">
                          <a:solidFill>
                            <a:srgbClr val="000000"/>
                          </a:solidFill>
                          <a:latin typeface="Calibri"/>
                        </a:rPr>
                        <a:t>Total</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69.26</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I=F+G+H</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2134">
                <a:tc>
                  <a:txBody>
                    <a:bodyPr/>
                    <a:lstStyle/>
                    <a:p>
                      <a:pPr algn="l" fontAlgn="b"/>
                      <a:r>
                        <a:rPr lang="en-IN" sz="1400" b="0" i="0" u="none" strike="noStrike">
                          <a:solidFill>
                            <a:srgbClr val="FFFFFF"/>
                          </a:solidFill>
                          <a:latin typeface="Calibri"/>
                        </a:rPr>
                        <a:t>Loss in case consumer opts for Open Access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r" fontAlgn="b"/>
                      <a:r>
                        <a:rPr lang="en-IN" sz="1400" b="0" i="0" u="none" strike="noStrike">
                          <a:solidFill>
                            <a:srgbClr val="FFFFFF"/>
                          </a:solidFill>
                          <a:latin typeface="Calibri"/>
                        </a:rPr>
                        <a:t>20.92</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J=E-I</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57717">
                <a:tc>
                  <a:txBody>
                    <a:bodyPr/>
                    <a:lstStyle/>
                    <a:p>
                      <a:pPr algn="l" fontAlgn="b"/>
                      <a:r>
                        <a:rPr lang="en-IN" sz="2400" b="1" i="0" u="none" strike="noStrike">
                          <a:solidFill>
                            <a:srgbClr val="1F497D"/>
                          </a:solidFill>
                          <a:latin typeface="Calibri"/>
                        </a:rPr>
                        <a:t>Impact on ARR </a:t>
                      </a:r>
                    </a:p>
                  </a:txBody>
                  <a:tcPr marL="8707" marR="8707" marT="870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IN" sz="1400" b="0" i="0" u="none" strike="noStrike">
                        <a:solidFill>
                          <a:srgbClr val="000000"/>
                        </a:solidFill>
                        <a:latin typeface="Calibri"/>
                      </a:endParaRPr>
                    </a:p>
                  </a:txBody>
                  <a:tcPr marL="8707" marR="8707" marT="870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8707" marR="8707" marT="870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8707" marR="8707" marT="870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2134">
                <a:tc>
                  <a:txBody>
                    <a:bodyPr/>
                    <a:lstStyle/>
                    <a:p>
                      <a:pPr algn="l" fontAlgn="b"/>
                      <a:r>
                        <a:rPr lang="en-IN" sz="1400" b="0" i="0" u="none" strike="noStrike">
                          <a:solidFill>
                            <a:srgbClr val="9C0006"/>
                          </a:solidFill>
                          <a:latin typeface="Calibri"/>
                        </a:rPr>
                        <a:t>Revised ARR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4475</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W'=W+J</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2134">
                <a:tc>
                  <a:txBody>
                    <a:bodyPr/>
                    <a:lstStyle/>
                    <a:p>
                      <a:pPr algn="l" fontAlgn="b"/>
                      <a:r>
                        <a:rPr lang="en-IN" sz="1400" b="0" i="0" u="none" strike="noStrike">
                          <a:solidFill>
                            <a:srgbClr val="9C0006"/>
                          </a:solidFill>
                          <a:latin typeface="Calibri"/>
                        </a:rPr>
                        <a:t>Revised Average Cost of Supply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4.58</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dirty="0">
                          <a:solidFill>
                            <a:srgbClr val="000000"/>
                          </a:solidFill>
                          <a:latin typeface="Calibri"/>
                        </a:rPr>
                        <a:t>Z'=W'/Y*10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480" y="142852"/>
            <a:ext cx="7147770" cy="511156"/>
          </a:xfrm>
        </p:spPr>
        <p:txBody>
          <a:bodyPr>
            <a:normAutofit fontScale="90000"/>
          </a:bodyPr>
          <a:lstStyle/>
          <a:p>
            <a:r>
              <a:rPr lang="en-US" dirty="0" smtClean="0"/>
              <a:t>Scenario-IV- DGVCL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41</a:t>
            </a:fld>
            <a:endParaRPr lang="en-IN"/>
          </a:p>
        </p:txBody>
      </p:sp>
      <p:graphicFrame>
        <p:nvGraphicFramePr>
          <p:cNvPr id="6" name="Content Placeholder 5"/>
          <p:cNvGraphicFramePr>
            <a:graphicFrameLocks noGrp="1"/>
          </p:cNvGraphicFramePr>
          <p:nvPr>
            <p:ph idx="1"/>
          </p:nvPr>
        </p:nvGraphicFramePr>
        <p:xfrm>
          <a:off x="1000100" y="857232"/>
          <a:ext cx="7934350" cy="5660540"/>
        </p:xfrm>
        <a:graphic>
          <a:graphicData uri="http://schemas.openxmlformats.org/drawingml/2006/table">
            <a:tbl>
              <a:tblPr/>
              <a:tblGrid>
                <a:gridCol w="5197414"/>
                <a:gridCol w="626638"/>
                <a:gridCol w="552917"/>
                <a:gridCol w="1557381"/>
              </a:tblGrid>
              <a:tr h="315182">
                <a:tc gridSpan="4">
                  <a:txBody>
                    <a:bodyPr/>
                    <a:lstStyle/>
                    <a:p>
                      <a:pPr algn="l" fontAlgn="t"/>
                      <a:r>
                        <a:rPr lang="en-IN" sz="1400" b="0" i="0" u="none" strike="noStrike" dirty="0">
                          <a:solidFill>
                            <a:srgbClr val="FFFFFF"/>
                          </a:solidFill>
                          <a:latin typeface="Calibri"/>
                        </a:rPr>
                        <a:t>All  eligible consumers opt for open access and </a:t>
                      </a:r>
                      <a:r>
                        <a:rPr lang="en-IN" sz="1400" b="0" i="0" u="none" strike="noStrike" dirty="0" err="1">
                          <a:solidFill>
                            <a:srgbClr val="FFFFFF"/>
                          </a:solidFill>
                          <a:latin typeface="Calibri"/>
                        </a:rPr>
                        <a:t>Discom</a:t>
                      </a:r>
                      <a:r>
                        <a:rPr lang="en-IN" sz="1400" b="0" i="0" u="none" strike="noStrike" dirty="0">
                          <a:solidFill>
                            <a:srgbClr val="FFFFFF"/>
                          </a:solidFill>
                          <a:latin typeface="Calibri"/>
                        </a:rPr>
                        <a:t> selling  power available to its existing  consumers @ average revenue realisation.</a:t>
                      </a:r>
                      <a:br>
                        <a:rPr lang="en-IN" sz="1400" b="0" i="0" u="none" strike="noStrike" dirty="0">
                          <a:solidFill>
                            <a:srgbClr val="FFFFFF"/>
                          </a:solidFill>
                          <a:latin typeface="Calibri"/>
                        </a:rPr>
                      </a:br>
                      <a:endParaRPr lang="en-IN" sz="1400" b="0" i="0" u="none" strike="noStrike" dirty="0">
                        <a:solidFill>
                          <a:srgbClr val="FFFFFF"/>
                        </a:solidFill>
                        <a:latin typeface="Calibri"/>
                      </a:endParaRPr>
                    </a:p>
                  </a:txBody>
                  <a:tcPr marL="8707" marR="8707" marT="8707" marB="0">
                    <a:lnL>
                      <a:noFill/>
                    </a:lnL>
                    <a:lnR>
                      <a:noFill/>
                    </a:lnR>
                    <a:lnT>
                      <a:noFill/>
                    </a:lnT>
                    <a:lnB w="6350" cap="flat" cmpd="sng" algn="ctr">
                      <a:solidFill>
                        <a:srgbClr val="000000"/>
                      </a:solidFill>
                      <a:prstDash val="solid"/>
                      <a:round/>
                      <a:headEnd type="none" w="med" len="med"/>
                      <a:tailEnd type="none" w="med" len="med"/>
                    </a:lnB>
                    <a:solidFill>
                      <a:srgbClr val="8064A2"/>
                    </a:solidFill>
                  </a:tcPr>
                </a:tc>
                <a:tc hMerge="1">
                  <a:txBody>
                    <a:bodyPr/>
                    <a:lstStyle/>
                    <a:p>
                      <a:endParaRPr lang="en-IN"/>
                    </a:p>
                  </a:txBody>
                  <a:tcPr/>
                </a:tc>
                <a:tc hMerge="1">
                  <a:txBody>
                    <a:bodyPr/>
                    <a:lstStyle/>
                    <a:p>
                      <a:endParaRPr lang="en-IN"/>
                    </a:p>
                  </a:txBody>
                  <a:tcPr/>
                </a:tc>
                <a:tc hMerge="1">
                  <a:txBody>
                    <a:bodyPr/>
                    <a:lstStyle/>
                    <a:p>
                      <a:endParaRPr lang="en-IN"/>
                    </a:p>
                  </a:txBody>
                  <a:tcPr/>
                </a:tc>
              </a:tr>
              <a:tr h="174134">
                <a:tc>
                  <a:txBody>
                    <a:bodyPr/>
                    <a:lstStyle/>
                    <a:p>
                      <a:pPr algn="l" fontAlgn="b"/>
                      <a:r>
                        <a:rPr lang="en-IN" sz="1400" b="1" i="0" u="sng" strike="noStrike">
                          <a:solidFill>
                            <a:srgbClr val="FFFFFF"/>
                          </a:solidFill>
                          <a:latin typeface="Calibri"/>
                        </a:rPr>
                        <a:t>Particulars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FFFFFF"/>
                          </a:solidFill>
                          <a:latin typeface="Calibri"/>
                        </a:rPr>
                        <a:t>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400" b="1" i="0" u="sng" strike="noStrike">
                          <a:solidFill>
                            <a:srgbClr val="FFFFFF"/>
                          </a:solidFill>
                          <a:latin typeface="Calibri"/>
                        </a:rPr>
                        <a:t>Details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000000"/>
                          </a:solidFill>
                          <a:latin typeface="Calibri"/>
                        </a:rPr>
                        <a:t>Formulae</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l" fontAlgn="b"/>
                      <a:r>
                        <a:rPr lang="en-IN" sz="1400" b="0" i="0" u="none" strike="noStrike">
                          <a:solidFill>
                            <a:srgbClr val="9C0006"/>
                          </a:solidFill>
                          <a:latin typeface="Calibri"/>
                        </a:rPr>
                        <a:t>Total ARR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4454</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l" fontAlgn="b"/>
                      <a:r>
                        <a:rPr lang="en-IN" sz="1400" b="0" i="0" u="none" strike="noStrike">
                          <a:solidFill>
                            <a:srgbClr val="9C0006"/>
                          </a:solidFill>
                          <a:latin typeface="Calibri"/>
                        </a:rPr>
                        <a:t>Total Sales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MUs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9761</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l" fontAlgn="b"/>
                      <a:r>
                        <a:rPr lang="en-IN" sz="1400" b="0" i="0" u="none" strike="noStrike">
                          <a:solidFill>
                            <a:srgbClr val="9C0006"/>
                          </a:solidFill>
                          <a:latin typeface="Calibri"/>
                        </a:rPr>
                        <a:t>Average Cost of Supply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4.56</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Z=W*10/Y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l" fontAlgn="b"/>
                      <a:r>
                        <a:rPr lang="en-IN" sz="1400" b="0" i="0" u="none" strike="noStrike" dirty="0">
                          <a:solidFill>
                            <a:srgbClr val="006100"/>
                          </a:solidFill>
                          <a:latin typeface="Calibri"/>
                        </a:rPr>
                        <a:t>Total units sold to eligible Open Access Consumers (1 MW and above)</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1,424</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A</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l" fontAlgn="b"/>
                      <a:r>
                        <a:rPr lang="en-IN" sz="1400" b="0" i="0" u="none" strike="noStrike">
                          <a:solidFill>
                            <a:srgbClr val="006100"/>
                          </a:solidFill>
                          <a:latin typeface="Calibri"/>
                        </a:rPr>
                        <a:t>Total units wheeled for eligible Open Access Consumers (1 MW and Above)</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1,582</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B=A/(1-wheeling loss)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l" fontAlgn="b"/>
                      <a:r>
                        <a:rPr lang="en-IN" sz="1400" b="0" i="0" u="none" strike="noStrike">
                          <a:solidFill>
                            <a:srgbClr val="006100"/>
                          </a:solidFill>
                          <a:latin typeface="Calibri"/>
                        </a:rPr>
                        <a:t>Revenue realisation from sale of Power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4,119</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C</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l" fontAlgn="b"/>
                      <a:r>
                        <a:rPr lang="en-IN" sz="1400" b="0" i="0" u="none" strike="noStrike">
                          <a:solidFill>
                            <a:srgbClr val="006100"/>
                          </a:solidFill>
                          <a:latin typeface="Calibri"/>
                        </a:rPr>
                        <a:t>Avg. Revenue realisation</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Rs./kWh</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4.22</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D=C*10/Y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l" fontAlgn="b"/>
                      <a:r>
                        <a:rPr lang="en-IN" sz="1400" b="0" i="0" u="none" strike="noStrike">
                          <a:solidFill>
                            <a:srgbClr val="FFFFFF"/>
                          </a:solidFill>
                          <a:latin typeface="Calibri"/>
                        </a:rPr>
                        <a:t>Expenditure/Revenue Loss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r" fontAlgn="b"/>
                      <a:r>
                        <a:rPr lang="en-IN" sz="1400" b="1" i="0" u="none" strike="noStrike">
                          <a:solidFill>
                            <a:srgbClr val="000000"/>
                          </a:solidFill>
                          <a:latin typeface="Calibri"/>
                        </a:rPr>
                        <a:t>Revenue from sales from outgoing consumers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901.77</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E</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l" fontAlgn="b"/>
                      <a:r>
                        <a:rPr lang="en-IN" sz="1400" b="0" i="0" u="none" strike="noStrike">
                          <a:solidFill>
                            <a:srgbClr val="FFFFFF"/>
                          </a:solidFill>
                          <a:latin typeface="Calibri"/>
                        </a:rPr>
                        <a:t>Savings / Receipts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r" fontAlgn="b"/>
                      <a:r>
                        <a:rPr lang="en-IN" sz="1400" b="0" i="0" u="none" strike="noStrike">
                          <a:solidFill>
                            <a:srgbClr val="000000"/>
                          </a:solidFill>
                          <a:latin typeface="Calibri"/>
                        </a:rPr>
                        <a:t>Revenue from sale of units @ avg. revenue realisation to existing consumer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600.97</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F=D*A/10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r" fontAlgn="b"/>
                      <a:r>
                        <a:rPr lang="en-IN" sz="1400" b="0" i="0" u="none" strike="noStrike">
                          <a:solidFill>
                            <a:srgbClr val="000000"/>
                          </a:solidFill>
                          <a:latin typeface="Calibri"/>
                        </a:rPr>
                        <a:t>Wheeling charges (@ 12 paise/unit)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18.99</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G=.21*B/10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r" fontAlgn="b"/>
                      <a:r>
                        <a:rPr lang="en-IN" sz="1400" b="0" i="0" u="none" strike="noStrike">
                          <a:solidFill>
                            <a:srgbClr val="000000"/>
                          </a:solidFill>
                          <a:latin typeface="Calibri"/>
                        </a:rPr>
                        <a:t>Cross Subsidy Surcharge (@ 51 Ps/unit)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0"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72.62</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H=.51*A/10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r" fontAlgn="b"/>
                      <a:r>
                        <a:rPr lang="en-IN" sz="1400" b="1" i="0" u="none" strike="noStrike">
                          <a:solidFill>
                            <a:srgbClr val="000000"/>
                          </a:solidFill>
                          <a:latin typeface="Calibri"/>
                        </a:rPr>
                        <a:t>Total</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692.58</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I=F+G+H</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l" fontAlgn="b"/>
                      <a:r>
                        <a:rPr lang="en-IN" sz="1400" b="0" i="0" u="none" strike="noStrike">
                          <a:solidFill>
                            <a:srgbClr val="FFFFFF"/>
                          </a:solidFill>
                          <a:latin typeface="Calibri"/>
                        </a:rPr>
                        <a:t>Loss in case consumer opts for Open Access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r" fontAlgn="b"/>
                      <a:r>
                        <a:rPr lang="en-IN" sz="1400" b="0" i="0" u="none" strike="noStrike">
                          <a:solidFill>
                            <a:srgbClr val="FFFFFF"/>
                          </a:solidFill>
                          <a:latin typeface="Calibri"/>
                        </a:rPr>
                        <a:t>209.19</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J=E-I</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35080">
                <a:tc>
                  <a:txBody>
                    <a:bodyPr/>
                    <a:lstStyle/>
                    <a:p>
                      <a:pPr algn="l" fontAlgn="b"/>
                      <a:r>
                        <a:rPr lang="en-IN" sz="2400" b="1" i="0" u="none" strike="noStrike">
                          <a:solidFill>
                            <a:srgbClr val="1F497D"/>
                          </a:solidFill>
                          <a:latin typeface="Calibri"/>
                        </a:rPr>
                        <a:t>Impact on ARR </a:t>
                      </a:r>
                    </a:p>
                  </a:txBody>
                  <a:tcPr marL="8707" marR="8707" marT="870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IN" sz="1400" b="0" i="0" u="none" strike="noStrike">
                        <a:solidFill>
                          <a:srgbClr val="000000"/>
                        </a:solidFill>
                        <a:latin typeface="Calibri"/>
                      </a:endParaRPr>
                    </a:p>
                  </a:txBody>
                  <a:tcPr marL="8707" marR="8707" marT="870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8707" marR="8707" marT="870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8707" marR="8707" marT="870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40">
                <a:tc>
                  <a:txBody>
                    <a:bodyPr/>
                    <a:lstStyle/>
                    <a:p>
                      <a:pPr algn="l" fontAlgn="b"/>
                      <a:r>
                        <a:rPr lang="en-IN" sz="1400" b="0" i="0" u="none" strike="noStrike">
                          <a:solidFill>
                            <a:srgbClr val="9C0006"/>
                          </a:solidFill>
                          <a:latin typeface="Calibri"/>
                        </a:rPr>
                        <a:t>Revised ARR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4664</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W'=W+J</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l" fontAlgn="b"/>
                      <a:r>
                        <a:rPr lang="en-IN" sz="1400" b="0" i="0" u="none" strike="noStrike">
                          <a:solidFill>
                            <a:srgbClr val="9C0006"/>
                          </a:solidFill>
                          <a:latin typeface="Calibri"/>
                        </a:rPr>
                        <a:t>Revised Average Cost of Supply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4.78</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dirty="0">
                          <a:solidFill>
                            <a:srgbClr val="000000"/>
                          </a:solidFill>
                          <a:latin typeface="Calibri"/>
                        </a:rPr>
                        <a:t>Z'=W'/Y*10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96908"/>
          </a:xfrm>
        </p:spPr>
        <p:txBody>
          <a:bodyPr/>
          <a:lstStyle/>
          <a:p>
            <a:r>
              <a:rPr lang="en-US" dirty="0" smtClean="0"/>
              <a:t>Scenario-V- DGVCL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42</a:t>
            </a:fld>
            <a:endParaRPr lang="en-IN"/>
          </a:p>
        </p:txBody>
      </p:sp>
      <p:graphicFrame>
        <p:nvGraphicFramePr>
          <p:cNvPr id="6" name="Content Placeholder 5"/>
          <p:cNvGraphicFramePr>
            <a:graphicFrameLocks noGrp="1"/>
          </p:cNvGraphicFramePr>
          <p:nvPr>
            <p:ph idx="1"/>
          </p:nvPr>
        </p:nvGraphicFramePr>
        <p:xfrm>
          <a:off x="1000100" y="1285860"/>
          <a:ext cx="7934350" cy="4815751"/>
        </p:xfrm>
        <a:graphic>
          <a:graphicData uri="http://schemas.openxmlformats.org/drawingml/2006/table">
            <a:tbl>
              <a:tblPr/>
              <a:tblGrid>
                <a:gridCol w="5197414"/>
                <a:gridCol w="626638"/>
                <a:gridCol w="552917"/>
                <a:gridCol w="1557381"/>
              </a:tblGrid>
              <a:tr h="174134">
                <a:tc gridSpan="4">
                  <a:txBody>
                    <a:bodyPr/>
                    <a:lstStyle/>
                    <a:p>
                      <a:pPr algn="l" fontAlgn="ctr"/>
                      <a:r>
                        <a:rPr lang="en-IN" sz="1800" b="0" i="0" u="none" strike="noStrike" dirty="0">
                          <a:solidFill>
                            <a:srgbClr val="FFFFFF"/>
                          </a:solidFill>
                          <a:latin typeface="Calibri"/>
                        </a:rPr>
                        <a:t>10% of eligible consumers opt for open access and </a:t>
                      </a:r>
                      <a:r>
                        <a:rPr lang="en-IN" sz="1800" b="0" i="0" u="none" strike="noStrike" dirty="0" err="1">
                          <a:solidFill>
                            <a:srgbClr val="FFFFFF"/>
                          </a:solidFill>
                          <a:latin typeface="Calibri"/>
                        </a:rPr>
                        <a:t>Discom</a:t>
                      </a:r>
                      <a:r>
                        <a:rPr lang="en-IN" sz="1800" b="0" i="0" u="none" strike="noStrike" dirty="0">
                          <a:solidFill>
                            <a:srgbClr val="FFFFFF"/>
                          </a:solidFill>
                          <a:latin typeface="Calibri"/>
                        </a:rPr>
                        <a:t>  selling power available to new consumers</a:t>
                      </a:r>
                    </a:p>
                  </a:txBody>
                  <a:tcPr marL="8707" marR="8707" marT="8707" marB="0" anchor="ctr">
                    <a:lnL>
                      <a:noFill/>
                    </a:lnL>
                    <a:lnR>
                      <a:noFill/>
                    </a:lnR>
                    <a:lnT>
                      <a:noFill/>
                    </a:lnT>
                    <a:lnB w="6350" cap="flat" cmpd="sng" algn="ctr">
                      <a:solidFill>
                        <a:srgbClr val="000000"/>
                      </a:solidFill>
                      <a:prstDash val="solid"/>
                      <a:round/>
                      <a:headEnd type="none" w="med" len="med"/>
                      <a:tailEnd type="none" w="med" len="med"/>
                    </a:lnB>
                    <a:solidFill>
                      <a:srgbClr val="8064A2"/>
                    </a:solidFill>
                  </a:tcPr>
                </a:tc>
                <a:tc hMerge="1">
                  <a:txBody>
                    <a:bodyPr/>
                    <a:lstStyle/>
                    <a:p>
                      <a:endParaRPr lang="en-IN"/>
                    </a:p>
                  </a:txBody>
                  <a:tcPr/>
                </a:tc>
                <a:tc hMerge="1">
                  <a:txBody>
                    <a:bodyPr/>
                    <a:lstStyle/>
                    <a:p>
                      <a:endParaRPr lang="en-IN"/>
                    </a:p>
                  </a:txBody>
                  <a:tcPr/>
                </a:tc>
                <a:tc hMerge="1">
                  <a:txBody>
                    <a:bodyPr/>
                    <a:lstStyle/>
                    <a:p>
                      <a:endParaRPr lang="en-IN"/>
                    </a:p>
                  </a:txBody>
                  <a:tcPr/>
                </a:tc>
              </a:tr>
              <a:tr h="174134">
                <a:tc>
                  <a:txBody>
                    <a:bodyPr/>
                    <a:lstStyle/>
                    <a:p>
                      <a:pPr algn="l" fontAlgn="b"/>
                      <a:r>
                        <a:rPr lang="en-IN" sz="1800" b="1" i="0" u="sng" strike="noStrike">
                          <a:solidFill>
                            <a:srgbClr val="FFFFFF"/>
                          </a:solidFill>
                          <a:latin typeface="Calibri"/>
                        </a:rPr>
                        <a:t>Particulars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800" b="1" i="0" u="sng" strike="noStrike">
                          <a:solidFill>
                            <a:srgbClr val="FFFFFF"/>
                          </a:solidFill>
                          <a:latin typeface="Calibri"/>
                        </a:rPr>
                        <a:t>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800" b="1" i="0" u="sng" strike="noStrike">
                          <a:solidFill>
                            <a:srgbClr val="FFFFFF"/>
                          </a:solidFill>
                          <a:latin typeface="Calibri"/>
                        </a:rPr>
                        <a:t>Details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800" b="1" i="0" u="sng" strike="noStrike">
                          <a:solidFill>
                            <a:srgbClr val="000000"/>
                          </a:solidFill>
                          <a:latin typeface="Calibri"/>
                        </a:rPr>
                        <a:t>Formulae</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l" fontAlgn="b"/>
                      <a:r>
                        <a:rPr lang="en-IN" sz="1800" b="0" i="0" u="none" strike="noStrike">
                          <a:solidFill>
                            <a:srgbClr val="006100"/>
                          </a:solidFill>
                          <a:latin typeface="Calibri"/>
                        </a:rPr>
                        <a:t>Total units sold to 10% of eligible Open Access Consumers (1 MW and above)</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6100"/>
                          </a:solidFill>
                          <a:latin typeface="Calibri"/>
                        </a:rPr>
                        <a:t>Mus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800" b="0" i="0" u="none" strike="noStrike">
                          <a:solidFill>
                            <a:srgbClr val="006100"/>
                          </a:solidFill>
                          <a:latin typeface="Calibri"/>
                        </a:rPr>
                        <a:t>142</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0000"/>
                          </a:solidFill>
                          <a:latin typeface="Calibri"/>
                        </a:rPr>
                        <a:t>A</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l" fontAlgn="b"/>
                      <a:r>
                        <a:rPr lang="en-IN" sz="1800" b="0" i="0" u="none" strike="noStrike">
                          <a:solidFill>
                            <a:srgbClr val="006100"/>
                          </a:solidFill>
                          <a:latin typeface="Calibri"/>
                        </a:rPr>
                        <a:t>Average tariff of HT Category</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6100"/>
                          </a:solidFill>
                          <a:latin typeface="Calibri"/>
                        </a:rPr>
                        <a:t>Rs./kWh</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800" b="0" i="0" u="none" strike="noStrike">
                          <a:solidFill>
                            <a:srgbClr val="006100"/>
                          </a:solidFill>
                          <a:latin typeface="Calibri"/>
                        </a:rPr>
                        <a:t>6.33</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0000"/>
                          </a:solidFill>
                          <a:latin typeface="Calibri"/>
                        </a:rPr>
                        <a:t>B</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l" fontAlgn="b"/>
                      <a:r>
                        <a:rPr lang="en-IN" sz="1800" b="0" i="0" u="none" strike="noStrike">
                          <a:solidFill>
                            <a:srgbClr val="FFFFFF"/>
                          </a:solidFill>
                          <a:latin typeface="Calibri"/>
                        </a:rPr>
                        <a:t>Expenditure/Revenue Loss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8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8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800" b="0" i="0" u="none" strike="noStrike">
                          <a:solidFill>
                            <a:srgbClr val="000000"/>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r" fontAlgn="b"/>
                      <a:r>
                        <a:rPr lang="en-IN" sz="1800" b="1" i="0" u="none" strike="noStrike">
                          <a:solidFill>
                            <a:srgbClr val="000000"/>
                          </a:solidFill>
                          <a:latin typeface="Calibri"/>
                        </a:rPr>
                        <a:t>Revenue from sales from 10% of outgoing consumers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800" b="1"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800" b="1" i="0" u="none" strike="noStrike">
                          <a:solidFill>
                            <a:srgbClr val="000000"/>
                          </a:solidFill>
                          <a:latin typeface="Calibri"/>
                        </a:rPr>
                        <a:t>90.18</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800" b="0" i="0" u="none" strike="noStrike">
                          <a:solidFill>
                            <a:srgbClr val="000000"/>
                          </a:solidFill>
                          <a:latin typeface="Calibri"/>
                        </a:rPr>
                        <a:t>C</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l" fontAlgn="b"/>
                      <a:r>
                        <a:rPr lang="en-IN" sz="1800" b="0" i="0" u="none" strike="noStrike">
                          <a:solidFill>
                            <a:srgbClr val="FFFFFF"/>
                          </a:solidFill>
                          <a:latin typeface="Calibri"/>
                        </a:rPr>
                        <a:t>Savings / Receipts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8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800" b="0" i="0" u="none" strike="noStrike">
                          <a:solidFill>
                            <a:srgbClr val="FFFFFF"/>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800" b="0" i="0" u="none" strike="noStrike">
                          <a:solidFill>
                            <a:srgbClr val="000000"/>
                          </a:solidFill>
                          <a:latin typeface="Calibri"/>
                        </a:rPr>
                        <a:t> </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r" fontAlgn="b"/>
                      <a:r>
                        <a:rPr lang="en-IN" sz="1800" b="0" i="0" u="none" strike="noStrike">
                          <a:solidFill>
                            <a:srgbClr val="000000"/>
                          </a:solidFill>
                          <a:latin typeface="Calibri"/>
                        </a:rPr>
                        <a:t>Revenue from sale of saved units to new consumers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800" b="0"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800" b="0" i="0" u="none" strike="noStrike">
                          <a:solidFill>
                            <a:srgbClr val="000000"/>
                          </a:solidFill>
                          <a:latin typeface="Calibri"/>
                        </a:rPr>
                        <a:t>90.18</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800" b="0" i="0" u="none" strike="noStrike">
                          <a:solidFill>
                            <a:srgbClr val="000000"/>
                          </a:solidFill>
                          <a:latin typeface="Calibri"/>
                        </a:rPr>
                        <a:t>D=C</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r" fontAlgn="b"/>
                      <a:r>
                        <a:rPr lang="en-IN" sz="1800" b="0" i="0" u="none" strike="noStrike">
                          <a:solidFill>
                            <a:srgbClr val="000000"/>
                          </a:solidFill>
                          <a:latin typeface="Calibri"/>
                        </a:rPr>
                        <a:t>Wheeling charges (@ 12 paise/unit)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800" b="0"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800" b="0" i="0" u="none" strike="noStrike">
                          <a:solidFill>
                            <a:srgbClr val="000000"/>
                          </a:solidFill>
                          <a:latin typeface="Calibri"/>
                        </a:rPr>
                        <a:t>1.90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800" b="0" i="0" u="none" strike="noStrike">
                          <a:solidFill>
                            <a:srgbClr val="000000"/>
                          </a:solidFill>
                          <a:latin typeface="Calibri"/>
                        </a:rPr>
                        <a:t>E</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74134">
                <a:tc>
                  <a:txBody>
                    <a:bodyPr/>
                    <a:lstStyle/>
                    <a:p>
                      <a:pPr algn="r" fontAlgn="b"/>
                      <a:r>
                        <a:rPr lang="en-IN" sz="1800" b="0" i="0" u="none" strike="noStrike">
                          <a:solidFill>
                            <a:srgbClr val="000000"/>
                          </a:solidFill>
                          <a:latin typeface="Calibri"/>
                        </a:rPr>
                        <a:t>Cross Subsidy Surcharge (@ 51 Ps/unit)</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800" b="0"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800" b="0" i="0" u="none" strike="noStrike" dirty="0" smtClean="0">
                          <a:solidFill>
                            <a:srgbClr val="000000"/>
                          </a:solidFill>
                          <a:latin typeface="Calibri"/>
                        </a:rPr>
                        <a:t>7.26</a:t>
                      </a:r>
                      <a:endParaRPr lang="en-IN" sz="1800" b="0" i="0" u="none" strike="noStrike" dirty="0">
                        <a:solidFill>
                          <a:srgbClr val="000000"/>
                        </a:solidFill>
                        <a:latin typeface="Calibri"/>
                      </a:endParaRP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800" b="0" i="0" u="none" strike="noStrike">
                          <a:solidFill>
                            <a:srgbClr val="000000"/>
                          </a:solidFill>
                          <a:latin typeface="Calibri"/>
                        </a:rPr>
                        <a:t>F=A*.51/10</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30854">
                <a:tc>
                  <a:txBody>
                    <a:bodyPr/>
                    <a:lstStyle/>
                    <a:p>
                      <a:pPr algn="r" fontAlgn="b"/>
                      <a:r>
                        <a:rPr lang="en-IN" sz="1800" b="1" i="0" u="none" strike="noStrike">
                          <a:solidFill>
                            <a:srgbClr val="000000"/>
                          </a:solidFill>
                          <a:latin typeface="Calibri"/>
                        </a:rPr>
                        <a:t>Total</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800" b="1" i="0" u="none" strike="noStrike">
                          <a:solidFill>
                            <a:srgbClr val="000000"/>
                          </a:solidFill>
                          <a:latin typeface="Calibri"/>
                        </a:rPr>
                        <a:t>Rs. Cr.</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800" b="1" i="0" u="none" strike="noStrike">
                          <a:solidFill>
                            <a:srgbClr val="000000"/>
                          </a:solidFill>
                          <a:latin typeface="Calibri"/>
                        </a:rPr>
                        <a:t>99.34</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800" b="0" i="0" u="none" strike="noStrike">
                          <a:solidFill>
                            <a:srgbClr val="000000"/>
                          </a:solidFill>
                          <a:latin typeface="Calibri"/>
                        </a:rPr>
                        <a:t>G=D+E+F</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557227">
                <a:tc>
                  <a:txBody>
                    <a:bodyPr/>
                    <a:lstStyle/>
                    <a:p>
                      <a:pPr algn="l" fontAlgn="b"/>
                      <a:r>
                        <a:rPr lang="en-IN" sz="1800" b="0" i="0" u="none" strike="noStrike">
                          <a:solidFill>
                            <a:srgbClr val="FFFFFF"/>
                          </a:solidFill>
                          <a:latin typeface="Calibri"/>
                        </a:rPr>
                        <a:t>Surplus in case 10% existing consumer opts for Open Access and being replaced by new HTP Consumers</a:t>
                      </a:r>
                    </a:p>
                  </a:txBody>
                  <a:tcPr marL="8707" marR="8707" marT="870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ctr"/>
                      <a:r>
                        <a:rPr lang="en-IN" sz="1800" b="0" i="0" u="none" strike="noStrike">
                          <a:solidFill>
                            <a:srgbClr val="FFFFFF"/>
                          </a:solidFill>
                          <a:latin typeface="Calibri"/>
                        </a:rPr>
                        <a:t>Rs. Cr.</a:t>
                      </a:r>
                    </a:p>
                  </a:txBody>
                  <a:tcPr marL="8707" marR="8707" marT="87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ctr"/>
                      <a:r>
                        <a:rPr lang="en-IN" sz="1800" b="0" i="0" u="none" strike="noStrike">
                          <a:solidFill>
                            <a:srgbClr val="FFFFFF"/>
                          </a:solidFill>
                          <a:latin typeface="Calibri"/>
                        </a:rPr>
                        <a:t>9.16</a:t>
                      </a:r>
                    </a:p>
                  </a:txBody>
                  <a:tcPr marL="8707" marR="8707" marT="87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ctr"/>
                      <a:r>
                        <a:rPr lang="en-IN" sz="1800" b="0" i="0" u="none" strike="noStrike" dirty="0">
                          <a:solidFill>
                            <a:srgbClr val="000000"/>
                          </a:solidFill>
                          <a:latin typeface="Calibri"/>
                        </a:rPr>
                        <a:t>H=C-G</a:t>
                      </a:r>
                    </a:p>
                  </a:txBody>
                  <a:tcPr marL="8707" marR="8707" marT="870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850106"/>
          </a:xfrm>
        </p:spPr>
        <p:txBody>
          <a:bodyPr/>
          <a:lstStyle/>
          <a:p>
            <a:r>
              <a:rPr lang="en-US" dirty="0" smtClean="0"/>
              <a:t>Consumer Perspective-DGVCL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43</a:t>
            </a:fld>
            <a:endParaRPr lang="en-IN"/>
          </a:p>
        </p:txBody>
      </p:sp>
      <p:sp>
        <p:nvSpPr>
          <p:cNvPr id="8" name="TextBox 9"/>
          <p:cNvSpPr txBox="1">
            <a:spLocks noChangeArrowheads="1"/>
          </p:cNvSpPr>
          <p:nvPr/>
        </p:nvSpPr>
        <p:spPr bwMode="auto">
          <a:xfrm>
            <a:off x="899592" y="5877272"/>
            <a:ext cx="7777163" cy="784225"/>
          </a:xfrm>
          <a:prstGeom prst="rect">
            <a:avLst/>
          </a:prstGeom>
          <a:noFill/>
          <a:ln w="9525">
            <a:noFill/>
            <a:miter lim="800000"/>
            <a:headEnd/>
            <a:tailEnd/>
          </a:ln>
        </p:spPr>
        <p:txBody>
          <a:bodyPr>
            <a:spAutoFit/>
          </a:bodyPr>
          <a:lstStyle/>
          <a:p>
            <a:r>
              <a:rPr lang="en-US" sz="1200" dirty="0"/>
              <a:t>*</a:t>
            </a:r>
            <a:r>
              <a:rPr lang="en-US" sz="1100" dirty="0"/>
              <a:t>Power purchase cost assumed as per the CERC’s MMC report for the month of October,2010.</a:t>
            </a:r>
          </a:p>
          <a:p>
            <a:r>
              <a:rPr lang="en-US" sz="1100" dirty="0"/>
              <a:t>**Tariff for an embedded consumer of 5MW at 11 KV.</a:t>
            </a:r>
          </a:p>
          <a:p>
            <a:r>
              <a:rPr lang="en-US" sz="1100" dirty="0"/>
              <a:t>***Average </a:t>
            </a:r>
            <a:r>
              <a:rPr lang="en-US" sz="1100" dirty="0" err="1"/>
              <a:t>levellized</a:t>
            </a:r>
            <a:r>
              <a:rPr lang="en-US" sz="1100" dirty="0"/>
              <a:t> tariff of  total nine projects under case I bidding across the country.</a:t>
            </a:r>
          </a:p>
          <a:p>
            <a:r>
              <a:rPr lang="en-US" sz="1100" dirty="0"/>
              <a:t>**** Average </a:t>
            </a:r>
            <a:r>
              <a:rPr lang="en-US" sz="1100" dirty="0" err="1"/>
              <a:t>levellized</a:t>
            </a:r>
            <a:r>
              <a:rPr lang="en-US" sz="1100" dirty="0"/>
              <a:t> tariff of  total five projects under case II bidding across the country.</a:t>
            </a:r>
          </a:p>
        </p:txBody>
      </p:sp>
      <p:graphicFrame>
        <p:nvGraphicFramePr>
          <p:cNvPr id="9" name="Content Placeholder 8"/>
          <p:cNvGraphicFramePr>
            <a:graphicFrameLocks noGrp="1"/>
          </p:cNvGraphicFramePr>
          <p:nvPr>
            <p:ph idx="1"/>
          </p:nvPr>
        </p:nvGraphicFramePr>
        <p:xfrm>
          <a:off x="1142977" y="1142984"/>
          <a:ext cx="7786741" cy="4643468"/>
        </p:xfrm>
        <a:graphic>
          <a:graphicData uri="http://schemas.openxmlformats.org/drawingml/2006/table">
            <a:tbl>
              <a:tblPr/>
              <a:tblGrid>
                <a:gridCol w="2692023"/>
                <a:gridCol w="952901"/>
                <a:gridCol w="952901"/>
                <a:gridCol w="952901"/>
                <a:gridCol w="1018944"/>
                <a:gridCol w="1217071"/>
              </a:tblGrid>
              <a:tr h="204410">
                <a:tc gridSpan="6">
                  <a:txBody>
                    <a:bodyPr/>
                    <a:lstStyle/>
                    <a:p>
                      <a:pPr algn="ctr" fontAlgn="b"/>
                      <a:r>
                        <a:rPr lang="en-IN" sz="1200" b="0" i="0" u="none" strike="noStrike" dirty="0">
                          <a:solidFill>
                            <a:srgbClr val="FFFFFF"/>
                          </a:solidFill>
                          <a:latin typeface="Calibri"/>
                        </a:rPr>
                        <a:t>Gujarat - Comparative analysis for a 5 MW, 11 kV embedded consumer procuring power through open access. </a:t>
                      </a:r>
                    </a:p>
                  </a:txBody>
                  <a:tcPr marL="9072" marR="9072" marT="9072" marB="0" anchor="b">
                    <a:lnL>
                      <a:noFill/>
                    </a:lnL>
                    <a:lnR>
                      <a:noFill/>
                    </a:lnR>
                    <a:lnT>
                      <a:noFill/>
                    </a:lnT>
                    <a:lnB>
                      <a:noFill/>
                    </a:lnB>
                    <a:solidFill>
                      <a:srgbClr val="C0504D"/>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204410">
                <a:tc>
                  <a:txBody>
                    <a:bodyPr/>
                    <a:lstStyle/>
                    <a:p>
                      <a:pPr algn="ctr" fontAlgn="b"/>
                      <a:endParaRPr lang="en-IN" sz="1200" b="0" i="0" u="none" strike="noStrike">
                        <a:solidFill>
                          <a:srgbClr val="000000"/>
                        </a:solidFill>
                        <a:latin typeface="Calibri"/>
                      </a:endParaRPr>
                    </a:p>
                  </a:txBody>
                  <a:tcPr marL="9072" marR="9072" marT="9072" marB="0" anchor="b">
                    <a:lnL>
                      <a:noFill/>
                    </a:lnL>
                    <a:lnR>
                      <a:noFill/>
                    </a:lnR>
                    <a:lnT>
                      <a:noFill/>
                    </a:lnT>
                    <a:lnB>
                      <a:noFill/>
                    </a:lnB>
                  </a:tcPr>
                </a:tc>
                <a:tc>
                  <a:txBody>
                    <a:bodyPr/>
                    <a:lstStyle/>
                    <a:p>
                      <a:pPr algn="ctr" fontAlgn="b"/>
                      <a:endParaRPr lang="en-IN" sz="1200" b="0" i="0" u="none" strike="noStrike">
                        <a:solidFill>
                          <a:srgbClr val="000000"/>
                        </a:solidFill>
                        <a:latin typeface="Calibri"/>
                      </a:endParaRPr>
                    </a:p>
                  </a:txBody>
                  <a:tcPr marL="9072" marR="9072" marT="907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IN" sz="1200" b="0" i="0" u="none" strike="noStrike">
                        <a:solidFill>
                          <a:srgbClr val="000000"/>
                        </a:solidFill>
                        <a:latin typeface="Calibri"/>
                      </a:endParaRPr>
                    </a:p>
                  </a:txBody>
                  <a:tcPr marL="9072" marR="9072" marT="907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IN" sz="1200" b="0" i="0" u="none" strike="noStrike">
                        <a:solidFill>
                          <a:srgbClr val="000000"/>
                        </a:solidFill>
                        <a:latin typeface="Calibri"/>
                      </a:endParaRPr>
                    </a:p>
                  </a:txBody>
                  <a:tcPr marL="9072" marR="9072" marT="907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IN" sz="1200" b="0" i="0" u="none" strike="noStrike">
                        <a:solidFill>
                          <a:srgbClr val="000000"/>
                        </a:solidFill>
                        <a:latin typeface="Calibri"/>
                      </a:endParaRPr>
                    </a:p>
                  </a:txBody>
                  <a:tcPr marL="9072" marR="9072" marT="907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FFFFFF"/>
                          </a:solidFill>
                          <a:latin typeface="Calibri"/>
                        </a:rPr>
                        <a:t>(Rs./kWh)</a:t>
                      </a:r>
                    </a:p>
                  </a:txBody>
                  <a:tcPr marL="9072" marR="9072" marT="9072"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r>
              <a:tr h="204410">
                <a:tc rowSpan="2">
                  <a:txBody>
                    <a:bodyPr/>
                    <a:lstStyle/>
                    <a:p>
                      <a:pPr algn="ctr" fontAlgn="ctr"/>
                      <a:r>
                        <a:rPr lang="en-IN" sz="1200" b="0" i="0" u="none" strike="noStrike">
                          <a:solidFill>
                            <a:srgbClr val="FFFFFF"/>
                          </a:solidFill>
                          <a:latin typeface="Calibri"/>
                        </a:rPr>
                        <a:t>Particulars</a:t>
                      </a:r>
                    </a:p>
                  </a:txBody>
                  <a:tcPr marL="9072" marR="9072" marT="9072"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F81BD"/>
                    </a:solidFill>
                  </a:tcPr>
                </a:tc>
                <a:tc gridSpan="2">
                  <a:txBody>
                    <a:bodyPr/>
                    <a:lstStyle/>
                    <a:p>
                      <a:pPr algn="ctr" fontAlgn="ctr"/>
                      <a:r>
                        <a:rPr lang="en-IN" sz="1200" b="0" i="0" u="none" strike="noStrike">
                          <a:solidFill>
                            <a:srgbClr val="FFFFFF"/>
                          </a:solidFill>
                          <a:latin typeface="Calibri"/>
                        </a:rPr>
                        <a:t>Short term </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hMerge="1">
                  <a:txBody>
                    <a:bodyPr/>
                    <a:lstStyle/>
                    <a:p>
                      <a:endParaRPr lang="en-IN"/>
                    </a:p>
                  </a:txBody>
                  <a:tcPr/>
                </a:tc>
                <a:tc gridSpan="2">
                  <a:txBody>
                    <a:bodyPr/>
                    <a:lstStyle/>
                    <a:p>
                      <a:pPr algn="ctr" fontAlgn="ctr"/>
                      <a:r>
                        <a:rPr lang="en-IN" sz="1200" b="0" i="0" u="none" strike="noStrike">
                          <a:solidFill>
                            <a:srgbClr val="FFFFFF"/>
                          </a:solidFill>
                          <a:latin typeface="Calibri"/>
                        </a:rPr>
                        <a:t>Long term</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hMerge="1">
                  <a:txBody>
                    <a:bodyPr/>
                    <a:lstStyle/>
                    <a:p>
                      <a:endParaRPr lang="en-IN"/>
                    </a:p>
                  </a:txBody>
                  <a:tcPr/>
                </a:tc>
                <a:tc>
                  <a:txBody>
                    <a:bodyPr/>
                    <a:lstStyle/>
                    <a:p>
                      <a:pPr algn="ctr" fontAlgn="b"/>
                      <a:r>
                        <a:rPr lang="en-IN" sz="1200" b="1" i="0" u="sng" strike="noStrike">
                          <a:solidFill>
                            <a:srgbClr val="000000"/>
                          </a:solidFill>
                          <a:latin typeface="Calibri"/>
                        </a:rPr>
                        <a:t>Formulae</a:t>
                      </a:r>
                    </a:p>
                  </a:txBody>
                  <a:tcPr marL="9072" marR="9072" marT="90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4410">
                <a:tc vMerge="1">
                  <a:txBody>
                    <a:bodyPr/>
                    <a:lstStyle/>
                    <a:p>
                      <a:endParaRPr lang="en-IN"/>
                    </a:p>
                  </a:txBody>
                  <a:tcPr/>
                </a:tc>
                <a:tc>
                  <a:txBody>
                    <a:bodyPr/>
                    <a:lstStyle/>
                    <a:p>
                      <a:pPr algn="ctr" fontAlgn="b"/>
                      <a:r>
                        <a:rPr lang="en-IN" sz="1200" b="1" i="0" u="none" strike="noStrike">
                          <a:solidFill>
                            <a:srgbClr val="000000"/>
                          </a:solidFill>
                          <a:latin typeface="Arial"/>
                        </a:rPr>
                        <a:t>Max</a:t>
                      </a:r>
                    </a:p>
                  </a:txBody>
                  <a:tcPr marL="9072" marR="9072" marT="90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200" b="1" i="0" u="none" strike="noStrike">
                          <a:solidFill>
                            <a:srgbClr val="000000"/>
                          </a:solidFill>
                          <a:latin typeface="Arial"/>
                        </a:rPr>
                        <a:t>Min</a:t>
                      </a:r>
                    </a:p>
                  </a:txBody>
                  <a:tcPr marL="9072" marR="9072" marT="90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200" b="1" i="0" u="none" strike="noStrike" dirty="0">
                          <a:solidFill>
                            <a:srgbClr val="000000"/>
                          </a:solidFill>
                          <a:latin typeface="Arial"/>
                          <a:hlinkClick r:id="" action="ppaction://customshow?id=14&amp;return=true"/>
                        </a:rPr>
                        <a:t>Case I</a:t>
                      </a:r>
                      <a:endParaRPr lang="en-IN" sz="1200" b="1" i="0" u="none" strike="noStrike" dirty="0">
                        <a:solidFill>
                          <a:srgbClr val="000000"/>
                        </a:solidFill>
                        <a:latin typeface="Arial"/>
                      </a:endParaRPr>
                    </a:p>
                  </a:txBody>
                  <a:tcPr marL="9072" marR="9072" marT="90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200" b="1" i="0" u="none" strike="noStrike" dirty="0">
                          <a:solidFill>
                            <a:srgbClr val="000000"/>
                          </a:solidFill>
                          <a:latin typeface="Arial"/>
                          <a:hlinkClick r:id="" action="ppaction://customshow?id=15&amp;return=true"/>
                        </a:rPr>
                        <a:t>Case II</a:t>
                      </a:r>
                      <a:endParaRPr lang="en-IN" sz="1200" b="1" i="0" u="none" strike="noStrike" dirty="0">
                        <a:solidFill>
                          <a:srgbClr val="000000"/>
                        </a:solidFill>
                        <a:latin typeface="Arial"/>
                      </a:endParaRPr>
                    </a:p>
                  </a:txBody>
                  <a:tcPr marL="9072" marR="9072" marT="90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200" b="0" i="0" u="none" strike="noStrike">
                          <a:solidFill>
                            <a:srgbClr val="000000"/>
                          </a:solidFill>
                          <a:latin typeface="Calibri"/>
                        </a:rPr>
                        <a:t> </a:t>
                      </a:r>
                    </a:p>
                  </a:txBody>
                  <a:tcPr marL="9072" marR="9072" marT="90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4410">
                <a:tc>
                  <a:txBody>
                    <a:bodyPr/>
                    <a:lstStyle/>
                    <a:p>
                      <a:pPr algn="l" fontAlgn="ctr"/>
                      <a:r>
                        <a:rPr lang="en-IN" sz="1200" b="1" i="0" u="none" strike="noStrike">
                          <a:solidFill>
                            <a:srgbClr val="FFFFFF"/>
                          </a:solidFill>
                          <a:latin typeface="Arial"/>
                        </a:rPr>
                        <a:t>Power Purchase cost assumed *</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4.00</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2.73</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2.64</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2.95</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A</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4410">
                <a:tc>
                  <a:txBody>
                    <a:bodyPr/>
                    <a:lstStyle/>
                    <a:p>
                      <a:pPr algn="l" fontAlgn="ctr"/>
                      <a:r>
                        <a:rPr lang="en-IN" sz="1200" b="1" i="0" u="none" strike="noStrike">
                          <a:solidFill>
                            <a:srgbClr val="FFFFFF"/>
                          </a:solidFill>
                          <a:latin typeface="Arial"/>
                        </a:rPr>
                        <a:t>Tariff (Discom) </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6.30</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6.30</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6.30</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6.30</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B</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4410">
                <a:tc>
                  <a:txBody>
                    <a:bodyPr/>
                    <a:lstStyle/>
                    <a:p>
                      <a:pPr algn="l" fontAlgn="ctr"/>
                      <a:r>
                        <a:rPr lang="en-IN" sz="1200" b="0" i="0" u="none" strike="noStrike">
                          <a:solidFill>
                            <a:srgbClr val="FFFFFF"/>
                          </a:solidFill>
                          <a:latin typeface="Calibri"/>
                        </a:rPr>
                        <a:t>Intra State Open Access</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200" b="0" i="0" u="none" strike="noStrike">
                          <a:solidFill>
                            <a:srgbClr val="FFFFFF"/>
                          </a:solidFill>
                          <a:latin typeface="Calibri"/>
                        </a:rPr>
                        <a:t> </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200" b="0" i="0" u="none" strike="noStrike">
                          <a:solidFill>
                            <a:srgbClr val="FFFFFF"/>
                          </a:solidFill>
                          <a:latin typeface="Calibri"/>
                        </a:rPr>
                        <a:t> </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200" b="0" i="0" u="none" strike="noStrike">
                          <a:solidFill>
                            <a:srgbClr val="FFFFFF"/>
                          </a:solidFill>
                          <a:latin typeface="Calibri"/>
                        </a:rPr>
                        <a:t> </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200" b="0" i="0" u="none" strike="noStrike">
                          <a:solidFill>
                            <a:srgbClr val="FFFFFF"/>
                          </a:solidFill>
                          <a:latin typeface="Calibri"/>
                        </a:rPr>
                        <a:t> </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200" b="0" i="0" u="none" strike="noStrike">
                          <a:solidFill>
                            <a:srgbClr val="000000"/>
                          </a:solidFill>
                          <a:latin typeface="Calibri"/>
                        </a:rPr>
                        <a:t> </a:t>
                      </a:r>
                    </a:p>
                  </a:txBody>
                  <a:tcPr marL="9072" marR="9072" marT="90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4410">
                <a:tc>
                  <a:txBody>
                    <a:bodyPr/>
                    <a:lstStyle/>
                    <a:p>
                      <a:pPr algn="l" fontAlgn="ctr"/>
                      <a:r>
                        <a:rPr lang="en-IN" sz="1200" b="1" i="0" u="none" strike="noStrike">
                          <a:solidFill>
                            <a:srgbClr val="FFFFFF"/>
                          </a:solidFill>
                          <a:latin typeface="Arial"/>
                        </a:rPr>
                        <a:t>Open Access Charges Payable</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0.69</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0.69</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0.77</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0.77</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C</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4410">
                <a:tc>
                  <a:txBody>
                    <a:bodyPr/>
                    <a:lstStyle/>
                    <a:p>
                      <a:pPr algn="l" fontAlgn="ctr"/>
                      <a:r>
                        <a:rPr lang="en-IN" sz="1200" b="1" i="0" u="none" strike="noStrike">
                          <a:solidFill>
                            <a:srgbClr val="FFFFFF"/>
                          </a:solidFill>
                          <a:latin typeface="Arial"/>
                        </a:rPr>
                        <a:t>Loss Compensation </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0.64</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0.44</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0.42</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0.47</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D</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99160">
                <a:tc>
                  <a:txBody>
                    <a:bodyPr/>
                    <a:lstStyle/>
                    <a:p>
                      <a:pPr algn="l" fontAlgn="ctr"/>
                      <a:r>
                        <a:rPr lang="en-IN" sz="1200" b="1" i="0" u="none" strike="noStrike">
                          <a:solidFill>
                            <a:srgbClr val="FFFFFF"/>
                          </a:solidFill>
                          <a:latin typeface="Arial"/>
                        </a:rPr>
                        <a:t>Net  Charge payable by OA Consumers </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1.33</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1.13</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1.20</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1.25</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E=C+D</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593909">
                <a:tc>
                  <a:txBody>
                    <a:bodyPr/>
                    <a:lstStyle/>
                    <a:p>
                      <a:pPr algn="l" fontAlgn="ctr"/>
                      <a:r>
                        <a:rPr lang="en-IN" sz="1200" b="1" i="0" u="none" strike="noStrike">
                          <a:solidFill>
                            <a:srgbClr val="FFFFFF"/>
                          </a:solidFill>
                          <a:latin typeface="Arial"/>
                        </a:rPr>
                        <a:t>Net  Cost payable by intra-State OA Consumers (including cost of procurement)</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5.33</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3.86</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3.84</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4.20</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F=A+E</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4410">
                <a:tc>
                  <a:txBody>
                    <a:bodyPr/>
                    <a:lstStyle/>
                    <a:p>
                      <a:pPr algn="l" fontAlgn="ctr"/>
                      <a:r>
                        <a:rPr lang="en-IN" sz="1200" b="1" i="0" u="none" strike="noStrike">
                          <a:solidFill>
                            <a:srgbClr val="FFFFFF"/>
                          </a:solidFill>
                          <a:latin typeface="Arial"/>
                        </a:rPr>
                        <a:t>Difference (Rs/ kWh)-Intra State</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-0.97</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ctr"/>
                      <a:r>
                        <a:rPr lang="en-IN" sz="1200" b="1" i="0" u="none" strike="noStrike">
                          <a:solidFill>
                            <a:srgbClr val="000000"/>
                          </a:solidFill>
                          <a:latin typeface="Arial"/>
                        </a:rPr>
                        <a:t>-2.44</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ctr"/>
                      <a:r>
                        <a:rPr lang="en-IN" sz="1200" b="1" i="0" u="none" strike="noStrike">
                          <a:solidFill>
                            <a:srgbClr val="000000"/>
                          </a:solidFill>
                          <a:latin typeface="Arial"/>
                        </a:rPr>
                        <a:t>-2.46</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ctr"/>
                      <a:r>
                        <a:rPr lang="en-IN" sz="1200" b="1" i="0" u="none" strike="noStrike">
                          <a:solidFill>
                            <a:srgbClr val="000000"/>
                          </a:solidFill>
                          <a:latin typeface="Arial"/>
                        </a:rPr>
                        <a:t>-2.10</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ctr"/>
                      <a:r>
                        <a:rPr lang="en-IN" sz="1200" b="0" i="0" u="none" strike="noStrike">
                          <a:solidFill>
                            <a:srgbClr val="000000"/>
                          </a:solidFill>
                          <a:latin typeface="Calibri"/>
                        </a:rPr>
                        <a:t>G=F-B</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4410">
                <a:tc gridSpan="5">
                  <a:txBody>
                    <a:bodyPr/>
                    <a:lstStyle/>
                    <a:p>
                      <a:pPr algn="l" fontAlgn="ctr"/>
                      <a:r>
                        <a:rPr lang="en-IN" sz="1200" b="0" i="0" u="none" strike="noStrike">
                          <a:solidFill>
                            <a:srgbClr val="FFFFFF"/>
                          </a:solidFill>
                          <a:latin typeface="Calibri"/>
                        </a:rPr>
                        <a:t>Inter State Open Access within the region (WR)</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a:txBody>
                    <a:bodyPr/>
                    <a:lstStyle/>
                    <a:p>
                      <a:pPr algn="ctr" fontAlgn="ctr"/>
                      <a:r>
                        <a:rPr lang="en-IN" sz="1200" b="0" i="0" u="none" strike="noStrike">
                          <a:solidFill>
                            <a:srgbClr val="000000"/>
                          </a:solidFill>
                          <a:latin typeface="Calibri"/>
                        </a:rPr>
                        <a:t> </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4410">
                <a:tc>
                  <a:txBody>
                    <a:bodyPr/>
                    <a:lstStyle/>
                    <a:p>
                      <a:pPr algn="l" fontAlgn="ctr"/>
                      <a:r>
                        <a:rPr lang="en-IN" sz="1200" b="1" i="0" u="none" strike="noStrike" dirty="0">
                          <a:solidFill>
                            <a:srgbClr val="FFFFFF"/>
                          </a:solidFill>
                          <a:latin typeface="Arial"/>
                          <a:hlinkClick r:id="" action="ppaction://customshow?id=10&amp;return=true"/>
                        </a:rPr>
                        <a:t>Loss Compensation </a:t>
                      </a:r>
                      <a:r>
                        <a:rPr lang="en-IN" sz="1200" b="1" i="0" u="none" strike="noStrike" dirty="0">
                          <a:solidFill>
                            <a:srgbClr val="FFFFFF"/>
                          </a:solidFill>
                          <a:latin typeface="Arial"/>
                        </a:rPr>
                        <a:t>(Rs./kWh)</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0.92</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0.63</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0.61</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0.68</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H</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99160">
                <a:tc>
                  <a:txBody>
                    <a:bodyPr/>
                    <a:lstStyle/>
                    <a:p>
                      <a:pPr algn="l" fontAlgn="ctr"/>
                      <a:r>
                        <a:rPr lang="en-IN" sz="1200" b="1" i="0" u="none" strike="noStrike">
                          <a:solidFill>
                            <a:srgbClr val="FFFFFF"/>
                          </a:solidFill>
                          <a:latin typeface="Arial"/>
                        </a:rPr>
                        <a:t>Inter state transmission charges (WR)</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0.15</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0.15</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0.15</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0.15</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I</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593909">
                <a:tc>
                  <a:txBody>
                    <a:bodyPr/>
                    <a:lstStyle/>
                    <a:p>
                      <a:pPr algn="l" fontAlgn="ctr"/>
                      <a:r>
                        <a:rPr lang="en-IN" sz="1200" b="1" i="0" u="none" strike="noStrike">
                          <a:solidFill>
                            <a:srgbClr val="FFFFFF"/>
                          </a:solidFill>
                          <a:latin typeface="Arial"/>
                        </a:rPr>
                        <a:t>Net  Cost payable by inter-State OA Consumers (including cost of procurement </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5.76</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4.20</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4.17</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4.55</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J=A+C+H+I</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4410">
                <a:tc>
                  <a:txBody>
                    <a:bodyPr/>
                    <a:lstStyle/>
                    <a:p>
                      <a:pPr algn="l" fontAlgn="ctr"/>
                      <a:r>
                        <a:rPr lang="en-IN" sz="1200" b="1" i="0" u="none" strike="noStrike">
                          <a:solidFill>
                            <a:srgbClr val="FFFFFF"/>
                          </a:solidFill>
                          <a:latin typeface="Arial"/>
                        </a:rPr>
                        <a:t>Difference (Rs/ kWh)-Inter State</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-0.54</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ctr"/>
                      <a:r>
                        <a:rPr lang="en-IN" sz="1200" b="1" i="0" u="none" strike="noStrike">
                          <a:solidFill>
                            <a:srgbClr val="000000"/>
                          </a:solidFill>
                          <a:latin typeface="Arial"/>
                        </a:rPr>
                        <a:t>-2.10</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ctr"/>
                      <a:r>
                        <a:rPr lang="en-IN" sz="1200" b="1" i="0" u="none" strike="noStrike">
                          <a:solidFill>
                            <a:srgbClr val="000000"/>
                          </a:solidFill>
                          <a:latin typeface="Arial"/>
                        </a:rPr>
                        <a:t>-2.13</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ctr"/>
                      <a:r>
                        <a:rPr lang="en-IN" sz="1200" b="1" i="0" u="none" strike="noStrike">
                          <a:solidFill>
                            <a:srgbClr val="000000"/>
                          </a:solidFill>
                          <a:latin typeface="Arial"/>
                        </a:rPr>
                        <a:t>-1.75</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ctr"/>
                      <a:r>
                        <a:rPr lang="en-IN" sz="1200" b="0" i="0" u="none" strike="noStrike" dirty="0">
                          <a:solidFill>
                            <a:srgbClr val="000000"/>
                          </a:solidFill>
                          <a:latin typeface="Calibri"/>
                        </a:rPr>
                        <a:t>K=J-B</a:t>
                      </a:r>
                    </a:p>
                  </a:txBody>
                  <a:tcPr marL="9072" marR="9072" marT="90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smtClean="0"/>
              <a:t>Dhbvnl</a:t>
            </a:r>
            <a:r>
              <a:rPr lang="en-US" dirty="0" smtClean="0"/>
              <a:t> </a:t>
            </a:r>
            <a:br>
              <a:rPr lang="en-US" dirty="0" smtClean="0"/>
            </a:br>
            <a:r>
              <a:rPr lang="en-US" sz="2800" dirty="0" smtClean="0"/>
              <a:t>a utility of </a:t>
            </a:r>
            <a:r>
              <a:rPr lang="en-US" sz="2800" dirty="0" err="1" smtClean="0"/>
              <a:t>haryana</a:t>
            </a:r>
            <a:r>
              <a:rPr lang="en-US" sz="2800" dirty="0" smtClean="0"/>
              <a:t/>
            </a:r>
            <a:br>
              <a:rPr lang="en-US" sz="2800" dirty="0" smtClean="0"/>
            </a:br>
            <a:r>
              <a:rPr lang="en-US" sz="2800" dirty="0" smtClean="0"/>
              <a:t>Year 2010-2011</a:t>
            </a:r>
            <a:endParaRPr lang="en-IN" dirty="0"/>
          </a:p>
        </p:txBody>
      </p:sp>
      <p:sp>
        <p:nvSpPr>
          <p:cNvPr id="6" name="Text Placeholder 5"/>
          <p:cNvSpPr>
            <a:spLocks noGrp="1"/>
          </p:cNvSpPr>
          <p:nvPr>
            <p:ph type="body" idx="1"/>
          </p:nvPr>
        </p:nvSpPr>
        <p:spPr/>
        <p:txBody>
          <a:bodyPr/>
          <a:lstStyle/>
          <a:p>
            <a:endParaRPr lang="en-IN"/>
          </a:p>
        </p:txBody>
      </p:sp>
      <p:sp>
        <p:nvSpPr>
          <p:cNvPr id="4" name="Slide Number Placeholder 3"/>
          <p:cNvSpPr>
            <a:spLocks noGrp="1"/>
          </p:cNvSpPr>
          <p:nvPr>
            <p:ph type="sldNum" sz="quarter" idx="12"/>
          </p:nvPr>
        </p:nvSpPr>
        <p:spPr/>
        <p:txBody>
          <a:bodyPr/>
          <a:lstStyle/>
          <a:p>
            <a:fld id="{5C4E1808-D260-4EA2-8377-9DDE85862B90}" type="slidenum">
              <a:rPr lang="en-IN" smtClean="0"/>
              <a:pPr/>
              <a:t>44</a:t>
            </a:fld>
            <a:endParaRPr lang="en-IN"/>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Snapshot of Tariff Order of DHBVNL for FY 2010-2011</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45</a:t>
            </a:fld>
            <a:endParaRPr lang="en-IN"/>
          </a:p>
        </p:txBody>
      </p:sp>
      <p:graphicFrame>
        <p:nvGraphicFramePr>
          <p:cNvPr id="5" name="Content Placeholder 4"/>
          <p:cNvGraphicFramePr>
            <a:graphicFrameLocks noGrp="1"/>
          </p:cNvGraphicFramePr>
          <p:nvPr>
            <p:ph idx="1"/>
          </p:nvPr>
        </p:nvGraphicFramePr>
        <p:xfrm>
          <a:off x="1071538" y="1571620"/>
          <a:ext cx="7786741" cy="4572000"/>
        </p:xfrm>
        <a:graphic>
          <a:graphicData uri="http://schemas.openxmlformats.org/drawingml/2006/table">
            <a:tbl>
              <a:tblPr/>
              <a:tblGrid>
                <a:gridCol w="3562919"/>
                <a:gridCol w="1997620"/>
                <a:gridCol w="1113101"/>
                <a:gridCol w="1113101"/>
              </a:tblGrid>
              <a:tr h="237530">
                <a:tc gridSpan="2">
                  <a:txBody>
                    <a:bodyPr/>
                    <a:lstStyle/>
                    <a:p>
                      <a:pPr algn="l" fontAlgn="b"/>
                      <a:r>
                        <a:rPr lang="en-IN" sz="1800" b="0" i="0" u="none" strike="noStrike" dirty="0">
                          <a:solidFill>
                            <a:srgbClr val="EEECE1"/>
                          </a:solidFill>
                          <a:latin typeface="Calibri"/>
                        </a:rPr>
                        <a:t>Annual Revenue Requirement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800" b="0" i="0" u="none" strike="noStrike">
                          <a:solidFill>
                            <a:srgbClr val="006100"/>
                          </a:solidFill>
                          <a:latin typeface="Calibri"/>
                        </a:rPr>
                        <a:t>Rs. Cr.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6100"/>
                          </a:solidFill>
                          <a:latin typeface="Calibri"/>
                        </a:rPr>
                        <a:t>6476.65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37530">
                <a:tc gridSpan="2">
                  <a:txBody>
                    <a:bodyPr/>
                    <a:lstStyle/>
                    <a:p>
                      <a:pPr algn="l" fontAlgn="b"/>
                      <a:r>
                        <a:rPr lang="en-IN" sz="1800" b="0" i="0" u="none" strike="noStrike">
                          <a:solidFill>
                            <a:srgbClr val="EEECE1"/>
                          </a:solidFill>
                          <a:latin typeface="Calibri"/>
                        </a:rPr>
                        <a:t>Total Sales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800" b="0" i="0" u="none" strike="noStrike">
                          <a:solidFill>
                            <a:srgbClr val="006100"/>
                          </a:solidFill>
                          <a:latin typeface="Calibri"/>
                        </a:rPr>
                        <a:t>MUs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6100"/>
                          </a:solidFill>
                          <a:latin typeface="Calibri"/>
                        </a:rPr>
                        <a:t>13,915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37530">
                <a:tc gridSpan="2">
                  <a:txBody>
                    <a:bodyPr/>
                    <a:lstStyle/>
                    <a:p>
                      <a:pPr algn="l" fontAlgn="b"/>
                      <a:r>
                        <a:rPr lang="en-IN" sz="1800" b="0" i="0" u="none" strike="noStrike">
                          <a:solidFill>
                            <a:srgbClr val="EEECE1"/>
                          </a:solidFill>
                          <a:latin typeface="Calibri"/>
                        </a:rPr>
                        <a:t>Total revenue from sales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800" b="0" i="0" u="none" strike="noStrike">
                          <a:solidFill>
                            <a:srgbClr val="006100"/>
                          </a:solidFill>
                          <a:latin typeface="Calibri"/>
                        </a:rPr>
                        <a:t>Rs. Cr.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6100"/>
                          </a:solidFill>
                          <a:latin typeface="Calibri"/>
                        </a:rPr>
                        <a:t>4300.89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37530">
                <a:tc gridSpan="2">
                  <a:txBody>
                    <a:bodyPr/>
                    <a:lstStyle/>
                    <a:p>
                      <a:pPr algn="l" fontAlgn="b"/>
                      <a:r>
                        <a:rPr lang="en-IN" sz="1800" b="0" i="0" u="none" strike="noStrike" dirty="0">
                          <a:solidFill>
                            <a:srgbClr val="EEECE1"/>
                          </a:solidFill>
                          <a:latin typeface="Calibri"/>
                        </a:rPr>
                        <a:t>Sales to 1 MW and </a:t>
                      </a:r>
                      <a:r>
                        <a:rPr lang="en-IN" sz="2000" b="0" i="0" u="none" strike="noStrike" dirty="0">
                          <a:solidFill>
                            <a:srgbClr val="EEECE1"/>
                          </a:solidFill>
                          <a:latin typeface="Calibri"/>
                        </a:rPr>
                        <a:t>above</a:t>
                      </a:r>
                      <a:r>
                        <a:rPr lang="en-IN" sz="1800" b="0" i="0" u="none" strike="noStrike" dirty="0">
                          <a:solidFill>
                            <a:srgbClr val="EEECE1"/>
                          </a:solidFill>
                          <a:latin typeface="Calibri"/>
                        </a:rPr>
                        <a:t> consumers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800" b="0" i="0" u="none" strike="noStrike">
                          <a:solidFill>
                            <a:srgbClr val="006100"/>
                          </a:solidFill>
                          <a:latin typeface="Calibri"/>
                        </a:rPr>
                        <a:t>MUs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6100"/>
                          </a:solidFill>
                          <a:latin typeface="Calibri"/>
                        </a:rPr>
                        <a:t>1473.00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37530">
                <a:tc gridSpan="2">
                  <a:txBody>
                    <a:bodyPr/>
                    <a:lstStyle/>
                    <a:p>
                      <a:pPr algn="l" fontAlgn="b"/>
                      <a:r>
                        <a:rPr lang="en-IN" sz="1800" b="0" i="0" u="none" strike="noStrike">
                          <a:solidFill>
                            <a:srgbClr val="EEECE1"/>
                          </a:solidFill>
                          <a:latin typeface="Calibri"/>
                        </a:rPr>
                        <a:t>Revenue from Sales to 1 MW and above consumers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800" b="0" i="0" u="none" strike="noStrike">
                          <a:solidFill>
                            <a:srgbClr val="006100"/>
                          </a:solidFill>
                          <a:latin typeface="Calibri"/>
                        </a:rPr>
                        <a:t>Rs. Cr.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6100"/>
                          </a:solidFill>
                          <a:latin typeface="Calibri"/>
                        </a:rPr>
                        <a:t>780.99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37530">
                <a:tc gridSpan="2">
                  <a:txBody>
                    <a:bodyPr/>
                    <a:lstStyle/>
                    <a:p>
                      <a:pPr algn="l" fontAlgn="b"/>
                      <a:r>
                        <a:rPr lang="en-IN" sz="1800" b="0" i="0" u="none" strike="noStrike">
                          <a:solidFill>
                            <a:srgbClr val="EEECE1"/>
                          </a:solidFill>
                          <a:latin typeface="Calibri"/>
                        </a:rPr>
                        <a:t>Transmission Loss (intra state)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800" b="0" i="0" u="none" strike="noStrike">
                          <a:solidFill>
                            <a:srgbClr val="006100"/>
                          </a:solidFill>
                          <a:latin typeface="Calibri"/>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6100"/>
                          </a:solidFill>
                          <a:latin typeface="Calibri"/>
                        </a:rPr>
                        <a:t>2.10%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37530">
                <a:tc gridSpan="2">
                  <a:txBody>
                    <a:bodyPr/>
                    <a:lstStyle/>
                    <a:p>
                      <a:pPr algn="l" fontAlgn="b"/>
                      <a:r>
                        <a:rPr lang="en-IN" sz="1800" b="0" i="0" u="none" strike="noStrike">
                          <a:solidFill>
                            <a:srgbClr val="EEECE1"/>
                          </a:solidFill>
                          <a:latin typeface="Calibri"/>
                        </a:rPr>
                        <a:t>Wheeling Loss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800" b="0" i="0" u="none" strike="noStrike">
                          <a:solidFill>
                            <a:srgbClr val="006100"/>
                          </a:solidFill>
                          <a:latin typeface="Calibri"/>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6100"/>
                          </a:solidFill>
                          <a:latin typeface="Calibri"/>
                        </a:rPr>
                        <a:t>6.00%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37530">
                <a:tc gridSpan="2">
                  <a:txBody>
                    <a:bodyPr/>
                    <a:lstStyle/>
                    <a:p>
                      <a:pPr algn="l" fontAlgn="b"/>
                      <a:r>
                        <a:rPr lang="en-IN" sz="1800" b="0" i="0" u="none" strike="noStrike">
                          <a:solidFill>
                            <a:srgbClr val="EEECE1"/>
                          </a:solidFill>
                          <a:latin typeface="Calibri"/>
                        </a:rPr>
                        <a:t>Average Cost of Supply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800" b="0" i="0" u="none" strike="noStrike">
                          <a:solidFill>
                            <a:srgbClr val="006100"/>
                          </a:solidFill>
                          <a:latin typeface="Calibri"/>
                        </a:rPr>
                        <a:t>Rs./Unit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6100"/>
                          </a:solidFill>
                          <a:latin typeface="Calibri"/>
                        </a:rPr>
                        <a:t>4.65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37530">
                <a:tc gridSpan="2">
                  <a:txBody>
                    <a:bodyPr/>
                    <a:lstStyle/>
                    <a:p>
                      <a:pPr algn="l" fontAlgn="b"/>
                      <a:r>
                        <a:rPr lang="en-IN" sz="1800" b="0" i="0" u="none" strike="noStrike">
                          <a:solidFill>
                            <a:srgbClr val="EEECE1"/>
                          </a:solidFill>
                          <a:latin typeface="Calibri"/>
                        </a:rPr>
                        <a:t>Tariff of Consumer (5MW at 11 KV)</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800" b="0" i="0" u="none" strike="noStrike">
                          <a:solidFill>
                            <a:srgbClr val="006100"/>
                          </a:solidFill>
                          <a:latin typeface="Calibri"/>
                        </a:rPr>
                        <a:t>Rs./Unit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6100"/>
                          </a:solidFill>
                          <a:latin typeface="Calibri"/>
                        </a:rPr>
                        <a:t>5.30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37530">
                <a:tc rowSpan="2">
                  <a:txBody>
                    <a:bodyPr/>
                    <a:lstStyle/>
                    <a:p>
                      <a:pPr algn="l" fontAlgn="ctr"/>
                      <a:r>
                        <a:rPr lang="en-IN" sz="1800" b="0" i="0" u="none" strike="noStrike">
                          <a:solidFill>
                            <a:srgbClr val="EEECE1"/>
                          </a:solidFill>
                          <a:latin typeface="Calibri"/>
                        </a:rPr>
                        <a:t>No of Applications pending</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IN" sz="1800" b="0" i="0" u="none" strike="noStrike">
                          <a:solidFill>
                            <a:srgbClr val="EEECE1"/>
                          </a:solidFill>
                          <a:latin typeface="Calibri"/>
                        </a:rPr>
                        <a:t>For 1 MW and Above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IN" sz="1800" b="0" i="0" u="none" strike="noStrike">
                          <a:solidFill>
                            <a:srgbClr val="006100"/>
                          </a:solidFill>
                          <a:latin typeface="Calibri"/>
                        </a:rPr>
                        <a:t>Nos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6100"/>
                          </a:solidFill>
                          <a:latin typeface="Calibri"/>
                        </a:rPr>
                        <a:t>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37530">
                <a:tc vMerge="1">
                  <a:txBody>
                    <a:bodyPr/>
                    <a:lstStyle/>
                    <a:p>
                      <a:endParaRPr lang="en-IN"/>
                    </a:p>
                  </a:txBody>
                  <a:tcPr/>
                </a:tc>
                <a:tc>
                  <a:txBody>
                    <a:bodyPr/>
                    <a:lstStyle/>
                    <a:p>
                      <a:pPr algn="l" fontAlgn="b"/>
                      <a:r>
                        <a:rPr lang="en-IN" sz="1800" b="0" i="0" u="none" strike="noStrike">
                          <a:solidFill>
                            <a:srgbClr val="EEECE1"/>
                          </a:solidFill>
                          <a:latin typeface="Calibri"/>
                        </a:rPr>
                        <a:t>Less than 1 MW</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IN" sz="1800" b="0" i="0" u="none" strike="noStrike">
                          <a:solidFill>
                            <a:srgbClr val="006100"/>
                          </a:solidFill>
                          <a:latin typeface="Calibri"/>
                        </a:rPr>
                        <a:t>Nos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6100"/>
                          </a:solidFill>
                          <a:latin typeface="Calibri"/>
                        </a:rPr>
                        <a:t>425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37530">
                <a:tc rowSpan="2">
                  <a:txBody>
                    <a:bodyPr/>
                    <a:lstStyle/>
                    <a:p>
                      <a:pPr algn="l" fontAlgn="ctr"/>
                      <a:r>
                        <a:rPr lang="en-IN" sz="1800" b="0" i="0" u="none" strike="noStrike">
                          <a:solidFill>
                            <a:srgbClr val="EEECE1"/>
                          </a:solidFill>
                          <a:latin typeface="Calibri"/>
                        </a:rPr>
                        <a:t>Contracted Demand of Pending Applications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l" fontAlgn="b"/>
                      <a:r>
                        <a:rPr lang="en-IN" sz="1800" b="0" i="0" u="none" strike="noStrike">
                          <a:solidFill>
                            <a:srgbClr val="EEECE1"/>
                          </a:solidFill>
                          <a:latin typeface="Calibri"/>
                        </a:rPr>
                        <a:t>For 1 MW and Above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IN" sz="1800" b="0" i="0" u="none" strike="noStrike">
                          <a:solidFill>
                            <a:srgbClr val="006100"/>
                          </a:solidFill>
                          <a:latin typeface="Calibri"/>
                        </a:rPr>
                        <a:t>MW</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6100"/>
                          </a:solidFill>
                          <a:latin typeface="Calibri"/>
                        </a:rPr>
                        <a:t>162.56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37530">
                <a:tc vMerge="1">
                  <a:txBody>
                    <a:bodyPr/>
                    <a:lstStyle/>
                    <a:p>
                      <a:endParaRPr lang="en-IN"/>
                    </a:p>
                  </a:txBody>
                  <a:tcPr/>
                </a:tc>
                <a:tc>
                  <a:txBody>
                    <a:bodyPr/>
                    <a:lstStyle/>
                    <a:p>
                      <a:pPr algn="l" fontAlgn="b"/>
                      <a:r>
                        <a:rPr lang="en-IN" sz="1800" b="0" i="0" u="none" strike="noStrike">
                          <a:solidFill>
                            <a:srgbClr val="EEECE1"/>
                          </a:solidFill>
                          <a:latin typeface="Calibri"/>
                        </a:rPr>
                        <a:t>Less than 1 MW</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IN" sz="1800" b="0" i="0" u="none" strike="noStrike">
                          <a:solidFill>
                            <a:srgbClr val="006100"/>
                          </a:solidFill>
                          <a:latin typeface="Calibri"/>
                        </a:rPr>
                        <a:t>MW</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6100"/>
                          </a:solidFill>
                          <a:latin typeface="Calibri"/>
                        </a:rPr>
                        <a:t>163.85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37530">
                <a:tc gridSpan="2">
                  <a:txBody>
                    <a:bodyPr/>
                    <a:lstStyle/>
                    <a:p>
                      <a:pPr algn="l" fontAlgn="b"/>
                      <a:r>
                        <a:rPr lang="en-IN" sz="1800" b="0" i="0" u="none" strike="noStrike" dirty="0">
                          <a:solidFill>
                            <a:srgbClr val="EEECE1"/>
                          </a:solidFill>
                          <a:latin typeface="Calibri"/>
                          <a:hlinkClick r:id="" action="ppaction://customshow?id=8&amp;return=true"/>
                        </a:rPr>
                        <a:t>Total Power Purchase</a:t>
                      </a:r>
                      <a:endParaRPr lang="en-IN" sz="1800" b="0" i="0" u="none" strike="noStrike" dirty="0">
                        <a:solidFill>
                          <a:srgbClr val="EEECE1"/>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800" b="0" i="0" u="none" strike="noStrike">
                          <a:solidFill>
                            <a:srgbClr val="006100"/>
                          </a:solidFill>
                          <a:latin typeface="Calibri"/>
                        </a:rPr>
                        <a:t>MUs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6100"/>
                          </a:solidFill>
                          <a:latin typeface="Calibri"/>
                        </a:rPr>
                        <a:t>17102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37530">
                <a:tc gridSpan="2">
                  <a:txBody>
                    <a:bodyPr/>
                    <a:lstStyle/>
                    <a:p>
                      <a:pPr algn="l" fontAlgn="b"/>
                      <a:r>
                        <a:rPr lang="en-IN" sz="1800" b="0" i="0" u="none" strike="noStrike">
                          <a:solidFill>
                            <a:srgbClr val="EEECE1"/>
                          </a:solidFill>
                          <a:latin typeface="Calibri"/>
                        </a:rPr>
                        <a:t>Total Power Purchase Cost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800" b="0" i="0" u="none" strike="noStrike">
                          <a:solidFill>
                            <a:srgbClr val="006100"/>
                          </a:solidFill>
                          <a:latin typeface="Calibri"/>
                        </a:rPr>
                        <a:t>Rs. Cr.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a:solidFill>
                            <a:srgbClr val="006100"/>
                          </a:solidFill>
                          <a:latin typeface="Calibri"/>
                        </a:rPr>
                        <a:t>4874.388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237530">
                <a:tc gridSpan="2">
                  <a:txBody>
                    <a:bodyPr/>
                    <a:lstStyle/>
                    <a:p>
                      <a:pPr algn="l" fontAlgn="b"/>
                      <a:r>
                        <a:rPr lang="en-IN" sz="1800" b="0" i="0" u="none" strike="noStrike">
                          <a:solidFill>
                            <a:srgbClr val="EEECE1"/>
                          </a:solidFill>
                          <a:latin typeface="Calibri"/>
                        </a:rPr>
                        <a:t>Average Power Purchase Cost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hMerge="1">
                  <a:txBody>
                    <a:bodyPr/>
                    <a:lstStyle/>
                    <a:p>
                      <a:endParaRPr lang="en-IN"/>
                    </a:p>
                  </a:txBody>
                  <a:tcPr/>
                </a:tc>
                <a:tc>
                  <a:txBody>
                    <a:bodyPr/>
                    <a:lstStyle/>
                    <a:p>
                      <a:pPr algn="ctr" fontAlgn="b"/>
                      <a:r>
                        <a:rPr lang="en-IN" sz="1800" b="0" i="0" u="none" strike="noStrike">
                          <a:solidFill>
                            <a:srgbClr val="006100"/>
                          </a:solidFill>
                          <a:latin typeface="Calibri"/>
                        </a:rPr>
                        <a:t>Rs./Unit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800" b="0" i="0" u="none" strike="noStrike" dirty="0">
                          <a:solidFill>
                            <a:srgbClr val="006100"/>
                          </a:solidFill>
                          <a:latin typeface="Calibri"/>
                        </a:rPr>
                        <a:t>2.85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bl>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0166" y="-24"/>
            <a:ext cx="7433522" cy="725470"/>
          </a:xfrm>
        </p:spPr>
        <p:txBody>
          <a:bodyPr>
            <a:normAutofit fontScale="90000"/>
          </a:bodyPr>
          <a:lstStyle/>
          <a:p>
            <a:r>
              <a:rPr lang="en-US" dirty="0" smtClean="0"/>
              <a:t>Scenario-I- DHBVNL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46</a:t>
            </a:fld>
            <a:endParaRPr lang="en-IN"/>
          </a:p>
        </p:txBody>
      </p:sp>
      <p:graphicFrame>
        <p:nvGraphicFramePr>
          <p:cNvPr id="6" name="Content Placeholder 5"/>
          <p:cNvGraphicFramePr>
            <a:graphicFrameLocks noGrp="1"/>
          </p:cNvGraphicFramePr>
          <p:nvPr>
            <p:ph idx="1"/>
          </p:nvPr>
        </p:nvGraphicFramePr>
        <p:xfrm>
          <a:off x="1000100" y="928670"/>
          <a:ext cx="8072462" cy="5594145"/>
        </p:xfrm>
        <a:graphic>
          <a:graphicData uri="http://schemas.openxmlformats.org/drawingml/2006/table">
            <a:tbl>
              <a:tblPr/>
              <a:tblGrid>
                <a:gridCol w="5294365"/>
                <a:gridCol w="693674"/>
                <a:gridCol w="683473"/>
                <a:gridCol w="1400950"/>
              </a:tblGrid>
              <a:tr h="510285">
                <a:tc gridSpan="4">
                  <a:txBody>
                    <a:bodyPr/>
                    <a:lstStyle/>
                    <a:p>
                      <a:pPr algn="l" fontAlgn="t"/>
                      <a:r>
                        <a:rPr lang="en-IN" sz="1400" b="0" i="0" u="none" strike="noStrike">
                          <a:solidFill>
                            <a:srgbClr val="FFFFFF"/>
                          </a:solidFill>
                          <a:latin typeface="Calibri"/>
                        </a:rPr>
                        <a:t>All the consumers of 1 MW and above opt for Open access and Discom avoids the variable cost of Power procurement (in descending order @ Rs./unit).</a:t>
                      </a:r>
                      <a:br>
                        <a:rPr lang="en-IN" sz="1400" b="0" i="0" u="none" strike="noStrike">
                          <a:solidFill>
                            <a:srgbClr val="FFFFFF"/>
                          </a:solidFill>
                          <a:latin typeface="Calibri"/>
                        </a:rPr>
                      </a:br>
                      <a:endParaRPr lang="en-IN" sz="1400" b="0" i="0" u="none" strike="noStrike">
                        <a:solidFill>
                          <a:srgbClr val="FFFFFF"/>
                        </a:solidFill>
                        <a:latin typeface="Calibri"/>
                      </a:endParaRPr>
                    </a:p>
                  </a:txBody>
                  <a:tcPr marL="9485" marR="9485" marT="9485" marB="0">
                    <a:lnL>
                      <a:noFill/>
                    </a:lnL>
                    <a:lnR>
                      <a:noFill/>
                    </a:lnR>
                    <a:lnT>
                      <a:noFill/>
                    </a:lnT>
                    <a:lnB w="6350" cap="flat" cmpd="sng" algn="ctr">
                      <a:solidFill>
                        <a:srgbClr val="000000"/>
                      </a:solidFill>
                      <a:prstDash val="solid"/>
                      <a:round/>
                      <a:headEnd type="none" w="med" len="med"/>
                      <a:tailEnd type="none" w="med" len="med"/>
                    </a:lnB>
                    <a:solidFill>
                      <a:srgbClr val="8064A2"/>
                    </a:solidFill>
                  </a:tcPr>
                </a:tc>
                <a:tc hMerge="1">
                  <a:txBody>
                    <a:bodyPr/>
                    <a:lstStyle/>
                    <a:p>
                      <a:endParaRPr lang="en-IN"/>
                    </a:p>
                  </a:txBody>
                  <a:tcPr/>
                </a:tc>
                <a:tc hMerge="1">
                  <a:txBody>
                    <a:bodyPr/>
                    <a:lstStyle/>
                    <a:p>
                      <a:endParaRPr lang="en-IN"/>
                    </a:p>
                  </a:txBody>
                  <a:tcPr/>
                </a:tc>
                <a:tc hMerge="1">
                  <a:txBody>
                    <a:bodyPr/>
                    <a:lstStyle/>
                    <a:p>
                      <a:endParaRPr lang="en-IN"/>
                    </a:p>
                  </a:txBody>
                  <a:tcPr/>
                </a:tc>
              </a:tr>
              <a:tr h="189697">
                <a:tc>
                  <a:txBody>
                    <a:bodyPr/>
                    <a:lstStyle/>
                    <a:p>
                      <a:pPr algn="l" fontAlgn="b"/>
                      <a:r>
                        <a:rPr lang="en-IN" sz="1400" b="1" i="0" u="sng" strike="noStrike">
                          <a:solidFill>
                            <a:srgbClr val="FFFFFF"/>
                          </a:solidFill>
                          <a:latin typeface="Calibri"/>
                        </a:rPr>
                        <a:t>Particulars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FFFFFF"/>
                          </a:solidFill>
                          <a:latin typeface="Calibri"/>
                        </a:rPr>
                        <a:t>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FFFFFF"/>
                          </a:solidFill>
                          <a:latin typeface="Calibri"/>
                        </a:rPr>
                        <a:t>Details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400" b="1" i="0" u="sng" strike="noStrike">
                          <a:solidFill>
                            <a:srgbClr val="000000"/>
                          </a:solidFill>
                          <a:latin typeface="Calibri"/>
                        </a:rPr>
                        <a:t>Formulae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9C0006"/>
                          </a:solidFill>
                          <a:latin typeface="Calibri"/>
                        </a:rPr>
                        <a:t>Total ARR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6477</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9C0006"/>
                          </a:solidFill>
                          <a:latin typeface="Calibri"/>
                        </a:rPr>
                        <a:t>Total Power Purchase Cost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4874</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X</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9C0006"/>
                          </a:solidFill>
                          <a:latin typeface="Calibri"/>
                        </a:rPr>
                        <a:t>Total Sales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MUs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13915</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9C0006"/>
                          </a:solidFill>
                          <a:latin typeface="Calibri"/>
                        </a:rPr>
                        <a:t>Average Cost of Supply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4.65</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Z=W*10/Y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006100"/>
                          </a:solidFill>
                          <a:latin typeface="Calibri"/>
                        </a:rPr>
                        <a:t>Total units sold to eligible Open Access Consumers (1 MW and above)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1,473</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A</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79394">
                <a:tc>
                  <a:txBody>
                    <a:bodyPr/>
                    <a:lstStyle/>
                    <a:p>
                      <a:pPr algn="l" fontAlgn="b"/>
                      <a:r>
                        <a:rPr lang="en-IN" sz="1400" b="0" i="0" u="none" strike="noStrike">
                          <a:solidFill>
                            <a:srgbClr val="006100"/>
                          </a:solidFill>
                          <a:latin typeface="Calibri"/>
                        </a:rPr>
                        <a:t>Total units wheeled for eligible Open Access Consumers (1 MW and Above)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1,567</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B=A/(1-wheeling loss)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43351">
                <a:tc>
                  <a:txBody>
                    <a:bodyPr/>
                    <a:lstStyle/>
                    <a:p>
                      <a:pPr algn="l" fontAlgn="b"/>
                      <a:r>
                        <a:rPr lang="en-IN" sz="1400" b="0" i="0" u="none" strike="noStrike">
                          <a:solidFill>
                            <a:srgbClr val="006100"/>
                          </a:solidFill>
                          <a:latin typeface="Calibri"/>
                        </a:rPr>
                        <a:t>Total Energy purchase avoided by DISCOM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1,601</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C=B/(1-Transmission loss)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1" i="0" u="none" strike="noStrike">
                          <a:solidFill>
                            <a:srgbClr val="FFFFFF"/>
                          </a:solidFill>
                          <a:latin typeface="Calibri"/>
                        </a:rPr>
                        <a:t>Expenditure/Revenue Loss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r" fontAlgn="b"/>
                      <a:r>
                        <a:rPr lang="en-IN" sz="1400" b="0" i="0" u="none" strike="noStrike">
                          <a:solidFill>
                            <a:srgbClr val="000000"/>
                          </a:solidFill>
                          <a:latin typeface="Calibri"/>
                        </a:rPr>
                        <a:t>Revenue from sales to outgoing consumers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0"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780.99</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D</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r" fontAlgn="b"/>
                      <a:r>
                        <a:rPr lang="en-IN" sz="1400" b="1" i="0" u="none" strike="noStrike">
                          <a:solidFill>
                            <a:srgbClr val="000000"/>
                          </a:solidFill>
                          <a:latin typeface="Calibri"/>
                        </a:rPr>
                        <a:t>Total</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1"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780.99</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E=D</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1" i="0" u="none" strike="noStrike">
                          <a:solidFill>
                            <a:srgbClr val="FFFFFF"/>
                          </a:solidFill>
                          <a:latin typeface="Calibri"/>
                        </a:rPr>
                        <a:t>Savings / Receipts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r" fontAlgn="b"/>
                      <a:r>
                        <a:rPr lang="en-IN" sz="1400" b="0" i="0" u="none" strike="noStrike">
                          <a:solidFill>
                            <a:srgbClr val="000000"/>
                          </a:solidFill>
                          <a:latin typeface="Calibri"/>
                        </a:rPr>
                        <a:t>Power procurement variable cost avoided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ctr"/>
                      <a:r>
                        <a:rPr lang="en-IN" sz="1400" b="0" i="0" u="none" strike="noStrike">
                          <a:solidFill>
                            <a:srgbClr val="000000"/>
                          </a:solidFill>
                          <a:latin typeface="Calibri"/>
                        </a:rPr>
                        <a:t>Rs. Cr.</a:t>
                      </a:r>
                    </a:p>
                  </a:txBody>
                  <a:tcPr marL="9485" marR="9485" marT="94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ctr"/>
                      <a:r>
                        <a:rPr lang="en-IN" sz="1400" b="0" i="0" u="none" strike="noStrike">
                          <a:solidFill>
                            <a:srgbClr val="000000"/>
                          </a:solidFill>
                          <a:latin typeface="Calibri"/>
                        </a:rPr>
                        <a:t>343</a:t>
                      </a:r>
                    </a:p>
                  </a:txBody>
                  <a:tcPr marL="9485" marR="9485" marT="94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IN" sz="1400" b="0" i="0" u="none" strike="noStrike">
                          <a:solidFill>
                            <a:srgbClr val="000000"/>
                          </a:solidFill>
                          <a:latin typeface="Calibri"/>
                        </a:rPr>
                        <a:t>F</a:t>
                      </a:r>
                    </a:p>
                  </a:txBody>
                  <a:tcPr marL="9485" marR="9485" marT="94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r" fontAlgn="b"/>
                      <a:r>
                        <a:rPr lang="en-IN" sz="1400" b="0" i="0" u="none" strike="noStrike">
                          <a:solidFill>
                            <a:srgbClr val="000000"/>
                          </a:solidFill>
                          <a:latin typeface="Calibri"/>
                        </a:rPr>
                        <a:t>wheeling charges (@ 30 paise/unit)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0"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47</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G=.21*B/10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r" fontAlgn="b"/>
                      <a:r>
                        <a:rPr lang="en-IN" sz="1400" b="1" i="0" u="none" strike="noStrike">
                          <a:solidFill>
                            <a:srgbClr val="000000"/>
                          </a:solidFill>
                          <a:latin typeface="Calibri"/>
                        </a:rPr>
                        <a:t>Total</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1"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390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H=F+G</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FFFFFF"/>
                          </a:solidFill>
                          <a:latin typeface="Calibri"/>
                        </a:rPr>
                        <a:t>Loss in case consumer opts for Open Access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r" fontAlgn="b"/>
                      <a:r>
                        <a:rPr lang="en-IN" sz="1400" b="0" i="0" u="none" strike="noStrike">
                          <a:solidFill>
                            <a:srgbClr val="FFFFFF"/>
                          </a:solidFill>
                          <a:latin typeface="Calibri"/>
                        </a:rPr>
                        <a:t>391</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I=E-H</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56091">
                <a:tc>
                  <a:txBody>
                    <a:bodyPr/>
                    <a:lstStyle/>
                    <a:p>
                      <a:pPr algn="l" fontAlgn="b"/>
                      <a:r>
                        <a:rPr lang="en-IN" sz="1800" b="1" i="0" u="none" strike="noStrike">
                          <a:solidFill>
                            <a:srgbClr val="1F497D"/>
                          </a:solidFill>
                          <a:latin typeface="Calibri"/>
                        </a:rPr>
                        <a:t>Impact on ARR</a:t>
                      </a:r>
                    </a:p>
                  </a:txBody>
                  <a:tcPr marL="9485" marR="9485" marT="948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IN" sz="1400" b="0" i="0" u="none" strike="noStrike">
                        <a:solidFill>
                          <a:srgbClr val="000000"/>
                        </a:solidFill>
                        <a:latin typeface="Calibri"/>
                      </a:endParaRPr>
                    </a:p>
                  </a:txBody>
                  <a:tcPr marL="9485" marR="9485" marT="948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9485" marR="9485" marT="948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9485" marR="9485" marT="948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182">
                <a:tc>
                  <a:txBody>
                    <a:bodyPr/>
                    <a:lstStyle/>
                    <a:p>
                      <a:pPr algn="l" fontAlgn="b"/>
                      <a:r>
                        <a:rPr lang="en-IN" sz="1400" b="0" i="0" u="none" strike="noStrike">
                          <a:solidFill>
                            <a:srgbClr val="9C0006"/>
                          </a:solidFill>
                          <a:latin typeface="Calibri"/>
                        </a:rPr>
                        <a:t>Revised ARR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6868</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W'=W+H</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9C0006"/>
                          </a:solidFill>
                          <a:latin typeface="Calibri"/>
                        </a:rPr>
                        <a:t>Revised Sales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MUs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12442</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Y'=Y-A</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9C0006"/>
                          </a:solidFill>
                          <a:latin typeface="Calibri"/>
                        </a:rPr>
                        <a:t>Revised Average Cost of Supply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5.52</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dirty="0">
                          <a:solidFill>
                            <a:srgbClr val="000000"/>
                          </a:solidFill>
                          <a:latin typeface="Calibri"/>
                        </a:rPr>
                        <a:t>Z'=W'/Y'*10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1604" y="71414"/>
            <a:ext cx="7362084" cy="654032"/>
          </a:xfrm>
        </p:spPr>
        <p:txBody>
          <a:bodyPr>
            <a:normAutofit fontScale="90000"/>
          </a:bodyPr>
          <a:lstStyle/>
          <a:p>
            <a:r>
              <a:rPr lang="en-US" dirty="0" smtClean="0"/>
              <a:t>Scenario-II- DHBVNL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47</a:t>
            </a:fld>
            <a:endParaRPr lang="en-IN"/>
          </a:p>
        </p:txBody>
      </p:sp>
      <p:graphicFrame>
        <p:nvGraphicFramePr>
          <p:cNvPr id="6" name="Content Placeholder 5"/>
          <p:cNvGraphicFramePr>
            <a:graphicFrameLocks noGrp="1"/>
          </p:cNvGraphicFramePr>
          <p:nvPr>
            <p:ph idx="1"/>
          </p:nvPr>
        </p:nvGraphicFramePr>
        <p:xfrm>
          <a:off x="1071538" y="928670"/>
          <a:ext cx="7862912" cy="5807505"/>
        </p:xfrm>
        <a:graphic>
          <a:graphicData uri="http://schemas.openxmlformats.org/drawingml/2006/table">
            <a:tbl>
              <a:tblPr/>
              <a:tblGrid>
                <a:gridCol w="5156931"/>
                <a:gridCol w="675667"/>
                <a:gridCol w="665731"/>
                <a:gridCol w="1364583"/>
              </a:tblGrid>
              <a:tr h="631233">
                <a:tc gridSpan="4">
                  <a:txBody>
                    <a:bodyPr/>
                    <a:lstStyle/>
                    <a:p>
                      <a:pPr algn="l" fontAlgn="t"/>
                      <a:r>
                        <a:rPr lang="en-IN" sz="1400" b="0" i="0" u="none" strike="noStrike">
                          <a:solidFill>
                            <a:srgbClr val="FFFFFF"/>
                          </a:solidFill>
                          <a:latin typeface="Calibri"/>
                        </a:rPr>
                        <a:t>10% of eligible consumers opt for open access and Discom avoids the variable cost of power procurement (in descending order @ Rs./unit).</a:t>
                      </a:r>
                      <a:br>
                        <a:rPr lang="en-IN" sz="1400" b="0" i="0" u="none" strike="noStrike">
                          <a:solidFill>
                            <a:srgbClr val="FFFFFF"/>
                          </a:solidFill>
                          <a:latin typeface="Calibri"/>
                        </a:rPr>
                      </a:br>
                      <a:endParaRPr lang="en-IN" sz="1400" b="0" i="0" u="none" strike="noStrike">
                        <a:solidFill>
                          <a:srgbClr val="FFFFFF"/>
                        </a:solidFill>
                        <a:latin typeface="Calibri"/>
                      </a:endParaRPr>
                    </a:p>
                  </a:txBody>
                  <a:tcPr marL="9485" marR="9485" marT="9485" marB="0">
                    <a:lnL>
                      <a:noFill/>
                    </a:lnL>
                    <a:lnR>
                      <a:noFill/>
                    </a:lnR>
                    <a:lnT>
                      <a:noFill/>
                    </a:lnT>
                    <a:lnB w="6350" cap="flat" cmpd="sng" algn="ctr">
                      <a:solidFill>
                        <a:srgbClr val="000000"/>
                      </a:solidFill>
                      <a:prstDash val="solid"/>
                      <a:round/>
                      <a:headEnd type="none" w="med" len="med"/>
                      <a:tailEnd type="none" w="med" len="med"/>
                    </a:lnB>
                    <a:solidFill>
                      <a:srgbClr val="8064A2"/>
                    </a:solidFill>
                  </a:tcPr>
                </a:tc>
                <a:tc hMerge="1">
                  <a:txBody>
                    <a:bodyPr/>
                    <a:lstStyle/>
                    <a:p>
                      <a:endParaRPr lang="en-IN"/>
                    </a:p>
                  </a:txBody>
                  <a:tcPr/>
                </a:tc>
                <a:tc hMerge="1">
                  <a:txBody>
                    <a:bodyPr/>
                    <a:lstStyle/>
                    <a:p>
                      <a:endParaRPr lang="en-IN"/>
                    </a:p>
                  </a:txBody>
                  <a:tcPr/>
                </a:tc>
                <a:tc hMerge="1">
                  <a:txBody>
                    <a:bodyPr/>
                    <a:lstStyle/>
                    <a:p>
                      <a:endParaRPr lang="en-IN"/>
                    </a:p>
                  </a:txBody>
                  <a:tcPr/>
                </a:tc>
              </a:tr>
              <a:tr h="216556">
                <a:tc>
                  <a:txBody>
                    <a:bodyPr/>
                    <a:lstStyle/>
                    <a:p>
                      <a:pPr algn="l" fontAlgn="b"/>
                      <a:r>
                        <a:rPr lang="en-IN" sz="1400" b="1" i="0" u="sng" strike="noStrike">
                          <a:solidFill>
                            <a:srgbClr val="FFFFFF"/>
                          </a:solidFill>
                          <a:latin typeface="Calibri"/>
                        </a:rPr>
                        <a:t>Particulars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FFFFFF"/>
                          </a:solidFill>
                          <a:latin typeface="Calibri"/>
                        </a:rPr>
                        <a:t>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FFFFFF"/>
                          </a:solidFill>
                          <a:latin typeface="Calibri"/>
                        </a:rPr>
                        <a:t>Details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400" b="1" i="0" u="sng" strike="noStrike">
                          <a:solidFill>
                            <a:srgbClr val="000000"/>
                          </a:solidFill>
                          <a:latin typeface="Calibri"/>
                        </a:rPr>
                        <a:t>Formulae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6556">
                <a:tc>
                  <a:txBody>
                    <a:bodyPr/>
                    <a:lstStyle/>
                    <a:p>
                      <a:pPr algn="l" fontAlgn="b"/>
                      <a:r>
                        <a:rPr lang="en-IN" sz="1400" b="0" i="0" u="none" strike="noStrike">
                          <a:solidFill>
                            <a:srgbClr val="9C0006"/>
                          </a:solidFill>
                          <a:latin typeface="Calibri"/>
                        </a:rPr>
                        <a:t>Total ARR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6477</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6556">
                <a:tc>
                  <a:txBody>
                    <a:bodyPr/>
                    <a:lstStyle/>
                    <a:p>
                      <a:pPr algn="l" fontAlgn="b"/>
                      <a:r>
                        <a:rPr lang="en-IN" sz="1400" b="0" i="0" u="none" strike="noStrike">
                          <a:solidFill>
                            <a:srgbClr val="9C0006"/>
                          </a:solidFill>
                          <a:latin typeface="Calibri"/>
                        </a:rPr>
                        <a:t>Total Power Purchase Cost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4874</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X</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6556">
                <a:tc>
                  <a:txBody>
                    <a:bodyPr/>
                    <a:lstStyle/>
                    <a:p>
                      <a:pPr algn="l" fontAlgn="b"/>
                      <a:r>
                        <a:rPr lang="en-IN" sz="1400" b="0" i="0" u="none" strike="noStrike">
                          <a:solidFill>
                            <a:srgbClr val="9C0006"/>
                          </a:solidFill>
                          <a:latin typeface="Calibri"/>
                        </a:rPr>
                        <a:t>Total Sales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MUs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13915</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6556">
                <a:tc>
                  <a:txBody>
                    <a:bodyPr/>
                    <a:lstStyle/>
                    <a:p>
                      <a:pPr algn="l" fontAlgn="b"/>
                      <a:r>
                        <a:rPr lang="en-IN" sz="1400" b="0" i="0" u="none" strike="noStrike">
                          <a:solidFill>
                            <a:srgbClr val="9C0006"/>
                          </a:solidFill>
                          <a:latin typeface="Calibri"/>
                        </a:rPr>
                        <a:t>Average Cost of Supply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4.65</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Z=W*10/Y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423894">
                <a:tc>
                  <a:txBody>
                    <a:bodyPr/>
                    <a:lstStyle/>
                    <a:p>
                      <a:pPr algn="l" fontAlgn="b"/>
                      <a:r>
                        <a:rPr lang="en-IN" sz="1400" b="0" i="0" u="none" strike="noStrike">
                          <a:solidFill>
                            <a:srgbClr val="006100"/>
                          </a:solidFill>
                          <a:latin typeface="Calibri"/>
                        </a:rPr>
                        <a:t>Total units sold to 10% of eligible Open Access Consumers (1 MW and above)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147</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A</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423894">
                <a:tc>
                  <a:txBody>
                    <a:bodyPr/>
                    <a:lstStyle/>
                    <a:p>
                      <a:pPr algn="l" fontAlgn="b"/>
                      <a:r>
                        <a:rPr lang="en-IN" sz="1400" b="0" i="0" u="none" strike="noStrike">
                          <a:solidFill>
                            <a:srgbClr val="006100"/>
                          </a:solidFill>
                          <a:latin typeface="Calibri"/>
                        </a:rPr>
                        <a:t>Total units wheeled for eligible Open Access Consumers (1 MW and Above)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157</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B=A/(1-wheeling loss)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423894">
                <a:tc>
                  <a:txBody>
                    <a:bodyPr/>
                    <a:lstStyle/>
                    <a:p>
                      <a:pPr algn="l" fontAlgn="b"/>
                      <a:r>
                        <a:rPr lang="en-IN" sz="1400" b="0" i="0" u="none" strike="noStrike">
                          <a:solidFill>
                            <a:srgbClr val="006100"/>
                          </a:solidFill>
                          <a:latin typeface="Calibri"/>
                        </a:rPr>
                        <a:t>Total Energy purchase avoided by DISCOM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160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C=B/(1-Transmission loss)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6556">
                <a:tc>
                  <a:txBody>
                    <a:bodyPr/>
                    <a:lstStyle/>
                    <a:p>
                      <a:pPr algn="l" fontAlgn="b"/>
                      <a:r>
                        <a:rPr lang="en-IN" sz="1400" b="1" i="0" u="none" strike="noStrike">
                          <a:solidFill>
                            <a:srgbClr val="FFFFFF"/>
                          </a:solidFill>
                          <a:latin typeface="Calibri"/>
                        </a:rPr>
                        <a:t>Expenditure/Revenue Loss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6556">
                <a:tc>
                  <a:txBody>
                    <a:bodyPr/>
                    <a:lstStyle/>
                    <a:p>
                      <a:pPr algn="r" fontAlgn="b"/>
                      <a:r>
                        <a:rPr lang="en-IN" sz="1400" b="0" i="0" u="none" strike="noStrike">
                          <a:solidFill>
                            <a:srgbClr val="000000"/>
                          </a:solidFill>
                          <a:latin typeface="Calibri"/>
                        </a:rPr>
                        <a:t>Revenue from sales to 10% of outgoing consumers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0"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78.10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D</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6556">
                <a:tc>
                  <a:txBody>
                    <a:bodyPr/>
                    <a:lstStyle/>
                    <a:p>
                      <a:pPr algn="r" fontAlgn="b"/>
                      <a:r>
                        <a:rPr lang="en-IN" sz="1400" b="1" i="0" u="none" strike="noStrike">
                          <a:solidFill>
                            <a:srgbClr val="000000"/>
                          </a:solidFill>
                          <a:latin typeface="Calibri"/>
                        </a:rPr>
                        <a:t>Total</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1"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78.10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E=D</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6556">
                <a:tc>
                  <a:txBody>
                    <a:bodyPr/>
                    <a:lstStyle/>
                    <a:p>
                      <a:pPr algn="l" fontAlgn="b"/>
                      <a:r>
                        <a:rPr lang="en-IN" sz="1400" b="1" i="0" u="none" strike="noStrike">
                          <a:solidFill>
                            <a:srgbClr val="FFFFFF"/>
                          </a:solidFill>
                          <a:latin typeface="Calibri"/>
                        </a:rPr>
                        <a:t>Savings / Receipts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6556">
                <a:tc>
                  <a:txBody>
                    <a:bodyPr/>
                    <a:lstStyle/>
                    <a:p>
                      <a:pPr algn="r" fontAlgn="b"/>
                      <a:r>
                        <a:rPr lang="en-IN" sz="1400" b="0" i="0" u="none" strike="noStrike">
                          <a:solidFill>
                            <a:srgbClr val="000000"/>
                          </a:solidFill>
                          <a:latin typeface="Calibri"/>
                        </a:rPr>
                        <a:t>Power procurement variable cost avoided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ctr"/>
                      <a:r>
                        <a:rPr lang="en-IN" sz="1400" b="0" i="0" u="none" strike="noStrike">
                          <a:solidFill>
                            <a:srgbClr val="000000"/>
                          </a:solidFill>
                          <a:latin typeface="Calibri"/>
                        </a:rPr>
                        <a:t>Rs. Cr.</a:t>
                      </a:r>
                    </a:p>
                  </a:txBody>
                  <a:tcPr marL="9485" marR="9485" marT="94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ctr"/>
                      <a:r>
                        <a:rPr lang="en-IN" sz="1400" b="0" i="0" u="none" strike="noStrike">
                          <a:solidFill>
                            <a:srgbClr val="000000"/>
                          </a:solidFill>
                          <a:latin typeface="Calibri"/>
                        </a:rPr>
                        <a:t>53.07</a:t>
                      </a:r>
                    </a:p>
                  </a:txBody>
                  <a:tcPr marL="9485" marR="9485" marT="94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ctr"/>
                      <a:r>
                        <a:rPr lang="en-IN" sz="1400" b="0" i="0" u="none" strike="noStrike">
                          <a:solidFill>
                            <a:srgbClr val="000000"/>
                          </a:solidFill>
                          <a:latin typeface="Calibri"/>
                        </a:rPr>
                        <a:t>F</a:t>
                      </a:r>
                    </a:p>
                  </a:txBody>
                  <a:tcPr marL="9485" marR="9485" marT="94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6556">
                <a:tc>
                  <a:txBody>
                    <a:bodyPr/>
                    <a:lstStyle/>
                    <a:p>
                      <a:pPr algn="r" fontAlgn="b"/>
                      <a:r>
                        <a:rPr lang="en-IN" sz="1400" b="0" i="0" u="none" strike="noStrike">
                          <a:solidFill>
                            <a:srgbClr val="000000"/>
                          </a:solidFill>
                          <a:latin typeface="Calibri"/>
                        </a:rPr>
                        <a:t>Wheeling charges (@ 30 paise/unit)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0"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4.70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G=B*.21/10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6556">
                <a:tc>
                  <a:txBody>
                    <a:bodyPr/>
                    <a:lstStyle/>
                    <a:p>
                      <a:pPr algn="r" fontAlgn="b"/>
                      <a:r>
                        <a:rPr lang="en-IN" sz="1400" b="1" i="0" u="none" strike="noStrike">
                          <a:solidFill>
                            <a:srgbClr val="000000"/>
                          </a:solidFill>
                          <a:latin typeface="Calibri"/>
                        </a:rPr>
                        <a:t>Total</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l" fontAlgn="b"/>
                      <a:r>
                        <a:rPr lang="en-IN" sz="1400" b="1"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57.78</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H=F+G</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6556">
                <a:tc>
                  <a:txBody>
                    <a:bodyPr/>
                    <a:lstStyle/>
                    <a:p>
                      <a:pPr algn="l" fontAlgn="b"/>
                      <a:r>
                        <a:rPr lang="en-IN" sz="1400" b="0" i="0" u="none" strike="noStrike">
                          <a:solidFill>
                            <a:srgbClr val="FFFFFF"/>
                          </a:solidFill>
                          <a:latin typeface="Calibri"/>
                        </a:rPr>
                        <a:t>Loss in case consumer opts for Open Access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r" fontAlgn="b"/>
                      <a:r>
                        <a:rPr lang="en-IN" sz="1400" b="0" i="0" u="none" strike="noStrike">
                          <a:solidFill>
                            <a:srgbClr val="FFFFFF"/>
                          </a:solidFill>
                          <a:latin typeface="Calibri"/>
                        </a:rPr>
                        <a:t>20.32</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I=E-H</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75795">
                <a:tc>
                  <a:txBody>
                    <a:bodyPr/>
                    <a:lstStyle/>
                    <a:p>
                      <a:pPr algn="l" fontAlgn="b"/>
                      <a:r>
                        <a:rPr lang="en-IN" sz="1800" b="1" i="0" u="none" strike="noStrike">
                          <a:solidFill>
                            <a:srgbClr val="1F497D"/>
                          </a:solidFill>
                          <a:latin typeface="Calibri"/>
                        </a:rPr>
                        <a:t>Impact on ARR </a:t>
                      </a:r>
                    </a:p>
                  </a:txBody>
                  <a:tcPr marL="9485" marR="9485" marT="948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IN" sz="1400" b="0" i="0" u="none" strike="noStrike">
                        <a:solidFill>
                          <a:srgbClr val="000000"/>
                        </a:solidFill>
                        <a:latin typeface="Calibri"/>
                      </a:endParaRPr>
                    </a:p>
                  </a:txBody>
                  <a:tcPr marL="9485" marR="9485" marT="948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9485" marR="9485" marT="948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9485" marR="9485" marT="948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6556">
                <a:tc>
                  <a:txBody>
                    <a:bodyPr/>
                    <a:lstStyle/>
                    <a:p>
                      <a:pPr algn="l" fontAlgn="b"/>
                      <a:r>
                        <a:rPr lang="en-IN" sz="1400" b="0" i="0" u="none" strike="noStrike">
                          <a:solidFill>
                            <a:srgbClr val="9C0006"/>
                          </a:solidFill>
                          <a:latin typeface="Calibri"/>
                        </a:rPr>
                        <a:t>Revised ARR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6456</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W'=W-I</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6556">
                <a:tc>
                  <a:txBody>
                    <a:bodyPr/>
                    <a:lstStyle/>
                    <a:p>
                      <a:pPr algn="l" fontAlgn="b"/>
                      <a:r>
                        <a:rPr lang="en-IN" sz="1400" b="0" i="0" u="none" strike="noStrike">
                          <a:solidFill>
                            <a:srgbClr val="9C0006"/>
                          </a:solidFill>
                          <a:latin typeface="Calibri"/>
                        </a:rPr>
                        <a:t>Revised Sales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MUs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13768</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Y'=Y-A</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16556">
                <a:tc>
                  <a:txBody>
                    <a:bodyPr/>
                    <a:lstStyle/>
                    <a:p>
                      <a:pPr algn="l" fontAlgn="b"/>
                      <a:r>
                        <a:rPr lang="en-IN" sz="1400" b="0" i="0" u="none" strike="noStrike">
                          <a:solidFill>
                            <a:srgbClr val="9C0006"/>
                          </a:solidFill>
                          <a:latin typeface="Calibri"/>
                        </a:rPr>
                        <a:t>Revised Average Cost of Supply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4.69</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dirty="0">
                          <a:solidFill>
                            <a:srgbClr val="000000"/>
                          </a:solidFill>
                          <a:latin typeface="Calibri"/>
                        </a:rPr>
                        <a:t>Z'=W'/Y'*10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96908"/>
          </a:xfrm>
        </p:spPr>
        <p:txBody>
          <a:bodyPr/>
          <a:lstStyle/>
          <a:p>
            <a:r>
              <a:rPr lang="en-US" dirty="0" smtClean="0"/>
              <a:t>Scenario-III- DHBVNL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48</a:t>
            </a:fld>
            <a:endParaRPr lang="en-IN"/>
          </a:p>
        </p:txBody>
      </p:sp>
      <p:graphicFrame>
        <p:nvGraphicFramePr>
          <p:cNvPr id="6" name="Content Placeholder 5"/>
          <p:cNvGraphicFramePr>
            <a:graphicFrameLocks noGrp="1"/>
          </p:cNvGraphicFramePr>
          <p:nvPr>
            <p:ph idx="1"/>
          </p:nvPr>
        </p:nvGraphicFramePr>
        <p:xfrm>
          <a:off x="1071539" y="1142984"/>
          <a:ext cx="7862912" cy="5361815"/>
        </p:xfrm>
        <a:graphic>
          <a:graphicData uri="http://schemas.openxmlformats.org/drawingml/2006/table">
            <a:tbl>
              <a:tblPr/>
              <a:tblGrid>
                <a:gridCol w="5159104"/>
                <a:gridCol w="675952"/>
                <a:gridCol w="666012"/>
                <a:gridCol w="1361844"/>
              </a:tblGrid>
              <a:tr h="510285">
                <a:tc gridSpan="4">
                  <a:txBody>
                    <a:bodyPr/>
                    <a:lstStyle/>
                    <a:p>
                      <a:pPr algn="l" fontAlgn="t"/>
                      <a:r>
                        <a:rPr lang="en-IN" sz="1400" b="0" i="0" u="none" strike="noStrike">
                          <a:solidFill>
                            <a:srgbClr val="FFFFFF"/>
                          </a:solidFill>
                          <a:latin typeface="Calibri"/>
                        </a:rPr>
                        <a:t>10% of eligible consumers opt for open access and Discom selling  power available to its existing  consumers @ average revenue realisation.</a:t>
                      </a:r>
                      <a:br>
                        <a:rPr lang="en-IN" sz="1400" b="0" i="0" u="none" strike="noStrike">
                          <a:solidFill>
                            <a:srgbClr val="FFFFFF"/>
                          </a:solidFill>
                          <a:latin typeface="Calibri"/>
                        </a:rPr>
                      </a:br>
                      <a:endParaRPr lang="en-IN" sz="1400" b="0" i="0" u="none" strike="noStrike">
                        <a:solidFill>
                          <a:srgbClr val="FFFFFF"/>
                        </a:solidFill>
                        <a:latin typeface="Calibri"/>
                      </a:endParaRPr>
                    </a:p>
                  </a:txBody>
                  <a:tcPr marL="9485" marR="9485" marT="9485" marB="0">
                    <a:lnL>
                      <a:noFill/>
                    </a:lnL>
                    <a:lnR>
                      <a:noFill/>
                    </a:lnR>
                    <a:lnT>
                      <a:noFill/>
                    </a:lnT>
                    <a:lnB w="6350" cap="flat" cmpd="sng" algn="ctr">
                      <a:solidFill>
                        <a:srgbClr val="000000"/>
                      </a:solidFill>
                      <a:prstDash val="solid"/>
                      <a:round/>
                      <a:headEnd type="none" w="med" len="med"/>
                      <a:tailEnd type="none" w="med" len="med"/>
                    </a:lnB>
                    <a:solidFill>
                      <a:srgbClr val="8064A2"/>
                    </a:solidFill>
                  </a:tcPr>
                </a:tc>
                <a:tc hMerge="1">
                  <a:txBody>
                    <a:bodyPr/>
                    <a:lstStyle/>
                    <a:p>
                      <a:endParaRPr lang="en-IN"/>
                    </a:p>
                  </a:txBody>
                  <a:tcPr/>
                </a:tc>
                <a:tc hMerge="1">
                  <a:txBody>
                    <a:bodyPr/>
                    <a:lstStyle/>
                    <a:p>
                      <a:endParaRPr lang="en-IN"/>
                    </a:p>
                  </a:txBody>
                  <a:tcPr/>
                </a:tc>
                <a:tc hMerge="1">
                  <a:txBody>
                    <a:bodyPr/>
                    <a:lstStyle/>
                    <a:p>
                      <a:endParaRPr lang="en-IN"/>
                    </a:p>
                  </a:txBody>
                  <a:tcPr/>
                </a:tc>
              </a:tr>
              <a:tr h="189697">
                <a:tc>
                  <a:txBody>
                    <a:bodyPr/>
                    <a:lstStyle/>
                    <a:p>
                      <a:pPr algn="l" fontAlgn="b"/>
                      <a:r>
                        <a:rPr lang="en-IN" sz="1400" b="1" i="0" u="sng" strike="noStrike">
                          <a:solidFill>
                            <a:srgbClr val="FFFFFF"/>
                          </a:solidFill>
                          <a:latin typeface="Calibri"/>
                        </a:rPr>
                        <a:t>Particulars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FFFFFF"/>
                          </a:solidFill>
                          <a:latin typeface="Calibri"/>
                        </a:rPr>
                        <a:t>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400" b="1" i="0" u="sng" strike="noStrike">
                          <a:solidFill>
                            <a:srgbClr val="FFFFFF"/>
                          </a:solidFill>
                          <a:latin typeface="Calibri"/>
                        </a:rPr>
                        <a:t>Details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000000"/>
                          </a:solidFill>
                          <a:latin typeface="Calibri"/>
                        </a:rPr>
                        <a:t>Formulae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9C0006"/>
                          </a:solidFill>
                          <a:latin typeface="Calibri"/>
                        </a:rPr>
                        <a:t>Total ARR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6477</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9C0006"/>
                          </a:solidFill>
                          <a:latin typeface="Calibri"/>
                        </a:rPr>
                        <a:t>Total Sales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MUs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13915</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9C0006"/>
                          </a:solidFill>
                          <a:latin typeface="Calibri"/>
                        </a:rPr>
                        <a:t>Average Cost of Supply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4.65</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Z=W*10/Y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006100"/>
                          </a:solidFill>
                          <a:latin typeface="Calibri"/>
                        </a:rPr>
                        <a:t>Total units sold to 10% of eligible Open Access Consumers (1 MW and above)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147</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A</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006100"/>
                          </a:solidFill>
                          <a:latin typeface="Calibri"/>
                        </a:rPr>
                        <a:t>Total units wheeled for eligible Open Access Consumers (1 MW and Above)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157</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B=A/(1-wheeling loss)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006100"/>
                          </a:solidFill>
                          <a:latin typeface="Calibri"/>
                        </a:rPr>
                        <a:t>Revenue realisation from sale pf Power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4,301</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C</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006100"/>
                          </a:solidFill>
                          <a:latin typeface="Calibri"/>
                        </a:rPr>
                        <a:t>Avg. Revenue realisation</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Rs./kWh</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3.09</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D=C*10/Y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FFFFFF"/>
                          </a:solidFill>
                          <a:latin typeface="Calibri"/>
                        </a:rPr>
                        <a:t>Expenditure/Revenue Loss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r" fontAlgn="b"/>
                      <a:r>
                        <a:rPr lang="en-IN" sz="1400" b="1" i="0" u="none" strike="noStrike">
                          <a:solidFill>
                            <a:srgbClr val="000000"/>
                          </a:solidFill>
                          <a:latin typeface="Calibri"/>
                        </a:rPr>
                        <a:t>Revenue from sales from 10% of outgoing consumers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78.10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FFFFFF"/>
                          </a:solidFill>
                          <a:latin typeface="Calibri"/>
                        </a:rPr>
                        <a:t>Savings / Receipts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r" fontAlgn="b"/>
                      <a:r>
                        <a:rPr lang="en-IN" sz="1400" b="0" i="0" u="none" strike="noStrike">
                          <a:solidFill>
                            <a:srgbClr val="000000"/>
                          </a:solidFill>
                          <a:latin typeface="Calibri"/>
                        </a:rPr>
                        <a:t>Revenue from sale of units @ avg. revenue realisation to existing consumer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45.53</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F=D*A/10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r" fontAlgn="b"/>
                      <a:r>
                        <a:rPr lang="en-IN" sz="1400" b="0" i="0" u="none" strike="noStrike">
                          <a:solidFill>
                            <a:srgbClr val="000000"/>
                          </a:solidFill>
                          <a:latin typeface="Calibri"/>
                        </a:rPr>
                        <a:t>Wheeling charges (@ 30 paise/unit)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4.70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G=.21*B/10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r" fontAlgn="b"/>
                      <a:r>
                        <a:rPr lang="en-IN" sz="1400" b="1" i="0" u="none" strike="noStrike">
                          <a:solidFill>
                            <a:srgbClr val="000000"/>
                          </a:solidFill>
                          <a:latin typeface="Calibri"/>
                        </a:rPr>
                        <a:t>Total</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50.23</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H=F+G</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FFFFFF"/>
                          </a:solidFill>
                          <a:latin typeface="Calibri"/>
                        </a:rPr>
                        <a:t>Loss in case consumer opts for Open Access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r" fontAlgn="b"/>
                      <a:r>
                        <a:rPr lang="en-IN" sz="1400" b="0" i="0" u="none" strike="noStrike">
                          <a:solidFill>
                            <a:srgbClr val="FFFFFF"/>
                          </a:solidFill>
                          <a:latin typeface="Calibri"/>
                        </a:rPr>
                        <a:t>27.87</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I=E-H</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56091">
                <a:tc>
                  <a:txBody>
                    <a:bodyPr/>
                    <a:lstStyle/>
                    <a:p>
                      <a:pPr algn="l" fontAlgn="b"/>
                      <a:r>
                        <a:rPr lang="en-IN" sz="1800" b="1" i="0" u="none" strike="noStrike">
                          <a:solidFill>
                            <a:srgbClr val="1F497D"/>
                          </a:solidFill>
                          <a:latin typeface="Calibri"/>
                        </a:rPr>
                        <a:t>Impact on ARR </a:t>
                      </a:r>
                    </a:p>
                  </a:txBody>
                  <a:tcPr marL="9485" marR="9485" marT="948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IN" sz="1400" b="0" i="0" u="none" strike="noStrike">
                        <a:solidFill>
                          <a:srgbClr val="000000"/>
                        </a:solidFill>
                        <a:latin typeface="Calibri"/>
                      </a:endParaRPr>
                    </a:p>
                  </a:txBody>
                  <a:tcPr marL="9485" marR="9485" marT="948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9485" marR="9485" marT="948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9485" marR="9485" marT="948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182">
                <a:tc>
                  <a:txBody>
                    <a:bodyPr/>
                    <a:lstStyle/>
                    <a:p>
                      <a:pPr algn="l" fontAlgn="b"/>
                      <a:r>
                        <a:rPr lang="en-IN" sz="1400" b="0" i="0" u="none" strike="noStrike">
                          <a:solidFill>
                            <a:srgbClr val="9C0006"/>
                          </a:solidFill>
                          <a:latin typeface="Calibri"/>
                        </a:rPr>
                        <a:t>Revised ARR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6505</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W'=W+I</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9C0006"/>
                          </a:solidFill>
                          <a:latin typeface="Calibri"/>
                        </a:rPr>
                        <a:t>Revised Average Cost of Supply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4.67</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dirty="0">
                          <a:solidFill>
                            <a:srgbClr val="000000"/>
                          </a:solidFill>
                          <a:latin typeface="Calibri"/>
                        </a:rPr>
                        <a:t>Z'=W'/Y*10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96908"/>
          </a:xfrm>
        </p:spPr>
        <p:txBody>
          <a:bodyPr/>
          <a:lstStyle/>
          <a:p>
            <a:r>
              <a:rPr lang="en-US" dirty="0" smtClean="0"/>
              <a:t>Scenario-IV- DHBVNL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49</a:t>
            </a:fld>
            <a:endParaRPr lang="en-IN"/>
          </a:p>
        </p:txBody>
      </p:sp>
      <p:graphicFrame>
        <p:nvGraphicFramePr>
          <p:cNvPr id="8" name="Content Placeholder 7"/>
          <p:cNvGraphicFramePr>
            <a:graphicFrameLocks noGrp="1"/>
          </p:cNvGraphicFramePr>
          <p:nvPr>
            <p:ph idx="1"/>
          </p:nvPr>
        </p:nvGraphicFramePr>
        <p:xfrm>
          <a:off x="1071539" y="1214422"/>
          <a:ext cx="7862912" cy="5148455"/>
        </p:xfrm>
        <a:graphic>
          <a:graphicData uri="http://schemas.openxmlformats.org/drawingml/2006/table">
            <a:tbl>
              <a:tblPr/>
              <a:tblGrid>
                <a:gridCol w="5159104"/>
                <a:gridCol w="675952"/>
                <a:gridCol w="666012"/>
                <a:gridCol w="1361844"/>
              </a:tblGrid>
              <a:tr h="510285">
                <a:tc gridSpan="4">
                  <a:txBody>
                    <a:bodyPr/>
                    <a:lstStyle/>
                    <a:p>
                      <a:pPr algn="l" fontAlgn="t"/>
                      <a:r>
                        <a:rPr lang="en-IN" sz="1400" b="0" i="0" u="none" strike="noStrike">
                          <a:solidFill>
                            <a:srgbClr val="FFFFFF"/>
                          </a:solidFill>
                          <a:latin typeface="Calibri"/>
                        </a:rPr>
                        <a:t>All  eligible consumers opt for open access and Discom selling  power available to its existing  consumers @ average revenue realisation.</a:t>
                      </a:r>
                      <a:br>
                        <a:rPr lang="en-IN" sz="1400" b="0" i="0" u="none" strike="noStrike">
                          <a:solidFill>
                            <a:srgbClr val="FFFFFF"/>
                          </a:solidFill>
                          <a:latin typeface="Calibri"/>
                        </a:rPr>
                      </a:br>
                      <a:endParaRPr lang="en-IN" sz="1400" b="0" i="0" u="none" strike="noStrike">
                        <a:solidFill>
                          <a:srgbClr val="FFFFFF"/>
                        </a:solidFill>
                        <a:latin typeface="Calibri"/>
                      </a:endParaRPr>
                    </a:p>
                  </a:txBody>
                  <a:tcPr marL="9485" marR="9485" marT="9485" marB="0">
                    <a:lnL>
                      <a:noFill/>
                    </a:lnL>
                    <a:lnR>
                      <a:noFill/>
                    </a:lnR>
                    <a:lnT>
                      <a:noFill/>
                    </a:lnT>
                    <a:lnB w="6350" cap="flat" cmpd="sng" algn="ctr">
                      <a:solidFill>
                        <a:srgbClr val="000000"/>
                      </a:solidFill>
                      <a:prstDash val="solid"/>
                      <a:round/>
                      <a:headEnd type="none" w="med" len="med"/>
                      <a:tailEnd type="none" w="med" len="med"/>
                    </a:lnB>
                    <a:solidFill>
                      <a:srgbClr val="8064A2"/>
                    </a:solidFill>
                  </a:tcPr>
                </a:tc>
                <a:tc hMerge="1">
                  <a:txBody>
                    <a:bodyPr/>
                    <a:lstStyle/>
                    <a:p>
                      <a:endParaRPr lang="en-IN"/>
                    </a:p>
                  </a:txBody>
                  <a:tcPr/>
                </a:tc>
                <a:tc hMerge="1">
                  <a:txBody>
                    <a:bodyPr/>
                    <a:lstStyle/>
                    <a:p>
                      <a:endParaRPr lang="en-IN"/>
                    </a:p>
                  </a:txBody>
                  <a:tcPr/>
                </a:tc>
                <a:tc hMerge="1">
                  <a:txBody>
                    <a:bodyPr/>
                    <a:lstStyle/>
                    <a:p>
                      <a:endParaRPr lang="en-IN"/>
                    </a:p>
                  </a:txBody>
                  <a:tcPr/>
                </a:tc>
              </a:tr>
              <a:tr h="189697">
                <a:tc>
                  <a:txBody>
                    <a:bodyPr/>
                    <a:lstStyle/>
                    <a:p>
                      <a:pPr algn="l" fontAlgn="b"/>
                      <a:r>
                        <a:rPr lang="en-IN" sz="1400" b="1" i="0" u="sng" strike="noStrike">
                          <a:solidFill>
                            <a:srgbClr val="FFFFFF"/>
                          </a:solidFill>
                          <a:latin typeface="Calibri"/>
                        </a:rPr>
                        <a:t>Particulars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FFFFFF"/>
                          </a:solidFill>
                          <a:latin typeface="Calibri"/>
                        </a:rPr>
                        <a:t>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400" b="1" i="0" u="sng" strike="noStrike">
                          <a:solidFill>
                            <a:srgbClr val="FFFFFF"/>
                          </a:solidFill>
                          <a:latin typeface="Calibri"/>
                        </a:rPr>
                        <a:t>Details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400" b="1" i="0" u="sng" strike="noStrike">
                          <a:solidFill>
                            <a:srgbClr val="000000"/>
                          </a:solidFill>
                          <a:latin typeface="Calibri"/>
                        </a:rPr>
                        <a:t>Formulae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9C0006"/>
                          </a:solidFill>
                          <a:latin typeface="Calibri"/>
                        </a:rPr>
                        <a:t>Total ARR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6477</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9C0006"/>
                          </a:solidFill>
                          <a:latin typeface="Calibri"/>
                        </a:rPr>
                        <a:t>Total Sales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MUs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13915</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9C0006"/>
                          </a:solidFill>
                          <a:latin typeface="Calibri"/>
                        </a:rPr>
                        <a:t>Average Cost of Supply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4.65</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Z=W*10/Y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006100"/>
                          </a:solidFill>
                          <a:latin typeface="Calibri"/>
                        </a:rPr>
                        <a:t>Total units sold to eligible Open Access Consumers (1 MW and above)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1,473</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A</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006100"/>
                          </a:solidFill>
                          <a:latin typeface="Calibri"/>
                        </a:rPr>
                        <a:t>Total units wheeled for eligible Open Access Consumers (1 MW and Above)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MUs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1,567</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B=A/(1-wheeling loss)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006100"/>
                          </a:solidFill>
                          <a:latin typeface="Calibri"/>
                        </a:rPr>
                        <a:t>Revenue realisation from sale of Power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4,301</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C</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006100"/>
                          </a:solidFill>
                          <a:latin typeface="Calibri"/>
                        </a:rPr>
                        <a:t>Avg. Revenue realisation</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l" fontAlgn="b"/>
                      <a:r>
                        <a:rPr lang="en-IN" sz="1400" b="0" i="0" u="none" strike="noStrike">
                          <a:solidFill>
                            <a:srgbClr val="006100"/>
                          </a:solidFill>
                          <a:latin typeface="Calibri"/>
                        </a:rPr>
                        <a:t>Rs./kWh</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400" b="0" i="0" u="none" strike="noStrike">
                          <a:solidFill>
                            <a:srgbClr val="006100"/>
                          </a:solidFill>
                          <a:latin typeface="Calibri"/>
                        </a:rPr>
                        <a:t>3.09</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400" b="0" i="0" u="none" strike="noStrike">
                          <a:solidFill>
                            <a:srgbClr val="000000"/>
                          </a:solidFill>
                          <a:latin typeface="Calibri"/>
                        </a:rPr>
                        <a:t>D=C*10/Y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FFFFFF"/>
                          </a:solidFill>
                          <a:latin typeface="Calibri"/>
                        </a:rPr>
                        <a:t>Expenditure/Revenue Loss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r" fontAlgn="b"/>
                      <a:r>
                        <a:rPr lang="en-IN" sz="1400" b="1" i="0" u="none" strike="noStrike">
                          <a:solidFill>
                            <a:srgbClr val="000000"/>
                          </a:solidFill>
                          <a:latin typeface="Calibri"/>
                        </a:rPr>
                        <a:t>Revenue from sales from outgoing consumers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781</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FFFFFF"/>
                          </a:solidFill>
                          <a:latin typeface="Calibri"/>
                        </a:rPr>
                        <a:t>Savings / Receipts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r" fontAlgn="b"/>
                      <a:r>
                        <a:rPr lang="en-IN" sz="1400" b="0" i="0" u="none" strike="noStrike">
                          <a:solidFill>
                            <a:srgbClr val="000000"/>
                          </a:solidFill>
                          <a:latin typeface="Calibri"/>
                        </a:rPr>
                        <a:t>Revenue from sale of units @ avg. revenue realisation to existing consumer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455.28</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F=D*A/10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r" fontAlgn="b"/>
                      <a:r>
                        <a:rPr lang="en-IN" sz="1400" b="0" i="0" u="none" strike="noStrike">
                          <a:solidFill>
                            <a:srgbClr val="000000"/>
                          </a:solidFill>
                          <a:latin typeface="Calibri"/>
                        </a:rPr>
                        <a:t>Wheeling charges (@ 30 paise/unit)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0" i="0" u="none" strike="noStrike">
                          <a:solidFill>
                            <a:srgbClr val="000000"/>
                          </a:solidFill>
                          <a:latin typeface="Calibri"/>
                        </a:rPr>
                        <a:t>47.01</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G=.21*B/10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r" fontAlgn="b"/>
                      <a:r>
                        <a:rPr lang="en-IN" sz="1400" b="1" i="0" u="none" strike="noStrike">
                          <a:solidFill>
                            <a:srgbClr val="000000"/>
                          </a:solidFill>
                          <a:latin typeface="Calibri"/>
                        </a:rPr>
                        <a:t>Total</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400" b="1" i="0" u="none" strike="noStrike">
                          <a:solidFill>
                            <a:srgbClr val="000000"/>
                          </a:solidFill>
                          <a:latin typeface="Calibri"/>
                        </a:rPr>
                        <a:t>502.29</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400" b="0" i="0" u="none" strike="noStrike">
                          <a:solidFill>
                            <a:srgbClr val="000000"/>
                          </a:solidFill>
                          <a:latin typeface="Calibri"/>
                        </a:rPr>
                        <a:t>H=F+G</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FFFFFF"/>
                          </a:solidFill>
                          <a:latin typeface="Calibri"/>
                        </a:rPr>
                        <a:t>Loss in case consumer opts for Open Access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400" b="0" i="0" u="none" strike="noStrike">
                          <a:solidFill>
                            <a:srgbClr val="FFFFFF"/>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r" fontAlgn="b"/>
                      <a:r>
                        <a:rPr lang="en-IN" sz="1400" b="0" i="0" u="none" strike="noStrike">
                          <a:solidFill>
                            <a:srgbClr val="FFFFFF"/>
                          </a:solidFill>
                          <a:latin typeface="Calibri"/>
                        </a:rPr>
                        <a:t>278.70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400" b="0" i="0" u="none" strike="noStrike">
                          <a:solidFill>
                            <a:srgbClr val="000000"/>
                          </a:solidFill>
                          <a:latin typeface="Calibri"/>
                        </a:rPr>
                        <a:t>I=E-H</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56091">
                <a:tc>
                  <a:txBody>
                    <a:bodyPr/>
                    <a:lstStyle/>
                    <a:p>
                      <a:pPr algn="l" fontAlgn="b"/>
                      <a:r>
                        <a:rPr lang="en-IN" sz="1800" b="1" i="0" u="none" strike="noStrike">
                          <a:solidFill>
                            <a:srgbClr val="1F497D"/>
                          </a:solidFill>
                          <a:latin typeface="Calibri"/>
                        </a:rPr>
                        <a:t>Impact on ARR </a:t>
                      </a:r>
                    </a:p>
                  </a:txBody>
                  <a:tcPr marL="9485" marR="9485" marT="948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IN" sz="1400" b="0" i="0" u="none" strike="noStrike">
                        <a:solidFill>
                          <a:srgbClr val="000000"/>
                        </a:solidFill>
                        <a:latin typeface="Calibri"/>
                      </a:endParaRPr>
                    </a:p>
                  </a:txBody>
                  <a:tcPr marL="9485" marR="9485" marT="948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9485" marR="9485" marT="948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IN" sz="1400" b="0" i="0" u="none" strike="noStrike">
                        <a:solidFill>
                          <a:srgbClr val="000000"/>
                        </a:solidFill>
                        <a:latin typeface="Calibri"/>
                      </a:endParaRPr>
                    </a:p>
                  </a:txBody>
                  <a:tcPr marL="9485" marR="9485" marT="948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9182">
                <a:tc>
                  <a:txBody>
                    <a:bodyPr/>
                    <a:lstStyle/>
                    <a:p>
                      <a:pPr algn="l" fontAlgn="b"/>
                      <a:r>
                        <a:rPr lang="en-IN" sz="1400" b="0" i="0" u="none" strike="noStrike">
                          <a:solidFill>
                            <a:srgbClr val="9C0006"/>
                          </a:solidFill>
                          <a:latin typeface="Calibri"/>
                        </a:rPr>
                        <a:t>Revised ARR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6755</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000000"/>
                          </a:solidFill>
                          <a:latin typeface="Calibri"/>
                        </a:rPr>
                        <a:t>W'=W+I</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89697">
                <a:tc>
                  <a:txBody>
                    <a:bodyPr/>
                    <a:lstStyle/>
                    <a:p>
                      <a:pPr algn="l" fontAlgn="b"/>
                      <a:r>
                        <a:rPr lang="en-IN" sz="1400" b="0" i="0" u="none" strike="noStrike">
                          <a:solidFill>
                            <a:srgbClr val="9C0006"/>
                          </a:solidFill>
                          <a:latin typeface="Calibri"/>
                        </a:rPr>
                        <a:t>Revised Average Cost of Supply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a:solidFill>
                            <a:srgbClr val="9C0006"/>
                          </a:solidFill>
                          <a:latin typeface="Calibri"/>
                        </a:rPr>
                        <a:t>Rs./Unit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r" fontAlgn="b"/>
                      <a:r>
                        <a:rPr lang="en-IN" sz="1400" b="0" i="0" u="none" strike="noStrike">
                          <a:solidFill>
                            <a:srgbClr val="9C0006"/>
                          </a:solidFill>
                          <a:latin typeface="Calibri"/>
                        </a:rPr>
                        <a:t>4.85</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7CE"/>
                    </a:solidFill>
                  </a:tcPr>
                </a:tc>
                <a:tc>
                  <a:txBody>
                    <a:bodyPr/>
                    <a:lstStyle/>
                    <a:p>
                      <a:pPr algn="ctr" fontAlgn="b"/>
                      <a:r>
                        <a:rPr lang="en-IN" sz="1400" b="0" i="0" u="none" strike="noStrike" dirty="0">
                          <a:solidFill>
                            <a:srgbClr val="000000"/>
                          </a:solidFill>
                          <a:latin typeface="Calibri"/>
                        </a:rPr>
                        <a:t>Z'=W'/Y*10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85786" y="1285860"/>
            <a:ext cx="8001056" cy="5072097"/>
          </a:xfrm>
        </p:spPr>
        <p:txBody>
          <a:bodyPr numCol="2"/>
          <a:lstStyle/>
          <a:p>
            <a:pPr marL="514350" indent="-514350" eaLnBrk="1" hangingPunct="1">
              <a:buFont typeface="+mj-lt"/>
              <a:buAutoNum type="arabicPeriod"/>
              <a:defRPr/>
            </a:pPr>
            <a:r>
              <a:rPr lang="en-US" sz="2400" dirty="0" smtClean="0"/>
              <a:t>Preliminary</a:t>
            </a:r>
          </a:p>
          <a:p>
            <a:pPr marL="514350" indent="-514350" eaLnBrk="1" hangingPunct="1">
              <a:buFont typeface="+mj-lt"/>
              <a:buAutoNum type="arabicPeriod"/>
              <a:defRPr/>
            </a:pPr>
            <a:r>
              <a:rPr lang="en-US" sz="2400" dirty="0" smtClean="0"/>
              <a:t>Connectivity</a:t>
            </a:r>
          </a:p>
          <a:p>
            <a:pPr marL="514350" indent="-514350" eaLnBrk="1" hangingPunct="1">
              <a:buFont typeface="+mj-lt"/>
              <a:buAutoNum type="arabicPeriod"/>
              <a:defRPr/>
            </a:pPr>
            <a:r>
              <a:rPr lang="en-US" sz="2400" dirty="0" smtClean="0"/>
              <a:t>General provisions for open access</a:t>
            </a:r>
          </a:p>
          <a:p>
            <a:pPr marL="514350" indent="-514350" eaLnBrk="1" hangingPunct="1">
              <a:buFont typeface="+mj-lt"/>
              <a:buAutoNum type="arabicPeriod"/>
              <a:defRPr/>
            </a:pPr>
            <a:r>
              <a:rPr lang="en-US" sz="2400" dirty="0" smtClean="0"/>
              <a:t>Application procedure and approval </a:t>
            </a:r>
          </a:p>
          <a:p>
            <a:pPr marL="514350" indent="-514350" eaLnBrk="1" hangingPunct="1">
              <a:buFont typeface="+mj-lt"/>
              <a:buAutoNum type="arabicPeriod"/>
              <a:defRPr/>
            </a:pPr>
            <a:r>
              <a:rPr lang="en-US" sz="2400" dirty="0" smtClean="0"/>
              <a:t>Open access charges</a:t>
            </a:r>
          </a:p>
          <a:p>
            <a:pPr marL="514350" indent="-514350" eaLnBrk="1" hangingPunct="1">
              <a:buFont typeface="+mj-lt"/>
              <a:buAutoNum type="arabicPeriod"/>
              <a:defRPr/>
            </a:pPr>
            <a:r>
              <a:rPr lang="en-US" sz="2400" dirty="0" smtClean="0"/>
              <a:t>Scheduling, Metering, Revision and Losses</a:t>
            </a:r>
          </a:p>
          <a:p>
            <a:pPr marL="514350" indent="-514350" eaLnBrk="1" hangingPunct="1">
              <a:buFont typeface="+mj-lt"/>
              <a:buAutoNum type="arabicPeriod"/>
              <a:defRPr/>
            </a:pPr>
            <a:r>
              <a:rPr lang="en-US" sz="2400" dirty="0" smtClean="0"/>
              <a:t>Imbalance and Reactive energy charges</a:t>
            </a:r>
          </a:p>
          <a:p>
            <a:pPr marL="514350" indent="-514350" eaLnBrk="1" hangingPunct="1">
              <a:buFont typeface="+mj-lt"/>
              <a:buAutoNum type="arabicPeriod"/>
              <a:defRPr/>
            </a:pPr>
            <a:endParaRPr lang="en-US" sz="2400" dirty="0" smtClean="0"/>
          </a:p>
          <a:p>
            <a:pPr marL="514350" indent="-514350" eaLnBrk="1" hangingPunct="1">
              <a:buFont typeface="+mj-lt"/>
              <a:buAutoNum type="arabicPeriod"/>
              <a:defRPr/>
            </a:pPr>
            <a:r>
              <a:rPr lang="en-US" sz="2400" dirty="0" smtClean="0"/>
              <a:t>Commercial matters</a:t>
            </a:r>
          </a:p>
          <a:p>
            <a:pPr marL="514350" indent="-514350" eaLnBrk="1" hangingPunct="1">
              <a:buFont typeface="+mj-lt"/>
              <a:buAutoNum type="arabicPeriod"/>
              <a:defRPr/>
            </a:pPr>
            <a:r>
              <a:rPr lang="en-US" sz="2400" dirty="0" smtClean="0"/>
              <a:t>Limited Short Term Open Access</a:t>
            </a:r>
          </a:p>
          <a:p>
            <a:pPr marL="514350" indent="-514350" eaLnBrk="1" hangingPunct="1">
              <a:buFont typeface="+mj-lt"/>
              <a:buAutoNum type="arabicPeriod"/>
              <a:defRPr/>
            </a:pPr>
            <a:r>
              <a:rPr lang="en-US" sz="2400" dirty="0" smtClean="0"/>
              <a:t>Information system</a:t>
            </a:r>
          </a:p>
          <a:p>
            <a:pPr marL="514350" indent="-514350" eaLnBrk="1" hangingPunct="1">
              <a:buFont typeface="+mj-lt"/>
              <a:buAutoNum type="arabicPeriod"/>
              <a:defRPr/>
            </a:pPr>
            <a:r>
              <a:rPr lang="en-US" sz="2400" dirty="0" smtClean="0"/>
              <a:t>Open access to generating station connected to distribution system</a:t>
            </a:r>
          </a:p>
          <a:p>
            <a:pPr marL="514350" indent="-514350" eaLnBrk="1" hangingPunct="1">
              <a:buFont typeface="+mj-lt"/>
              <a:buAutoNum type="arabicPeriod"/>
              <a:defRPr/>
            </a:pPr>
            <a:r>
              <a:rPr lang="en-US" sz="2400" dirty="0" smtClean="0"/>
              <a:t>Miscellaneous</a:t>
            </a:r>
          </a:p>
          <a:p>
            <a:pPr marL="514350" indent="-514350" eaLnBrk="1" hangingPunct="1">
              <a:buFont typeface="Arial" charset="0"/>
              <a:buNone/>
              <a:defRPr/>
            </a:pPr>
            <a:endParaRPr lang="en-US" sz="2400" dirty="0"/>
          </a:p>
        </p:txBody>
      </p:sp>
      <p:sp>
        <p:nvSpPr>
          <p:cNvPr id="3" name="Title 2"/>
          <p:cNvSpPr>
            <a:spLocks noGrp="1"/>
          </p:cNvSpPr>
          <p:nvPr>
            <p:ph type="title"/>
          </p:nvPr>
        </p:nvSpPr>
        <p:spPr/>
        <p:txBody>
          <a:bodyPr/>
          <a:lstStyle/>
          <a:p>
            <a:pPr eaLnBrk="1" hangingPunct="1">
              <a:defRPr/>
            </a:pPr>
            <a:r>
              <a:rPr lang="en-US" sz="2800" dirty="0" smtClean="0"/>
              <a:t>Chapter Scheme of Model Terms and Conditions of Intra State Open Access Regulation,2010</a:t>
            </a:r>
            <a:endParaRPr lang="en-US" sz="2800" dirty="0"/>
          </a:p>
        </p:txBody>
      </p:sp>
      <p:sp>
        <p:nvSpPr>
          <p:cNvPr id="7172"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7173" name="Slide Number Placeholder 5"/>
          <p:cNvSpPr>
            <a:spLocks noGrp="1"/>
          </p:cNvSpPr>
          <p:nvPr>
            <p:ph type="sldNum" sz="quarter" idx="12"/>
          </p:nvPr>
        </p:nvSpPr>
        <p:spPr bwMode="auto">
          <a:noFill/>
          <a:ln>
            <a:miter lim="800000"/>
            <a:headEnd/>
            <a:tailEnd/>
          </a:ln>
        </p:spPr>
        <p:txBody>
          <a:bodyPr/>
          <a:lstStyle/>
          <a:p>
            <a:fld id="{BA0AB0FC-9D7E-473D-96A3-3261E744A6ED}" type="slidenum">
              <a:rPr lang="en-IN" smtClean="0"/>
              <a:pPr/>
              <a:t>5</a:t>
            </a:fld>
            <a:endParaRPr lang="en-IN" smtClean="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796908"/>
          </a:xfrm>
        </p:spPr>
        <p:txBody>
          <a:bodyPr/>
          <a:lstStyle/>
          <a:p>
            <a:r>
              <a:rPr lang="en-US" dirty="0" smtClean="0"/>
              <a:t>Scenario-V- DHBVNL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50</a:t>
            </a:fld>
            <a:endParaRPr lang="en-IN"/>
          </a:p>
        </p:txBody>
      </p:sp>
      <p:sp>
        <p:nvSpPr>
          <p:cNvPr id="5" name="Content Placeholder 4"/>
          <p:cNvSpPr>
            <a:spLocks noGrp="1"/>
          </p:cNvSpPr>
          <p:nvPr>
            <p:ph idx="1"/>
          </p:nvPr>
        </p:nvSpPr>
        <p:spPr/>
        <p:txBody>
          <a:bodyPr/>
          <a:lstStyle/>
          <a:p>
            <a:endParaRPr lang="en-IN" dirty="0"/>
          </a:p>
        </p:txBody>
      </p:sp>
      <p:graphicFrame>
        <p:nvGraphicFramePr>
          <p:cNvPr id="6" name="Content Placeholder 5"/>
          <p:cNvGraphicFramePr>
            <a:graphicFrameLocks/>
          </p:cNvGraphicFramePr>
          <p:nvPr/>
        </p:nvGraphicFramePr>
        <p:xfrm>
          <a:off x="1142976" y="1285857"/>
          <a:ext cx="7791475" cy="5185996"/>
        </p:xfrm>
        <a:graphic>
          <a:graphicData uri="http://schemas.openxmlformats.org/drawingml/2006/table">
            <a:tbl>
              <a:tblPr/>
              <a:tblGrid>
                <a:gridCol w="5112232"/>
                <a:gridCol w="669811"/>
                <a:gridCol w="659961"/>
                <a:gridCol w="1349471"/>
              </a:tblGrid>
              <a:tr h="685364">
                <a:tc gridSpan="4">
                  <a:txBody>
                    <a:bodyPr/>
                    <a:lstStyle/>
                    <a:p>
                      <a:pPr algn="l" fontAlgn="ctr"/>
                      <a:r>
                        <a:rPr lang="en-IN" sz="1600" b="0" i="0" u="none" strike="noStrike" dirty="0">
                          <a:solidFill>
                            <a:srgbClr val="FFFFFF"/>
                          </a:solidFill>
                          <a:latin typeface="Calibri"/>
                        </a:rPr>
                        <a:t>10% of eligible consumers opt for open access and </a:t>
                      </a:r>
                      <a:r>
                        <a:rPr lang="en-IN" sz="1600" b="0" i="0" u="none" strike="noStrike" dirty="0" err="1">
                          <a:solidFill>
                            <a:srgbClr val="FFFFFF"/>
                          </a:solidFill>
                          <a:latin typeface="Calibri"/>
                        </a:rPr>
                        <a:t>Discom</a:t>
                      </a:r>
                      <a:r>
                        <a:rPr lang="en-IN" sz="1600" b="0" i="0" u="none" strike="noStrike" dirty="0">
                          <a:solidFill>
                            <a:srgbClr val="FFFFFF"/>
                          </a:solidFill>
                          <a:latin typeface="Calibri"/>
                        </a:rPr>
                        <a:t>  selling power available to new consumers</a:t>
                      </a:r>
                    </a:p>
                  </a:txBody>
                  <a:tcPr marL="9485" marR="9485" marT="9485" marB="0" anchor="ctr">
                    <a:lnL>
                      <a:noFill/>
                    </a:lnL>
                    <a:lnR>
                      <a:noFill/>
                    </a:lnR>
                    <a:lnT>
                      <a:noFill/>
                    </a:lnT>
                    <a:lnB w="6350" cap="flat" cmpd="sng" algn="ctr">
                      <a:solidFill>
                        <a:srgbClr val="000000"/>
                      </a:solidFill>
                      <a:prstDash val="solid"/>
                      <a:round/>
                      <a:headEnd type="none" w="med" len="med"/>
                      <a:tailEnd type="none" w="med" len="med"/>
                    </a:lnB>
                    <a:solidFill>
                      <a:srgbClr val="8064A2"/>
                    </a:solidFill>
                  </a:tcPr>
                </a:tc>
                <a:tc hMerge="1">
                  <a:txBody>
                    <a:bodyPr/>
                    <a:lstStyle/>
                    <a:p>
                      <a:endParaRPr lang="en-IN"/>
                    </a:p>
                  </a:txBody>
                  <a:tcPr/>
                </a:tc>
                <a:tc hMerge="1">
                  <a:txBody>
                    <a:bodyPr/>
                    <a:lstStyle/>
                    <a:p>
                      <a:endParaRPr lang="en-IN"/>
                    </a:p>
                  </a:txBody>
                  <a:tcPr/>
                </a:tc>
                <a:tc hMerge="1">
                  <a:txBody>
                    <a:bodyPr/>
                    <a:lstStyle/>
                    <a:p>
                      <a:endParaRPr lang="en-IN"/>
                    </a:p>
                  </a:txBody>
                  <a:tcPr/>
                </a:tc>
              </a:tr>
              <a:tr h="349220">
                <a:tc>
                  <a:txBody>
                    <a:bodyPr/>
                    <a:lstStyle/>
                    <a:p>
                      <a:pPr algn="l" fontAlgn="b"/>
                      <a:r>
                        <a:rPr lang="en-IN" sz="1600" b="1" i="0" u="sng" strike="noStrike">
                          <a:solidFill>
                            <a:srgbClr val="FFFFFF"/>
                          </a:solidFill>
                          <a:latin typeface="Calibri"/>
                        </a:rPr>
                        <a:t>Particulars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l" fontAlgn="b"/>
                      <a:r>
                        <a:rPr lang="en-IN" sz="1600" b="1" i="0" u="sng" strike="noStrike">
                          <a:solidFill>
                            <a:srgbClr val="FFFFFF"/>
                          </a:solidFill>
                          <a:latin typeface="Calibri"/>
                        </a:rPr>
                        <a:t>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600" b="1" i="0" u="sng" strike="noStrike">
                          <a:solidFill>
                            <a:srgbClr val="FFFFFF"/>
                          </a:solidFill>
                          <a:latin typeface="Calibri"/>
                        </a:rPr>
                        <a:t>Details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fontAlgn="b"/>
                      <a:r>
                        <a:rPr lang="en-IN" sz="1600" b="1" i="0" u="sng" strike="noStrike">
                          <a:solidFill>
                            <a:srgbClr val="000000"/>
                          </a:solidFill>
                          <a:latin typeface="Calibri"/>
                        </a:rPr>
                        <a:t>Formulae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685364">
                <a:tc>
                  <a:txBody>
                    <a:bodyPr/>
                    <a:lstStyle/>
                    <a:p>
                      <a:pPr algn="l" fontAlgn="b"/>
                      <a:r>
                        <a:rPr lang="en-IN" sz="1600" b="0" i="0" u="none" strike="noStrike" dirty="0">
                          <a:solidFill>
                            <a:srgbClr val="006100"/>
                          </a:solidFill>
                          <a:latin typeface="Calibri"/>
                        </a:rPr>
                        <a:t>Total units sold to 10% of eligible Open Access Consumers (1 MW and above)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Mus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600" b="0" i="0" u="none" strike="noStrike">
                          <a:solidFill>
                            <a:srgbClr val="006100"/>
                          </a:solidFill>
                          <a:latin typeface="Calibri"/>
                        </a:rPr>
                        <a:t>147</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0000"/>
                          </a:solidFill>
                          <a:latin typeface="Calibri"/>
                        </a:rPr>
                        <a:t>A</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685364">
                <a:tc>
                  <a:txBody>
                    <a:bodyPr/>
                    <a:lstStyle/>
                    <a:p>
                      <a:pPr algn="l" fontAlgn="b"/>
                      <a:r>
                        <a:rPr lang="en-IN" sz="1600" b="0" i="0" u="none" strike="noStrike">
                          <a:solidFill>
                            <a:srgbClr val="006100"/>
                          </a:solidFill>
                          <a:latin typeface="Calibri"/>
                        </a:rPr>
                        <a:t>Average tariff of HT Category</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6100"/>
                          </a:solidFill>
                          <a:latin typeface="Calibri"/>
                        </a:rPr>
                        <a:t>Rs./kWh</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r" fontAlgn="b"/>
                      <a:r>
                        <a:rPr lang="en-IN" sz="1600" b="0" i="0" u="none" strike="noStrike">
                          <a:solidFill>
                            <a:srgbClr val="006100"/>
                          </a:solidFill>
                          <a:latin typeface="Calibri"/>
                        </a:rPr>
                        <a:t>5.30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c>
                  <a:txBody>
                    <a:bodyPr/>
                    <a:lstStyle/>
                    <a:p>
                      <a:pPr algn="ctr" fontAlgn="b"/>
                      <a:r>
                        <a:rPr lang="en-IN" sz="1600" b="0" i="0" u="none" strike="noStrike">
                          <a:solidFill>
                            <a:srgbClr val="000000"/>
                          </a:solidFill>
                          <a:latin typeface="Calibri"/>
                        </a:rPr>
                        <a:t>B</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49220">
                <a:tc>
                  <a:txBody>
                    <a:bodyPr/>
                    <a:lstStyle/>
                    <a:p>
                      <a:pPr algn="l" fontAlgn="b"/>
                      <a:r>
                        <a:rPr lang="en-IN" sz="1600" b="0" i="0" u="none" strike="noStrike">
                          <a:solidFill>
                            <a:srgbClr val="FFFFFF"/>
                          </a:solidFill>
                          <a:latin typeface="Calibri"/>
                        </a:rPr>
                        <a:t>Expenditure/Revenue Loss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6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6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600" b="0" i="0" u="none" strike="noStrike">
                          <a:solidFill>
                            <a:srgbClr val="000000"/>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49220">
                <a:tc>
                  <a:txBody>
                    <a:bodyPr/>
                    <a:lstStyle/>
                    <a:p>
                      <a:pPr algn="r" fontAlgn="b"/>
                      <a:r>
                        <a:rPr lang="en-IN" sz="1600" b="1" i="0" u="none" strike="noStrike">
                          <a:solidFill>
                            <a:srgbClr val="000000"/>
                          </a:solidFill>
                          <a:latin typeface="Calibri"/>
                        </a:rPr>
                        <a:t>Revenue from sales from 10% of outgoing consumers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600" b="1"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600" b="1" i="0" u="none" strike="noStrike">
                          <a:solidFill>
                            <a:srgbClr val="000000"/>
                          </a:solidFill>
                          <a:latin typeface="Calibri"/>
                        </a:rPr>
                        <a:t>78.10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600" b="0" i="0" u="none" strike="noStrike">
                          <a:solidFill>
                            <a:srgbClr val="000000"/>
                          </a:solidFill>
                          <a:latin typeface="Calibri"/>
                        </a:rPr>
                        <a:t>C</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49220">
                <a:tc>
                  <a:txBody>
                    <a:bodyPr/>
                    <a:lstStyle/>
                    <a:p>
                      <a:pPr algn="l" fontAlgn="b"/>
                      <a:r>
                        <a:rPr lang="en-IN" sz="1600" b="0" i="0" u="none" strike="noStrike">
                          <a:solidFill>
                            <a:srgbClr val="FFFFFF"/>
                          </a:solidFill>
                          <a:latin typeface="Calibri"/>
                        </a:rPr>
                        <a:t>Savings / Receipts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6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l" fontAlgn="b"/>
                      <a:r>
                        <a:rPr lang="en-IN" sz="1600" b="0" i="0" u="none" strike="noStrike">
                          <a:solidFill>
                            <a:srgbClr val="FFFFFF"/>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600" b="0" i="0" u="none" strike="noStrike">
                          <a:solidFill>
                            <a:srgbClr val="000000"/>
                          </a:solidFill>
                          <a:latin typeface="Calibri"/>
                        </a:rPr>
                        <a:t> </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49220">
                <a:tc>
                  <a:txBody>
                    <a:bodyPr/>
                    <a:lstStyle/>
                    <a:p>
                      <a:pPr algn="r" fontAlgn="b"/>
                      <a:r>
                        <a:rPr lang="en-IN" sz="1600" b="0" i="0" u="none" strike="noStrike">
                          <a:solidFill>
                            <a:srgbClr val="000000"/>
                          </a:solidFill>
                          <a:latin typeface="Calibri"/>
                        </a:rPr>
                        <a:t>Revenue from sale of saved units to new consumers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600" b="0"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600" b="0" i="0" u="none" strike="noStrike">
                          <a:solidFill>
                            <a:srgbClr val="000000"/>
                          </a:solidFill>
                          <a:latin typeface="Calibri"/>
                        </a:rPr>
                        <a:t>78.10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600" b="0" i="0" u="none" strike="noStrike">
                          <a:solidFill>
                            <a:srgbClr val="000000"/>
                          </a:solidFill>
                          <a:latin typeface="Calibri"/>
                        </a:rPr>
                        <a:t>D=C</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49220">
                <a:tc>
                  <a:txBody>
                    <a:bodyPr/>
                    <a:lstStyle/>
                    <a:p>
                      <a:pPr algn="r" fontAlgn="b"/>
                      <a:r>
                        <a:rPr lang="en-IN" sz="1600" b="0" i="0" u="none" strike="noStrike">
                          <a:solidFill>
                            <a:srgbClr val="000000"/>
                          </a:solidFill>
                          <a:latin typeface="Calibri"/>
                        </a:rPr>
                        <a:t>Wheeling charges (@ 30 paise/unit)</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600" b="0"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600" b="0" i="0" u="none" strike="noStrike">
                          <a:solidFill>
                            <a:srgbClr val="000000"/>
                          </a:solidFill>
                          <a:latin typeface="Calibri"/>
                        </a:rPr>
                        <a:t>4.70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600" b="0" i="0" u="none" strike="noStrike">
                          <a:solidFill>
                            <a:srgbClr val="000000"/>
                          </a:solidFill>
                          <a:latin typeface="Calibri"/>
                        </a:rPr>
                        <a:t>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49220">
                <a:tc>
                  <a:txBody>
                    <a:bodyPr/>
                    <a:lstStyle/>
                    <a:p>
                      <a:pPr algn="r" fontAlgn="b"/>
                      <a:r>
                        <a:rPr lang="en-IN" sz="1600" b="1" i="0" u="none" strike="noStrike">
                          <a:solidFill>
                            <a:srgbClr val="000000"/>
                          </a:solidFill>
                          <a:latin typeface="Calibri"/>
                        </a:rPr>
                        <a:t>Total</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600" b="1" i="0" u="none" strike="noStrike">
                          <a:solidFill>
                            <a:srgbClr val="000000"/>
                          </a:solidFill>
                          <a:latin typeface="Calibri"/>
                        </a:rPr>
                        <a:t>Rs. Cr.</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r" fontAlgn="b"/>
                      <a:r>
                        <a:rPr lang="en-IN" sz="1600" b="1" i="0" u="none" strike="noStrike">
                          <a:solidFill>
                            <a:srgbClr val="000000"/>
                          </a:solidFill>
                          <a:latin typeface="Calibri"/>
                        </a:rPr>
                        <a:t>82.80</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a:txBody>
                    <a:bodyPr/>
                    <a:lstStyle/>
                    <a:p>
                      <a:pPr algn="ctr" fontAlgn="b"/>
                      <a:r>
                        <a:rPr lang="en-IN" sz="1600" b="0" i="0" u="none" strike="noStrike">
                          <a:solidFill>
                            <a:srgbClr val="000000"/>
                          </a:solidFill>
                          <a:latin typeface="Calibri"/>
                        </a:rPr>
                        <a:t>F=D+E</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685364">
                <a:tc>
                  <a:txBody>
                    <a:bodyPr/>
                    <a:lstStyle/>
                    <a:p>
                      <a:pPr algn="l" fontAlgn="b"/>
                      <a:r>
                        <a:rPr lang="en-IN" sz="1600" b="0" i="0" u="none" strike="noStrike">
                          <a:solidFill>
                            <a:srgbClr val="FFFFFF"/>
                          </a:solidFill>
                          <a:latin typeface="Calibri"/>
                        </a:rPr>
                        <a:t>Surplus in case 10% existing consumer opts for Open Access and being replaced by new HTP Consumers</a:t>
                      </a:r>
                    </a:p>
                  </a:txBody>
                  <a:tcPr marL="9485" marR="9485" marT="948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ctr"/>
                      <a:r>
                        <a:rPr lang="en-IN" sz="1600" b="0" i="0" u="none" strike="noStrike">
                          <a:solidFill>
                            <a:srgbClr val="FFFFFF"/>
                          </a:solidFill>
                          <a:latin typeface="Calibri"/>
                        </a:rPr>
                        <a:t>Rs. Cr.</a:t>
                      </a:r>
                    </a:p>
                  </a:txBody>
                  <a:tcPr marL="9485" marR="9485" marT="94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r" fontAlgn="ctr"/>
                      <a:r>
                        <a:rPr lang="en-IN" sz="1600" b="0" i="0" u="none" strike="noStrike">
                          <a:solidFill>
                            <a:srgbClr val="FFFFFF"/>
                          </a:solidFill>
                          <a:latin typeface="Calibri"/>
                        </a:rPr>
                        <a:t>4.70</a:t>
                      </a:r>
                    </a:p>
                  </a:txBody>
                  <a:tcPr marL="9485" marR="9485" marT="94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50"/>
                    </a:solidFill>
                  </a:tcPr>
                </a:tc>
                <a:tc>
                  <a:txBody>
                    <a:bodyPr/>
                    <a:lstStyle/>
                    <a:p>
                      <a:pPr algn="ctr" fontAlgn="ctr"/>
                      <a:r>
                        <a:rPr lang="en-IN" sz="1600" b="0" i="0" u="none" strike="noStrike" dirty="0">
                          <a:solidFill>
                            <a:srgbClr val="000000"/>
                          </a:solidFill>
                          <a:latin typeface="Calibri"/>
                        </a:rPr>
                        <a:t>G=F-C</a:t>
                      </a:r>
                    </a:p>
                  </a:txBody>
                  <a:tcPr marL="9485" marR="9485" marT="94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850106"/>
          </a:xfrm>
        </p:spPr>
        <p:txBody>
          <a:bodyPr>
            <a:normAutofit fontScale="90000"/>
          </a:bodyPr>
          <a:lstStyle/>
          <a:p>
            <a:r>
              <a:rPr lang="en-US" dirty="0" smtClean="0"/>
              <a:t>Consumer Perspective- DHBVNL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51</a:t>
            </a:fld>
            <a:endParaRPr lang="en-IN"/>
          </a:p>
        </p:txBody>
      </p:sp>
      <p:sp>
        <p:nvSpPr>
          <p:cNvPr id="8" name="TextBox 9"/>
          <p:cNvSpPr txBox="1">
            <a:spLocks noChangeArrowheads="1"/>
          </p:cNvSpPr>
          <p:nvPr/>
        </p:nvSpPr>
        <p:spPr bwMode="auto">
          <a:xfrm>
            <a:off x="899592" y="5877272"/>
            <a:ext cx="7777163" cy="784225"/>
          </a:xfrm>
          <a:prstGeom prst="rect">
            <a:avLst/>
          </a:prstGeom>
          <a:noFill/>
          <a:ln w="9525">
            <a:noFill/>
            <a:miter lim="800000"/>
            <a:headEnd/>
            <a:tailEnd/>
          </a:ln>
        </p:spPr>
        <p:txBody>
          <a:bodyPr>
            <a:spAutoFit/>
          </a:bodyPr>
          <a:lstStyle/>
          <a:p>
            <a:r>
              <a:rPr lang="en-US" sz="1200" dirty="0"/>
              <a:t>*</a:t>
            </a:r>
            <a:r>
              <a:rPr lang="en-US" sz="1100" dirty="0"/>
              <a:t>Power purchase cost assumed as per the CERC’s MMC report for the month of October,2010.</a:t>
            </a:r>
          </a:p>
          <a:p>
            <a:r>
              <a:rPr lang="en-US" sz="1100" dirty="0"/>
              <a:t>**Tariff for an embedded consumer of 5MW at 11 KV.</a:t>
            </a:r>
          </a:p>
          <a:p>
            <a:r>
              <a:rPr lang="en-US" sz="1100" dirty="0"/>
              <a:t>***Average </a:t>
            </a:r>
            <a:r>
              <a:rPr lang="en-US" sz="1100" dirty="0" err="1"/>
              <a:t>levellized</a:t>
            </a:r>
            <a:r>
              <a:rPr lang="en-US" sz="1100" dirty="0"/>
              <a:t> tariff of  total nine projects under case I bidding across the country.</a:t>
            </a:r>
          </a:p>
          <a:p>
            <a:r>
              <a:rPr lang="en-US" sz="1100" dirty="0"/>
              <a:t>**** Average </a:t>
            </a:r>
            <a:r>
              <a:rPr lang="en-US" sz="1100" dirty="0" err="1"/>
              <a:t>levellized</a:t>
            </a:r>
            <a:r>
              <a:rPr lang="en-US" sz="1100" dirty="0"/>
              <a:t> tariff of  total five projects under case II bidding across the country.</a:t>
            </a:r>
          </a:p>
        </p:txBody>
      </p:sp>
      <p:graphicFrame>
        <p:nvGraphicFramePr>
          <p:cNvPr id="10" name="Content Placeholder 9"/>
          <p:cNvGraphicFramePr>
            <a:graphicFrameLocks noGrp="1"/>
          </p:cNvGraphicFramePr>
          <p:nvPr>
            <p:ph idx="1"/>
          </p:nvPr>
        </p:nvGraphicFramePr>
        <p:xfrm>
          <a:off x="1071538" y="1214422"/>
          <a:ext cx="7858181" cy="4572031"/>
        </p:xfrm>
        <a:graphic>
          <a:graphicData uri="http://schemas.openxmlformats.org/drawingml/2006/table">
            <a:tbl>
              <a:tblPr/>
              <a:tblGrid>
                <a:gridCol w="2708401"/>
                <a:gridCol w="963200"/>
                <a:gridCol w="963200"/>
                <a:gridCol w="963200"/>
                <a:gridCol w="1029956"/>
                <a:gridCol w="1230224"/>
              </a:tblGrid>
              <a:tr h="201269">
                <a:tc gridSpan="6">
                  <a:txBody>
                    <a:bodyPr/>
                    <a:lstStyle/>
                    <a:p>
                      <a:pPr algn="ctr" fontAlgn="b"/>
                      <a:r>
                        <a:rPr lang="en-IN" sz="1200" b="0" i="0" u="none" strike="noStrike" dirty="0">
                          <a:solidFill>
                            <a:srgbClr val="FFFFFF"/>
                          </a:solidFill>
                          <a:latin typeface="Calibri"/>
                        </a:rPr>
                        <a:t>Haryana - Comparative analysis for a 5 MW, 11 kV embedded consumer procuring power through open access. </a:t>
                      </a:r>
                    </a:p>
                  </a:txBody>
                  <a:tcPr marL="9086" marR="9086" marT="9086" marB="0" anchor="b">
                    <a:lnL>
                      <a:noFill/>
                    </a:lnL>
                    <a:lnR>
                      <a:noFill/>
                    </a:lnR>
                    <a:lnT>
                      <a:noFill/>
                    </a:lnT>
                    <a:lnB>
                      <a:noFill/>
                    </a:lnB>
                    <a:solidFill>
                      <a:srgbClr val="C0504D"/>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201269">
                <a:tc>
                  <a:txBody>
                    <a:bodyPr/>
                    <a:lstStyle/>
                    <a:p>
                      <a:pPr algn="ctr" fontAlgn="b"/>
                      <a:endParaRPr lang="en-IN" sz="1200" b="0" i="0" u="none" strike="noStrike">
                        <a:solidFill>
                          <a:srgbClr val="000000"/>
                        </a:solidFill>
                        <a:latin typeface="Calibri"/>
                      </a:endParaRPr>
                    </a:p>
                  </a:txBody>
                  <a:tcPr marL="9086" marR="9086" marT="9086" marB="0" anchor="b">
                    <a:lnL>
                      <a:noFill/>
                    </a:lnL>
                    <a:lnR>
                      <a:noFill/>
                    </a:lnR>
                    <a:lnT>
                      <a:noFill/>
                    </a:lnT>
                    <a:lnB>
                      <a:noFill/>
                    </a:lnB>
                  </a:tcPr>
                </a:tc>
                <a:tc>
                  <a:txBody>
                    <a:bodyPr/>
                    <a:lstStyle/>
                    <a:p>
                      <a:pPr algn="ctr" fontAlgn="b"/>
                      <a:endParaRPr lang="en-IN" sz="1200" b="0" i="0" u="none" strike="noStrike">
                        <a:solidFill>
                          <a:srgbClr val="000000"/>
                        </a:solidFill>
                        <a:latin typeface="Calibri"/>
                      </a:endParaRPr>
                    </a:p>
                  </a:txBody>
                  <a:tcPr marL="9086" marR="9086" marT="9086"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IN" sz="1200" b="0" i="0" u="none" strike="noStrike">
                        <a:solidFill>
                          <a:srgbClr val="000000"/>
                        </a:solidFill>
                        <a:latin typeface="Calibri"/>
                      </a:endParaRPr>
                    </a:p>
                  </a:txBody>
                  <a:tcPr marL="9086" marR="9086" marT="9086"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IN" sz="1200" b="0" i="0" u="none" strike="noStrike">
                        <a:solidFill>
                          <a:srgbClr val="000000"/>
                        </a:solidFill>
                        <a:latin typeface="Calibri"/>
                      </a:endParaRPr>
                    </a:p>
                  </a:txBody>
                  <a:tcPr marL="9086" marR="9086" marT="9086"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IN" sz="1200" b="0" i="0" u="none" strike="noStrike">
                        <a:solidFill>
                          <a:srgbClr val="000000"/>
                        </a:solidFill>
                        <a:latin typeface="Calibri"/>
                      </a:endParaRPr>
                    </a:p>
                  </a:txBody>
                  <a:tcPr marL="9086" marR="9086" marT="9086"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IN" sz="1200" b="0" i="0" u="none" strike="noStrike">
                          <a:solidFill>
                            <a:srgbClr val="FFFFFF"/>
                          </a:solidFill>
                          <a:latin typeface="Calibri"/>
                        </a:rPr>
                        <a:t>(Rs./kWh)</a:t>
                      </a:r>
                    </a:p>
                  </a:txBody>
                  <a:tcPr marL="9086" marR="9086" marT="9086" marB="0" anchor="b">
                    <a:lnL>
                      <a:noFill/>
                    </a:lnL>
                    <a:lnR>
                      <a:noFill/>
                    </a:lnR>
                    <a:lnT>
                      <a:noFill/>
                    </a:lnT>
                    <a:lnB w="6350" cap="flat" cmpd="sng" algn="ctr">
                      <a:solidFill>
                        <a:srgbClr val="000000"/>
                      </a:solidFill>
                      <a:prstDash val="solid"/>
                      <a:round/>
                      <a:headEnd type="none" w="med" len="med"/>
                      <a:tailEnd type="none" w="med" len="med"/>
                    </a:lnB>
                    <a:solidFill>
                      <a:srgbClr val="002060"/>
                    </a:solidFill>
                  </a:tcPr>
                </a:tc>
              </a:tr>
              <a:tr h="201269">
                <a:tc rowSpan="2">
                  <a:txBody>
                    <a:bodyPr/>
                    <a:lstStyle/>
                    <a:p>
                      <a:pPr algn="ctr" fontAlgn="ctr"/>
                      <a:r>
                        <a:rPr lang="en-IN" sz="1200" b="0" i="0" u="none" strike="noStrike">
                          <a:solidFill>
                            <a:srgbClr val="FFFFFF"/>
                          </a:solidFill>
                          <a:latin typeface="Calibri"/>
                        </a:rPr>
                        <a:t>Particulars</a:t>
                      </a:r>
                    </a:p>
                  </a:txBody>
                  <a:tcPr marL="9086" marR="9086" marT="9086"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F81BD"/>
                    </a:solidFill>
                  </a:tcPr>
                </a:tc>
                <a:tc gridSpan="2">
                  <a:txBody>
                    <a:bodyPr/>
                    <a:lstStyle/>
                    <a:p>
                      <a:pPr algn="ctr" fontAlgn="ctr"/>
                      <a:r>
                        <a:rPr lang="en-IN" sz="1200" b="0" i="0" u="none" strike="noStrike">
                          <a:solidFill>
                            <a:srgbClr val="FFFFFF"/>
                          </a:solidFill>
                          <a:latin typeface="Calibri"/>
                        </a:rPr>
                        <a:t>Short term </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hMerge="1">
                  <a:txBody>
                    <a:bodyPr/>
                    <a:lstStyle/>
                    <a:p>
                      <a:endParaRPr lang="en-IN"/>
                    </a:p>
                  </a:txBody>
                  <a:tcPr/>
                </a:tc>
                <a:tc gridSpan="2">
                  <a:txBody>
                    <a:bodyPr/>
                    <a:lstStyle/>
                    <a:p>
                      <a:pPr algn="ctr" fontAlgn="ctr"/>
                      <a:r>
                        <a:rPr lang="en-IN" sz="1200" b="0" i="0" u="none" strike="noStrike">
                          <a:solidFill>
                            <a:srgbClr val="FFFFFF"/>
                          </a:solidFill>
                          <a:latin typeface="Calibri"/>
                        </a:rPr>
                        <a:t>Long term</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hMerge="1">
                  <a:txBody>
                    <a:bodyPr/>
                    <a:lstStyle/>
                    <a:p>
                      <a:endParaRPr lang="en-IN"/>
                    </a:p>
                  </a:txBody>
                  <a:tcPr/>
                </a:tc>
                <a:tc>
                  <a:txBody>
                    <a:bodyPr/>
                    <a:lstStyle/>
                    <a:p>
                      <a:pPr algn="ctr" fontAlgn="b"/>
                      <a:r>
                        <a:rPr lang="en-IN" sz="1200" b="1" i="0" u="sng" strike="noStrike">
                          <a:solidFill>
                            <a:srgbClr val="000000"/>
                          </a:solidFill>
                          <a:latin typeface="Calibri"/>
                        </a:rPr>
                        <a:t>Formulae</a:t>
                      </a:r>
                    </a:p>
                  </a:txBody>
                  <a:tcPr marL="9086" marR="9086" marT="9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1269">
                <a:tc vMerge="1">
                  <a:txBody>
                    <a:bodyPr/>
                    <a:lstStyle/>
                    <a:p>
                      <a:endParaRPr lang="en-IN"/>
                    </a:p>
                  </a:txBody>
                  <a:tcPr/>
                </a:tc>
                <a:tc>
                  <a:txBody>
                    <a:bodyPr/>
                    <a:lstStyle/>
                    <a:p>
                      <a:pPr algn="ctr" fontAlgn="b"/>
                      <a:r>
                        <a:rPr lang="en-IN" sz="1200" b="1" i="0" u="none" strike="noStrike">
                          <a:solidFill>
                            <a:srgbClr val="000000"/>
                          </a:solidFill>
                          <a:latin typeface="Arial"/>
                        </a:rPr>
                        <a:t>Max</a:t>
                      </a:r>
                    </a:p>
                  </a:txBody>
                  <a:tcPr marL="9086" marR="9086" marT="9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200" b="1" i="0" u="none" strike="noStrike">
                          <a:solidFill>
                            <a:srgbClr val="000000"/>
                          </a:solidFill>
                          <a:latin typeface="Arial"/>
                        </a:rPr>
                        <a:t>Min</a:t>
                      </a:r>
                    </a:p>
                  </a:txBody>
                  <a:tcPr marL="9086" marR="9086" marT="9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200" b="1" i="0" u="none" strike="noStrike" dirty="0">
                          <a:solidFill>
                            <a:srgbClr val="000000"/>
                          </a:solidFill>
                          <a:latin typeface="Arial"/>
                          <a:hlinkClick r:id="" action="ppaction://customshow?id=14&amp;return=true"/>
                        </a:rPr>
                        <a:t>Case I</a:t>
                      </a:r>
                      <a:endParaRPr lang="en-IN" sz="1200" b="1" i="0" u="none" strike="noStrike" dirty="0">
                        <a:solidFill>
                          <a:srgbClr val="000000"/>
                        </a:solidFill>
                        <a:latin typeface="Arial"/>
                      </a:endParaRPr>
                    </a:p>
                  </a:txBody>
                  <a:tcPr marL="9086" marR="9086" marT="9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200" b="1" i="0" u="none" strike="noStrike" dirty="0">
                          <a:solidFill>
                            <a:srgbClr val="000000"/>
                          </a:solidFill>
                          <a:latin typeface="Arial"/>
                          <a:hlinkClick r:id="" action="ppaction://customshow?id=15&amp;return=true"/>
                        </a:rPr>
                        <a:t>Case II</a:t>
                      </a:r>
                      <a:endParaRPr lang="en-IN" sz="1200" b="1" i="0" u="none" strike="noStrike" dirty="0">
                        <a:solidFill>
                          <a:srgbClr val="000000"/>
                        </a:solidFill>
                        <a:latin typeface="Arial"/>
                      </a:endParaRPr>
                    </a:p>
                  </a:txBody>
                  <a:tcPr marL="9086" marR="9086" marT="9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200" b="0" i="0" u="none" strike="noStrike">
                          <a:solidFill>
                            <a:srgbClr val="000000"/>
                          </a:solidFill>
                          <a:latin typeface="Calibri"/>
                        </a:rPr>
                        <a:t> </a:t>
                      </a:r>
                    </a:p>
                  </a:txBody>
                  <a:tcPr marL="9086" marR="9086" marT="9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1269">
                <a:tc>
                  <a:txBody>
                    <a:bodyPr/>
                    <a:lstStyle/>
                    <a:p>
                      <a:pPr algn="l" fontAlgn="ctr"/>
                      <a:r>
                        <a:rPr lang="en-IN" sz="1200" b="1" i="0" u="none" strike="noStrike">
                          <a:solidFill>
                            <a:srgbClr val="FFFFFF"/>
                          </a:solidFill>
                          <a:latin typeface="Arial"/>
                        </a:rPr>
                        <a:t>Power Purchase cost assumed *</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4.00</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2.73</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2.64</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2.95</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A</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1269">
                <a:tc>
                  <a:txBody>
                    <a:bodyPr/>
                    <a:lstStyle/>
                    <a:p>
                      <a:pPr algn="l" fontAlgn="ctr"/>
                      <a:r>
                        <a:rPr lang="en-IN" sz="1200" b="1" i="0" u="none" strike="noStrike">
                          <a:solidFill>
                            <a:srgbClr val="FFFFFF"/>
                          </a:solidFill>
                          <a:latin typeface="Arial"/>
                        </a:rPr>
                        <a:t>Tariff (Discom) </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5.30</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5.30</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5.30</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5.30</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B</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1269">
                <a:tc>
                  <a:txBody>
                    <a:bodyPr/>
                    <a:lstStyle/>
                    <a:p>
                      <a:pPr algn="l" fontAlgn="ctr"/>
                      <a:r>
                        <a:rPr lang="en-IN" sz="1200" b="0" i="0" u="none" strike="noStrike">
                          <a:solidFill>
                            <a:srgbClr val="FFFFFF"/>
                          </a:solidFill>
                          <a:latin typeface="Calibri"/>
                        </a:rPr>
                        <a:t>Intra State Open Access</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200" b="0" i="0" u="none" strike="noStrike">
                          <a:solidFill>
                            <a:srgbClr val="FFFFFF"/>
                          </a:solidFill>
                          <a:latin typeface="Calibri"/>
                        </a:rPr>
                        <a:t> </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200" b="0" i="0" u="none" strike="noStrike">
                          <a:solidFill>
                            <a:srgbClr val="FFFFFF"/>
                          </a:solidFill>
                          <a:latin typeface="Calibri"/>
                        </a:rPr>
                        <a:t> </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200" b="0" i="0" u="none" strike="noStrike">
                          <a:solidFill>
                            <a:srgbClr val="FFFFFF"/>
                          </a:solidFill>
                          <a:latin typeface="Calibri"/>
                        </a:rPr>
                        <a:t> </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200" b="0" i="0" u="none" strike="noStrike">
                          <a:solidFill>
                            <a:srgbClr val="FFFFFF"/>
                          </a:solidFill>
                          <a:latin typeface="Calibri"/>
                        </a:rPr>
                        <a:t> </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b"/>
                      <a:r>
                        <a:rPr lang="en-IN" sz="1200" b="0" i="0" u="none" strike="noStrike">
                          <a:solidFill>
                            <a:srgbClr val="000000"/>
                          </a:solidFill>
                          <a:latin typeface="Calibri"/>
                        </a:rPr>
                        <a:t> </a:t>
                      </a:r>
                    </a:p>
                  </a:txBody>
                  <a:tcPr marL="9086" marR="9086" marT="9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1269">
                <a:tc>
                  <a:txBody>
                    <a:bodyPr/>
                    <a:lstStyle/>
                    <a:p>
                      <a:pPr algn="l" fontAlgn="ctr"/>
                      <a:r>
                        <a:rPr lang="en-IN" sz="1200" b="1" i="0" u="none" strike="noStrike">
                          <a:solidFill>
                            <a:srgbClr val="FFFFFF"/>
                          </a:solidFill>
                          <a:latin typeface="Arial"/>
                        </a:rPr>
                        <a:t>Open Access Charges Payable</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0.59</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0.59</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0.59</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0.59</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C</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1269">
                <a:tc>
                  <a:txBody>
                    <a:bodyPr/>
                    <a:lstStyle/>
                    <a:p>
                      <a:pPr algn="l" fontAlgn="ctr"/>
                      <a:r>
                        <a:rPr lang="en-IN" sz="1200" b="1" i="0" u="none" strike="noStrike">
                          <a:solidFill>
                            <a:srgbClr val="FFFFFF"/>
                          </a:solidFill>
                          <a:latin typeface="Arial"/>
                        </a:rPr>
                        <a:t>Loss Compensation </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0.35</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0.24</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0.23</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0.26</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D</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93012">
                <a:tc>
                  <a:txBody>
                    <a:bodyPr/>
                    <a:lstStyle/>
                    <a:p>
                      <a:pPr algn="l" fontAlgn="ctr"/>
                      <a:r>
                        <a:rPr lang="en-IN" sz="1200" b="1" i="0" u="none" strike="noStrike">
                          <a:solidFill>
                            <a:srgbClr val="FFFFFF"/>
                          </a:solidFill>
                          <a:latin typeface="Arial"/>
                        </a:rPr>
                        <a:t>Net  Charge payable by OA Consumers </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0.93</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0.82</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0.82</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0.84</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E=C+D</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584755">
                <a:tc>
                  <a:txBody>
                    <a:bodyPr/>
                    <a:lstStyle/>
                    <a:p>
                      <a:pPr algn="l" fontAlgn="ctr"/>
                      <a:r>
                        <a:rPr lang="en-IN" sz="1200" b="1" i="0" u="none" strike="noStrike">
                          <a:solidFill>
                            <a:srgbClr val="FFFFFF"/>
                          </a:solidFill>
                          <a:latin typeface="Arial"/>
                        </a:rPr>
                        <a:t>Net  Cost payable by intra-State OA Consumers (including cost of procurement </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4.93</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3.55</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3.46</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3.79</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F=A+E</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1269">
                <a:tc>
                  <a:txBody>
                    <a:bodyPr/>
                    <a:lstStyle/>
                    <a:p>
                      <a:pPr algn="l" fontAlgn="ctr"/>
                      <a:r>
                        <a:rPr lang="en-IN" sz="1200" b="1" i="0" u="none" strike="noStrike">
                          <a:solidFill>
                            <a:srgbClr val="FFFFFF"/>
                          </a:solidFill>
                          <a:latin typeface="Arial"/>
                        </a:rPr>
                        <a:t>Difference (Rs/ kWh)-Intra State</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-0.37</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IN" sz="1200" b="1" i="0" u="none" strike="noStrike">
                          <a:solidFill>
                            <a:srgbClr val="000000"/>
                          </a:solidFill>
                          <a:latin typeface="Arial"/>
                        </a:rPr>
                        <a:t>-1.75</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IN" sz="1200" b="1" i="0" u="none" strike="noStrike">
                          <a:solidFill>
                            <a:srgbClr val="000000"/>
                          </a:solidFill>
                          <a:latin typeface="Arial"/>
                        </a:rPr>
                        <a:t>-1.85</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IN" sz="1200" b="1" i="0" u="none" strike="noStrike">
                          <a:solidFill>
                            <a:srgbClr val="000000"/>
                          </a:solidFill>
                          <a:latin typeface="Arial"/>
                        </a:rPr>
                        <a:t>-1.51</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IN" sz="1200" b="0" i="0" u="none" strike="noStrike">
                          <a:solidFill>
                            <a:srgbClr val="000000"/>
                          </a:solidFill>
                          <a:latin typeface="Calibri"/>
                        </a:rPr>
                        <a:t>G=F-B</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1269">
                <a:tc gridSpan="5">
                  <a:txBody>
                    <a:bodyPr/>
                    <a:lstStyle/>
                    <a:p>
                      <a:pPr algn="l" fontAlgn="ctr"/>
                      <a:r>
                        <a:rPr lang="en-IN" sz="1200" b="0" i="0" u="none" strike="noStrike">
                          <a:solidFill>
                            <a:srgbClr val="FFFFFF"/>
                          </a:solidFill>
                          <a:latin typeface="Calibri"/>
                        </a:rPr>
                        <a:t>Inter State Open Access within the region (WR)</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a:txBody>
                    <a:bodyPr/>
                    <a:lstStyle/>
                    <a:p>
                      <a:pPr algn="ctr" fontAlgn="ctr"/>
                      <a:r>
                        <a:rPr lang="en-IN" sz="1200" b="0" i="0" u="none" strike="noStrike">
                          <a:solidFill>
                            <a:srgbClr val="000000"/>
                          </a:solidFill>
                          <a:latin typeface="Calibri"/>
                        </a:rPr>
                        <a:t> </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1269">
                <a:tc>
                  <a:txBody>
                    <a:bodyPr/>
                    <a:lstStyle/>
                    <a:p>
                      <a:pPr algn="l" fontAlgn="ctr"/>
                      <a:r>
                        <a:rPr lang="en-IN" sz="1200" b="1" i="0" u="none" strike="noStrike" dirty="0">
                          <a:solidFill>
                            <a:srgbClr val="FFFFFF"/>
                          </a:solidFill>
                          <a:latin typeface="Arial"/>
                          <a:hlinkClick r:id="" action="ppaction://customshow?id=11&amp;return=true"/>
                        </a:rPr>
                        <a:t>Loss Compensation </a:t>
                      </a:r>
                      <a:r>
                        <a:rPr lang="en-IN" sz="1200" b="1" i="0" u="none" strike="noStrike" dirty="0">
                          <a:solidFill>
                            <a:srgbClr val="FFFFFF"/>
                          </a:solidFill>
                          <a:latin typeface="Arial"/>
                        </a:rPr>
                        <a:t>(Rs./kWh)</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0.54</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0.37</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0.36</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0.40</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H</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93012">
                <a:tc>
                  <a:txBody>
                    <a:bodyPr/>
                    <a:lstStyle/>
                    <a:p>
                      <a:pPr algn="l" fontAlgn="ctr"/>
                      <a:r>
                        <a:rPr lang="en-IN" sz="1200" b="1" i="0" u="none" strike="noStrike">
                          <a:solidFill>
                            <a:srgbClr val="FFFFFF"/>
                          </a:solidFill>
                          <a:latin typeface="Arial"/>
                        </a:rPr>
                        <a:t>Inter state transmission charges (WR)</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0.15</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0.15</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0.15</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0.15</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I</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584755">
                <a:tc>
                  <a:txBody>
                    <a:bodyPr/>
                    <a:lstStyle/>
                    <a:p>
                      <a:pPr algn="l" fontAlgn="ctr"/>
                      <a:r>
                        <a:rPr lang="en-IN" sz="1200" b="1" i="0" u="none" strike="noStrike">
                          <a:solidFill>
                            <a:srgbClr val="FFFFFF"/>
                          </a:solidFill>
                          <a:latin typeface="Arial"/>
                        </a:rPr>
                        <a:t>Net  Cost payable by inter-State OA Consumers (including cost of procurement </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5.28</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3.83</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3.73</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4.08</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0" i="0" u="none" strike="noStrike">
                          <a:solidFill>
                            <a:srgbClr val="000000"/>
                          </a:solidFill>
                          <a:latin typeface="Calibri"/>
                        </a:rPr>
                        <a:t>J=A+C+H+I</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201269">
                <a:tc>
                  <a:txBody>
                    <a:bodyPr/>
                    <a:lstStyle/>
                    <a:p>
                      <a:pPr algn="l" fontAlgn="ctr"/>
                      <a:r>
                        <a:rPr lang="en-IN" sz="1200" b="1" i="0" u="none" strike="noStrike">
                          <a:solidFill>
                            <a:srgbClr val="FFFFFF"/>
                          </a:solidFill>
                          <a:latin typeface="Arial"/>
                        </a:rPr>
                        <a:t>Difference (Rs/ kWh)-Inter State</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-0.03</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IN" sz="1200" b="1" i="0" u="none" strike="noStrike">
                          <a:solidFill>
                            <a:srgbClr val="000000"/>
                          </a:solidFill>
                          <a:latin typeface="Arial"/>
                        </a:rPr>
                        <a:t>-1.47</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IN" sz="1200" b="1" i="0" u="none" strike="noStrike">
                          <a:solidFill>
                            <a:srgbClr val="000000"/>
                          </a:solidFill>
                          <a:latin typeface="Arial"/>
                        </a:rPr>
                        <a:t>-1.57</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IN" sz="1200" b="1" i="0" u="none" strike="noStrike">
                          <a:solidFill>
                            <a:srgbClr val="000000"/>
                          </a:solidFill>
                          <a:latin typeface="Arial"/>
                        </a:rPr>
                        <a:t>-1.22</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en-IN" sz="1200" b="0" i="0" u="none" strike="noStrike" dirty="0">
                          <a:solidFill>
                            <a:srgbClr val="000000"/>
                          </a:solidFill>
                          <a:latin typeface="Calibri"/>
                        </a:rPr>
                        <a:t>K=J-B</a:t>
                      </a:r>
                    </a:p>
                  </a:txBody>
                  <a:tcPr marL="9086" marR="9086" marT="9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500298" y="1571612"/>
            <a:ext cx="6400800" cy="2286000"/>
          </a:xfrm>
        </p:spPr>
        <p:txBody>
          <a:bodyPr>
            <a:normAutofit fontScale="90000"/>
          </a:bodyPr>
          <a:lstStyle/>
          <a:p>
            <a:r>
              <a:rPr lang="en-US" dirty="0" smtClean="0"/>
              <a:t>Methodology to determine Cross Subsidy surcharge.</a:t>
            </a:r>
            <a:br>
              <a:rPr lang="en-US" dirty="0" smtClean="0"/>
            </a:br>
            <a:r>
              <a:rPr lang="en-US" dirty="0" smtClean="0"/>
              <a:t/>
            </a:r>
            <a:br>
              <a:rPr lang="en-US" dirty="0" smtClean="0"/>
            </a:br>
            <a:r>
              <a:rPr lang="en-US" sz="2200" dirty="0" smtClean="0"/>
              <a:t>Sample study for 9 states.</a:t>
            </a:r>
            <a:r>
              <a:rPr lang="en-US" dirty="0" smtClean="0"/>
              <a:t/>
            </a:r>
            <a:br>
              <a:rPr lang="en-US" dirty="0" smtClean="0"/>
            </a:b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52</a:t>
            </a:fld>
            <a:endParaRPr lang="en-IN"/>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Assumptions</a:t>
            </a:r>
            <a:endParaRPr lang="en-IN" dirty="0"/>
          </a:p>
        </p:txBody>
      </p:sp>
      <p:sp>
        <p:nvSpPr>
          <p:cNvPr id="6" name="Content Placeholder 5"/>
          <p:cNvSpPr>
            <a:spLocks noGrp="1"/>
          </p:cNvSpPr>
          <p:nvPr>
            <p:ph idx="1"/>
          </p:nvPr>
        </p:nvSpPr>
        <p:spPr/>
        <p:txBody>
          <a:bodyPr>
            <a:normAutofit fontScale="70000" lnSpcReduction="20000"/>
          </a:bodyPr>
          <a:lstStyle/>
          <a:p>
            <a:pPr algn="just"/>
            <a:r>
              <a:rPr lang="en-US" dirty="0" smtClean="0"/>
              <a:t>Study has been done based on the approved ARR/Tariff orders of various Discoms for year FY2010-11.</a:t>
            </a:r>
          </a:p>
          <a:p>
            <a:pPr>
              <a:buNone/>
            </a:pPr>
            <a:endParaRPr lang="en-US" dirty="0" smtClean="0"/>
          </a:p>
          <a:p>
            <a:pPr algn="just"/>
            <a:r>
              <a:rPr lang="en-US" dirty="0" smtClean="0"/>
              <a:t>Where breakup of variable and fixed cost of station-wise Power Purchase cost was not available, variable cost assumed as 60% of total power purchase cost.</a:t>
            </a:r>
          </a:p>
          <a:p>
            <a:endParaRPr lang="en-US" dirty="0" smtClean="0"/>
          </a:p>
          <a:p>
            <a:r>
              <a:rPr lang="en-US" dirty="0" smtClean="0"/>
              <a:t>Tariff (‘T’) of the consumer category has been calculated as the average realization from that particular category (i.e. revenue/sales).</a:t>
            </a:r>
          </a:p>
          <a:p>
            <a:pPr>
              <a:buNone/>
            </a:pPr>
            <a:endParaRPr lang="en-US" dirty="0" smtClean="0"/>
          </a:p>
          <a:p>
            <a:r>
              <a:rPr lang="en-US" dirty="0" smtClean="0"/>
              <a:t>For States where approved sales and revenue numbers were not available, T has been calculated by adding demand and energy charges with assumption of 80% as load factor.</a:t>
            </a:r>
          </a:p>
          <a:p>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53</a:t>
            </a:fld>
            <a:endParaRPr lang="en-IN"/>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Methodology for calculation of Surcharge</a:t>
            </a:r>
            <a:endParaRPr lang="en-IN" dirty="0"/>
          </a:p>
        </p:txBody>
      </p:sp>
      <p:sp>
        <p:nvSpPr>
          <p:cNvPr id="3" name="Content Placeholder 2"/>
          <p:cNvSpPr>
            <a:spLocks noGrp="1"/>
          </p:cNvSpPr>
          <p:nvPr>
            <p:ph idx="1"/>
          </p:nvPr>
        </p:nvSpPr>
        <p:spPr/>
        <p:txBody>
          <a:bodyPr>
            <a:normAutofit fontScale="47500" lnSpcReduction="20000"/>
          </a:bodyPr>
          <a:lstStyle/>
          <a:p>
            <a:pPr marL="596646" indent="-514350" fontAlgn="b">
              <a:buFont typeface="+mj-lt"/>
              <a:buAutoNum type="arabicPeriod"/>
            </a:pPr>
            <a:r>
              <a:rPr lang="en-IN" dirty="0" smtClean="0"/>
              <a:t>T - ACS</a:t>
            </a:r>
          </a:p>
          <a:p>
            <a:pPr marL="596646" indent="-514350" fontAlgn="b">
              <a:buFont typeface="+mj-lt"/>
              <a:buAutoNum type="arabicPeriod"/>
            </a:pPr>
            <a:r>
              <a:rPr lang="en-IN" dirty="0" smtClean="0"/>
              <a:t>T - (C*(1+L)+D)</a:t>
            </a:r>
          </a:p>
          <a:p>
            <a:pPr marL="596646" indent="-514350" fontAlgn="b">
              <a:buFont typeface="+mj-lt"/>
              <a:buAutoNum type="arabicPeriod"/>
            </a:pPr>
            <a:r>
              <a:rPr lang="en-IN" dirty="0" smtClean="0"/>
              <a:t>T - (C*(1+(</a:t>
            </a:r>
            <a:r>
              <a:rPr lang="en-IN" dirty="0" err="1" smtClean="0"/>
              <a:t>L+Tl</a:t>
            </a:r>
            <a:r>
              <a:rPr lang="en-IN" dirty="0" smtClean="0"/>
              <a:t>)+D)</a:t>
            </a:r>
          </a:p>
          <a:p>
            <a:pPr marL="596646" indent="-514350" fontAlgn="b">
              <a:buFont typeface="+mj-lt"/>
              <a:buAutoNum type="arabicPeriod"/>
            </a:pPr>
            <a:r>
              <a:rPr lang="en-IN" dirty="0" smtClean="0"/>
              <a:t>T - (APPC*(1+L)+D)</a:t>
            </a:r>
          </a:p>
          <a:p>
            <a:pPr marL="596646" indent="-514350" fontAlgn="b">
              <a:buFont typeface="+mj-lt"/>
              <a:buAutoNum type="arabicPeriod"/>
            </a:pPr>
            <a:r>
              <a:rPr lang="en-IN" dirty="0" smtClean="0"/>
              <a:t>T - (C/(1-L)+D)</a:t>
            </a:r>
          </a:p>
          <a:p>
            <a:pPr marL="596646" indent="-514350" fontAlgn="b">
              <a:buFont typeface="+mj-lt"/>
              <a:buAutoNum type="arabicPeriod"/>
            </a:pPr>
            <a:r>
              <a:rPr lang="en-IN" dirty="0" smtClean="0"/>
              <a:t>T - (AR+D/(1-L))</a:t>
            </a:r>
          </a:p>
          <a:p>
            <a:pPr marL="596646" indent="-514350" fontAlgn="b">
              <a:buNone/>
            </a:pPr>
            <a:r>
              <a:rPr lang="en-US" sz="2900" dirty="0" smtClean="0"/>
              <a:t>Where,</a:t>
            </a:r>
          </a:p>
          <a:p>
            <a:pPr marL="596646" indent="-514350" fontAlgn="b">
              <a:buNone/>
            </a:pPr>
            <a:r>
              <a:rPr lang="en-US" sz="2900" dirty="0" smtClean="0"/>
              <a:t>T	= 	</a:t>
            </a:r>
            <a:r>
              <a:rPr lang="en-IN" sz="2900" dirty="0" smtClean="0"/>
              <a:t>Tariff payable by the relevant category of consumers (Revenue/sales)</a:t>
            </a:r>
            <a:endParaRPr lang="en-US" sz="2900" dirty="0" smtClean="0"/>
          </a:p>
          <a:p>
            <a:pPr marL="596646" indent="-514350" fontAlgn="b">
              <a:buNone/>
            </a:pPr>
            <a:r>
              <a:rPr lang="en-US" sz="2900" dirty="0" smtClean="0"/>
              <a:t>ACS	= 	Average Cost of Supply (ARR/Sales)</a:t>
            </a:r>
          </a:p>
          <a:p>
            <a:pPr>
              <a:buNone/>
            </a:pPr>
            <a:r>
              <a:rPr lang="en-US" sz="2900" dirty="0" smtClean="0"/>
              <a:t>C	     = 	</a:t>
            </a:r>
            <a:r>
              <a:rPr lang="en-IN" sz="2900" dirty="0" smtClean="0"/>
              <a:t>Weighted average cost of power purchase of top 5% at the margin excluding liquid fuel 	based generation and renewable power</a:t>
            </a:r>
          </a:p>
          <a:p>
            <a:pPr>
              <a:buNone/>
            </a:pPr>
            <a:r>
              <a:rPr lang="en-US" sz="2900" dirty="0" smtClean="0"/>
              <a:t>L	     =	S</a:t>
            </a:r>
            <a:r>
              <a:rPr lang="en-IN" sz="2900" dirty="0" err="1" smtClean="0"/>
              <a:t>ystem</a:t>
            </a:r>
            <a:r>
              <a:rPr lang="en-IN" sz="2900" dirty="0" smtClean="0"/>
              <a:t> Losses for the applicable voltage level, expressed as a percentage</a:t>
            </a:r>
          </a:p>
          <a:p>
            <a:pPr>
              <a:buNone/>
            </a:pPr>
            <a:r>
              <a:rPr lang="en-IN" sz="2900" dirty="0" smtClean="0"/>
              <a:t>D	     =	Wheeling charge of relevant consumer category</a:t>
            </a:r>
          </a:p>
          <a:p>
            <a:pPr>
              <a:buNone/>
            </a:pPr>
            <a:r>
              <a:rPr lang="en-US" sz="2900" dirty="0" err="1" smtClean="0"/>
              <a:t>Tl</a:t>
            </a:r>
            <a:r>
              <a:rPr lang="en-US" sz="2900" dirty="0" smtClean="0"/>
              <a:t>	     = 	Intra-State Transmission Losses</a:t>
            </a:r>
          </a:p>
          <a:p>
            <a:pPr>
              <a:buNone/>
            </a:pPr>
            <a:r>
              <a:rPr lang="en-US" sz="2900" dirty="0" smtClean="0"/>
              <a:t>APPC  = 	Average Power purchase Cost </a:t>
            </a:r>
          </a:p>
          <a:p>
            <a:pPr>
              <a:buNone/>
            </a:pPr>
            <a:r>
              <a:rPr lang="en-US" sz="2900" dirty="0" smtClean="0"/>
              <a:t>AR    = 	Average Revenue Realization (Revenue from sale of power/total sales)</a:t>
            </a:r>
          </a:p>
          <a:p>
            <a:pPr>
              <a:buNone/>
            </a:pPr>
            <a:endParaRPr lang="en-US" sz="2900" dirty="0" smtClean="0"/>
          </a:p>
          <a:p>
            <a:pPr algn="ctr">
              <a:buNone/>
            </a:pPr>
            <a:r>
              <a:rPr lang="en-US" sz="4200" dirty="0" smtClean="0">
                <a:solidFill>
                  <a:srgbClr val="00B050"/>
                </a:solidFill>
              </a:rPr>
              <a:t>Other methods for surcharge calculation: LRIC/Marginal Cost method and Cost to Serve method, not feasible in the absence of data.</a:t>
            </a:r>
          </a:p>
        </p:txBody>
      </p:sp>
      <p:sp>
        <p:nvSpPr>
          <p:cNvPr id="4" name="Slide Number Placeholder 3"/>
          <p:cNvSpPr>
            <a:spLocks noGrp="1"/>
          </p:cNvSpPr>
          <p:nvPr>
            <p:ph type="sldNum" sz="quarter" idx="12"/>
          </p:nvPr>
        </p:nvSpPr>
        <p:spPr/>
        <p:txBody>
          <a:bodyPr/>
          <a:lstStyle/>
          <a:p>
            <a:fld id="{5C4E1808-D260-4EA2-8377-9DDE85862B90}" type="slidenum">
              <a:rPr lang="en-IN" smtClean="0"/>
              <a:pPr/>
              <a:t>54</a:t>
            </a:fld>
            <a:endParaRPr lang="en-IN"/>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939784"/>
          </a:xfrm>
        </p:spPr>
        <p:txBody>
          <a:bodyPr>
            <a:normAutofit fontScale="90000"/>
          </a:bodyPr>
          <a:lstStyle/>
          <a:p>
            <a:r>
              <a:rPr lang="en-US" sz="3600" dirty="0" smtClean="0"/>
              <a:t>Snapshot of CSS analysis for Nine states.(1/2)</a:t>
            </a:r>
            <a:endParaRPr lang="en-IN" sz="3600"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55</a:t>
            </a:fld>
            <a:endParaRPr lang="en-IN"/>
          </a:p>
        </p:txBody>
      </p:sp>
      <p:pic>
        <p:nvPicPr>
          <p:cNvPr id="3" name="Picture 2"/>
          <p:cNvPicPr>
            <a:picLocks noChangeAspect="1" noChangeArrowheads="1"/>
          </p:cNvPicPr>
          <p:nvPr/>
        </p:nvPicPr>
        <p:blipFill>
          <a:blip r:embed="rId3" cstate="print"/>
          <a:srcRect/>
          <a:stretch>
            <a:fillRect/>
          </a:stretch>
        </p:blipFill>
        <p:spPr bwMode="auto">
          <a:xfrm>
            <a:off x="1043608" y="1268761"/>
            <a:ext cx="7992888" cy="525658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939784"/>
          </a:xfrm>
        </p:spPr>
        <p:txBody>
          <a:bodyPr>
            <a:normAutofit fontScale="90000"/>
          </a:bodyPr>
          <a:lstStyle/>
          <a:p>
            <a:r>
              <a:rPr lang="en-US" sz="4400" dirty="0" smtClean="0"/>
              <a:t>Snapshot of CSS analysis for Nine states.(2/2)</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56</a:t>
            </a:fld>
            <a:endParaRPr lang="en-IN"/>
          </a:p>
        </p:txBody>
      </p:sp>
      <p:sp>
        <p:nvSpPr>
          <p:cNvPr id="10" name="Content Placeholder 9"/>
          <p:cNvSpPr>
            <a:spLocks noGrp="1"/>
          </p:cNvSpPr>
          <p:nvPr>
            <p:ph idx="1"/>
          </p:nvPr>
        </p:nvSpPr>
        <p:spPr/>
        <p:txBody>
          <a:bodyPr/>
          <a:lstStyle/>
          <a:p>
            <a:endParaRPr lang="en-IN"/>
          </a:p>
        </p:txBody>
      </p:sp>
      <p:pic>
        <p:nvPicPr>
          <p:cNvPr id="3" name="Picture 2"/>
          <p:cNvPicPr>
            <a:picLocks noChangeAspect="1" noChangeArrowheads="1"/>
          </p:cNvPicPr>
          <p:nvPr/>
        </p:nvPicPr>
        <p:blipFill>
          <a:blip r:embed="rId3" cstate="print"/>
          <a:srcRect/>
          <a:stretch>
            <a:fillRect/>
          </a:stretch>
        </p:blipFill>
        <p:spPr bwMode="auto">
          <a:xfrm>
            <a:off x="1043608" y="1410419"/>
            <a:ext cx="7992888" cy="51149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Inferences/suggestions (1/3)</a:t>
            </a:r>
            <a:endParaRPr lang="en-IN" dirty="0"/>
          </a:p>
        </p:txBody>
      </p:sp>
      <p:sp>
        <p:nvSpPr>
          <p:cNvPr id="3" name="Content Placeholder 2"/>
          <p:cNvSpPr>
            <a:spLocks noGrp="1"/>
          </p:cNvSpPr>
          <p:nvPr>
            <p:ph idx="1"/>
          </p:nvPr>
        </p:nvSpPr>
        <p:spPr>
          <a:xfrm>
            <a:off x="1071538" y="1447800"/>
            <a:ext cx="7862150" cy="4800600"/>
          </a:xfrm>
        </p:spPr>
        <p:txBody>
          <a:bodyPr/>
          <a:lstStyle/>
          <a:p>
            <a:pPr algn="just"/>
            <a:r>
              <a:rPr lang="en-US" dirty="0" smtClean="0"/>
              <a:t>Difficult to apply a uniform formula for surcharge calculations for all states.</a:t>
            </a:r>
          </a:p>
          <a:p>
            <a:pPr algn="just"/>
            <a:r>
              <a:rPr lang="en-US" dirty="0" smtClean="0"/>
              <a:t>Surcharge can vary depending on the level of  ‘T’, ‘C’, ‘L’, ‘D’,’APPC’ ,‘ACS’ and ‘AR’. </a:t>
            </a:r>
          </a:p>
          <a:p>
            <a:pPr algn="just"/>
            <a:r>
              <a:rPr lang="en-US" dirty="0" smtClean="0"/>
              <a:t>Prerequisite for reasonableness of surcharge is the rationalization of Tariff (‘T’).</a:t>
            </a:r>
          </a:p>
          <a:p>
            <a:pPr lvl="1" algn="just"/>
            <a:r>
              <a:rPr lang="en-US" dirty="0" smtClean="0"/>
              <a:t>Act/Tariff Policy requires SERCs to specify a roadmap for tariff rationalization.</a:t>
            </a:r>
          </a:p>
        </p:txBody>
      </p:sp>
      <p:sp>
        <p:nvSpPr>
          <p:cNvPr id="4" name="Slide Number Placeholder 3"/>
          <p:cNvSpPr>
            <a:spLocks noGrp="1"/>
          </p:cNvSpPr>
          <p:nvPr>
            <p:ph type="sldNum" sz="quarter" idx="12"/>
          </p:nvPr>
        </p:nvSpPr>
        <p:spPr/>
        <p:txBody>
          <a:bodyPr/>
          <a:lstStyle/>
          <a:p>
            <a:fld id="{5C4E1808-D260-4EA2-8377-9DDE85862B90}" type="slidenum">
              <a:rPr lang="en-IN" smtClean="0"/>
              <a:pPr/>
              <a:t>57</a:t>
            </a:fld>
            <a:endParaRPr lang="en-IN"/>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Inferences/suggestions (2/3)</a:t>
            </a:r>
            <a:endParaRPr lang="en-IN" dirty="0"/>
          </a:p>
        </p:txBody>
      </p:sp>
      <p:sp>
        <p:nvSpPr>
          <p:cNvPr id="3" name="Content Placeholder 2"/>
          <p:cNvSpPr>
            <a:spLocks noGrp="1"/>
          </p:cNvSpPr>
          <p:nvPr>
            <p:ph idx="1"/>
          </p:nvPr>
        </p:nvSpPr>
        <p:spPr/>
        <p:txBody>
          <a:bodyPr>
            <a:normAutofit lnSpcReduction="10000"/>
          </a:bodyPr>
          <a:lstStyle/>
          <a:p>
            <a:r>
              <a:rPr lang="en-US" dirty="0" smtClean="0"/>
              <a:t>Surcharge can be calculated by the following formula:</a:t>
            </a:r>
          </a:p>
          <a:p>
            <a:pPr algn="ctr">
              <a:buNone/>
            </a:pPr>
            <a:r>
              <a:rPr lang="en-US" dirty="0" smtClean="0">
                <a:solidFill>
                  <a:srgbClr val="00B050"/>
                </a:solidFill>
              </a:rPr>
              <a:t>Weighted average of [T-(AR+(D/(</a:t>
            </a:r>
            <a:r>
              <a:rPr lang="en-US" dirty="0" smtClean="0">
                <a:solidFill>
                  <a:srgbClr val="00B050"/>
                </a:solidFill>
                <a:latin typeface="Times New Roman" pitchFamily="18" charset="0"/>
                <a:cs typeface="Times New Roman" pitchFamily="18" charset="0"/>
              </a:rPr>
              <a:t>1</a:t>
            </a:r>
            <a:r>
              <a:rPr lang="en-US" dirty="0" smtClean="0">
                <a:solidFill>
                  <a:srgbClr val="00B050"/>
                </a:solidFill>
              </a:rPr>
              <a:t>-L))]</a:t>
            </a:r>
          </a:p>
          <a:p>
            <a:pPr marL="1117854" lvl="2" indent="-514350" fontAlgn="b">
              <a:buNone/>
            </a:pPr>
            <a:r>
              <a:rPr lang="en-US" dirty="0" smtClean="0"/>
              <a:t>Where,</a:t>
            </a:r>
          </a:p>
          <a:p>
            <a:pPr marL="1117854" lvl="2" indent="-514350" fontAlgn="b">
              <a:buNone/>
            </a:pPr>
            <a:r>
              <a:rPr lang="en-US" dirty="0" smtClean="0"/>
              <a:t>T  = 	</a:t>
            </a:r>
            <a:r>
              <a:rPr lang="en-IN" dirty="0" smtClean="0"/>
              <a:t>Tariff payable by the relevant category of consumers (Revenue/sales)</a:t>
            </a:r>
            <a:endParaRPr lang="en-US" dirty="0" smtClean="0"/>
          </a:p>
          <a:p>
            <a:pPr lvl="2">
              <a:buNone/>
            </a:pPr>
            <a:r>
              <a:rPr lang="en-US" dirty="0" smtClean="0"/>
              <a:t>L	 = S</a:t>
            </a:r>
            <a:r>
              <a:rPr lang="en-IN" dirty="0" err="1" smtClean="0"/>
              <a:t>ystem</a:t>
            </a:r>
            <a:r>
              <a:rPr lang="en-IN" dirty="0" smtClean="0"/>
              <a:t> Losses for the applicable voltage level, expressed as a   	percentage</a:t>
            </a:r>
          </a:p>
          <a:p>
            <a:pPr lvl="2">
              <a:buNone/>
            </a:pPr>
            <a:r>
              <a:rPr lang="en-IN" dirty="0" smtClean="0"/>
              <a:t>D	 =Wheeling charge of relevant consumer category</a:t>
            </a:r>
          </a:p>
          <a:p>
            <a:pPr lvl="2">
              <a:buNone/>
            </a:pPr>
            <a:r>
              <a:rPr lang="en-US" dirty="0" smtClean="0"/>
              <a:t>AR  = Average Revenue Realization (Revenue from sale of power/total sales)</a:t>
            </a:r>
          </a:p>
          <a:p>
            <a:pPr lvl="1"/>
            <a:endParaRPr lang="en-US" dirty="0" smtClean="0"/>
          </a:p>
        </p:txBody>
      </p:sp>
      <p:sp>
        <p:nvSpPr>
          <p:cNvPr id="4" name="Slide Number Placeholder 3"/>
          <p:cNvSpPr>
            <a:spLocks noGrp="1"/>
          </p:cNvSpPr>
          <p:nvPr>
            <p:ph type="sldNum" sz="quarter" idx="12"/>
          </p:nvPr>
        </p:nvSpPr>
        <p:spPr/>
        <p:txBody>
          <a:bodyPr/>
          <a:lstStyle/>
          <a:p>
            <a:fld id="{5C4E1808-D260-4EA2-8377-9DDE85862B90}" type="slidenum">
              <a:rPr lang="en-IN" smtClean="0"/>
              <a:pPr/>
              <a:t>58</a:t>
            </a:fld>
            <a:endParaRPr lang="en-IN"/>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939784"/>
          </a:xfrm>
        </p:spPr>
        <p:txBody>
          <a:bodyPr/>
          <a:lstStyle/>
          <a:p>
            <a:r>
              <a:rPr lang="en-US" dirty="0" smtClean="0"/>
              <a:t>Inferences/suggestions (3/3)</a:t>
            </a:r>
            <a:endParaRPr lang="en-IN" dirty="0"/>
          </a:p>
        </p:txBody>
      </p:sp>
      <p:sp>
        <p:nvSpPr>
          <p:cNvPr id="3" name="Content Placeholder 2"/>
          <p:cNvSpPr>
            <a:spLocks noGrp="1"/>
          </p:cNvSpPr>
          <p:nvPr>
            <p:ph idx="1"/>
          </p:nvPr>
        </p:nvSpPr>
        <p:spPr>
          <a:xfrm>
            <a:off x="1142976" y="1214422"/>
            <a:ext cx="7790712" cy="5286412"/>
          </a:xfrm>
        </p:spPr>
        <p:txBody>
          <a:bodyPr>
            <a:normAutofit fontScale="47500" lnSpcReduction="20000"/>
          </a:bodyPr>
          <a:lstStyle/>
          <a:p>
            <a:pPr algn="just"/>
            <a:r>
              <a:rPr lang="en-US" sz="4100" dirty="0" smtClean="0"/>
              <a:t>FOR decision in its meeting held on 16.06.2011:</a:t>
            </a:r>
          </a:p>
          <a:p>
            <a:pPr algn="just">
              <a:buNone/>
            </a:pPr>
            <a:endParaRPr lang="en-US" sz="4100" dirty="0" smtClean="0"/>
          </a:p>
          <a:p>
            <a:pPr lvl="1" algn="just"/>
            <a:r>
              <a:rPr lang="en-US" sz="4100" dirty="0" smtClean="0"/>
              <a:t>SERCs to calculate Cross-Subsidy Surcharge based on the assumptions that the power available as a result of exit of open access consumer will be sold at the average revenue realization rate.  This is the most practical scenario in a situation of shortage of power supply.  The SERCs may assume certain percentage (say, 10%) of the total consumption by eligible open access consumers for the purpose of estimation of power available for sale at average realization rate.  The wheeling charge (grossed up by the system loss at appropriate level) to be recovered from the open access consumers should also be factored into computation of surcharge.</a:t>
            </a:r>
          </a:p>
          <a:p>
            <a:pPr lvl="1" algn="just">
              <a:buNone/>
            </a:pPr>
            <a:endParaRPr lang="en-US" sz="4100" dirty="0" smtClean="0"/>
          </a:p>
          <a:p>
            <a:pPr lvl="1" algn="just"/>
            <a:r>
              <a:rPr lang="en-US" sz="4100" dirty="0" smtClean="0"/>
              <a:t>For a situation where there is no power cut, SERCs may calculate Cross-Subsidy Surcharge based on the estimation that the DISCOM will avoid purchase of the quantum of power for which open access has been sought.  This principle of avoided cost method should be adopted in areas where there are no power shortage.  Other assumptions relating to quantum of power avoided and the wheeling charges could be on the same lines as above.</a:t>
            </a:r>
          </a:p>
          <a:p>
            <a:pPr lvl="1"/>
            <a:endParaRPr lang="en-US" dirty="0" smtClean="0"/>
          </a:p>
        </p:txBody>
      </p:sp>
      <p:sp>
        <p:nvSpPr>
          <p:cNvPr id="4" name="Slide Number Placeholder 3"/>
          <p:cNvSpPr>
            <a:spLocks noGrp="1"/>
          </p:cNvSpPr>
          <p:nvPr>
            <p:ph type="sldNum" sz="quarter" idx="12"/>
          </p:nvPr>
        </p:nvSpPr>
        <p:spPr/>
        <p:txBody>
          <a:bodyPr/>
          <a:lstStyle/>
          <a:p>
            <a:fld id="{5C4E1808-D260-4EA2-8377-9DDE85862B90}" type="slidenum">
              <a:rPr lang="en-IN" smtClean="0"/>
              <a:pPr/>
              <a:t>59</a:t>
            </a:fld>
            <a:endParaRPr lang="en-IN"/>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4" name="Content Placeholder 1"/>
          <p:cNvSpPr>
            <a:spLocks noGrp="1"/>
          </p:cNvSpPr>
          <p:nvPr>
            <p:ph idx="1"/>
          </p:nvPr>
        </p:nvSpPr>
        <p:spPr>
          <a:xfrm>
            <a:off x="785813" y="1357313"/>
            <a:ext cx="8001000" cy="500062"/>
          </a:xfrm>
        </p:spPr>
        <p:txBody>
          <a:bodyPr>
            <a:normAutofit lnSpcReduction="10000"/>
          </a:bodyPr>
          <a:lstStyle/>
          <a:p>
            <a:r>
              <a:rPr lang="en-US" sz="2800" b="1" u="sng" smtClean="0"/>
              <a:t>Provision under ‘FOR’ Model regulation:</a:t>
            </a:r>
            <a:endParaRPr lang="en-IN" sz="3600" b="1" u="sng" smtClean="0"/>
          </a:p>
        </p:txBody>
      </p:sp>
      <p:sp>
        <p:nvSpPr>
          <p:cNvPr id="3" name="Title 2"/>
          <p:cNvSpPr>
            <a:spLocks noGrp="1"/>
          </p:cNvSpPr>
          <p:nvPr>
            <p:ph type="title"/>
          </p:nvPr>
        </p:nvSpPr>
        <p:spPr/>
        <p:txBody>
          <a:bodyPr/>
          <a:lstStyle/>
          <a:p>
            <a:pPr>
              <a:defRPr/>
            </a:pPr>
            <a:r>
              <a:rPr lang="en-US" dirty="0" smtClean="0"/>
              <a:t>1. Role Clarity</a:t>
            </a:r>
            <a:endParaRPr lang="en-IN" dirty="0"/>
          </a:p>
        </p:txBody>
      </p:sp>
      <p:sp>
        <p:nvSpPr>
          <p:cNvPr id="8196"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8197" name="Slide Number Placeholder 4"/>
          <p:cNvSpPr>
            <a:spLocks noGrp="1"/>
          </p:cNvSpPr>
          <p:nvPr>
            <p:ph type="sldNum" sz="quarter" idx="12"/>
          </p:nvPr>
        </p:nvSpPr>
        <p:spPr bwMode="auto">
          <a:noFill/>
          <a:ln>
            <a:miter lim="800000"/>
            <a:headEnd/>
            <a:tailEnd/>
          </a:ln>
        </p:spPr>
        <p:txBody>
          <a:bodyPr/>
          <a:lstStyle/>
          <a:p>
            <a:fld id="{2949A4BA-A1DB-4C2B-92B1-A4F1D378F247}" type="slidenum">
              <a:rPr lang="en-IN" smtClean="0"/>
              <a:pPr/>
              <a:t>6</a:t>
            </a:fld>
            <a:endParaRPr lang="en-IN" smtClean="0"/>
          </a:p>
        </p:txBody>
      </p:sp>
      <p:grpSp>
        <p:nvGrpSpPr>
          <p:cNvPr id="2" name="Group 51"/>
          <p:cNvGrpSpPr>
            <a:grpSpLocks/>
          </p:cNvGrpSpPr>
          <p:nvPr/>
        </p:nvGrpSpPr>
        <p:grpSpPr bwMode="auto">
          <a:xfrm>
            <a:off x="928688" y="2071688"/>
            <a:ext cx="8072437" cy="4194175"/>
            <a:chOff x="928662" y="2428868"/>
            <a:chExt cx="8072494" cy="4194840"/>
          </a:xfrm>
        </p:grpSpPr>
        <p:sp>
          <p:nvSpPr>
            <p:cNvPr id="6" name="Rounded Rectangle 5"/>
            <p:cNvSpPr/>
            <p:nvPr/>
          </p:nvSpPr>
          <p:spPr>
            <a:xfrm>
              <a:off x="2928926" y="2428868"/>
              <a:ext cx="1828800" cy="548640"/>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algn="ctr">
                <a:defRPr/>
              </a:pPr>
              <a:r>
                <a:rPr lang="en-US" dirty="0"/>
                <a:t>Consumer</a:t>
              </a:r>
            </a:p>
          </p:txBody>
        </p:sp>
        <p:sp>
          <p:nvSpPr>
            <p:cNvPr id="7" name="Rounded Rectangle 6"/>
            <p:cNvSpPr/>
            <p:nvPr/>
          </p:nvSpPr>
          <p:spPr>
            <a:xfrm>
              <a:off x="1500166" y="3400428"/>
              <a:ext cx="1463040" cy="457200"/>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r>
                <a:rPr lang="en-US" dirty="0"/>
                <a:t>STU</a:t>
              </a:r>
            </a:p>
          </p:txBody>
        </p:sp>
        <p:sp>
          <p:nvSpPr>
            <p:cNvPr id="8" name="Rounded Rectangle 7"/>
            <p:cNvSpPr/>
            <p:nvPr/>
          </p:nvSpPr>
          <p:spPr>
            <a:xfrm>
              <a:off x="4572000" y="3400428"/>
              <a:ext cx="1463040" cy="457200"/>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r>
                <a:rPr lang="en-US" dirty="0"/>
                <a:t>DISCOM</a:t>
              </a:r>
            </a:p>
          </p:txBody>
        </p:sp>
        <p:sp>
          <p:nvSpPr>
            <p:cNvPr id="9" name="Rounded Rectangle 8"/>
            <p:cNvSpPr/>
            <p:nvPr/>
          </p:nvSpPr>
          <p:spPr>
            <a:xfrm>
              <a:off x="4500562" y="4786322"/>
              <a:ext cx="1463040" cy="365760"/>
            </a:xfrm>
            <a:prstGeom prst="roundRect">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r>
                <a:rPr lang="en-US" dirty="0"/>
                <a:t>Intra-State</a:t>
              </a:r>
            </a:p>
          </p:txBody>
        </p:sp>
        <p:sp>
          <p:nvSpPr>
            <p:cNvPr id="10" name="Rounded Rectangle 9"/>
            <p:cNvSpPr/>
            <p:nvPr/>
          </p:nvSpPr>
          <p:spPr>
            <a:xfrm>
              <a:off x="1571604" y="4786322"/>
              <a:ext cx="1463040" cy="365760"/>
            </a:xfrm>
            <a:prstGeom prst="roundRect">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r>
                <a:rPr lang="en-US" dirty="0"/>
                <a:t>Inter-State</a:t>
              </a:r>
            </a:p>
          </p:txBody>
        </p:sp>
        <p:sp>
          <p:nvSpPr>
            <p:cNvPr id="11" name="Rounded Rectangle 10"/>
            <p:cNvSpPr/>
            <p:nvPr/>
          </p:nvSpPr>
          <p:spPr>
            <a:xfrm>
              <a:off x="928662" y="5644065"/>
              <a:ext cx="822331" cy="274682"/>
            </a:xfrm>
            <a:prstGeom prst="roundRect">
              <a:avLst/>
            </a:prstGeom>
          </p:spPr>
          <p:style>
            <a:lnRef idx="3">
              <a:schemeClr val="lt1"/>
            </a:lnRef>
            <a:fillRef idx="1">
              <a:schemeClr val="dk1"/>
            </a:fillRef>
            <a:effectRef idx="1">
              <a:schemeClr val="dk1"/>
            </a:effectRef>
            <a:fontRef idx="minor">
              <a:schemeClr val="lt1"/>
            </a:fontRef>
          </p:style>
          <p:txBody>
            <a:bodyPr anchor="ctr"/>
            <a:lstStyle/>
            <a:p>
              <a:pPr algn="ctr">
                <a:defRPr/>
              </a:pPr>
              <a:r>
                <a:rPr lang="en-US" sz="1400" dirty="0"/>
                <a:t>STOA</a:t>
              </a:r>
            </a:p>
          </p:txBody>
        </p:sp>
        <p:sp>
          <p:nvSpPr>
            <p:cNvPr id="12" name="Rounded Rectangle 11"/>
            <p:cNvSpPr/>
            <p:nvPr/>
          </p:nvSpPr>
          <p:spPr>
            <a:xfrm>
              <a:off x="1857356" y="5644065"/>
              <a:ext cx="822331" cy="274682"/>
            </a:xfrm>
            <a:prstGeom prst="roundRect">
              <a:avLst/>
            </a:prstGeom>
          </p:spPr>
          <p:style>
            <a:lnRef idx="3">
              <a:schemeClr val="lt1"/>
            </a:lnRef>
            <a:fillRef idx="1">
              <a:schemeClr val="dk1"/>
            </a:fillRef>
            <a:effectRef idx="1">
              <a:schemeClr val="dk1"/>
            </a:effectRef>
            <a:fontRef idx="minor">
              <a:schemeClr val="lt1"/>
            </a:fontRef>
          </p:style>
          <p:txBody>
            <a:bodyPr anchor="ctr"/>
            <a:lstStyle/>
            <a:p>
              <a:pPr algn="ctr">
                <a:defRPr/>
              </a:pPr>
              <a:r>
                <a:rPr lang="en-US" sz="1400" dirty="0"/>
                <a:t>MTOA</a:t>
              </a:r>
            </a:p>
          </p:txBody>
        </p:sp>
        <p:sp>
          <p:nvSpPr>
            <p:cNvPr id="13" name="Rounded Rectangle 12"/>
            <p:cNvSpPr/>
            <p:nvPr/>
          </p:nvSpPr>
          <p:spPr>
            <a:xfrm>
              <a:off x="2857488" y="5644065"/>
              <a:ext cx="822331" cy="274682"/>
            </a:xfrm>
            <a:prstGeom prst="roundRect">
              <a:avLst/>
            </a:prstGeom>
          </p:spPr>
          <p:style>
            <a:lnRef idx="3">
              <a:schemeClr val="lt1"/>
            </a:lnRef>
            <a:fillRef idx="1">
              <a:schemeClr val="dk1"/>
            </a:fillRef>
            <a:effectRef idx="1">
              <a:schemeClr val="dk1"/>
            </a:effectRef>
            <a:fontRef idx="minor">
              <a:schemeClr val="lt1"/>
            </a:fontRef>
          </p:style>
          <p:txBody>
            <a:bodyPr anchor="ctr"/>
            <a:lstStyle/>
            <a:p>
              <a:pPr algn="ctr">
                <a:defRPr/>
              </a:pPr>
              <a:r>
                <a:rPr lang="en-US" sz="1400" dirty="0"/>
                <a:t>LTA</a:t>
              </a:r>
            </a:p>
          </p:txBody>
        </p:sp>
        <p:sp>
          <p:nvSpPr>
            <p:cNvPr id="14" name="Rounded Rectangle 13"/>
            <p:cNvSpPr/>
            <p:nvPr/>
          </p:nvSpPr>
          <p:spPr>
            <a:xfrm>
              <a:off x="928662" y="6349388"/>
              <a:ext cx="822960" cy="274320"/>
            </a:xfrm>
            <a:prstGeom prst="roundRect">
              <a:avLst/>
            </a:prstGeom>
            <a:solidFill>
              <a:srgbClr val="002060"/>
            </a:solidFill>
            <a:scene3d>
              <a:camera prst="isometricOffAxis1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RLDC</a:t>
              </a:r>
            </a:p>
          </p:txBody>
        </p:sp>
        <p:sp>
          <p:nvSpPr>
            <p:cNvPr id="15" name="Rounded Rectangle 14"/>
            <p:cNvSpPr/>
            <p:nvPr/>
          </p:nvSpPr>
          <p:spPr>
            <a:xfrm>
              <a:off x="1857356" y="6349388"/>
              <a:ext cx="822960" cy="274320"/>
            </a:xfrm>
            <a:prstGeom prst="roundRect">
              <a:avLst/>
            </a:prstGeom>
            <a:solidFill>
              <a:srgbClr val="002060"/>
            </a:solidFill>
            <a:scene3d>
              <a:camera prst="isometricOffAxis1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CTU</a:t>
              </a:r>
            </a:p>
          </p:txBody>
        </p:sp>
        <p:sp>
          <p:nvSpPr>
            <p:cNvPr id="16" name="Rounded Rectangle 15"/>
            <p:cNvSpPr/>
            <p:nvPr/>
          </p:nvSpPr>
          <p:spPr>
            <a:xfrm>
              <a:off x="2857488" y="6349388"/>
              <a:ext cx="822960" cy="274320"/>
            </a:xfrm>
            <a:prstGeom prst="roundRect">
              <a:avLst/>
            </a:prstGeom>
            <a:solidFill>
              <a:srgbClr val="002060"/>
            </a:solidFill>
            <a:scene3d>
              <a:camera prst="isometricOffAxis1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CTU</a:t>
              </a:r>
            </a:p>
          </p:txBody>
        </p:sp>
        <p:cxnSp>
          <p:nvCxnSpPr>
            <p:cNvPr id="17" name="Elbow Connector 25"/>
            <p:cNvCxnSpPr/>
            <p:nvPr/>
          </p:nvCxnSpPr>
          <p:spPr>
            <a:xfrm>
              <a:off x="4757739" y="2703549"/>
              <a:ext cx="546104" cy="697023"/>
            </a:xfrm>
            <a:prstGeom prst="bentConnector2">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8" name="Elbow Connector 45"/>
            <p:cNvCxnSpPr/>
            <p:nvPr/>
          </p:nvCxnSpPr>
          <p:spPr>
            <a:xfrm rot="10800000" flipV="1">
              <a:off x="2232008" y="2703549"/>
              <a:ext cx="696918" cy="697023"/>
            </a:xfrm>
            <a:prstGeom prst="bentConnector2">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9" name="Elbow Connector 18"/>
            <p:cNvCxnSpPr/>
            <p:nvPr/>
          </p:nvCxnSpPr>
          <p:spPr>
            <a:xfrm rot="16200000" flipH="1">
              <a:off x="3767132" y="2321133"/>
              <a:ext cx="1588" cy="3071835"/>
            </a:xfrm>
            <a:prstGeom prst="bentConnector3">
              <a:avLst>
                <a:gd name="adj1" fmla="val 14395466"/>
              </a:avLst>
            </a:prstGeom>
          </p:spPr>
          <p:style>
            <a:lnRef idx="3">
              <a:schemeClr val="accent3"/>
            </a:lnRef>
            <a:fillRef idx="0">
              <a:schemeClr val="accent3"/>
            </a:fillRef>
            <a:effectRef idx="2">
              <a:schemeClr val="accent3"/>
            </a:effectRef>
            <a:fontRef idx="minor">
              <a:schemeClr val="tx1"/>
            </a:fontRef>
          </p:style>
        </p:cxnSp>
        <p:cxnSp>
          <p:nvCxnSpPr>
            <p:cNvPr id="20" name="Shape 19"/>
            <p:cNvCxnSpPr/>
            <p:nvPr/>
          </p:nvCxnSpPr>
          <p:spPr>
            <a:xfrm>
              <a:off x="3357554" y="4500883"/>
              <a:ext cx="1874850" cy="285795"/>
            </a:xfrm>
            <a:prstGeom prst="bentConnector2">
              <a:avLst/>
            </a:prstGeom>
            <a:ln>
              <a:tailEnd type="arrow"/>
            </a:ln>
          </p:spPr>
          <p:style>
            <a:lnRef idx="3">
              <a:schemeClr val="accent3"/>
            </a:lnRef>
            <a:fillRef idx="0">
              <a:schemeClr val="accent3"/>
            </a:fillRef>
            <a:effectRef idx="2">
              <a:schemeClr val="accent3"/>
            </a:effectRef>
            <a:fontRef idx="minor">
              <a:schemeClr val="tx1"/>
            </a:fontRef>
          </p:style>
        </p:cxnSp>
        <p:cxnSp>
          <p:nvCxnSpPr>
            <p:cNvPr id="21" name="Shape 20"/>
            <p:cNvCxnSpPr/>
            <p:nvPr/>
          </p:nvCxnSpPr>
          <p:spPr>
            <a:xfrm rot="10800000" flipV="1">
              <a:off x="2303447" y="4500883"/>
              <a:ext cx="1697049" cy="285795"/>
            </a:xfrm>
            <a:prstGeom prst="bentConnector2">
              <a:avLst/>
            </a:prstGeom>
            <a:ln>
              <a:tailEnd type="arrow"/>
            </a:ln>
          </p:spPr>
          <p:style>
            <a:lnRef idx="3">
              <a:schemeClr val="accent3"/>
            </a:lnRef>
            <a:fillRef idx="0">
              <a:schemeClr val="accent3"/>
            </a:fillRef>
            <a:effectRef idx="2">
              <a:schemeClr val="accent3"/>
            </a:effectRef>
            <a:fontRef idx="minor">
              <a:schemeClr val="tx1"/>
            </a:fontRef>
          </p:style>
        </p:cxnSp>
        <p:cxnSp>
          <p:nvCxnSpPr>
            <p:cNvPr id="22" name="Straight Connector 21"/>
            <p:cNvCxnSpPr/>
            <p:nvPr/>
          </p:nvCxnSpPr>
          <p:spPr>
            <a:xfrm rot="5400000">
              <a:off x="3571835" y="4286537"/>
              <a:ext cx="428693"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23" name="Elbow Connector 22"/>
            <p:cNvCxnSpPr>
              <a:endCxn id="13" idx="0"/>
            </p:cNvCxnSpPr>
            <p:nvPr/>
          </p:nvCxnSpPr>
          <p:spPr>
            <a:xfrm rot="16200000" flipH="1">
              <a:off x="2539948" y="4915360"/>
              <a:ext cx="492203" cy="965207"/>
            </a:xfrm>
            <a:prstGeom prst="bentConnector3">
              <a:avLst>
                <a:gd name="adj1" fmla="val 50000"/>
              </a:avLst>
            </a:prstGeom>
            <a:ln>
              <a:tailEnd type="arrow"/>
            </a:ln>
          </p:spPr>
          <p:style>
            <a:lnRef idx="3">
              <a:schemeClr val="accent3"/>
            </a:lnRef>
            <a:fillRef idx="0">
              <a:schemeClr val="accent3"/>
            </a:fillRef>
            <a:effectRef idx="2">
              <a:schemeClr val="accent3"/>
            </a:effectRef>
            <a:fontRef idx="minor">
              <a:schemeClr val="tx1"/>
            </a:fontRef>
          </p:style>
        </p:cxnSp>
        <p:cxnSp>
          <p:nvCxnSpPr>
            <p:cNvPr id="24" name="Elbow Connector 23"/>
            <p:cNvCxnSpPr>
              <a:endCxn id="11" idx="0"/>
            </p:cNvCxnSpPr>
            <p:nvPr/>
          </p:nvCxnSpPr>
          <p:spPr>
            <a:xfrm rot="5400000">
              <a:off x="1575535" y="4916153"/>
              <a:ext cx="492203" cy="963620"/>
            </a:xfrm>
            <a:prstGeom prst="bentConnector3">
              <a:avLst>
                <a:gd name="adj1" fmla="val 50000"/>
              </a:avLst>
            </a:prstGeom>
            <a:ln>
              <a:tailEnd type="arrow"/>
            </a:ln>
          </p:spPr>
          <p:style>
            <a:lnRef idx="3">
              <a:schemeClr val="accent3"/>
            </a:lnRef>
            <a:fillRef idx="0">
              <a:schemeClr val="accent3"/>
            </a:fillRef>
            <a:effectRef idx="2">
              <a:schemeClr val="accent3"/>
            </a:effectRef>
            <a:fontRef idx="minor">
              <a:schemeClr val="tx1"/>
            </a:fontRef>
          </p:style>
        </p:cxnSp>
        <p:cxnSp>
          <p:nvCxnSpPr>
            <p:cNvPr id="25" name="Straight Arrow Connector 24"/>
            <p:cNvCxnSpPr>
              <a:endCxn id="12" idx="0"/>
            </p:cNvCxnSpPr>
            <p:nvPr/>
          </p:nvCxnSpPr>
          <p:spPr>
            <a:xfrm rot="5400000">
              <a:off x="2039883" y="5380501"/>
              <a:ext cx="492203" cy="34925"/>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
          <p:nvSpPr>
            <p:cNvPr id="26" name="Rounded Rectangle 25"/>
            <p:cNvSpPr/>
            <p:nvPr/>
          </p:nvSpPr>
          <p:spPr>
            <a:xfrm>
              <a:off x="3857620" y="5636126"/>
              <a:ext cx="822331" cy="273093"/>
            </a:xfrm>
            <a:prstGeom prst="roundRect">
              <a:avLst/>
            </a:prstGeom>
          </p:spPr>
          <p:style>
            <a:lnRef idx="3">
              <a:schemeClr val="lt1"/>
            </a:lnRef>
            <a:fillRef idx="1">
              <a:schemeClr val="dk1"/>
            </a:fillRef>
            <a:effectRef idx="1">
              <a:schemeClr val="dk1"/>
            </a:effectRef>
            <a:fontRef idx="minor">
              <a:schemeClr val="lt1"/>
            </a:fontRef>
          </p:style>
          <p:txBody>
            <a:bodyPr anchor="ctr"/>
            <a:lstStyle/>
            <a:p>
              <a:pPr algn="ctr">
                <a:defRPr/>
              </a:pPr>
              <a:r>
                <a:rPr lang="en-US" sz="1400" dirty="0"/>
                <a:t>STOA</a:t>
              </a:r>
            </a:p>
          </p:txBody>
        </p:sp>
        <p:sp>
          <p:nvSpPr>
            <p:cNvPr id="27" name="Rounded Rectangle 26"/>
            <p:cNvSpPr/>
            <p:nvPr/>
          </p:nvSpPr>
          <p:spPr>
            <a:xfrm>
              <a:off x="4821239" y="5636126"/>
              <a:ext cx="822331" cy="273093"/>
            </a:xfrm>
            <a:prstGeom prst="roundRect">
              <a:avLst/>
            </a:prstGeom>
          </p:spPr>
          <p:style>
            <a:lnRef idx="3">
              <a:schemeClr val="lt1"/>
            </a:lnRef>
            <a:fillRef idx="1">
              <a:schemeClr val="dk1"/>
            </a:fillRef>
            <a:effectRef idx="1">
              <a:schemeClr val="dk1"/>
            </a:effectRef>
            <a:fontRef idx="minor">
              <a:schemeClr val="lt1"/>
            </a:fontRef>
          </p:style>
          <p:txBody>
            <a:bodyPr anchor="ctr"/>
            <a:lstStyle/>
            <a:p>
              <a:pPr algn="ctr">
                <a:defRPr/>
              </a:pPr>
              <a:r>
                <a:rPr lang="en-US" sz="1400" dirty="0"/>
                <a:t>MTOA</a:t>
              </a:r>
            </a:p>
          </p:txBody>
        </p:sp>
        <p:sp>
          <p:nvSpPr>
            <p:cNvPr id="28" name="Rounded Rectangle 27"/>
            <p:cNvSpPr/>
            <p:nvPr/>
          </p:nvSpPr>
          <p:spPr>
            <a:xfrm>
              <a:off x="5786446" y="5636126"/>
              <a:ext cx="822331" cy="273093"/>
            </a:xfrm>
            <a:prstGeom prst="roundRect">
              <a:avLst/>
            </a:prstGeom>
          </p:spPr>
          <p:style>
            <a:lnRef idx="3">
              <a:schemeClr val="lt1"/>
            </a:lnRef>
            <a:fillRef idx="1">
              <a:schemeClr val="dk1"/>
            </a:fillRef>
            <a:effectRef idx="1">
              <a:schemeClr val="dk1"/>
            </a:effectRef>
            <a:fontRef idx="minor">
              <a:schemeClr val="lt1"/>
            </a:fontRef>
          </p:style>
          <p:txBody>
            <a:bodyPr anchor="ctr"/>
            <a:lstStyle/>
            <a:p>
              <a:pPr algn="ctr">
                <a:defRPr/>
              </a:pPr>
              <a:r>
                <a:rPr lang="en-US" sz="1400" dirty="0"/>
                <a:t>LTA</a:t>
              </a:r>
            </a:p>
          </p:txBody>
        </p:sp>
        <p:sp>
          <p:nvSpPr>
            <p:cNvPr id="29" name="Rounded Rectangle 28"/>
            <p:cNvSpPr/>
            <p:nvPr/>
          </p:nvSpPr>
          <p:spPr>
            <a:xfrm>
              <a:off x="3857620" y="6340818"/>
              <a:ext cx="822960" cy="274320"/>
            </a:xfrm>
            <a:prstGeom prst="roundRect">
              <a:avLst/>
            </a:prstGeom>
            <a:solidFill>
              <a:srgbClr val="002060"/>
            </a:solidFill>
            <a:scene3d>
              <a:camera prst="isometricOffAxis1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SLDC</a:t>
              </a:r>
            </a:p>
          </p:txBody>
        </p:sp>
        <p:sp>
          <p:nvSpPr>
            <p:cNvPr id="30" name="Rounded Rectangle 29"/>
            <p:cNvSpPr/>
            <p:nvPr/>
          </p:nvSpPr>
          <p:spPr>
            <a:xfrm>
              <a:off x="4786314" y="6340818"/>
              <a:ext cx="822960" cy="274320"/>
            </a:xfrm>
            <a:prstGeom prst="roundRect">
              <a:avLst/>
            </a:prstGeom>
            <a:solidFill>
              <a:srgbClr val="002060"/>
            </a:solidFill>
            <a:scene3d>
              <a:camera prst="isometricOffAxis1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STU</a:t>
              </a:r>
            </a:p>
          </p:txBody>
        </p:sp>
        <p:sp>
          <p:nvSpPr>
            <p:cNvPr id="31" name="Rounded Rectangle 30"/>
            <p:cNvSpPr/>
            <p:nvPr/>
          </p:nvSpPr>
          <p:spPr>
            <a:xfrm>
              <a:off x="5786446" y="6340818"/>
              <a:ext cx="822960" cy="274320"/>
            </a:xfrm>
            <a:prstGeom prst="roundRect">
              <a:avLst/>
            </a:prstGeom>
            <a:solidFill>
              <a:srgbClr val="002060"/>
            </a:solidFill>
            <a:scene3d>
              <a:camera prst="isometricOffAxis1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STU</a:t>
              </a:r>
            </a:p>
          </p:txBody>
        </p:sp>
        <p:cxnSp>
          <p:nvCxnSpPr>
            <p:cNvPr id="32" name="Elbow Connector 31"/>
            <p:cNvCxnSpPr>
              <a:endCxn id="28" idx="0"/>
            </p:cNvCxnSpPr>
            <p:nvPr/>
          </p:nvCxnSpPr>
          <p:spPr>
            <a:xfrm rot="16200000" flipH="1">
              <a:off x="5468906" y="4907422"/>
              <a:ext cx="492203" cy="965207"/>
            </a:xfrm>
            <a:prstGeom prst="bentConnector3">
              <a:avLst>
                <a:gd name="adj1" fmla="val 50000"/>
              </a:avLst>
            </a:prstGeom>
            <a:ln>
              <a:tailEnd type="arrow"/>
            </a:ln>
          </p:spPr>
          <p:style>
            <a:lnRef idx="3">
              <a:schemeClr val="accent3"/>
            </a:lnRef>
            <a:fillRef idx="0">
              <a:schemeClr val="accent3"/>
            </a:fillRef>
            <a:effectRef idx="2">
              <a:schemeClr val="accent3"/>
            </a:effectRef>
            <a:fontRef idx="minor">
              <a:schemeClr val="tx1"/>
            </a:fontRef>
          </p:style>
        </p:cxnSp>
        <p:cxnSp>
          <p:nvCxnSpPr>
            <p:cNvPr id="33" name="Elbow Connector 32"/>
            <p:cNvCxnSpPr>
              <a:endCxn id="26" idx="0"/>
            </p:cNvCxnSpPr>
            <p:nvPr/>
          </p:nvCxnSpPr>
          <p:spPr>
            <a:xfrm rot="5400000">
              <a:off x="4504493" y="4908216"/>
              <a:ext cx="492203" cy="963619"/>
            </a:xfrm>
            <a:prstGeom prst="bentConnector3">
              <a:avLst>
                <a:gd name="adj1" fmla="val 50000"/>
              </a:avLst>
            </a:prstGeom>
            <a:ln>
              <a:tailEnd type="arrow"/>
            </a:ln>
          </p:spPr>
          <p:style>
            <a:lnRef idx="3">
              <a:schemeClr val="accent3"/>
            </a:lnRef>
            <a:fillRef idx="0">
              <a:schemeClr val="accent3"/>
            </a:fillRef>
            <a:effectRef idx="2">
              <a:schemeClr val="accent3"/>
            </a:effectRef>
            <a:fontRef idx="minor">
              <a:schemeClr val="tx1"/>
            </a:fontRef>
          </p:style>
        </p:cxnSp>
        <p:cxnSp>
          <p:nvCxnSpPr>
            <p:cNvPr id="34" name="Straight Arrow Connector 33"/>
            <p:cNvCxnSpPr>
              <a:endCxn id="27" idx="0"/>
            </p:cNvCxnSpPr>
            <p:nvPr/>
          </p:nvCxnSpPr>
          <p:spPr>
            <a:xfrm rot="16200000" flipH="1">
              <a:off x="4990272" y="5393994"/>
              <a:ext cx="484265" cy="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sp>
          <p:nvSpPr>
            <p:cNvPr id="35" name="Rounded Rectangle 34"/>
            <p:cNvSpPr/>
            <p:nvPr/>
          </p:nvSpPr>
          <p:spPr>
            <a:xfrm>
              <a:off x="6500826" y="4786322"/>
              <a:ext cx="1371600" cy="365760"/>
            </a:xfrm>
            <a:prstGeom prst="roundRect">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r>
                <a:rPr lang="en-US" sz="1200" dirty="0"/>
                <a:t>Intra-State</a:t>
              </a:r>
            </a:p>
            <a:p>
              <a:pPr algn="ctr">
                <a:defRPr/>
              </a:pPr>
              <a:r>
                <a:rPr lang="en-US" sz="1200" dirty="0"/>
                <a:t>(within DISCOM)</a:t>
              </a:r>
            </a:p>
          </p:txBody>
        </p:sp>
        <p:sp>
          <p:nvSpPr>
            <p:cNvPr id="36" name="Rounded Rectangle 35"/>
            <p:cNvSpPr/>
            <p:nvPr/>
          </p:nvSpPr>
          <p:spPr>
            <a:xfrm>
              <a:off x="6786578" y="5644065"/>
              <a:ext cx="822331" cy="274682"/>
            </a:xfrm>
            <a:prstGeom prst="roundRect">
              <a:avLst/>
            </a:prstGeom>
          </p:spPr>
          <p:style>
            <a:lnRef idx="3">
              <a:schemeClr val="lt1"/>
            </a:lnRef>
            <a:fillRef idx="1">
              <a:schemeClr val="dk1"/>
            </a:fillRef>
            <a:effectRef idx="1">
              <a:schemeClr val="dk1"/>
            </a:effectRef>
            <a:fontRef idx="minor">
              <a:schemeClr val="lt1"/>
            </a:fontRef>
          </p:style>
          <p:txBody>
            <a:bodyPr anchor="ctr"/>
            <a:lstStyle/>
            <a:p>
              <a:pPr algn="ctr">
                <a:defRPr/>
              </a:pPr>
              <a:r>
                <a:rPr lang="en-US" sz="1400" dirty="0"/>
                <a:t>Any OA</a:t>
              </a:r>
            </a:p>
          </p:txBody>
        </p:sp>
        <p:sp>
          <p:nvSpPr>
            <p:cNvPr id="37" name="Rounded Rectangle 36"/>
            <p:cNvSpPr/>
            <p:nvPr/>
          </p:nvSpPr>
          <p:spPr>
            <a:xfrm>
              <a:off x="6786578" y="6349388"/>
              <a:ext cx="822960" cy="274320"/>
            </a:xfrm>
            <a:prstGeom prst="roundRect">
              <a:avLst/>
            </a:prstGeom>
            <a:solidFill>
              <a:srgbClr val="002060"/>
            </a:solidFill>
            <a:scene3d>
              <a:camera prst="isometricOffAxis1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t>DISCOM</a:t>
              </a:r>
            </a:p>
          </p:txBody>
        </p:sp>
        <p:cxnSp>
          <p:nvCxnSpPr>
            <p:cNvPr id="38" name="Shape 37"/>
            <p:cNvCxnSpPr/>
            <p:nvPr/>
          </p:nvCxnSpPr>
          <p:spPr>
            <a:xfrm>
              <a:off x="6035685" y="3629208"/>
              <a:ext cx="1150946" cy="1157470"/>
            </a:xfrm>
            <a:prstGeom prst="bentConnector2">
              <a:avLst/>
            </a:prstGeom>
            <a:ln>
              <a:tailEnd type="arrow"/>
            </a:ln>
          </p:spPr>
          <p:style>
            <a:lnRef idx="3">
              <a:schemeClr val="accent3"/>
            </a:lnRef>
            <a:fillRef idx="0">
              <a:schemeClr val="accent3"/>
            </a:fillRef>
            <a:effectRef idx="2">
              <a:schemeClr val="accent3"/>
            </a:effectRef>
            <a:fontRef idx="minor">
              <a:schemeClr val="tx1"/>
            </a:fontRef>
          </p:style>
        </p:cxnSp>
        <p:cxnSp>
          <p:nvCxnSpPr>
            <p:cNvPr id="39" name="Straight Arrow Connector 38"/>
            <p:cNvCxnSpPr/>
            <p:nvPr/>
          </p:nvCxnSpPr>
          <p:spPr>
            <a:xfrm rot="16200000" flipH="1">
              <a:off x="6938943" y="5385262"/>
              <a:ext cx="482677" cy="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40" name="Elbow Connector 39"/>
            <p:cNvCxnSpPr>
              <a:stCxn id="11" idx="2"/>
              <a:endCxn id="14" idx="0"/>
            </p:cNvCxnSpPr>
            <p:nvPr/>
          </p:nvCxnSpPr>
          <p:spPr>
            <a:xfrm rot="5400000">
              <a:off x="1124687" y="6133886"/>
              <a:ext cx="431868" cy="1588"/>
            </a:xfrm>
            <a:prstGeom prst="bentConnector3">
              <a:avLst>
                <a:gd name="adj1" fmla="val 50000"/>
              </a:avLst>
            </a:prstGeom>
            <a:ln>
              <a:tailEnd type="arrow"/>
            </a:ln>
          </p:spPr>
          <p:style>
            <a:lnRef idx="3">
              <a:schemeClr val="accent3"/>
            </a:lnRef>
            <a:fillRef idx="0">
              <a:schemeClr val="accent3"/>
            </a:fillRef>
            <a:effectRef idx="2">
              <a:schemeClr val="accent3"/>
            </a:effectRef>
            <a:fontRef idx="minor">
              <a:schemeClr val="tx1"/>
            </a:fontRef>
          </p:style>
        </p:cxnSp>
        <p:cxnSp>
          <p:nvCxnSpPr>
            <p:cNvPr id="41" name="Elbow Connector 40"/>
            <p:cNvCxnSpPr>
              <a:stCxn id="12" idx="2"/>
              <a:endCxn id="15" idx="0"/>
            </p:cNvCxnSpPr>
            <p:nvPr/>
          </p:nvCxnSpPr>
          <p:spPr>
            <a:xfrm rot="5400000">
              <a:off x="2053381" y="6133886"/>
              <a:ext cx="431868" cy="1587"/>
            </a:xfrm>
            <a:prstGeom prst="bentConnector3">
              <a:avLst>
                <a:gd name="adj1" fmla="val 50000"/>
              </a:avLst>
            </a:prstGeom>
            <a:ln>
              <a:tailEnd type="arrow"/>
            </a:ln>
          </p:spPr>
          <p:style>
            <a:lnRef idx="3">
              <a:schemeClr val="accent3"/>
            </a:lnRef>
            <a:fillRef idx="0">
              <a:schemeClr val="accent3"/>
            </a:fillRef>
            <a:effectRef idx="2">
              <a:schemeClr val="accent3"/>
            </a:effectRef>
            <a:fontRef idx="minor">
              <a:schemeClr val="tx1"/>
            </a:fontRef>
          </p:style>
        </p:cxnSp>
        <p:cxnSp>
          <p:nvCxnSpPr>
            <p:cNvPr id="42" name="Elbow Connector 41"/>
            <p:cNvCxnSpPr>
              <a:stCxn id="13" idx="2"/>
              <a:endCxn id="16" idx="0"/>
            </p:cNvCxnSpPr>
            <p:nvPr/>
          </p:nvCxnSpPr>
          <p:spPr>
            <a:xfrm rot="5400000">
              <a:off x="3053513" y="6133886"/>
              <a:ext cx="431868" cy="1587"/>
            </a:xfrm>
            <a:prstGeom prst="bentConnector3">
              <a:avLst>
                <a:gd name="adj1" fmla="val 50000"/>
              </a:avLst>
            </a:prstGeom>
            <a:ln>
              <a:tailEnd type="arrow"/>
            </a:ln>
          </p:spPr>
          <p:style>
            <a:lnRef idx="3">
              <a:schemeClr val="accent3"/>
            </a:lnRef>
            <a:fillRef idx="0">
              <a:schemeClr val="accent3"/>
            </a:fillRef>
            <a:effectRef idx="2">
              <a:schemeClr val="accent3"/>
            </a:effectRef>
            <a:fontRef idx="minor">
              <a:schemeClr val="tx1"/>
            </a:fontRef>
          </p:style>
        </p:cxnSp>
        <p:cxnSp>
          <p:nvCxnSpPr>
            <p:cNvPr id="43" name="Elbow Connector 42"/>
            <p:cNvCxnSpPr/>
            <p:nvPr/>
          </p:nvCxnSpPr>
          <p:spPr>
            <a:xfrm rot="5400000">
              <a:off x="4069520" y="6145000"/>
              <a:ext cx="431868" cy="1587"/>
            </a:xfrm>
            <a:prstGeom prst="bentConnector3">
              <a:avLst>
                <a:gd name="adj1" fmla="val 50000"/>
              </a:avLst>
            </a:prstGeom>
            <a:ln>
              <a:tailEnd type="arrow"/>
            </a:ln>
          </p:spPr>
          <p:style>
            <a:lnRef idx="3">
              <a:schemeClr val="accent3"/>
            </a:lnRef>
            <a:fillRef idx="0">
              <a:schemeClr val="accent3"/>
            </a:fillRef>
            <a:effectRef idx="2">
              <a:schemeClr val="accent3"/>
            </a:effectRef>
            <a:fontRef idx="minor">
              <a:schemeClr val="tx1"/>
            </a:fontRef>
          </p:style>
        </p:cxnSp>
        <p:cxnSp>
          <p:nvCxnSpPr>
            <p:cNvPr id="44" name="Elbow Connector 43"/>
            <p:cNvCxnSpPr/>
            <p:nvPr/>
          </p:nvCxnSpPr>
          <p:spPr>
            <a:xfrm rot="5400000">
              <a:off x="4998214" y="6145000"/>
              <a:ext cx="431868" cy="1588"/>
            </a:xfrm>
            <a:prstGeom prst="bentConnector3">
              <a:avLst>
                <a:gd name="adj1" fmla="val 50000"/>
              </a:avLst>
            </a:prstGeom>
            <a:ln>
              <a:tailEnd type="arrow"/>
            </a:ln>
          </p:spPr>
          <p:style>
            <a:lnRef idx="3">
              <a:schemeClr val="accent3"/>
            </a:lnRef>
            <a:fillRef idx="0">
              <a:schemeClr val="accent3"/>
            </a:fillRef>
            <a:effectRef idx="2">
              <a:schemeClr val="accent3"/>
            </a:effectRef>
            <a:fontRef idx="minor">
              <a:schemeClr val="tx1"/>
            </a:fontRef>
          </p:style>
        </p:cxnSp>
        <p:cxnSp>
          <p:nvCxnSpPr>
            <p:cNvPr id="45" name="Elbow Connector 44"/>
            <p:cNvCxnSpPr/>
            <p:nvPr/>
          </p:nvCxnSpPr>
          <p:spPr>
            <a:xfrm rot="5400000">
              <a:off x="5998346" y="6145000"/>
              <a:ext cx="431868" cy="1588"/>
            </a:xfrm>
            <a:prstGeom prst="bentConnector3">
              <a:avLst>
                <a:gd name="adj1" fmla="val 50000"/>
              </a:avLst>
            </a:prstGeom>
            <a:ln>
              <a:tailEnd type="arrow"/>
            </a:ln>
          </p:spPr>
          <p:style>
            <a:lnRef idx="3">
              <a:schemeClr val="accent3"/>
            </a:lnRef>
            <a:fillRef idx="0">
              <a:schemeClr val="accent3"/>
            </a:fillRef>
            <a:effectRef idx="2">
              <a:schemeClr val="accent3"/>
            </a:effectRef>
            <a:fontRef idx="minor">
              <a:schemeClr val="tx1"/>
            </a:fontRef>
          </p:style>
        </p:cxnSp>
        <p:cxnSp>
          <p:nvCxnSpPr>
            <p:cNvPr id="46" name="Elbow Connector 45"/>
            <p:cNvCxnSpPr/>
            <p:nvPr/>
          </p:nvCxnSpPr>
          <p:spPr>
            <a:xfrm rot="5400000">
              <a:off x="6963553" y="6145000"/>
              <a:ext cx="431868" cy="1588"/>
            </a:xfrm>
            <a:prstGeom prst="bentConnector3">
              <a:avLst>
                <a:gd name="adj1" fmla="val 50000"/>
              </a:avLst>
            </a:prstGeom>
            <a:ln>
              <a:tailEnd type="arrow"/>
            </a:ln>
          </p:spPr>
          <p:style>
            <a:lnRef idx="3">
              <a:schemeClr val="accent3"/>
            </a:lnRef>
            <a:fillRef idx="0">
              <a:schemeClr val="accent3"/>
            </a:fillRef>
            <a:effectRef idx="2">
              <a:schemeClr val="accent3"/>
            </a:effectRef>
            <a:fontRef idx="minor">
              <a:schemeClr val="tx1"/>
            </a:fontRef>
          </p:style>
        </p:cxnSp>
        <p:sp>
          <p:nvSpPr>
            <p:cNvPr id="47" name="Rounded Rectangle 46"/>
            <p:cNvSpPr/>
            <p:nvPr/>
          </p:nvSpPr>
          <p:spPr>
            <a:xfrm>
              <a:off x="8072462" y="3429000"/>
              <a:ext cx="928694" cy="457200"/>
            </a:xfrm>
            <a:prstGeom prst="round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r>
                <a:rPr lang="en-US" sz="1100" b="1" dirty="0"/>
                <a:t>Connection Point</a:t>
              </a:r>
            </a:p>
          </p:txBody>
        </p:sp>
        <p:sp>
          <p:nvSpPr>
            <p:cNvPr id="48" name="Rounded Rectangle 47"/>
            <p:cNvSpPr/>
            <p:nvPr/>
          </p:nvSpPr>
          <p:spPr>
            <a:xfrm>
              <a:off x="8072462" y="4786322"/>
              <a:ext cx="928694" cy="365760"/>
            </a:xfrm>
            <a:prstGeom prst="roundRect">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r>
                <a:rPr lang="en-US" sz="1050" b="1" dirty="0"/>
                <a:t>Location of </a:t>
              </a:r>
              <a:r>
                <a:rPr lang="en-US" sz="1050" b="1" dirty="0" err="1"/>
                <a:t>drawal</a:t>
              </a:r>
              <a:r>
                <a:rPr lang="en-US" sz="1050" b="1" dirty="0"/>
                <a:t> Point</a:t>
              </a:r>
            </a:p>
          </p:txBody>
        </p:sp>
        <p:sp>
          <p:nvSpPr>
            <p:cNvPr id="49" name="Rounded Rectangle 48"/>
            <p:cNvSpPr/>
            <p:nvPr/>
          </p:nvSpPr>
          <p:spPr>
            <a:xfrm>
              <a:off x="8072462" y="5655179"/>
              <a:ext cx="928694" cy="274681"/>
            </a:xfrm>
            <a:prstGeom prst="roundRect">
              <a:avLst/>
            </a:prstGeom>
          </p:spPr>
          <p:style>
            <a:lnRef idx="3">
              <a:schemeClr val="lt1"/>
            </a:lnRef>
            <a:fillRef idx="1">
              <a:schemeClr val="dk1"/>
            </a:fillRef>
            <a:effectRef idx="1">
              <a:schemeClr val="dk1"/>
            </a:effectRef>
            <a:fontRef idx="minor">
              <a:schemeClr val="lt1"/>
            </a:fontRef>
          </p:style>
          <p:txBody>
            <a:bodyPr anchor="ctr"/>
            <a:lstStyle/>
            <a:p>
              <a:pPr algn="ctr">
                <a:defRPr/>
              </a:pPr>
              <a:r>
                <a:rPr lang="en-US" sz="1050" b="1" dirty="0"/>
                <a:t>Period of OA</a:t>
              </a:r>
            </a:p>
          </p:txBody>
        </p:sp>
        <p:sp>
          <p:nvSpPr>
            <p:cNvPr id="50" name="Rounded Rectangle 49"/>
            <p:cNvSpPr/>
            <p:nvPr/>
          </p:nvSpPr>
          <p:spPr>
            <a:xfrm>
              <a:off x="8001024" y="6287105"/>
              <a:ext cx="1000132" cy="285795"/>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50" b="1" dirty="0"/>
                <a:t>Nodal Agency</a:t>
              </a:r>
            </a:p>
          </p:txBody>
        </p:sp>
      </p:gr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500298" y="1571612"/>
            <a:ext cx="6400800" cy="2286000"/>
          </a:xfrm>
        </p:spPr>
        <p:txBody>
          <a:bodyPr>
            <a:normAutofit fontScale="90000"/>
          </a:bodyPr>
          <a:lstStyle/>
          <a:p>
            <a:r>
              <a:rPr lang="en-US" dirty="0" smtClean="0"/>
              <a:t>Standby charges</a:t>
            </a:r>
            <a:br>
              <a:rPr lang="en-US" dirty="0" smtClean="0"/>
            </a:br>
            <a:r>
              <a:rPr lang="en-US" dirty="0" smtClean="0"/>
              <a:t/>
            </a:r>
            <a:br>
              <a:rPr lang="en-US" dirty="0" smtClean="0"/>
            </a:br>
            <a:r>
              <a:rPr lang="en-US" sz="2700" dirty="0" smtClean="0"/>
              <a:t>Sample study of ISPAT Industry </a:t>
            </a:r>
            <a:br>
              <a:rPr lang="en-US" sz="2700" dirty="0" smtClean="0"/>
            </a:br>
            <a:r>
              <a:rPr lang="en-US" sz="2700" dirty="0" smtClean="0"/>
              <a:t>of Maharashtra.</a:t>
            </a:r>
            <a:br>
              <a:rPr lang="en-US" sz="2700" dirty="0" smtClean="0"/>
            </a:b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60</a:t>
            </a:fld>
            <a:endParaRPr lang="en-IN"/>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638"/>
            <a:ext cx="7498080" cy="418058"/>
          </a:xfrm>
        </p:spPr>
        <p:txBody>
          <a:bodyPr>
            <a:noAutofit/>
          </a:bodyPr>
          <a:lstStyle/>
          <a:p>
            <a:r>
              <a:rPr lang="en-US" sz="3200" dirty="0" smtClean="0"/>
              <a:t>Stand-by Support-Sample case (MSEDCL)</a:t>
            </a:r>
            <a:endParaRPr lang="en-IN" sz="3200" dirty="0"/>
          </a:p>
        </p:txBody>
      </p:sp>
      <p:graphicFrame>
        <p:nvGraphicFramePr>
          <p:cNvPr id="5" name="Content Placeholder 4"/>
          <p:cNvGraphicFramePr>
            <a:graphicFrameLocks noGrp="1"/>
          </p:cNvGraphicFramePr>
          <p:nvPr>
            <p:ph idx="1"/>
          </p:nvPr>
        </p:nvGraphicFramePr>
        <p:xfrm>
          <a:off x="467544" y="764704"/>
          <a:ext cx="8424936" cy="6009456"/>
        </p:xfrm>
        <a:graphic>
          <a:graphicData uri="http://schemas.openxmlformats.org/drawingml/2006/table">
            <a:tbl>
              <a:tblPr/>
              <a:tblGrid>
                <a:gridCol w="1316116"/>
                <a:gridCol w="2112949"/>
                <a:gridCol w="266083"/>
                <a:gridCol w="1479785"/>
                <a:gridCol w="1539946"/>
                <a:gridCol w="1710057"/>
              </a:tblGrid>
              <a:tr h="192770">
                <a:tc gridSpan="6">
                  <a:txBody>
                    <a:bodyPr/>
                    <a:lstStyle/>
                    <a:p>
                      <a:pPr algn="ctr" fontAlgn="b"/>
                      <a:r>
                        <a:rPr lang="en-IN" sz="2000" b="1" i="0" u="sng" strike="noStrike" dirty="0">
                          <a:solidFill>
                            <a:srgbClr val="000000"/>
                          </a:solidFill>
                          <a:latin typeface="Calibri"/>
                        </a:rPr>
                        <a:t>MSEDCL Consumer - </a:t>
                      </a:r>
                      <a:r>
                        <a:rPr lang="en-IN" sz="2000" b="1" i="0" u="sng" strike="noStrike" dirty="0" err="1">
                          <a:solidFill>
                            <a:srgbClr val="000000"/>
                          </a:solidFill>
                          <a:latin typeface="Calibri"/>
                        </a:rPr>
                        <a:t>Ispat</a:t>
                      </a:r>
                      <a:r>
                        <a:rPr lang="en-IN" sz="2000" b="1" i="0" u="sng" strike="noStrike" dirty="0">
                          <a:solidFill>
                            <a:srgbClr val="000000"/>
                          </a:solidFill>
                          <a:latin typeface="Calibri"/>
                        </a:rPr>
                        <a:t> industries Ltd.</a:t>
                      </a:r>
                    </a:p>
                  </a:txBody>
                  <a:tcPr marL="0" marR="0" marT="0" marB="0" anchor="b">
                    <a:lnL>
                      <a:noFill/>
                    </a:lnL>
                    <a:lnR>
                      <a:noFill/>
                    </a:lnR>
                    <a:lnT>
                      <a:noFill/>
                    </a:lnT>
                    <a:lnB>
                      <a:noFill/>
                    </a:lnB>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124368">
                <a:tc>
                  <a:txBody>
                    <a:bodyPr/>
                    <a:lstStyle/>
                    <a:p>
                      <a:pPr algn="l" fontAlgn="b"/>
                      <a:r>
                        <a:rPr lang="en-IN" sz="1050" b="1" i="0" u="none" strike="noStrike">
                          <a:solidFill>
                            <a:srgbClr val="000000"/>
                          </a:solidFill>
                          <a:latin typeface="Calibri"/>
                        </a:rPr>
                        <a:t>General Data</a:t>
                      </a:r>
                    </a:p>
                  </a:txBody>
                  <a:tcPr marL="0" marR="0" marT="0" marB="0" anchor="b">
                    <a:lnL>
                      <a:noFill/>
                    </a:lnL>
                    <a:lnR>
                      <a:noFill/>
                    </a:lnR>
                    <a:lnT>
                      <a:noFill/>
                    </a:lnT>
                    <a:lnB>
                      <a:noFill/>
                    </a:lnB>
                  </a:tcPr>
                </a:tc>
                <a:tc>
                  <a:txBody>
                    <a:bodyPr/>
                    <a:lstStyle/>
                    <a:p>
                      <a:pPr algn="l" fontAlgn="b"/>
                      <a:endParaRPr lang="en-IN" sz="1050" b="0" i="0" u="none" strike="noStrike">
                        <a:solidFill>
                          <a:srgbClr val="000000"/>
                        </a:solidFill>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gridSpan="2">
                  <a:txBody>
                    <a:bodyPr/>
                    <a:lstStyle/>
                    <a:p>
                      <a:pPr algn="l" fontAlgn="b"/>
                      <a:endParaRPr lang="en-IN" sz="1050" b="0" i="0" u="none" strike="noStrike">
                        <a:solidFill>
                          <a:srgbClr val="000000"/>
                        </a:solidFill>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IN"/>
                    </a:p>
                  </a:txBody>
                  <a:tcPr/>
                </a:tc>
                <a:tc>
                  <a:txBody>
                    <a:bodyPr/>
                    <a:lstStyle/>
                    <a:p>
                      <a:pPr algn="l" fontAlgn="b"/>
                      <a:endParaRPr lang="en-IN" sz="1050" b="0" i="0" u="none" strike="noStrike">
                        <a:solidFill>
                          <a:srgbClr val="000000"/>
                        </a:solidFill>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endParaRPr lang="en-IN" sz="1050" b="0" i="0" u="none" strike="noStrike">
                        <a:solidFill>
                          <a:srgbClr val="000000"/>
                        </a:solidFill>
                        <a:latin typeface="Calibri"/>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r h="124368">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IN" sz="1050" b="1" i="0" u="none" strike="noStrike">
                          <a:solidFill>
                            <a:srgbClr val="000000"/>
                          </a:solidFill>
                          <a:latin typeface="Calibri"/>
                        </a:rPr>
                        <a:t>Contract Demand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r" fontAlgn="b"/>
                      <a:r>
                        <a:rPr lang="en-IN" sz="1050" b="1" i="0" u="none" strike="noStrike">
                          <a:solidFill>
                            <a:srgbClr val="000000"/>
                          </a:solidFill>
                          <a:latin typeface="Calibri"/>
                        </a:rPr>
                        <a:t>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IN"/>
                    </a:p>
                  </a:txBody>
                  <a:tcPr/>
                </a:tc>
                <a:tc>
                  <a:txBody>
                    <a:bodyPr/>
                    <a:lstStyle/>
                    <a:p>
                      <a:pPr algn="l" fontAlgn="b"/>
                      <a:r>
                        <a:rPr lang="en-IN" sz="1050" b="1" i="0" u="none" strike="noStrike">
                          <a:solidFill>
                            <a:srgbClr val="000000"/>
                          </a:solidFill>
                          <a:latin typeface="Calibri"/>
                        </a:rPr>
                        <a:t> MVA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V</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4368">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IN" sz="1050" b="1" i="0" u="none" strike="noStrike">
                          <a:solidFill>
                            <a:srgbClr val="000000"/>
                          </a:solidFill>
                          <a:latin typeface="Calibri"/>
                        </a:rPr>
                        <a:t>Monthly consumption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r" fontAlgn="b"/>
                      <a:r>
                        <a:rPr lang="en-IN" sz="1050" b="1" i="0" u="none" strike="noStrike">
                          <a:solidFill>
                            <a:srgbClr val="000000"/>
                          </a:solidFill>
                          <a:latin typeface="Calibri"/>
                        </a:rPr>
                        <a:t>160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IN"/>
                    </a:p>
                  </a:txBody>
                  <a:tcPr/>
                </a:tc>
                <a:tc>
                  <a:txBody>
                    <a:bodyPr/>
                    <a:lstStyle/>
                    <a:p>
                      <a:pPr algn="l" fontAlgn="b"/>
                      <a:r>
                        <a:rPr lang="en-IN" sz="1050" b="1" i="0" u="none" strike="noStrike">
                          <a:solidFill>
                            <a:srgbClr val="000000"/>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4368">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IN" sz="1050" b="1" i="0" u="none" strike="noStrike">
                          <a:solidFill>
                            <a:srgbClr val="000000"/>
                          </a:solidFill>
                          <a:latin typeface="Calibri"/>
                        </a:rPr>
                        <a:t>Tariff Category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r" fontAlgn="b"/>
                      <a:r>
                        <a:rPr lang="en-IN" sz="1050" b="1" i="0" u="none" strike="noStrike">
                          <a:solidFill>
                            <a:srgbClr val="000000"/>
                          </a:solidFill>
                          <a:latin typeface="Calibri"/>
                        </a:rPr>
                        <a:t>HT-I industry Express feeder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IN"/>
                    </a:p>
                  </a:txBody>
                  <a:tcPr/>
                </a:tc>
                <a:tc>
                  <a:txBody>
                    <a:bodyPr/>
                    <a:lstStyle/>
                    <a:p>
                      <a:pPr algn="l" fontAlgn="b"/>
                      <a:r>
                        <a:rPr lang="en-IN" sz="1050" b="1"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4368">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IN" sz="105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r" fontAlgn="b"/>
                      <a:r>
                        <a:rPr lang="en-IN" sz="1050" b="0" i="0" u="none" strike="noStrike">
                          <a:solidFill>
                            <a:srgbClr val="000000"/>
                          </a:solidFill>
                          <a:latin typeface="Calibri"/>
                        </a:rPr>
                        <a:t>Energy charge (Rs./ 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IN"/>
                    </a:p>
                  </a:txBody>
                  <a:tcPr/>
                </a:tc>
                <a:tc>
                  <a:txBody>
                    <a:bodyPr/>
                    <a:lstStyle/>
                    <a:p>
                      <a:pPr algn="r" fontAlgn="b"/>
                      <a:r>
                        <a:rPr lang="en-IN" sz="1050" b="0" i="0" u="none" strike="noStrike">
                          <a:solidFill>
                            <a:srgbClr val="000000"/>
                          </a:solidFill>
                          <a:latin typeface="Calibri"/>
                        </a:rPr>
                        <a:t>5.27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8736">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IN" sz="105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r" fontAlgn="b"/>
                      <a:r>
                        <a:rPr lang="en-IN" sz="1050" b="0" i="0" u="none" strike="noStrike">
                          <a:solidFill>
                            <a:srgbClr val="000000"/>
                          </a:solidFill>
                          <a:latin typeface="Calibri"/>
                        </a:rPr>
                        <a:t>Demand/fixed charge</a:t>
                      </a:r>
                      <a:br>
                        <a:rPr lang="en-IN" sz="1050" b="0" i="0" u="none" strike="noStrike">
                          <a:solidFill>
                            <a:srgbClr val="000000"/>
                          </a:solidFill>
                          <a:latin typeface="Calibri"/>
                        </a:rPr>
                      </a:br>
                      <a:r>
                        <a:rPr lang="en-IN" sz="1050" b="0" i="0" u="none" strike="noStrike">
                          <a:solidFill>
                            <a:srgbClr val="000000"/>
                          </a:solidFill>
                          <a:latin typeface="Calibri"/>
                        </a:rPr>
                        <a:t>(Rs./ kVA per month)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IN"/>
                    </a:p>
                  </a:txBody>
                  <a:tcPr/>
                </a:tc>
                <a:tc>
                  <a:txBody>
                    <a:bodyPr/>
                    <a:lstStyle/>
                    <a:p>
                      <a:pPr algn="r" fontAlgn="b"/>
                      <a:r>
                        <a:rPr lang="en-IN" sz="1050" b="0" i="0" u="none" strike="noStrike">
                          <a:solidFill>
                            <a:srgbClr val="000000"/>
                          </a:solidFill>
                          <a:latin typeface="Calibri"/>
                        </a:rPr>
                        <a:t>150.00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Z</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0586">
                <a:tc gridSpan="6">
                  <a:txBody>
                    <a:bodyPr/>
                    <a:lstStyle/>
                    <a:p>
                      <a:pPr algn="l" fontAlgn="b"/>
                      <a:r>
                        <a:rPr lang="en-IN" sz="1100" b="1" i="0" u="sng" strike="noStrike">
                          <a:solidFill>
                            <a:srgbClr val="000000"/>
                          </a:solidFill>
                          <a:latin typeface="Calibri"/>
                        </a:rPr>
                        <a:t>Calculation for Standby Charges as per FOR recommendation-Model regulation (42 days)</a:t>
                      </a:r>
                    </a:p>
                  </a:txBody>
                  <a:tcPr marL="0" marR="0" marT="0" marB="0" anchor="b">
                    <a:lnL>
                      <a:noFill/>
                    </a:lnL>
                    <a:lnR>
                      <a:noFill/>
                    </a:lnR>
                    <a:lnT>
                      <a:noFill/>
                    </a:lnT>
                    <a:lnB>
                      <a:noFill/>
                    </a:lnB>
                    <a:solidFill>
                      <a:srgbClr val="E5E0EC"/>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124368">
                <a:tc>
                  <a:txBody>
                    <a:bodyPr/>
                    <a:lstStyle/>
                    <a:p>
                      <a:pPr algn="l" fontAlgn="b"/>
                      <a:endParaRPr lang="en-IN" sz="1050" b="0" i="0" u="none" strike="noStrike">
                        <a:solidFill>
                          <a:srgbClr val="000000"/>
                        </a:solidFill>
                        <a:latin typeface="Calibri"/>
                      </a:endParaRPr>
                    </a:p>
                  </a:txBody>
                  <a:tcPr marL="0" marR="0" marT="0" marB="0" anchor="b">
                    <a:lnL>
                      <a:noFill/>
                    </a:lnL>
                    <a:lnR>
                      <a:noFill/>
                    </a:lnR>
                    <a:lnT>
                      <a:noFill/>
                    </a:lnT>
                    <a:lnB>
                      <a:noFill/>
                    </a:lnB>
                  </a:tcPr>
                </a:tc>
                <a:tc>
                  <a:txBody>
                    <a:bodyPr/>
                    <a:lstStyle/>
                    <a:p>
                      <a:pPr algn="l" fontAlgn="b"/>
                      <a:r>
                        <a:rPr lang="en-IN" sz="1050" b="0" i="0" u="none" strike="noStrike">
                          <a:solidFill>
                            <a:srgbClr val="000000"/>
                          </a:solidFill>
                          <a:latin typeface="Calibri"/>
                        </a:rPr>
                        <a:t>Total units consumed for 42 days</a:t>
                      </a:r>
                    </a:p>
                  </a:txBody>
                  <a:tcPr marL="0" marR="0" marT="0" marB="0" anchor="b">
                    <a:lnL>
                      <a:noFill/>
                    </a:lnL>
                    <a:lnR>
                      <a:noFill/>
                    </a:lnR>
                    <a:lnT>
                      <a:noFill/>
                    </a:lnT>
                    <a:lnB>
                      <a:noFill/>
                    </a:lnB>
                    <a:solidFill>
                      <a:srgbClr val="FFFF00"/>
                    </a:solidFill>
                  </a:tcPr>
                </a:tc>
                <a:tc gridSpan="2">
                  <a:txBody>
                    <a:bodyPr/>
                    <a:lstStyle/>
                    <a:p>
                      <a:pPr algn="r" fontAlgn="b"/>
                      <a:r>
                        <a:rPr lang="en-IN" sz="1050" b="0" i="0" u="none" strike="noStrike">
                          <a:solidFill>
                            <a:srgbClr val="000000"/>
                          </a:solidFill>
                          <a:latin typeface="Calibri"/>
                        </a:rPr>
                        <a:t>224</a:t>
                      </a:r>
                    </a:p>
                  </a:txBody>
                  <a:tcPr marL="0" marR="0" marT="0" marB="0" anchor="b">
                    <a:lnL>
                      <a:noFill/>
                    </a:lnL>
                    <a:lnR>
                      <a:noFill/>
                    </a:lnR>
                    <a:lnT>
                      <a:noFill/>
                    </a:lnT>
                    <a:lnB>
                      <a:noFill/>
                    </a:lnB>
                    <a:solidFill>
                      <a:srgbClr val="FFFF00"/>
                    </a:solidFill>
                  </a:tcPr>
                </a:tc>
                <a:tc hMerge="1">
                  <a:txBody>
                    <a:bodyPr/>
                    <a:lstStyle/>
                    <a:p>
                      <a:endParaRPr lang="en-IN"/>
                    </a:p>
                  </a:txBody>
                  <a:tcPr/>
                </a:tc>
                <a:tc>
                  <a:txBody>
                    <a:bodyPr/>
                    <a:lstStyle/>
                    <a:p>
                      <a:pPr algn="l" fontAlgn="b"/>
                      <a:r>
                        <a:rPr lang="en-IN" sz="1050" b="0" i="0" u="none" strike="noStrike">
                          <a:solidFill>
                            <a:srgbClr val="000000"/>
                          </a:solidFill>
                          <a:latin typeface="Calibri"/>
                        </a:rPr>
                        <a:t>Mus</a:t>
                      </a:r>
                    </a:p>
                  </a:txBody>
                  <a:tcPr marL="0" marR="0" marT="0" marB="0" anchor="b">
                    <a:lnL>
                      <a:noFill/>
                    </a:lnL>
                    <a:lnR>
                      <a:noFill/>
                    </a:lnR>
                    <a:lnT>
                      <a:noFill/>
                    </a:lnT>
                    <a:lnB>
                      <a:noFill/>
                    </a:lnB>
                    <a:solidFill>
                      <a:srgbClr val="FFFF00"/>
                    </a:solidFill>
                  </a:tcPr>
                </a:tc>
                <a:tc>
                  <a:txBody>
                    <a:bodyPr/>
                    <a:lstStyle/>
                    <a:p>
                      <a:pPr algn="ctr" fontAlgn="b"/>
                      <a:r>
                        <a:rPr lang="en-IN" sz="1050" b="0" i="0" u="none" strike="noStrike">
                          <a:solidFill>
                            <a:srgbClr val="000000"/>
                          </a:solidFill>
                          <a:latin typeface="Calibri"/>
                        </a:rPr>
                        <a:t>A=X*42/30</a:t>
                      </a:r>
                    </a:p>
                  </a:txBody>
                  <a:tcPr marL="0" marR="0" marT="0" marB="0" anchor="b">
                    <a:lnL>
                      <a:noFill/>
                    </a:lnL>
                    <a:lnR>
                      <a:noFill/>
                    </a:lnR>
                    <a:lnT>
                      <a:noFill/>
                    </a:lnT>
                    <a:lnB>
                      <a:noFill/>
                    </a:lnB>
                    <a:solidFill>
                      <a:srgbClr val="FFFF00"/>
                    </a:solidFill>
                  </a:tcPr>
                </a:tc>
              </a:tr>
              <a:tr h="124368">
                <a:tc>
                  <a:txBody>
                    <a:bodyPr/>
                    <a:lstStyle/>
                    <a:p>
                      <a:pPr algn="l" fontAlgn="b"/>
                      <a:r>
                        <a:rPr lang="en-IN" sz="1050" b="0" i="0" u="none" strike="noStrike">
                          <a:solidFill>
                            <a:srgbClr val="000000"/>
                          </a:solidFill>
                          <a:latin typeface="Calibri"/>
                        </a:rPr>
                        <a:t>Scenerion A</a:t>
                      </a:r>
                    </a:p>
                  </a:txBody>
                  <a:tcPr marL="0" marR="0" marT="0" marB="0" anchor="b">
                    <a:lnL>
                      <a:noFill/>
                    </a:lnL>
                    <a:lnR>
                      <a:noFill/>
                    </a:lnR>
                    <a:lnT>
                      <a:noFill/>
                    </a:lnT>
                    <a:lnB>
                      <a:noFill/>
                    </a:lnB>
                    <a:solidFill>
                      <a:srgbClr val="FFC000"/>
                    </a:solidFill>
                  </a:tcPr>
                </a:tc>
                <a:tc gridSpan="4">
                  <a:txBody>
                    <a:bodyPr/>
                    <a:lstStyle/>
                    <a:p>
                      <a:pPr algn="ctr" fontAlgn="b"/>
                      <a:r>
                        <a:rPr lang="en-IN" sz="1050" b="1" i="0" u="none" strike="noStrike">
                          <a:solidFill>
                            <a:srgbClr val="000000"/>
                          </a:solidFill>
                          <a:latin typeface="Calibri"/>
                        </a:rPr>
                        <a:t>If the consumer opts for OA and seeks standby facility (at tariff of consumer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C5BE97"/>
                    </a:solidFill>
                  </a:tcPr>
                </a:tc>
                <a:tc hMerge="1">
                  <a:txBody>
                    <a:bodyPr/>
                    <a:lstStyle/>
                    <a:p>
                      <a:endParaRPr lang="en-IN"/>
                    </a:p>
                  </a:txBody>
                  <a:tcPr/>
                </a:tc>
                <a:tc hMerge="1">
                  <a:txBody>
                    <a:bodyPr/>
                    <a:lstStyle/>
                    <a:p>
                      <a:endParaRPr lang="en-IN"/>
                    </a:p>
                  </a:txBody>
                  <a:tcPr/>
                </a:tc>
                <a:tc hMerge="1">
                  <a:txBody>
                    <a:bodyPr/>
                    <a:lstStyle/>
                    <a:p>
                      <a:endParaRPr lang="en-IN"/>
                    </a:p>
                  </a:txBody>
                  <a:tcPr/>
                </a:tc>
                <a:tc>
                  <a:txBody>
                    <a:bodyPr/>
                    <a:lstStyle/>
                    <a:p>
                      <a:pPr algn="ctr" fontAlgn="b"/>
                      <a:r>
                        <a:rPr lang="en-IN" sz="1050" b="1" i="0" u="none" strike="noStrike">
                          <a:solidFill>
                            <a:srgbClr val="000000"/>
                          </a:solidFill>
                          <a:latin typeface="Calibri"/>
                        </a:rPr>
                        <a:t>Formulae</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92D050"/>
                    </a:solidFill>
                  </a:tcPr>
                </a:tc>
              </a:tr>
              <a:tr h="124368">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b"/>
                      <a:r>
                        <a:rPr lang="en-IN" sz="1050" b="0" i="0" u="none" strike="noStrike">
                          <a:solidFill>
                            <a:srgbClr val="000000"/>
                          </a:solidFill>
                          <a:latin typeface="Calibri"/>
                        </a:rPr>
                        <a:t>Energy charge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r" fontAlgn="b"/>
                      <a:endParaRPr lang="en-IN" sz="1050" b="0"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050" b="0" i="0" u="none" strike="noStrike">
                          <a:solidFill>
                            <a:srgbClr val="000000"/>
                          </a:solidFill>
                          <a:latin typeface="Calibri"/>
                        </a:rPr>
                        <a:t>118.05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050" b="0"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B=A*Y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4368">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b"/>
                      <a:r>
                        <a:rPr lang="en-IN" sz="1050" b="0" i="0" u="none" strike="noStrike">
                          <a:solidFill>
                            <a:srgbClr val="000000"/>
                          </a:solidFill>
                          <a:latin typeface="Calibri"/>
                        </a:rPr>
                        <a:t>Demand Charges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r" fontAlgn="b"/>
                      <a:endParaRPr lang="en-IN" sz="1050" b="0"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050" b="0" i="0" u="none" strike="noStrike">
                          <a:solidFill>
                            <a:srgbClr val="000000"/>
                          </a:solidFill>
                          <a:latin typeface="Calibri"/>
                        </a:rPr>
                        <a:t>6.30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050" b="0"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C=Z*V(42/30)*1000/10^7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4368">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b"/>
                      <a:r>
                        <a:rPr lang="en-IN" sz="1050" b="0" i="0" u="none" strike="noStrike">
                          <a:solidFill>
                            <a:srgbClr val="000000"/>
                          </a:solidFill>
                          <a:latin typeface="Calibri"/>
                        </a:rPr>
                        <a:t>Total bill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r" fontAlgn="b"/>
                      <a:endParaRPr lang="en-IN" sz="1050" b="0"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050" b="0" i="0" u="none" strike="noStrike">
                          <a:solidFill>
                            <a:srgbClr val="000000"/>
                          </a:solidFill>
                          <a:latin typeface="Calibri"/>
                        </a:rPr>
                        <a:t>124.35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050" b="0"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D=B+C</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4368">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b"/>
                      <a:r>
                        <a:rPr lang="en-IN" sz="1050" b="0" i="0" u="none" strike="noStrike">
                          <a:solidFill>
                            <a:srgbClr val="000000"/>
                          </a:solidFill>
                          <a:latin typeface="Calibri"/>
                        </a:rPr>
                        <a:t>Per unit cost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r" fontAlgn="b"/>
                      <a:endParaRPr lang="en-IN" sz="1050" b="0"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050" b="0" i="0" u="none" strike="noStrike">
                          <a:solidFill>
                            <a:srgbClr val="000000"/>
                          </a:solidFill>
                          <a:latin typeface="Calibri"/>
                        </a:rPr>
                        <a:t>5.55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050" b="0" i="0" u="none" strike="noStrike">
                          <a:solidFill>
                            <a:srgbClr val="000000"/>
                          </a:solidFill>
                          <a:latin typeface="Calibri"/>
                        </a:rPr>
                        <a:t>Rs./unit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E=D*10/A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588">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b"/>
                      <a:r>
                        <a:rPr lang="en-IN" sz="1050" b="0" i="0" u="none" strike="noStrike">
                          <a:solidFill>
                            <a:srgbClr val="000000"/>
                          </a:solidFill>
                          <a:latin typeface="Calibri"/>
                        </a:rPr>
                        <a:t>Standby charges (Fixed/demand charge)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r" fontAlgn="b"/>
                      <a:endParaRPr lang="en-IN" sz="1050" b="0"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050" b="0" i="0" u="none" strike="noStrike">
                          <a:solidFill>
                            <a:srgbClr val="000000"/>
                          </a:solidFill>
                          <a:latin typeface="Calibri"/>
                        </a:rPr>
                        <a:t>6.30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050" b="0" i="0" u="none" strike="noStrike">
                          <a:solidFill>
                            <a:srgbClr val="000000"/>
                          </a:solidFill>
                          <a:latin typeface="Calibri"/>
                        </a:rPr>
                        <a:t>Rs. Cr Lumpsum for a year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F=C</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8736">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b"/>
                      <a:r>
                        <a:rPr lang="en-IN" sz="1050" b="0" i="0" u="none" strike="noStrike">
                          <a:solidFill>
                            <a:srgbClr val="000000"/>
                          </a:solidFill>
                          <a:latin typeface="Calibri"/>
                        </a:rPr>
                        <a:t>Standby charges (Fixed/demand charge) per 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r" fontAlgn="b"/>
                      <a:endParaRPr lang="en-IN" sz="1050" b="0"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050" b="0" i="0" u="none" strike="noStrike">
                          <a:solidFill>
                            <a:srgbClr val="000000"/>
                          </a:solidFill>
                          <a:latin typeface="Calibri"/>
                        </a:rPr>
                        <a:t>0.28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050" b="0" i="0" u="none" strike="noStrike">
                          <a:solidFill>
                            <a:srgbClr val="000000"/>
                          </a:solidFill>
                          <a:latin typeface="Calibri"/>
                        </a:rPr>
                        <a:t>Rs./unit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G=F*10/A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3862">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b"/>
                      <a:r>
                        <a:rPr lang="en-IN" sz="1050" b="0" i="0" u="none" strike="noStrike">
                          <a:solidFill>
                            <a:srgbClr val="000000"/>
                          </a:solidFill>
                          <a:latin typeface="Calibri"/>
                        </a:rPr>
                        <a:t>Demand charges spreadover 365 days so per day charge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r" fontAlgn="b"/>
                      <a:endParaRPr lang="en-IN" sz="1050" b="0"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050" b="0" i="0" u="none" strike="noStrike">
                          <a:solidFill>
                            <a:srgbClr val="000000"/>
                          </a:solidFill>
                          <a:latin typeface="Calibri"/>
                        </a:rPr>
                        <a:t>0.017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050" b="0" i="0" u="none" strike="noStrike">
                          <a:solidFill>
                            <a:srgbClr val="000000"/>
                          </a:solidFill>
                          <a:latin typeface="Calibri"/>
                        </a:rPr>
                        <a:t>Rs. Cr per day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H=C/365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4368">
                <a:tc>
                  <a:txBody>
                    <a:bodyPr/>
                    <a:lstStyle/>
                    <a:p>
                      <a:pPr algn="l" fontAlgn="b"/>
                      <a:r>
                        <a:rPr lang="en-IN" sz="1050" b="0" i="0" u="none" strike="noStrike">
                          <a:solidFill>
                            <a:srgbClr val="000000"/>
                          </a:solidFill>
                          <a:latin typeface="Calibri"/>
                        </a:rPr>
                        <a:t>Scenerion 2</a:t>
                      </a:r>
                    </a:p>
                  </a:txBody>
                  <a:tcPr marL="0" marR="0" marT="0" marB="0" anchor="b">
                    <a:lnL>
                      <a:noFill/>
                    </a:lnL>
                    <a:lnR>
                      <a:noFill/>
                    </a:lnR>
                    <a:lnT>
                      <a:noFill/>
                    </a:lnT>
                    <a:lnB>
                      <a:noFill/>
                    </a:lnB>
                    <a:solidFill>
                      <a:srgbClr val="FFC000"/>
                    </a:solidFill>
                  </a:tcPr>
                </a:tc>
                <a:tc gridSpan="4">
                  <a:txBody>
                    <a:bodyPr/>
                    <a:lstStyle/>
                    <a:p>
                      <a:pPr algn="ctr" fontAlgn="b"/>
                      <a:r>
                        <a:rPr lang="en-IN" sz="1050" b="1" i="0" u="none" strike="noStrike">
                          <a:solidFill>
                            <a:srgbClr val="000000"/>
                          </a:solidFill>
                          <a:latin typeface="Calibri"/>
                        </a:rPr>
                        <a:t>If the consumer opts for OA and seeks standby facility (at temporary supply tariff)</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c hMerge="1">
                  <a:txBody>
                    <a:bodyPr/>
                    <a:lstStyle/>
                    <a:p>
                      <a:endParaRPr lang="en-IN"/>
                    </a:p>
                  </a:txBody>
                  <a:tcPr/>
                </a:tc>
                <a:tc hMerge="1">
                  <a:txBody>
                    <a:bodyPr/>
                    <a:lstStyle/>
                    <a:p>
                      <a:endParaRPr lang="en-IN"/>
                    </a:p>
                  </a:txBody>
                  <a:tcPr/>
                </a:tc>
                <a:tc hMerge="1">
                  <a:txBody>
                    <a:bodyPr/>
                    <a:lstStyle/>
                    <a:p>
                      <a:endParaRPr lang="en-IN"/>
                    </a:p>
                  </a:txBody>
                  <a:tcPr/>
                </a:tc>
                <a:tc>
                  <a:txBody>
                    <a:bodyPr/>
                    <a:lstStyle/>
                    <a:p>
                      <a:pPr algn="ctr" fontAlgn="b"/>
                      <a:r>
                        <a:rPr lang="en-IN" sz="1050" b="1" i="0" u="none" strike="noStrike">
                          <a:solidFill>
                            <a:srgbClr val="000000"/>
                          </a:solidFill>
                          <a:latin typeface="Calibri"/>
                        </a:rPr>
                        <a:t>Formulae</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124368">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b"/>
                      <a:r>
                        <a:rPr lang="en-IN" sz="1050" b="0" i="0" u="none" strike="noStrike">
                          <a:solidFill>
                            <a:srgbClr val="000000"/>
                          </a:solidFill>
                          <a:latin typeface="Calibri"/>
                        </a:rPr>
                        <a:t>Energy charge per 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r" fontAlgn="b"/>
                      <a:endParaRPr lang="en-IN" sz="1050" b="0"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050" b="0" i="0" u="none" strike="noStrike">
                          <a:solidFill>
                            <a:srgbClr val="000000"/>
                          </a:solidFill>
                          <a:latin typeface="Calibri"/>
                        </a:rPr>
                        <a:t>10.12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050" b="0" i="0" u="none" strike="noStrike">
                          <a:solidFill>
                            <a:srgbClr val="000000"/>
                          </a:solidFill>
                          <a:latin typeface="Calibri"/>
                        </a:rPr>
                        <a:t>Rs./unit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4368">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b"/>
                      <a:r>
                        <a:rPr lang="en-IN" sz="1050" b="0" i="0" u="none" strike="noStrike">
                          <a:solidFill>
                            <a:srgbClr val="000000"/>
                          </a:solidFill>
                          <a:latin typeface="Calibri"/>
                        </a:rPr>
                        <a:t>Demand/fixed charge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r" fontAlgn="b"/>
                      <a:endParaRPr lang="en-IN" sz="1050" b="0"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050" b="0" i="0" u="none" strike="noStrike">
                          <a:solidFill>
                            <a:srgbClr val="000000"/>
                          </a:solidFill>
                          <a:latin typeface="Calibri"/>
                        </a:rPr>
                        <a:t>150.00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050" b="0" i="0" u="none" strike="noStrike">
                          <a:solidFill>
                            <a:srgbClr val="000000"/>
                          </a:solidFill>
                          <a:latin typeface="Calibri"/>
                        </a:rPr>
                        <a:t>Rs. Per 10 kW per month</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b</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4368">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b"/>
                      <a:r>
                        <a:rPr lang="en-IN" sz="1050" b="0" i="0" u="none" strike="noStrike">
                          <a:solidFill>
                            <a:srgbClr val="000000"/>
                          </a:solidFill>
                          <a:latin typeface="Calibri"/>
                        </a:rPr>
                        <a:t>Energy charge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r" fontAlgn="b"/>
                      <a:endParaRPr lang="en-IN" sz="1050" b="0"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050" b="0" i="0" u="none" strike="noStrike">
                          <a:solidFill>
                            <a:srgbClr val="000000"/>
                          </a:solidFill>
                          <a:latin typeface="Calibri"/>
                        </a:rPr>
                        <a:t>226.69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050" b="0"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c=a*A/10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9568">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b"/>
                      <a:r>
                        <a:rPr lang="en-IN" sz="1050" b="0" i="0" u="none" strike="noStrike">
                          <a:solidFill>
                            <a:srgbClr val="000000"/>
                          </a:solidFill>
                          <a:latin typeface="Calibri"/>
                        </a:rPr>
                        <a:t>Demand Charges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r" fontAlgn="b"/>
                      <a:endParaRPr lang="en-IN" sz="1050" b="0"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050" b="0" i="0" u="none" strike="noStrike">
                          <a:solidFill>
                            <a:srgbClr val="000000"/>
                          </a:solidFill>
                          <a:latin typeface="Calibri"/>
                        </a:rPr>
                        <a:t>0.63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050" b="0"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d=b*V(42/30)*1000/(10*10^7)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4368">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b"/>
                      <a:r>
                        <a:rPr lang="en-IN" sz="1050" b="0" i="0" u="none" strike="noStrike">
                          <a:solidFill>
                            <a:srgbClr val="000000"/>
                          </a:solidFill>
                          <a:latin typeface="Calibri"/>
                        </a:rPr>
                        <a:t>Total bill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r" fontAlgn="b"/>
                      <a:endParaRPr lang="en-IN" sz="1050" b="0"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050" b="0" i="0" u="none" strike="noStrike">
                          <a:solidFill>
                            <a:srgbClr val="000000"/>
                          </a:solidFill>
                          <a:latin typeface="Calibri"/>
                        </a:rPr>
                        <a:t>227.32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050" b="0"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e=c+d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4368">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b"/>
                      <a:r>
                        <a:rPr lang="en-IN" sz="1050" b="0" i="0" u="none" strike="noStrike">
                          <a:solidFill>
                            <a:srgbClr val="000000"/>
                          </a:solidFill>
                          <a:latin typeface="Calibri"/>
                        </a:rPr>
                        <a:t>Per unit cost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r" fontAlgn="b"/>
                      <a:endParaRPr lang="en-IN" sz="1050" b="0"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050" b="0" i="0" u="none" strike="noStrike">
                          <a:solidFill>
                            <a:srgbClr val="000000"/>
                          </a:solidFill>
                          <a:latin typeface="Calibri"/>
                        </a:rPr>
                        <a:t>10.15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050" b="0" i="0" u="none" strike="noStrike">
                          <a:solidFill>
                            <a:srgbClr val="000000"/>
                          </a:solidFill>
                          <a:latin typeface="Calibri"/>
                        </a:rPr>
                        <a:t>Rs. /unit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f=e*10/A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8736">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b"/>
                      <a:r>
                        <a:rPr lang="en-IN" sz="1050" b="0" i="0" u="none" strike="noStrike">
                          <a:solidFill>
                            <a:srgbClr val="000000"/>
                          </a:solidFill>
                          <a:latin typeface="Calibri"/>
                        </a:rPr>
                        <a:t>Standby charges (Fixed/demand charge)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r" fontAlgn="b"/>
                      <a:endParaRPr lang="en-IN" sz="1050" b="0"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050" b="0" i="0" u="none" strike="noStrike">
                          <a:solidFill>
                            <a:srgbClr val="000000"/>
                          </a:solidFill>
                          <a:latin typeface="Calibri"/>
                        </a:rPr>
                        <a:t>0.63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050" b="0" i="0" u="none" strike="noStrike">
                          <a:solidFill>
                            <a:srgbClr val="000000"/>
                          </a:solidFill>
                          <a:latin typeface="Calibri"/>
                        </a:rPr>
                        <a:t>Rs. Cr Lumpsum for a year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g=d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8736">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b"/>
                      <a:r>
                        <a:rPr lang="en-IN" sz="1050" b="0" i="0" u="none" strike="noStrike">
                          <a:solidFill>
                            <a:srgbClr val="000000"/>
                          </a:solidFill>
                          <a:latin typeface="Calibri"/>
                        </a:rPr>
                        <a:t>Standby charges (Fixed/demand charge) per 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r" fontAlgn="b"/>
                      <a:endParaRPr lang="en-IN" sz="1050" b="0"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050" b="0" i="0" u="none" strike="noStrike">
                          <a:solidFill>
                            <a:srgbClr val="000000"/>
                          </a:solidFill>
                          <a:latin typeface="Calibri"/>
                        </a:rPr>
                        <a:t>0.028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050" b="0" i="0" u="none" strike="noStrike">
                          <a:solidFill>
                            <a:srgbClr val="000000"/>
                          </a:solidFill>
                          <a:latin typeface="Calibri"/>
                        </a:rPr>
                        <a:t>Rs./unit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h=g*10/A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8736">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gridSpan="2">
                  <a:txBody>
                    <a:bodyPr/>
                    <a:lstStyle/>
                    <a:p>
                      <a:pPr algn="l" fontAlgn="b"/>
                      <a:r>
                        <a:rPr lang="en-IN" sz="1050" b="0" i="0" u="none" strike="noStrike">
                          <a:solidFill>
                            <a:srgbClr val="000000"/>
                          </a:solidFill>
                          <a:latin typeface="Calibri"/>
                        </a:rPr>
                        <a:t>Demand charges spreadover 365 days so per day charge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r" fontAlgn="b"/>
                      <a:endParaRPr lang="en-IN" sz="1050" b="0" i="0" u="none" strike="noStrike">
                        <a:solidFill>
                          <a:srgbClr val="000000"/>
                        </a:solidFill>
                        <a:latin typeface="Calibri"/>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050" b="0" i="0" u="none" strike="noStrike">
                          <a:solidFill>
                            <a:srgbClr val="000000"/>
                          </a:solidFill>
                          <a:latin typeface="Calibri"/>
                        </a:rPr>
                        <a:t>0.0017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050" b="0" i="0" u="none" strike="noStrike">
                          <a:solidFill>
                            <a:srgbClr val="000000"/>
                          </a:solidFill>
                          <a:latin typeface="Calibri"/>
                        </a:rPr>
                        <a:t>Rs. Cr per day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i=g/365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9241">
                <a:tc gridSpan="6">
                  <a:txBody>
                    <a:bodyPr/>
                    <a:lstStyle/>
                    <a:p>
                      <a:pPr algn="l" fontAlgn="b"/>
                      <a:r>
                        <a:rPr lang="en-IN" sz="1100" b="1" i="0" u="none" strike="noStrike">
                          <a:solidFill>
                            <a:srgbClr val="000000"/>
                          </a:solidFill>
                          <a:latin typeface="Calibri"/>
                        </a:rPr>
                        <a:t>At present in Maharashtra, the Standby charges is equal to  the temporary supply tariff</a:t>
                      </a:r>
                    </a:p>
                  </a:txBody>
                  <a:tcPr marL="0" marR="0" marT="0" marB="0" anchor="b">
                    <a:lnL>
                      <a:noFill/>
                    </a:lnL>
                    <a:lnR>
                      <a:noFill/>
                    </a:lnR>
                    <a:lnT>
                      <a:noFill/>
                    </a:lnT>
                    <a:lnB>
                      <a:noFill/>
                    </a:lnB>
                    <a:solidFill>
                      <a:srgbClr val="E5E0EC"/>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248736">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IN" sz="1050" b="0" i="0" u="none" strike="noStrike">
                          <a:solidFill>
                            <a:srgbClr val="000000"/>
                          </a:solidFill>
                          <a:latin typeface="Calibri"/>
                        </a:rPr>
                        <a:t>Standby charges (Fixed/demand charge)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r" fontAlgn="b"/>
                      <a:r>
                        <a:rPr lang="en-IN" sz="1050" b="0" i="0" u="none" strike="noStrike">
                          <a:solidFill>
                            <a:srgbClr val="000000"/>
                          </a:solidFill>
                          <a:latin typeface="Calibri"/>
                        </a:rPr>
                        <a:t>5.40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IN"/>
                    </a:p>
                  </a:txBody>
                  <a:tcPr/>
                </a:tc>
                <a:tc>
                  <a:txBody>
                    <a:bodyPr/>
                    <a:lstStyle/>
                    <a:p>
                      <a:pPr algn="l" fontAlgn="b"/>
                      <a:r>
                        <a:rPr lang="en-IN" sz="1050" b="0" i="0" u="none" strike="noStrike">
                          <a:solidFill>
                            <a:srgbClr val="000000"/>
                          </a:solidFill>
                          <a:latin typeface="Calibri"/>
                        </a:rPr>
                        <a:t>Rs. Cr Lumpsum for a year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a:solidFill>
                            <a:srgbClr val="000000"/>
                          </a:solidFill>
                          <a:latin typeface="Calibri"/>
                        </a:rPr>
                        <a:t>S=b*V*1000*12/(10*10^7)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4368">
                <a:tc>
                  <a:txBody>
                    <a:bodyPr/>
                    <a:lstStyle/>
                    <a:p>
                      <a:pPr algn="l" fontAlgn="b"/>
                      <a:endParaRPr lang="en-IN" sz="1050" b="0" i="0" u="none" strike="noStrike">
                        <a:solidFill>
                          <a:srgbClr val="000000"/>
                        </a:solidFill>
                        <a:latin typeface="Calibri"/>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IN" sz="1050" b="0" i="0" u="none" strike="noStrike" dirty="0">
                          <a:solidFill>
                            <a:srgbClr val="000000"/>
                          </a:solidFill>
                          <a:latin typeface="Calibri"/>
                        </a:rPr>
                        <a:t>Energy charge per 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r" fontAlgn="b"/>
                      <a:r>
                        <a:rPr lang="en-IN" sz="1050" b="0" i="0" u="none" strike="noStrike">
                          <a:solidFill>
                            <a:srgbClr val="000000"/>
                          </a:solidFill>
                          <a:latin typeface="Calibri"/>
                        </a:rPr>
                        <a:t>10.12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IN"/>
                    </a:p>
                  </a:txBody>
                  <a:tcPr/>
                </a:tc>
                <a:tc>
                  <a:txBody>
                    <a:bodyPr/>
                    <a:lstStyle/>
                    <a:p>
                      <a:pPr algn="l" fontAlgn="b"/>
                      <a:r>
                        <a:rPr lang="en-IN" sz="1050" b="0" i="0" u="none" strike="noStrike">
                          <a:solidFill>
                            <a:srgbClr val="000000"/>
                          </a:solidFill>
                          <a:latin typeface="Calibri"/>
                        </a:rPr>
                        <a:t>Rs./unit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050" b="0" i="0" u="none" strike="noStrike" dirty="0">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 name="Slide Number Placeholder 3"/>
          <p:cNvSpPr>
            <a:spLocks noGrp="1"/>
          </p:cNvSpPr>
          <p:nvPr>
            <p:ph type="sldNum" sz="quarter" idx="12"/>
          </p:nvPr>
        </p:nvSpPr>
        <p:spPr/>
        <p:txBody>
          <a:bodyPr/>
          <a:lstStyle/>
          <a:p>
            <a:fld id="{5C4E1808-D260-4EA2-8377-9DDE85862B90}" type="slidenum">
              <a:rPr lang="en-IN" smtClean="0"/>
              <a:pPr/>
              <a:t>61</a:t>
            </a:fld>
            <a:endParaRPr lang="en-IN"/>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Thank You</a:t>
            </a:r>
            <a:endParaRPr lang="en-IN" dirty="0"/>
          </a:p>
        </p:txBody>
      </p:sp>
      <p:sp>
        <p:nvSpPr>
          <p:cNvPr id="6" name="Text Placeholder 5"/>
          <p:cNvSpPr>
            <a:spLocks noGrp="1"/>
          </p:cNvSpPr>
          <p:nvPr>
            <p:ph type="body" idx="1"/>
          </p:nvPr>
        </p:nvSpPr>
        <p:spPr/>
        <p:txBody>
          <a:bodyPr/>
          <a:lstStyle/>
          <a:p>
            <a:endParaRPr lang="en-IN"/>
          </a:p>
        </p:txBody>
      </p:sp>
      <p:sp>
        <p:nvSpPr>
          <p:cNvPr id="4" name="Slide Number Placeholder 3"/>
          <p:cNvSpPr>
            <a:spLocks noGrp="1"/>
          </p:cNvSpPr>
          <p:nvPr>
            <p:ph type="sldNum" sz="quarter" idx="12"/>
          </p:nvPr>
        </p:nvSpPr>
        <p:spPr/>
        <p:txBody>
          <a:bodyPr/>
          <a:lstStyle/>
          <a:p>
            <a:fld id="{5C4E1808-D260-4EA2-8377-9DDE85862B90}" type="slidenum">
              <a:rPr lang="en-IN" smtClean="0"/>
              <a:pPr/>
              <a:t>62</a:t>
            </a:fld>
            <a:endParaRPr lang="en-IN"/>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slides</a:t>
            </a:r>
            <a:endParaRPr lang="en-IN" dirty="0"/>
          </a:p>
        </p:txBody>
      </p:sp>
      <p:sp>
        <p:nvSpPr>
          <p:cNvPr id="3" name="Text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2"/>
          </p:nvPr>
        </p:nvSpPr>
        <p:spPr/>
        <p:txBody>
          <a:bodyPr/>
          <a:lstStyle/>
          <a:p>
            <a:fld id="{5C4E1808-D260-4EA2-8377-9DDE85862B90}" type="slidenum">
              <a:rPr lang="en-IN" smtClean="0"/>
              <a:pPr/>
              <a:t>63</a:t>
            </a:fld>
            <a:endParaRPr lang="en-IN"/>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a:xfrm>
            <a:off x="1403648" y="0"/>
            <a:ext cx="7498080" cy="980728"/>
          </a:xfrm>
        </p:spPr>
        <p:txBody>
          <a:bodyPr>
            <a:noAutofit/>
          </a:bodyPr>
          <a:lstStyle/>
          <a:p>
            <a:pPr algn="ctr"/>
            <a:r>
              <a:rPr lang="en-US" sz="2800" dirty="0" smtClean="0"/>
              <a:t>Power Purchase Portfolio-MSEDCL(2010-11)</a:t>
            </a:r>
            <a:endParaRPr lang="en-IN" sz="2800"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64</a:t>
            </a:fld>
            <a:endParaRPr lang="en-IN"/>
          </a:p>
        </p:txBody>
      </p:sp>
      <p:graphicFrame>
        <p:nvGraphicFramePr>
          <p:cNvPr id="9" name="Content Placeholder 8"/>
          <p:cNvGraphicFramePr>
            <a:graphicFrameLocks noGrp="1"/>
          </p:cNvGraphicFramePr>
          <p:nvPr>
            <p:ph idx="1"/>
          </p:nvPr>
        </p:nvGraphicFramePr>
        <p:xfrm>
          <a:off x="1259632" y="1052736"/>
          <a:ext cx="5040561" cy="5334000"/>
        </p:xfrm>
        <a:graphic>
          <a:graphicData uri="http://schemas.openxmlformats.org/drawingml/2006/table">
            <a:tbl>
              <a:tblPr/>
              <a:tblGrid>
                <a:gridCol w="2590464"/>
                <a:gridCol w="816699"/>
                <a:gridCol w="816699"/>
                <a:gridCol w="816699"/>
              </a:tblGrid>
              <a:tr h="180345">
                <a:tc>
                  <a:txBody>
                    <a:bodyPr/>
                    <a:lstStyle/>
                    <a:p>
                      <a:pPr algn="l" fontAlgn="b"/>
                      <a:r>
                        <a:rPr lang="en-IN" sz="1400" b="1" i="0" u="none" strike="noStrike">
                          <a:solidFill>
                            <a:srgbClr val="000000"/>
                          </a:solidFill>
                          <a:latin typeface="Calibri"/>
                        </a:rPr>
                        <a:t>Source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3735"/>
                    </a:solidFill>
                  </a:tcPr>
                </a:tc>
                <a:tc>
                  <a:txBody>
                    <a:bodyPr/>
                    <a:lstStyle/>
                    <a:p>
                      <a:pPr algn="l" fontAlgn="b"/>
                      <a:r>
                        <a:rPr lang="en-IN" sz="1400" b="1" i="0" u="none" strike="noStrike">
                          <a:solidFill>
                            <a:srgbClr val="000000"/>
                          </a:solidFill>
                          <a:latin typeface="Calibri"/>
                        </a:rPr>
                        <a:t>Mus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3735"/>
                    </a:solidFill>
                  </a:tcPr>
                </a:tc>
                <a:tc>
                  <a:txBody>
                    <a:bodyPr/>
                    <a:lstStyle/>
                    <a:p>
                      <a:pPr algn="l" fontAlgn="b"/>
                      <a:r>
                        <a:rPr lang="en-IN" sz="1400" b="1" i="0" u="none" strike="noStrike">
                          <a:solidFill>
                            <a:srgbClr val="000000"/>
                          </a:solidFill>
                          <a:latin typeface="Calibri"/>
                        </a:rPr>
                        <a:t>Rs. Cr.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3735"/>
                    </a:solidFill>
                  </a:tcPr>
                </a:tc>
                <a:tc>
                  <a:txBody>
                    <a:bodyPr/>
                    <a:lstStyle/>
                    <a:p>
                      <a:pPr algn="ctr" fontAlgn="b"/>
                      <a:r>
                        <a:rPr lang="en-IN" sz="1400" b="1" i="0" u="none" strike="noStrike">
                          <a:solidFill>
                            <a:srgbClr val="000000"/>
                          </a:solidFill>
                          <a:latin typeface="Calibri"/>
                        </a:rPr>
                        <a:t>Rs./unit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53735"/>
                    </a:solidFill>
                  </a:tcPr>
                </a:tc>
              </a:tr>
              <a:tr h="180345">
                <a:tc>
                  <a:txBody>
                    <a:bodyPr/>
                    <a:lstStyle/>
                    <a:p>
                      <a:pPr algn="l" fontAlgn="b"/>
                      <a:r>
                        <a:rPr lang="en-IN" sz="1400" b="0" i="0" u="none" strike="noStrike">
                          <a:solidFill>
                            <a:srgbClr val="000000"/>
                          </a:solidFill>
                          <a:latin typeface="Calibri"/>
                        </a:rPr>
                        <a:t> NCE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4114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2028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4.93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345">
                <a:tc>
                  <a:txBody>
                    <a:bodyPr/>
                    <a:lstStyle/>
                    <a:p>
                      <a:pPr algn="l" fontAlgn="b"/>
                      <a:r>
                        <a:rPr lang="en-IN" sz="1400" b="0" i="0" u="none" strike="noStrike">
                          <a:solidFill>
                            <a:srgbClr val="000000"/>
                          </a:solidFill>
                          <a:latin typeface="Calibri"/>
                        </a:rPr>
                        <a:t> RGPPL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11000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5155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4.69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180345">
                <a:tc>
                  <a:txBody>
                    <a:bodyPr/>
                    <a:lstStyle/>
                    <a:p>
                      <a:pPr algn="l" fontAlgn="b"/>
                      <a:r>
                        <a:rPr lang="en-IN" sz="1400" b="0" i="0" u="none" strike="noStrike">
                          <a:solidFill>
                            <a:srgbClr val="000000"/>
                          </a:solidFill>
                          <a:latin typeface="Calibri"/>
                        </a:rPr>
                        <a:t> CPP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392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172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4.39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171757">
                <a:tc>
                  <a:txBody>
                    <a:bodyPr/>
                    <a:lstStyle/>
                    <a:p>
                      <a:pPr algn="l" fontAlgn="b"/>
                      <a:r>
                        <a:rPr lang="en-IN" sz="1400" b="0" i="0" u="none" strike="noStrike">
                          <a:solidFill>
                            <a:srgbClr val="000000"/>
                          </a:solidFill>
                          <a:latin typeface="Calibri"/>
                        </a:rPr>
                        <a:t> GANDHAR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1314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573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4.36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171757">
                <a:tc>
                  <a:txBody>
                    <a:bodyPr/>
                    <a:lstStyle/>
                    <a:p>
                      <a:pPr algn="l" fontAlgn="b"/>
                      <a:r>
                        <a:rPr lang="en-IN" sz="1400" b="0" i="0" u="none" strike="noStrike">
                          <a:solidFill>
                            <a:srgbClr val="000000"/>
                          </a:solidFill>
                          <a:latin typeface="Calibri"/>
                        </a:rPr>
                        <a:t> DODSON II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3.49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0">
                <a:tc>
                  <a:txBody>
                    <a:bodyPr/>
                    <a:lstStyle/>
                    <a:p>
                      <a:pPr algn="l" fontAlgn="b"/>
                      <a:r>
                        <a:rPr lang="en-IN" sz="1400" b="0" i="0" u="none" strike="noStrike">
                          <a:solidFill>
                            <a:srgbClr val="000000"/>
                          </a:solidFill>
                          <a:latin typeface="Calibri"/>
                        </a:rPr>
                        <a:t> KhTPS-I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3.11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171757">
                <a:tc>
                  <a:txBody>
                    <a:bodyPr/>
                    <a:lstStyle/>
                    <a:p>
                      <a:pPr algn="l" fontAlgn="b"/>
                      <a:r>
                        <a:rPr lang="en-IN" sz="1400" b="0" i="0" u="none" strike="noStrike">
                          <a:solidFill>
                            <a:srgbClr val="000000"/>
                          </a:solidFill>
                          <a:latin typeface="Calibri"/>
                        </a:rPr>
                        <a:t> KhTPS-II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511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149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2.92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171757">
                <a:tc>
                  <a:txBody>
                    <a:bodyPr/>
                    <a:lstStyle/>
                    <a:p>
                      <a:pPr algn="l" fontAlgn="b"/>
                      <a:r>
                        <a:rPr lang="en-IN" sz="1400" b="0" i="0" u="none" strike="noStrike">
                          <a:solidFill>
                            <a:srgbClr val="000000"/>
                          </a:solidFill>
                          <a:latin typeface="Calibri"/>
                        </a:rPr>
                        <a:t> DODSON I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2.86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171757">
                <a:tc>
                  <a:txBody>
                    <a:bodyPr/>
                    <a:lstStyle/>
                    <a:p>
                      <a:pPr algn="l" fontAlgn="b"/>
                      <a:r>
                        <a:rPr lang="en-IN" sz="1400" b="0" i="0" u="none" strike="noStrike">
                          <a:solidFill>
                            <a:srgbClr val="000000"/>
                          </a:solidFill>
                          <a:latin typeface="Calibri"/>
                        </a:rPr>
                        <a:t> TAPP 3&amp;4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1934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529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r" fontAlgn="b"/>
                      <a:r>
                        <a:rPr lang="en-IN" sz="1400" b="0" i="0" u="none" strike="noStrike">
                          <a:solidFill>
                            <a:srgbClr val="000000"/>
                          </a:solidFill>
                          <a:latin typeface="Calibri"/>
                        </a:rPr>
                        <a:t>2.74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171757">
                <a:tc>
                  <a:txBody>
                    <a:bodyPr/>
                    <a:lstStyle/>
                    <a:p>
                      <a:pPr algn="l" fontAlgn="b"/>
                      <a:r>
                        <a:rPr lang="en-IN" sz="1400" b="0" i="0" u="none" strike="noStrike">
                          <a:solidFill>
                            <a:srgbClr val="000000"/>
                          </a:solidFill>
                          <a:latin typeface="Calibri"/>
                        </a:rPr>
                        <a:t> FSTPP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129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2.71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345">
                <a:tc>
                  <a:txBody>
                    <a:bodyPr/>
                    <a:lstStyle/>
                    <a:p>
                      <a:pPr algn="l" fontAlgn="b"/>
                      <a:r>
                        <a:rPr lang="en-IN" sz="1400" b="0" i="0" u="none" strike="noStrike">
                          <a:solidFill>
                            <a:srgbClr val="000000"/>
                          </a:solidFill>
                          <a:latin typeface="Calibri"/>
                        </a:rPr>
                        <a:t> IPP - JSW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1310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354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2.70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757">
                <a:tc>
                  <a:txBody>
                    <a:bodyPr/>
                    <a:lstStyle/>
                    <a:p>
                      <a:pPr algn="l" fontAlgn="b"/>
                      <a:r>
                        <a:rPr lang="en-IN" sz="1400" b="0" i="0" u="none" strike="noStrike">
                          <a:solidFill>
                            <a:srgbClr val="000000"/>
                          </a:solidFill>
                          <a:latin typeface="Calibri"/>
                        </a:rPr>
                        <a:t> Sipat TPS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2242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593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2.64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757">
                <a:tc>
                  <a:txBody>
                    <a:bodyPr/>
                    <a:lstStyle/>
                    <a:p>
                      <a:pPr algn="l" fontAlgn="b"/>
                      <a:r>
                        <a:rPr lang="en-IN" sz="1400" b="0" i="0" u="none" strike="noStrike">
                          <a:solidFill>
                            <a:srgbClr val="000000"/>
                          </a:solidFill>
                          <a:latin typeface="Calibri"/>
                        </a:rPr>
                        <a:t> KAWAS GAS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1345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321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2.39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757">
                <a:tc>
                  <a:txBody>
                    <a:bodyPr/>
                    <a:lstStyle/>
                    <a:p>
                      <a:pPr algn="l" fontAlgn="b"/>
                      <a:r>
                        <a:rPr lang="en-IN" sz="1400" b="0" i="0" u="none" strike="noStrike">
                          <a:solidFill>
                            <a:srgbClr val="000000"/>
                          </a:solidFill>
                          <a:latin typeface="Calibri"/>
                        </a:rPr>
                        <a:t> VSTP III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2211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520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2.35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345">
                <a:tc>
                  <a:txBody>
                    <a:bodyPr/>
                    <a:lstStyle/>
                    <a:p>
                      <a:pPr algn="l" fontAlgn="b"/>
                      <a:r>
                        <a:rPr lang="en-IN" sz="1400" b="0" i="0" u="none" strike="noStrike">
                          <a:solidFill>
                            <a:srgbClr val="000000"/>
                          </a:solidFill>
                          <a:latin typeface="Calibri"/>
                        </a:rPr>
                        <a:t> MSPGCL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50490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11359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2.25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757">
                <a:tc>
                  <a:txBody>
                    <a:bodyPr/>
                    <a:lstStyle/>
                    <a:p>
                      <a:pPr algn="l" fontAlgn="b"/>
                      <a:r>
                        <a:rPr lang="en-IN" sz="1400" b="0" i="0" u="none" strike="noStrike">
                          <a:solidFill>
                            <a:srgbClr val="000000"/>
                          </a:solidFill>
                          <a:latin typeface="Calibri"/>
                        </a:rPr>
                        <a:t> KAPP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368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2.17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757">
                <a:tc>
                  <a:txBody>
                    <a:bodyPr/>
                    <a:lstStyle/>
                    <a:p>
                      <a:pPr algn="l" fontAlgn="b"/>
                      <a:r>
                        <a:rPr lang="en-IN" sz="1400" b="0" i="0" u="none" strike="noStrike">
                          <a:solidFill>
                            <a:srgbClr val="000000"/>
                          </a:solidFill>
                          <a:latin typeface="Calibri"/>
                        </a:rPr>
                        <a:t> SSP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635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130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2.05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757">
                <a:tc>
                  <a:txBody>
                    <a:bodyPr/>
                    <a:lstStyle/>
                    <a:p>
                      <a:pPr algn="l" fontAlgn="b"/>
                      <a:r>
                        <a:rPr lang="en-IN" sz="1400" b="0" i="0" u="none" strike="noStrike">
                          <a:solidFill>
                            <a:srgbClr val="000000"/>
                          </a:solidFill>
                          <a:latin typeface="Calibri"/>
                        </a:rPr>
                        <a:t> PENCH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240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2.04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345">
                <a:tc>
                  <a:txBody>
                    <a:bodyPr/>
                    <a:lstStyle/>
                    <a:p>
                      <a:pPr algn="l" fontAlgn="b"/>
                      <a:r>
                        <a:rPr lang="en-IN" sz="1400" b="0" i="0" u="none" strike="noStrike">
                          <a:solidFill>
                            <a:srgbClr val="000000"/>
                          </a:solidFill>
                          <a:latin typeface="Calibri"/>
                        </a:rPr>
                        <a:t> VSTP II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2652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501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1.89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757">
                <a:tc>
                  <a:txBody>
                    <a:bodyPr/>
                    <a:lstStyle/>
                    <a:p>
                      <a:pPr algn="l" fontAlgn="b"/>
                      <a:r>
                        <a:rPr lang="en-IN" sz="1400" b="0" i="0" u="none" strike="noStrike">
                          <a:solidFill>
                            <a:srgbClr val="000000"/>
                          </a:solidFill>
                          <a:latin typeface="Calibri"/>
                        </a:rPr>
                        <a:t> TSTPS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1.55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757">
                <a:tc>
                  <a:txBody>
                    <a:bodyPr/>
                    <a:lstStyle/>
                    <a:p>
                      <a:pPr algn="l" fontAlgn="b"/>
                      <a:r>
                        <a:rPr lang="en-IN" sz="1400" b="0" i="0" u="none" strike="noStrike">
                          <a:solidFill>
                            <a:srgbClr val="000000"/>
                          </a:solidFill>
                          <a:latin typeface="Calibri"/>
                        </a:rPr>
                        <a:t> VSTP I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3395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488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1.44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345">
                <a:tc>
                  <a:txBody>
                    <a:bodyPr/>
                    <a:lstStyle/>
                    <a:p>
                      <a:pPr algn="l" fontAlgn="b"/>
                      <a:r>
                        <a:rPr lang="en-IN" sz="1400" b="0" i="0" u="none" strike="noStrike">
                          <a:solidFill>
                            <a:srgbClr val="000000"/>
                          </a:solidFill>
                          <a:latin typeface="Calibri"/>
                        </a:rPr>
                        <a:t> KSTPS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5096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587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345">
                <a:tc>
                  <a:txBody>
                    <a:bodyPr/>
                    <a:lstStyle/>
                    <a:p>
                      <a:pPr algn="l" fontAlgn="b"/>
                      <a:r>
                        <a:rPr lang="en-IN" sz="1400" b="0" i="0" u="none" strike="noStrike">
                          <a:solidFill>
                            <a:srgbClr val="000000"/>
                          </a:solidFill>
                          <a:latin typeface="Calibri"/>
                        </a:rPr>
                        <a:t> TAPP 1&amp;2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1206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0.95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1757">
                <a:tc>
                  <a:txBody>
                    <a:bodyPr/>
                    <a:lstStyle/>
                    <a:p>
                      <a:pPr algn="l" fontAlgn="b"/>
                      <a:r>
                        <a:rPr lang="en-IN" sz="1400" b="0" i="0" u="none" strike="noStrike">
                          <a:solidFill>
                            <a:srgbClr val="000000"/>
                          </a:solidFill>
                          <a:latin typeface="Calibri"/>
                        </a:rPr>
                        <a:t> </a:t>
                      </a:r>
                      <a:r>
                        <a:rPr lang="en-IN" sz="1400" b="1" i="0" u="none" strike="noStrike">
                          <a:solidFill>
                            <a:srgbClr val="FF0000"/>
                          </a:solidFill>
                          <a:latin typeface="Calibri"/>
                        </a:rPr>
                        <a:t>Total Power Purchase </a:t>
                      </a:r>
                      <a:r>
                        <a:rPr lang="en-IN" sz="1400" b="0" i="0" u="none" strike="noStrike">
                          <a:solidFill>
                            <a:srgbClr val="000000"/>
                          </a:solidFill>
                          <a:latin typeface="Calibri"/>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90793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a:solidFill>
                            <a:srgbClr val="000000"/>
                          </a:solidFill>
                          <a:latin typeface="Calibri"/>
                        </a:rPr>
                        <a:t>23791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dirty="0">
                          <a:solidFill>
                            <a:srgbClr val="000000"/>
                          </a:solidFill>
                          <a:latin typeface="Calibri"/>
                        </a:rPr>
                        <a:t>2.62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10" name="TextBox 8"/>
          <p:cNvSpPr txBox="1">
            <a:spLocks noChangeArrowheads="1"/>
          </p:cNvSpPr>
          <p:nvPr/>
        </p:nvSpPr>
        <p:spPr bwMode="auto">
          <a:xfrm>
            <a:off x="6948264" y="1772816"/>
            <a:ext cx="1643062" cy="1169551"/>
          </a:xfrm>
          <a:prstGeom prst="rect">
            <a:avLst/>
          </a:prstGeom>
          <a:noFill/>
          <a:ln w="9525">
            <a:noFill/>
            <a:miter lim="800000"/>
            <a:headEnd/>
            <a:tailEnd/>
          </a:ln>
        </p:spPr>
        <p:txBody>
          <a:bodyPr wrap="square">
            <a:spAutoFit/>
          </a:bodyPr>
          <a:lstStyle/>
          <a:p>
            <a:r>
              <a:rPr lang="en-US" sz="1400" dirty="0" err="1"/>
              <a:t>Discom</a:t>
            </a:r>
            <a:r>
              <a:rPr lang="en-US" sz="1400" dirty="0"/>
              <a:t> may avoid procurement from these sources in descending order of per unit cost</a:t>
            </a:r>
          </a:p>
        </p:txBody>
      </p:sp>
      <p:sp>
        <p:nvSpPr>
          <p:cNvPr id="11" name="Right Brace 10"/>
          <p:cNvSpPr/>
          <p:nvPr/>
        </p:nvSpPr>
        <p:spPr>
          <a:xfrm>
            <a:off x="6372200" y="1556792"/>
            <a:ext cx="571500" cy="1584176"/>
          </a:xfrm>
          <a:prstGeom prst="rightBrace">
            <a:avLst/>
          </a:prstGeom>
          <a:ln>
            <a:solidFill>
              <a:schemeClr val="tx1">
                <a:lumMod val="9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cs typeface="Arial" charset="0"/>
            </a:endParaRPr>
          </a:p>
        </p:txBody>
      </p:sp>
      <p:sp>
        <p:nvSpPr>
          <p:cNvPr id="12" name="TextBox 7"/>
          <p:cNvSpPr txBox="1">
            <a:spLocks noChangeArrowheads="1"/>
          </p:cNvSpPr>
          <p:nvPr/>
        </p:nvSpPr>
        <p:spPr bwMode="auto">
          <a:xfrm>
            <a:off x="6732240" y="3284984"/>
            <a:ext cx="2124075" cy="1385887"/>
          </a:xfrm>
          <a:prstGeom prst="rect">
            <a:avLst/>
          </a:prstGeom>
          <a:noFill/>
          <a:ln w="9525">
            <a:noFill/>
            <a:miter lim="800000"/>
            <a:headEnd/>
            <a:tailEnd/>
          </a:ln>
        </p:spPr>
        <p:txBody>
          <a:bodyPr>
            <a:spAutoFit/>
          </a:bodyPr>
          <a:lstStyle/>
          <a:p>
            <a:r>
              <a:rPr lang="en-US" sz="1200" dirty="0"/>
              <a:t>Source: Tariff order </a:t>
            </a:r>
            <a:r>
              <a:rPr lang="en-US" sz="1200" dirty="0" smtClean="0"/>
              <a:t>MSEDCL </a:t>
            </a:r>
            <a:r>
              <a:rPr lang="en-US" sz="1200" dirty="0"/>
              <a:t>for FY </a:t>
            </a:r>
            <a:r>
              <a:rPr lang="en-US" sz="1200" dirty="0" smtClean="0"/>
              <a:t>10-11</a:t>
            </a:r>
            <a:endParaRPr lang="en-US" sz="1200" dirty="0"/>
          </a:p>
          <a:p>
            <a:endParaRPr lang="en-US" sz="1200" dirty="0"/>
          </a:p>
          <a:p>
            <a:pPr algn="just"/>
            <a:r>
              <a:rPr lang="en-US" sz="1200" dirty="0"/>
              <a:t>*Variable  cost assumed as </a:t>
            </a:r>
            <a:r>
              <a:rPr lang="en-US" sz="1200" dirty="0" smtClean="0"/>
              <a:t>60</a:t>
            </a:r>
            <a:r>
              <a:rPr lang="en-US" sz="1200" dirty="0"/>
              <a:t>% of the total Power procurement cost  from each source</a:t>
            </a: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a:xfrm>
            <a:off x="1857356" y="0"/>
            <a:ext cx="7044372" cy="571480"/>
          </a:xfrm>
        </p:spPr>
        <p:txBody>
          <a:bodyPr>
            <a:noAutofit/>
          </a:bodyPr>
          <a:lstStyle/>
          <a:p>
            <a:pPr algn="ctr"/>
            <a:r>
              <a:rPr lang="en-US" sz="2800" dirty="0" smtClean="0"/>
              <a:t>Power Purchase Portfolio-DGVCL(2010-11)</a:t>
            </a:r>
            <a:endParaRPr lang="en-IN" sz="2800"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65</a:t>
            </a:fld>
            <a:endParaRPr lang="en-IN"/>
          </a:p>
        </p:txBody>
      </p:sp>
      <p:sp>
        <p:nvSpPr>
          <p:cNvPr id="10" name="TextBox 8"/>
          <p:cNvSpPr txBox="1">
            <a:spLocks noChangeArrowheads="1"/>
          </p:cNvSpPr>
          <p:nvPr/>
        </p:nvSpPr>
        <p:spPr bwMode="auto">
          <a:xfrm>
            <a:off x="6948264" y="1772816"/>
            <a:ext cx="1643062" cy="1169551"/>
          </a:xfrm>
          <a:prstGeom prst="rect">
            <a:avLst/>
          </a:prstGeom>
          <a:noFill/>
          <a:ln w="9525">
            <a:noFill/>
            <a:miter lim="800000"/>
            <a:headEnd/>
            <a:tailEnd/>
          </a:ln>
        </p:spPr>
        <p:txBody>
          <a:bodyPr wrap="square">
            <a:spAutoFit/>
          </a:bodyPr>
          <a:lstStyle/>
          <a:p>
            <a:r>
              <a:rPr lang="en-US" sz="1400" dirty="0" err="1"/>
              <a:t>Discom</a:t>
            </a:r>
            <a:r>
              <a:rPr lang="en-US" sz="1400" dirty="0"/>
              <a:t> may avoid procurement from these sources in descending order of per unit cost</a:t>
            </a:r>
          </a:p>
        </p:txBody>
      </p:sp>
      <p:sp>
        <p:nvSpPr>
          <p:cNvPr id="11" name="Right Brace 10"/>
          <p:cNvSpPr/>
          <p:nvPr/>
        </p:nvSpPr>
        <p:spPr>
          <a:xfrm>
            <a:off x="6372200" y="1556792"/>
            <a:ext cx="571500" cy="1584176"/>
          </a:xfrm>
          <a:prstGeom prst="rightBrace">
            <a:avLst/>
          </a:prstGeom>
          <a:ln>
            <a:solidFill>
              <a:schemeClr val="tx1">
                <a:lumMod val="9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cs typeface="Arial" charset="0"/>
            </a:endParaRPr>
          </a:p>
        </p:txBody>
      </p:sp>
      <p:sp>
        <p:nvSpPr>
          <p:cNvPr id="12" name="TextBox 7"/>
          <p:cNvSpPr txBox="1">
            <a:spLocks noChangeArrowheads="1"/>
          </p:cNvSpPr>
          <p:nvPr/>
        </p:nvSpPr>
        <p:spPr bwMode="auto">
          <a:xfrm>
            <a:off x="6732240" y="3284984"/>
            <a:ext cx="2124075" cy="830997"/>
          </a:xfrm>
          <a:prstGeom prst="rect">
            <a:avLst/>
          </a:prstGeom>
          <a:noFill/>
          <a:ln w="9525">
            <a:noFill/>
            <a:miter lim="800000"/>
            <a:headEnd/>
            <a:tailEnd/>
          </a:ln>
        </p:spPr>
        <p:txBody>
          <a:bodyPr>
            <a:spAutoFit/>
          </a:bodyPr>
          <a:lstStyle/>
          <a:p>
            <a:r>
              <a:rPr lang="en-US" sz="1200" dirty="0"/>
              <a:t>Source: Tariff order </a:t>
            </a:r>
            <a:r>
              <a:rPr lang="en-US" sz="1200" dirty="0" smtClean="0"/>
              <a:t> DGVCL for </a:t>
            </a:r>
            <a:r>
              <a:rPr lang="en-US" sz="1200" dirty="0"/>
              <a:t>FY </a:t>
            </a:r>
            <a:r>
              <a:rPr lang="en-US" sz="1200" dirty="0" smtClean="0"/>
              <a:t>10-11</a:t>
            </a:r>
            <a:endParaRPr lang="en-US" sz="1200" dirty="0"/>
          </a:p>
          <a:p>
            <a:endParaRPr lang="en-US" sz="1200" dirty="0"/>
          </a:p>
          <a:p>
            <a:pPr algn="just"/>
            <a:endParaRPr lang="en-US" sz="1200" dirty="0"/>
          </a:p>
        </p:txBody>
      </p:sp>
      <p:graphicFrame>
        <p:nvGraphicFramePr>
          <p:cNvPr id="13" name="Content Placeholder 12"/>
          <p:cNvGraphicFramePr>
            <a:graphicFrameLocks noGrp="1"/>
          </p:cNvGraphicFramePr>
          <p:nvPr>
            <p:ph idx="1"/>
          </p:nvPr>
        </p:nvGraphicFramePr>
        <p:xfrm>
          <a:off x="1142976" y="571480"/>
          <a:ext cx="5572164" cy="6203319"/>
        </p:xfrm>
        <a:graphic>
          <a:graphicData uri="http://schemas.openxmlformats.org/drawingml/2006/table">
            <a:tbl>
              <a:tblPr/>
              <a:tblGrid>
                <a:gridCol w="1867999"/>
                <a:gridCol w="526437"/>
                <a:gridCol w="526437"/>
                <a:gridCol w="500965"/>
                <a:gridCol w="407564"/>
                <a:gridCol w="426669"/>
                <a:gridCol w="407564"/>
                <a:gridCol w="407564"/>
                <a:gridCol w="500965"/>
              </a:tblGrid>
              <a:tr h="313370">
                <a:tc>
                  <a:txBody>
                    <a:bodyPr/>
                    <a:lstStyle/>
                    <a:p>
                      <a:pPr algn="l" fontAlgn="b"/>
                      <a:r>
                        <a:rPr lang="en-IN" sz="600" b="0" i="0" u="none" strike="noStrike">
                          <a:solidFill>
                            <a:srgbClr val="FFFFFF"/>
                          </a:solidFill>
                          <a:latin typeface="Calibri"/>
                        </a:rPr>
                        <a:t> Power Purchase for FY</a:t>
                      </a:r>
                      <a:br>
                        <a:rPr lang="en-IN" sz="600" b="0" i="0" u="none" strike="noStrike">
                          <a:solidFill>
                            <a:srgbClr val="FFFFFF"/>
                          </a:solidFill>
                          <a:latin typeface="Calibri"/>
                        </a:rPr>
                      </a:br>
                      <a:r>
                        <a:rPr lang="en-IN" sz="600" b="0" i="0" u="none" strike="noStrike">
                          <a:solidFill>
                            <a:srgbClr val="FFFFFF"/>
                          </a:solidFill>
                          <a:latin typeface="Calibri"/>
                        </a:rPr>
                        <a:t>2009-10</a:t>
                      </a:r>
                    </a:p>
                  </a:txBody>
                  <a:tcPr marL="3789" marR="3789" marT="3789" marB="0" anchor="b">
                    <a:lnL>
                      <a:noFill/>
                    </a:lnL>
                    <a:lnR>
                      <a:noFill/>
                    </a:lnR>
                    <a:lnT>
                      <a:noFill/>
                    </a:lnT>
                    <a:lnB>
                      <a:noFill/>
                    </a:lnB>
                    <a:solidFill>
                      <a:srgbClr val="953735"/>
                    </a:solidFill>
                  </a:tcPr>
                </a:tc>
                <a:tc>
                  <a:txBody>
                    <a:bodyPr/>
                    <a:lstStyle/>
                    <a:p>
                      <a:pPr algn="l" fontAlgn="b"/>
                      <a:r>
                        <a:rPr lang="en-IN" sz="600" b="0" i="0" u="none" strike="noStrike">
                          <a:solidFill>
                            <a:srgbClr val="FFFFFF"/>
                          </a:solidFill>
                          <a:latin typeface="Calibri"/>
                        </a:rPr>
                        <a:t>Units</a:t>
                      </a:r>
                      <a:br>
                        <a:rPr lang="en-IN" sz="600" b="0" i="0" u="none" strike="noStrike">
                          <a:solidFill>
                            <a:srgbClr val="FFFFFF"/>
                          </a:solidFill>
                          <a:latin typeface="Calibri"/>
                        </a:rPr>
                      </a:br>
                      <a:r>
                        <a:rPr lang="en-IN" sz="600" b="0" i="0" u="none" strike="noStrike">
                          <a:solidFill>
                            <a:srgbClr val="FFFFFF"/>
                          </a:solidFill>
                          <a:latin typeface="Calibri"/>
                        </a:rPr>
                        <a:t>Availabl</a:t>
                      </a:r>
                      <a:br>
                        <a:rPr lang="en-IN" sz="600" b="0" i="0" u="none" strike="noStrike">
                          <a:solidFill>
                            <a:srgbClr val="FFFFFF"/>
                          </a:solidFill>
                          <a:latin typeface="Calibri"/>
                        </a:rPr>
                      </a:br>
                      <a:r>
                        <a:rPr lang="en-IN" sz="600" b="0" i="0" u="none" strike="noStrike">
                          <a:solidFill>
                            <a:srgbClr val="FFFFFF"/>
                          </a:solidFill>
                          <a:latin typeface="Calibri"/>
                        </a:rPr>
                        <a:t>e (MU) </a:t>
                      </a:r>
                    </a:p>
                  </a:txBody>
                  <a:tcPr marL="3789" marR="3789" marT="3789" marB="0" anchor="b">
                    <a:lnL>
                      <a:noFill/>
                    </a:lnL>
                    <a:lnR>
                      <a:noFill/>
                    </a:lnR>
                    <a:lnT>
                      <a:noFill/>
                    </a:lnT>
                    <a:lnB>
                      <a:noFill/>
                    </a:lnB>
                    <a:solidFill>
                      <a:srgbClr val="953735"/>
                    </a:solidFill>
                  </a:tcPr>
                </a:tc>
                <a:tc>
                  <a:txBody>
                    <a:bodyPr/>
                    <a:lstStyle/>
                    <a:p>
                      <a:pPr algn="l" fontAlgn="b"/>
                      <a:r>
                        <a:rPr lang="en-IN" sz="600" b="0" i="0" u="none" strike="noStrike">
                          <a:solidFill>
                            <a:srgbClr val="FFFFFF"/>
                          </a:solidFill>
                          <a:latin typeface="Calibri"/>
                        </a:rPr>
                        <a:t>Units</a:t>
                      </a:r>
                      <a:br>
                        <a:rPr lang="en-IN" sz="600" b="0" i="0" u="none" strike="noStrike">
                          <a:solidFill>
                            <a:srgbClr val="FFFFFF"/>
                          </a:solidFill>
                          <a:latin typeface="Calibri"/>
                        </a:rPr>
                      </a:br>
                      <a:r>
                        <a:rPr lang="en-IN" sz="600" b="0" i="0" u="none" strike="noStrike">
                          <a:solidFill>
                            <a:srgbClr val="FFFFFF"/>
                          </a:solidFill>
                          <a:latin typeface="Calibri"/>
                        </a:rPr>
                        <a:t>Dispatche</a:t>
                      </a:r>
                      <a:br>
                        <a:rPr lang="en-IN" sz="600" b="0" i="0" u="none" strike="noStrike">
                          <a:solidFill>
                            <a:srgbClr val="FFFFFF"/>
                          </a:solidFill>
                          <a:latin typeface="Calibri"/>
                        </a:rPr>
                      </a:br>
                      <a:r>
                        <a:rPr lang="en-IN" sz="600" b="0" i="0" u="none" strike="noStrike">
                          <a:solidFill>
                            <a:srgbClr val="FFFFFF"/>
                          </a:solidFill>
                          <a:latin typeface="Calibri"/>
                        </a:rPr>
                        <a:t>d (MU) </a:t>
                      </a:r>
                    </a:p>
                  </a:txBody>
                  <a:tcPr marL="3789" marR="3789" marT="3789" marB="0" anchor="b">
                    <a:lnL>
                      <a:noFill/>
                    </a:lnL>
                    <a:lnR>
                      <a:noFill/>
                    </a:lnR>
                    <a:lnT>
                      <a:noFill/>
                    </a:lnT>
                    <a:lnB>
                      <a:noFill/>
                    </a:lnB>
                    <a:solidFill>
                      <a:srgbClr val="953735"/>
                    </a:solidFill>
                  </a:tcPr>
                </a:tc>
                <a:tc>
                  <a:txBody>
                    <a:bodyPr/>
                    <a:lstStyle/>
                    <a:p>
                      <a:pPr algn="l" fontAlgn="b"/>
                      <a:r>
                        <a:rPr lang="en-IN" sz="600" b="0" i="0" u="none" strike="noStrike">
                          <a:solidFill>
                            <a:srgbClr val="FFFFFF"/>
                          </a:solidFill>
                          <a:latin typeface="Calibri"/>
                        </a:rPr>
                        <a:t>Fixed</a:t>
                      </a:r>
                      <a:br>
                        <a:rPr lang="en-IN" sz="600" b="0" i="0" u="none" strike="noStrike">
                          <a:solidFill>
                            <a:srgbClr val="FFFFFF"/>
                          </a:solidFill>
                          <a:latin typeface="Calibri"/>
                        </a:rPr>
                      </a:br>
                      <a:r>
                        <a:rPr lang="en-IN" sz="600" b="0" i="0" u="none" strike="noStrike">
                          <a:solidFill>
                            <a:srgbClr val="FFFFFF"/>
                          </a:solidFill>
                          <a:latin typeface="Calibri"/>
                        </a:rPr>
                        <a:t>Cost (Rs.</a:t>
                      </a:r>
                      <a:br>
                        <a:rPr lang="en-IN" sz="600" b="0" i="0" u="none" strike="noStrike">
                          <a:solidFill>
                            <a:srgbClr val="FFFFFF"/>
                          </a:solidFill>
                          <a:latin typeface="Calibri"/>
                        </a:rPr>
                      </a:br>
                      <a:r>
                        <a:rPr lang="en-IN" sz="600" b="0" i="0" u="none" strike="noStrike">
                          <a:solidFill>
                            <a:srgbClr val="FFFFFF"/>
                          </a:solidFill>
                          <a:latin typeface="Calibri"/>
                        </a:rPr>
                        <a:t>Lacs) </a:t>
                      </a:r>
                    </a:p>
                  </a:txBody>
                  <a:tcPr marL="3789" marR="3789" marT="3789" marB="0" anchor="b">
                    <a:lnL>
                      <a:noFill/>
                    </a:lnL>
                    <a:lnR>
                      <a:noFill/>
                    </a:lnR>
                    <a:lnT>
                      <a:noFill/>
                    </a:lnT>
                    <a:lnB>
                      <a:noFill/>
                    </a:lnB>
                    <a:solidFill>
                      <a:srgbClr val="953735"/>
                    </a:solidFill>
                  </a:tcPr>
                </a:tc>
                <a:tc>
                  <a:txBody>
                    <a:bodyPr/>
                    <a:lstStyle/>
                    <a:p>
                      <a:pPr algn="l" fontAlgn="b"/>
                      <a:r>
                        <a:rPr lang="en-IN" sz="600" b="0" i="0" u="none" strike="noStrike">
                          <a:solidFill>
                            <a:srgbClr val="FFFFFF"/>
                          </a:solidFill>
                          <a:latin typeface="Calibri"/>
                        </a:rPr>
                        <a:t>Variable</a:t>
                      </a:r>
                      <a:br>
                        <a:rPr lang="en-IN" sz="600" b="0" i="0" u="none" strike="noStrike">
                          <a:solidFill>
                            <a:srgbClr val="FFFFFF"/>
                          </a:solidFill>
                          <a:latin typeface="Calibri"/>
                        </a:rPr>
                      </a:br>
                      <a:r>
                        <a:rPr lang="en-IN" sz="600" b="0" i="0" u="none" strike="noStrike">
                          <a:solidFill>
                            <a:srgbClr val="FFFFFF"/>
                          </a:solidFill>
                          <a:latin typeface="Calibri"/>
                        </a:rPr>
                        <a:t>Cost</a:t>
                      </a:r>
                      <a:br>
                        <a:rPr lang="en-IN" sz="600" b="0" i="0" u="none" strike="noStrike">
                          <a:solidFill>
                            <a:srgbClr val="FFFFFF"/>
                          </a:solidFill>
                          <a:latin typeface="Calibri"/>
                        </a:rPr>
                      </a:br>
                      <a:r>
                        <a:rPr lang="en-IN" sz="600" b="0" i="0" u="none" strike="noStrike">
                          <a:solidFill>
                            <a:srgbClr val="FFFFFF"/>
                          </a:solidFill>
                          <a:latin typeface="Calibri"/>
                        </a:rPr>
                        <a:t>(Rs./</a:t>
                      </a:r>
                      <a:br>
                        <a:rPr lang="en-IN" sz="600" b="0" i="0" u="none" strike="noStrike">
                          <a:solidFill>
                            <a:srgbClr val="FFFFFF"/>
                          </a:solidFill>
                          <a:latin typeface="Calibri"/>
                        </a:rPr>
                      </a:br>
                      <a:r>
                        <a:rPr lang="en-IN" sz="600" b="0" i="0" u="none" strike="noStrike">
                          <a:solidFill>
                            <a:srgbClr val="FFFFFF"/>
                          </a:solidFill>
                          <a:latin typeface="Calibri"/>
                        </a:rPr>
                        <a:t>Unit) </a:t>
                      </a:r>
                    </a:p>
                  </a:txBody>
                  <a:tcPr marL="3789" marR="3789" marT="3789" marB="0" anchor="b">
                    <a:lnL>
                      <a:noFill/>
                    </a:lnL>
                    <a:lnR>
                      <a:noFill/>
                    </a:lnR>
                    <a:lnT>
                      <a:noFill/>
                    </a:lnT>
                    <a:lnB>
                      <a:noFill/>
                    </a:lnB>
                    <a:solidFill>
                      <a:srgbClr val="953735"/>
                    </a:solidFill>
                  </a:tcPr>
                </a:tc>
                <a:tc>
                  <a:txBody>
                    <a:bodyPr/>
                    <a:lstStyle/>
                    <a:p>
                      <a:pPr algn="l" fontAlgn="b"/>
                      <a:r>
                        <a:rPr lang="en-IN" sz="600" b="0" i="0" u="none" strike="noStrike">
                          <a:solidFill>
                            <a:srgbClr val="FFFFFF"/>
                          </a:solidFill>
                          <a:latin typeface="Calibri"/>
                        </a:rPr>
                        <a:t>Variable</a:t>
                      </a:r>
                      <a:br>
                        <a:rPr lang="en-IN" sz="600" b="0" i="0" u="none" strike="noStrike">
                          <a:solidFill>
                            <a:srgbClr val="FFFFFF"/>
                          </a:solidFill>
                          <a:latin typeface="Calibri"/>
                        </a:rPr>
                      </a:br>
                      <a:r>
                        <a:rPr lang="en-IN" sz="600" b="0" i="0" u="none" strike="noStrike">
                          <a:solidFill>
                            <a:srgbClr val="FFFFFF"/>
                          </a:solidFill>
                          <a:latin typeface="Calibri"/>
                        </a:rPr>
                        <a:t>Cost</a:t>
                      </a:r>
                      <a:br>
                        <a:rPr lang="en-IN" sz="600" b="0" i="0" u="none" strike="noStrike">
                          <a:solidFill>
                            <a:srgbClr val="FFFFFF"/>
                          </a:solidFill>
                          <a:latin typeface="Calibri"/>
                        </a:rPr>
                      </a:br>
                      <a:r>
                        <a:rPr lang="en-IN" sz="600" b="0" i="0" u="none" strike="noStrike">
                          <a:solidFill>
                            <a:srgbClr val="FFFFFF"/>
                          </a:solidFill>
                          <a:latin typeface="Calibri"/>
                        </a:rPr>
                        <a:t>(Rs.</a:t>
                      </a:r>
                      <a:br>
                        <a:rPr lang="en-IN" sz="600" b="0" i="0" u="none" strike="noStrike">
                          <a:solidFill>
                            <a:srgbClr val="FFFFFF"/>
                          </a:solidFill>
                          <a:latin typeface="Calibri"/>
                        </a:rPr>
                      </a:br>
                      <a:r>
                        <a:rPr lang="en-IN" sz="600" b="0" i="0" u="none" strike="noStrike">
                          <a:solidFill>
                            <a:srgbClr val="FFFFFF"/>
                          </a:solidFill>
                          <a:latin typeface="Calibri"/>
                        </a:rPr>
                        <a:t>Lacs) </a:t>
                      </a:r>
                    </a:p>
                  </a:txBody>
                  <a:tcPr marL="3789" marR="3789" marT="3789" marB="0" anchor="b">
                    <a:lnL>
                      <a:noFill/>
                    </a:lnL>
                    <a:lnR>
                      <a:noFill/>
                    </a:lnR>
                    <a:lnT>
                      <a:noFill/>
                    </a:lnT>
                    <a:lnB>
                      <a:noFill/>
                    </a:lnB>
                    <a:solidFill>
                      <a:srgbClr val="953735"/>
                    </a:solidFill>
                  </a:tcPr>
                </a:tc>
                <a:tc>
                  <a:txBody>
                    <a:bodyPr/>
                    <a:lstStyle/>
                    <a:p>
                      <a:pPr algn="l" fontAlgn="b"/>
                      <a:r>
                        <a:rPr lang="en-IN" sz="600" b="0" i="0" u="none" strike="noStrike">
                          <a:solidFill>
                            <a:srgbClr val="FFFFFF"/>
                          </a:solidFill>
                          <a:latin typeface="Calibri"/>
                        </a:rPr>
                        <a:t>Incenti</a:t>
                      </a:r>
                      <a:br>
                        <a:rPr lang="en-IN" sz="600" b="0" i="0" u="none" strike="noStrike">
                          <a:solidFill>
                            <a:srgbClr val="FFFFFF"/>
                          </a:solidFill>
                          <a:latin typeface="Calibri"/>
                        </a:rPr>
                      </a:br>
                      <a:r>
                        <a:rPr lang="en-IN" sz="600" b="0" i="0" u="none" strike="noStrike">
                          <a:solidFill>
                            <a:srgbClr val="FFFFFF"/>
                          </a:solidFill>
                          <a:latin typeface="Calibri"/>
                        </a:rPr>
                        <a:t>ve (Rs.</a:t>
                      </a:r>
                      <a:br>
                        <a:rPr lang="en-IN" sz="600" b="0" i="0" u="none" strike="noStrike">
                          <a:solidFill>
                            <a:srgbClr val="FFFFFF"/>
                          </a:solidFill>
                          <a:latin typeface="Calibri"/>
                        </a:rPr>
                      </a:br>
                      <a:r>
                        <a:rPr lang="en-IN" sz="600" b="0" i="0" u="none" strike="noStrike">
                          <a:solidFill>
                            <a:srgbClr val="FFFFFF"/>
                          </a:solidFill>
                          <a:latin typeface="Calibri"/>
                        </a:rPr>
                        <a:t>Lacs) </a:t>
                      </a:r>
                    </a:p>
                  </a:txBody>
                  <a:tcPr marL="3789" marR="3789" marT="3789" marB="0" anchor="b">
                    <a:lnL>
                      <a:noFill/>
                    </a:lnL>
                    <a:lnR>
                      <a:noFill/>
                    </a:lnR>
                    <a:lnT>
                      <a:noFill/>
                    </a:lnT>
                    <a:lnB>
                      <a:noFill/>
                    </a:lnB>
                    <a:solidFill>
                      <a:srgbClr val="953735"/>
                    </a:solidFill>
                  </a:tcPr>
                </a:tc>
                <a:tc>
                  <a:txBody>
                    <a:bodyPr/>
                    <a:lstStyle/>
                    <a:p>
                      <a:pPr algn="l" fontAlgn="b"/>
                      <a:r>
                        <a:rPr lang="en-IN" sz="600" b="0" i="0" u="none" strike="noStrike">
                          <a:solidFill>
                            <a:srgbClr val="FFFFFF"/>
                          </a:solidFill>
                          <a:latin typeface="Calibri"/>
                        </a:rPr>
                        <a:t>Total</a:t>
                      </a:r>
                      <a:br>
                        <a:rPr lang="en-IN" sz="600" b="0" i="0" u="none" strike="noStrike">
                          <a:solidFill>
                            <a:srgbClr val="FFFFFF"/>
                          </a:solidFill>
                          <a:latin typeface="Calibri"/>
                        </a:rPr>
                      </a:br>
                      <a:r>
                        <a:rPr lang="en-IN" sz="600" b="0" i="0" u="none" strike="noStrike">
                          <a:solidFill>
                            <a:srgbClr val="FFFFFF"/>
                          </a:solidFill>
                          <a:latin typeface="Calibri"/>
                        </a:rPr>
                        <a:t>Cost (Rs.</a:t>
                      </a:r>
                      <a:br>
                        <a:rPr lang="en-IN" sz="600" b="0" i="0" u="none" strike="noStrike">
                          <a:solidFill>
                            <a:srgbClr val="FFFFFF"/>
                          </a:solidFill>
                          <a:latin typeface="Calibri"/>
                        </a:rPr>
                      </a:br>
                      <a:r>
                        <a:rPr lang="en-IN" sz="600" b="0" i="0" u="none" strike="noStrike">
                          <a:solidFill>
                            <a:srgbClr val="FFFFFF"/>
                          </a:solidFill>
                          <a:latin typeface="Calibri"/>
                        </a:rPr>
                        <a:t>Lacs) </a:t>
                      </a:r>
                    </a:p>
                  </a:txBody>
                  <a:tcPr marL="3789" marR="3789" marT="3789" marB="0" anchor="b">
                    <a:lnL>
                      <a:noFill/>
                    </a:lnL>
                    <a:lnR>
                      <a:noFill/>
                    </a:lnR>
                    <a:lnT>
                      <a:noFill/>
                    </a:lnT>
                    <a:lnB>
                      <a:noFill/>
                    </a:lnB>
                    <a:solidFill>
                      <a:srgbClr val="953735"/>
                    </a:solidFill>
                  </a:tcPr>
                </a:tc>
                <a:tc>
                  <a:txBody>
                    <a:bodyPr/>
                    <a:lstStyle/>
                    <a:p>
                      <a:pPr algn="l" fontAlgn="b"/>
                      <a:r>
                        <a:rPr lang="en-IN" sz="600" b="0" i="0" u="none" strike="noStrike">
                          <a:solidFill>
                            <a:srgbClr val="FFFFFF"/>
                          </a:solidFill>
                          <a:latin typeface="Calibri"/>
                        </a:rPr>
                        <a:t>Per Unit</a:t>
                      </a:r>
                      <a:br>
                        <a:rPr lang="en-IN" sz="600" b="0" i="0" u="none" strike="noStrike">
                          <a:solidFill>
                            <a:srgbClr val="FFFFFF"/>
                          </a:solidFill>
                          <a:latin typeface="Calibri"/>
                        </a:rPr>
                      </a:br>
                      <a:r>
                        <a:rPr lang="en-IN" sz="600" b="0" i="0" u="none" strike="noStrike">
                          <a:solidFill>
                            <a:srgbClr val="FFFFFF"/>
                          </a:solidFill>
                          <a:latin typeface="Calibri"/>
                        </a:rPr>
                        <a:t>Cost</a:t>
                      </a:r>
                      <a:br>
                        <a:rPr lang="en-IN" sz="600" b="0" i="0" u="none" strike="noStrike">
                          <a:solidFill>
                            <a:srgbClr val="FFFFFF"/>
                          </a:solidFill>
                          <a:latin typeface="Calibri"/>
                        </a:rPr>
                      </a:br>
                      <a:r>
                        <a:rPr lang="en-IN" sz="600" b="0" i="0" u="none" strike="noStrike">
                          <a:solidFill>
                            <a:srgbClr val="FFFFFF"/>
                          </a:solidFill>
                          <a:latin typeface="Calibri"/>
                        </a:rPr>
                        <a:t>(Rs./Unit</a:t>
                      </a:r>
                      <a:br>
                        <a:rPr lang="en-IN" sz="600" b="0" i="0" u="none" strike="noStrike">
                          <a:solidFill>
                            <a:srgbClr val="FFFFFF"/>
                          </a:solidFill>
                          <a:latin typeface="Calibri"/>
                        </a:rPr>
                      </a:br>
                      <a:r>
                        <a:rPr lang="en-IN" sz="600" b="0" i="0" u="none" strike="noStrike">
                          <a:solidFill>
                            <a:srgbClr val="FFFFFF"/>
                          </a:solidFill>
                          <a:latin typeface="Calibri"/>
                        </a:rPr>
                        <a:t>) </a:t>
                      </a:r>
                    </a:p>
                  </a:txBody>
                  <a:tcPr marL="3789" marR="3789" marT="3789" marB="0" anchor="b">
                    <a:lnL>
                      <a:noFill/>
                    </a:lnL>
                    <a:lnR>
                      <a:noFill/>
                    </a:lnR>
                    <a:lnT>
                      <a:noFill/>
                    </a:lnT>
                    <a:lnB>
                      <a:noFill/>
                    </a:lnB>
                    <a:solidFill>
                      <a:srgbClr val="953735"/>
                    </a:solidFill>
                  </a:tcPr>
                </a:tc>
              </a:tr>
              <a:tr h="93676">
                <a:tc>
                  <a:txBody>
                    <a:bodyPr/>
                    <a:lstStyle/>
                    <a:p>
                      <a:pPr algn="l" fontAlgn="b"/>
                      <a:r>
                        <a:rPr lang="en-IN" sz="700" b="0" i="0" u="none" strike="noStrike">
                          <a:solidFill>
                            <a:srgbClr val="000000"/>
                          </a:solidFill>
                          <a:latin typeface="Calibri"/>
                        </a:rPr>
                        <a:t>  </a:t>
                      </a:r>
                    </a:p>
                  </a:txBody>
                  <a:tcPr marL="3789" marR="3789" marT="3789" marB="0" anchor="b">
                    <a:lnL>
                      <a:noFill/>
                    </a:lnL>
                    <a:lnR>
                      <a:noFill/>
                    </a:lnR>
                    <a:lnT>
                      <a:noFill/>
                    </a:lnT>
                    <a:lnB>
                      <a:noFill/>
                    </a:lnB>
                  </a:tcPr>
                </a:tc>
                <a:tc>
                  <a:txBody>
                    <a:bodyPr/>
                    <a:lstStyle/>
                    <a:p>
                      <a:pPr algn="l" fontAlgn="b"/>
                      <a:r>
                        <a:rPr lang="en-IN" sz="600" b="0" i="0" u="none" strike="noStrike">
                          <a:solidFill>
                            <a:srgbClr val="000000"/>
                          </a:solidFill>
                          <a:latin typeface="Calibri"/>
                        </a:rPr>
                        <a:t> </a:t>
                      </a:r>
                    </a:p>
                  </a:txBody>
                  <a:tcPr marL="3789" marR="3789" marT="3789" marB="0" anchor="b">
                    <a:lnL>
                      <a:noFill/>
                    </a:lnL>
                    <a:lnR>
                      <a:noFill/>
                    </a:lnR>
                    <a:lnT>
                      <a:noFill/>
                    </a:lnT>
                    <a:lnB>
                      <a:noFill/>
                    </a:lnB>
                  </a:tcPr>
                </a:tc>
                <a:tc>
                  <a:txBody>
                    <a:bodyPr/>
                    <a:lstStyle/>
                    <a:p>
                      <a:pPr algn="l" fontAlgn="b"/>
                      <a:r>
                        <a:rPr lang="en-IN" sz="600" b="0" i="0" u="none" strike="noStrike">
                          <a:solidFill>
                            <a:srgbClr val="000000"/>
                          </a:solidFill>
                          <a:latin typeface="Calibri"/>
                        </a:rPr>
                        <a:t>  </a:t>
                      </a:r>
                    </a:p>
                  </a:txBody>
                  <a:tcPr marL="3789" marR="3789" marT="3789" marB="0" anchor="b">
                    <a:lnL>
                      <a:noFill/>
                    </a:lnL>
                    <a:lnR>
                      <a:noFill/>
                    </a:lnR>
                    <a:lnT>
                      <a:noFill/>
                    </a:lnT>
                    <a:lnB>
                      <a:noFill/>
                    </a:lnB>
                  </a:tcPr>
                </a:tc>
                <a:tc>
                  <a:txBody>
                    <a:bodyPr/>
                    <a:lstStyle/>
                    <a:p>
                      <a:pPr algn="l" fontAlgn="b"/>
                      <a:r>
                        <a:rPr lang="en-IN" sz="600" b="0" i="0" u="none" strike="noStrike">
                          <a:solidFill>
                            <a:srgbClr val="000000"/>
                          </a:solidFill>
                          <a:latin typeface="Calibri"/>
                        </a:rPr>
                        <a:t> </a:t>
                      </a:r>
                    </a:p>
                  </a:txBody>
                  <a:tcPr marL="3789" marR="3789" marT="3789" marB="0" anchor="b">
                    <a:lnL>
                      <a:noFill/>
                    </a:lnL>
                    <a:lnR>
                      <a:noFill/>
                    </a:lnR>
                    <a:lnT>
                      <a:noFill/>
                    </a:lnT>
                    <a:lnB>
                      <a:noFill/>
                    </a:lnB>
                  </a:tcPr>
                </a:tc>
                <a:tc>
                  <a:txBody>
                    <a:bodyPr/>
                    <a:lstStyle/>
                    <a:p>
                      <a:pPr algn="l" fontAlgn="b"/>
                      <a:r>
                        <a:rPr lang="en-IN" sz="600" b="0" i="0" u="none" strike="noStrike">
                          <a:solidFill>
                            <a:srgbClr val="000000"/>
                          </a:solidFill>
                          <a:latin typeface="Calibri"/>
                        </a:rPr>
                        <a:t>  </a:t>
                      </a:r>
                    </a:p>
                  </a:txBody>
                  <a:tcPr marL="3789" marR="3789" marT="3789" marB="0" anchor="b">
                    <a:lnL>
                      <a:noFill/>
                    </a:lnL>
                    <a:lnR>
                      <a:noFill/>
                    </a:lnR>
                    <a:lnT>
                      <a:noFill/>
                    </a:lnT>
                    <a:lnB>
                      <a:noFill/>
                    </a:lnB>
                  </a:tcPr>
                </a:tc>
                <a:tc>
                  <a:txBody>
                    <a:bodyPr/>
                    <a:lstStyle/>
                    <a:p>
                      <a:pPr algn="l" fontAlgn="b"/>
                      <a:r>
                        <a:rPr lang="en-IN" sz="600" b="0" i="0" u="none" strike="noStrike">
                          <a:solidFill>
                            <a:srgbClr val="000000"/>
                          </a:solidFill>
                          <a:latin typeface="Calibri"/>
                        </a:rPr>
                        <a:t> </a:t>
                      </a:r>
                    </a:p>
                  </a:txBody>
                  <a:tcPr marL="3789" marR="3789" marT="3789" marB="0" anchor="b">
                    <a:lnL>
                      <a:noFill/>
                    </a:lnL>
                    <a:lnR>
                      <a:noFill/>
                    </a:lnR>
                    <a:lnT>
                      <a:noFill/>
                    </a:lnT>
                    <a:lnB>
                      <a:noFill/>
                    </a:lnB>
                  </a:tcPr>
                </a:tc>
                <a:tc>
                  <a:txBody>
                    <a:bodyPr/>
                    <a:lstStyle/>
                    <a:p>
                      <a:pPr algn="l" fontAlgn="b"/>
                      <a:r>
                        <a:rPr lang="en-IN" sz="600" b="0" i="0" u="none" strike="noStrike">
                          <a:solidFill>
                            <a:srgbClr val="000000"/>
                          </a:solidFill>
                          <a:latin typeface="Calibri"/>
                        </a:rPr>
                        <a:t> </a:t>
                      </a:r>
                    </a:p>
                  </a:txBody>
                  <a:tcPr marL="3789" marR="3789" marT="3789" marB="0" anchor="b">
                    <a:lnL>
                      <a:noFill/>
                    </a:lnL>
                    <a:lnR>
                      <a:noFill/>
                    </a:lnR>
                    <a:lnT>
                      <a:noFill/>
                    </a:lnT>
                    <a:lnB>
                      <a:noFill/>
                    </a:lnB>
                  </a:tcPr>
                </a:tc>
                <a:tc>
                  <a:txBody>
                    <a:bodyPr/>
                    <a:lstStyle/>
                    <a:p>
                      <a:pPr algn="l" fontAlgn="b"/>
                      <a:r>
                        <a:rPr lang="en-IN" sz="600" b="0" i="0" u="none" strike="noStrike">
                          <a:solidFill>
                            <a:srgbClr val="000000"/>
                          </a:solidFill>
                          <a:latin typeface="Calibri"/>
                        </a:rPr>
                        <a:t> </a:t>
                      </a:r>
                    </a:p>
                  </a:txBody>
                  <a:tcPr marL="3789" marR="3789" marT="3789" marB="0" anchor="b">
                    <a:lnL>
                      <a:noFill/>
                    </a:lnL>
                    <a:lnR>
                      <a:noFill/>
                    </a:lnR>
                    <a:lnT>
                      <a:noFill/>
                    </a:lnT>
                    <a:lnB>
                      <a:noFill/>
                    </a:lnB>
                  </a:tcPr>
                </a:tc>
                <a:tc>
                  <a:txBody>
                    <a:bodyPr/>
                    <a:lstStyle/>
                    <a:p>
                      <a:pPr algn="l" fontAlgn="b"/>
                      <a:r>
                        <a:rPr lang="en-IN" sz="600" b="0" i="0" u="none" strike="noStrike">
                          <a:solidFill>
                            <a:srgbClr val="000000"/>
                          </a:solidFill>
                          <a:latin typeface="Calibri"/>
                        </a:rPr>
                        <a:t>  </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Dhuvaran oil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1038</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508</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5951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3.44</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17492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23442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4.61</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Wind (New Policy)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408</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408</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3.37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13750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13750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3.37</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NTPC -KAWAS  </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935</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281</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7663</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3.09</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8668</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16331</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5.82</a:t>
                      </a:r>
                    </a:p>
                  </a:txBody>
                  <a:tcPr marL="3789" marR="3789" marT="3789" marB="0" anchor="b">
                    <a:lnL>
                      <a:noFill/>
                    </a:lnL>
                    <a:lnR>
                      <a:noFill/>
                    </a:lnR>
                    <a:lnT>
                      <a:noFill/>
                    </a:lnT>
                    <a:lnB>
                      <a:noFill/>
                    </a:lnB>
                    <a:solidFill>
                      <a:srgbClr val="FFFF00"/>
                    </a:solidFill>
                  </a:tcPr>
                </a:tc>
              </a:tr>
              <a:tr h="93676">
                <a:tc>
                  <a:txBody>
                    <a:bodyPr/>
                    <a:lstStyle/>
                    <a:p>
                      <a:pPr algn="l" fontAlgn="b"/>
                      <a:r>
                        <a:rPr lang="en-IN" sz="700" b="0" i="0" u="none" strike="noStrike">
                          <a:solidFill>
                            <a:srgbClr val="000000"/>
                          </a:solidFill>
                          <a:latin typeface="Calibri"/>
                        </a:rPr>
                        <a:t> Tarini Inds Limited  </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7</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7</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3</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218</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218</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3</a:t>
                      </a:r>
                    </a:p>
                  </a:txBody>
                  <a:tcPr marL="3789" marR="3789" marT="3789" marB="0" anchor="b">
                    <a:lnL>
                      <a:noFill/>
                    </a:lnL>
                    <a:lnR>
                      <a:noFill/>
                    </a:lnR>
                    <a:lnT>
                      <a:noFill/>
                    </a:lnT>
                    <a:lnB>
                      <a:noFill/>
                    </a:lnB>
                    <a:solidFill>
                      <a:srgbClr val="FFFF00"/>
                    </a:solidFill>
                  </a:tcPr>
                </a:tc>
              </a:tr>
              <a:tr h="93676">
                <a:tc>
                  <a:txBody>
                    <a:bodyPr/>
                    <a:lstStyle/>
                    <a:p>
                      <a:pPr algn="l" fontAlgn="b"/>
                      <a:r>
                        <a:rPr lang="en-IN" sz="700" b="0" i="0" u="none" strike="noStrike">
                          <a:solidFill>
                            <a:srgbClr val="000000"/>
                          </a:solidFill>
                          <a:latin typeface="Calibri"/>
                        </a:rPr>
                        <a:t> NPC -Tarapur-3&amp;4  </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911</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911</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2.73</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24859</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24859</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2.73</a:t>
                      </a:r>
                    </a:p>
                  </a:txBody>
                  <a:tcPr marL="3789" marR="3789" marT="3789" marB="0" anchor="b">
                    <a:lnL>
                      <a:noFill/>
                    </a:lnL>
                    <a:lnR>
                      <a:noFill/>
                    </a:lnR>
                    <a:lnT>
                      <a:noFill/>
                    </a:lnT>
                    <a:lnB>
                      <a:noFill/>
                    </a:lnB>
                    <a:solidFill>
                      <a:srgbClr val="FFFF00"/>
                    </a:solidFill>
                  </a:tcPr>
                </a:tc>
              </a:tr>
              <a:tr h="256691">
                <a:tc>
                  <a:txBody>
                    <a:bodyPr/>
                    <a:lstStyle/>
                    <a:p>
                      <a:pPr algn="l" fontAlgn="b"/>
                      <a:r>
                        <a:rPr lang="en-IN" sz="700" b="0" i="0" u="none" strike="noStrike">
                          <a:solidFill>
                            <a:srgbClr val="000000"/>
                          </a:solidFill>
                          <a:latin typeface="Calibri"/>
                        </a:rPr>
                        <a:t> GPEC  </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2223</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667</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26174</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2.47</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16472</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42646</a:t>
                      </a:r>
                    </a:p>
                  </a:txBody>
                  <a:tcPr marL="3789" marR="3789" marT="3789" marB="0" anchor="b">
                    <a:lnL>
                      <a:noFill/>
                    </a:lnL>
                    <a:lnR>
                      <a:noFill/>
                    </a:lnR>
                    <a:lnT>
                      <a:noFill/>
                    </a:lnT>
                    <a:lnB>
                      <a:noFill/>
                    </a:lnB>
                    <a:solidFill>
                      <a:srgbClr val="FFFF00"/>
                    </a:solidFill>
                  </a:tcPr>
                </a:tc>
                <a:tc>
                  <a:txBody>
                    <a:bodyPr/>
                    <a:lstStyle/>
                    <a:p>
                      <a:pPr algn="r" fontAlgn="b"/>
                      <a:r>
                        <a:rPr lang="en-IN" sz="600" b="0" i="0" u="none" strike="noStrike">
                          <a:solidFill>
                            <a:srgbClr val="000000"/>
                          </a:solidFill>
                          <a:latin typeface="Calibri"/>
                        </a:rPr>
                        <a:t>6.39</a:t>
                      </a:r>
                    </a:p>
                  </a:txBody>
                  <a:tcPr marL="3789" marR="3789" marT="3789" marB="0" anchor="b">
                    <a:lnL>
                      <a:noFill/>
                    </a:lnL>
                    <a:lnR>
                      <a:noFill/>
                    </a:lnR>
                    <a:lnT>
                      <a:noFill/>
                    </a:lnT>
                    <a:lnB>
                      <a:noFill/>
                    </a:lnB>
                    <a:solidFill>
                      <a:srgbClr val="FFFF00"/>
                    </a:solidFill>
                  </a:tcPr>
                </a:tc>
              </a:tr>
              <a:tr h="93676">
                <a:tc>
                  <a:txBody>
                    <a:bodyPr/>
                    <a:lstStyle/>
                    <a:p>
                      <a:pPr algn="l" fontAlgn="b"/>
                      <a:r>
                        <a:rPr lang="en-IN" sz="700" b="0" i="0" u="none" strike="noStrike">
                          <a:solidFill>
                            <a:srgbClr val="000000"/>
                          </a:solidFill>
                          <a:latin typeface="Calibri"/>
                        </a:rPr>
                        <a:t> Captive Power Plant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2.34</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210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210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2.34</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Dhuvaran Gas -I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489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147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3235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2.21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3243</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136</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6615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4.51</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Dhuvaran Gas -II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645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193</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5453</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2.21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4278</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179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9911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5.12</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GIPCL -I (145)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174</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52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645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2.17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1131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1776</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3.41</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Utran Gas Based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739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222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4166</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2.16</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4787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241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9194</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4.15</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GSEG Expansion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409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123</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239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2.12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2598</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2838</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2.32</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GSPC-Pipavav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292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88</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479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2.12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1856</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2335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2.67</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NPC -Kakrapar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241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241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2.03</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4892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4892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2.03</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ESSAR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1249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375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7774</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2.01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7532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15306</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4.08</a:t>
                      </a:r>
                    </a:p>
                  </a:txBody>
                  <a:tcPr marL="3789" marR="3789" marT="3789" marB="0" anchor="b">
                    <a:lnL>
                      <a:noFill/>
                    </a:lnL>
                    <a:lnR>
                      <a:noFill/>
                    </a:lnR>
                    <a:lnT>
                      <a:noFill/>
                    </a:lnT>
                    <a:lnB>
                      <a:noFill/>
                    </a:lnB>
                  </a:tcPr>
                </a:tc>
              </a:tr>
              <a:tr h="192518">
                <a:tc>
                  <a:txBody>
                    <a:bodyPr/>
                    <a:lstStyle/>
                    <a:p>
                      <a:pPr algn="l" fontAlgn="b"/>
                      <a:r>
                        <a:rPr lang="en-IN" sz="700" b="0" i="0" u="none" strike="noStrike">
                          <a:solidFill>
                            <a:srgbClr val="000000"/>
                          </a:solidFill>
                          <a:latin typeface="Calibri"/>
                        </a:rPr>
                        <a:t> Utran Extension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1657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497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18721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1.86</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9246</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27967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5.63</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GIPCL, Expansion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380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114</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4380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1.75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1994</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6374</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5.59</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Wind (Old Policy)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1.75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190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190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1.75</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NTPC -JHANOR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838</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251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6225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1.73</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4350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10575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4.21</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Sikka TPS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1129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339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10029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1.72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5826</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15854</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4.68</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GIPCL II (160)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218</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65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1027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1.72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1124</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2151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3.29</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NTPC Kahalgaon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152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46</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1647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777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2424</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5.3</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Sipat Stage-I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117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1261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595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1857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5.3</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Wanakbori I to VI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2561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862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12737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1.69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14569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377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27682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3.21</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Gandhinagar I to IV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1943</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1943</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15987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1.59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30895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46882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2.41</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Gandhinagar V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462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462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3329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1.48</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6838</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151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10318</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2.23</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GSEG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361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361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3917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1.48</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5345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9263</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2.56</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Ukai TPS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1002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1002</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5459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1.43</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14325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19784</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1.97</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NTPC -Kahalgoan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305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305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2833</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1.21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3687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6519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2.14</a:t>
                      </a:r>
                    </a:p>
                  </a:txBody>
                  <a:tcPr marL="3789" marR="3789" marT="3789" marB="0" anchor="b">
                    <a:lnL>
                      <a:noFill/>
                    </a:lnL>
                    <a:lnR>
                      <a:noFill/>
                    </a:lnR>
                    <a:lnT>
                      <a:noFill/>
                    </a:lnT>
                    <a:lnB>
                      <a:noFill/>
                    </a:lnB>
                  </a:tcPr>
                </a:tc>
              </a:tr>
              <a:tr h="192518">
                <a:tc>
                  <a:txBody>
                    <a:bodyPr/>
                    <a:lstStyle/>
                    <a:p>
                      <a:pPr algn="l" fontAlgn="b"/>
                      <a:r>
                        <a:rPr lang="en-IN" sz="700" b="0" i="0" u="none" strike="noStrike">
                          <a:solidFill>
                            <a:srgbClr val="000000"/>
                          </a:solidFill>
                          <a:latin typeface="Calibri"/>
                        </a:rPr>
                        <a:t> Kutch Lignite IV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116</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116</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2521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0.96</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1110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3631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3.14</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VINDHYACHAL -III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637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637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4425</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0.94</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5986</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10410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1.63</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NTPC -Sipat -II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466</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466</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0.54</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2517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2517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0.54</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Ukai Hydro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Wanakbori VII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Kutch Lignite I to III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Kadana Hydro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47</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1871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1871</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3.97</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Sikka Extension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GIPCL-SLPP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GMDC -Akrimota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NPC -Tarapur-1&amp;2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NTPC -KORBA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VINDHYACHAL -I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VINDHYACHAL -II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SSNNL -Hydro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NTPC Nt Karanpura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l" fontAlgn="b"/>
                      <a:r>
                        <a:rPr lang="en-IN" sz="600" b="0" i="0" u="none" strike="noStrike">
                          <a:solidFill>
                            <a:srgbClr val="000000"/>
                          </a:solidFill>
                          <a:latin typeface="Calibri"/>
                        </a:rPr>
                        <a:t> </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APPL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Aryan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0</a:t>
                      </a:r>
                    </a:p>
                  </a:txBody>
                  <a:tcPr marL="3789" marR="3789" marT="3789" marB="0" anchor="b">
                    <a:lnL>
                      <a:noFill/>
                    </a:lnL>
                    <a:lnR>
                      <a:noFill/>
                    </a:lnR>
                    <a:lnT>
                      <a:noFill/>
                    </a:lnT>
                    <a:lnB>
                      <a:noFill/>
                    </a:lnB>
                  </a:tcPr>
                </a:tc>
              </a:tr>
              <a:tr h="93676">
                <a:tc>
                  <a:txBody>
                    <a:bodyPr/>
                    <a:lstStyle/>
                    <a:p>
                      <a:pPr algn="l" fontAlgn="b"/>
                      <a:endParaRPr lang="en-IN" sz="700" b="0" i="0" u="none" strike="noStrike">
                        <a:solidFill>
                          <a:srgbClr val="000000"/>
                        </a:solidFill>
                        <a:latin typeface="Calibri"/>
                      </a:endParaRPr>
                    </a:p>
                  </a:txBody>
                  <a:tcPr marL="3789" marR="3789" marT="3789" marB="0" anchor="b">
                    <a:lnL>
                      <a:noFill/>
                    </a:lnL>
                    <a:lnR>
                      <a:noFill/>
                    </a:lnR>
                    <a:lnT>
                      <a:noFill/>
                    </a:lnT>
                    <a:lnB>
                      <a:noFill/>
                    </a:lnB>
                  </a:tcPr>
                </a:tc>
                <a:tc>
                  <a:txBody>
                    <a:bodyPr/>
                    <a:lstStyle/>
                    <a:p>
                      <a:pPr algn="l" fontAlgn="b"/>
                      <a:endParaRPr lang="en-IN" sz="600" b="0" i="0" u="none" strike="noStrike">
                        <a:solidFill>
                          <a:srgbClr val="000000"/>
                        </a:solidFill>
                        <a:latin typeface="Calibri"/>
                      </a:endParaRPr>
                    </a:p>
                  </a:txBody>
                  <a:tcPr marL="3789" marR="3789" marT="3789" marB="0" anchor="b">
                    <a:lnL>
                      <a:noFill/>
                    </a:lnL>
                    <a:lnR>
                      <a:noFill/>
                    </a:lnR>
                    <a:lnT>
                      <a:noFill/>
                    </a:lnT>
                    <a:lnB>
                      <a:noFill/>
                    </a:lnB>
                  </a:tcPr>
                </a:tc>
                <a:tc>
                  <a:txBody>
                    <a:bodyPr/>
                    <a:lstStyle/>
                    <a:p>
                      <a:pPr algn="l" fontAlgn="b"/>
                      <a:endParaRPr lang="en-IN" sz="600" b="0" i="0" u="none" strike="noStrike">
                        <a:solidFill>
                          <a:srgbClr val="000000"/>
                        </a:solidFill>
                        <a:latin typeface="Calibri"/>
                      </a:endParaRPr>
                    </a:p>
                  </a:txBody>
                  <a:tcPr marL="3789" marR="3789" marT="3789" marB="0" anchor="b">
                    <a:lnL>
                      <a:noFill/>
                    </a:lnL>
                    <a:lnR>
                      <a:noFill/>
                    </a:lnR>
                    <a:lnT>
                      <a:noFill/>
                    </a:lnT>
                    <a:lnB>
                      <a:noFill/>
                    </a:lnB>
                  </a:tcPr>
                </a:tc>
                <a:tc>
                  <a:txBody>
                    <a:bodyPr/>
                    <a:lstStyle/>
                    <a:p>
                      <a:pPr algn="l" fontAlgn="b"/>
                      <a:endParaRPr lang="en-IN" sz="600" b="0" i="0" u="none" strike="noStrike">
                        <a:solidFill>
                          <a:srgbClr val="000000"/>
                        </a:solidFill>
                        <a:latin typeface="Calibri"/>
                      </a:endParaRPr>
                    </a:p>
                  </a:txBody>
                  <a:tcPr marL="3789" marR="3789" marT="3789" marB="0" anchor="b">
                    <a:lnL>
                      <a:noFill/>
                    </a:lnL>
                    <a:lnR>
                      <a:noFill/>
                    </a:lnR>
                    <a:lnT>
                      <a:noFill/>
                    </a:lnT>
                    <a:lnB>
                      <a:noFill/>
                    </a:lnB>
                  </a:tcPr>
                </a:tc>
                <a:tc>
                  <a:txBody>
                    <a:bodyPr/>
                    <a:lstStyle/>
                    <a:p>
                      <a:pPr algn="l" fontAlgn="b"/>
                      <a:endParaRPr lang="en-IN" sz="600" b="0" i="0" u="none" strike="noStrike">
                        <a:solidFill>
                          <a:srgbClr val="000000"/>
                        </a:solidFill>
                        <a:latin typeface="Calibri"/>
                      </a:endParaRPr>
                    </a:p>
                  </a:txBody>
                  <a:tcPr marL="3789" marR="3789" marT="3789" marB="0" anchor="b">
                    <a:lnL>
                      <a:noFill/>
                    </a:lnL>
                    <a:lnR>
                      <a:noFill/>
                    </a:lnR>
                    <a:lnT>
                      <a:noFill/>
                    </a:lnT>
                    <a:lnB>
                      <a:noFill/>
                    </a:lnB>
                  </a:tcPr>
                </a:tc>
                <a:tc>
                  <a:txBody>
                    <a:bodyPr/>
                    <a:lstStyle/>
                    <a:p>
                      <a:pPr algn="l" fontAlgn="b"/>
                      <a:endParaRPr lang="en-IN" sz="600" b="0" i="0" u="none" strike="noStrike">
                        <a:solidFill>
                          <a:srgbClr val="000000"/>
                        </a:solidFill>
                        <a:latin typeface="Calibri"/>
                      </a:endParaRPr>
                    </a:p>
                  </a:txBody>
                  <a:tcPr marL="3789" marR="3789" marT="3789" marB="0" anchor="b">
                    <a:lnL>
                      <a:noFill/>
                    </a:lnL>
                    <a:lnR>
                      <a:noFill/>
                    </a:lnR>
                    <a:lnT>
                      <a:noFill/>
                    </a:lnT>
                    <a:lnB>
                      <a:noFill/>
                    </a:lnB>
                  </a:tcPr>
                </a:tc>
                <a:tc>
                  <a:txBody>
                    <a:bodyPr/>
                    <a:lstStyle/>
                    <a:p>
                      <a:pPr algn="l" fontAlgn="b"/>
                      <a:endParaRPr lang="en-IN" sz="600" b="0" i="0" u="none" strike="noStrike">
                        <a:solidFill>
                          <a:srgbClr val="000000"/>
                        </a:solidFill>
                        <a:latin typeface="Calibri"/>
                      </a:endParaRPr>
                    </a:p>
                  </a:txBody>
                  <a:tcPr marL="3789" marR="3789" marT="3789" marB="0" anchor="b">
                    <a:lnL>
                      <a:noFill/>
                    </a:lnL>
                    <a:lnR>
                      <a:noFill/>
                    </a:lnR>
                    <a:lnT>
                      <a:noFill/>
                    </a:lnT>
                    <a:lnB>
                      <a:noFill/>
                    </a:lnB>
                  </a:tcPr>
                </a:tc>
                <a:tc>
                  <a:txBody>
                    <a:bodyPr/>
                    <a:lstStyle/>
                    <a:p>
                      <a:pPr algn="l" fontAlgn="b"/>
                      <a:endParaRPr lang="en-IN" sz="600" b="0" i="0" u="none" strike="noStrike">
                        <a:solidFill>
                          <a:srgbClr val="000000"/>
                        </a:solidFill>
                        <a:latin typeface="Calibri"/>
                      </a:endParaRPr>
                    </a:p>
                  </a:txBody>
                  <a:tcPr marL="3789" marR="3789" marT="3789" marB="0" anchor="b">
                    <a:lnL>
                      <a:noFill/>
                    </a:lnL>
                    <a:lnR>
                      <a:noFill/>
                    </a:lnR>
                    <a:lnT>
                      <a:noFill/>
                    </a:lnT>
                    <a:lnB>
                      <a:noFill/>
                    </a:lnB>
                  </a:tcPr>
                </a:tc>
                <a:tc>
                  <a:txBody>
                    <a:bodyPr/>
                    <a:lstStyle/>
                    <a:p>
                      <a:pPr algn="l" fontAlgn="b"/>
                      <a:endParaRPr lang="en-IN" sz="600" b="0" i="0" u="none" strike="noStrike">
                        <a:solidFill>
                          <a:srgbClr val="000000"/>
                        </a:solidFill>
                        <a:latin typeface="Calibri"/>
                      </a:endParaRPr>
                    </a:p>
                  </a:txBody>
                  <a:tcPr marL="3789" marR="3789" marT="3789" marB="0" anchor="b">
                    <a:lnL>
                      <a:noFill/>
                    </a:lnL>
                    <a:lnR>
                      <a:noFill/>
                    </a:lnR>
                    <a:lnT>
                      <a:noFill/>
                    </a:lnT>
                    <a:lnB>
                      <a:noFill/>
                    </a:lnB>
                  </a:tcPr>
                </a:tc>
              </a:tr>
              <a:tr h="93676">
                <a:tc>
                  <a:txBody>
                    <a:bodyPr/>
                    <a:lstStyle/>
                    <a:p>
                      <a:pPr algn="l" fontAlgn="b"/>
                      <a:r>
                        <a:rPr lang="en-IN" sz="700" b="0" i="0" u="none" strike="noStrike">
                          <a:solidFill>
                            <a:srgbClr val="000000"/>
                          </a:solidFill>
                          <a:latin typeface="Calibri"/>
                        </a:rPr>
                        <a:t> </a:t>
                      </a:r>
                      <a:r>
                        <a:rPr lang="en-IN" sz="700" b="1" i="0" u="none" strike="noStrike">
                          <a:solidFill>
                            <a:srgbClr val="000000"/>
                          </a:solidFill>
                          <a:latin typeface="Calibri"/>
                        </a:rPr>
                        <a:t>Total </a:t>
                      </a:r>
                      <a:r>
                        <a:rPr lang="en-IN" sz="700" b="0" i="0" u="none" strike="noStrike">
                          <a:solidFill>
                            <a:srgbClr val="000000"/>
                          </a:solidFill>
                          <a:latin typeface="Calibri"/>
                        </a:rPr>
                        <a:t> </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22169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11789</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158150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1.88</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221360</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1083</a:t>
                      </a:r>
                    </a:p>
                  </a:txBody>
                  <a:tcPr marL="3789" marR="3789" marT="3789" marB="0" anchor="b">
                    <a:lnL>
                      <a:noFill/>
                    </a:lnL>
                    <a:lnR>
                      <a:noFill/>
                    </a:lnR>
                    <a:lnT>
                      <a:noFill/>
                    </a:lnT>
                    <a:lnB>
                      <a:noFill/>
                    </a:lnB>
                  </a:tcPr>
                </a:tc>
                <a:tc>
                  <a:txBody>
                    <a:bodyPr/>
                    <a:lstStyle/>
                    <a:p>
                      <a:pPr algn="r" fontAlgn="b"/>
                      <a:r>
                        <a:rPr lang="en-IN" sz="600" b="0" i="0" u="none" strike="noStrike">
                          <a:solidFill>
                            <a:srgbClr val="000000"/>
                          </a:solidFill>
                          <a:latin typeface="Calibri"/>
                        </a:rPr>
                        <a:t>380593</a:t>
                      </a:r>
                    </a:p>
                  </a:txBody>
                  <a:tcPr marL="3789" marR="3789" marT="3789" marB="0" anchor="b">
                    <a:lnL>
                      <a:noFill/>
                    </a:lnL>
                    <a:lnR>
                      <a:noFill/>
                    </a:lnR>
                    <a:lnT>
                      <a:noFill/>
                    </a:lnT>
                    <a:lnB>
                      <a:noFill/>
                    </a:lnB>
                  </a:tcPr>
                </a:tc>
                <a:tc>
                  <a:txBody>
                    <a:bodyPr/>
                    <a:lstStyle/>
                    <a:p>
                      <a:pPr algn="r" fontAlgn="b"/>
                      <a:r>
                        <a:rPr lang="en-IN" sz="600" b="0" i="0" u="none" strike="noStrike" dirty="0">
                          <a:solidFill>
                            <a:srgbClr val="000000"/>
                          </a:solidFill>
                          <a:latin typeface="Calibri"/>
                        </a:rPr>
                        <a:t>3.23</a:t>
                      </a:r>
                    </a:p>
                  </a:txBody>
                  <a:tcPr marL="3789" marR="3789" marT="3789" marB="0" anchor="b">
                    <a:lnL>
                      <a:noFill/>
                    </a:lnL>
                    <a:lnR>
                      <a:noFill/>
                    </a:lnR>
                    <a:lnT>
                      <a:noFill/>
                    </a:lnT>
                    <a:lnB>
                      <a:noFill/>
                    </a:lnB>
                  </a:tcPr>
                </a:tc>
              </a:tr>
            </a:tbl>
          </a:graphicData>
        </a:graphic>
      </p:graphicFrame>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a:xfrm>
            <a:off x="1857356" y="0"/>
            <a:ext cx="7044372" cy="571480"/>
          </a:xfrm>
        </p:spPr>
        <p:txBody>
          <a:bodyPr>
            <a:noAutofit/>
          </a:bodyPr>
          <a:lstStyle/>
          <a:p>
            <a:pPr algn="ctr"/>
            <a:r>
              <a:rPr lang="en-US" sz="2800" dirty="0" smtClean="0"/>
              <a:t>Power Purchase Portfolio-DHBVNL(2010-11)</a:t>
            </a:r>
            <a:endParaRPr lang="en-IN" sz="2800"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66</a:t>
            </a:fld>
            <a:endParaRPr lang="en-IN"/>
          </a:p>
        </p:txBody>
      </p:sp>
      <p:sp>
        <p:nvSpPr>
          <p:cNvPr id="10" name="TextBox 8"/>
          <p:cNvSpPr txBox="1">
            <a:spLocks noChangeArrowheads="1"/>
          </p:cNvSpPr>
          <p:nvPr/>
        </p:nvSpPr>
        <p:spPr bwMode="auto">
          <a:xfrm>
            <a:off x="6948264" y="1772816"/>
            <a:ext cx="1643062" cy="1169551"/>
          </a:xfrm>
          <a:prstGeom prst="rect">
            <a:avLst/>
          </a:prstGeom>
          <a:noFill/>
          <a:ln w="9525">
            <a:noFill/>
            <a:miter lim="800000"/>
            <a:headEnd/>
            <a:tailEnd/>
          </a:ln>
        </p:spPr>
        <p:txBody>
          <a:bodyPr wrap="square">
            <a:spAutoFit/>
          </a:bodyPr>
          <a:lstStyle/>
          <a:p>
            <a:r>
              <a:rPr lang="en-US" sz="1400" dirty="0" err="1"/>
              <a:t>Discom</a:t>
            </a:r>
            <a:r>
              <a:rPr lang="en-US" sz="1400" dirty="0"/>
              <a:t> may avoid procurement from these sources in descending order of per unit cost</a:t>
            </a:r>
          </a:p>
        </p:txBody>
      </p:sp>
      <p:sp>
        <p:nvSpPr>
          <p:cNvPr id="11" name="Right Brace 10"/>
          <p:cNvSpPr/>
          <p:nvPr/>
        </p:nvSpPr>
        <p:spPr>
          <a:xfrm>
            <a:off x="6372200" y="1556792"/>
            <a:ext cx="571500" cy="1584176"/>
          </a:xfrm>
          <a:prstGeom prst="rightBrace">
            <a:avLst/>
          </a:prstGeom>
          <a:ln>
            <a:solidFill>
              <a:schemeClr val="tx1">
                <a:lumMod val="9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cs typeface="Arial" charset="0"/>
            </a:endParaRPr>
          </a:p>
        </p:txBody>
      </p:sp>
      <p:sp>
        <p:nvSpPr>
          <p:cNvPr id="12" name="TextBox 7"/>
          <p:cNvSpPr txBox="1">
            <a:spLocks noChangeArrowheads="1"/>
          </p:cNvSpPr>
          <p:nvPr/>
        </p:nvSpPr>
        <p:spPr bwMode="auto">
          <a:xfrm>
            <a:off x="6732240" y="3284984"/>
            <a:ext cx="2124075" cy="1754326"/>
          </a:xfrm>
          <a:prstGeom prst="rect">
            <a:avLst/>
          </a:prstGeom>
          <a:noFill/>
          <a:ln w="9525">
            <a:noFill/>
            <a:miter lim="800000"/>
            <a:headEnd/>
            <a:tailEnd/>
          </a:ln>
        </p:spPr>
        <p:txBody>
          <a:bodyPr wrap="square">
            <a:spAutoFit/>
          </a:bodyPr>
          <a:lstStyle/>
          <a:p>
            <a:r>
              <a:rPr lang="en-US" sz="1200" dirty="0"/>
              <a:t>Source: Tariff order </a:t>
            </a:r>
            <a:r>
              <a:rPr lang="en-US" sz="1200" dirty="0" smtClean="0"/>
              <a:t> DHBVNL for </a:t>
            </a:r>
            <a:r>
              <a:rPr lang="en-US" sz="1200" dirty="0"/>
              <a:t>FY </a:t>
            </a:r>
            <a:r>
              <a:rPr lang="en-US" sz="1200" dirty="0" smtClean="0"/>
              <a:t>10-11</a:t>
            </a:r>
          </a:p>
          <a:p>
            <a:endParaRPr lang="en-US" sz="1200" dirty="0" smtClean="0"/>
          </a:p>
          <a:p>
            <a:r>
              <a:rPr lang="en-US" sz="1200" dirty="0" smtClean="0"/>
              <a:t>Variable  cost assumed as 60% of the total Power procurement cost  from each source</a:t>
            </a:r>
            <a:endParaRPr lang="en-US" sz="1200" dirty="0"/>
          </a:p>
          <a:p>
            <a:endParaRPr lang="en-US" sz="1200" dirty="0"/>
          </a:p>
          <a:p>
            <a:pPr algn="just"/>
            <a:endParaRPr lang="en-US" sz="1200" dirty="0"/>
          </a:p>
        </p:txBody>
      </p:sp>
      <p:graphicFrame>
        <p:nvGraphicFramePr>
          <p:cNvPr id="9" name="Content Placeholder 8"/>
          <p:cNvGraphicFramePr>
            <a:graphicFrameLocks noGrp="1"/>
          </p:cNvGraphicFramePr>
          <p:nvPr>
            <p:ph idx="1"/>
          </p:nvPr>
        </p:nvGraphicFramePr>
        <p:xfrm>
          <a:off x="1071538" y="642918"/>
          <a:ext cx="5214973" cy="6200251"/>
        </p:xfrm>
        <a:graphic>
          <a:graphicData uri="http://schemas.openxmlformats.org/drawingml/2006/table">
            <a:tbl>
              <a:tblPr/>
              <a:tblGrid>
                <a:gridCol w="2760087"/>
                <a:gridCol w="809449"/>
                <a:gridCol w="942146"/>
                <a:gridCol w="703291"/>
              </a:tblGrid>
              <a:tr h="819615">
                <a:tc>
                  <a:txBody>
                    <a:bodyPr/>
                    <a:lstStyle/>
                    <a:p>
                      <a:pPr algn="l" fontAlgn="ctr"/>
                      <a:r>
                        <a:rPr lang="en-IN" sz="1000" b="0" i="0" u="none" strike="noStrike">
                          <a:solidFill>
                            <a:srgbClr val="FFFFFF"/>
                          </a:solidFill>
                          <a:latin typeface="Calibri"/>
                        </a:rPr>
                        <a:t> </a:t>
                      </a:r>
                      <a:r>
                        <a:rPr lang="en-IN" sz="800" b="0" i="0" u="none" strike="noStrike">
                          <a:solidFill>
                            <a:srgbClr val="FFFFFF"/>
                          </a:solidFill>
                          <a:latin typeface="Calibri"/>
                        </a:rPr>
                        <a:t>Source of Power </a:t>
                      </a:r>
                      <a:r>
                        <a:rPr lang="en-IN" sz="1000" b="0" i="0" u="none" strike="noStrike">
                          <a:solidFill>
                            <a:srgbClr val="FFFFFF"/>
                          </a:solidFill>
                          <a:latin typeface="Calibri"/>
                        </a:rPr>
                        <a:t> </a:t>
                      </a:r>
                    </a:p>
                  </a:txBody>
                  <a:tcPr marL="5854" marR="5854" marT="5854" marB="0" anchor="ctr">
                    <a:lnL>
                      <a:noFill/>
                    </a:lnL>
                    <a:lnR>
                      <a:noFill/>
                    </a:lnR>
                    <a:lnT>
                      <a:noFill/>
                    </a:lnT>
                    <a:lnB>
                      <a:noFill/>
                    </a:lnB>
                    <a:solidFill>
                      <a:srgbClr val="953735"/>
                    </a:solidFill>
                  </a:tcPr>
                </a:tc>
                <a:tc>
                  <a:txBody>
                    <a:bodyPr/>
                    <a:lstStyle/>
                    <a:p>
                      <a:pPr algn="ctr" fontAlgn="t"/>
                      <a:r>
                        <a:rPr lang="en-IN" sz="1000" b="0" i="0" u="none" strike="noStrike">
                          <a:solidFill>
                            <a:srgbClr val="FFFFFF"/>
                          </a:solidFill>
                          <a:latin typeface="Calibri"/>
                        </a:rPr>
                        <a:t>Volume  (Mus)</a:t>
                      </a:r>
                    </a:p>
                  </a:txBody>
                  <a:tcPr marL="5854" marR="5854" marT="5854" marB="0">
                    <a:lnL>
                      <a:noFill/>
                    </a:lnL>
                    <a:lnR>
                      <a:noFill/>
                    </a:lnR>
                    <a:lnT>
                      <a:noFill/>
                    </a:lnT>
                    <a:lnB>
                      <a:noFill/>
                    </a:lnB>
                    <a:solidFill>
                      <a:srgbClr val="953735"/>
                    </a:solidFill>
                  </a:tcPr>
                </a:tc>
                <a:tc>
                  <a:txBody>
                    <a:bodyPr/>
                    <a:lstStyle/>
                    <a:p>
                      <a:pPr algn="ctr" fontAlgn="t"/>
                      <a:r>
                        <a:rPr lang="en-IN" sz="1000" b="0" i="0" u="none" strike="noStrike">
                          <a:solidFill>
                            <a:srgbClr val="FFFFFF"/>
                          </a:solidFill>
                          <a:latin typeface="Calibri"/>
                        </a:rPr>
                        <a:t>Rate (RS./unit)</a:t>
                      </a:r>
                    </a:p>
                  </a:txBody>
                  <a:tcPr marL="5854" marR="5854" marT="5854" marB="0">
                    <a:lnL>
                      <a:noFill/>
                    </a:lnL>
                    <a:lnR>
                      <a:noFill/>
                    </a:lnR>
                    <a:lnT>
                      <a:noFill/>
                    </a:lnT>
                    <a:lnB>
                      <a:noFill/>
                    </a:lnB>
                    <a:solidFill>
                      <a:srgbClr val="953735"/>
                    </a:solidFill>
                  </a:tcPr>
                </a:tc>
                <a:tc>
                  <a:txBody>
                    <a:bodyPr/>
                    <a:lstStyle/>
                    <a:p>
                      <a:pPr algn="ctr" fontAlgn="t"/>
                      <a:r>
                        <a:rPr lang="en-IN" sz="1000" b="0" i="0" u="none" strike="noStrike">
                          <a:solidFill>
                            <a:srgbClr val="FFFFFF"/>
                          </a:solidFill>
                          <a:latin typeface="Calibri"/>
                        </a:rPr>
                        <a:t>HERC approved  cost (Rs. Mn)</a:t>
                      </a:r>
                    </a:p>
                  </a:txBody>
                  <a:tcPr marL="5854" marR="5854" marT="5854" marB="0">
                    <a:lnL>
                      <a:noFill/>
                    </a:lnL>
                    <a:lnR>
                      <a:noFill/>
                    </a:lnR>
                    <a:lnT>
                      <a:noFill/>
                    </a:lnT>
                    <a:lnB>
                      <a:noFill/>
                    </a:lnB>
                    <a:solidFill>
                      <a:srgbClr val="953735"/>
                    </a:solidFill>
                  </a:tcPr>
                </a:tc>
              </a:tr>
              <a:tr h="117088">
                <a:tc>
                  <a:txBody>
                    <a:bodyPr/>
                    <a:lstStyle/>
                    <a:p>
                      <a:pPr algn="l" fontAlgn="ctr"/>
                      <a:endParaRPr lang="en-IN" sz="1000" b="0" i="0" u="none" strike="noStrike">
                        <a:solidFill>
                          <a:srgbClr val="FFFFFF"/>
                        </a:solidFill>
                        <a:latin typeface="Calibri"/>
                      </a:endParaRPr>
                    </a:p>
                  </a:txBody>
                  <a:tcPr marL="5854" marR="5854" marT="5854" marB="0" anchor="ctr">
                    <a:lnL>
                      <a:noFill/>
                    </a:lnL>
                    <a:lnR>
                      <a:noFill/>
                    </a:lnR>
                    <a:lnT>
                      <a:noFill/>
                    </a:lnT>
                    <a:lnB>
                      <a:noFill/>
                    </a:lnB>
                  </a:tcPr>
                </a:tc>
                <a:tc>
                  <a:txBody>
                    <a:bodyPr/>
                    <a:lstStyle/>
                    <a:p>
                      <a:pPr algn="ctr" fontAlgn="t"/>
                      <a:endParaRPr lang="en-IN" sz="1000" b="0" i="0" u="none" strike="noStrike">
                        <a:solidFill>
                          <a:srgbClr val="FFFFFF"/>
                        </a:solidFill>
                        <a:latin typeface="Calibri"/>
                      </a:endParaRPr>
                    </a:p>
                  </a:txBody>
                  <a:tcPr marL="5854" marR="5854" marT="5854" marB="0">
                    <a:lnL>
                      <a:noFill/>
                    </a:lnL>
                    <a:lnR>
                      <a:noFill/>
                    </a:lnR>
                    <a:lnT>
                      <a:noFill/>
                    </a:lnT>
                    <a:lnB>
                      <a:noFill/>
                    </a:lnB>
                  </a:tcPr>
                </a:tc>
                <a:tc>
                  <a:txBody>
                    <a:bodyPr/>
                    <a:lstStyle/>
                    <a:p>
                      <a:pPr algn="ctr" fontAlgn="t"/>
                      <a:endParaRPr lang="en-IN" sz="1000" b="0" i="0" u="none" strike="noStrike">
                        <a:solidFill>
                          <a:srgbClr val="FFFFFF"/>
                        </a:solidFill>
                        <a:latin typeface="Calibri"/>
                      </a:endParaRPr>
                    </a:p>
                  </a:txBody>
                  <a:tcPr marL="5854" marR="5854" marT="5854" marB="0">
                    <a:lnL>
                      <a:noFill/>
                    </a:lnL>
                    <a:lnR>
                      <a:noFill/>
                    </a:lnR>
                    <a:lnT>
                      <a:noFill/>
                    </a:lnT>
                    <a:lnB>
                      <a:noFill/>
                    </a:lnB>
                  </a:tcPr>
                </a:tc>
                <a:tc>
                  <a:txBody>
                    <a:bodyPr/>
                    <a:lstStyle/>
                    <a:p>
                      <a:pPr algn="ctr" fontAlgn="t"/>
                      <a:endParaRPr lang="en-IN" sz="1000" b="0" i="0" u="none" strike="noStrike">
                        <a:solidFill>
                          <a:srgbClr val="FFFFFF"/>
                        </a:solidFill>
                        <a:latin typeface="Calibri"/>
                      </a:endParaRPr>
                    </a:p>
                  </a:txBody>
                  <a:tcPr marL="5854" marR="5854" marT="5854" marB="0">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1" i="0" u="none" strike="noStrike">
                          <a:solidFill>
                            <a:srgbClr val="000000"/>
                          </a:solidFill>
                          <a:latin typeface="Calibri"/>
                        </a:rPr>
                        <a:t>Tehri HEP </a:t>
                      </a:r>
                      <a:r>
                        <a:rPr lang="en-IN" sz="1000" b="0" i="0" u="none" strike="noStrike">
                          <a:solidFill>
                            <a:srgbClr val="000000"/>
                          </a:solidFill>
                          <a:latin typeface="Calibri"/>
                        </a:rPr>
                        <a:t> </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117</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5.85</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682.1</a:t>
                      </a:r>
                    </a:p>
                  </a:txBody>
                  <a:tcPr marL="5854" marR="5854" marT="5854" marB="0" anchor="b">
                    <a:lnL>
                      <a:noFill/>
                    </a:lnL>
                    <a:lnR>
                      <a:noFill/>
                    </a:lnR>
                    <a:lnT>
                      <a:noFill/>
                    </a:lnT>
                    <a:lnB>
                      <a:noFill/>
                    </a:lnB>
                    <a:solidFill>
                      <a:srgbClr val="FFFF00"/>
                    </a:solidFill>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Unchhahar II </a:t>
                      </a:r>
                      <a:r>
                        <a:rPr lang="en-IN" sz="1000" b="0" i="0" u="none" strike="noStrike">
                          <a:solidFill>
                            <a:srgbClr val="000000"/>
                          </a:solidFill>
                          <a:latin typeface="Calibri"/>
                        </a:rPr>
                        <a:t> NTPC</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246</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5.34</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1314.2</a:t>
                      </a:r>
                    </a:p>
                  </a:txBody>
                  <a:tcPr marL="5854" marR="5854" marT="5854" marB="0" anchor="b">
                    <a:lnL>
                      <a:noFill/>
                    </a:lnL>
                    <a:lnR>
                      <a:noFill/>
                    </a:lnR>
                    <a:lnT>
                      <a:noFill/>
                    </a:lnT>
                    <a:lnB>
                      <a:noFill/>
                    </a:lnB>
                    <a:solidFill>
                      <a:srgbClr val="FFFF00"/>
                    </a:solidFill>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Unchhahar III </a:t>
                      </a:r>
                      <a:r>
                        <a:rPr lang="en-IN" sz="1000" b="0" i="0" u="none" strike="noStrike">
                          <a:solidFill>
                            <a:srgbClr val="000000"/>
                          </a:solidFill>
                          <a:latin typeface="Calibri"/>
                        </a:rPr>
                        <a:t> NTPC</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139</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5.05</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702.3</a:t>
                      </a:r>
                    </a:p>
                  </a:txBody>
                  <a:tcPr marL="5854" marR="5854" marT="5854" marB="0" anchor="b">
                    <a:lnL>
                      <a:noFill/>
                    </a:lnL>
                    <a:lnR>
                      <a:noFill/>
                    </a:lnR>
                    <a:lnT>
                      <a:noFill/>
                    </a:lnT>
                    <a:lnB>
                      <a:noFill/>
                    </a:lnB>
                    <a:solidFill>
                      <a:srgbClr val="FFFF00"/>
                    </a:solidFill>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Dulhasti</a:t>
                      </a:r>
                      <a:r>
                        <a:rPr lang="en-IN" sz="1000" b="0" i="0" u="none" strike="noStrike">
                          <a:solidFill>
                            <a:srgbClr val="000000"/>
                          </a:solidFill>
                          <a:latin typeface="Calibri"/>
                        </a:rPr>
                        <a:t> NHPC</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187</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4.94</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922.4</a:t>
                      </a:r>
                    </a:p>
                  </a:txBody>
                  <a:tcPr marL="5854" marR="5854" marT="5854" marB="0" anchor="b">
                    <a:lnL>
                      <a:noFill/>
                    </a:lnL>
                    <a:lnR>
                      <a:noFill/>
                    </a:lnR>
                    <a:lnT>
                      <a:noFill/>
                    </a:lnT>
                    <a:lnB>
                      <a:noFill/>
                    </a:lnB>
                    <a:solidFill>
                      <a:srgbClr val="FFFF00"/>
                    </a:solidFill>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Unchhahar I </a:t>
                      </a:r>
                      <a:r>
                        <a:rPr lang="en-IN" sz="1000" b="0" i="0" u="none" strike="noStrike">
                          <a:solidFill>
                            <a:srgbClr val="000000"/>
                          </a:solidFill>
                          <a:latin typeface="Calibri"/>
                        </a:rPr>
                        <a:t> NTPC</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109</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3.4</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369.6</a:t>
                      </a:r>
                    </a:p>
                  </a:txBody>
                  <a:tcPr marL="5854" marR="5854" marT="5854" marB="0" anchor="b">
                    <a:lnL>
                      <a:noFill/>
                    </a:lnL>
                    <a:lnR>
                      <a:noFill/>
                    </a:lnR>
                    <a:lnT>
                      <a:noFill/>
                    </a:lnT>
                    <a:lnB>
                      <a:noFill/>
                    </a:lnB>
                    <a:solidFill>
                      <a:srgbClr val="FFFF00"/>
                    </a:solidFill>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Dadri CCGT </a:t>
                      </a:r>
                      <a:r>
                        <a:rPr lang="en-IN" sz="1000" b="0" i="0" u="none" strike="noStrike">
                          <a:solidFill>
                            <a:srgbClr val="000000"/>
                          </a:solidFill>
                          <a:latin typeface="Calibri"/>
                        </a:rPr>
                        <a:t> </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299</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3.21</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958.1</a:t>
                      </a:r>
                    </a:p>
                  </a:txBody>
                  <a:tcPr marL="5854" marR="5854" marT="5854" marB="0" anchor="b">
                    <a:lnL>
                      <a:noFill/>
                    </a:lnL>
                    <a:lnR>
                      <a:noFill/>
                    </a:lnR>
                    <a:lnT>
                      <a:noFill/>
                    </a:lnT>
                    <a:lnB>
                      <a:noFill/>
                    </a:lnB>
                    <a:solidFill>
                      <a:srgbClr val="FFFF00"/>
                    </a:solidFill>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Auraiya CCGT </a:t>
                      </a:r>
                      <a:r>
                        <a:rPr lang="en-IN" sz="1000" b="0" i="0" u="none" strike="noStrike">
                          <a:solidFill>
                            <a:srgbClr val="000000"/>
                          </a:solidFill>
                          <a:latin typeface="Calibri"/>
                        </a:rPr>
                        <a:t> NTPC</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322</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3.13</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1008.5</a:t>
                      </a:r>
                    </a:p>
                  </a:txBody>
                  <a:tcPr marL="5854" marR="5854" marT="5854" marB="0" anchor="b">
                    <a:lnL>
                      <a:noFill/>
                    </a:lnL>
                    <a:lnR>
                      <a:noFill/>
                    </a:lnR>
                    <a:lnT>
                      <a:noFill/>
                    </a:lnT>
                    <a:lnB>
                      <a:noFill/>
                    </a:lnB>
                    <a:solidFill>
                      <a:srgbClr val="FFFF00"/>
                    </a:solidFill>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Anta CCGT </a:t>
                      </a:r>
                      <a:r>
                        <a:rPr lang="en-IN" sz="1000" b="0" i="0" u="none" strike="noStrike">
                          <a:solidFill>
                            <a:srgbClr val="000000"/>
                          </a:solidFill>
                          <a:latin typeface="Calibri"/>
                        </a:rPr>
                        <a:t> NTPC</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183</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3.12</a:t>
                      </a:r>
                    </a:p>
                  </a:txBody>
                  <a:tcPr marL="5854" marR="5854" marT="5854" marB="0" anchor="b">
                    <a:lnL>
                      <a:noFill/>
                    </a:lnL>
                    <a:lnR>
                      <a:noFill/>
                    </a:lnR>
                    <a:lnT>
                      <a:noFill/>
                    </a:lnT>
                    <a:lnB>
                      <a:noFill/>
                    </a:lnB>
                    <a:solidFill>
                      <a:srgbClr val="FFFF00"/>
                    </a:solidFill>
                  </a:tcPr>
                </a:tc>
                <a:tc>
                  <a:txBody>
                    <a:bodyPr/>
                    <a:lstStyle/>
                    <a:p>
                      <a:pPr algn="r" fontAlgn="b"/>
                      <a:r>
                        <a:rPr lang="en-IN" sz="1000" b="0" i="0" u="none" strike="noStrike">
                          <a:solidFill>
                            <a:srgbClr val="000000"/>
                          </a:solidFill>
                          <a:latin typeface="Calibri"/>
                        </a:rPr>
                        <a:t>572.1</a:t>
                      </a:r>
                    </a:p>
                  </a:txBody>
                  <a:tcPr marL="5854" marR="5854" marT="5854" marB="0" anchor="b">
                    <a:lnL>
                      <a:noFill/>
                    </a:lnL>
                    <a:lnR>
                      <a:noFill/>
                    </a:lnR>
                    <a:lnT>
                      <a:noFill/>
                    </a:lnT>
                    <a:lnB>
                      <a:noFill/>
                    </a:lnB>
                    <a:solidFill>
                      <a:srgbClr val="FFFF00"/>
                    </a:solidFill>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Dhauliganga </a:t>
                      </a:r>
                      <a:r>
                        <a:rPr lang="en-IN" sz="1000" b="0" i="0" u="none" strike="noStrike">
                          <a:solidFill>
                            <a:srgbClr val="000000"/>
                          </a:solidFill>
                          <a:latin typeface="Calibri"/>
                        </a:rPr>
                        <a:t> NHPC</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99</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3.07</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303.5</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1" i="0" u="none" strike="noStrike">
                          <a:solidFill>
                            <a:srgbClr val="000000"/>
                          </a:solidFill>
                          <a:latin typeface="Calibri"/>
                        </a:rPr>
                        <a:t>HPGCL</a:t>
                      </a:r>
                      <a:r>
                        <a:rPr lang="en-IN" sz="1000" b="0" i="0" u="none" strike="noStrike">
                          <a:solidFill>
                            <a:srgbClr val="000000"/>
                          </a:solidFill>
                          <a:latin typeface="Calibri"/>
                        </a:rPr>
                        <a:t> </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19297</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3.054</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58933</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RAPP 3&amp;4 </a:t>
                      </a:r>
                      <a:r>
                        <a:rPr lang="en-IN" sz="1000" b="0" i="0" u="none" strike="noStrike">
                          <a:solidFill>
                            <a:srgbClr val="000000"/>
                          </a:solidFill>
                          <a:latin typeface="Calibri"/>
                        </a:rPr>
                        <a:t> NPCIL</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244.59</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2.95</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720.5</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Kahalgaon I </a:t>
                      </a:r>
                      <a:r>
                        <a:rPr lang="en-IN" sz="1000" b="0" i="0" u="none" strike="noStrike">
                          <a:solidFill>
                            <a:srgbClr val="000000"/>
                          </a:solidFill>
                          <a:latin typeface="Calibri"/>
                        </a:rPr>
                        <a:t> </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217</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2.83</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615.7</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Faridabad </a:t>
                      </a:r>
                      <a:r>
                        <a:rPr lang="en-IN" sz="1000" b="0" i="0" u="none" strike="noStrike">
                          <a:solidFill>
                            <a:srgbClr val="000000"/>
                          </a:solidFill>
                          <a:latin typeface="Calibri"/>
                        </a:rPr>
                        <a:t> NTPC</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3091</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2.78</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8595</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Kahalgaon II </a:t>
                      </a:r>
                      <a:r>
                        <a:rPr lang="en-IN" sz="1000" b="0" i="0" u="none" strike="noStrike">
                          <a:solidFill>
                            <a:srgbClr val="000000"/>
                          </a:solidFill>
                          <a:latin typeface="Calibri"/>
                        </a:rPr>
                        <a:t> </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317</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2.77</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879.1</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1" i="0" u="none" strike="noStrike">
                          <a:solidFill>
                            <a:srgbClr val="000000"/>
                          </a:solidFill>
                          <a:latin typeface="Calibri"/>
                        </a:rPr>
                        <a:t>SJVNL</a:t>
                      </a:r>
                      <a:r>
                        <a:rPr lang="en-IN" sz="1000" b="0" i="0" u="none" strike="noStrike">
                          <a:solidFill>
                            <a:srgbClr val="000000"/>
                          </a:solidFill>
                          <a:latin typeface="Calibri"/>
                        </a:rPr>
                        <a:t> </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438</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2.66</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1163</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1" i="0" u="none" strike="noStrike">
                          <a:solidFill>
                            <a:srgbClr val="000000"/>
                          </a:solidFill>
                          <a:latin typeface="Calibri"/>
                        </a:rPr>
                        <a:t>New Projects </a:t>
                      </a:r>
                      <a:r>
                        <a:rPr lang="en-IN" sz="1000" b="0" i="0" u="none" strike="noStrike">
                          <a:solidFill>
                            <a:srgbClr val="000000"/>
                          </a:solidFill>
                          <a:latin typeface="Calibri"/>
                        </a:rPr>
                        <a:t> </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1091.14</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2.54</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2771.5</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Ch. Devial   </a:t>
                      </a:r>
                      <a:r>
                        <a:rPr lang="en-IN" sz="900" b="1" i="0" u="none" strike="noStrike">
                          <a:solidFill>
                            <a:srgbClr val="000000"/>
                          </a:solidFill>
                          <a:latin typeface="Calibri"/>
                        </a:rPr>
                        <a:t>Sugar </a:t>
                      </a:r>
                      <a:r>
                        <a:rPr lang="en-IN" sz="1000" b="0" i="0" u="none" strike="noStrike">
                          <a:solidFill>
                            <a:srgbClr val="000000"/>
                          </a:solidFill>
                          <a:latin typeface="Calibri"/>
                        </a:rPr>
                        <a:t> </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2.5</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5</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Farakka </a:t>
                      </a:r>
                      <a:r>
                        <a:rPr lang="en-IN" sz="1000" b="0" i="0" u="none" strike="noStrike">
                          <a:solidFill>
                            <a:srgbClr val="000000"/>
                          </a:solidFill>
                          <a:latin typeface="Calibri"/>
                        </a:rPr>
                        <a:t>  CCGT</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99</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2.48</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246.3</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Rihand II </a:t>
                      </a:r>
                      <a:r>
                        <a:rPr lang="en-IN" sz="1000" b="0" i="0" u="none" strike="noStrike">
                          <a:solidFill>
                            <a:srgbClr val="000000"/>
                          </a:solidFill>
                          <a:latin typeface="Calibri"/>
                        </a:rPr>
                        <a:t> NTPC</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590</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2.42</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1427</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NAPP </a:t>
                      </a:r>
                      <a:r>
                        <a:rPr lang="en-IN" sz="1000" b="0" i="0" u="none" strike="noStrike">
                          <a:solidFill>
                            <a:srgbClr val="000000"/>
                          </a:solidFill>
                          <a:latin typeface="Calibri"/>
                        </a:rPr>
                        <a:t> NPCIL</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54.7</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2.11</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115.5</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Rihand I </a:t>
                      </a:r>
                      <a:r>
                        <a:rPr lang="en-IN" sz="1000" b="0" i="0" u="none" strike="noStrike">
                          <a:solidFill>
                            <a:srgbClr val="000000"/>
                          </a:solidFill>
                          <a:latin typeface="Calibri"/>
                        </a:rPr>
                        <a:t> NTPC</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708</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2.06</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1458.4</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1" i="0" u="none" strike="noStrike">
                          <a:solidFill>
                            <a:srgbClr val="000000"/>
                          </a:solidFill>
                          <a:latin typeface="Calibri"/>
                        </a:rPr>
                        <a:t>Tala HEP </a:t>
                      </a:r>
                      <a:r>
                        <a:rPr lang="en-IN" sz="1000" b="0" i="0" u="none" strike="noStrike">
                          <a:solidFill>
                            <a:srgbClr val="000000"/>
                          </a:solidFill>
                          <a:latin typeface="Calibri"/>
                        </a:rPr>
                        <a:t> </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53</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1.9</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100.1</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Singrauli STPS </a:t>
                      </a:r>
                      <a:r>
                        <a:rPr lang="en-IN" sz="1000" b="0" i="0" u="none" strike="noStrike">
                          <a:solidFill>
                            <a:srgbClr val="000000"/>
                          </a:solidFill>
                          <a:latin typeface="Calibri"/>
                        </a:rPr>
                        <a:t> NTPC</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1811</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1.65</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2981.6</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Chamera II </a:t>
                      </a:r>
                      <a:r>
                        <a:rPr lang="en-IN" sz="1000" b="0" i="0" u="none" strike="noStrike">
                          <a:solidFill>
                            <a:srgbClr val="000000"/>
                          </a:solidFill>
                          <a:latin typeface="Calibri"/>
                        </a:rPr>
                        <a:t> NHPC</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124</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1.51</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188.4</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Chamera I </a:t>
                      </a:r>
                      <a:r>
                        <a:rPr lang="en-IN" sz="1000" b="0" i="0" u="none" strike="noStrike">
                          <a:solidFill>
                            <a:srgbClr val="000000"/>
                          </a:solidFill>
                          <a:latin typeface="Calibri"/>
                        </a:rPr>
                        <a:t> NHPC</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331</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1.44</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477.6</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Uri </a:t>
                      </a:r>
                      <a:r>
                        <a:rPr lang="en-IN" sz="1000" b="0" i="0" u="none" strike="noStrike">
                          <a:solidFill>
                            <a:srgbClr val="000000"/>
                          </a:solidFill>
                          <a:latin typeface="Calibri"/>
                        </a:rPr>
                        <a:t> NHPC</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138</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1.42</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196.8</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Tanakpur</a:t>
                      </a:r>
                      <a:r>
                        <a:rPr lang="en-IN" sz="1000" b="0" i="0" u="none" strike="noStrike">
                          <a:solidFill>
                            <a:srgbClr val="000000"/>
                          </a:solidFill>
                          <a:latin typeface="Calibri"/>
                        </a:rPr>
                        <a:t> NHPC</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28</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1.34</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37.4</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Bairasiul </a:t>
                      </a:r>
                      <a:r>
                        <a:rPr lang="en-IN" sz="1000" b="0" i="0" u="none" strike="noStrike">
                          <a:solidFill>
                            <a:srgbClr val="000000"/>
                          </a:solidFill>
                          <a:latin typeface="Calibri"/>
                        </a:rPr>
                        <a:t> NHPC</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178</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1.01</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180.1</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0" i="0" u="none" strike="noStrike">
                          <a:solidFill>
                            <a:srgbClr val="000000"/>
                          </a:solidFill>
                          <a:latin typeface="Calibri"/>
                        </a:rPr>
                        <a:t>Salal I </a:t>
                      </a:r>
                      <a:r>
                        <a:rPr lang="en-IN" sz="1000" b="0" i="0" u="none" strike="noStrike">
                          <a:solidFill>
                            <a:srgbClr val="000000"/>
                          </a:solidFill>
                          <a:latin typeface="Calibri"/>
                        </a:rPr>
                        <a:t> NHPC</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465</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0.77</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359.5</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1" i="0" u="none" strike="noStrike">
                          <a:solidFill>
                            <a:srgbClr val="000000"/>
                          </a:solidFill>
                          <a:latin typeface="Calibri"/>
                        </a:rPr>
                        <a:t>BBMB </a:t>
                      </a:r>
                      <a:r>
                        <a:rPr lang="en-IN" sz="1000" b="0" i="0" u="none" strike="noStrike">
                          <a:solidFill>
                            <a:srgbClr val="000000"/>
                          </a:solidFill>
                          <a:latin typeface="Calibri"/>
                        </a:rPr>
                        <a:t> </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3225</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0.22</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709.5</a:t>
                      </a: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1" i="0" u="none" strike="noStrike">
                          <a:solidFill>
                            <a:srgbClr val="000000"/>
                          </a:solidFill>
                          <a:latin typeface="Calibri"/>
                        </a:rPr>
                        <a:t>IPGCL</a:t>
                      </a:r>
                      <a:r>
                        <a:rPr lang="en-IN" sz="1000" b="0" i="0" u="none" strike="noStrike">
                          <a:solidFill>
                            <a:srgbClr val="000000"/>
                          </a:solidFill>
                          <a:latin typeface="Calibri"/>
                        </a:rPr>
                        <a:t> </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0</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0</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0</a:t>
                      </a:r>
                    </a:p>
                  </a:txBody>
                  <a:tcPr marL="5854" marR="5854" marT="5854" marB="0" anchor="b">
                    <a:lnL>
                      <a:noFill/>
                    </a:lnL>
                    <a:lnR>
                      <a:noFill/>
                    </a:lnR>
                    <a:lnT>
                      <a:noFill/>
                    </a:lnT>
                    <a:lnB>
                      <a:noFill/>
                    </a:lnB>
                  </a:tcPr>
                </a:tc>
              </a:tr>
              <a:tr h="117088">
                <a:tc>
                  <a:txBody>
                    <a:bodyPr/>
                    <a:lstStyle/>
                    <a:p>
                      <a:pPr algn="l" fontAlgn="b"/>
                      <a:endParaRPr lang="en-IN" sz="1000" b="0" i="0" u="none" strike="noStrike">
                        <a:solidFill>
                          <a:srgbClr val="000000"/>
                        </a:solidFill>
                        <a:latin typeface="Calibri"/>
                      </a:endParaRPr>
                    </a:p>
                  </a:txBody>
                  <a:tcPr marL="5854" marR="5854" marT="5854" marB="0" anchor="b">
                    <a:lnL>
                      <a:noFill/>
                    </a:lnL>
                    <a:lnR>
                      <a:noFill/>
                    </a:lnR>
                    <a:lnT>
                      <a:noFill/>
                    </a:lnT>
                    <a:lnB>
                      <a:noFill/>
                    </a:lnB>
                  </a:tcPr>
                </a:tc>
                <a:tc>
                  <a:txBody>
                    <a:bodyPr/>
                    <a:lstStyle/>
                    <a:p>
                      <a:pPr algn="l" fontAlgn="b"/>
                      <a:endParaRPr lang="en-IN" sz="1000" b="0" i="0" u="none" strike="noStrike">
                        <a:solidFill>
                          <a:srgbClr val="000000"/>
                        </a:solidFill>
                        <a:latin typeface="Calibri"/>
                      </a:endParaRPr>
                    </a:p>
                  </a:txBody>
                  <a:tcPr marL="5854" marR="5854" marT="5854" marB="0" anchor="b">
                    <a:lnL>
                      <a:noFill/>
                    </a:lnL>
                    <a:lnR>
                      <a:noFill/>
                    </a:lnR>
                    <a:lnT>
                      <a:noFill/>
                    </a:lnT>
                    <a:lnB>
                      <a:noFill/>
                    </a:lnB>
                  </a:tcPr>
                </a:tc>
                <a:tc>
                  <a:txBody>
                    <a:bodyPr/>
                    <a:lstStyle/>
                    <a:p>
                      <a:pPr algn="l" fontAlgn="b"/>
                      <a:endParaRPr lang="en-IN" sz="1000" b="0" i="0" u="none" strike="noStrike">
                        <a:solidFill>
                          <a:srgbClr val="000000"/>
                        </a:solidFill>
                        <a:latin typeface="Calibri"/>
                      </a:endParaRPr>
                    </a:p>
                  </a:txBody>
                  <a:tcPr marL="5854" marR="5854" marT="5854" marB="0" anchor="b">
                    <a:lnL>
                      <a:noFill/>
                    </a:lnL>
                    <a:lnR>
                      <a:noFill/>
                    </a:lnR>
                    <a:lnT>
                      <a:noFill/>
                    </a:lnT>
                    <a:lnB>
                      <a:noFill/>
                    </a:lnB>
                  </a:tcPr>
                </a:tc>
                <a:tc>
                  <a:txBody>
                    <a:bodyPr/>
                    <a:lstStyle/>
                    <a:p>
                      <a:pPr algn="l" fontAlgn="b"/>
                      <a:endParaRPr lang="en-IN" sz="1000" b="0" i="0" u="none" strike="noStrike">
                        <a:solidFill>
                          <a:srgbClr val="000000"/>
                        </a:solidFill>
                        <a:latin typeface="Calibri"/>
                      </a:endParaRPr>
                    </a:p>
                  </a:txBody>
                  <a:tcPr marL="5854" marR="5854" marT="5854" marB="0" anchor="b">
                    <a:lnL>
                      <a:noFill/>
                    </a:lnL>
                    <a:lnR>
                      <a:noFill/>
                    </a:lnR>
                    <a:lnT>
                      <a:noFill/>
                    </a:lnT>
                    <a:lnB>
                      <a:noFill/>
                    </a:lnB>
                  </a:tcPr>
                </a:tc>
              </a:tr>
              <a:tr h="117088">
                <a:tc>
                  <a:txBody>
                    <a:bodyPr/>
                    <a:lstStyle/>
                    <a:p>
                      <a:pPr algn="l" fontAlgn="b"/>
                      <a:r>
                        <a:rPr lang="en-IN" sz="1000" b="0" i="0" u="none" strike="noStrike">
                          <a:solidFill>
                            <a:srgbClr val="000000"/>
                          </a:solidFill>
                          <a:latin typeface="Calibri"/>
                        </a:rPr>
                        <a:t> </a:t>
                      </a:r>
                      <a:r>
                        <a:rPr lang="en-IN" sz="900" b="1" i="0" u="none" strike="noStrike">
                          <a:solidFill>
                            <a:srgbClr val="000000"/>
                          </a:solidFill>
                          <a:latin typeface="Calibri"/>
                        </a:rPr>
                        <a:t>TOTAL </a:t>
                      </a:r>
                      <a:r>
                        <a:rPr lang="en-IN" sz="1000" b="0" i="0" u="none" strike="noStrike">
                          <a:solidFill>
                            <a:srgbClr val="000000"/>
                          </a:solidFill>
                          <a:latin typeface="Calibri"/>
                        </a:rPr>
                        <a:t> </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34204</a:t>
                      </a:r>
                    </a:p>
                  </a:txBody>
                  <a:tcPr marL="5854" marR="5854" marT="5854" marB="0" anchor="b">
                    <a:lnL>
                      <a:noFill/>
                    </a:lnL>
                    <a:lnR>
                      <a:noFill/>
                    </a:lnR>
                    <a:lnT>
                      <a:noFill/>
                    </a:lnT>
                    <a:lnB>
                      <a:noFill/>
                    </a:lnB>
                  </a:tcPr>
                </a:tc>
                <a:tc>
                  <a:txBody>
                    <a:bodyPr/>
                    <a:lstStyle/>
                    <a:p>
                      <a:pPr algn="r" fontAlgn="b"/>
                      <a:r>
                        <a:rPr lang="en-IN" sz="1000" b="0" i="0" u="none" strike="noStrike">
                          <a:solidFill>
                            <a:srgbClr val="000000"/>
                          </a:solidFill>
                          <a:latin typeface="Calibri"/>
                        </a:rPr>
                        <a:t>2.6018</a:t>
                      </a:r>
                    </a:p>
                  </a:txBody>
                  <a:tcPr marL="5854" marR="5854" marT="5854" marB="0" anchor="b">
                    <a:lnL>
                      <a:noFill/>
                    </a:lnL>
                    <a:lnR>
                      <a:noFill/>
                    </a:lnR>
                    <a:lnT>
                      <a:noFill/>
                    </a:lnT>
                    <a:lnB>
                      <a:noFill/>
                    </a:lnB>
                  </a:tcPr>
                </a:tc>
                <a:tc>
                  <a:txBody>
                    <a:bodyPr/>
                    <a:lstStyle/>
                    <a:p>
                      <a:pPr algn="r" fontAlgn="b"/>
                      <a:r>
                        <a:rPr lang="en-IN" sz="1000" b="0" i="0" u="none" strike="noStrike" dirty="0">
                          <a:solidFill>
                            <a:srgbClr val="000000"/>
                          </a:solidFill>
                          <a:latin typeface="Calibri"/>
                        </a:rPr>
                        <a:t>88994</a:t>
                      </a:r>
                    </a:p>
                  </a:txBody>
                  <a:tcPr marL="5854" marR="5854" marT="5854" marB="0" anchor="b">
                    <a:lnL>
                      <a:noFill/>
                    </a:lnL>
                    <a:lnR>
                      <a:noFill/>
                    </a:lnR>
                    <a:lnT>
                      <a:noFill/>
                    </a:lnT>
                    <a:lnB>
                      <a:noFill/>
                    </a:lnB>
                  </a:tcPr>
                </a:tc>
              </a:tr>
            </a:tbl>
          </a:graphicData>
        </a:graphic>
      </p:graphicFrame>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Loss Compensation-MSEDCL</a:t>
            </a:r>
            <a:endParaRPr lang="en-IN" dirty="0"/>
          </a:p>
        </p:txBody>
      </p:sp>
      <p:graphicFrame>
        <p:nvGraphicFramePr>
          <p:cNvPr id="5" name="Content Placeholder 4"/>
          <p:cNvGraphicFramePr>
            <a:graphicFrameLocks noGrp="1"/>
          </p:cNvGraphicFramePr>
          <p:nvPr>
            <p:ph idx="1"/>
          </p:nvPr>
        </p:nvGraphicFramePr>
        <p:xfrm>
          <a:off x="1000100" y="1556792"/>
          <a:ext cx="8143899" cy="4396740"/>
        </p:xfrm>
        <a:graphic>
          <a:graphicData uri="http://schemas.openxmlformats.org/drawingml/2006/table">
            <a:tbl>
              <a:tblPr/>
              <a:tblGrid>
                <a:gridCol w="2603471"/>
                <a:gridCol w="1052243"/>
                <a:gridCol w="1052243"/>
                <a:gridCol w="1052243"/>
                <a:gridCol w="1026410"/>
                <a:gridCol w="1357289"/>
              </a:tblGrid>
              <a:tr h="190500">
                <a:tc rowSpan="2">
                  <a:txBody>
                    <a:bodyPr/>
                    <a:lstStyle/>
                    <a:p>
                      <a:pPr algn="ctr" fontAlgn="ctr"/>
                      <a:r>
                        <a:rPr lang="en-IN" sz="1400" b="0" i="0" u="none" strike="noStrike" dirty="0">
                          <a:solidFill>
                            <a:srgbClr val="FFFFFF"/>
                          </a:solidFill>
                          <a:latin typeface="Calibri"/>
                        </a:rPr>
                        <a:t>Particulars</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F81BD"/>
                    </a:solidFill>
                  </a:tcPr>
                </a:tc>
                <a:tc gridSpan="2">
                  <a:txBody>
                    <a:bodyPr/>
                    <a:lstStyle/>
                    <a:p>
                      <a:pPr algn="ctr" fontAlgn="ctr"/>
                      <a:r>
                        <a:rPr lang="en-IN" sz="1400" b="0" i="0" u="none" strike="noStrike">
                          <a:solidFill>
                            <a:srgbClr val="FFFFFF"/>
                          </a:solidFill>
                          <a:latin typeface="Calibri"/>
                        </a:rPr>
                        <a:t>Short term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hMerge="1">
                  <a:txBody>
                    <a:bodyPr/>
                    <a:lstStyle/>
                    <a:p>
                      <a:endParaRPr lang="en-IN"/>
                    </a:p>
                  </a:txBody>
                  <a:tcPr/>
                </a:tc>
                <a:tc gridSpan="2">
                  <a:txBody>
                    <a:bodyPr/>
                    <a:lstStyle/>
                    <a:p>
                      <a:pPr algn="ctr" fontAlgn="ctr"/>
                      <a:r>
                        <a:rPr lang="en-IN" sz="1400" b="0" i="0" u="none" strike="noStrike">
                          <a:solidFill>
                            <a:srgbClr val="FFFFFF"/>
                          </a:solidFill>
                          <a:latin typeface="Calibri"/>
                        </a:rPr>
                        <a:t>Long term</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hMerge="1">
                  <a:txBody>
                    <a:bodyPr/>
                    <a:lstStyle/>
                    <a:p>
                      <a:endParaRPr lang="en-IN"/>
                    </a:p>
                  </a:txBody>
                  <a:tcPr/>
                </a:tc>
                <a:tc rowSpan="2">
                  <a:txBody>
                    <a:bodyPr/>
                    <a:lstStyle/>
                    <a:p>
                      <a:pPr algn="ctr" fontAlgn="ctr"/>
                      <a:r>
                        <a:rPr lang="en-IN" sz="1400" b="1" i="0" u="sng" strike="noStrike">
                          <a:solidFill>
                            <a:srgbClr val="000000"/>
                          </a:solidFill>
                          <a:latin typeface="Calibri"/>
                        </a:rPr>
                        <a:t>Formulae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vMerge="1">
                  <a:txBody>
                    <a:bodyPr/>
                    <a:lstStyle/>
                    <a:p>
                      <a:endParaRPr lang="en-IN"/>
                    </a:p>
                  </a:txBody>
                  <a:tcPr/>
                </a:tc>
                <a:tc>
                  <a:txBody>
                    <a:bodyPr/>
                    <a:lstStyle/>
                    <a:p>
                      <a:pPr algn="ctr" fontAlgn="b"/>
                      <a:r>
                        <a:rPr lang="en-IN" sz="1100" b="1" i="0" u="none" strike="noStrike">
                          <a:solidFill>
                            <a:srgbClr val="000000"/>
                          </a:solidFill>
                          <a:latin typeface="Arial"/>
                        </a:rPr>
                        <a:t>Max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100" b="1" i="0" u="none" strike="noStrike">
                          <a:solidFill>
                            <a:srgbClr val="000000"/>
                          </a:solidFill>
                          <a:latin typeface="Arial"/>
                        </a:rPr>
                        <a:t>Min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100" b="1" i="0" u="none" strike="noStrike">
                          <a:solidFill>
                            <a:srgbClr val="000000"/>
                          </a:solidFill>
                          <a:latin typeface="Arial"/>
                        </a:rPr>
                        <a:t>Case I</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100" b="1" i="0" u="none" strike="noStrike">
                          <a:solidFill>
                            <a:srgbClr val="000000"/>
                          </a:solidFill>
                          <a:latin typeface="Arial"/>
                        </a:rPr>
                        <a:t>Case II</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vMerge="1">
                  <a:txBody>
                    <a:bodyPr/>
                    <a:lstStyle/>
                    <a:p>
                      <a:endParaRPr lang="en-IN"/>
                    </a:p>
                  </a:txBody>
                  <a:tcPr/>
                </a:tc>
              </a:tr>
              <a:tr h="190500">
                <a:tc>
                  <a:txBody>
                    <a:bodyPr/>
                    <a:lstStyle/>
                    <a:p>
                      <a:pPr algn="l" fontAlgn="ctr"/>
                      <a:r>
                        <a:rPr lang="en-IN" sz="1100" b="1" i="0" u="none" strike="noStrike">
                          <a:solidFill>
                            <a:srgbClr val="FFFFFF"/>
                          </a:solidFill>
                          <a:latin typeface="Arial"/>
                        </a:rPr>
                        <a:t>Contracted Load (MW)</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100" b="1" i="0" u="none" strike="noStrike">
                          <a:solidFill>
                            <a:srgbClr val="000000"/>
                          </a:solidFill>
                          <a:latin typeface="Arial"/>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100" b="1" i="0" u="none" strike="noStrike">
                          <a:solidFill>
                            <a:srgbClr val="000000"/>
                          </a:solidFill>
                          <a:latin typeface="Arial"/>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100" b="1" i="0" u="none" strike="noStrike">
                          <a:solidFill>
                            <a:srgbClr val="000000"/>
                          </a:solidFill>
                          <a:latin typeface="Arial"/>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100" b="1" i="0" u="none" strike="noStrike">
                          <a:solidFill>
                            <a:srgbClr val="000000"/>
                          </a:solidFill>
                          <a:latin typeface="Arial"/>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W</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02860">
                <a:tc>
                  <a:txBody>
                    <a:bodyPr/>
                    <a:lstStyle/>
                    <a:p>
                      <a:pPr algn="l" fontAlgn="ctr"/>
                      <a:r>
                        <a:rPr lang="en-IN" sz="1100" b="1" i="0" u="none" strike="noStrike" dirty="0">
                          <a:solidFill>
                            <a:srgbClr val="FFFFFF"/>
                          </a:solidFill>
                          <a:latin typeface="Arial"/>
                        </a:rPr>
                        <a:t>Base Energy Consumption (kWh)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100" b="1" i="0" u="none" strike="noStrike">
                          <a:solidFill>
                            <a:srgbClr val="000000"/>
                          </a:solidFill>
                          <a:latin typeface="Arial"/>
                        </a:rPr>
                        <a:t>3600000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100" b="1" i="0" u="none" strike="noStrike">
                          <a:solidFill>
                            <a:srgbClr val="000000"/>
                          </a:solidFill>
                          <a:latin typeface="Arial"/>
                        </a:rPr>
                        <a:t>3600000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100" b="1" i="0" u="none" strike="noStrike">
                          <a:solidFill>
                            <a:srgbClr val="000000"/>
                          </a:solidFill>
                          <a:latin typeface="Arial"/>
                        </a:rPr>
                        <a:t>3600000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100" b="1" i="0" u="none" strike="noStrike">
                          <a:solidFill>
                            <a:srgbClr val="000000"/>
                          </a:solidFill>
                          <a:latin typeface="Arial"/>
                        </a:rPr>
                        <a:t>3600000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X=W*30*24*1000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100" b="1" i="0" u="none" strike="noStrike">
                          <a:solidFill>
                            <a:srgbClr val="FFFFFF"/>
                          </a:solidFill>
                          <a:latin typeface="Arial"/>
                        </a:rPr>
                        <a:t>Power Purchase cost assumed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100" b="1" i="0" u="none" strike="noStrike">
                          <a:solidFill>
                            <a:srgbClr val="000000"/>
                          </a:solidFill>
                          <a:latin typeface="Arial"/>
                        </a:rPr>
                        <a:t>4.00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100" b="1" i="0" u="none" strike="noStrike">
                          <a:solidFill>
                            <a:srgbClr val="000000"/>
                          </a:solidFill>
                          <a:latin typeface="Arial"/>
                        </a:rPr>
                        <a:t>2.73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100" b="1" i="0" u="none" strike="noStrike">
                          <a:solidFill>
                            <a:srgbClr val="000000"/>
                          </a:solidFill>
                          <a:latin typeface="Arial"/>
                        </a:rPr>
                        <a:t>2.64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100" b="1" i="0" u="none" strike="noStrike">
                          <a:solidFill>
                            <a:srgbClr val="000000"/>
                          </a:solidFill>
                          <a:latin typeface="Arial"/>
                        </a:rPr>
                        <a:t>2.95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400" b="0" i="0" u="none" strike="noStrike">
                          <a:solidFill>
                            <a:srgbClr val="000000"/>
                          </a:solidFill>
                          <a:latin typeface="Calibri"/>
                        </a:rPr>
                        <a:t>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400" b="0" i="0" u="none" strike="noStrike">
                          <a:solidFill>
                            <a:srgbClr val="FFFFFF"/>
                          </a:solidFill>
                          <a:latin typeface="Calibri"/>
                        </a:rPr>
                        <a:t>Intra State Open Access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400" b="0" i="0" u="none" strike="noStrike">
                          <a:solidFill>
                            <a:srgbClr val="FFFFFF"/>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400" b="0" i="0" u="none" strike="noStrike">
                          <a:solidFill>
                            <a:srgbClr val="FFFFFF"/>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400" b="0" i="0" u="none" strike="noStrike">
                          <a:solidFill>
                            <a:srgbClr val="FFFFFF"/>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400" b="0" i="0" u="none" strike="noStrike">
                          <a:solidFill>
                            <a:srgbClr val="FFFFFF"/>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400" b="0" i="0" u="none" strike="noStrike">
                          <a:solidFill>
                            <a:srgbClr val="000000"/>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100" b="1" i="0" u="none" strike="noStrike">
                          <a:solidFill>
                            <a:srgbClr val="FFFFFF"/>
                          </a:solidFill>
                          <a:latin typeface="Arial"/>
                        </a:rPr>
                        <a:t>Wheeling Loss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400" b="0" i="0" u="none" strike="noStrike">
                          <a:solidFill>
                            <a:srgbClr val="000000"/>
                          </a:solidFill>
                          <a:latin typeface="Calibri"/>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23850">
                <a:tc>
                  <a:txBody>
                    <a:bodyPr/>
                    <a:lstStyle/>
                    <a:p>
                      <a:pPr algn="l" fontAlgn="ctr"/>
                      <a:r>
                        <a:rPr lang="en-IN" sz="1100" b="1" i="0" u="none" strike="noStrike">
                          <a:solidFill>
                            <a:srgbClr val="FFFFFF"/>
                          </a:solidFill>
                          <a:latin typeface="Arial"/>
                        </a:rPr>
                        <a:t>Energy injected into system at T&gt;D (kWh)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400" b="0" i="0" u="none" strike="noStrike">
                          <a:solidFill>
                            <a:srgbClr val="000000"/>
                          </a:solidFill>
                          <a:latin typeface="Calibri"/>
                        </a:rPr>
                        <a:t>3956043.96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3956043.96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3956043.96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3956043.96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B=X/(1-A)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100" b="1" i="0" u="none" strike="noStrike">
                          <a:solidFill>
                            <a:srgbClr val="FFFFFF"/>
                          </a:solidFill>
                          <a:latin typeface="Arial"/>
                        </a:rPr>
                        <a:t>Transmission loss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400" b="0" i="0" u="none" strike="noStrike">
                          <a:solidFill>
                            <a:srgbClr val="000000"/>
                          </a:solidFill>
                          <a:latin typeface="Calibri"/>
                        </a:rPr>
                        <a:t>4.85%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4.85%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4.85%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4.85%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23850">
                <a:tc>
                  <a:txBody>
                    <a:bodyPr/>
                    <a:lstStyle/>
                    <a:p>
                      <a:pPr algn="l" fontAlgn="ctr"/>
                      <a:r>
                        <a:rPr lang="en-IN" sz="1100" b="1" i="0" u="none" strike="noStrike">
                          <a:solidFill>
                            <a:srgbClr val="FFFFFF"/>
                          </a:solidFill>
                          <a:latin typeface="Arial"/>
                        </a:rPr>
                        <a:t>Energy injected into system at G&gt;T (kWh)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400" b="0" i="0" u="none" strike="noStrike">
                          <a:solidFill>
                            <a:srgbClr val="000000"/>
                          </a:solidFill>
                          <a:latin typeface="Calibri"/>
                        </a:rPr>
                        <a:t>4157692.02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4157692.02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4157692.02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4157692.02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D=B/(1-C)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100" b="1" i="0" u="none" strike="noStrike">
                          <a:solidFill>
                            <a:srgbClr val="FFFFFF"/>
                          </a:solidFill>
                          <a:latin typeface="Arial"/>
                        </a:rPr>
                        <a:t>Loss (kWh)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400" b="0" i="0" u="none" strike="noStrike">
                          <a:solidFill>
                            <a:srgbClr val="000000"/>
                          </a:solidFill>
                          <a:latin typeface="Calibri"/>
                        </a:rPr>
                        <a:t>557692.02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557692.02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557692.02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557692.02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E=D-X</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100" b="1" i="0" u="none" strike="noStrike">
                          <a:solidFill>
                            <a:srgbClr val="FFFFFF"/>
                          </a:solidFill>
                          <a:latin typeface="Arial"/>
                        </a:rPr>
                        <a:t>Loss in 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400" b="0" i="0" u="none" strike="noStrike">
                          <a:solidFill>
                            <a:srgbClr val="000000"/>
                          </a:solidFill>
                          <a:latin typeface="Calibri"/>
                        </a:rPr>
                        <a:t>2230768.08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1522499.21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1472306.93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1645191.46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F=E*Y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100" b="1" i="0" u="none" strike="noStrike">
                          <a:solidFill>
                            <a:srgbClr val="FFFFFF"/>
                          </a:solidFill>
                          <a:latin typeface="Arial"/>
                        </a:rPr>
                        <a:t>Loss Compensation (Rs./kWh)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400" b="0" i="0" u="none" strike="noStrike">
                          <a:solidFill>
                            <a:srgbClr val="FF0000"/>
                          </a:solidFill>
                          <a:latin typeface="Calibri"/>
                        </a:rPr>
                        <a:t>0.62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FF0000"/>
                          </a:solidFill>
                          <a:latin typeface="Calibri"/>
                        </a:rPr>
                        <a:t>0.42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FF0000"/>
                          </a:solidFill>
                          <a:latin typeface="Calibri"/>
                        </a:rPr>
                        <a:t>0.41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FF0000"/>
                          </a:solidFill>
                          <a:latin typeface="Calibri"/>
                        </a:rPr>
                        <a:t>0.46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G=F/X</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400" b="0" i="0" u="none" strike="noStrike">
                          <a:solidFill>
                            <a:srgbClr val="FFFFFF"/>
                          </a:solidFill>
                          <a:latin typeface="Calibri"/>
                        </a:rPr>
                        <a:t>Inter State Open Access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400" b="0" i="0" u="none" strike="noStrike">
                          <a:solidFill>
                            <a:srgbClr val="FFFFFF"/>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400" b="0" i="0" u="none" strike="noStrike">
                          <a:solidFill>
                            <a:srgbClr val="FFFFFF"/>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400" b="0" i="0" u="none" strike="noStrike">
                          <a:solidFill>
                            <a:srgbClr val="FFFFFF"/>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400" b="0" i="0" u="none" strike="noStrike">
                          <a:solidFill>
                            <a:srgbClr val="FFFFFF"/>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400" b="0" i="0" u="none" strike="noStrike">
                          <a:solidFill>
                            <a:srgbClr val="000000"/>
                          </a:solidFill>
                          <a:latin typeface="Calibri"/>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100" b="1" i="0" u="none" strike="noStrike">
                          <a:solidFill>
                            <a:srgbClr val="FFFFFF"/>
                          </a:solidFill>
                          <a:latin typeface="Arial"/>
                        </a:rPr>
                        <a:t>Transmission loss (WR)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400" b="0" i="0" u="none" strike="noStrike">
                          <a:solidFill>
                            <a:srgbClr val="000000"/>
                          </a:solidFill>
                          <a:latin typeface="Calibri"/>
                        </a:rPr>
                        <a:t>6.06%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6.06%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6.06%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6.06%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23850">
                <a:tc>
                  <a:txBody>
                    <a:bodyPr/>
                    <a:lstStyle/>
                    <a:p>
                      <a:pPr algn="l" fontAlgn="ctr"/>
                      <a:r>
                        <a:rPr lang="en-IN" sz="1100" b="1" i="0" u="none" strike="noStrike">
                          <a:solidFill>
                            <a:srgbClr val="FFFFFF"/>
                          </a:solidFill>
                          <a:latin typeface="Arial"/>
                        </a:rPr>
                        <a:t>Energy injected into system at G&gt;T (kWh)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400" b="0" i="0" u="none" strike="noStrike">
                          <a:solidFill>
                            <a:srgbClr val="000000"/>
                          </a:solidFill>
                          <a:latin typeface="Calibri"/>
                        </a:rPr>
                        <a:t>4425901.66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4425901.66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4425901.66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4425901.66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I=D/(1-H)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100" b="1" i="0" u="none" strike="noStrike">
                          <a:solidFill>
                            <a:srgbClr val="FFFFFF"/>
                          </a:solidFill>
                          <a:latin typeface="Arial"/>
                        </a:rPr>
                        <a:t>Loss (kWh)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400" b="0" i="0" u="none" strike="noStrike">
                          <a:solidFill>
                            <a:srgbClr val="000000"/>
                          </a:solidFill>
                          <a:latin typeface="Calibri"/>
                        </a:rPr>
                        <a:t>825901.66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825901.66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825901.66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825901.66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J=I-X</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100" b="1" i="0" u="none" strike="noStrike">
                          <a:solidFill>
                            <a:srgbClr val="FFFFFF"/>
                          </a:solidFill>
                          <a:latin typeface="Arial"/>
                        </a:rPr>
                        <a:t>Loss in Rs.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400" b="0" i="0" u="none" strike="noStrike">
                          <a:solidFill>
                            <a:srgbClr val="000000"/>
                          </a:solidFill>
                          <a:latin typeface="Calibri"/>
                        </a:rPr>
                        <a:t>3303606.64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2254711.53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2180380.38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000000"/>
                          </a:solidFill>
                          <a:latin typeface="Calibri"/>
                        </a:rPr>
                        <a:t>2436409.90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a:solidFill>
                            <a:srgbClr val="000000"/>
                          </a:solidFill>
                          <a:latin typeface="Calibri"/>
                        </a:rPr>
                        <a:t>K=J*Y</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100" b="1" i="0" u="none" strike="noStrike">
                          <a:solidFill>
                            <a:srgbClr val="FFFFFF"/>
                          </a:solidFill>
                          <a:latin typeface="Arial"/>
                        </a:rPr>
                        <a:t>Loss Compensation (Rs./kWh)</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400" b="0" i="0" u="none" strike="noStrike">
                          <a:solidFill>
                            <a:srgbClr val="FF0000"/>
                          </a:solidFill>
                          <a:latin typeface="Calibri"/>
                        </a:rPr>
                        <a:t>0.92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FF0000"/>
                          </a:solidFill>
                          <a:latin typeface="Calibri"/>
                        </a:rPr>
                        <a:t>0.63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FF0000"/>
                          </a:solidFill>
                          <a:latin typeface="Calibri"/>
                        </a:rPr>
                        <a:t>0.61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400" b="0" i="0" u="none" strike="noStrike">
                          <a:solidFill>
                            <a:srgbClr val="FF0000"/>
                          </a:solidFill>
                          <a:latin typeface="Calibri"/>
                        </a:rPr>
                        <a:t>0.68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400" b="0" i="0" u="none" strike="noStrike" dirty="0">
                          <a:solidFill>
                            <a:srgbClr val="000000"/>
                          </a:solidFill>
                          <a:latin typeface="Calibri"/>
                        </a:rPr>
                        <a:t>L=K/X</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
        <p:nvSpPr>
          <p:cNvPr id="4" name="Slide Number Placeholder 3"/>
          <p:cNvSpPr>
            <a:spLocks noGrp="1"/>
          </p:cNvSpPr>
          <p:nvPr>
            <p:ph type="sldNum" sz="quarter" idx="12"/>
          </p:nvPr>
        </p:nvSpPr>
        <p:spPr/>
        <p:txBody>
          <a:bodyPr/>
          <a:lstStyle/>
          <a:p>
            <a:fld id="{5C4E1808-D260-4EA2-8377-9DDE85862B90}" type="slidenum">
              <a:rPr lang="en-IN" smtClean="0"/>
              <a:pPr/>
              <a:t>67</a:t>
            </a:fld>
            <a:endParaRPr lang="en-IN"/>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500166" y="-24"/>
            <a:ext cx="7147770" cy="582594"/>
          </a:xfrm>
        </p:spPr>
        <p:txBody>
          <a:bodyPr>
            <a:normAutofit fontScale="90000"/>
          </a:bodyPr>
          <a:lstStyle/>
          <a:p>
            <a:r>
              <a:rPr lang="en-US" dirty="0" smtClean="0"/>
              <a:t>Loss Compensation- DGVCL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68</a:t>
            </a:fld>
            <a:endParaRPr lang="en-IN"/>
          </a:p>
        </p:txBody>
      </p:sp>
      <p:graphicFrame>
        <p:nvGraphicFramePr>
          <p:cNvPr id="7" name="Content Placeholder 6"/>
          <p:cNvGraphicFramePr>
            <a:graphicFrameLocks noGrp="1"/>
          </p:cNvGraphicFramePr>
          <p:nvPr>
            <p:ph idx="1"/>
          </p:nvPr>
        </p:nvGraphicFramePr>
        <p:xfrm>
          <a:off x="1071536" y="857232"/>
          <a:ext cx="7858181" cy="5484495"/>
        </p:xfrm>
        <a:graphic>
          <a:graphicData uri="http://schemas.openxmlformats.org/drawingml/2006/table">
            <a:tbl>
              <a:tblPr/>
              <a:tblGrid>
                <a:gridCol w="2267380"/>
                <a:gridCol w="1056040"/>
                <a:gridCol w="1035333"/>
                <a:gridCol w="1252753"/>
                <a:gridCol w="1087101"/>
                <a:gridCol w="1159574"/>
              </a:tblGrid>
              <a:tr h="190500">
                <a:tc rowSpan="2">
                  <a:txBody>
                    <a:bodyPr/>
                    <a:lstStyle/>
                    <a:p>
                      <a:pPr algn="ctr" fontAlgn="ctr"/>
                      <a:r>
                        <a:rPr lang="en-IN" sz="1600" b="0" i="0" u="none" strike="noStrike" dirty="0">
                          <a:solidFill>
                            <a:srgbClr val="FFFFFF"/>
                          </a:solidFill>
                          <a:latin typeface="Calibri"/>
                        </a:rPr>
                        <a:t>Particulars</a:t>
                      </a: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F81BD"/>
                    </a:solidFill>
                  </a:tcPr>
                </a:tc>
                <a:tc gridSpan="2">
                  <a:txBody>
                    <a:bodyPr/>
                    <a:lstStyle/>
                    <a:p>
                      <a:pPr algn="ctr" fontAlgn="ctr"/>
                      <a:r>
                        <a:rPr lang="en-IN" sz="1600" b="0" i="0" u="none" strike="noStrike">
                          <a:solidFill>
                            <a:srgbClr val="FFFFFF"/>
                          </a:solidFill>
                          <a:latin typeface="Calibri"/>
                        </a:rPr>
                        <a:t>Short term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hMerge="1">
                  <a:txBody>
                    <a:bodyPr/>
                    <a:lstStyle/>
                    <a:p>
                      <a:endParaRPr lang="en-IN"/>
                    </a:p>
                  </a:txBody>
                  <a:tcPr/>
                </a:tc>
                <a:tc gridSpan="2">
                  <a:txBody>
                    <a:bodyPr/>
                    <a:lstStyle/>
                    <a:p>
                      <a:pPr algn="ctr" fontAlgn="ctr"/>
                      <a:r>
                        <a:rPr lang="en-IN" sz="1600" b="0" i="0" u="none" strike="noStrike">
                          <a:solidFill>
                            <a:srgbClr val="FFFFFF"/>
                          </a:solidFill>
                          <a:latin typeface="Calibri"/>
                        </a:rPr>
                        <a:t>Long term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hMerge="1">
                  <a:txBody>
                    <a:bodyPr/>
                    <a:lstStyle/>
                    <a:p>
                      <a:endParaRPr lang="en-IN"/>
                    </a:p>
                  </a:txBody>
                  <a:tcPr/>
                </a:tc>
                <a:tc rowSpan="2">
                  <a:txBody>
                    <a:bodyPr/>
                    <a:lstStyle/>
                    <a:p>
                      <a:pPr algn="ctr" fontAlgn="ctr"/>
                      <a:r>
                        <a:rPr lang="en-IN" sz="1600" b="1" i="0" u="sng" strike="noStrike">
                          <a:solidFill>
                            <a:srgbClr val="000000"/>
                          </a:solidFill>
                          <a:latin typeface="Calibri"/>
                        </a:rPr>
                        <a:t>Formulae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vMerge="1">
                  <a:txBody>
                    <a:bodyPr/>
                    <a:lstStyle/>
                    <a:p>
                      <a:endParaRPr lang="en-IN"/>
                    </a:p>
                  </a:txBody>
                  <a:tcPr/>
                </a:tc>
                <a:tc>
                  <a:txBody>
                    <a:bodyPr/>
                    <a:lstStyle/>
                    <a:p>
                      <a:pPr algn="l" fontAlgn="b"/>
                      <a:r>
                        <a:rPr lang="en-IN" sz="1200" b="1" i="0" u="none" strike="noStrike">
                          <a:solidFill>
                            <a:srgbClr val="000000"/>
                          </a:solidFill>
                          <a:latin typeface="Arial"/>
                        </a:rPr>
                        <a:t>Max</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l" fontAlgn="b"/>
                      <a:r>
                        <a:rPr lang="en-IN" sz="1200" b="1" i="0" u="none" strike="noStrike">
                          <a:solidFill>
                            <a:srgbClr val="000000"/>
                          </a:solidFill>
                          <a:latin typeface="Arial"/>
                        </a:rPr>
                        <a:t>Min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l" fontAlgn="b"/>
                      <a:r>
                        <a:rPr lang="en-IN" sz="1200" b="1" i="0" u="none" strike="noStrike">
                          <a:solidFill>
                            <a:srgbClr val="000000"/>
                          </a:solidFill>
                          <a:latin typeface="Arial"/>
                        </a:rPr>
                        <a:t>Case 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l" fontAlgn="b"/>
                      <a:r>
                        <a:rPr lang="en-IN" sz="1200" b="1" i="0" u="none" strike="noStrike">
                          <a:solidFill>
                            <a:srgbClr val="000000"/>
                          </a:solidFill>
                          <a:latin typeface="Arial"/>
                        </a:rPr>
                        <a:t>Case II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vMerge="1">
                  <a:txBody>
                    <a:bodyPr/>
                    <a:lstStyle/>
                    <a:p>
                      <a:endParaRPr lang="en-IN"/>
                    </a:p>
                  </a:txBody>
                  <a:tcPr/>
                </a:tc>
              </a:tr>
              <a:tr h="190500">
                <a:tc>
                  <a:txBody>
                    <a:bodyPr/>
                    <a:lstStyle/>
                    <a:p>
                      <a:pPr algn="l" fontAlgn="ctr"/>
                      <a:r>
                        <a:rPr lang="en-IN" sz="1200" b="1" i="0" u="none" strike="noStrike">
                          <a:solidFill>
                            <a:srgbClr val="FFFFFF"/>
                          </a:solidFill>
                          <a:latin typeface="Arial"/>
                        </a:rPr>
                        <a:t>Contracted Load (MW)</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200" b="1" i="0" u="none" strike="noStrike">
                          <a:solidFill>
                            <a:srgbClr val="000000"/>
                          </a:solidFill>
                          <a:latin typeface="Arial"/>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200" b="1" i="0" u="none" strike="noStrike">
                          <a:solidFill>
                            <a:srgbClr val="000000"/>
                          </a:solidFill>
                          <a:latin typeface="Arial"/>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200" b="1" i="0" u="none" strike="noStrike">
                          <a:solidFill>
                            <a:srgbClr val="000000"/>
                          </a:solidFill>
                          <a:latin typeface="Arial"/>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200" b="1" i="0" u="none" strike="noStrike">
                          <a:solidFill>
                            <a:srgbClr val="000000"/>
                          </a:solidFill>
                          <a:latin typeface="Arial"/>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W</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Base Energy Consumption (kWh)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200" b="1" i="0" u="none" strike="noStrike">
                          <a:solidFill>
                            <a:srgbClr val="000000"/>
                          </a:solidFill>
                          <a:latin typeface="Arial"/>
                        </a:rPr>
                        <a:t>3600000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200" b="1" i="0" u="none" strike="noStrike">
                          <a:solidFill>
                            <a:srgbClr val="000000"/>
                          </a:solidFill>
                          <a:latin typeface="Arial"/>
                        </a:rPr>
                        <a:t>3600000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200" b="1" i="0" u="none" strike="noStrike">
                          <a:solidFill>
                            <a:srgbClr val="000000"/>
                          </a:solidFill>
                          <a:latin typeface="Arial"/>
                        </a:rPr>
                        <a:t>3600000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200" b="1" i="0" u="none" strike="noStrike">
                          <a:solidFill>
                            <a:srgbClr val="000000"/>
                          </a:solidFill>
                          <a:latin typeface="Arial"/>
                        </a:rPr>
                        <a:t>3600000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X=W*30*24*1000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Power Purchase cost assumed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4.00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2.73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2.64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2.95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600" b="0" i="0" u="none" strike="noStrike">
                          <a:solidFill>
                            <a:srgbClr val="000000"/>
                          </a:solidFill>
                          <a:latin typeface="Calibri"/>
                        </a:rPr>
                        <a:t>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600" b="0" i="0" u="none" strike="noStrike">
                          <a:solidFill>
                            <a:srgbClr val="FFFFFF"/>
                          </a:solidFill>
                          <a:latin typeface="Calibri"/>
                        </a:rPr>
                        <a:t>Intra State Open Access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Wheeling Loss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a:solidFill>
                            <a:srgbClr val="000000"/>
                          </a:solidFill>
                          <a:latin typeface="Calibri"/>
                        </a:rPr>
                        <a:t>10.01%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10.01%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10.01%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10.01%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23850">
                <a:tc>
                  <a:txBody>
                    <a:bodyPr/>
                    <a:lstStyle/>
                    <a:p>
                      <a:pPr algn="l" fontAlgn="ctr"/>
                      <a:r>
                        <a:rPr lang="en-IN" sz="1200" b="1" i="0" u="none" strike="noStrike">
                          <a:solidFill>
                            <a:srgbClr val="FFFFFF"/>
                          </a:solidFill>
                          <a:latin typeface="Arial"/>
                        </a:rPr>
                        <a:t>Energy injected into system at T&gt;D (kWh)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600" b="0" i="0" u="none" strike="noStrike">
                          <a:solidFill>
                            <a:srgbClr val="000000"/>
                          </a:solidFill>
                          <a:latin typeface="Calibri"/>
                        </a:rPr>
                        <a:t>4000444.49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4000444.49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4000444.49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4000444.49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B=X/(1-A)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Transmission loss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a:solidFill>
                            <a:srgbClr val="000000"/>
                          </a:solidFill>
                          <a:latin typeface="Calibri"/>
                        </a:rPr>
                        <a:t>4.20%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4.20%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4.20%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4.20%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23850">
                <a:tc>
                  <a:txBody>
                    <a:bodyPr/>
                    <a:lstStyle/>
                    <a:p>
                      <a:pPr algn="l" fontAlgn="ctr"/>
                      <a:r>
                        <a:rPr lang="en-IN" sz="1200" b="1" i="0" u="none" strike="noStrike">
                          <a:solidFill>
                            <a:srgbClr val="FFFFFF"/>
                          </a:solidFill>
                          <a:latin typeface="Arial"/>
                        </a:rPr>
                        <a:t>Energy injected into system at G&gt;T (kWh)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600" b="0" i="0" u="none" strike="noStrike">
                          <a:solidFill>
                            <a:srgbClr val="000000"/>
                          </a:solidFill>
                          <a:latin typeface="Calibri"/>
                        </a:rPr>
                        <a:t>4175829.33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4175829.33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4175829.33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4175829.33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D=B/(1-C)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Loss (kWh)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a:solidFill>
                            <a:srgbClr val="000000"/>
                          </a:solidFill>
                          <a:latin typeface="Calibri"/>
                        </a:rPr>
                        <a:t>575829.33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dirty="0">
                          <a:solidFill>
                            <a:srgbClr val="000000"/>
                          </a:solidFill>
                          <a:latin typeface="Calibri"/>
                        </a:rPr>
                        <a:t>575829.33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575829.33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575829.33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E=D-X</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Loss in Rs.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a:solidFill>
                            <a:srgbClr val="000000"/>
                          </a:solidFill>
                          <a:latin typeface="Calibri"/>
                        </a:rPr>
                        <a:t>2303317.30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1572014.06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1520189.42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1698696.51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F=E*Y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Loss Compensation (Rs./kWh)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a:solidFill>
                            <a:srgbClr val="FF0000"/>
                          </a:solidFill>
                          <a:latin typeface="Calibri"/>
                        </a:rPr>
                        <a:t>0.64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FF0000"/>
                          </a:solidFill>
                          <a:latin typeface="Calibri"/>
                        </a:rPr>
                        <a:t>0.44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FF0000"/>
                          </a:solidFill>
                          <a:latin typeface="Calibri"/>
                        </a:rPr>
                        <a:t>0.42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FF0000"/>
                          </a:solidFill>
                          <a:latin typeface="Calibri"/>
                        </a:rPr>
                        <a:t>0.47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G=F/X</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600" b="0" i="0" u="none" strike="noStrike">
                          <a:solidFill>
                            <a:srgbClr val="FFFFFF"/>
                          </a:solidFill>
                          <a:latin typeface="Calibri"/>
                        </a:rPr>
                        <a:t>Inter State Open Access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Transmission loss (WR)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a:solidFill>
                            <a:srgbClr val="000000"/>
                          </a:solidFill>
                          <a:latin typeface="Calibri"/>
                        </a:rPr>
                        <a:t>5.70%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5.70%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5.70%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5.70%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23850">
                <a:tc>
                  <a:txBody>
                    <a:bodyPr/>
                    <a:lstStyle/>
                    <a:p>
                      <a:pPr algn="l" fontAlgn="ctr"/>
                      <a:r>
                        <a:rPr lang="en-IN" sz="1200" b="1" i="0" u="none" strike="noStrike">
                          <a:solidFill>
                            <a:srgbClr val="FFFFFF"/>
                          </a:solidFill>
                          <a:latin typeface="Arial"/>
                        </a:rPr>
                        <a:t>Energy injected into system at G&gt;T (kWh)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600" b="0" i="0" u="none" strike="noStrike">
                          <a:solidFill>
                            <a:srgbClr val="000000"/>
                          </a:solidFill>
                          <a:latin typeface="Calibri"/>
                        </a:rPr>
                        <a:t>4428238.95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4428238.95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4428238.95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4428238.95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I=D/(1-H)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Loss (kWh)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a:solidFill>
                            <a:srgbClr val="000000"/>
                          </a:solidFill>
                          <a:latin typeface="Calibri"/>
                        </a:rPr>
                        <a:t>828238.95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828238.95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828238.95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828238.95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J=I-X</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Loss in Rs.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a:solidFill>
                            <a:srgbClr val="000000"/>
                          </a:solidFill>
                          <a:latin typeface="Calibri"/>
                        </a:rPr>
                        <a:t>3312955.78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2261092.32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2186550.82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2443304.89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K=J*Y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Loss Compensation (Rs./kWh)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a:solidFill>
                            <a:srgbClr val="FF0000"/>
                          </a:solidFill>
                          <a:latin typeface="Calibri"/>
                        </a:rPr>
                        <a:t>0.92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FF0000"/>
                          </a:solidFill>
                          <a:latin typeface="Calibri"/>
                        </a:rPr>
                        <a:t>0.63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FF0000"/>
                          </a:solidFill>
                          <a:latin typeface="Calibri"/>
                        </a:rPr>
                        <a:t>0.61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FF0000"/>
                          </a:solidFill>
                          <a:latin typeface="Calibri"/>
                        </a:rPr>
                        <a:t>0.68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dirty="0">
                          <a:solidFill>
                            <a:srgbClr val="000000"/>
                          </a:solidFill>
                          <a:latin typeface="Calibri"/>
                        </a:rPr>
                        <a:t>L=K/X</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571604" y="71414"/>
            <a:ext cx="7076332" cy="654032"/>
          </a:xfrm>
        </p:spPr>
        <p:txBody>
          <a:bodyPr>
            <a:normAutofit fontScale="90000"/>
          </a:bodyPr>
          <a:lstStyle/>
          <a:p>
            <a:r>
              <a:rPr lang="en-US" dirty="0" smtClean="0"/>
              <a:t>Loss Compensation-DHBVNL</a:t>
            </a:r>
            <a:endParaRPr lang="en-IN" dirty="0"/>
          </a:p>
        </p:txBody>
      </p:sp>
      <p:sp>
        <p:nvSpPr>
          <p:cNvPr id="4" name="Slide Number Placeholder 3"/>
          <p:cNvSpPr>
            <a:spLocks noGrp="1"/>
          </p:cNvSpPr>
          <p:nvPr>
            <p:ph type="sldNum" sz="quarter" idx="12"/>
          </p:nvPr>
        </p:nvSpPr>
        <p:spPr/>
        <p:txBody>
          <a:bodyPr/>
          <a:lstStyle/>
          <a:p>
            <a:fld id="{5C4E1808-D260-4EA2-8377-9DDE85862B90}" type="slidenum">
              <a:rPr lang="en-IN" smtClean="0"/>
              <a:pPr/>
              <a:t>69</a:t>
            </a:fld>
            <a:endParaRPr lang="en-IN"/>
          </a:p>
        </p:txBody>
      </p:sp>
      <p:graphicFrame>
        <p:nvGraphicFramePr>
          <p:cNvPr id="7" name="Content Placeholder 6"/>
          <p:cNvGraphicFramePr>
            <a:graphicFrameLocks noGrp="1"/>
          </p:cNvGraphicFramePr>
          <p:nvPr>
            <p:ph idx="1"/>
          </p:nvPr>
        </p:nvGraphicFramePr>
        <p:xfrm>
          <a:off x="1142975" y="928670"/>
          <a:ext cx="7715304" cy="5484495"/>
        </p:xfrm>
        <a:graphic>
          <a:graphicData uri="http://schemas.openxmlformats.org/drawingml/2006/table">
            <a:tbl>
              <a:tblPr/>
              <a:tblGrid>
                <a:gridCol w="2226154"/>
                <a:gridCol w="1036840"/>
                <a:gridCol w="1016509"/>
                <a:gridCol w="1229975"/>
                <a:gridCol w="1067335"/>
                <a:gridCol w="1138491"/>
              </a:tblGrid>
              <a:tr h="190500">
                <a:tc rowSpan="2">
                  <a:txBody>
                    <a:bodyPr/>
                    <a:lstStyle/>
                    <a:p>
                      <a:pPr algn="ctr" fontAlgn="ctr"/>
                      <a:r>
                        <a:rPr lang="en-IN" sz="1600" b="0" i="0" u="none" strike="noStrike" dirty="0">
                          <a:solidFill>
                            <a:srgbClr val="FFFFFF"/>
                          </a:solidFill>
                          <a:latin typeface="Calibri"/>
                        </a:rPr>
                        <a:t>Particulars</a:t>
                      </a:r>
                    </a:p>
                  </a:txBody>
                  <a:tcPr marL="9525" marR="9525" marT="9525"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F81BD"/>
                    </a:solidFill>
                  </a:tcPr>
                </a:tc>
                <a:tc gridSpan="2">
                  <a:txBody>
                    <a:bodyPr/>
                    <a:lstStyle/>
                    <a:p>
                      <a:pPr algn="ctr" fontAlgn="ctr"/>
                      <a:r>
                        <a:rPr lang="en-IN" sz="1600" b="0" i="0" u="none" strike="noStrike">
                          <a:solidFill>
                            <a:srgbClr val="FFFFFF"/>
                          </a:solidFill>
                          <a:latin typeface="Calibri"/>
                        </a:rPr>
                        <a:t>Short term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hMerge="1">
                  <a:txBody>
                    <a:bodyPr/>
                    <a:lstStyle/>
                    <a:p>
                      <a:endParaRPr lang="en-IN"/>
                    </a:p>
                  </a:txBody>
                  <a:tcPr/>
                </a:tc>
                <a:tc gridSpan="2">
                  <a:txBody>
                    <a:bodyPr/>
                    <a:lstStyle/>
                    <a:p>
                      <a:pPr algn="ctr" fontAlgn="ctr"/>
                      <a:r>
                        <a:rPr lang="en-IN" sz="1600" b="0" i="0" u="none" strike="noStrike">
                          <a:solidFill>
                            <a:srgbClr val="FFFFFF"/>
                          </a:solidFill>
                          <a:latin typeface="Calibri"/>
                        </a:rPr>
                        <a:t>Long term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F81BD"/>
                    </a:solidFill>
                  </a:tcPr>
                </a:tc>
                <a:tc hMerge="1">
                  <a:txBody>
                    <a:bodyPr/>
                    <a:lstStyle/>
                    <a:p>
                      <a:endParaRPr lang="en-IN"/>
                    </a:p>
                  </a:txBody>
                  <a:tcPr/>
                </a:tc>
                <a:tc rowSpan="2">
                  <a:txBody>
                    <a:bodyPr/>
                    <a:lstStyle/>
                    <a:p>
                      <a:pPr algn="ctr" fontAlgn="ctr"/>
                      <a:r>
                        <a:rPr lang="en-IN" sz="1600" b="1" i="0" u="sng" strike="noStrike">
                          <a:solidFill>
                            <a:srgbClr val="000000"/>
                          </a:solidFill>
                          <a:latin typeface="Calibri"/>
                        </a:rPr>
                        <a:t>Formulae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vMerge="1">
                  <a:txBody>
                    <a:bodyPr/>
                    <a:lstStyle/>
                    <a:p>
                      <a:endParaRPr lang="en-IN"/>
                    </a:p>
                  </a:txBody>
                  <a:tcPr/>
                </a:tc>
                <a:tc>
                  <a:txBody>
                    <a:bodyPr/>
                    <a:lstStyle/>
                    <a:p>
                      <a:pPr algn="ctr" fontAlgn="b"/>
                      <a:r>
                        <a:rPr lang="en-IN" sz="1200" b="1" i="0" u="none" strike="noStrike">
                          <a:solidFill>
                            <a:srgbClr val="000000"/>
                          </a:solidFill>
                          <a:latin typeface="Arial"/>
                        </a:rPr>
                        <a:t>Max</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200" b="1" i="0" u="none" strike="noStrike">
                          <a:solidFill>
                            <a:srgbClr val="000000"/>
                          </a:solidFill>
                          <a:latin typeface="Arial"/>
                        </a:rPr>
                        <a:t>Min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200" b="1" i="0" u="none" strike="noStrike">
                          <a:solidFill>
                            <a:srgbClr val="000000"/>
                          </a:solidFill>
                          <a:latin typeface="Arial"/>
                        </a:rPr>
                        <a:t>Case 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a:txBody>
                    <a:bodyPr/>
                    <a:lstStyle/>
                    <a:p>
                      <a:pPr algn="ctr" fontAlgn="b"/>
                      <a:r>
                        <a:rPr lang="en-IN" sz="1200" b="1" i="0" u="none" strike="noStrike">
                          <a:solidFill>
                            <a:srgbClr val="000000"/>
                          </a:solidFill>
                          <a:latin typeface="Arial"/>
                        </a:rPr>
                        <a:t>Case II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3CDDD"/>
                    </a:solidFill>
                  </a:tcPr>
                </a:tc>
                <a:tc vMerge="1">
                  <a:txBody>
                    <a:bodyPr/>
                    <a:lstStyle/>
                    <a:p>
                      <a:endParaRPr lang="en-IN"/>
                    </a:p>
                  </a:txBody>
                  <a:tcPr/>
                </a:tc>
              </a:tr>
              <a:tr h="190500">
                <a:tc>
                  <a:txBody>
                    <a:bodyPr/>
                    <a:lstStyle/>
                    <a:p>
                      <a:pPr algn="l" fontAlgn="ctr"/>
                      <a:r>
                        <a:rPr lang="en-IN" sz="1200" b="1" i="0" u="none" strike="noStrike">
                          <a:solidFill>
                            <a:srgbClr val="FFFFFF"/>
                          </a:solidFill>
                          <a:latin typeface="Arial"/>
                        </a:rPr>
                        <a:t>Contracted Load (MW)</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200" b="1" i="0" u="none" strike="noStrike">
                          <a:solidFill>
                            <a:srgbClr val="000000"/>
                          </a:solidFill>
                          <a:latin typeface="Arial"/>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200" b="1" i="0" u="none" strike="noStrike">
                          <a:solidFill>
                            <a:srgbClr val="000000"/>
                          </a:solidFill>
                          <a:latin typeface="Arial"/>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200" b="1" i="0" u="none" strike="noStrike">
                          <a:solidFill>
                            <a:srgbClr val="000000"/>
                          </a:solidFill>
                          <a:latin typeface="Arial"/>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200" b="1" i="0" u="none" strike="noStrike">
                          <a:solidFill>
                            <a:srgbClr val="000000"/>
                          </a:solidFill>
                          <a:latin typeface="Arial"/>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W</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Base Energy Consumption (kWh)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200" b="1" i="0" u="none" strike="noStrike">
                          <a:solidFill>
                            <a:srgbClr val="000000"/>
                          </a:solidFill>
                          <a:latin typeface="Arial"/>
                        </a:rPr>
                        <a:t>3600000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200" b="1" i="0" u="none" strike="noStrike">
                          <a:solidFill>
                            <a:srgbClr val="000000"/>
                          </a:solidFill>
                          <a:latin typeface="Arial"/>
                        </a:rPr>
                        <a:t>3600000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200" b="1" i="0" u="none" strike="noStrike">
                          <a:solidFill>
                            <a:srgbClr val="000000"/>
                          </a:solidFill>
                          <a:latin typeface="Arial"/>
                        </a:rPr>
                        <a:t>3600000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200" b="1" i="0" u="none" strike="noStrike">
                          <a:solidFill>
                            <a:srgbClr val="000000"/>
                          </a:solidFill>
                          <a:latin typeface="Arial"/>
                        </a:rPr>
                        <a:t>3600000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X=W*30*24*1000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Power Purchase cost assumed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200" b="1" i="0" u="none" strike="noStrike">
                          <a:solidFill>
                            <a:srgbClr val="000000"/>
                          </a:solidFill>
                          <a:latin typeface="Arial"/>
                        </a:rPr>
                        <a:t>4.00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2.73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2.64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200" b="1" i="0" u="none" strike="noStrike">
                          <a:solidFill>
                            <a:srgbClr val="000000"/>
                          </a:solidFill>
                          <a:latin typeface="Arial"/>
                        </a:rPr>
                        <a:t>2.95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EECE1"/>
                    </a:solidFill>
                  </a:tcPr>
                </a:tc>
                <a:tc>
                  <a:txBody>
                    <a:bodyPr/>
                    <a:lstStyle/>
                    <a:p>
                      <a:pPr algn="ctr" fontAlgn="ctr"/>
                      <a:r>
                        <a:rPr lang="en-IN" sz="1600" b="0" i="0" u="none" strike="noStrike">
                          <a:solidFill>
                            <a:srgbClr val="000000"/>
                          </a:solidFill>
                          <a:latin typeface="Calibri"/>
                        </a:rPr>
                        <a:t>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600" b="0" i="0" u="none" strike="noStrike">
                          <a:solidFill>
                            <a:srgbClr val="FFFFFF"/>
                          </a:solidFill>
                          <a:latin typeface="Calibri"/>
                        </a:rPr>
                        <a:t>Intra State Open Access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Wheeling Loss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dirty="0">
                          <a:solidFill>
                            <a:srgbClr val="000000"/>
                          </a:solidFill>
                          <a:latin typeface="Calibri"/>
                        </a:rPr>
                        <a:t>6.00%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6.00%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6.00%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6.00%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23850">
                <a:tc>
                  <a:txBody>
                    <a:bodyPr/>
                    <a:lstStyle/>
                    <a:p>
                      <a:pPr algn="l" fontAlgn="ctr"/>
                      <a:r>
                        <a:rPr lang="en-IN" sz="1200" b="1" i="0" u="none" strike="noStrike">
                          <a:solidFill>
                            <a:srgbClr val="FFFFFF"/>
                          </a:solidFill>
                          <a:latin typeface="Arial"/>
                        </a:rPr>
                        <a:t>Energy injected into system at T&gt;D (kWh)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600" b="0" i="0" u="none" strike="noStrike">
                          <a:solidFill>
                            <a:srgbClr val="000000"/>
                          </a:solidFill>
                          <a:latin typeface="Calibri"/>
                        </a:rPr>
                        <a:t>3829787.23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3829787.23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3829787.23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3829787.23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B=X/(1-A)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Transmission loss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a:solidFill>
                            <a:srgbClr val="000000"/>
                          </a:solidFill>
                          <a:latin typeface="Calibri"/>
                        </a:rPr>
                        <a:t>2.10%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2.10%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2.10%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2.10%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23850">
                <a:tc>
                  <a:txBody>
                    <a:bodyPr/>
                    <a:lstStyle/>
                    <a:p>
                      <a:pPr algn="l" fontAlgn="ctr"/>
                      <a:r>
                        <a:rPr lang="en-IN" sz="1200" b="1" i="0" u="none" strike="noStrike">
                          <a:solidFill>
                            <a:srgbClr val="FFFFFF"/>
                          </a:solidFill>
                          <a:latin typeface="Arial"/>
                        </a:rPr>
                        <a:t>Energy injected into system at G&gt;T (kWh)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600" b="0" i="0" u="none" strike="noStrike">
                          <a:solidFill>
                            <a:srgbClr val="000000"/>
                          </a:solidFill>
                          <a:latin typeface="Calibri"/>
                        </a:rPr>
                        <a:t>3911937.93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3911937.93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3911937.93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3911937.93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D=B/(1-C)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Loss (kWh)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a:solidFill>
                            <a:srgbClr val="000000"/>
                          </a:solidFill>
                          <a:latin typeface="Calibri"/>
                        </a:rPr>
                        <a:t>311937.93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311937.93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311937.93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311937.93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E=D-X</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Loss in Rs.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a:solidFill>
                            <a:srgbClr val="000000"/>
                          </a:solidFill>
                          <a:latin typeface="Calibri"/>
                        </a:rPr>
                        <a:t>1247751.72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851590.55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823516.14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920216.90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F=E*Y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Loss Compensation (Rs./kWh)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a:solidFill>
                            <a:srgbClr val="FF0000"/>
                          </a:solidFill>
                          <a:latin typeface="Calibri"/>
                        </a:rPr>
                        <a:t>0.35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FF0000"/>
                          </a:solidFill>
                          <a:latin typeface="Calibri"/>
                        </a:rPr>
                        <a:t>0.24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FF0000"/>
                          </a:solidFill>
                          <a:latin typeface="Calibri"/>
                        </a:rPr>
                        <a:t>0.23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FF0000"/>
                          </a:solidFill>
                          <a:latin typeface="Calibri"/>
                        </a:rPr>
                        <a:t>0.26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G=F/X</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600" b="0" i="0" u="none" strike="noStrike">
                          <a:solidFill>
                            <a:srgbClr val="FFFFFF"/>
                          </a:solidFill>
                          <a:latin typeface="Calibri"/>
                        </a:rPr>
                        <a:t>Inter State Open Access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n-IN" sz="1600" b="0" i="0" u="none" strike="noStrike">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Transmission loss (WR)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a:solidFill>
                            <a:srgbClr val="000000"/>
                          </a:solidFill>
                          <a:latin typeface="Calibri"/>
                        </a:rPr>
                        <a:t>4.23%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4.23%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4.23%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4.23%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323850">
                <a:tc>
                  <a:txBody>
                    <a:bodyPr/>
                    <a:lstStyle/>
                    <a:p>
                      <a:pPr algn="l" fontAlgn="ctr"/>
                      <a:r>
                        <a:rPr lang="en-IN" sz="1200" b="1" i="0" u="none" strike="noStrike">
                          <a:solidFill>
                            <a:srgbClr val="FFFFFF"/>
                          </a:solidFill>
                          <a:latin typeface="Arial"/>
                        </a:rPr>
                        <a:t>Energy injected into system at G&gt;T (kWh)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ctr"/>
                      <a:r>
                        <a:rPr lang="en-IN" sz="1600" b="0" i="0" u="none" strike="noStrike">
                          <a:solidFill>
                            <a:srgbClr val="000000"/>
                          </a:solidFill>
                          <a:latin typeface="Calibri"/>
                        </a:rPr>
                        <a:t>4084721.66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4084721.66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4084721.66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4084721.66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I=D/(1-H)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Loss (kWh)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a:solidFill>
                            <a:srgbClr val="000000"/>
                          </a:solidFill>
                          <a:latin typeface="Calibri"/>
                        </a:rPr>
                        <a:t>484721.66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484721.66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484721.66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484721.66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J=I-X</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Loss in Rs.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a:solidFill>
                            <a:srgbClr val="000000"/>
                          </a:solidFill>
                          <a:latin typeface="Calibri"/>
                        </a:rPr>
                        <a:t>1938886.63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1323290.12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1279665.17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000000"/>
                          </a:solidFill>
                          <a:latin typeface="Calibri"/>
                        </a:rPr>
                        <a:t>1429928.89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a:solidFill>
                            <a:srgbClr val="000000"/>
                          </a:solidFill>
                          <a:latin typeface="Calibri"/>
                        </a:rPr>
                        <a:t>K=J*Y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r h="190500">
                <a:tc>
                  <a:txBody>
                    <a:bodyPr/>
                    <a:lstStyle/>
                    <a:p>
                      <a:pPr algn="l" fontAlgn="ctr"/>
                      <a:r>
                        <a:rPr lang="en-IN" sz="1200" b="1" i="0" u="none" strike="noStrike">
                          <a:solidFill>
                            <a:srgbClr val="FFFFFF"/>
                          </a:solidFill>
                          <a:latin typeface="Arial"/>
                        </a:rPr>
                        <a:t>Loss Compensation (Rs./kWh)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1F497D"/>
                    </a:solidFill>
                  </a:tcPr>
                </a:tc>
                <a:tc>
                  <a:txBody>
                    <a:bodyPr/>
                    <a:lstStyle/>
                    <a:p>
                      <a:pPr algn="ctr" fontAlgn="b"/>
                      <a:r>
                        <a:rPr lang="en-IN" sz="1600" b="0" i="0" u="none" strike="noStrike">
                          <a:solidFill>
                            <a:srgbClr val="FF0000"/>
                          </a:solidFill>
                          <a:latin typeface="Calibri"/>
                        </a:rPr>
                        <a:t>0.54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FF0000"/>
                          </a:solidFill>
                          <a:latin typeface="Calibri"/>
                        </a:rPr>
                        <a:t>0.37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FF0000"/>
                          </a:solidFill>
                          <a:latin typeface="Calibri"/>
                        </a:rPr>
                        <a:t>0.36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en-IN" sz="1600" b="0" i="0" u="none" strike="noStrike">
                          <a:solidFill>
                            <a:srgbClr val="FF0000"/>
                          </a:solidFill>
                          <a:latin typeface="Calibri"/>
                        </a:rPr>
                        <a:t>0.40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ctr"/>
                      <a:r>
                        <a:rPr lang="en-IN" sz="1600" b="0" i="0" u="none" strike="noStrike" dirty="0">
                          <a:solidFill>
                            <a:srgbClr val="000000"/>
                          </a:solidFill>
                          <a:latin typeface="Calibri"/>
                        </a:rPr>
                        <a:t>L=K/X</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BE97"/>
                    </a:solidFill>
                  </a:tcPr>
                </a:tc>
              </a:tr>
            </a:tbl>
          </a:graphicData>
        </a:graphic>
      </p:graphicFrame>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a:xfrm>
            <a:off x="1928794" y="0"/>
            <a:ext cx="7215206" cy="857232"/>
          </a:xfrm>
        </p:spPr>
        <p:txBody>
          <a:bodyPr/>
          <a:lstStyle/>
          <a:p>
            <a:pPr marL="742950" indent="-742950" eaLnBrk="1" hangingPunct="1">
              <a:defRPr/>
            </a:pPr>
            <a:r>
              <a:rPr lang="en-US" sz="3200" dirty="0" smtClean="0"/>
              <a:t>Application procedure and approval</a:t>
            </a:r>
            <a:endParaRPr lang="en-US" sz="3200" dirty="0"/>
          </a:p>
        </p:txBody>
      </p:sp>
      <p:sp>
        <p:nvSpPr>
          <p:cNvPr id="9219"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9220" name="Slide Number Placeholder 4"/>
          <p:cNvSpPr>
            <a:spLocks noGrp="1"/>
          </p:cNvSpPr>
          <p:nvPr>
            <p:ph type="sldNum" sz="quarter" idx="12"/>
          </p:nvPr>
        </p:nvSpPr>
        <p:spPr bwMode="auto">
          <a:noFill/>
          <a:ln>
            <a:miter lim="800000"/>
            <a:headEnd/>
            <a:tailEnd/>
          </a:ln>
        </p:spPr>
        <p:txBody>
          <a:bodyPr/>
          <a:lstStyle/>
          <a:p>
            <a:fld id="{E7E9B343-0A5E-420F-931A-2C677B7E774F}" type="slidenum">
              <a:rPr lang="en-IN" smtClean="0"/>
              <a:pPr/>
              <a:t>7</a:t>
            </a:fld>
            <a:endParaRPr lang="en-IN" smtClean="0"/>
          </a:p>
        </p:txBody>
      </p:sp>
      <p:graphicFrame>
        <p:nvGraphicFramePr>
          <p:cNvPr id="6" name="Table 5"/>
          <p:cNvGraphicFramePr>
            <a:graphicFrameLocks noGrp="1"/>
          </p:cNvGraphicFramePr>
          <p:nvPr/>
        </p:nvGraphicFramePr>
        <p:xfrm>
          <a:off x="785786" y="1285860"/>
          <a:ext cx="8358213" cy="5000660"/>
        </p:xfrm>
        <a:graphic>
          <a:graphicData uri="http://schemas.openxmlformats.org/drawingml/2006/table">
            <a:tbl>
              <a:tblPr/>
              <a:tblGrid>
                <a:gridCol w="632795"/>
                <a:gridCol w="1183464"/>
                <a:gridCol w="1109497"/>
                <a:gridCol w="887598"/>
                <a:gridCol w="2292961"/>
                <a:gridCol w="2251898"/>
              </a:tblGrid>
              <a:tr h="647255">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Period</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Inter-se location of </a:t>
                      </a:r>
                      <a:r>
                        <a:rPr lang="en-US" sz="1100" b="1" dirty="0" err="1">
                          <a:solidFill>
                            <a:srgbClr val="000000"/>
                          </a:solidFill>
                          <a:latin typeface="Calibri"/>
                          <a:ea typeface="Times New Roman"/>
                          <a:cs typeface="Times New Roman"/>
                        </a:rPr>
                        <a:t>drawal</a:t>
                      </a:r>
                      <a:r>
                        <a:rPr lang="en-US" sz="1100" b="1" dirty="0">
                          <a:solidFill>
                            <a:srgbClr val="000000"/>
                          </a:solidFill>
                          <a:latin typeface="Calibri"/>
                          <a:ea typeface="Times New Roman"/>
                          <a:cs typeface="Times New Roman"/>
                        </a:rPr>
                        <a:t> and injection point</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Nodal agency</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Application fee (Rs.)</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Documents to accompany the application</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just">
                        <a:lnSpc>
                          <a:spcPct val="115000"/>
                        </a:lnSpc>
                        <a:spcBef>
                          <a:spcPts val="0"/>
                        </a:spcBef>
                        <a:spcAft>
                          <a:spcPts val="0"/>
                        </a:spcAft>
                      </a:pPr>
                      <a:r>
                        <a:rPr lang="en-US" sz="1100" b="1" dirty="0">
                          <a:solidFill>
                            <a:srgbClr val="000000"/>
                          </a:solidFill>
                          <a:latin typeface="Calibri"/>
                          <a:ea typeface="Times New Roman"/>
                          <a:cs typeface="Times New Roman"/>
                        </a:rPr>
                        <a:t>Time frame for disposal of application (days from the receipt of application)</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r>
              <a:tr h="1040614">
                <a:tc rowSpan="4">
                  <a:txBody>
                    <a:bodyPr/>
                    <a:lstStyle/>
                    <a:p>
                      <a:pPr marL="0" marR="0" algn="ctr">
                        <a:lnSpc>
                          <a:spcPct val="115000"/>
                        </a:lnSpc>
                        <a:spcBef>
                          <a:spcPts val="0"/>
                        </a:spcBef>
                        <a:spcAft>
                          <a:spcPts val="0"/>
                        </a:spcAft>
                      </a:pPr>
                      <a:r>
                        <a:rPr lang="en-US" sz="1400" b="1" dirty="0">
                          <a:solidFill>
                            <a:schemeClr val="tx1"/>
                          </a:solidFill>
                          <a:latin typeface="Calibri"/>
                          <a:ea typeface="Times New Roman"/>
                          <a:cs typeface="Times New Roman"/>
                        </a:rPr>
                        <a:t>Short -Term Open Access</a:t>
                      </a:r>
                      <a:endParaRPr lang="en-US" sz="1400" dirty="0">
                        <a:solidFill>
                          <a:schemeClr val="tx1"/>
                        </a:solidFill>
                        <a:latin typeface="Calibri"/>
                        <a:ea typeface="Times New Roman"/>
                        <a:cs typeface="Times New Roman"/>
                      </a:endParaRPr>
                    </a:p>
                  </a:txBody>
                  <a:tcPr marL="39027" marR="39027"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marL="0" marR="0" algn="ctr">
                        <a:lnSpc>
                          <a:spcPct val="115000"/>
                        </a:lnSpc>
                        <a:spcBef>
                          <a:spcPts val="0"/>
                        </a:spcBef>
                        <a:spcAft>
                          <a:spcPts val="0"/>
                        </a:spcAft>
                      </a:pPr>
                      <a:r>
                        <a:rPr lang="en-US" sz="1100" b="1" dirty="0">
                          <a:solidFill>
                            <a:schemeClr val="tx1"/>
                          </a:solidFill>
                          <a:latin typeface="Calibri"/>
                          <a:ea typeface="Times New Roman"/>
                          <a:cs typeface="Times New Roman"/>
                        </a:rPr>
                        <a:t>Both within the same Distribution licensee</a:t>
                      </a:r>
                      <a:endParaRPr lang="en-US" sz="1100" dirty="0">
                        <a:solidFill>
                          <a:schemeClr val="tx1"/>
                        </a:solidFill>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Concerned Distribution Licensee</a:t>
                      </a: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2000</a:t>
                      </a: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a:solidFill>
                            <a:schemeClr val="tx1"/>
                          </a:solidFill>
                          <a:latin typeface="Calibri"/>
                          <a:ea typeface="Times New Roman"/>
                          <a:cs typeface="Times New Roman"/>
                        </a:rPr>
                        <a:t>Proof of payment of Application fee, </a:t>
                      </a: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4625" marR="0" lvl="0" indent="-174625" algn="just">
                        <a:lnSpc>
                          <a:spcPct val="115000"/>
                        </a:lnSpc>
                        <a:spcBef>
                          <a:spcPts val="0"/>
                        </a:spcBef>
                        <a:spcAft>
                          <a:spcPts val="0"/>
                        </a:spcAft>
                        <a:buFont typeface="Symbol"/>
                        <a:buChar char=""/>
                      </a:pPr>
                      <a:r>
                        <a:rPr lang="en-US" sz="1100" dirty="0">
                          <a:solidFill>
                            <a:schemeClr val="tx1"/>
                          </a:solidFill>
                          <a:latin typeface="Calibri"/>
                          <a:ea typeface="Times New Roman"/>
                          <a:cs typeface="Times New Roman"/>
                        </a:rPr>
                        <a:t>7 working days in case STOA applied for first time.</a:t>
                      </a:r>
                    </a:p>
                    <a:p>
                      <a:pPr marL="174625" marR="0" lvl="0" indent="-174625" algn="just">
                        <a:lnSpc>
                          <a:spcPct val="115000"/>
                        </a:lnSpc>
                        <a:spcBef>
                          <a:spcPts val="0"/>
                        </a:spcBef>
                        <a:spcAft>
                          <a:spcPts val="0"/>
                        </a:spcAft>
                        <a:buFont typeface="Symbol"/>
                        <a:buChar char=""/>
                      </a:pPr>
                      <a:r>
                        <a:rPr lang="en-US" sz="1100" dirty="0">
                          <a:solidFill>
                            <a:schemeClr val="tx1"/>
                          </a:solidFill>
                          <a:latin typeface="Calibri"/>
                          <a:ea typeface="Times New Roman"/>
                          <a:cs typeface="Times New Roman"/>
                        </a:rPr>
                        <a:t>3 working days on subsequent STOA applications.</a:t>
                      </a: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279249">
                <a:tc vMerge="1">
                  <a:txBody>
                    <a:bodyPr/>
                    <a:lstStyle/>
                    <a:p>
                      <a:endParaRPr lang="en-US"/>
                    </a:p>
                  </a:txBody>
                  <a:tcPr/>
                </a:tc>
                <a:tc>
                  <a:txBody>
                    <a:bodyPr/>
                    <a:lstStyle/>
                    <a:p>
                      <a:pPr marL="0" marR="0" algn="ctr">
                        <a:lnSpc>
                          <a:spcPct val="115000"/>
                        </a:lnSpc>
                        <a:spcBef>
                          <a:spcPts val="0"/>
                        </a:spcBef>
                        <a:spcAft>
                          <a:spcPts val="0"/>
                        </a:spcAft>
                      </a:pPr>
                      <a:r>
                        <a:rPr lang="en-US" sz="1100" b="1" dirty="0">
                          <a:solidFill>
                            <a:schemeClr val="tx1"/>
                          </a:solidFill>
                          <a:latin typeface="Calibri"/>
                          <a:ea typeface="Times New Roman"/>
                          <a:cs typeface="Times New Roman"/>
                        </a:rPr>
                        <a:t>Both within the same State but in areas of different Distribution Licensees</a:t>
                      </a:r>
                      <a:endParaRPr lang="en-US" sz="1100" dirty="0">
                        <a:solidFill>
                          <a:schemeClr val="tx1"/>
                        </a:solidFill>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SLDC</a:t>
                      </a: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5000</a:t>
                      </a: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Proof of payment of Application fee, Consent from concerned Distribution licensees</a:t>
                      </a: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4625" marR="0" lvl="0" indent="-174625" algn="just">
                        <a:lnSpc>
                          <a:spcPct val="115000"/>
                        </a:lnSpc>
                        <a:spcBef>
                          <a:spcPts val="0"/>
                        </a:spcBef>
                        <a:spcAft>
                          <a:spcPts val="0"/>
                        </a:spcAft>
                        <a:buFont typeface="Symbol"/>
                        <a:buChar char=""/>
                      </a:pPr>
                      <a:r>
                        <a:rPr lang="en-US" sz="1100" dirty="0">
                          <a:solidFill>
                            <a:schemeClr val="tx1"/>
                          </a:solidFill>
                          <a:latin typeface="Calibri"/>
                          <a:ea typeface="Times New Roman"/>
                          <a:cs typeface="Times New Roman"/>
                        </a:rPr>
                        <a:t>7 working days in case STOA applied for first time.</a:t>
                      </a:r>
                    </a:p>
                    <a:p>
                      <a:pPr marL="174625" marR="0" lvl="0" indent="-174625" algn="just">
                        <a:lnSpc>
                          <a:spcPct val="115000"/>
                        </a:lnSpc>
                        <a:spcBef>
                          <a:spcPts val="0"/>
                        </a:spcBef>
                        <a:spcAft>
                          <a:spcPts val="0"/>
                        </a:spcAft>
                        <a:buFont typeface="Symbol"/>
                        <a:buChar char=""/>
                      </a:pPr>
                      <a:r>
                        <a:rPr lang="en-US" sz="1100" dirty="0">
                          <a:solidFill>
                            <a:schemeClr val="tx1"/>
                          </a:solidFill>
                          <a:latin typeface="Calibri"/>
                          <a:ea typeface="Times New Roman"/>
                          <a:cs typeface="Times New Roman"/>
                        </a:rPr>
                        <a:t>3 working days on subsequent STOA applications.</a:t>
                      </a: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19195">
                <a:tc vMerge="1">
                  <a:txBody>
                    <a:bodyPr/>
                    <a:lstStyle/>
                    <a:p>
                      <a:endParaRPr lang="en-US"/>
                    </a:p>
                  </a:txBody>
                  <a:tcPr/>
                </a:tc>
                <a:tc>
                  <a:txBody>
                    <a:bodyPr/>
                    <a:lstStyle/>
                    <a:p>
                      <a:pPr marL="0" marR="0" algn="ctr">
                        <a:lnSpc>
                          <a:spcPct val="115000"/>
                        </a:lnSpc>
                        <a:spcBef>
                          <a:spcPts val="0"/>
                        </a:spcBef>
                        <a:spcAft>
                          <a:spcPts val="0"/>
                        </a:spcAft>
                      </a:pPr>
                      <a:r>
                        <a:rPr lang="en-US" sz="1100" b="1">
                          <a:solidFill>
                            <a:schemeClr val="tx1"/>
                          </a:solidFill>
                          <a:latin typeface="Calibri"/>
                          <a:ea typeface="Times New Roman"/>
                          <a:cs typeface="Times New Roman"/>
                        </a:rPr>
                        <a:t>Injection point in the intra-State transmission system within the State</a:t>
                      </a:r>
                      <a:endParaRPr lang="en-US" sz="1100">
                        <a:solidFill>
                          <a:schemeClr val="tx1"/>
                        </a:solidFill>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a:solidFill>
                            <a:schemeClr val="tx1"/>
                          </a:solidFill>
                          <a:latin typeface="Calibri"/>
                          <a:ea typeface="Times New Roman"/>
                          <a:cs typeface="Times New Roman"/>
                        </a:rPr>
                        <a:t>SLDC</a:t>
                      </a: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5000</a:t>
                      </a: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Consent from concerned Distribution licensee,</a:t>
                      </a:r>
                      <a:br>
                        <a:rPr lang="en-US" sz="1100" dirty="0">
                          <a:solidFill>
                            <a:schemeClr val="tx1"/>
                          </a:solidFill>
                          <a:latin typeface="Calibri"/>
                          <a:ea typeface="Times New Roman"/>
                          <a:cs typeface="Times New Roman"/>
                        </a:rPr>
                      </a:br>
                      <a:r>
                        <a:rPr lang="en-US" sz="1100" dirty="0">
                          <a:solidFill>
                            <a:schemeClr val="tx1"/>
                          </a:solidFill>
                          <a:latin typeface="Calibri"/>
                          <a:ea typeface="Times New Roman"/>
                          <a:cs typeface="Times New Roman"/>
                        </a:rPr>
                        <a:t>Proof of payment of Application fee, </a:t>
                      </a: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4625" marR="0" lvl="0" indent="-174625" algn="just">
                        <a:lnSpc>
                          <a:spcPct val="115000"/>
                        </a:lnSpc>
                        <a:spcBef>
                          <a:spcPts val="0"/>
                        </a:spcBef>
                        <a:spcAft>
                          <a:spcPts val="0"/>
                        </a:spcAft>
                        <a:buFont typeface="Symbol"/>
                        <a:buChar char=""/>
                      </a:pPr>
                      <a:r>
                        <a:rPr lang="en-US" sz="1100" dirty="0">
                          <a:solidFill>
                            <a:schemeClr val="tx1"/>
                          </a:solidFill>
                          <a:latin typeface="Calibri"/>
                          <a:ea typeface="Times New Roman"/>
                          <a:cs typeface="Times New Roman"/>
                        </a:rPr>
                        <a:t>7 working days in case STOA applied for first time.</a:t>
                      </a:r>
                    </a:p>
                    <a:p>
                      <a:pPr marL="174625" marR="0" lvl="0" indent="-174625" algn="just">
                        <a:lnSpc>
                          <a:spcPct val="115000"/>
                        </a:lnSpc>
                        <a:spcBef>
                          <a:spcPts val="0"/>
                        </a:spcBef>
                        <a:spcAft>
                          <a:spcPts val="0"/>
                        </a:spcAft>
                        <a:buFont typeface="Symbol"/>
                        <a:buChar char=""/>
                      </a:pPr>
                      <a:r>
                        <a:rPr lang="en-US" sz="1100" dirty="0">
                          <a:solidFill>
                            <a:schemeClr val="tx1"/>
                          </a:solidFill>
                          <a:latin typeface="Calibri"/>
                          <a:ea typeface="Times New Roman"/>
                          <a:cs typeface="Times New Roman"/>
                        </a:rPr>
                        <a:t>3 working days on subsequent STOA applications.</a:t>
                      </a: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14347">
                <a:tc vMerge="1">
                  <a:txBody>
                    <a:bodyPr/>
                    <a:lstStyle/>
                    <a:p>
                      <a:endParaRPr lang="en-US"/>
                    </a:p>
                  </a:txBody>
                  <a:tcPr/>
                </a:tc>
                <a:tc>
                  <a:txBody>
                    <a:bodyPr/>
                    <a:lstStyle/>
                    <a:p>
                      <a:pPr marL="0" marR="0" algn="ctr">
                        <a:lnSpc>
                          <a:spcPct val="115000"/>
                        </a:lnSpc>
                        <a:spcBef>
                          <a:spcPts val="0"/>
                        </a:spcBef>
                        <a:spcAft>
                          <a:spcPts val="0"/>
                        </a:spcAft>
                      </a:pPr>
                      <a:r>
                        <a:rPr lang="en-US" sz="1100" b="1">
                          <a:solidFill>
                            <a:schemeClr val="tx1"/>
                          </a:solidFill>
                          <a:latin typeface="Calibri"/>
                          <a:ea typeface="Times New Roman"/>
                          <a:cs typeface="Times New Roman"/>
                        </a:rPr>
                        <a:t>In different States</a:t>
                      </a:r>
                      <a:endParaRPr lang="en-US" sz="1100">
                        <a:solidFill>
                          <a:schemeClr val="tx1"/>
                        </a:solidFill>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a:solidFill>
                            <a:schemeClr val="tx1"/>
                          </a:solidFill>
                          <a:latin typeface="Calibri"/>
                          <a:ea typeface="Times New Roman"/>
                          <a:cs typeface="Times New Roman"/>
                        </a:rPr>
                        <a:t>RLDC of the region where consumer is located</a:t>
                      </a: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a:solidFill>
                            <a:schemeClr val="tx1"/>
                          </a:solidFill>
                          <a:latin typeface="Calibri"/>
                          <a:ea typeface="Times New Roman"/>
                          <a:cs typeface="Times New Roman"/>
                        </a:rPr>
                        <a:t>5000</a:t>
                      </a: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a:solidFill>
                            <a:schemeClr val="tx1"/>
                          </a:solidFill>
                          <a:latin typeface="Calibri"/>
                          <a:ea typeface="Times New Roman"/>
                          <a:cs typeface="Times New Roman"/>
                        </a:rPr>
                        <a:t>Consent from concerned SLDCs and Distribution licensees as applicable,</a:t>
                      </a:r>
                      <a:br>
                        <a:rPr lang="en-US" sz="1100">
                          <a:solidFill>
                            <a:schemeClr val="tx1"/>
                          </a:solidFill>
                          <a:latin typeface="Calibri"/>
                          <a:ea typeface="Times New Roman"/>
                          <a:cs typeface="Times New Roman"/>
                        </a:rPr>
                      </a:br>
                      <a:r>
                        <a:rPr lang="en-US" sz="1100">
                          <a:solidFill>
                            <a:schemeClr val="tx1"/>
                          </a:solidFill>
                          <a:latin typeface="Calibri"/>
                          <a:ea typeface="Times New Roman"/>
                          <a:cs typeface="Times New Roman"/>
                        </a:rPr>
                        <a:t>Proof of payment of Application fee, </a:t>
                      </a: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As per Central Commission’s Regulation</a:t>
                      </a: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Rounded Rectangle 6"/>
          <p:cNvSpPr/>
          <p:nvPr/>
        </p:nvSpPr>
        <p:spPr>
          <a:xfrm>
            <a:off x="2643188" y="785794"/>
            <a:ext cx="4929187" cy="42864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5000"/>
              </a:lnSpc>
              <a:defRPr/>
            </a:pPr>
            <a:r>
              <a:rPr lang="en-US" b="1" dirty="0">
                <a:solidFill>
                  <a:srgbClr val="FFFFFF"/>
                </a:solidFill>
                <a:cs typeface="Times New Roman" pitchFamily="18" charset="0"/>
              </a:rPr>
              <a:t>Consumer connected to Distribution System</a:t>
            </a:r>
            <a:endParaRPr lang="en-US" dirty="0">
              <a:solidFill>
                <a:srgbClr val="FFFFFF"/>
              </a:solidFill>
              <a:cs typeface="Times New Roman" pitchFamily="18" charset="0"/>
            </a:endParaRPr>
          </a:p>
        </p:txBody>
      </p:sp>
      <p:sp>
        <p:nvSpPr>
          <p:cNvPr id="8" name="Flowchart: Terminator 7"/>
          <p:cNvSpPr/>
          <p:nvPr/>
        </p:nvSpPr>
        <p:spPr>
          <a:xfrm>
            <a:off x="7786688" y="928688"/>
            <a:ext cx="1357312" cy="285750"/>
          </a:xfrm>
          <a:prstGeom prst="flowChartTerminator">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en-US" sz="1400" b="1" dirty="0"/>
              <a:t>Regulation 12</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1106879" y="1357313"/>
          <a:ext cx="7929617" cy="4945206"/>
        </p:xfrm>
        <a:graphic>
          <a:graphicData uri="http://schemas.openxmlformats.org/drawingml/2006/table">
            <a:tbl>
              <a:tblPr/>
              <a:tblGrid>
                <a:gridCol w="738022"/>
                <a:gridCol w="936486"/>
                <a:gridCol w="741298"/>
                <a:gridCol w="739657"/>
                <a:gridCol w="915142"/>
                <a:gridCol w="956143"/>
                <a:gridCol w="943022"/>
                <a:gridCol w="1959847"/>
              </a:tblGrid>
              <a:tr h="72707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FFFFFF"/>
                          </a:solidFill>
                          <a:effectLst/>
                          <a:latin typeface="Calibri" pitchFamily="34" charset="0"/>
                          <a:cs typeface="Arial" charset="0"/>
                        </a:rPr>
                        <a:t>S. No.</a:t>
                      </a:r>
                    </a:p>
                  </a:txBody>
                  <a:tcPr marL="9443" marR="9443" marT="944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FFFF"/>
                          </a:solidFill>
                          <a:effectLst/>
                          <a:latin typeface="Calibri" pitchFamily="34" charset="0"/>
                          <a:cs typeface="Arial" charset="0"/>
                        </a:rPr>
                        <a:t>Project</a:t>
                      </a:r>
                    </a:p>
                  </a:txBody>
                  <a:tcPr marL="9443" marR="9443" marT="944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FFFF"/>
                          </a:solidFill>
                          <a:effectLst/>
                          <a:latin typeface="Calibri" pitchFamily="34" charset="0"/>
                          <a:cs typeface="Arial" charset="0"/>
                        </a:rPr>
                        <a:t>Size</a:t>
                      </a:r>
                    </a:p>
                  </a:txBody>
                  <a:tcPr marL="9443" marR="9443" marT="944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FFFF"/>
                          </a:solidFill>
                          <a:effectLst/>
                          <a:latin typeface="Calibri" pitchFamily="34" charset="0"/>
                          <a:cs typeface="Arial" charset="0"/>
                        </a:rPr>
                        <a:t>Status</a:t>
                      </a:r>
                    </a:p>
                  </a:txBody>
                  <a:tcPr marL="9443" marR="9443" marT="944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FFFF"/>
                          </a:solidFill>
                          <a:effectLst/>
                          <a:latin typeface="Calibri" pitchFamily="34" charset="0"/>
                          <a:cs typeface="Arial" charset="0"/>
                        </a:rPr>
                        <a:t>State</a:t>
                      </a:r>
                    </a:p>
                  </a:txBody>
                  <a:tcPr marL="9443" marR="9443" marT="944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FFFF"/>
                          </a:solidFill>
                          <a:effectLst/>
                          <a:latin typeface="Calibri" pitchFamily="34" charset="0"/>
                          <a:cs typeface="Arial" charset="0"/>
                        </a:rPr>
                        <a:t>Developer</a:t>
                      </a:r>
                    </a:p>
                  </a:txBody>
                  <a:tcPr marL="9443" marR="9443" marT="944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FFFF"/>
                          </a:solidFill>
                          <a:effectLst/>
                          <a:latin typeface="Calibri" pitchFamily="34" charset="0"/>
                          <a:cs typeface="Arial" charset="0"/>
                        </a:rPr>
                        <a:t>COD Date: 1st Unit</a:t>
                      </a:r>
                    </a:p>
                  </a:txBody>
                  <a:tcPr marL="9443" marR="9443" marT="944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FFFF"/>
                          </a:solidFill>
                          <a:effectLst/>
                          <a:latin typeface="Calibri" pitchFamily="34" charset="0"/>
                          <a:cs typeface="Arial" charset="0"/>
                        </a:rPr>
                        <a:t>Levelized Tariff (Rs/kWh) as per Competitive Bidding</a:t>
                      </a:r>
                    </a:p>
                  </a:txBody>
                  <a:tcPr marL="9443" marR="9443" marT="9443"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4F81BD"/>
                    </a:solidFill>
                  </a:tcPr>
                </a:tc>
              </a:tr>
              <a:tr h="454025">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1</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Kamalanga</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3 X 350 MW</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Tariff Approved</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Haryana, Case 1</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PTC/GMR</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Oct. 2011</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Arial" charset="0"/>
                        </a:rPr>
                        <a:t>2.54</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61963">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2</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Babandh</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4 X 660MW</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Approved</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Haryana, Case 1</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LANCO</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Jul-12</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Arial" charset="0"/>
                        </a:rPr>
                        <a:t>2.075</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44500">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3</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Mandva</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2 X 660 MW</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Approved</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Maharashtra, Case 1</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LANCO Mahanadi</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Oct. 2012 *</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Arial" charset="0"/>
                        </a:rPr>
                        <a:t>2.7</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4025">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4</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Tiroda Ph.1</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2 X 660 MW</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Approved</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Maharashtra, Case 1</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Adani Maharashtra</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Aug. 2012</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Arial" charset="0"/>
                        </a:rPr>
                        <a:t>2.642</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7350">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5</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Chitrangi, Ph 1</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3 X 660 MW</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Petition</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MP, Case 1</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Reliance</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June, 2012</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Arial" charset="0"/>
                        </a:rPr>
                        <a:t>2.45</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7350">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6</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Mahan</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2 X 600 MW</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Petition</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MP, Case 1</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Essar</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May, 2011*</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Arial" charset="0"/>
                        </a:rPr>
                        <a:t>2.45</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4975">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7</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Nandgaonpeth</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2 X 660MW</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Petition</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Maharashtra, Case1</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India Bulls</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Mar. 2014</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Arial" charset="0"/>
                        </a:rPr>
                        <a:t>3.26</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4750">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8</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Tiroda Ph. 2</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2 X 660 MW</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Petition</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Maharashtra, Case 1</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Adani Maharashtra</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Sept. 2014</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Arial" charset="0"/>
                        </a:rPr>
                        <a:t>3.28</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r>
              <a:tr h="396875">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9</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Mahanadi</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3 X 600 MW</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Petition</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Gujarat</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KSK Energy</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Mar. 2015</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Arial" charset="0"/>
                        </a:rPr>
                        <a:t>2.345</a:t>
                      </a:r>
                    </a:p>
                  </a:txBody>
                  <a:tcPr marL="9443" marR="9443" marT="9443"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noFill/>
                  </a:tcPr>
                </a:tc>
              </a:tr>
              <a:tr h="188913">
                <a:tc gridSpan="7">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cs typeface="Arial" charset="0"/>
                        </a:rPr>
                        <a:t>Average </a:t>
                      </a:r>
                      <a:r>
                        <a:rPr kumimoji="0" lang="en-US" sz="1400" b="0" i="0" u="none" strike="noStrike" cap="none" normalizeH="0" baseline="0" dirty="0" err="1" smtClean="0">
                          <a:ln>
                            <a:noFill/>
                          </a:ln>
                          <a:solidFill>
                            <a:schemeClr val="tx1"/>
                          </a:solidFill>
                          <a:effectLst/>
                          <a:latin typeface="Calibri" pitchFamily="34" charset="0"/>
                          <a:cs typeface="Arial" charset="0"/>
                        </a:rPr>
                        <a:t>levellised</a:t>
                      </a:r>
                      <a:r>
                        <a:rPr kumimoji="0" lang="en-US" sz="1400" b="0" i="0" u="none" strike="noStrike" cap="none" normalizeH="0" baseline="0" dirty="0" smtClean="0">
                          <a:ln>
                            <a:noFill/>
                          </a:ln>
                          <a:solidFill>
                            <a:schemeClr val="tx1"/>
                          </a:solidFill>
                          <a:effectLst/>
                          <a:latin typeface="Calibri" pitchFamily="34" charset="0"/>
                          <a:cs typeface="Arial" charset="0"/>
                        </a:rPr>
                        <a:t> tariff</a:t>
                      </a:r>
                    </a:p>
                  </a:txBody>
                  <a:tcPr marL="9443" marR="9443" marT="944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2">
                        <a:lumMod val="40000"/>
                        <a:lumOff val="60000"/>
                      </a:schemeClr>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cs typeface="Arial" charset="0"/>
                        </a:rPr>
                        <a:t>2.64</a:t>
                      </a:r>
                    </a:p>
                  </a:txBody>
                  <a:tcPr marL="9443" marR="9443" marT="944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2">
                        <a:lumMod val="40000"/>
                        <a:lumOff val="60000"/>
                      </a:schemeClr>
                    </a:solidFill>
                  </a:tcPr>
                </a:tc>
              </a:tr>
            </a:tbl>
          </a:graphicData>
        </a:graphic>
      </p:graphicFrame>
      <p:sp>
        <p:nvSpPr>
          <p:cNvPr id="3" name="Title 2"/>
          <p:cNvSpPr>
            <a:spLocks noGrp="1"/>
          </p:cNvSpPr>
          <p:nvPr>
            <p:ph type="title"/>
          </p:nvPr>
        </p:nvSpPr>
        <p:spPr/>
        <p:txBody>
          <a:bodyPr/>
          <a:lstStyle/>
          <a:p>
            <a:pPr>
              <a:defRPr/>
            </a:pPr>
            <a:r>
              <a:rPr lang="en-US" dirty="0" smtClean="0"/>
              <a:t>Details of Case-I Projects</a:t>
            </a:r>
            <a:endParaRPr lang="en-US" dirty="0"/>
          </a:p>
        </p:txBody>
      </p:sp>
      <p:sp>
        <p:nvSpPr>
          <p:cNvPr id="52333" name="Slide Number Placeholder 5"/>
          <p:cNvSpPr>
            <a:spLocks noGrp="1"/>
          </p:cNvSpPr>
          <p:nvPr>
            <p:ph type="sldNum" sz="quarter" idx="12"/>
          </p:nvPr>
        </p:nvSpPr>
        <p:spPr bwMode="auto">
          <a:noFill/>
          <a:ln>
            <a:miter lim="800000"/>
            <a:headEnd/>
            <a:tailEnd/>
          </a:ln>
        </p:spPr>
        <p:txBody>
          <a:bodyPr/>
          <a:lstStyle/>
          <a:p>
            <a:fld id="{4EBE86C2-971E-4071-A6A8-AC4D92ADFDED}" type="slidenum">
              <a:rPr lang="en-IN" smtClean="0">
                <a:latin typeface="Arial" pitchFamily="34" charset="0"/>
                <a:cs typeface="Arial" pitchFamily="34" charset="0"/>
              </a:rPr>
              <a:pPr/>
              <a:t>70</a:t>
            </a:fld>
            <a:endParaRPr lang="en-IN" smtClean="0">
              <a:latin typeface="Arial" pitchFamily="34" charset="0"/>
              <a:cs typeface="Arial" pitchFamily="34" charset="0"/>
            </a:endParaRPr>
          </a:p>
        </p:txBody>
      </p:sp>
      <p:sp>
        <p:nvSpPr>
          <p:cNvPr id="52334" name="Date Placeholder 4"/>
          <p:cNvSpPr>
            <a:spLocks noGrp="1"/>
          </p:cNvSpPr>
          <p:nvPr>
            <p:ph type="dt" sz="quarter" idx="10"/>
          </p:nvPr>
        </p:nvSpPr>
        <p:spPr bwMode="auto">
          <a:noFill/>
          <a:ln>
            <a:miter lim="800000"/>
            <a:headEnd/>
            <a:tailEnd/>
          </a:ln>
        </p:spPr>
        <p:txBody>
          <a:bodyPr/>
          <a:lstStyle/>
          <a:p>
            <a:r>
              <a:rPr lang="en-US" smtClean="0">
                <a:latin typeface="Arial" pitchFamily="34" charset="0"/>
                <a:cs typeface="Arial" pitchFamily="34" charset="0"/>
              </a:rPr>
              <a:t>20/04/2011</a:t>
            </a:r>
            <a:endParaRPr lang="en-IN"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1035438" y="1700213"/>
          <a:ext cx="8001058" cy="4237675"/>
        </p:xfrm>
        <a:graphic>
          <a:graphicData uri="http://schemas.openxmlformats.org/drawingml/2006/table">
            <a:tbl>
              <a:tblPr/>
              <a:tblGrid>
                <a:gridCol w="642944"/>
                <a:gridCol w="733378"/>
                <a:gridCol w="792088"/>
                <a:gridCol w="864096"/>
                <a:gridCol w="1224136"/>
                <a:gridCol w="1080120"/>
                <a:gridCol w="1008112"/>
                <a:gridCol w="1656184"/>
              </a:tblGrid>
              <a:tr h="728655">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Calibri" pitchFamily="34" charset="0"/>
                          <a:cs typeface="Arial" charset="0"/>
                        </a:rPr>
                        <a:t>S. No.</a:t>
                      </a:r>
                    </a:p>
                  </a:txBody>
                  <a:tcPr marL="9525" marR="9525" marT="9525"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Calibri" pitchFamily="34" charset="0"/>
                          <a:cs typeface="Arial" charset="0"/>
                        </a:rPr>
                        <a:t>Project</a:t>
                      </a:r>
                    </a:p>
                  </a:txBody>
                  <a:tcPr marL="9525" marR="9525" marT="9525"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Calibri" pitchFamily="34" charset="0"/>
                          <a:cs typeface="Arial" charset="0"/>
                        </a:rPr>
                        <a:t>Size</a:t>
                      </a:r>
                    </a:p>
                  </a:txBody>
                  <a:tcPr marL="9525" marR="9525" marT="9525"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Calibri" pitchFamily="34" charset="0"/>
                          <a:cs typeface="Arial" charset="0"/>
                        </a:rPr>
                        <a:t>Status</a:t>
                      </a:r>
                    </a:p>
                  </a:txBody>
                  <a:tcPr marL="9525" marR="9525" marT="9525"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Calibri" pitchFamily="34" charset="0"/>
                          <a:cs typeface="Arial" charset="0"/>
                        </a:rPr>
                        <a:t>State</a:t>
                      </a:r>
                    </a:p>
                  </a:txBody>
                  <a:tcPr marL="9525" marR="9525" marT="9525"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Calibri" pitchFamily="34" charset="0"/>
                          <a:cs typeface="Arial" charset="0"/>
                        </a:rPr>
                        <a:t>Developer</a:t>
                      </a:r>
                    </a:p>
                  </a:txBody>
                  <a:tcPr marL="9525" marR="9525" marT="9525"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Calibri" pitchFamily="34" charset="0"/>
                          <a:cs typeface="Arial" charset="0"/>
                        </a:rPr>
                        <a:t>COD Date: 1st Unit</a:t>
                      </a:r>
                    </a:p>
                  </a:txBody>
                  <a:tcPr marL="9525" marR="9525" marT="9525"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600" b="1" i="0" u="none" strike="noStrike" cap="none" normalizeH="0" baseline="0" dirty="0" err="1" smtClean="0">
                          <a:ln>
                            <a:noFill/>
                          </a:ln>
                          <a:solidFill>
                            <a:schemeClr val="tx1"/>
                          </a:solidFill>
                          <a:effectLst/>
                          <a:latin typeface="Calibri" pitchFamily="34" charset="0"/>
                          <a:cs typeface="Arial" charset="0"/>
                        </a:rPr>
                        <a:t>Levelized</a:t>
                      </a:r>
                      <a:r>
                        <a:rPr kumimoji="0" lang="en-US" sz="1600" b="1" i="0" u="none" strike="noStrike" cap="none" normalizeH="0" baseline="0" dirty="0" smtClean="0">
                          <a:ln>
                            <a:noFill/>
                          </a:ln>
                          <a:solidFill>
                            <a:schemeClr val="tx1"/>
                          </a:solidFill>
                          <a:effectLst/>
                          <a:latin typeface="Calibri" pitchFamily="34" charset="0"/>
                          <a:cs typeface="Arial" charset="0"/>
                        </a:rPr>
                        <a:t> Tariff (Rs/kWh) as per Competitive Bidding</a:t>
                      </a:r>
                    </a:p>
                  </a:txBody>
                  <a:tcPr marL="9525" marR="9525" marT="9525"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4F81BD"/>
                    </a:solidFill>
                  </a:tcPr>
                </a:tc>
              </a:tr>
              <a:tr h="54768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charset="0"/>
                        </a:rPr>
                        <a:t>1</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Talwandi Sabo</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3 x 660 MW</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Tariff Approved</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Punjab/Case 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Sterlite</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charset="0"/>
                        </a:rPr>
                        <a:t>Aug-12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Times New Roman" pitchFamily="18" charset="0"/>
                          <a:cs typeface="Arial" charset="0"/>
                        </a:rPr>
                        <a:t>2.8643</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57308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Times New Roman" pitchFamily="18" charset="0"/>
                          <a:cs typeface="Arial" charset="0"/>
                        </a:rPr>
                        <a:t>Rajpura</a:t>
                      </a:r>
                      <a:endParaRPr kumimoji="0" lang="en-US" sz="1400" b="0" i="0" u="none" strike="noStrike" cap="none" normalizeH="0" baseline="0" dirty="0" smtClean="0">
                        <a:ln>
                          <a:noFill/>
                        </a:ln>
                        <a:solidFill>
                          <a:schemeClr val="tx1"/>
                        </a:solidFill>
                        <a:effectLst/>
                        <a:latin typeface="Times New Roman" pitchFamily="18" charset="0"/>
                        <a:cs typeface="Arial" charset="0"/>
                      </a:endParaRP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2 X 660 MW</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Tariff Approved</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Punjab/Case 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L&amp;T</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cs typeface="Arial" charset="0"/>
                        </a:rPr>
                        <a:t>Jan-14</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Arial" charset="0"/>
                        </a:rPr>
                        <a:t>2.89</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51117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3</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Jhajjar</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2 X 660 MW</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Approved</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Haryana, Case 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CLP Power</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Nov-Dec., 2012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Arial" charset="0"/>
                        </a:rPr>
                        <a:t>2.996</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61118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4</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Prayagraj</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3 X 660MW</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Petition</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UP, Case 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JP Associates</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Jul-14</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Arial" charset="0"/>
                        </a:rPr>
                        <a:t>3.02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76041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5</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Sangam</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2 X 660 MW</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Petition</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UP, Case 2</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JP Associates</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Times New Roman" pitchFamily="18" charset="0"/>
                          <a:cs typeface="Arial" charset="0"/>
                        </a:rPr>
                        <a:t>Jan, 2014</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Times New Roman" pitchFamily="18" charset="0"/>
                          <a:cs typeface="Arial" charset="0"/>
                        </a:rPr>
                        <a:t>2.97</a:t>
                      </a:r>
                    </a:p>
                  </a:txBody>
                  <a:tcPr marL="9525" marR="9525" marT="9525" marB="0"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249238">
                <a:tc gridSpan="7">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cs typeface="Arial" charset="0"/>
                        </a:rPr>
                        <a:t>Average </a:t>
                      </a:r>
                      <a:r>
                        <a:rPr kumimoji="0" lang="en-US" sz="1400" b="0" i="0" u="none" strike="noStrike" cap="none" normalizeH="0" baseline="0" dirty="0" err="1" smtClean="0">
                          <a:ln>
                            <a:noFill/>
                          </a:ln>
                          <a:solidFill>
                            <a:schemeClr val="tx1"/>
                          </a:solidFill>
                          <a:effectLst/>
                          <a:latin typeface="Calibri" pitchFamily="34" charset="0"/>
                          <a:cs typeface="Arial" charset="0"/>
                        </a:rPr>
                        <a:t>levellised</a:t>
                      </a:r>
                      <a:r>
                        <a:rPr kumimoji="0" lang="en-US" sz="1400" b="0" i="0" u="none" strike="noStrike" cap="none" normalizeH="0" baseline="0" dirty="0" smtClean="0">
                          <a:ln>
                            <a:noFill/>
                          </a:ln>
                          <a:solidFill>
                            <a:schemeClr val="tx1"/>
                          </a:solidFill>
                          <a:effectLst/>
                          <a:latin typeface="Calibri" pitchFamily="34" charset="0"/>
                          <a:cs typeface="Arial" charset="0"/>
                        </a:rPr>
                        <a:t> tariff</a:t>
                      </a:r>
                    </a:p>
                  </a:txBody>
                  <a:tcPr marL="9525" marR="9525" marT="952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2">
                        <a:lumMod val="40000"/>
                        <a:lumOff val="60000"/>
                      </a:schemeClr>
                    </a:solidFill>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Calibri" pitchFamily="34" charset="0"/>
                          <a:cs typeface="Arial" charset="0"/>
                        </a:rPr>
                        <a:t>2.95</a:t>
                      </a:r>
                    </a:p>
                  </a:txBody>
                  <a:tcPr marL="9525" marR="9525" marT="952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accent2">
                        <a:lumMod val="40000"/>
                        <a:lumOff val="60000"/>
                      </a:schemeClr>
                    </a:solidFill>
                  </a:tcPr>
                </a:tc>
              </a:tr>
            </a:tbl>
          </a:graphicData>
        </a:graphic>
      </p:graphicFrame>
      <p:sp>
        <p:nvSpPr>
          <p:cNvPr id="3" name="Title 2"/>
          <p:cNvSpPr>
            <a:spLocks noGrp="1"/>
          </p:cNvSpPr>
          <p:nvPr>
            <p:ph type="title"/>
          </p:nvPr>
        </p:nvSpPr>
        <p:spPr/>
        <p:txBody>
          <a:bodyPr/>
          <a:lstStyle/>
          <a:p>
            <a:pPr>
              <a:defRPr/>
            </a:pPr>
            <a:r>
              <a:rPr lang="en-US" dirty="0" smtClean="0"/>
              <a:t>Details of Case-II Projects</a:t>
            </a:r>
            <a:endParaRPr lang="en-US" dirty="0"/>
          </a:p>
        </p:txBody>
      </p:sp>
      <p:sp>
        <p:nvSpPr>
          <p:cNvPr id="53328" name="Slide Number Placeholder 5"/>
          <p:cNvSpPr>
            <a:spLocks noGrp="1"/>
          </p:cNvSpPr>
          <p:nvPr>
            <p:ph type="sldNum" sz="quarter" idx="12"/>
          </p:nvPr>
        </p:nvSpPr>
        <p:spPr bwMode="auto">
          <a:noFill/>
          <a:ln>
            <a:miter lim="800000"/>
            <a:headEnd/>
            <a:tailEnd/>
          </a:ln>
        </p:spPr>
        <p:txBody>
          <a:bodyPr/>
          <a:lstStyle/>
          <a:p>
            <a:fld id="{BE44BE60-A384-4B1A-8C73-B71059D5E26E}" type="slidenum">
              <a:rPr lang="en-IN" smtClean="0">
                <a:latin typeface="Arial" pitchFamily="34" charset="0"/>
                <a:cs typeface="Arial" pitchFamily="34" charset="0"/>
              </a:rPr>
              <a:pPr/>
              <a:t>71</a:t>
            </a:fld>
            <a:endParaRPr lang="en-IN" smtClean="0">
              <a:latin typeface="Arial" pitchFamily="34" charset="0"/>
              <a:cs typeface="Arial" pitchFamily="34" charset="0"/>
            </a:endParaRPr>
          </a:p>
        </p:txBody>
      </p:sp>
      <p:sp>
        <p:nvSpPr>
          <p:cNvPr id="53329" name="Date Placeholder 4"/>
          <p:cNvSpPr>
            <a:spLocks noGrp="1"/>
          </p:cNvSpPr>
          <p:nvPr>
            <p:ph type="dt" sz="quarter" idx="10"/>
          </p:nvPr>
        </p:nvSpPr>
        <p:spPr bwMode="auto">
          <a:noFill/>
          <a:ln>
            <a:miter lim="800000"/>
            <a:headEnd/>
            <a:tailEnd/>
          </a:ln>
        </p:spPr>
        <p:txBody>
          <a:bodyPr/>
          <a:lstStyle/>
          <a:p>
            <a:r>
              <a:rPr lang="en-US" smtClean="0">
                <a:latin typeface="Arial" pitchFamily="34" charset="0"/>
                <a:cs typeface="Arial" pitchFamily="34" charset="0"/>
              </a:rPr>
              <a:t>20/04/2011</a:t>
            </a:r>
            <a:endParaRPr lang="en-IN"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a:xfrm>
            <a:off x="1714480" y="274638"/>
            <a:ext cx="7219208" cy="439718"/>
          </a:xfrm>
        </p:spPr>
        <p:txBody>
          <a:bodyPr>
            <a:normAutofit fontScale="90000"/>
          </a:bodyPr>
          <a:lstStyle/>
          <a:p>
            <a:pPr marL="742950" indent="-742950" eaLnBrk="1" hangingPunct="1">
              <a:defRPr/>
            </a:pPr>
            <a:r>
              <a:rPr lang="en-US" sz="3200" dirty="0" smtClean="0"/>
              <a:t>Application procedure and approval</a:t>
            </a:r>
            <a:endParaRPr lang="en-US" sz="3200" dirty="0"/>
          </a:p>
        </p:txBody>
      </p:sp>
      <p:sp>
        <p:nvSpPr>
          <p:cNvPr id="10243"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10244" name="Slide Number Placeholder 4"/>
          <p:cNvSpPr>
            <a:spLocks noGrp="1"/>
          </p:cNvSpPr>
          <p:nvPr>
            <p:ph type="sldNum" sz="quarter" idx="12"/>
          </p:nvPr>
        </p:nvSpPr>
        <p:spPr bwMode="auto">
          <a:noFill/>
          <a:ln>
            <a:miter lim="800000"/>
            <a:headEnd/>
            <a:tailEnd/>
          </a:ln>
        </p:spPr>
        <p:txBody>
          <a:bodyPr/>
          <a:lstStyle/>
          <a:p>
            <a:fld id="{1A5652E4-727F-45FA-9FF9-D581C1AC7C58}" type="slidenum">
              <a:rPr lang="en-IN" smtClean="0"/>
              <a:pPr/>
              <a:t>8</a:t>
            </a:fld>
            <a:endParaRPr lang="en-IN" smtClean="0"/>
          </a:p>
        </p:txBody>
      </p:sp>
      <p:graphicFrame>
        <p:nvGraphicFramePr>
          <p:cNvPr id="6" name="Table 5"/>
          <p:cNvGraphicFramePr>
            <a:graphicFrameLocks noGrp="1"/>
          </p:cNvGraphicFramePr>
          <p:nvPr/>
        </p:nvGraphicFramePr>
        <p:xfrm>
          <a:off x="785787" y="1285858"/>
          <a:ext cx="8358245" cy="5205222"/>
        </p:xfrm>
        <a:graphic>
          <a:graphicData uri="http://schemas.openxmlformats.org/drawingml/2006/table">
            <a:tbl>
              <a:tblPr/>
              <a:tblGrid>
                <a:gridCol w="500065"/>
                <a:gridCol w="1202011"/>
                <a:gridCol w="941130"/>
                <a:gridCol w="785818"/>
                <a:gridCol w="3500461"/>
                <a:gridCol w="1428760"/>
              </a:tblGrid>
              <a:tr h="621606">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Period</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Inter-se location of </a:t>
                      </a:r>
                      <a:r>
                        <a:rPr lang="en-US" sz="1100" b="1" dirty="0" err="1">
                          <a:solidFill>
                            <a:srgbClr val="000000"/>
                          </a:solidFill>
                          <a:latin typeface="Calibri"/>
                          <a:ea typeface="Times New Roman"/>
                          <a:cs typeface="Times New Roman"/>
                        </a:rPr>
                        <a:t>drawal</a:t>
                      </a:r>
                      <a:r>
                        <a:rPr lang="en-US" sz="1100" b="1" dirty="0">
                          <a:solidFill>
                            <a:srgbClr val="000000"/>
                          </a:solidFill>
                          <a:latin typeface="Calibri"/>
                          <a:ea typeface="Times New Roman"/>
                          <a:cs typeface="Times New Roman"/>
                        </a:rPr>
                        <a:t> and injection point</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Nodal agency</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Application fee (Rs.)</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Documents to accompany the application</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just">
                        <a:lnSpc>
                          <a:spcPct val="115000"/>
                        </a:lnSpc>
                        <a:spcBef>
                          <a:spcPts val="0"/>
                        </a:spcBef>
                        <a:spcAft>
                          <a:spcPts val="0"/>
                        </a:spcAft>
                      </a:pPr>
                      <a:r>
                        <a:rPr lang="en-US" sz="1100" b="1" dirty="0">
                          <a:solidFill>
                            <a:srgbClr val="000000"/>
                          </a:solidFill>
                          <a:latin typeface="Calibri"/>
                          <a:ea typeface="Times New Roman"/>
                          <a:cs typeface="Times New Roman"/>
                        </a:rPr>
                        <a:t>Time frame for disposal of application (days from the receipt of application)</a:t>
                      </a:r>
                      <a:endParaRPr lang="en-US" sz="11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r>
              <a:tr h="955368">
                <a:tc rowSpan="4">
                  <a:txBody>
                    <a:bodyPr/>
                    <a:lstStyle/>
                    <a:p>
                      <a:pPr marL="0" marR="0" algn="ctr">
                        <a:lnSpc>
                          <a:spcPct val="115000"/>
                        </a:lnSpc>
                        <a:spcBef>
                          <a:spcPts val="0"/>
                        </a:spcBef>
                        <a:spcAft>
                          <a:spcPts val="0"/>
                        </a:spcAft>
                      </a:pPr>
                      <a:r>
                        <a:rPr lang="en-US" sz="1400" b="1" dirty="0" smtClean="0">
                          <a:solidFill>
                            <a:schemeClr val="tx1"/>
                          </a:solidFill>
                          <a:latin typeface="+mn-lt"/>
                          <a:ea typeface="Times New Roman"/>
                          <a:cs typeface="Times New Roman"/>
                        </a:rPr>
                        <a:t>Medium-Term </a:t>
                      </a:r>
                      <a:r>
                        <a:rPr lang="en-US" sz="1400" b="1" dirty="0" smtClean="0">
                          <a:solidFill>
                            <a:schemeClr val="tx1"/>
                          </a:solidFill>
                          <a:latin typeface="Calibri"/>
                          <a:ea typeface="Times New Roman"/>
                          <a:cs typeface="Times New Roman"/>
                        </a:rPr>
                        <a:t>Open </a:t>
                      </a:r>
                      <a:r>
                        <a:rPr lang="en-US" sz="1400" b="1" dirty="0">
                          <a:solidFill>
                            <a:schemeClr val="tx1"/>
                          </a:solidFill>
                          <a:latin typeface="Calibri"/>
                          <a:ea typeface="Times New Roman"/>
                          <a:cs typeface="Times New Roman"/>
                        </a:rPr>
                        <a:t>Access</a:t>
                      </a:r>
                      <a:endParaRPr lang="en-US" sz="1400" dirty="0">
                        <a:solidFill>
                          <a:schemeClr val="tx1"/>
                        </a:solidFill>
                        <a:latin typeface="Calibri"/>
                        <a:ea typeface="Times New Roman"/>
                        <a:cs typeface="Times New Roman"/>
                      </a:endParaRPr>
                    </a:p>
                  </a:txBody>
                  <a:tcPr marL="39027" marR="39027"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marL="0" marR="0" algn="ctr">
                        <a:lnSpc>
                          <a:spcPct val="115000"/>
                        </a:lnSpc>
                        <a:spcBef>
                          <a:spcPts val="0"/>
                        </a:spcBef>
                        <a:spcAft>
                          <a:spcPts val="0"/>
                        </a:spcAft>
                      </a:pPr>
                      <a:r>
                        <a:rPr lang="en-US" sz="1100" b="1" dirty="0">
                          <a:solidFill>
                            <a:schemeClr val="tx1"/>
                          </a:solidFill>
                          <a:latin typeface="Calibri"/>
                          <a:ea typeface="Times New Roman"/>
                          <a:cs typeface="Times New Roman"/>
                        </a:rPr>
                        <a:t>Both within the same Distribution licensee</a:t>
                      </a:r>
                      <a:endParaRPr lang="en-US" sz="1100" dirty="0">
                        <a:solidFill>
                          <a:schemeClr val="tx1"/>
                        </a:solidFill>
                        <a:latin typeface="Calibri"/>
                        <a:ea typeface="Times New Roman"/>
                        <a:cs typeface="Times New Roman"/>
                      </a:endParaRP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Concerned Distribution Licensee</a:t>
                      </a: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50000</a:t>
                      </a: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solidFill>
                            <a:schemeClr val="tx1"/>
                          </a:solidFill>
                          <a:latin typeface="Calibri"/>
                          <a:ea typeface="Times New Roman"/>
                          <a:cs typeface="Times New Roman"/>
                        </a:rPr>
                        <a:t>Proof of payment of Application fee,  PPA or Sale-purchase agreement of power, In case of generating station not already connected to grid, documentary evidence for completion of the connectivity showing that the same shall be </a:t>
                      </a:r>
                      <a:r>
                        <a:rPr lang="en-US" sz="1100" dirty="0" smtClean="0">
                          <a:solidFill>
                            <a:schemeClr val="tx1"/>
                          </a:solidFill>
                          <a:latin typeface="Calibri"/>
                          <a:ea typeface="Times New Roman"/>
                          <a:cs typeface="Times New Roman"/>
                        </a:rPr>
                        <a:t>completed </a:t>
                      </a:r>
                      <a:r>
                        <a:rPr lang="en-US" sz="1100" dirty="0">
                          <a:solidFill>
                            <a:schemeClr val="tx1"/>
                          </a:solidFill>
                          <a:latin typeface="Calibri"/>
                          <a:ea typeface="Times New Roman"/>
                          <a:cs typeface="Times New Roman"/>
                        </a:rPr>
                        <a:t>before intending date of MTOA</a:t>
                      </a:r>
                    </a:p>
                  </a:txBody>
                  <a:tcPr marL="37698" marR="37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20</a:t>
                      </a: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27561">
                <a:tc vMerge="1">
                  <a:txBody>
                    <a:bodyPr/>
                    <a:lstStyle/>
                    <a:p>
                      <a:endParaRPr lang="en-US"/>
                    </a:p>
                  </a:txBody>
                  <a:tcPr/>
                </a:tc>
                <a:tc>
                  <a:txBody>
                    <a:bodyPr/>
                    <a:lstStyle/>
                    <a:p>
                      <a:pPr marL="0" marR="0" algn="ctr">
                        <a:lnSpc>
                          <a:spcPct val="115000"/>
                        </a:lnSpc>
                        <a:spcBef>
                          <a:spcPts val="0"/>
                        </a:spcBef>
                        <a:spcAft>
                          <a:spcPts val="0"/>
                        </a:spcAft>
                      </a:pPr>
                      <a:r>
                        <a:rPr lang="en-US" sz="1100" b="1" dirty="0">
                          <a:solidFill>
                            <a:schemeClr val="tx1"/>
                          </a:solidFill>
                          <a:latin typeface="Calibri"/>
                          <a:ea typeface="Times New Roman"/>
                          <a:cs typeface="Times New Roman"/>
                        </a:rPr>
                        <a:t>Both within the same State but different Distribution Licensees</a:t>
                      </a:r>
                      <a:endParaRPr lang="en-US" sz="1100" dirty="0">
                        <a:solidFill>
                          <a:schemeClr val="tx1"/>
                        </a:solidFill>
                        <a:latin typeface="Calibri"/>
                        <a:ea typeface="Times New Roman"/>
                        <a:cs typeface="Times New Roman"/>
                      </a:endParaRP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STU</a:t>
                      </a: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100000</a:t>
                      </a: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solidFill>
                            <a:schemeClr val="tx1"/>
                          </a:solidFill>
                          <a:latin typeface="Calibri"/>
                          <a:ea typeface="Times New Roman"/>
                          <a:cs typeface="Times New Roman"/>
                        </a:rPr>
                        <a:t>Proof of payment of Application fee,  PPA or Sale-purchase agreement of power, In case of generating station not already connected to grid, documentary evidence for completion of the connectivity showing that the same shall be completed before intending date of MTOA, consent from concerned distribution licensees</a:t>
                      </a:r>
                    </a:p>
                  </a:txBody>
                  <a:tcPr marL="37698" marR="3769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40</a:t>
                      </a: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74844">
                <a:tc vMerge="1">
                  <a:txBody>
                    <a:bodyPr/>
                    <a:lstStyle/>
                    <a:p>
                      <a:endParaRPr lang="en-US"/>
                    </a:p>
                  </a:txBody>
                  <a:tcPr/>
                </a:tc>
                <a:tc>
                  <a:txBody>
                    <a:bodyPr/>
                    <a:lstStyle/>
                    <a:p>
                      <a:pPr marL="0" marR="0" algn="ctr">
                        <a:lnSpc>
                          <a:spcPct val="115000"/>
                        </a:lnSpc>
                        <a:spcBef>
                          <a:spcPts val="0"/>
                        </a:spcBef>
                        <a:spcAft>
                          <a:spcPts val="0"/>
                        </a:spcAft>
                      </a:pPr>
                      <a:r>
                        <a:rPr lang="en-US" sz="1100" b="1" dirty="0">
                          <a:solidFill>
                            <a:schemeClr val="tx1"/>
                          </a:solidFill>
                          <a:latin typeface="Calibri"/>
                          <a:ea typeface="Times New Roman"/>
                          <a:cs typeface="Times New Roman"/>
                        </a:rPr>
                        <a:t>Injection point in the intra-State transmission system within the State</a:t>
                      </a:r>
                      <a:endParaRPr lang="en-US" sz="1100" dirty="0">
                        <a:solidFill>
                          <a:schemeClr val="tx1"/>
                        </a:solidFill>
                        <a:latin typeface="Calibri"/>
                        <a:ea typeface="Times New Roman"/>
                        <a:cs typeface="Times New Roman"/>
                      </a:endParaRP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STU</a:t>
                      </a: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100000</a:t>
                      </a: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solidFill>
                            <a:schemeClr val="tx1"/>
                          </a:solidFill>
                          <a:latin typeface="Calibri"/>
                          <a:ea typeface="Times New Roman"/>
                          <a:cs typeface="Times New Roman"/>
                        </a:rPr>
                        <a:t>Proof of payment of Application fee, PPA or Sale-purchase agreement of power, In case of generating station not already connected to grid, documentary evidence for completion of the connectivity showing that the same shall be completed before intending date of MTOA, Consent from concerned Distribution licensees</a:t>
                      </a: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40</a:t>
                      </a: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78114">
                <a:tc vMerge="1">
                  <a:txBody>
                    <a:bodyPr/>
                    <a:lstStyle/>
                    <a:p>
                      <a:endParaRPr lang="en-US"/>
                    </a:p>
                  </a:txBody>
                  <a:tcPr/>
                </a:tc>
                <a:tc>
                  <a:txBody>
                    <a:bodyPr/>
                    <a:lstStyle/>
                    <a:p>
                      <a:pPr marL="0" marR="0" algn="ctr">
                        <a:lnSpc>
                          <a:spcPct val="115000"/>
                        </a:lnSpc>
                        <a:spcBef>
                          <a:spcPts val="0"/>
                        </a:spcBef>
                        <a:spcAft>
                          <a:spcPts val="0"/>
                        </a:spcAft>
                      </a:pPr>
                      <a:r>
                        <a:rPr lang="en-US" sz="1100" b="1" dirty="0">
                          <a:solidFill>
                            <a:schemeClr val="tx1"/>
                          </a:solidFill>
                          <a:latin typeface="Calibri"/>
                          <a:ea typeface="Times New Roman"/>
                          <a:cs typeface="Times New Roman"/>
                        </a:rPr>
                        <a:t>In different States</a:t>
                      </a:r>
                      <a:endParaRPr lang="en-US" sz="1100" dirty="0">
                        <a:solidFill>
                          <a:schemeClr val="tx1"/>
                        </a:solidFill>
                        <a:latin typeface="Calibri"/>
                        <a:ea typeface="Times New Roman"/>
                        <a:cs typeface="Times New Roman"/>
                      </a:endParaRP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CTU</a:t>
                      </a: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100000</a:t>
                      </a: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15000"/>
                        </a:lnSpc>
                        <a:spcBef>
                          <a:spcPts val="0"/>
                        </a:spcBef>
                        <a:spcAft>
                          <a:spcPts val="0"/>
                        </a:spcAft>
                      </a:pPr>
                      <a:r>
                        <a:rPr lang="en-US" sz="1100" dirty="0">
                          <a:solidFill>
                            <a:schemeClr val="tx1"/>
                          </a:solidFill>
                          <a:latin typeface="Calibri"/>
                          <a:ea typeface="Times New Roman"/>
                          <a:cs typeface="Times New Roman"/>
                        </a:rPr>
                        <a:t>Proof of payment of Application fee, PPA or Sale-purchase agreement of power, In case of generating station not already connected to grid, documentary evidence for completion of the connectivity showing that the same shall be completed before intending date of MTOA, Consent from concerned SLDCs and Distribution licensees as applicable</a:t>
                      </a: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dirty="0">
                          <a:solidFill>
                            <a:schemeClr val="tx1"/>
                          </a:solidFill>
                          <a:latin typeface="Calibri"/>
                          <a:ea typeface="Times New Roman"/>
                          <a:cs typeface="Times New Roman"/>
                        </a:rPr>
                        <a:t>As per Central Commission’s Regulation</a:t>
                      </a: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Rounded Rectangle 6"/>
          <p:cNvSpPr/>
          <p:nvPr/>
        </p:nvSpPr>
        <p:spPr>
          <a:xfrm>
            <a:off x="2643188" y="714356"/>
            <a:ext cx="4929187" cy="5000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5000"/>
              </a:lnSpc>
              <a:defRPr/>
            </a:pPr>
            <a:r>
              <a:rPr lang="en-US" b="1" dirty="0">
                <a:solidFill>
                  <a:srgbClr val="FFFFFF"/>
                </a:solidFill>
                <a:cs typeface="Times New Roman" pitchFamily="18" charset="0"/>
              </a:rPr>
              <a:t>Consumer connected to Distribution System</a:t>
            </a:r>
            <a:endParaRPr lang="en-US" dirty="0">
              <a:solidFill>
                <a:srgbClr val="FFFFFF"/>
              </a:solidFill>
              <a:cs typeface="Times New Roman" pitchFamily="18" charset="0"/>
            </a:endParaRPr>
          </a:p>
        </p:txBody>
      </p:sp>
      <p:sp>
        <p:nvSpPr>
          <p:cNvPr id="9" name="Flowchart: Terminator 8"/>
          <p:cNvSpPr/>
          <p:nvPr/>
        </p:nvSpPr>
        <p:spPr>
          <a:xfrm>
            <a:off x="7786688" y="928688"/>
            <a:ext cx="1357312" cy="285750"/>
          </a:xfrm>
          <a:prstGeom prst="flowChartTerminator">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en-US" sz="1400" b="1" dirty="0"/>
              <a:t>Regulation 12</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a:xfrm>
            <a:off x="1571604" y="142852"/>
            <a:ext cx="7290646" cy="511156"/>
          </a:xfrm>
        </p:spPr>
        <p:txBody>
          <a:bodyPr>
            <a:normAutofit fontScale="90000"/>
          </a:bodyPr>
          <a:lstStyle/>
          <a:p>
            <a:pPr marL="742950" indent="-742950" eaLnBrk="1" hangingPunct="1">
              <a:defRPr/>
            </a:pPr>
            <a:r>
              <a:rPr lang="en-US" sz="3200" dirty="0" smtClean="0"/>
              <a:t>Application procedure and approval</a:t>
            </a:r>
            <a:endParaRPr lang="en-US" sz="3200" dirty="0"/>
          </a:p>
        </p:txBody>
      </p:sp>
      <p:sp>
        <p:nvSpPr>
          <p:cNvPr id="11267" name="Date Placeholder 3"/>
          <p:cNvSpPr>
            <a:spLocks noGrp="1"/>
          </p:cNvSpPr>
          <p:nvPr>
            <p:ph type="dt" sz="quarter" idx="10"/>
          </p:nvPr>
        </p:nvSpPr>
        <p:spPr bwMode="auto">
          <a:noFill/>
          <a:ln>
            <a:miter lim="800000"/>
            <a:headEnd/>
            <a:tailEnd/>
          </a:ln>
        </p:spPr>
        <p:txBody>
          <a:bodyPr/>
          <a:lstStyle/>
          <a:p>
            <a:r>
              <a:rPr lang="en-US" smtClean="0"/>
              <a:t>20/04/2011</a:t>
            </a:r>
            <a:endParaRPr lang="en-IN" smtClean="0"/>
          </a:p>
        </p:txBody>
      </p:sp>
      <p:sp>
        <p:nvSpPr>
          <p:cNvPr id="11268" name="Slide Number Placeholder 4"/>
          <p:cNvSpPr>
            <a:spLocks noGrp="1"/>
          </p:cNvSpPr>
          <p:nvPr>
            <p:ph type="sldNum" sz="quarter" idx="12"/>
          </p:nvPr>
        </p:nvSpPr>
        <p:spPr bwMode="auto">
          <a:noFill/>
          <a:ln>
            <a:miter lim="800000"/>
            <a:headEnd/>
            <a:tailEnd/>
          </a:ln>
        </p:spPr>
        <p:txBody>
          <a:bodyPr/>
          <a:lstStyle/>
          <a:p>
            <a:fld id="{65797124-46D9-40BB-9633-294E3822EF65}" type="slidenum">
              <a:rPr lang="en-IN" smtClean="0"/>
              <a:pPr/>
              <a:t>9</a:t>
            </a:fld>
            <a:endParaRPr lang="en-IN" smtClean="0"/>
          </a:p>
        </p:txBody>
      </p:sp>
      <p:graphicFrame>
        <p:nvGraphicFramePr>
          <p:cNvPr id="6" name="Table 5"/>
          <p:cNvGraphicFramePr>
            <a:graphicFrameLocks noGrp="1"/>
          </p:cNvGraphicFramePr>
          <p:nvPr/>
        </p:nvGraphicFramePr>
        <p:xfrm>
          <a:off x="714348" y="1275919"/>
          <a:ext cx="8429684" cy="5151736"/>
        </p:xfrm>
        <a:graphic>
          <a:graphicData uri="http://schemas.openxmlformats.org/drawingml/2006/table">
            <a:tbl>
              <a:tblPr/>
              <a:tblGrid>
                <a:gridCol w="508352"/>
                <a:gridCol w="1191584"/>
                <a:gridCol w="1014708"/>
                <a:gridCol w="642942"/>
                <a:gridCol w="3071834"/>
                <a:gridCol w="2000264"/>
              </a:tblGrid>
              <a:tr h="608542">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Period</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Inter-se location of </a:t>
                      </a:r>
                      <a:r>
                        <a:rPr lang="en-US" sz="1100" b="1" dirty="0" err="1">
                          <a:solidFill>
                            <a:srgbClr val="000000"/>
                          </a:solidFill>
                          <a:latin typeface="Calibri"/>
                          <a:ea typeface="Times New Roman"/>
                          <a:cs typeface="Times New Roman"/>
                        </a:rPr>
                        <a:t>drawal</a:t>
                      </a:r>
                      <a:r>
                        <a:rPr lang="en-US" sz="1100" b="1" dirty="0">
                          <a:solidFill>
                            <a:srgbClr val="000000"/>
                          </a:solidFill>
                          <a:latin typeface="Calibri"/>
                          <a:ea typeface="Times New Roman"/>
                          <a:cs typeface="Times New Roman"/>
                        </a:rPr>
                        <a:t> and injection point</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Nodal agency</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Application fee (Rs.)</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ctr">
                        <a:lnSpc>
                          <a:spcPct val="115000"/>
                        </a:lnSpc>
                        <a:spcBef>
                          <a:spcPts val="0"/>
                        </a:spcBef>
                        <a:spcAft>
                          <a:spcPts val="0"/>
                        </a:spcAft>
                      </a:pPr>
                      <a:r>
                        <a:rPr lang="en-US" sz="1100" b="1" dirty="0">
                          <a:solidFill>
                            <a:srgbClr val="000000"/>
                          </a:solidFill>
                          <a:latin typeface="Calibri"/>
                          <a:ea typeface="Times New Roman"/>
                          <a:cs typeface="Times New Roman"/>
                        </a:rPr>
                        <a:t>Documents to accompany the application</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c>
                  <a:txBody>
                    <a:bodyPr/>
                    <a:lstStyle/>
                    <a:p>
                      <a:pPr marL="0" marR="0" algn="just">
                        <a:lnSpc>
                          <a:spcPct val="115000"/>
                        </a:lnSpc>
                        <a:spcBef>
                          <a:spcPts val="0"/>
                        </a:spcBef>
                        <a:spcAft>
                          <a:spcPts val="0"/>
                        </a:spcAft>
                      </a:pPr>
                      <a:r>
                        <a:rPr lang="en-US" sz="1100" b="1" dirty="0">
                          <a:solidFill>
                            <a:srgbClr val="000000"/>
                          </a:solidFill>
                          <a:latin typeface="Calibri"/>
                          <a:ea typeface="Times New Roman"/>
                          <a:cs typeface="Times New Roman"/>
                        </a:rPr>
                        <a:t>Time frame for disposal of application (days from the receipt of application)</a:t>
                      </a:r>
                      <a:endParaRPr lang="en-US" sz="1200" dirty="0">
                        <a:latin typeface="Calibri"/>
                        <a:ea typeface="Times New Roman"/>
                        <a:cs typeface="Times New Roman"/>
                      </a:endParaRPr>
                    </a:p>
                  </a:txBody>
                  <a:tcPr marL="39027" marR="390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BE5F1"/>
                    </a:solidFill>
                  </a:tcPr>
                </a:tc>
              </a:tr>
              <a:tr h="1029461">
                <a:tc rowSpan="4">
                  <a:txBody>
                    <a:bodyPr/>
                    <a:lstStyle/>
                    <a:p>
                      <a:pPr marL="0" marR="0" algn="ctr">
                        <a:lnSpc>
                          <a:spcPct val="115000"/>
                        </a:lnSpc>
                        <a:spcBef>
                          <a:spcPts val="0"/>
                        </a:spcBef>
                        <a:spcAft>
                          <a:spcPts val="0"/>
                        </a:spcAft>
                      </a:pPr>
                      <a:r>
                        <a:rPr lang="en-US" sz="1400" b="1" dirty="0" smtClean="0">
                          <a:solidFill>
                            <a:schemeClr val="tx1"/>
                          </a:solidFill>
                          <a:latin typeface="+mn-lt"/>
                          <a:ea typeface="Times New Roman"/>
                          <a:cs typeface="Times New Roman"/>
                        </a:rPr>
                        <a:t>Long-Term </a:t>
                      </a:r>
                      <a:r>
                        <a:rPr lang="en-US" sz="1400" b="1" dirty="0" smtClean="0">
                          <a:solidFill>
                            <a:schemeClr val="tx1"/>
                          </a:solidFill>
                          <a:latin typeface="Calibri"/>
                          <a:ea typeface="Times New Roman"/>
                          <a:cs typeface="Times New Roman"/>
                        </a:rPr>
                        <a:t>Access</a:t>
                      </a:r>
                      <a:endParaRPr lang="en-US" sz="1600" dirty="0">
                        <a:solidFill>
                          <a:schemeClr val="tx1"/>
                        </a:solidFill>
                        <a:latin typeface="Calibri"/>
                        <a:ea typeface="Times New Roman"/>
                        <a:cs typeface="Times New Roman"/>
                      </a:endParaRPr>
                    </a:p>
                  </a:txBody>
                  <a:tcPr marL="39027" marR="39027" marT="0"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2060"/>
                    </a:solidFill>
                  </a:tcPr>
                </a:tc>
                <a:tc>
                  <a:txBody>
                    <a:bodyPr/>
                    <a:lstStyle/>
                    <a:p>
                      <a:pPr marL="0" marR="0" algn="ctr">
                        <a:lnSpc>
                          <a:spcPct val="115000"/>
                        </a:lnSpc>
                        <a:spcBef>
                          <a:spcPts val="0"/>
                        </a:spcBef>
                        <a:spcAft>
                          <a:spcPts val="0"/>
                        </a:spcAft>
                      </a:pPr>
                      <a:r>
                        <a:rPr lang="en-US" sz="1100" b="1" dirty="0">
                          <a:solidFill>
                            <a:schemeClr val="tx1"/>
                          </a:solidFill>
                          <a:latin typeface="Calibri"/>
                          <a:ea typeface="Times New Roman"/>
                          <a:cs typeface="Times New Roman"/>
                        </a:rPr>
                        <a:t>Both within the same Distribution licensee</a:t>
                      </a:r>
                      <a:endParaRPr lang="en-US" sz="1100" dirty="0">
                        <a:solidFill>
                          <a:schemeClr val="tx1"/>
                        </a:solidFill>
                        <a:latin typeface="Calibri"/>
                        <a:ea typeface="Times New Roman"/>
                        <a:cs typeface="Times New Roman"/>
                      </a:endParaRP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r>
                        <a:rPr lang="en-US" sz="1100" kern="1200" dirty="0">
                          <a:solidFill>
                            <a:schemeClr val="tx1"/>
                          </a:solidFill>
                          <a:latin typeface="Calibri"/>
                          <a:ea typeface="Times New Roman"/>
                          <a:cs typeface="Times New Roman"/>
                        </a:rPr>
                        <a:t>Concerned Distribution Licensee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r>
                        <a:rPr lang="en-US" sz="1100" kern="1200" dirty="0">
                          <a:solidFill>
                            <a:schemeClr val="tx1"/>
                          </a:solidFill>
                          <a:latin typeface="Calibri"/>
                          <a:ea typeface="Times New Roman"/>
                          <a:cs typeface="Times New Roman"/>
                        </a:rPr>
                        <a:t>50000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defTabSz="914400" rtl="0" eaLnBrk="1" latinLnBrk="0" hangingPunct="1">
                        <a:lnSpc>
                          <a:spcPct val="115000"/>
                        </a:lnSpc>
                        <a:spcBef>
                          <a:spcPts val="0"/>
                        </a:spcBef>
                        <a:spcAft>
                          <a:spcPts val="0"/>
                        </a:spcAft>
                      </a:pPr>
                      <a:r>
                        <a:rPr lang="en-US" sz="1000" kern="1200" dirty="0">
                          <a:solidFill>
                            <a:schemeClr val="tx1"/>
                          </a:solidFill>
                          <a:latin typeface="Calibri"/>
                          <a:ea typeface="Times New Roman"/>
                          <a:cs typeface="Times New Roman"/>
                        </a:rPr>
                        <a:t>Proof of payment of Application fee,  PPA or Sale-purchase agreement of power, In case of generating station not already connected to grid, documentary evidence for completion of the connectivity showing that the same shall be completed before intending date of LTA</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r>
                        <a:rPr lang="en-US" sz="1100" kern="1200" dirty="0">
                          <a:solidFill>
                            <a:schemeClr val="tx1"/>
                          </a:solidFill>
                          <a:latin typeface="Calibri"/>
                          <a:ea typeface="Times New Roman"/>
                          <a:cs typeface="Times New Roman"/>
                        </a:rPr>
                        <a:t>20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32407">
                <a:tc vMerge="1">
                  <a:txBody>
                    <a:bodyPr/>
                    <a:lstStyle/>
                    <a:p>
                      <a:endParaRPr lang="en-US"/>
                    </a:p>
                  </a:txBody>
                  <a:tcPr/>
                </a:tc>
                <a:tc>
                  <a:txBody>
                    <a:bodyPr/>
                    <a:lstStyle/>
                    <a:p>
                      <a:pPr marL="0" marR="0" algn="ctr">
                        <a:lnSpc>
                          <a:spcPct val="115000"/>
                        </a:lnSpc>
                        <a:spcBef>
                          <a:spcPts val="0"/>
                        </a:spcBef>
                        <a:spcAft>
                          <a:spcPts val="0"/>
                        </a:spcAft>
                      </a:pPr>
                      <a:r>
                        <a:rPr lang="en-US" sz="1100" b="1" dirty="0">
                          <a:solidFill>
                            <a:schemeClr val="tx1"/>
                          </a:solidFill>
                          <a:latin typeface="Calibri"/>
                          <a:ea typeface="Times New Roman"/>
                          <a:cs typeface="Times New Roman"/>
                        </a:rPr>
                        <a:t>Both within the same State but different Distribution Licensees</a:t>
                      </a:r>
                      <a:endParaRPr lang="en-US" sz="1100" dirty="0">
                        <a:solidFill>
                          <a:schemeClr val="tx1"/>
                        </a:solidFill>
                        <a:latin typeface="Calibri"/>
                        <a:ea typeface="Times New Roman"/>
                        <a:cs typeface="Times New Roman"/>
                      </a:endParaRP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r>
                        <a:rPr lang="en-US" sz="1100" kern="1200" dirty="0">
                          <a:solidFill>
                            <a:schemeClr val="tx1"/>
                          </a:solidFill>
                          <a:latin typeface="Calibri"/>
                          <a:ea typeface="Times New Roman"/>
                          <a:cs typeface="Times New Roman"/>
                        </a:rPr>
                        <a:t>STU</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r>
                        <a:rPr lang="en-US" sz="1100" kern="1200" dirty="0">
                          <a:solidFill>
                            <a:schemeClr val="tx1"/>
                          </a:solidFill>
                          <a:latin typeface="Calibri"/>
                          <a:ea typeface="Times New Roman"/>
                          <a:cs typeface="Times New Roman"/>
                        </a:rPr>
                        <a:t>100000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defTabSz="914400" rtl="0" eaLnBrk="1" latinLnBrk="0" hangingPunct="1">
                        <a:lnSpc>
                          <a:spcPct val="115000"/>
                        </a:lnSpc>
                        <a:spcBef>
                          <a:spcPts val="0"/>
                        </a:spcBef>
                        <a:spcAft>
                          <a:spcPts val="0"/>
                        </a:spcAft>
                      </a:pPr>
                      <a:r>
                        <a:rPr lang="en-US" sz="1000" kern="1200" dirty="0">
                          <a:solidFill>
                            <a:schemeClr val="tx1"/>
                          </a:solidFill>
                          <a:latin typeface="Calibri"/>
                          <a:ea typeface="Times New Roman"/>
                          <a:cs typeface="Times New Roman"/>
                        </a:rPr>
                        <a:t>Proof of payment of Application fee,  PPA or Sale-purchase agreement of power, In case of generating station not already connected to grid, documentary evidence for completion of the connectivity showing that the same shall be completed before intending date of LTA, consent from concerned distribution licensees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latinLnBrk="0" hangingPunct="1">
                        <a:lnSpc>
                          <a:spcPct val="115000"/>
                        </a:lnSpc>
                        <a:spcBef>
                          <a:spcPts val="0"/>
                        </a:spcBef>
                        <a:spcAft>
                          <a:spcPts val="0"/>
                        </a:spcAft>
                        <a:buFont typeface="Symbol"/>
                        <a:buNone/>
                        <a:tabLst/>
                      </a:pPr>
                      <a:r>
                        <a:rPr lang="en-US" sz="1050" kern="1200" dirty="0">
                          <a:solidFill>
                            <a:schemeClr val="tx1"/>
                          </a:solidFill>
                          <a:latin typeface="Calibri"/>
                          <a:ea typeface="Times New Roman"/>
                          <a:cs typeface="Times New Roman"/>
                        </a:rPr>
                        <a:t>120 days where augmentation of transmission system is not required</a:t>
                      </a:r>
                    </a:p>
                    <a:p>
                      <a:pPr marL="0" marR="0" lvl="0" indent="-342900" algn="just" defTabSz="914400" rtl="0" eaLnBrk="1" latinLnBrk="0" hangingPunct="1">
                        <a:lnSpc>
                          <a:spcPct val="115000"/>
                        </a:lnSpc>
                        <a:spcBef>
                          <a:spcPts val="0"/>
                        </a:spcBef>
                        <a:spcAft>
                          <a:spcPts val="0"/>
                        </a:spcAft>
                        <a:buFont typeface="Symbol"/>
                        <a:buNone/>
                      </a:pPr>
                      <a:r>
                        <a:rPr lang="en-US" sz="1050" kern="1200" dirty="0">
                          <a:solidFill>
                            <a:schemeClr val="tx1"/>
                          </a:solidFill>
                          <a:latin typeface="Calibri"/>
                          <a:ea typeface="Times New Roman"/>
                          <a:cs typeface="Times New Roman"/>
                        </a:rPr>
                        <a:t>150 days, where augmentation of transmission system is required.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132407">
                <a:tc vMerge="1">
                  <a:txBody>
                    <a:bodyPr/>
                    <a:lstStyle/>
                    <a:p>
                      <a:endParaRPr lang="en-US"/>
                    </a:p>
                  </a:txBody>
                  <a:tcPr/>
                </a:tc>
                <a:tc>
                  <a:txBody>
                    <a:bodyPr/>
                    <a:lstStyle/>
                    <a:p>
                      <a:pPr marL="0" marR="0" algn="ctr">
                        <a:lnSpc>
                          <a:spcPct val="115000"/>
                        </a:lnSpc>
                        <a:spcBef>
                          <a:spcPts val="0"/>
                        </a:spcBef>
                        <a:spcAft>
                          <a:spcPts val="0"/>
                        </a:spcAft>
                      </a:pPr>
                      <a:r>
                        <a:rPr lang="en-US" sz="1100" b="1" dirty="0">
                          <a:solidFill>
                            <a:schemeClr val="tx1"/>
                          </a:solidFill>
                          <a:latin typeface="Calibri"/>
                          <a:ea typeface="Times New Roman"/>
                          <a:cs typeface="Times New Roman"/>
                        </a:rPr>
                        <a:t>Injection point in the intra-State transmission system within the State</a:t>
                      </a:r>
                      <a:endParaRPr lang="en-US" sz="1100" dirty="0">
                        <a:solidFill>
                          <a:schemeClr val="tx1"/>
                        </a:solidFill>
                        <a:latin typeface="Calibri"/>
                        <a:ea typeface="Times New Roman"/>
                        <a:cs typeface="Times New Roman"/>
                      </a:endParaRP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r>
                        <a:rPr lang="en-US" sz="1100" kern="1200" dirty="0">
                          <a:solidFill>
                            <a:schemeClr val="tx1"/>
                          </a:solidFill>
                          <a:latin typeface="Calibri"/>
                          <a:ea typeface="Times New Roman"/>
                          <a:cs typeface="Times New Roman"/>
                        </a:rPr>
                        <a:t>STU</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r>
                        <a:rPr lang="en-US" sz="1100" kern="1200" dirty="0">
                          <a:solidFill>
                            <a:schemeClr val="tx1"/>
                          </a:solidFill>
                          <a:latin typeface="Calibri"/>
                          <a:ea typeface="Times New Roman"/>
                          <a:cs typeface="Times New Roman"/>
                        </a:rPr>
                        <a:t>100000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defTabSz="914400" rtl="0" eaLnBrk="1" latinLnBrk="0" hangingPunct="1">
                        <a:lnSpc>
                          <a:spcPct val="115000"/>
                        </a:lnSpc>
                        <a:spcBef>
                          <a:spcPts val="0"/>
                        </a:spcBef>
                        <a:spcAft>
                          <a:spcPts val="0"/>
                        </a:spcAft>
                      </a:pPr>
                      <a:r>
                        <a:rPr lang="en-US" sz="1000" kern="1200" dirty="0">
                          <a:solidFill>
                            <a:schemeClr val="tx1"/>
                          </a:solidFill>
                          <a:latin typeface="Calibri"/>
                          <a:ea typeface="Times New Roman"/>
                          <a:cs typeface="Times New Roman"/>
                        </a:rPr>
                        <a:t>Proof of payment of Application fee, PPA or Sale-purchase agreement of power, In case of generating station not already connected to grid, documentary evidence for completion of the connectivity showing that the same shall be completed before intending date of LTA, Consent from concerned Distribution licensee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just" defTabSz="914400" rtl="0" eaLnBrk="1" latinLnBrk="0" hangingPunct="1">
                        <a:lnSpc>
                          <a:spcPct val="115000"/>
                        </a:lnSpc>
                        <a:spcBef>
                          <a:spcPts val="0"/>
                        </a:spcBef>
                        <a:spcAft>
                          <a:spcPts val="0"/>
                        </a:spcAft>
                        <a:buFont typeface="Symbol"/>
                        <a:buNone/>
                        <a:tabLst/>
                      </a:pPr>
                      <a:r>
                        <a:rPr lang="en-US" sz="1050" kern="1200" dirty="0" smtClean="0">
                          <a:solidFill>
                            <a:schemeClr val="tx1"/>
                          </a:solidFill>
                          <a:latin typeface="+mn-lt"/>
                          <a:ea typeface="Times New Roman"/>
                          <a:cs typeface="Times New Roman"/>
                        </a:rPr>
                        <a:t>120 days where augmentation of transmission system is not required</a:t>
                      </a:r>
                    </a:p>
                    <a:p>
                      <a:pPr marL="0" marR="0" lvl="0" indent="-342900" algn="just" defTabSz="914400" rtl="0" eaLnBrk="1" latinLnBrk="0" hangingPunct="1">
                        <a:lnSpc>
                          <a:spcPct val="115000"/>
                        </a:lnSpc>
                        <a:spcBef>
                          <a:spcPts val="0"/>
                        </a:spcBef>
                        <a:spcAft>
                          <a:spcPts val="0"/>
                        </a:spcAft>
                        <a:buFont typeface="Symbol"/>
                        <a:buNone/>
                      </a:pPr>
                      <a:r>
                        <a:rPr lang="en-US" sz="1050" kern="1200" dirty="0" smtClean="0">
                          <a:solidFill>
                            <a:schemeClr val="tx1"/>
                          </a:solidFill>
                          <a:latin typeface="+mn-lt"/>
                          <a:ea typeface="Times New Roman"/>
                          <a:cs typeface="Times New Roman"/>
                        </a:rPr>
                        <a:t>150 days, where augmentation of transmission system is required.</a:t>
                      </a:r>
                      <a:endParaRPr lang="en-US" sz="1050" kern="1200" dirty="0">
                        <a:solidFill>
                          <a:schemeClr val="tx1"/>
                        </a:solidFill>
                        <a:latin typeface="+mn-lt"/>
                        <a:ea typeface="Times New Roman"/>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201037">
                <a:tc vMerge="1">
                  <a:txBody>
                    <a:bodyPr/>
                    <a:lstStyle/>
                    <a:p>
                      <a:endParaRPr lang="en-US"/>
                    </a:p>
                  </a:txBody>
                  <a:tcPr/>
                </a:tc>
                <a:tc>
                  <a:txBody>
                    <a:bodyPr/>
                    <a:lstStyle/>
                    <a:p>
                      <a:pPr marL="0" marR="0" algn="ctr">
                        <a:lnSpc>
                          <a:spcPct val="115000"/>
                        </a:lnSpc>
                        <a:spcBef>
                          <a:spcPts val="0"/>
                        </a:spcBef>
                        <a:spcAft>
                          <a:spcPts val="0"/>
                        </a:spcAft>
                      </a:pPr>
                      <a:r>
                        <a:rPr lang="en-US" sz="1100" b="1" dirty="0">
                          <a:solidFill>
                            <a:schemeClr val="tx1"/>
                          </a:solidFill>
                          <a:latin typeface="Calibri"/>
                          <a:ea typeface="Times New Roman"/>
                          <a:cs typeface="Times New Roman"/>
                        </a:rPr>
                        <a:t>In different States</a:t>
                      </a:r>
                      <a:endParaRPr lang="en-US" sz="1100" dirty="0">
                        <a:solidFill>
                          <a:schemeClr val="tx1"/>
                        </a:solidFill>
                        <a:latin typeface="Calibri"/>
                        <a:ea typeface="Times New Roman"/>
                        <a:cs typeface="Times New Roman"/>
                      </a:endParaRPr>
                    </a:p>
                  </a:txBody>
                  <a:tcPr marL="37698" marR="3769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r>
                        <a:rPr lang="en-US" sz="1100" kern="1200" dirty="0">
                          <a:solidFill>
                            <a:schemeClr val="tx1"/>
                          </a:solidFill>
                          <a:latin typeface="Calibri"/>
                          <a:ea typeface="Times New Roman"/>
                          <a:cs typeface="Times New Roman"/>
                        </a:rPr>
                        <a:t>CTU</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r>
                        <a:rPr lang="en-US" sz="1100" kern="1200" dirty="0">
                          <a:solidFill>
                            <a:schemeClr val="tx1"/>
                          </a:solidFill>
                          <a:latin typeface="Calibri"/>
                          <a:ea typeface="Times New Roman"/>
                          <a:cs typeface="Times New Roman"/>
                        </a:rPr>
                        <a:t>100000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defTabSz="914400" rtl="0" eaLnBrk="1" latinLnBrk="0" hangingPunct="1">
                        <a:lnSpc>
                          <a:spcPct val="115000"/>
                        </a:lnSpc>
                        <a:spcBef>
                          <a:spcPts val="0"/>
                        </a:spcBef>
                        <a:spcAft>
                          <a:spcPts val="0"/>
                        </a:spcAft>
                      </a:pPr>
                      <a:r>
                        <a:rPr lang="en-US" sz="1000" kern="1200" dirty="0">
                          <a:solidFill>
                            <a:schemeClr val="tx1"/>
                          </a:solidFill>
                          <a:latin typeface="Calibri"/>
                          <a:ea typeface="Times New Roman"/>
                          <a:cs typeface="Times New Roman"/>
                        </a:rPr>
                        <a:t>Proof of payment of Application fee, PPA or Sale-purchase agreement of power, In case of generating station not already connected to grid, documentary evidence for completion of the connectivity showing that the same shall be completed before intending date of LTA, Consent from concerned SLDCs and Distribution licensees as applicable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0"/>
                        </a:spcAft>
                      </a:pPr>
                      <a:r>
                        <a:rPr lang="en-US" sz="1100" kern="1200" dirty="0">
                          <a:solidFill>
                            <a:schemeClr val="tx1"/>
                          </a:solidFill>
                          <a:latin typeface="Calibri"/>
                          <a:ea typeface="Times New Roman"/>
                          <a:cs typeface="Times New Roman"/>
                        </a:rPr>
                        <a:t>As per Central Commission’s Regulation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Rounded Rectangle 6"/>
          <p:cNvSpPr/>
          <p:nvPr/>
        </p:nvSpPr>
        <p:spPr>
          <a:xfrm>
            <a:off x="2643188" y="714356"/>
            <a:ext cx="4929187" cy="5000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5000"/>
              </a:lnSpc>
              <a:defRPr/>
            </a:pPr>
            <a:r>
              <a:rPr lang="en-US" b="1" dirty="0">
                <a:solidFill>
                  <a:srgbClr val="FFFFFF"/>
                </a:solidFill>
                <a:cs typeface="Times New Roman" pitchFamily="18" charset="0"/>
              </a:rPr>
              <a:t>Consumer connected to Distribution System</a:t>
            </a:r>
            <a:endParaRPr lang="en-US" dirty="0">
              <a:solidFill>
                <a:srgbClr val="FFFFFF"/>
              </a:solidFill>
              <a:cs typeface="Times New Roman" pitchFamily="18" charset="0"/>
            </a:endParaRPr>
          </a:p>
        </p:txBody>
      </p:sp>
      <p:sp>
        <p:nvSpPr>
          <p:cNvPr id="9" name="Flowchart: Terminator 8"/>
          <p:cNvSpPr/>
          <p:nvPr/>
        </p:nvSpPr>
        <p:spPr>
          <a:xfrm>
            <a:off x="7786688" y="928688"/>
            <a:ext cx="1357312" cy="285750"/>
          </a:xfrm>
          <a:prstGeom prst="flowChartTerminator">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en-US" sz="1400" b="1" dirty="0"/>
              <a:t>Regulation 12</a:t>
            </a:r>
          </a:p>
        </p:txBody>
      </p:sp>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1219</TotalTime>
  <Words>10665</Words>
  <Application>Microsoft Office PowerPoint</Application>
  <PresentationFormat>On-screen Show (4:3)</PresentationFormat>
  <Paragraphs>3337</Paragraphs>
  <Slides>71</Slides>
  <Notes>71</Notes>
  <HiddenSlides>30</HiddenSlides>
  <MMClips>0</MMClips>
  <ScaleCrop>false</ScaleCrop>
  <HeadingPairs>
    <vt:vector size="6" baseType="variant">
      <vt:variant>
        <vt:lpstr>Theme</vt:lpstr>
      </vt:variant>
      <vt:variant>
        <vt:i4>1</vt:i4>
      </vt:variant>
      <vt:variant>
        <vt:lpstr>Slide Titles</vt:lpstr>
      </vt:variant>
      <vt:variant>
        <vt:i4>71</vt:i4>
      </vt:variant>
      <vt:variant>
        <vt:lpstr>Custom Shows</vt:lpstr>
      </vt:variant>
      <vt:variant>
        <vt:i4>16</vt:i4>
      </vt:variant>
    </vt:vector>
  </HeadingPairs>
  <TitlesOfParts>
    <vt:vector size="88" baseType="lpstr">
      <vt:lpstr>Solstice</vt:lpstr>
      <vt:lpstr>Slide 1</vt:lpstr>
      <vt:lpstr>In this Presentation</vt:lpstr>
      <vt:lpstr>To begin with…</vt:lpstr>
      <vt:lpstr>Issues</vt:lpstr>
      <vt:lpstr>Chapter Scheme of Model Terms and Conditions of Intra State Open Access Regulation,2010</vt:lpstr>
      <vt:lpstr>1. Role Clarity</vt:lpstr>
      <vt:lpstr>Application procedure and approval</vt:lpstr>
      <vt:lpstr>Application procedure and approval</vt:lpstr>
      <vt:lpstr>Application procedure and approval</vt:lpstr>
      <vt:lpstr>Application procedure and approval</vt:lpstr>
      <vt:lpstr>Application procedure and approval</vt:lpstr>
      <vt:lpstr>Application procedure and approval</vt:lpstr>
      <vt:lpstr>2. Eligibility</vt:lpstr>
      <vt:lpstr>3. Imbalance settlement</vt:lpstr>
      <vt:lpstr>4. Charges Payable</vt:lpstr>
      <vt:lpstr>Transmission charges </vt:lpstr>
      <vt:lpstr>Scheduling and system operation charges payable to State Load Despatch Centre (SLDC)</vt:lpstr>
      <vt:lpstr>Wheeling charges</vt:lpstr>
      <vt:lpstr>Cross subsidy surcharge (1/2) </vt:lpstr>
      <vt:lpstr>Cross subsidy surcharge (2/2) </vt:lpstr>
      <vt:lpstr>Additional Surcharge</vt:lpstr>
      <vt:lpstr>Standby Charges</vt:lpstr>
      <vt:lpstr>5. Commercial Matters (1/3)</vt:lpstr>
      <vt:lpstr>5. Commercial Matters (2/3)</vt:lpstr>
      <vt:lpstr>5. Commercial Matters (3/3)</vt:lpstr>
      <vt:lpstr>Moving on to…</vt:lpstr>
      <vt:lpstr>MSEDCL a utility of Maharashtra Year 2010-2011</vt:lpstr>
      <vt:lpstr>Snapshot of Tariff Order of MSEDCL for FY 2010-2011</vt:lpstr>
      <vt:lpstr>Maharashtra Case Study (MSEDCL) 2010-11</vt:lpstr>
      <vt:lpstr>Scenario-I-MSEDCL</vt:lpstr>
      <vt:lpstr>Scenario-II MSEDCL</vt:lpstr>
      <vt:lpstr>Scenario-III MSEDCL</vt:lpstr>
      <vt:lpstr>Scenario-IV MSEDCL</vt:lpstr>
      <vt:lpstr>Scenario-V MSEDCL</vt:lpstr>
      <vt:lpstr>Consumer Perspective-MSEDCL</vt:lpstr>
      <vt:lpstr>DGVCL  a utility of Gujarat Year 2010-2011</vt:lpstr>
      <vt:lpstr>Snapshot of Tariff Order of DGVCL for FY 2010-2011</vt:lpstr>
      <vt:lpstr>Scenario-I- DGVCL</vt:lpstr>
      <vt:lpstr>Scenario-II- DGVCL</vt:lpstr>
      <vt:lpstr>Scenario-III- DGVCL</vt:lpstr>
      <vt:lpstr>Scenario-IV- DGVCL</vt:lpstr>
      <vt:lpstr>Scenario-V- DGVCL</vt:lpstr>
      <vt:lpstr>Consumer Perspective-DGVCL</vt:lpstr>
      <vt:lpstr>Dhbvnl  a utility of haryana Year 2010-2011</vt:lpstr>
      <vt:lpstr>Snapshot of Tariff Order of DHBVNL for FY 2010-2011</vt:lpstr>
      <vt:lpstr>Scenario-I- DHBVNL</vt:lpstr>
      <vt:lpstr>Scenario-II- DHBVNL</vt:lpstr>
      <vt:lpstr>Scenario-III- DHBVNL</vt:lpstr>
      <vt:lpstr>Scenario-IV- DHBVNL</vt:lpstr>
      <vt:lpstr>Scenario-V- DHBVNL</vt:lpstr>
      <vt:lpstr>Consumer Perspective- DHBVNL</vt:lpstr>
      <vt:lpstr>Methodology to determine Cross Subsidy surcharge.  Sample study for 9 states. </vt:lpstr>
      <vt:lpstr>Assumptions</vt:lpstr>
      <vt:lpstr>Methodology for calculation of Surcharge</vt:lpstr>
      <vt:lpstr>Snapshot of CSS analysis for Nine states.(1/2)</vt:lpstr>
      <vt:lpstr>Snapshot of CSS analysis for Nine states.(2/2)</vt:lpstr>
      <vt:lpstr>Inferences/suggestions (1/3)</vt:lpstr>
      <vt:lpstr>Inferences/suggestions (2/3)</vt:lpstr>
      <vt:lpstr>Inferences/suggestions (3/3)</vt:lpstr>
      <vt:lpstr>Standby charges  Sample study of ISPAT Industry  of Maharashtra. </vt:lpstr>
      <vt:lpstr>Stand-by Support-Sample case (MSEDCL)</vt:lpstr>
      <vt:lpstr>Thank You</vt:lpstr>
      <vt:lpstr>Backup slides</vt:lpstr>
      <vt:lpstr>Power Purchase Portfolio-MSEDCL(2010-11)</vt:lpstr>
      <vt:lpstr>Power Purchase Portfolio-DGVCL(2010-11)</vt:lpstr>
      <vt:lpstr>Power Purchase Portfolio-DHBVNL(2010-11)</vt:lpstr>
      <vt:lpstr>Loss Compensation-MSEDCL</vt:lpstr>
      <vt:lpstr>Loss Compensation- DGVCL</vt:lpstr>
      <vt:lpstr>Loss Compensation-DHBVNL</vt:lpstr>
      <vt:lpstr>Details of Case-I Projects</vt:lpstr>
      <vt:lpstr>Details of Case-II Projects</vt:lpstr>
      <vt:lpstr>Custom Show 1</vt:lpstr>
      <vt:lpstr>Custom Show 2</vt:lpstr>
      <vt:lpstr>Custom Show 3</vt:lpstr>
      <vt:lpstr>Custom Show 4</vt:lpstr>
      <vt:lpstr>Custom Show 5</vt:lpstr>
      <vt:lpstr>Custom Show 6</vt:lpstr>
      <vt:lpstr>Custom Show 7</vt:lpstr>
      <vt:lpstr>Custom Show 8</vt:lpstr>
      <vt:lpstr>Custom Show 9</vt:lpstr>
      <vt:lpstr>Custom Show 10</vt:lpstr>
      <vt:lpstr>Custom Show 11</vt:lpstr>
      <vt:lpstr>Custom Show 12</vt:lpstr>
      <vt:lpstr>Custom Show 13</vt:lpstr>
      <vt:lpstr>Custom Show 14</vt:lpstr>
      <vt:lpstr>Custom Show 15</vt:lpstr>
      <vt:lpstr>Custom Show 16</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 Access Issues</dc:title>
  <dc:creator>Gaurav</dc:creator>
  <cp:lastModifiedBy>CERC</cp:lastModifiedBy>
  <cp:revision>178</cp:revision>
  <dcterms:created xsi:type="dcterms:W3CDTF">2011-06-07T04:53:11Z</dcterms:created>
  <dcterms:modified xsi:type="dcterms:W3CDTF">2011-07-25T06:40:26Z</dcterms:modified>
</cp:coreProperties>
</file>