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bin" ContentType="application/vnd.ms-office.legacyDiagramText"/>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legacyDocTextInfo.bin" ContentType="application/vnd.ms-office.legacyDocTextInfo"/>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755" r:id="rId2"/>
    <p:sldMasterId id="2147483661" r:id="rId3"/>
    <p:sldMasterId id="2147483808" r:id="rId4"/>
  </p:sldMasterIdLst>
  <p:notesMasterIdLst>
    <p:notesMasterId r:id="rId30"/>
  </p:notesMasterIdLst>
  <p:handoutMasterIdLst>
    <p:handoutMasterId r:id="rId31"/>
  </p:handoutMasterIdLst>
  <p:sldIdLst>
    <p:sldId id="324" r:id="rId5"/>
    <p:sldId id="372" r:id="rId6"/>
    <p:sldId id="409" r:id="rId7"/>
    <p:sldId id="410" r:id="rId8"/>
    <p:sldId id="411" r:id="rId9"/>
    <p:sldId id="374" r:id="rId10"/>
    <p:sldId id="376" r:id="rId11"/>
    <p:sldId id="377" r:id="rId12"/>
    <p:sldId id="378" r:id="rId13"/>
    <p:sldId id="379" r:id="rId14"/>
    <p:sldId id="382" r:id="rId15"/>
    <p:sldId id="412" r:id="rId16"/>
    <p:sldId id="385" r:id="rId17"/>
    <p:sldId id="393" r:id="rId18"/>
    <p:sldId id="394" r:id="rId19"/>
    <p:sldId id="395" r:id="rId20"/>
    <p:sldId id="401" r:id="rId21"/>
    <p:sldId id="402" r:id="rId22"/>
    <p:sldId id="403" r:id="rId23"/>
    <p:sldId id="405" r:id="rId24"/>
    <p:sldId id="406" r:id="rId25"/>
    <p:sldId id="407" r:id="rId26"/>
    <p:sldId id="326" r:id="rId27"/>
    <p:sldId id="361" r:id="rId28"/>
    <p:sldId id="371" r:id="rId29"/>
  </p:sldIdLst>
  <p:sldSz cx="9144000" cy="6858000" type="screen4x3"/>
  <p:notesSz cx="6662738" cy="9906000"/>
  <p:defaultTextStyle>
    <a:defPPr>
      <a:defRPr lang="en-US"/>
    </a:defPPr>
    <a:lvl1pPr algn="l" rtl="0" eaLnBrk="0" fontAlgn="base" hangingPunct="0">
      <a:spcBef>
        <a:spcPct val="0"/>
      </a:spcBef>
      <a:spcAft>
        <a:spcPct val="0"/>
      </a:spcAft>
      <a:defRPr kern="1200">
        <a:solidFill>
          <a:schemeClr val="tx1"/>
        </a:solidFill>
        <a:latin typeface="Times New Roman" charset="0"/>
        <a:ea typeface="+mn-ea"/>
        <a:cs typeface="+mn-cs"/>
      </a:defRPr>
    </a:lvl1pPr>
    <a:lvl2pPr marL="457200" algn="l" rtl="0" eaLnBrk="0" fontAlgn="base" hangingPunct="0">
      <a:spcBef>
        <a:spcPct val="0"/>
      </a:spcBef>
      <a:spcAft>
        <a:spcPct val="0"/>
      </a:spcAft>
      <a:defRPr kern="1200">
        <a:solidFill>
          <a:schemeClr val="tx1"/>
        </a:solidFill>
        <a:latin typeface="Times New Roman" charset="0"/>
        <a:ea typeface="+mn-ea"/>
        <a:cs typeface="+mn-cs"/>
      </a:defRPr>
    </a:lvl2pPr>
    <a:lvl3pPr marL="914400" algn="l" rtl="0" eaLnBrk="0" fontAlgn="base" hangingPunct="0">
      <a:spcBef>
        <a:spcPct val="0"/>
      </a:spcBef>
      <a:spcAft>
        <a:spcPct val="0"/>
      </a:spcAft>
      <a:defRPr kern="1200">
        <a:solidFill>
          <a:schemeClr val="tx1"/>
        </a:solidFill>
        <a:latin typeface="Times New Roman" charset="0"/>
        <a:ea typeface="+mn-ea"/>
        <a:cs typeface="+mn-cs"/>
      </a:defRPr>
    </a:lvl3pPr>
    <a:lvl4pPr marL="1371600" algn="l" rtl="0" eaLnBrk="0" fontAlgn="base" hangingPunct="0">
      <a:spcBef>
        <a:spcPct val="0"/>
      </a:spcBef>
      <a:spcAft>
        <a:spcPct val="0"/>
      </a:spcAft>
      <a:defRPr kern="1200">
        <a:solidFill>
          <a:schemeClr val="tx1"/>
        </a:solidFill>
        <a:latin typeface="Times New Roman" charset="0"/>
        <a:ea typeface="+mn-ea"/>
        <a:cs typeface="+mn-cs"/>
      </a:defRPr>
    </a:lvl4pPr>
    <a:lvl5pPr marL="1828800" algn="l" rtl="0" eaLnBrk="0" fontAlgn="base" hangingPunct="0">
      <a:spcBef>
        <a:spcPct val="0"/>
      </a:spcBef>
      <a:spcAft>
        <a:spcPct val="0"/>
      </a:spcAft>
      <a:defRPr kern="1200">
        <a:solidFill>
          <a:schemeClr val="tx1"/>
        </a:solidFill>
        <a:latin typeface="Times New Roman" charset="0"/>
        <a:ea typeface="+mn-ea"/>
        <a:cs typeface="+mn-cs"/>
      </a:defRPr>
    </a:lvl5pPr>
    <a:lvl6pPr marL="2286000" algn="l" defTabSz="914400" rtl="0" eaLnBrk="1" latinLnBrk="0" hangingPunct="1">
      <a:defRPr kern="1200">
        <a:solidFill>
          <a:schemeClr val="tx1"/>
        </a:solidFill>
        <a:latin typeface="Times New Roman" charset="0"/>
        <a:ea typeface="+mn-ea"/>
        <a:cs typeface="+mn-cs"/>
      </a:defRPr>
    </a:lvl6pPr>
    <a:lvl7pPr marL="2743200" algn="l" defTabSz="914400" rtl="0" eaLnBrk="1" latinLnBrk="0" hangingPunct="1">
      <a:defRPr kern="1200">
        <a:solidFill>
          <a:schemeClr val="tx1"/>
        </a:solidFill>
        <a:latin typeface="Times New Roman" charset="0"/>
        <a:ea typeface="+mn-ea"/>
        <a:cs typeface="+mn-cs"/>
      </a:defRPr>
    </a:lvl7pPr>
    <a:lvl8pPr marL="3200400" algn="l" defTabSz="914400" rtl="0" eaLnBrk="1" latinLnBrk="0" hangingPunct="1">
      <a:defRPr kern="1200">
        <a:solidFill>
          <a:schemeClr val="tx1"/>
        </a:solidFill>
        <a:latin typeface="Times New Roman" charset="0"/>
        <a:ea typeface="+mn-ea"/>
        <a:cs typeface="+mn-cs"/>
      </a:defRPr>
    </a:lvl8pPr>
    <a:lvl9pPr marL="3657600" algn="l" defTabSz="914400" rtl="0" eaLnBrk="1" latinLnBrk="0" hangingPunct="1">
      <a:defRPr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E1CC00"/>
    <a:srgbClr val="990099"/>
    <a:srgbClr val="CC0000"/>
    <a:srgbClr val="CC6600"/>
    <a:srgbClr val="6699FF"/>
    <a:srgbClr val="003366"/>
    <a:srgbClr val="0099CC"/>
    <a:srgbClr val="9999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8824" autoAdjust="0"/>
    <p:restoredTop sz="94660" autoAdjust="0"/>
  </p:normalViewPr>
  <p:slideViewPr>
    <p:cSldViewPr snapToGrid="0">
      <p:cViewPr varScale="1">
        <p:scale>
          <a:sx n="70" d="100"/>
          <a:sy n="70" d="100"/>
        </p:scale>
        <p:origin x="-1578" y="-108"/>
      </p:cViewPr>
      <p:guideLst>
        <p:guide orient="horz" pos="2160"/>
        <p:guide pos="2880"/>
      </p:guideLst>
    </p:cSldViewPr>
  </p:slideViewPr>
  <p:outlineViewPr>
    <p:cViewPr>
      <p:scale>
        <a:sx n="33" d="100"/>
        <a:sy n="33" d="100"/>
      </p:scale>
      <p:origin x="0" y="4206"/>
    </p:cViewPr>
    <p:sldLst>
      <p:sld r:id="rId1" collapse="1"/>
      <p:sld r:id="rId2" collapse="1"/>
      <p:sld r:id="rId3" collapse="1"/>
    </p:sldLst>
  </p:outlineViewPr>
  <p:notesTextViewPr>
    <p:cViewPr>
      <p:scale>
        <a:sx n="100" d="100"/>
        <a:sy n="100" d="100"/>
      </p:scale>
      <p:origin x="0" y="0"/>
    </p:cViewPr>
  </p:notesTextViewPr>
  <p:notesViewPr>
    <p:cSldViewPr snapToGrid="0">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06/relationships/legacyDocTextInfo" Target="legacyDocTextInfo.bin"/><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3.xml"/><Relationship Id="rId1"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1A46CD-5D6B-43A5-9836-45667143BB4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684287A-2800-4711-A222-CB188CC77BF0}">
      <dgm:prSet custT="1"/>
      <dgm:spPr/>
      <dgm:t>
        <a:bodyPr/>
        <a:lstStyle/>
        <a:p>
          <a:pPr algn="just" rtl="0"/>
          <a:r>
            <a:rPr lang="en-US" sz="1250" b="0" u="none" dirty="0" smtClean="0">
              <a:latin typeface="+mn-lt"/>
            </a:rPr>
            <a:t>Model Tariff </a:t>
          </a:r>
          <a:r>
            <a:rPr lang="en-US" sz="1250" b="0" dirty="0" smtClean="0"/>
            <a:t>Guidelines/Regulations for Determination of Adequacy of Tariff by SERCs/CERCs, 2011 – Power Finance Corporation Limited/FOR/MOP.</a:t>
          </a:r>
          <a:endParaRPr lang="en-US" sz="1250" b="0" u="none" dirty="0">
            <a:latin typeface="+mn-lt"/>
          </a:endParaRPr>
        </a:p>
      </dgm:t>
    </dgm:pt>
    <dgm:pt modelId="{95231AD7-0D39-402F-A09D-B9FE6A020F5D}" type="parTrans" cxnId="{0334113C-182E-4D89-A245-DD1663E46899}">
      <dgm:prSet/>
      <dgm:spPr/>
      <dgm:t>
        <a:bodyPr/>
        <a:lstStyle/>
        <a:p>
          <a:endParaRPr lang="en-US"/>
        </a:p>
      </dgm:t>
    </dgm:pt>
    <dgm:pt modelId="{698922B0-601C-4DBA-BBA5-26B570A61F5E}" type="sibTrans" cxnId="{0334113C-182E-4D89-A245-DD1663E46899}">
      <dgm:prSet/>
      <dgm:spPr/>
      <dgm:t>
        <a:bodyPr/>
        <a:lstStyle/>
        <a:p>
          <a:endParaRPr lang="en-US"/>
        </a:p>
      </dgm:t>
    </dgm:pt>
    <dgm:pt modelId="{171BEB24-1613-41BE-AB92-85C67AB55869}">
      <dgm:prSet custT="1"/>
      <dgm:spPr/>
      <dgm:t>
        <a:bodyPr/>
        <a:lstStyle/>
        <a:p>
          <a:pPr algn="just" rtl="0"/>
          <a:r>
            <a:rPr lang="en-US" sz="1250" b="0" u="none" dirty="0" smtClean="0">
              <a:latin typeface="+mn-lt"/>
            </a:rPr>
            <a:t>Study of Various Distribution Models, 2010 – Power Finance Corporation Limited</a:t>
          </a:r>
          <a:endParaRPr lang="en-US" sz="1250" b="0" u="none" dirty="0">
            <a:latin typeface="+mn-lt"/>
          </a:endParaRPr>
        </a:p>
      </dgm:t>
    </dgm:pt>
    <dgm:pt modelId="{91A87F3D-26D9-4898-853F-3FF08116CBEE}" type="parTrans" cxnId="{D487C3FD-77FC-46BF-8E4C-18045A6900A0}">
      <dgm:prSet/>
      <dgm:spPr/>
      <dgm:t>
        <a:bodyPr/>
        <a:lstStyle/>
        <a:p>
          <a:endParaRPr lang="en-US"/>
        </a:p>
      </dgm:t>
    </dgm:pt>
    <dgm:pt modelId="{1ABDDE7A-3F07-4A64-97D5-3DC233C7B1BD}" type="sibTrans" cxnId="{D487C3FD-77FC-46BF-8E4C-18045A6900A0}">
      <dgm:prSet/>
      <dgm:spPr/>
      <dgm:t>
        <a:bodyPr/>
        <a:lstStyle/>
        <a:p>
          <a:endParaRPr lang="en-US"/>
        </a:p>
      </dgm:t>
    </dgm:pt>
    <dgm:pt modelId="{94EEB3BA-C7F6-41D5-BF0A-477F4DD83EBC}">
      <dgm:prSet custT="1"/>
      <dgm:spPr/>
      <dgm:t>
        <a:bodyPr/>
        <a:lstStyle/>
        <a:p>
          <a:pPr algn="just" rtl="0"/>
          <a:r>
            <a:rPr lang="en-US" sz="1250" b="0" u="none" dirty="0" smtClean="0">
              <a:latin typeface="+mn-lt"/>
            </a:rPr>
            <a:t>Study on Viability of Distribution Utilities, 2010 – Forum of Regulators C/o CERC</a:t>
          </a:r>
          <a:endParaRPr lang="en-US" sz="1250" b="0" u="none" dirty="0">
            <a:latin typeface="+mn-lt"/>
          </a:endParaRPr>
        </a:p>
      </dgm:t>
    </dgm:pt>
    <dgm:pt modelId="{126A3304-C2F1-4010-A089-5841FA8BEF4B}" type="parTrans" cxnId="{FF792955-BF64-4529-826A-DD7EED34F017}">
      <dgm:prSet/>
      <dgm:spPr/>
      <dgm:t>
        <a:bodyPr/>
        <a:lstStyle/>
        <a:p>
          <a:endParaRPr lang="en-US"/>
        </a:p>
      </dgm:t>
    </dgm:pt>
    <dgm:pt modelId="{BEC87E8E-7BDB-45F7-BC07-4DF553E4BF54}" type="sibTrans" cxnId="{FF792955-BF64-4529-826A-DD7EED34F017}">
      <dgm:prSet/>
      <dgm:spPr/>
      <dgm:t>
        <a:bodyPr/>
        <a:lstStyle/>
        <a:p>
          <a:endParaRPr lang="en-US"/>
        </a:p>
      </dgm:t>
    </dgm:pt>
    <dgm:pt modelId="{DE1EB200-250F-4EE1-B492-993421A5FB1F}">
      <dgm:prSet custT="1"/>
      <dgm:spPr/>
      <dgm:t>
        <a:bodyPr/>
        <a:lstStyle/>
        <a:p>
          <a:pPr algn="just" rtl="0"/>
          <a:r>
            <a:rPr lang="en-US" sz="1250" b="0" dirty="0" smtClean="0"/>
            <a:t>Study on Analysis of Historic Tariff Orders &amp; Other orders of State Electricity Regulatory Commissions (SERCs), 2009-2010 – Forum of Regulators C/o CERC</a:t>
          </a:r>
          <a:endParaRPr lang="en-US" sz="1250" b="0" u="none" dirty="0">
            <a:latin typeface="+mn-lt"/>
          </a:endParaRPr>
        </a:p>
      </dgm:t>
    </dgm:pt>
    <dgm:pt modelId="{09A657D3-17D4-46D4-AEE9-255E658F000C}" type="parTrans" cxnId="{E6EBE758-BD1B-45D3-BF15-14093AD24119}">
      <dgm:prSet/>
      <dgm:spPr/>
      <dgm:t>
        <a:bodyPr/>
        <a:lstStyle/>
        <a:p>
          <a:endParaRPr lang="en-US"/>
        </a:p>
      </dgm:t>
    </dgm:pt>
    <dgm:pt modelId="{B052817E-23F9-4ADA-8B4E-A9655D525BBC}" type="sibTrans" cxnId="{E6EBE758-BD1B-45D3-BF15-14093AD24119}">
      <dgm:prSet/>
      <dgm:spPr/>
      <dgm:t>
        <a:bodyPr/>
        <a:lstStyle/>
        <a:p>
          <a:endParaRPr lang="en-US"/>
        </a:p>
      </dgm:t>
    </dgm:pt>
    <dgm:pt modelId="{A54AEA72-B1F9-4ADA-B116-D977445DD09E}">
      <dgm:prSet custT="1"/>
      <dgm:spPr/>
      <dgm:t>
        <a:bodyPr/>
        <a:lstStyle/>
        <a:p>
          <a:pPr algn="just" rtl="0"/>
          <a:r>
            <a:rPr lang="en-US" sz="1250" b="0" dirty="0" smtClean="0"/>
            <a:t>Consulting Services: East Asia and Pacific Infrastructure Regulatory Forum (EAPIRF), 2009-2012 – World Bank</a:t>
          </a:r>
          <a:endParaRPr lang="en-US" sz="1250" b="0" u="none" dirty="0">
            <a:latin typeface="+mn-lt"/>
          </a:endParaRPr>
        </a:p>
      </dgm:t>
    </dgm:pt>
    <dgm:pt modelId="{9D36A6AE-37B4-4AFA-BB8E-A47260C9A771}" type="parTrans" cxnId="{FDC5EF2F-4F70-4A89-AAF3-A06FB50188BC}">
      <dgm:prSet/>
      <dgm:spPr/>
      <dgm:t>
        <a:bodyPr/>
        <a:lstStyle/>
        <a:p>
          <a:endParaRPr lang="en-US"/>
        </a:p>
      </dgm:t>
    </dgm:pt>
    <dgm:pt modelId="{C16D0FCE-0FDD-4112-AC34-C8264FC05C97}" type="sibTrans" cxnId="{FDC5EF2F-4F70-4A89-AAF3-A06FB50188BC}">
      <dgm:prSet/>
      <dgm:spPr/>
      <dgm:t>
        <a:bodyPr/>
        <a:lstStyle/>
        <a:p>
          <a:endParaRPr lang="en-US"/>
        </a:p>
      </dgm:t>
    </dgm:pt>
    <dgm:pt modelId="{3079AAFA-B9FD-4B85-8737-9A822E0953B4}">
      <dgm:prSet custT="1"/>
      <dgm:spPr/>
      <dgm:t>
        <a:bodyPr/>
        <a:lstStyle/>
        <a:p>
          <a:pPr algn="just" rtl="0"/>
          <a:r>
            <a:rPr lang="en-US" sz="1250" b="0" dirty="0" smtClean="0"/>
            <a:t>Preparation of Annual Revenue Requirement &amp; multiyear Tariff petition for the Deemed Distribution Licensee to regulator of Gujarat, 2010-13 – </a:t>
          </a:r>
          <a:r>
            <a:rPr lang="en-US" sz="1250" b="0" dirty="0" err="1" smtClean="0"/>
            <a:t>Kandla</a:t>
          </a:r>
          <a:r>
            <a:rPr lang="en-US" sz="1250" b="0" dirty="0" smtClean="0"/>
            <a:t> Port Trust</a:t>
          </a:r>
          <a:endParaRPr lang="en-US" sz="1250" b="0" u="none" dirty="0">
            <a:latin typeface="+mn-lt"/>
          </a:endParaRPr>
        </a:p>
      </dgm:t>
    </dgm:pt>
    <dgm:pt modelId="{18EBCF47-B221-42BD-A3B5-B743989DB161}" type="parTrans" cxnId="{93DABCB2-AE31-4D00-A394-3125A315AE95}">
      <dgm:prSet/>
      <dgm:spPr/>
      <dgm:t>
        <a:bodyPr/>
        <a:lstStyle/>
        <a:p>
          <a:endParaRPr lang="en-US"/>
        </a:p>
      </dgm:t>
    </dgm:pt>
    <dgm:pt modelId="{30F6A8EE-3173-41C8-B02A-13563AA07170}" type="sibTrans" cxnId="{93DABCB2-AE31-4D00-A394-3125A315AE95}">
      <dgm:prSet/>
      <dgm:spPr/>
      <dgm:t>
        <a:bodyPr/>
        <a:lstStyle/>
        <a:p>
          <a:endParaRPr lang="en-US"/>
        </a:p>
      </dgm:t>
    </dgm:pt>
    <dgm:pt modelId="{7AD34EE8-86B5-4E01-AD3B-C254807D86DE}" type="pres">
      <dgm:prSet presAssocID="{121A46CD-5D6B-43A5-9836-45667143BB43}" presName="linear" presStyleCnt="0">
        <dgm:presLayoutVars>
          <dgm:animLvl val="lvl"/>
          <dgm:resizeHandles val="exact"/>
        </dgm:presLayoutVars>
      </dgm:prSet>
      <dgm:spPr/>
      <dgm:t>
        <a:bodyPr/>
        <a:lstStyle/>
        <a:p>
          <a:endParaRPr lang="en-US"/>
        </a:p>
      </dgm:t>
    </dgm:pt>
    <dgm:pt modelId="{32AFF3CF-4901-4718-A03B-46B3FF3D6F8B}" type="pres">
      <dgm:prSet presAssocID="{8684287A-2800-4711-A222-CB188CC77BF0}" presName="parentText" presStyleLbl="node1" presStyleIdx="0" presStyleCnt="6" custScaleY="91772">
        <dgm:presLayoutVars>
          <dgm:chMax val="0"/>
          <dgm:bulletEnabled val="1"/>
        </dgm:presLayoutVars>
      </dgm:prSet>
      <dgm:spPr/>
      <dgm:t>
        <a:bodyPr/>
        <a:lstStyle/>
        <a:p>
          <a:endParaRPr lang="en-US"/>
        </a:p>
      </dgm:t>
    </dgm:pt>
    <dgm:pt modelId="{54DCBA21-9497-4CA2-B3BF-BC963297D7BC}" type="pres">
      <dgm:prSet presAssocID="{698922B0-601C-4DBA-BBA5-26B570A61F5E}" presName="spacer" presStyleCnt="0"/>
      <dgm:spPr/>
    </dgm:pt>
    <dgm:pt modelId="{EF83B92A-4C1A-492A-85D3-3E4D8C2C5C23}" type="pres">
      <dgm:prSet presAssocID="{171BEB24-1613-41BE-AB92-85C67AB55869}" presName="parentText" presStyleLbl="node1" presStyleIdx="1" presStyleCnt="6">
        <dgm:presLayoutVars>
          <dgm:chMax val="0"/>
          <dgm:bulletEnabled val="1"/>
        </dgm:presLayoutVars>
      </dgm:prSet>
      <dgm:spPr/>
      <dgm:t>
        <a:bodyPr/>
        <a:lstStyle/>
        <a:p>
          <a:endParaRPr lang="en-US"/>
        </a:p>
      </dgm:t>
    </dgm:pt>
    <dgm:pt modelId="{541F62B8-4E50-43D8-B5B8-77E9A27CC1C4}" type="pres">
      <dgm:prSet presAssocID="{1ABDDE7A-3F07-4A64-97D5-3DC233C7B1BD}" presName="spacer" presStyleCnt="0"/>
      <dgm:spPr/>
    </dgm:pt>
    <dgm:pt modelId="{30641A98-352D-4025-B897-7242D43616E3}" type="pres">
      <dgm:prSet presAssocID="{94EEB3BA-C7F6-41D5-BF0A-477F4DD83EBC}" presName="parentText" presStyleLbl="node1" presStyleIdx="2" presStyleCnt="6">
        <dgm:presLayoutVars>
          <dgm:chMax val="0"/>
          <dgm:bulletEnabled val="1"/>
        </dgm:presLayoutVars>
      </dgm:prSet>
      <dgm:spPr/>
      <dgm:t>
        <a:bodyPr/>
        <a:lstStyle/>
        <a:p>
          <a:endParaRPr lang="en-US"/>
        </a:p>
      </dgm:t>
    </dgm:pt>
    <dgm:pt modelId="{1E629CD5-ACF9-4681-8E8A-131BCB33F54A}" type="pres">
      <dgm:prSet presAssocID="{BEC87E8E-7BDB-45F7-BC07-4DF553E4BF54}" presName="spacer" presStyleCnt="0"/>
      <dgm:spPr/>
    </dgm:pt>
    <dgm:pt modelId="{1BDF9EFD-F2F1-4F2C-9542-C677B5CD1668}" type="pres">
      <dgm:prSet presAssocID="{DE1EB200-250F-4EE1-B492-993421A5FB1F}" presName="parentText" presStyleLbl="node1" presStyleIdx="3" presStyleCnt="6">
        <dgm:presLayoutVars>
          <dgm:chMax val="0"/>
          <dgm:bulletEnabled val="1"/>
        </dgm:presLayoutVars>
      </dgm:prSet>
      <dgm:spPr/>
      <dgm:t>
        <a:bodyPr/>
        <a:lstStyle/>
        <a:p>
          <a:endParaRPr lang="en-US"/>
        </a:p>
      </dgm:t>
    </dgm:pt>
    <dgm:pt modelId="{2045388E-9BB1-4866-BF32-2ABC7ECC9871}" type="pres">
      <dgm:prSet presAssocID="{B052817E-23F9-4ADA-8B4E-A9655D525BBC}" presName="spacer" presStyleCnt="0"/>
      <dgm:spPr/>
    </dgm:pt>
    <dgm:pt modelId="{EB7C6233-CF61-4010-83F6-45F007E413DF}" type="pres">
      <dgm:prSet presAssocID="{A54AEA72-B1F9-4ADA-B116-D977445DD09E}" presName="parentText" presStyleLbl="node1" presStyleIdx="4" presStyleCnt="6">
        <dgm:presLayoutVars>
          <dgm:chMax val="0"/>
          <dgm:bulletEnabled val="1"/>
        </dgm:presLayoutVars>
      </dgm:prSet>
      <dgm:spPr/>
      <dgm:t>
        <a:bodyPr/>
        <a:lstStyle/>
        <a:p>
          <a:endParaRPr lang="en-US"/>
        </a:p>
      </dgm:t>
    </dgm:pt>
    <dgm:pt modelId="{300FDFEE-26C4-4D69-A080-C90A7A03852E}" type="pres">
      <dgm:prSet presAssocID="{C16D0FCE-0FDD-4112-AC34-C8264FC05C97}" presName="spacer" presStyleCnt="0"/>
      <dgm:spPr/>
    </dgm:pt>
    <dgm:pt modelId="{7ABEDAF9-7FC8-49DC-A6FE-EC9A83F576DE}" type="pres">
      <dgm:prSet presAssocID="{3079AAFA-B9FD-4B85-8737-9A822E0953B4}" presName="parentText" presStyleLbl="node1" presStyleIdx="5" presStyleCnt="6">
        <dgm:presLayoutVars>
          <dgm:chMax val="0"/>
          <dgm:bulletEnabled val="1"/>
        </dgm:presLayoutVars>
      </dgm:prSet>
      <dgm:spPr/>
      <dgm:t>
        <a:bodyPr/>
        <a:lstStyle/>
        <a:p>
          <a:endParaRPr lang="en-US"/>
        </a:p>
      </dgm:t>
    </dgm:pt>
  </dgm:ptLst>
  <dgm:cxnLst>
    <dgm:cxn modelId="{93DABCB2-AE31-4D00-A394-3125A315AE95}" srcId="{121A46CD-5D6B-43A5-9836-45667143BB43}" destId="{3079AAFA-B9FD-4B85-8737-9A822E0953B4}" srcOrd="5" destOrd="0" parTransId="{18EBCF47-B221-42BD-A3B5-B743989DB161}" sibTransId="{30F6A8EE-3173-41C8-B02A-13563AA07170}"/>
    <dgm:cxn modelId="{D487C3FD-77FC-46BF-8E4C-18045A6900A0}" srcId="{121A46CD-5D6B-43A5-9836-45667143BB43}" destId="{171BEB24-1613-41BE-AB92-85C67AB55869}" srcOrd="1" destOrd="0" parTransId="{91A87F3D-26D9-4898-853F-3FF08116CBEE}" sibTransId="{1ABDDE7A-3F07-4A64-97D5-3DC233C7B1BD}"/>
    <dgm:cxn modelId="{FDC5EF2F-4F70-4A89-AAF3-A06FB50188BC}" srcId="{121A46CD-5D6B-43A5-9836-45667143BB43}" destId="{A54AEA72-B1F9-4ADA-B116-D977445DD09E}" srcOrd="4" destOrd="0" parTransId="{9D36A6AE-37B4-4AFA-BB8E-A47260C9A771}" sibTransId="{C16D0FCE-0FDD-4112-AC34-C8264FC05C97}"/>
    <dgm:cxn modelId="{DACBF405-6E60-49C0-B918-38E2D6A73076}" type="presOf" srcId="{121A46CD-5D6B-43A5-9836-45667143BB43}" destId="{7AD34EE8-86B5-4E01-AD3B-C254807D86DE}" srcOrd="0" destOrd="0" presId="urn:microsoft.com/office/officeart/2005/8/layout/vList2"/>
    <dgm:cxn modelId="{99909995-2D83-4B15-9CF3-BA96FC0AFDF3}" type="presOf" srcId="{3079AAFA-B9FD-4B85-8737-9A822E0953B4}" destId="{7ABEDAF9-7FC8-49DC-A6FE-EC9A83F576DE}" srcOrd="0" destOrd="0" presId="urn:microsoft.com/office/officeart/2005/8/layout/vList2"/>
    <dgm:cxn modelId="{162F0B29-BDB2-45F1-AE92-F258C533E712}" type="presOf" srcId="{DE1EB200-250F-4EE1-B492-993421A5FB1F}" destId="{1BDF9EFD-F2F1-4F2C-9542-C677B5CD1668}" srcOrd="0" destOrd="0" presId="urn:microsoft.com/office/officeart/2005/8/layout/vList2"/>
    <dgm:cxn modelId="{DD15E180-49E5-479C-AFE2-5E3A99106BAF}" type="presOf" srcId="{171BEB24-1613-41BE-AB92-85C67AB55869}" destId="{EF83B92A-4C1A-492A-85D3-3E4D8C2C5C23}" srcOrd="0" destOrd="0" presId="urn:microsoft.com/office/officeart/2005/8/layout/vList2"/>
    <dgm:cxn modelId="{0334113C-182E-4D89-A245-DD1663E46899}" srcId="{121A46CD-5D6B-43A5-9836-45667143BB43}" destId="{8684287A-2800-4711-A222-CB188CC77BF0}" srcOrd="0" destOrd="0" parTransId="{95231AD7-0D39-402F-A09D-B9FE6A020F5D}" sibTransId="{698922B0-601C-4DBA-BBA5-26B570A61F5E}"/>
    <dgm:cxn modelId="{1403F308-480F-4547-BBDA-03C8FB48927F}" type="presOf" srcId="{8684287A-2800-4711-A222-CB188CC77BF0}" destId="{32AFF3CF-4901-4718-A03B-46B3FF3D6F8B}" srcOrd="0" destOrd="0" presId="urn:microsoft.com/office/officeart/2005/8/layout/vList2"/>
    <dgm:cxn modelId="{FF792955-BF64-4529-826A-DD7EED34F017}" srcId="{121A46CD-5D6B-43A5-9836-45667143BB43}" destId="{94EEB3BA-C7F6-41D5-BF0A-477F4DD83EBC}" srcOrd="2" destOrd="0" parTransId="{126A3304-C2F1-4010-A089-5841FA8BEF4B}" sibTransId="{BEC87E8E-7BDB-45F7-BC07-4DF553E4BF54}"/>
    <dgm:cxn modelId="{158D7B42-C3E7-4DED-8B0A-9D72A9B4D81F}" type="presOf" srcId="{A54AEA72-B1F9-4ADA-B116-D977445DD09E}" destId="{EB7C6233-CF61-4010-83F6-45F007E413DF}" srcOrd="0" destOrd="0" presId="urn:microsoft.com/office/officeart/2005/8/layout/vList2"/>
    <dgm:cxn modelId="{5A94FB39-45D8-4D66-A215-5290FCC66D8E}" type="presOf" srcId="{94EEB3BA-C7F6-41D5-BF0A-477F4DD83EBC}" destId="{30641A98-352D-4025-B897-7242D43616E3}" srcOrd="0" destOrd="0" presId="urn:microsoft.com/office/officeart/2005/8/layout/vList2"/>
    <dgm:cxn modelId="{E6EBE758-BD1B-45D3-BF15-14093AD24119}" srcId="{121A46CD-5D6B-43A5-9836-45667143BB43}" destId="{DE1EB200-250F-4EE1-B492-993421A5FB1F}" srcOrd="3" destOrd="0" parTransId="{09A657D3-17D4-46D4-AEE9-255E658F000C}" sibTransId="{B052817E-23F9-4ADA-8B4E-A9655D525BBC}"/>
    <dgm:cxn modelId="{132CCB8F-B698-4A41-B6DB-568619C4DAB5}" type="presParOf" srcId="{7AD34EE8-86B5-4E01-AD3B-C254807D86DE}" destId="{32AFF3CF-4901-4718-A03B-46B3FF3D6F8B}" srcOrd="0" destOrd="0" presId="urn:microsoft.com/office/officeart/2005/8/layout/vList2"/>
    <dgm:cxn modelId="{E6AE03FD-850C-4ECE-BE11-D37D29F792DF}" type="presParOf" srcId="{7AD34EE8-86B5-4E01-AD3B-C254807D86DE}" destId="{54DCBA21-9497-4CA2-B3BF-BC963297D7BC}" srcOrd="1" destOrd="0" presId="urn:microsoft.com/office/officeart/2005/8/layout/vList2"/>
    <dgm:cxn modelId="{E2A1868A-713F-4F78-94B3-B7445C1AA7B6}" type="presParOf" srcId="{7AD34EE8-86B5-4E01-AD3B-C254807D86DE}" destId="{EF83B92A-4C1A-492A-85D3-3E4D8C2C5C23}" srcOrd="2" destOrd="0" presId="urn:microsoft.com/office/officeart/2005/8/layout/vList2"/>
    <dgm:cxn modelId="{1BA774FC-BE29-4C1A-98F2-09F1ED8D9F42}" type="presParOf" srcId="{7AD34EE8-86B5-4E01-AD3B-C254807D86DE}" destId="{541F62B8-4E50-43D8-B5B8-77E9A27CC1C4}" srcOrd="3" destOrd="0" presId="urn:microsoft.com/office/officeart/2005/8/layout/vList2"/>
    <dgm:cxn modelId="{F71DFEAF-6D08-453A-AB13-EF3438B1F475}" type="presParOf" srcId="{7AD34EE8-86B5-4E01-AD3B-C254807D86DE}" destId="{30641A98-352D-4025-B897-7242D43616E3}" srcOrd="4" destOrd="0" presId="urn:microsoft.com/office/officeart/2005/8/layout/vList2"/>
    <dgm:cxn modelId="{0A3A669B-0217-4BA8-BD36-A09B6DB801DB}" type="presParOf" srcId="{7AD34EE8-86B5-4E01-AD3B-C254807D86DE}" destId="{1E629CD5-ACF9-4681-8E8A-131BCB33F54A}" srcOrd="5" destOrd="0" presId="urn:microsoft.com/office/officeart/2005/8/layout/vList2"/>
    <dgm:cxn modelId="{595683B5-1452-4985-8DD9-953A2AF74D39}" type="presParOf" srcId="{7AD34EE8-86B5-4E01-AD3B-C254807D86DE}" destId="{1BDF9EFD-F2F1-4F2C-9542-C677B5CD1668}" srcOrd="6" destOrd="0" presId="urn:microsoft.com/office/officeart/2005/8/layout/vList2"/>
    <dgm:cxn modelId="{E8C55718-395C-419C-854E-40DBCC43128A}" type="presParOf" srcId="{7AD34EE8-86B5-4E01-AD3B-C254807D86DE}" destId="{2045388E-9BB1-4866-BF32-2ABC7ECC9871}" srcOrd="7" destOrd="0" presId="urn:microsoft.com/office/officeart/2005/8/layout/vList2"/>
    <dgm:cxn modelId="{410DAEC4-B76A-46DF-B483-DB078CB8B403}" type="presParOf" srcId="{7AD34EE8-86B5-4E01-AD3B-C254807D86DE}" destId="{EB7C6233-CF61-4010-83F6-45F007E413DF}" srcOrd="8" destOrd="0" presId="urn:microsoft.com/office/officeart/2005/8/layout/vList2"/>
    <dgm:cxn modelId="{A33A129C-7F17-4044-B21E-345CC09C3475}" type="presParOf" srcId="{7AD34EE8-86B5-4E01-AD3B-C254807D86DE}" destId="{300FDFEE-26C4-4D69-A080-C90A7A03852E}" srcOrd="9" destOrd="0" presId="urn:microsoft.com/office/officeart/2005/8/layout/vList2"/>
    <dgm:cxn modelId="{BC6CD699-3AD9-41B4-B1A6-0182B0D834C9}" type="presParOf" srcId="{7AD34EE8-86B5-4E01-AD3B-C254807D86DE}" destId="{7ABEDAF9-7FC8-49DC-A6FE-EC9A83F576DE}" srcOrd="10" destOrd="0" presId="urn:microsoft.com/office/officeart/2005/8/layout/vList2"/>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8" Type="http://schemas.microsoft.com/office/2006/relationships/legacyDiagramText" Target="legacyDiagramText8.bin"/><Relationship Id="rId13" Type="http://schemas.microsoft.com/office/2006/relationships/legacyDiagramText" Target="legacyDiagramText13.bin"/><Relationship Id="rId3" Type="http://schemas.microsoft.com/office/2006/relationships/legacyDiagramText" Target="legacyDiagramText3.bin"/><Relationship Id="rId7" Type="http://schemas.microsoft.com/office/2006/relationships/legacyDiagramText" Target="legacyDiagramText7.bin"/><Relationship Id="rId12" Type="http://schemas.microsoft.com/office/2006/relationships/legacyDiagramText" Target="legacyDiagramText12.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11" Type="http://schemas.microsoft.com/office/2006/relationships/legacyDiagramText" Target="legacyDiagramText11.bin"/><Relationship Id="rId5" Type="http://schemas.microsoft.com/office/2006/relationships/legacyDiagramText" Target="legacyDiagramText5.bin"/><Relationship Id="rId10" Type="http://schemas.microsoft.com/office/2006/relationships/legacyDiagramText" Target="legacyDiagramText10.bin"/><Relationship Id="rId4" Type="http://schemas.microsoft.com/office/2006/relationships/legacyDiagramText" Target="legacyDiagramText4.bin"/><Relationship Id="rId9" Type="http://schemas.microsoft.com/office/2006/relationships/legacyDiagramText" Target="legacyDiagramText9.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168983" y="138711"/>
            <a:ext cx="2887790" cy="493947"/>
          </a:xfrm>
          <a:prstGeom prst="rect">
            <a:avLst/>
          </a:prstGeom>
          <a:noFill/>
          <a:ln w="19050">
            <a:noFill/>
            <a:miter lim="800000"/>
            <a:headEnd/>
            <a:tailEnd/>
          </a:ln>
          <a:effectLst/>
        </p:spPr>
        <p:txBody>
          <a:bodyPr vert="horz" wrap="square" lIns="93152" tIns="46576" rIns="93152" bIns="46576" numCol="1" anchor="t" anchorCtr="0" compatLnSpc="1">
            <a:prstTxWarp prst="textNoShape">
              <a:avLst/>
            </a:prstTxWarp>
          </a:bodyPr>
          <a:lstStyle>
            <a:lvl1pPr defTabSz="928688">
              <a:defRPr sz="1200">
                <a:latin typeface="Arial" charset="0"/>
              </a:defRPr>
            </a:lvl1pPr>
          </a:lstStyle>
          <a:p>
            <a:pPr>
              <a:defRPr/>
            </a:pPr>
            <a:endParaRPr lang="en-US" altLang="en-US"/>
          </a:p>
        </p:txBody>
      </p:sp>
      <p:sp>
        <p:nvSpPr>
          <p:cNvPr id="34819" name="Rectangle 3"/>
          <p:cNvSpPr>
            <a:spLocks noGrp="1" noChangeArrowheads="1"/>
          </p:cNvSpPr>
          <p:nvPr>
            <p:ph type="dt" sz="quarter" idx="1"/>
          </p:nvPr>
        </p:nvSpPr>
        <p:spPr bwMode="auto">
          <a:xfrm>
            <a:off x="3605966" y="138711"/>
            <a:ext cx="2887790" cy="493947"/>
          </a:xfrm>
          <a:prstGeom prst="rect">
            <a:avLst/>
          </a:prstGeom>
          <a:noFill/>
          <a:ln w="19050">
            <a:noFill/>
            <a:miter lim="800000"/>
            <a:headEnd/>
            <a:tailEnd/>
          </a:ln>
          <a:effectLst/>
        </p:spPr>
        <p:txBody>
          <a:bodyPr vert="horz" wrap="square" lIns="93152" tIns="46576" rIns="93152" bIns="46576" numCol="1" anchor="t" anchorCtr="0" compatLnSpc="1">
            <a:prstTxWarp prst="textNoShape">
              <a:avLst/>
            </a:prstTxWarp>
          </a:bodyPr>
          <a:lstStyle>
            <a:lvl1pPr algn="r" defTabSz="928688">
              <a:defRPr sz="1200">
                <a:latin typeface="Arial" charset="0"/>
              </a:defRPr>
            </a:lvl1pPr>
          </a:lstStyle>
          <a:p>
            <a:pPr>
              <a:defRPr/>
            </a:pPr>
            <a:endParaRPr lang="en-US" altLang="en-US"/>
          </a:p>
        </p:txBody>
      </p:sp>
      <p:sp>
        <p:nvSpPr>
          <p:cNvPr id="34820" name="Rectangle 4"/>
          <p:cNvSpPr>
            <a:spLocks noGrp="1" noChangeArrowheads="1"/>
          </p:cNvSpPr>
          <p:nvPr>
            <p:ph type="ftr" sz="quarter" idx="2"/>
          </p:nvPr>
        </p:nvSpPr>
        <p:spPr bwMode="auto">
          <a:xfrm>
            <a:off x="168983" y="9222594"/>
            <a:ext cx="2887790" cy="493947"/>
          </a:xfrm>
          <a:prstGeom prst="rect">
            <a:avLst/>
          </a:prstGeom>
          <a:noFill/>
          <a:ln w="19050">
            <a:noFill/>
            <a:miter lim="800000"/>
            <a:headEnd/>
            <a:tailEnd/>
          </a:ln>
          <a:effectLst/>
        </p:spPr>
        <p:txBody>
          <a:bodyPr vert="horz" wrap="square" lIns="93152" tIns="46576" rIns="93152" bIns="46576" numCol="1" anchor="b" anchorCtr="0" compatLnSpc="1">
            <a:prstTxWarp prst="textNoShape">
              <a:avLst/>
            </a:prstTxWarp>
          </a:bodyPr>
          <a:lstStyle>
            <a:lvl1pPr defTabSz="928688">
              <a:defRPr sz="1200">
                <a:latin typeface="Arial" charset="0"/>
              </a:defRPr>
            </a:lvl1pPr>
          </a:lstStyle>
          <a:p>
            <a:pPr>
              <a:defRPr/>
            </a:pPr>
            <a:endParaRPr lang="en-US" altLang="en-US"/>
          </a:p>
        </p:txBody>
      </p:sp>
      <p:sp>
        <p:nvSpPr>
          <p:cNvPr id="34821" name="Rectangle 5"/>
          <p:cNvSpPr>
            <a:spLocks noGrp="1" noChangeArrowheads="1"/>
          </p:cNvSpPr>
          <p:nvPr>
            <p:ph type="sldNum" sz="quarter" idx="3"/>
          </p:nvPr>
        </p:nvSpPr>
        <p:spPr bwMode="auto">
          <a:xfrm>
            <a:off x="3605966" y="9222594"/>
            <a:ext cx="2887790" cy="493947"/>
          </a:xfrm>
          <a:prstGeom prst="rect">
            <a:avLst/>
          </a:prstGeom>
          <a:noFill/>
          <a:ln w="19050">
            <a:noFill/>
            <a:miter lim="800000"/>
            <a:headEnd/>
            <a:tailEnd/>
          </a:ln>
          <a:effectLst/>
        </p:spPr>
        <p:txBody>
          <a:bodyPr vert="horz" wrap="square" lIns="93152" tIns="46576" rIns="93152" bIns="46576" numCol="1" anchor="b" anchorCtr="0" compatLnSpc="1">
            <a:prstTxWarp prst="textNoShape">
              <a:avLst/>
            </a:prstTxWarp>
          </a:bodyPr>
          <a:lstStyle>
            <a:lvl1pPr algn="r" defTabSz="928688">
              <a:defRPr sz="1200">
                <a:latin typeface="Arial" charset="0"/>
              </a:defRPr>
            </a:lvl1pPr>
          </a:lstStyle>
          <a:p>
            <a:pPr>
              <a:defRPr/>
            </a:pPr>
            <a:fld id="{DF00D4A1-75AB-4246-A169-D2BA3ECFF12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147860" y="165777"/>
            <a:ext cx="2887790" cy="493947"/>
          </a:xfrm>
          <a:prstGeom prst="rect">
            <a:avLst/>
          </a:prstGeom>
          <a:noFill/>
          <a:ln w="19050">
            <a:noFill/>
            <a:miter lim="800000"/>
            <a:headEnd/>
            <a:tailEnd/>
          </a:ln>
          <a:effectLst/>
        </p:spPr>
        <p:txBody>
          <a:bodyPr vert="horz" wrap="square" lIns="93152" tIns="46576" rIns="93152" bIns="46576" numCol="1" anchor="t" anchorCtr="0" compatLnSpc="1">
            <a:prstTxWarp prst="textNoShape">
              <a:avLst/>
            </a:prstTxWarp>
          </a:bodyPr>
          <a:lstStyle>
            <a:lvl1pPr defTabSz="928688">
              <a:defRPr sz="1200">
                <a:latin typeface="Arial" charset="0"/>
              </a:defRPr>
            </a:lvl1pPr>
          </a:lstStyle>
          <a:p>
            <a:pPr>
              <a:defRPr/>
            </a:pPr>
            <a:endParaRPr lang="en-US" altLang="en-US"/>
          </a:p>
        </p:txBody>
      </p:sp>
      <p:sp>
        <p:nvSpPr>
          <p:cNvPr id="31747" name="Rectangle 3"/>
          <p:cNvSpPr>
            <a:spLocks noGrp="1" noChangeArrowheads="1"/>
          </p:cNvSpPr>
          <p:nvPr>
            <p:ph type="dt" idx="1"/>
          </p:nvPr>
        </p:nvSpPr>
        <p:spPr bwMode="auto">
          <a:xfrm>
            <a:off x="3627089" y="165777"/>
            <a:ext cx="2887790" cy="493947"/>
          </a:xfrm>
          <a:prstGeom prst="rect">
            <a:avLst/>
          </a:prstGeom>
          <a:noFill/>
          <a:ln w="19050">
            <a:noFill/>
            <a:miter lim="800000"/>
            <a:headEnd/>
            <a:tailEnd/>
          </a:ln>
          <a:effectLst/>
        </p:spPr>
        <p:txBody>
          <a:bodyPr vert="horz" wrap="square" lIns="93152" tIns="46576" rIns="93152" bIns="46576" numCol="1" anchor="t" anchorCtr="0" compatLnSpc="1">
            <a:prstTxWarp prst="textNoShape">
              <a:avLst/>
            </a:prstTxWarp>
          </a:bodyPr>
          <a:lstStyle>
            <a:lvl1pPr algn="r" defTabSz="928688">
              <a:defRPr sz="1200">
                <a:latin typeface="Arial" charset="0"/>
              </a:defRPr>
            </a:lvl1pPr>
          </a:lstStyle>
          <a:p>
            <a:pPr>
              <a:defRPr/>
            </a:pPr>
            <a:endParaRPr lang="en-US" altLang="en-US"/>
          </a:p>
        </p:txBody>
      </p:sp>
      <p:sp>
        <p:nvSpPr>
          <p:cNvPr id="17412" name="Rectangle 4"/>
          <p:cNvSpPr>
            <a:spLocks noGrp="1" noRot="1" noChangeAspect="1" noChangeArrowheads="1" noTextEdit="1"/>
          </p:cNvSpPr>
          <p:nvPr>
            <p:ph type="sldImg" idx="2"/>
          </p:nvPr>
        </p:nvSpPr>
        <p:spPr bwMode="auto">
          <a:xfrm>
            <a:off x="855663" y="744538"/>
            <a:ext cx="4951412" cy="3714750"/>
          </a:xfrm>
          <a:prstGeom prst="rect">
            <a:avLst/>
          </a:prstGeom>
          <a:noFill/>
          <a:ln w="9525">
            <a:solidFill>
              <a:srgbClr val="000000"/>
            </a:solidFill>
            <a:miter lim="800000"/>
            <a:headEnd/>
            <a:tailEnd/>
          </a:ln>
        </p:spPr>
      </p:sp>
      <p:sp>
        <p:nvSpPr>
          <p:cNvPr id="31749" name="Rectangle 5"/>
          <p:cNvSpPr>
            <a:spLocks noGrp="1" noChangeArrowheads="1"/>
          </p:cNvSpPr>
          <p:nvPr>
            <p:ph type="body" sz="quarter" idx="3"/>
          </p:nvPr>
        </p:nvSpPr>
        <p:spPr bwMode="auto">
          <a:xfrm>
            <a:off x="887158" y="4706027"/>
            <a:ext cx="4888422" cy="4455670"/>
          </a:xfrm>
          <a:prstGeom prst="rect">
            <a:avLst/>
          </a:prstGeom>
          <a:noFill/>
          <a:ln w="19050">
            <a:noFill/>
            <a:miter lim="800000"/>
            <a:headEnd/>
            <a:tailEnd/>
          </a:ln>
          <a:effectLst/>
        </p:spPr>
        <p:txBody>
          <a:bodyPr vert="horz" wrap="square" lIns="93152" tIns="46576" rIns="93152" bIns="46576"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31750" name="Rectangle 6"/>
          <p:cNvSpPr>
            <a:spLocks noGrp="1" noChangeArrowheads="1"/>
          </p:cNvSpPr>
          <p:nvPr>
            <p:ph type="ftr" sz="quarter" idx="4"/>
          </p:nvPr>
        </p:nvSpPr>
        <p:spPr bwMode="auto">
          <a:xfrm>
            <a:off x="147860" y="9246277"/>
            <a:ext cx="2887790" cy="493947"/>
          </a:xfrm>
          <a:prstGeom prst="rect">
            <a:avLst/>
          </a:prstGeom>
          <a:noFill/>
          <a:ln w="19050">
            <a:noFill/>
            <a:miter lim="800000"/>
            <a:headEnd/>
            <a:tailEnd/>
          </a:ln>
          <a:effectLst/>
        </p:spPr>
        <p:txBody>
          <a:bodyPr vert="horz" wrap="square" lIns="93152" tIns="46576" rIns="93152" bIns="46576" numCol="1" anchor="b" anchorCtr="0" compatLnSpc="1">
            <a:prstTxWarp prst="textNoShape">
              <a:avLst/>
            </a:prstTxWarp>
          </a:bodyPr>
          <a:lstStyle>
            <a:lvl1pPr defTabSz="928688">
              <a:defRPr sz="1200">
                <a:latin typeface="Arial" charset="0"/>
              </a:defRPr>
            </a:lvl1pPr>
          </a:lstStyle>
          <a:p>
            <a:pPr>
              <a:defRPr/>
            </a:pPr>
            <a:endParaRPr lang="en-US" altLang="en-US"/>
          </a:p>
        </p:txBody>
      </p:sp>
      <p:sp>
        <p:nvSpPr>
          <p:cNvPr id="31751" name="Rectangle 7"/>
          <p:cNvSpPr>
            <a:spLocks noGrp="1" noChangeArrowheads="1"/>
          </p:cNvSpPr>
          <p:nvPr>
            <p:ph type="sldNum" sz="quarter" idx="5"/>
          </p:nvPr>
        </p:nvSpPr>
        <p:spPr bwMode="auto">
          <a:xfrm>
            <a:off x="3627089" y="9246277"/>
            <a:ext cx="2887790" cy="493947"/>
          </a:xfrm>
          <a:prstGeom prst="rect">
            <a:avLst/>
          </a:prstGeom>
          <a:noFill/>
          <a:ln w="19050">
            <a:noFill/>
            <a:miter lim="800000"/>
            <a:headEnd/>
            <a:tailEnd/>
          </a:ln>
          <a:effectLst/>
        </p:spPr>
        <p:txBody>
          <a:bodyPr vert="horz" wrap="square" lIns="93152" tIns="46576" rIns="93152" bIns="46576" numCol="1" anchor="b" anchorCtr="0" compatLnSpc="1">
            <a:prstTxWarp prst="textNoShape">
              <a:avLst/>
            </a:prstTxWarp>
          </a:bodyPr>
          <a:lstStyle>
            <a:lvl1pPr algn="r" defTabSz="928688">
              <a:defRPr sz="1200">
                <a:latin typeface="Arial" charset="0"/>
              </a:defRPr>
            </a:lvl1pPr>
          </a:lstStyle>
          <a:p>
            <a:pPr>
              <a:defRPr/>
            </a:pPr>
            <a:fld id="{4229E7E5-0241-4FA2-B0A6-D99E7862FDD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lnSpc>
        <a:spcPct val="90000"/>
      </a:lnSpc>
      <a:spcBef>
        <a:spcPct val="20000"/>
      </a:spcBef>
      <a:spcAft>
        <a:spcPct val="0"/>
      </a:spcAft>
      <a:defRPr sz="1200" kern="1200">
        <a:solidFill>
          <a:schemeClr val="tx1"/>
        </a:solidFill>
        <a:latin typeface="Arial" charset="0"/>
        <a:ea typeface="+mn-ea"/>
        <a:cs typeface="+mn-cs"/>
      </a:defRPr>
    </a:lvl1pPr>
    <a:lvl2pPr marL="457200" algn="l" rtl="0" eaLnBrk="0" fontAlgn="base" hangingPunct="0">
      <a:lnSpc>
        <a:spcPct val="90000"/>
      </a:lnSpc>
      <a:spcBef>
        <a:spcPct val="20000"/>
      </a:spcBef>
      <a:spcAft>
        <a:spcPct val="0"/>
      </a:spcAft>
      <a:defRPr sz="1000" kern="1200">
        <a:solidFill>
          <a:schemeClr val="tx1"/>
        </a:solidFill>
        <a:latin typeface="Arial" charset="0"/>
        <a:ea typeface="+mn-ea"/>
        <a:cs typeface="+mn-cs"/>
      </a:defRPr>
    </a:lvl2pPr>
    <a:lvl3pPr marL="914400" algn="l" rtl="0" eaLnBrk="0" fontAlgn="base" hangingPunct="0">
      <a:lnSpc>
        <a:spcPct val="90000"/>
      </a:lnSpc>
      <a:spcBef>
        <a:spcPct val="20000"/>
      </a:spcBef>
      <a:spcAft>
        <a:spcPct val="0"/>
      </a:spcAft>
      <a:defRPr sz="1000" kern="1200">
        <a:solidFill>
          <a:schemeClr val="tx1"/>
        </a:solidFill>
        <a:latin typeface="Arial" charset="0"/>
        <a:ea typeface="+mn-ea"/>
        <a:cs typeface="+mn-cs"/>
      </a:defRPr>
    </a:lvl3pPr>
    <a:lvl4pPr marL="1371600" algn="l" rtl="0" eaLnBrk="0" fontAlgn="base" hangingPunct="0">
      <a:lnSpc>
        <a:spcPct val="90000"/>
      </a:lnSpc>
      <a:spcBef>
        <a:spcPct val="20000"/>
      </a:spcBef>
      <a:spcAft>
        <a:spcPct val="0"/>
      </a:spcAft>
      <a:defRPr sz="1000" kern="1200">
        <a:solidFill>
          <a:schemeClr val="tx1"/>
        </a:solidFill>
        <a:latin typeface="Arial" charset="0"/>
        <a:ea typeface="+mn-ea"/>
        <a:cs typeface="+mn-cs"/>
      </a:defRPr>
    </a:lvl4pPr>
    <a:lvl5pPr marL="1828800" algn="l" rtl="0" eaLnBrk="0" fontAlgn="base" hangingPunct="0">
      <a:lnSpc>
        <a:spcPct val="90000"/>
      </a:lnSpc>
      <a:spcBef>
        <a:spcPct val="2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B086DA-3689-4B79-AC0B-FE6FD4A375D3}" type="slidenum">
              <a:rPr lang="en-GB"/>
              <a:pPr/>
              <a:t>3</a:t>
            </a:fld>
            <a:endParaRPr lang="en-GB"/>
          </a:p>
        </p:txBody>
      </p:sp>
      <p:sp>
        <p:nvSpPr>
          <p:cNvPr id="244738" name="Rectangle 2"/>
          <p:cNvSpPr>
            <a:spLocks noChangeArrowheads="1" noTextEdit="1"/>
          </p:cNvSpPr>
          <p:nvPr>
            <p:ph type="sldImg"/>
          </p:nvPr>
        </p:nvSpPr>
        <p:spPr>
          <a:xfrm>
            <a:off x="865188" y="750888"/>
            <a:ext cx="4933950" cy="3702050"/>
          </a:xfrm>
          <a:ln/>
        </p:spPr>
      </p:sp>
      <p:sp>
        <p:nvSpPr>
          <p:cNvPr id="244739" name="Rectangle 3"/>
          <p:cNvSpPr>
            <a:spLocks noGrp="1" noChangeArrowheads="1"/>
          </p:cNvSpPr>
          <p:nvPr>
            <p:ph type="body" idx="1"/>
          </p:nvPr>
        </p:nvSpPr>
        <p:spPr>
          <a:xfrm>
            <a:off x="888668" y="4706027"/>
            <a:ext cx="4885404" cy="4455670"/>
          </a:xfrm>
        </p:spPr>
        <p:txBody>
          <a:bodyPr/>
          <a:lstStyle/>
          <a:p>
            <a:pPr defTabSz="911225"/>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934C4B-A2BD-4626-9179-8ADED598CA1C}" type="slidenum">
              <a:rPr lang="en-GB"/>
              <a:pPr/>
              <a:t>4</a:t>
            </a:fld>
            <a:endParaRPr lang="en-GB"/>
          </a:p>
        </p:txBody>
      </p:sp>
      <p:sp>
        <p:nvSpPr>
          <p:cNvPr id="246786" name="Rectangle 2"/>
          <p:cNvSpPr>
            <a:spLocks noChangeArrowheads="1" noTextEdit="1"/>
          </p:cNvSpPr>
          <p:nvPr>
            <p:ph type="sldImg"/>
          </p:nvPr>
        </p:nvSpPr>
        <p:spPr>
          <a:xfrm>
            <a:off x="865188" y="750888"/>
            <a:ext cx="4933950" cy="3702050"/>
          </a:xfrm>
          <a:ln/>
        </p:spPr>
      </p:sp>
      <p:sp>
        <p:nvSpPr>
          <p:cNvPr id="246787" name="Rectangle 3"/>
          <p:cNvSpPr>
            <a:spLocks noGrp="1" noChangeArrowheads="1"/>
          </p:cNvSpPr>
          <p:nvPr>
            <p:ph type="body" idx="1"/>
          </p:nvPr>
        </p:nvSpPr>
        <p:spPr>
          <a:xfrm>
            <a:off x="888668" y="4706027"/>
            <a:ext cx="4885404" cy="4455670"/>
          </a:xfrm>
        </p:spPr>
        <p:txBody>
          <a:bodyPr/>
          <a:lstStyle/>
          <a:p>
            <a:pPr defTabSz="911225"/>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438000-4E21-4E7A-9268-D40B5075B31C}" type="slidenum">
              <a:rPr lang="en-GB"/>
              <a:pPr/>
              <a:t>5</a:t>
            </a:fld>
            <a:endParaRPr lang="en-GB"/>
          </a:p>
        </p:txBody>
      </p:sp>
      <p:sp>
        <p:nvSpPr>
          <p:cNvPr id="312322" name="Rectangle 2"/>
          <p:cNvSpPr>
            <a:spLocks noChangeArrowheads="1" noTextEdit="1"/>
          </p:cNvSpPr>
          <p:nvPr>
            <p:ph type="sldImg"/>
          </p:nvPr>
        </p:nvSpPr>
        <p:spPr>
          <a:ln/>
        </p:spPr>
      </p:sp>
      <p:sp>
        <p:nvSpPr>
          <p:cNvPr id="31232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6" name="Rectangle 99"/>
          <p:cNvSpPr>
            <a:spLocks noChangeArrowheads="1"/>
          </p:cNvSpPr>
          <p:nvPr/>
        </p:nvSpPr>
        <p:spPr bwMode="auto">
          <a:xfrm>
            <a:off x="0" y="2286000"/>
            <a:ext cx="2286000" cy="4572000"/>
          </a:xfrm>
          <a:prstGeom prst="rect">
            <a:avLst/>
          </a:prstGeom>
          <a:solidFill>
            <a:srgbClr val="0099CC"/>
          </a:solidFill>
          <a:ln w="19050">
            <a:solidFill>
              <a:schemeClr val="tx1"/>
            </a:solidFill>
            <a:miter lim="800000"/>
            <a:headEnd/>
            <a:tailEnd/>
          </a:ln>
          <a:effectLst/>
        </p:spPr>
        <p:txBody>
          <a:bodyPr wrap="none" anchor="ctr"/>
          <a:lstStyle/>
          <a:p>
            <a:pPr>
              <a:defRPr/>
            </a:pPr>
            <a:endParaRPr lang="en-US"/>
          </a:p>
        </p:txBody>
      </p:sp>
      <p:sp>
        <p:nvSpPr>
          <p:cNvPr id="7" name="Rectangle 100"/>
          <p:cNvSpPr>
            <a:spLocks noChangeArrowheads="1"/>
          </p:cNvSpPr>
          <p:nvPr/>
        </p:nvSpPr>
        <p:spPr bwMode="auto">
          <a:xfrm>
            <a:off x="2286000" y="0"/>
            <a:ext cx="6858000" cy="2286000"/>
          </a:xfrm>
          <a:prstGeom prst="rect">
            <a:avLst/>
          </a:prstGeom>
          <a:solidFill>
            <a:srgbClr val="0099CC"/>
          </a:solidFill>
          <a:ln w="19050">
            <a:solidFill>
              <a:schemeClr val="tx1"/>
            </a:solidFill>
            <a:miter lim="800000"/>
            <a:headEnd/>
            <a:tailEnd/>
          </a:ln>
          <a:effectLst/>
        </p:spPr>
        <p:txBody>
          <a:bodyPr wrap="none" anchor="ctr"/>
          <a:lstStyle/>
          <a:p>
            <a:pPr>
              <a:defRPr/>
            </a:pPr>
            <a:endParaRPr lang="en-US"/>
          </a:p>
        </p:txBody>
      </p:sp>
      <p:pic>
        <p:nvPicPr>
          <p:cNvPr id="8" name="Picture 108" descr="Infra Logo"/>
          <p:cNvPicPr>
            <a:picLocks noChangeAspect="1" noChangeArrowheads="1"/>
          </p:cNvPicPr>
          <p:nvPr/>
        </p:nvPicPr>
        <p:blipFill>
          <a:blip r:embed="rId2"/>
          <a:srcRect/>
          <a:stretch>
            <a:fillRect/>
          </a:stretch>
        </p:blipFill>
        <p:spPr bwMode="auto">
          <a:xfrm>
            <a:off x="536575" y="565150"/>
            <a:ext cx="1198563" cy="1084263"/>
          </a:xfrm>
          <a:prstGeom prst="rect">
            <a:avLst/>
          </a:prstGeom>
          <a:noFill/>
          <a:ln w="9525">
            <a:noFill/>
            <a:miter lim="800000"/>
            <a:headEnd/>
            <a:tailEnd/>
          </a:ln>
        </p:spPr>
      </p:pic>
      <p:sp>
        <p:nvSpPr>
          <p:cNvPr id="7241" name="Rectangle 73"/>
          <p:cNvSpPr>
            <a:spLocks noGrp="1" noChangeArrowheads="1"/>
          </p:cNvSpPr>
          <p:nvPr>
            <p:ph type="subTitle" idx="1"/>
          </p:nvPr>
        </p:nvSpPr>
        <p:spPr>
          <a:xfrm>
            <a:off x="2851150" y="3775075"/>
            <a:ext cx="5484813" cy="366713"/>
          </a:xfrm>
        </p:spPr>
        <p:txBody>
          <a:bodyPr>
            <a:spAutoFit/>
          </a:bodyPr>
          <a:lstStyle>
            <a:lvl1pPr marL="0" indent="0">
              <a:lnSpc>
                <a:spcPct val="100000"/>
              </a:lnSpc>
              <a:spcBef>
                <a:spcPct val="0"/>
              </a:spcBef>
              <a:buFont typeface="Arial" charset="0"/>
              <a:buNone/>
              <a:defRPr sz="1800" b="0" baseline="0"/>
            </a:lvl1pPr>
          </a:lstStyle>
          <a:p>
            <a:r>
              <a:rPr lang="en-US" smtClean="0"/>
              <a:t>Click to edit Master subtitle style</a:t>
            </a:r>
            <a:endParaRPr lang="en-US" dirty="0"/>
          </a:p>
        </p:txBody>
      </p:sp>
      <p:sp>
        <p:nvSpPr>
          <p:cNvPr id="7246" name="Rectangle 78"/>
          <p:cNvSpPr>
            <a:spLocks noGrp="1" noChangeArrowheads="1"/>
          </p:cNvSpPr>
          <p:nvPr>
            <p:ph type="ctrTitle"/>
          </p:nvPr>
        </p:nvSpPr>
        <p:spPr bwMode="auto">
          <a:xfrm>
            <a:off x="2851150" y="2768600"/>
            <a:ext cx="5484813" cy="790575"/>
          </a:xfrm>
        </p:spPr>
        <p:txBody>
          <a:bodyPr anchor="t"/>
          <a:lstStyle>
            <a:lvl1pPr>
              <a:lnSpc>
                <a:spcPct val="110000"/>
              </a:lnSpc>
              <a:defRPr>
                <a:solidFill>
                  <a:schemeClr val="tx1"/>
                </a:solidFill>
              </a:defRPr>
            </a:lvl1pPr>
          </a:lstStyle>
          <a:p>
            <a:r>
              <a:rPr lang="en-US" smtClean="0"/>
              <a:t>Click to edit Master title style</a:t>
            </a:r>
            <a:endParaRPr lang="en-US" dirty="0"/>
          </a:p>
        </p:txBody>
      </p:sp>
      <p:sp>
        <p:nvSpPr>
          <p:cNvPr id="10" name="Content Placeholder 9"/>
          <p:cNvSpPr>
            <a:spLocks noGrp="1"/>
          </p:cNvSpPr>
          <p:nvPr>
            <p:ph sz="quarter" idx="10"/>
          </p:nvPr>
        </p:nvSpPr>
        <p:spPr>
          <a:xfrm>
            <a:off x="2840038" y="4604722"/>
            <a:ext cx="5497512" cy="429858"/>
          </a:xfrm>
        </p:spPr>
        <p:txBody>
          <a:bodyPr/>
          <a:lstStyle>
            <a:lvl1pPr marL="0" indent="0">
              <a:buFontTx/>
              <a:buNone/>
              <a:defRPr sz="1600" b="0" baseline="0"/>
            </a:lvl1pPr>
            <a:lvl2pPr marL="0" indent="0">
              <a:buFontTx/>
              <a:buNone/>
              <a:defRPr sz="1600" b="0"/>
            </a:lvl2pPr>
            <a:lvl3pPr marL="0" indent="0">
              <a:buFontTx/>
              <a:buNone/>
              <a:defRPr sz="1600" b="0"/>
            </a:lvl3pPr>
            <a:lvl4pPr marL="0" indent="0">
              <a:buFontTx/>
              <a:buNone/>
              <a:defRPr sz="1600" b="0"/>
            </a:lvl4pPr>
            <a:lvl5pPr marL="0" indent="0">
              <a:buFontTx/>
              <a:buNone/>
              <a:defRPr sz="1600" b="0"/>
            </a:lvl5pPr>
          </a:lstStyle>
          <a:p>
            <a:pPr lvl="0"/>
            <a:r>
              <a:rPr lang="en-US" smtClean="0"/>
              <a:t>Click to edit Master text styles</a:t>
            </a:r>
          </a:p>
        </p:txBody>
      </p:sp>
      <p:sp>
        <p:nvSpPr>
          <p:cNvPr id="11" name="Content Placeholder 9"/>
          <p:cNvSpPr>
            <a:spLocks noGrp="1"/>
          </p:cNvSpPr>
          <p:nvPr>
            <p:ph sz="quarter" idx="11"/>
          </p:nvPr>
        </p:nvSpPr>
        <p:spPr>
          <a:xfrm>
            <a:off x="2840038" y="5142604"/>
            <a:ext cx="5497512" cy="429858"/>
          </a:xfrm>
        </p:spPr>
        <p:txBody>
          <a:bodyPr/>
          <a:lstStyle>
            <a:lvl1pPr marL="0" indent="0">
              <a:buFontTx/>
              <a:buNone/>
              <a:defRPr sz="1600" b="0" baseline="0"/>
            </a:lvl1pPr>
            <a:lvl2pPr marL="0" indent="0">
              <a:buFontTx/>
              <a:buNone/>
              <a:defRPr sz="1600" b="0"/>
            </a:lvl2pPr>
            <a:lvl3pPr marL="0" indent="0">
              <a:buFontTx/>
              <a:buNone/>
              <a:defRPr sz="1600" b="0"/>
            </a:lvl3pPr>
            <a:lvl4pPr marL="0" indent="0">
              <a:buFontTx/>
              <a:buNone/>
              <a:defRPr sz="1600" b="0"/>
            </a:lvl4pPr>
            <a:lvl5pPr marL="0" indent="0">
              <a:buFontTx/>
              <a:buNone/>
              <a:defRPr sz="1600" b="0"/>
            </a:lvl5pPr>
          </a:lstStyle>
          <a:p>
            <a:pPr lvl="0"/>
            <a:r>
              <a:rPr lang="en-US"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5275" y="50800"/>
            <a:ext cx="2065338" cy="5930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7675" y="50800"/>
            <a:ext cx="6045200" cy="5930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47675" y="50800"/>
            <a:ext cx="8262938" cy="5930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6" name="Rectangle 99"/>
          <p:cNvSpPr>
            <a:spLocks noChangeArrowheads="1"/>
          </p:cNvSpPr>
          <p:nvPr/>
        </p:nvSpPr>
        <p:spPr bwMode="auto">
          <a:xfrm>
            <a:off x="0" y="2286000"/>
            <a:ext cx="2286000" cy="4572000"/>
          </a:xfrm>
          <a:prstGeom prst="rect">
            <a:avLst/>
          </a:prstGeom>
          <a:solidFill>
            <a:srgbClr val="0099CC"/>
          </a:solidFill>
          <a:ln w="19050">
            <a:solidFill>
              <a:schemeClr val="tx1"/>
            </a:solidFill>
            <a:miter lim="800000"/>
            <a:headEnd/>
            <a:tailEnd/>
          </a:ln>
          <a:effectLst/>
        </p:spPr>
        <p:txBody>
          <a:bodyPr wrap="none" anchor="ctr"/>
          <a:lstStyle/>
          <a:p>
            <a:pPr>
              <a:defRPr/>
            </a:pPr>
            <a:endParaRPr lang="en-US"/>
          </a:p>
        </p:txBody>
      </p:sp>
      <p:sp>
        <p:nvSpPr>
          <p:cNvPr id="9" name="Rectangle 100"/>
          <p:cNvSpPr>
            <a:spLocks noChangeArrowheads="1"/>
          </p:cNvSpPr>
          <p:nvPr/>
        </p:nvSpPr>
        <p:spPr bwMode="auto">
          <a:xfrm>
            <a:off x="2286000" y="0"/>
            <a:ext cx="6858000" cy="2286000"/>
          </a:xfrm>
          <a:prstGeom prst="rect">
            <a:avLst/>
          </a:prstGeom>
          <a:solidFill>
            <a:srgbClr val="0099CC"/>
          </a:solidFill>
          <a:ln w="19050">
            <a:solidFill>
              <a:schemeClr val="tx1"/>
            </a:solidFill>
            <a:miter lim="800000"/>
            <a:headEnd/>
            <a:tailEnd/>
          </a:ln>
          <a:effectLst/>
        </p:spPr>
        <p:txBody>
          <a:bodyPr wrap="none" anchor="ctr"/>
          <a:lstStyle/>
          <a:p>
            <a:pPr>
              <a:defRPr/>
            </a:pPr>
            <a:endParaRPr lang="en-US"/>
          </a:p>
        </p:txBody>
      </p:sp>
      <p:pic>
        <p:nvPicPr>
          <p:cNvPr id="10" name="Picture 108" descr="Infra Logo"/>
          <p:cNvPicPr>
            <a:picLocks noChangeAspect="1" noChangeArrowheads="1"/>
          </p:cNvPicPr>
          <p:nvPr/>
        </p:nvPicPr>
        <p:blipFill>
          <a:blip r:embed="rId2"/>
          <a:srcRect/>
          <a:stretch>
            <a:fillRect/>
          </a:stretch>
        </p:blipFill>
        <p:spPr bwMode="auto">
          <a:xfrm>
            <a:off x="536575" y="565150"/>
            <a:ext cx="1198563" cy="1084263"/>
          </a:xfrm>
          <a:prstGeom prst="rect">
            <a:avLst/>
          </a:prstGeom>
          <a:noFill/>
          <a:ln w="9525">
            <a:noFill/>
            <a:miter lim="800000"/>
            <a:headEnd/>
            <a:tailEnd/>
          </a:ln>
        </p:spPr>
      </p:pic>
      <p:sp>
        <p:nvSpPr>
          <p:cNvPr id="7" name="Rectangle 73"/>
          <p:cNvSpPr>
            <a:spLocks noGrp="1" noChangeArrowheads="1"/>
          </p:cNvSpPr>
          <p:nvPr>
            <p:ph type="subTitle" idx="1"/>
          </p:nvPr>
        </p:nvSpPr>
        <p:spPr>
          <a:xfrm>
            <a:off x="2851150" y="3775075"/>
            <a:ext cx="5484813" cy="366713"/>
          </a:xfrm>
        </p:spPr>
        <p:txBody>
          <a:bodyPr>
            <a:spAutoFit/>
          </a:bodyPr>
          <a:lstStyle>
            <a:lvl1pPr marL="0" indent="0">
              <a:lnSpc>
                <a:spcPct val="100000"/>
              </a:lnSpc>
              <a:spcBef>
                <a:spcPct val="0"/>
              </a:spcBef>
              <a:buFont typeface="Arial" charset="0"/>
              <a:buNone/>
              <a:defRPr sz="1800" b="0" baseline="0"/>
            </a:lvl1pPr>
          </a:lstStyle>
          <a:p>
            <a:r>
              <a:rPr lang="en-US" smtClean="0"/>
              <a:t>Click to edit Master subtitle style</a:t>
            </a:r>
            <a:endParaRPr lang="en-US" dirty="0"/>
          </a:p>
        </p:txBody>
      </p:sp>
      <p:sp>
        <p:nvSpPr>
          <p:cNvPr id="8" name="Rectangle 78"/>
          <p:cNvSpPr>
            <a:spLocks noGrp="1" noChangeArrowheads="1"/>
          </p:cNvSpPr>
          <p:nvPr>
            <p:ph type="ctrTitle"/>
          </p:nvPr>
        </p:nvSpPr>
        <p:spPr bwMode="auto">
          <a:xfrm>
            <a:off x="2851150" y="2768600"/>
            <a:ext cx="5484813" cy="790575"/>
          </a:xfrm>
        </p:spPr>
        <p:txBody>
          <a:bodyPr anchor="t"/>
          <a:lstStyle>
            <a:lvl1pPr>
              <a:lnSpc>
                <a:spcPct val="110000"/>
              </a:lnSpc>
              <a:defRPr>
                <a:solidFill>
                  <a:schemeClr val="tx1"/>
                </a:solidFill>
              </a:defRPr>
            </a:lvl1pPr>
          </a:lstStyle>
          <a:p>
            <a:r>
              <a:rPr lang="en-US" smtClean="0"/>
              <a:t>Click to edit Master title style</a:t>
            </a:r>
            <a:endParaRPr lang="en-US" dirty="0"/>
          </a:p>
        </p:txBody>
      </p:sp>
      <p:sp>
        <p:nvSpPr>
          <p:cNvPr id="18" name="Content Placeholder 9"/>
          <p:cNvSpPr>
            <a:spLocks noGrp="1"/>
          </p:cNvSpPr>
          <p:nvPr>
            <p:ph sz="quarter" idx="10"/>
          </p:nvPr>
        </p:nvSpPr>
        <p:spPr>
          <a:xfrm>
            <a:off x="2840038" y="4604722"/>
            <a:ext cx="5497512" cy="429858"/>
          </a:xfrm>
        </p:spPr>
        <p:txBody>
          <a:bodyPr/>
          <a:lstStyle>
            <a:lvl1pPr marL="0" indent="0">
              <a:buFontTx/>
              <a:buNone/>
              <a:defRPr sz="1600" b="0" baseline="0"/>
            </a:lvl1pPr>
            <a:lvl2pPr marL="0" indent="0">
              <a:buFontTx/>
              <a:buNone/>
              <a:defRPr sz="1600" b="0"/>
            </a:lvl2pPr>
            <a:lvl3pPr marL="0" indent="0">
              <a:buFontTx/>
              <a:buNone/>
              <a:defRPr sz="1600" b="0"/>
            </a:lvl3pPr>
            <a:lvl4pPr marL="0" indent="0">
              <a:buFontTx/>
              <a:buNone/>
              <a:defRPr sz="1600" b="0"/>
            </a:lvl4pPr>
            <a:lvl5pPr marL="0" indent="0">
              <a:buFontTx/>
              <a:buNone/>
              <a:defRPr sz="1600" b="0"/>
            </a:lvl5pPr>
          </a:lstStyle>
          <a:p>
            <a:pPr lvl="0"/>
            <a:r>
              <a:rPr lang="en-US" smtClean="0"/>
              <a:t>Click to edit Master text styles</a:t>
            </a:r>
          </a:p>
        </p:txBody>
      </p:sp>
      <p:sp>
        <p:nvSpPr>
          <p:cNvPr id="19" name="Content Placeholder 9"/>
          <p:cNvSpPr>
            <a:spLocks noGrp="1"/>
          </p:cNvSpPr>
          <p:nvPr>
            <p:ph sz="quarter" idx="11"/>
          </p:nvPr>
        </p:nvSpPr>
        <p:spPr>
          <a:xfrm>
            <a:off x="2840038" y="5142604"/>
            <a:ext cx="5497512" cy="429858"/>
          </a:xfrm>
        </p:spPr>
        <p:txBody>
          <a:bodyPr/>
          <a:lstStyle>
            <a:lvl1pPr marL="0" indent="0">
              <a:buFontTx/>
              <a:buNone/>
              <a:defRPr sz="1600" b="0" baseline="0"/>
            </a:lvl1pPr>
            <a:lvl2pPr marL="0" indent="0">
              <a:buFontTx/>
              <a:buNone/>
              <a:defRPr sz="1600" b="0"/>
            </a:lvl2pPr>
            <a:lvl3pPr marL="0" indent="0">
              <a:buFontTx/>
              <a:buNone/>
              <a:defRPr sz="1600" b="0"/>
            </a:lvl3pPr>
            <a:lvl4pPr marL="0" indent="0">
              <a:buFontTx/>
              <a:buNone/>
              <a:defRPr sz="1600" b="0"/>
            </a:lvl4pPr>
            <a:lvl5pPr marL="0" indent="0">
              <a:buFontTx/>
              <a:buNone/>
              <a:defRPr sz="1600" b="0"/>
            </a:lvl5pPr>
          </a:lstStyle>
          <a:p>
            <a:pPr lvl="0"/>
            <a:r>
              <a:rPr lang="en-US"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5613" y="795338"/>
            <a:ext cx="4040187" cy="5186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795338"/>
            <a:ext cx="4041775" cy="5186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674501"/>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314262"/>
            <a:ext cx="4040188" cy="472077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674501"/>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314262"/>
            <a:ext cx="4041775" cy="472077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1"/>
          <p:cNvSpPr>
            <a:spLocks noGrp="1"/>
          </p:cNvSpPr>
          <p:nvPr>
            <p:ph type="title"/>
          </p:nvPr>
        </p:nvSpPr>
        <p:spPr>
          <a:xfrm>
            <a:off x="447675" y="40089"/>
            <a:ext cx="8262938" cy="461962"/>
          </a:xfrm>
        </p:spPr>
        <p:txBody>
          <a:bodyPr/>
          <a:lstStyle/>
          <a:p>
            <a:r>
              <a:rPr lang="en-US" dirty="0" smtClean="0"/>
              <a:t>Click to edit Master title style</a:t>
            </a: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5275" y="50800"/>
            <a:ext cx="2065338" cy="5930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7675" y="50800"/>
            <a:ext cx="6045200" cy="5930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47675" y="50800"/>
            <a:ext cx="8262938" cy="5930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6" name="Rectangle 99"/>
          <p:cNvSpPr>
            <a:spLocks noChangeArrowheads="1"/>
          </p:cNvSpPr>
          <p:nvPr/>
        </p:nvSpPr>
        <p:spPr bwMode="auto">
          <a:xfrm>
            <a:off x="0" y="2286000"/>
            <a:ext cx="2286000" cy="4572000"/>
          </a:xfrm>
          <a:prstGeom prst="rect">
            <a:avLst/>
          </a:prstGeom>
          <a:solidFill>
            <a:srgbClr val="0099CC"/>
          </a:solidFill>
          <a:ln w="19050">
            <a:solidFill>
              <a:schemeClr val="tx1"/>
            </a:solidFill>
            <a:miter lim="800000"/>
            <a:headEnd/>
            <a:tailEnd/>
          </a:ln>
          <a:effectLst/>
        </p:spPr>
        <p:txBody>
          <a:bodyPr wrap="none" anchor="ctr"/>
          <a:lstStyle/>
          <a:p>
            <a:pPr>
              <a:defRPr/>
            </a:pPr>
            <a:endParaRPr lang="en-US"/>
          </a:p>
        </p:txBody>
      </p:sp>
      <p:sp>
        <p:nvSpPr>
          <p:cNvPr id="9" name="Rectangle 100"/>
          <p:cNvSpPr>
            <a:spLocks noChangeArrowheads="1"/>
          </p:cNvSpPr>
          <p:nvPr/>
        </p:nvSpPr>
        <p:spPr bwMode="auto">
          <a:xfrm>
            <a:off x="2286000" y="0"/>
            <a:ext cx="6858000" cy="2286000"/>
          </a:xfrm>
          <a:prstGeom prst="rect">
            <a:avLst/>
          </a:prstGeom>
          <a:solidFill>
            <a:srgbClr val="0099CC"/>
          </a:solidFill>
          <a:ln w="19050">
            <a:solidFill>
              <a:schemeClr val="tx1"/>
            </a:solidFill>
            <a:miter lim="800000"/>
            <a:headEnd/>
            <a:tailEnd/>
          </a:ln>
          <a:effectLst/>
        </p:spPr>
        <p:txBody>
          <a:bodyPr wrap="none" anchor="ctr"/>
          <a:lstStyle/>
          <a:p>
            <a:pPr>
              <a:defRPr/>
            </a:pPr>
            <a:endParaRPr lang="en-US"/>
          </a:p>
        </p:txBody>
      </p:sp>
      <p:pic>
        <p:nvPicPr>
          <p:cNvPr id="12" name="Picture 108" descr="Infra Logo"/>
          <p:cNvPicPr>
            <a:picLocks noChangeAspect="1" noChangeArrowheads="1"/>
          </p:cNvPicPr>
          <p:nvPr/>
        </p:nvPicPr>
        <p:blipFill>
          <a:blip r:embed="rId2"/>
          <a:srcRect/>
          <a:stretch>
            <a:fillRect/>
          </a:stretch>
        </p:blipFill>
        <p:spPr bwMode="auto">
          <a:xfrm>
            <a:off x="536575" y="565150"/>
            <a:ext cx="1198563" cy="1084263"/>
          </a:xfrm>
          <a:prstGeom prst="rect">
            <a:avLst/>
          </a:prstGeom>
          <a:noFill/>
          <a:ln w="9525">
            <a:noFill/>
            <a:miter lim="800000"/>
            <a:headEnd/>
            <a:tailEnd/>
          </a:ln>
        </p:spPr>
      </p:pic>
      <p:sp>
        <p:nvSpPr>
          <p:cNvPr id="7" name="Rectangle 73"/>
          <p:cNvSpPr>
            <a:spLocks noGrp="1" noChangeArrowheads="1"/>
          </p:cNvSpPr>
          <p:nvPr>
            <p:ph type="subTitle" idx="1"/>
          </p:nvPr>
        </p:nvSpPr>
        <p:spPr>
          <a:xfrm>
            <a:off x="2851150" y="3775075"/>
            <a:ext cx="5484813" cy="366713"/>
          </a:xfrm>
        </p:spPr>
        <p:txBody>
          <a:bodyPr>
            <a:spAutoFit/>
          </a:bodyPr>
          <a:lstStyle>
            <a:lvl1pPr marL="0" indent="0">
              <a:lnSpc>
                <a:spcPct val="100000"/>
              </a:lnSpc>
              <a:spcBef>
                <a:spcPct val="0"/>
              </a:spcBef>
              <a:buFont typeface="Arial" charset="0"/>
              <a:buNone/>
              <a:defRPr sz="1800" b="0" baseline="0"/>
            </a:lvl1pPr>
          </a:lstStyle>
          <a:p>
            <a:r>
              <a:rPr lang="en-US" smtClean="0"/>
              <a:t>Click to edit Master subtitle style</a:t>
            </a:r>
            <a:endParaRPr lang="en-US" dirty="0"/>
          </a:p>
        </p:txBody>
      </p:sp>
      <p:sp>
        <p:nvSpPr>
          <p:cNvPr id="8" name="Rectangle 78"/>
          <p:cNvSpPr>
            <a:spLocks noGrp="1" noChangeArrowheads="1"/>
          </p:cNvSpPr>
          <p:nvPr>
            <p:ph type="ctrTitle"/>
          </p:nvPr>
        </p:nvSpPr>
        <p:spPr bwMode="auto">
          <a:xfrm>
            <a:off x="2851150" y="2768600"/>
            <a:ext cx="5484813" cy="790575"/>
          </a:xfrm>
        </p:spPr>
        <p:txBody>
          <a:bodyPr anchor="t"/>
          <a:lstStyle>
            <a:lvl1pPr>
              <a:lnSpc>
                <a:spcPct val="110000"/>
              </a:lnSpc>
              <a:defRPr>
                <a:solidFill>
                  <a:schemeClr val="tx1"/>
                </a:solidFill>
              </a:defRPr>
            </a:lvl1pPr>
          </a:lstStyle>
          <a:p>
            <a:r>
              <a:rPr lang="en-US" smtClean="0"/>
              <a:t>Click to edit Master title style</a:t>
            </a:r>
            <a:endParaRPr lang="en-US" dirty="0"/>
          </a:p>
        </p:txBody>
      </p:sp>
      <p:sp>
        <p:nvSpPr>
          <p:cNvPr id="10" name="Content Placeholder 9"/>
          <p:cNvSpPr>
            <a:spLocks noGrp="1"/>
          </p:cNvSpPr>
          <p:nvPr>
            <p:ph sz="quarter" idx="10"/>
          </p:nvPr>
        </p:nvSpPr>
        <p:spPr>
          <a:xfrm>
            <a:off x="2840038" y="4604722"/>
            <a:ext cx="5497512" cy="429858"/>
          </a:xfrm>
        </p:spPr>
        <p:txBody>
          <a:bodyPr/>
          <a:lstStyle>
            <a:lvl1pPr marL="0" indent="0">
              <a:buFontTx/>
              <a:buNone/>
              <a:defRPr sz="1600" b="0" baseline="0"/>
            </a:lvl1pPr>
            <a:lvl2pPr marL="0" indent="0">
              <a:buFontTx/>
              <a:buNone/>
              <a:defRPr sz="1600" b="0"/>
            </a:lvl2pPr>
            <a:lvl3pPr marL="0" indent="0">
              <a:buFontTx/>
              <a:buNone/>
              <a:defRPr sz="1600" b="0"/>
            </a:lvl3pPr>
            <a:lvl4pPr marL="0" indent="0">
              <a:buFontTx/>
              <a:buNone/>
              <a:defRPr sz="1600" b="0"/>
            </a:lvl4pPr>
            <a:lvl5pPr marL="0" indent="0">
              <a:buFontTx/>
              <a:buNone/>
              <a:defRPr sz="1600" b="0"/>
            </a:lvl5pPr>
          </a:lstStyle>
          <a:p>
            <a:pPr lvl="0"/>
            <a:r>
              <a:rPr lang="en-US" smtClean="0"/>
              <a:t>Click to edit Master text styles</a:t>
            </a:r>
          </a:p>
        </p:txBody>
      </p:sp>
      <p:sp>
        <p:nvSpPr>
          <p:cNvPr id="11" name="Content Placeholder 9"/>
          <p:cNvSpPr>
            <a:spLocks noGrp="1"/>
          </p:cNvSpPr>
          <p:nvPr>
            <p:ph sz="quarter" idx="11"/>
          </p:nvPr>
        </p:nvSpPr>
        <p:spPr>
          <a:xfrm>
            <a:off x="2840038" y="5142604"/>
            <a:ext cx="5497512" cy="429858"/>
          </a:xfrm>
        </p:spPr>
        <p:txBody>
          <a:bodyPr/>
          <a:lstStyle>
            <a:lvl1pPr marL="0" indent="0">
              <a:buFontTx/>
              <a:buNone/>
              <a:defRPr sz="1600" b="0" baseline="0"/>
            </a:lvl1pPr>
            <a:lvl2pPr marL="0" indent="0">
              <a:buFontTx/>
              <a:buNone/>
              <a:defRPr sz="1600" b="0"/>
            </a:lvl2pPr>
            <a:lvl3pPr marL="0" indent="0">
              <a:buFontTx/>
              <a:buNone/>
              <a:defRPr sz="1600" b="0"/>
            </a:lvl3pPr>
            <a:lvl4pPr marL="0" indent="0">
              <a:buFontTx/>
              <a:buNone/>
              <a:defRPr sz="1600" b="0"/>
            </a:lvl4pPr>
            <a:lvl5pPr marL="0" indent="0">
              <a:buFontTx/>
              <a:buNone/>
              <a:defRPr sz="1600" b="0"/>
            </a:lvl5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795338"/>
            <a:ext cx="4040187" cy="5186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795338"/>
            <a:ext cx="4041775" cy="5186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pSp>
        <p:nvGrpSpPr>
          <p:cNvPr id="3" name="Group 5"/>
          <p:cNvGrpSpPr>
            <a:grpSpLocks/>
          </p:cNvGrpSpPr>
          <p:nvPr/>
        </p:nvGrpSpPr>
        <p:grpSpPr bwMode="auto">
          <a:xfrm>
            <a:off x="534988" y="2913063"/>
            <a:ext cx="8075612" cy="1031875"/>
            <a:chOff x="587375" y="2530475"/>
            <a:chExt cx="8075613" cy="1031875"/>
          </a:xfrm>
        </p:grpSpPr>
        <p:sp>
          <p:nvSpPr>
            <p:cNvPr id="4" name="Line 4"/>
            <p:cNvSpPr>
              <a:spLocks noChangeShapeType="1"/>
            </p:cNvSpPr>
            <p:nvPr/>
          </p:nvSpPr>
          <p:spPr bwMode="auto">
            <a:xfrm>
              <a:off x="587375" y="2530475"/>
              <a:ext cx="8075613" cy="0"/>
            </a:xfrm>
            <a:prstGeom prst="line">
              <a:avLst/>
            </a:prstGeom>
            <a:noFill/>
            <a:ln w="19050">
              <a:solidFill>
                <a:schemeClr val="accent6">
                  <a:lumMod val="75000"/>
                </a:schemeClr>
              </a:solidFill>
              <a:round/>
              <a:headEnd/>
              <a:tailEnd/>
            </a:ln>
            <a:effectLst/>
          </p:spPr>
          <p:txBody>
            <a:bodyPr/>
            <a:lstStyle/>
            <a:p>
              <a:pPr>
                <a:defRPr/>
              </a:pPr>
              <a:endParaRPr lang="en-US"/>
            </a:p>
          </p:txBody>
        </p:sp>
        <p:sp>
          <p:nvSpPr>
            <p:cNvPr id="6" name="Line 5"/>
            <p:cNvSpPr>
              <a:spLocks noChangeShapeType="1"/>
            </p:cNvSpPr>
            <p:nvPr/>
          </p:nvSpPr>
          <p:spPr bwMode="auto">
            <a:xfrm>
              <a:off x="587375" y="3562350"/>
              <a:ext cx="8075613" cy="0"/>
            </a:xfrm>
            <a:prstGeom prst="line">
              <a:avLst/>
            </a:prstGeom>
            <a:noFill/>
            <a:ln w="19050">
              <a:solidFill>
                <a:schemeClr val="accent6">
                  <a:lumMod val="75000"/>
                </a:schemeClr>
              </a:solidFill>
              <a:round/>
              <a:headEnd/>
              <a:tailEnd/>
            </a:ln>
            <a:effectLst/>
          </p:spPr>
          <p:txBody>
            <a:bodyPr/>
            <a:lstStyle/>
            <a:p>
              <a:pPr>
                <a:defRPr/>
              </a:pPr>
              <a:endParaRPr lang="en-US"/>
            </a:p>
          </p:txBody>
        </p:sp>
      </p:grpSp>
      <p:sp>
        <p:nvSpPr>
          <p:cNvPr id="5" name="Title 1"/>
          <p:cNvSpPr>
            <a:spLocks noGrp="1"/>
          </p:cNvSpPr>
          <p:nvPr>
            <p:ph type="title"/>
          </p:nvPr>
        </p:nvSpPr>
        <p:spPr>
          <a:xfrm>
            <a:off x="440531" y="2931461"/>
            <a:ext cx="8262938" cy="995080"/>
          </a:xfrm>
        </p:spPr>
        <p:txBody>
          <a:bodyPr anchor="ctr"/>
          <a:lstStyle>
            <a:lvl1pPr algn="ctr">
              <a:defRPr/>
            </a:lvl1pPr>
          </a:lstStyle>
          <a:p>
            <a:r>
              <a:rPr lang="en-US" dirty="0" smtClean="0"/>
              <a:t>Click to edit Master title style</a:t>
            </a:r>
            <a:endParaRPr 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5275" y="50800"/>
            <a:ext cx="2065338" cy="5930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7675" y="50800"/>
            <a:ext cx="6045200" cy="5930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47675" y="50800"/>
            <a:ext cx="8262938" cy="5930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6870" name="Rectangle 6"/>
          <p:cNvSpPr>
            <a:spLocks noGrp="1" noChangeArrowheads="1"/>
          </p:cNvSpPr>
          <p:nvPr>
            <p:ph type="subTitle" idx="1"/>
          </p:nvPr>
        </p:nvSpPr>
        <p:spPr>
          <a:xfrm>
            <a:off x="1981200" y="4648200"/>
            <a:ext cx="7016750" cy="825500"/>
          </a:xfrm>
        </p:spPr>
        <p:txBody>
          <a:bodyPr/>
          <a:lstStyle>
            <a:lvl1pPr marL="0" indent="0" algn="r">
              <a:buFont typeface="Wingdings" pitchFamily="2" charset="2"/>
              <a:buNone/>
              <a:defRPr sz="2000">
                <a:solidFill>
                  <a:srgbClr val="8C8B8B"/>
                </a:solidFill>
                <a:latin typeface="Century Gothic" pitchFamily="34" charset="0"/>
              </a:defRPr>
            </a:lvl1pPr>
          </a:lstStyle>
          <a:p>
            <a:endParaRPr lang="en-AU"/>
          </a:p>
        </p:txBody>
      </p:sp>
      <p:sp>
        <p:nvSpPr>
          <p:cNvPr id="36894" name="Text Box 30"/>
          <p:cNvSpPr txBox="1">
            <a:spLocks noChangeArrowheads="1"/>
          </p:cNvSpPr>
          <p:nvPr/>
        </p:nvSpPr>
        <p:spPr bwMode="auto">
          <a:xfrm>
            <a:off x="0" y="6096000"/>
            <a:ext cx="4038600" cy="457200"/>
          </a:xfrm>
          <a:prstGeom prst="rect">
            <a:avLst/>
          </a:prstGeom>
          <a:noFill/>
          <a:ln w="9525">
            <a:noFill/>
            <a:miter lim="800000"/>
            <a:headEnd/>
            <a:tailEnd/>
          </a:ln>
          <a:effectLst/>
        </p:spPr>
        <p:txBody>
          <a:bodyPr>
            <a:spAutoFit/>
          </a:bodyPr>
          <a:lstStyle/>
          <a:p>
            <a:pPr algn="l" eaLnBrk="1" hangingPunct="1">
              <a:lnSpc>
                <a:spcPct val="100000"/>
              </a:lnSpc>
              <a:spcBef>
                <a:spcPct val="50000"/>
              </a:spcBef>
              <a:buFontTx/>
              <a:buNone/>
            </a:pPr>
            <a:endParaRPr lang="en-AU" sz="2400" b="0">
              <a:solidFill>
                <a:schemeClr val="tx1"/>
              </a:solidFill>
              <a:latin typeface="Times New Roman" pitchFamily="18" charset="0"/>
            </a:endParaRPr>
          </a:p>
        </p:txBody>
      </p:sp>
      <p:sp>
        <p:nvSpPr>
          <p:cNvPr id="36869" name="Rectangle 5"/>
          <p:cNvSpPr>
            <a:spLocks noGrp="1" noChangeArrowheads="1"/>
          </p:cNvSpPr>
          <p:nvPr>
            <p:ph type="ctrTitle"/>
          </p:nvPr>
        </p:nvSpPr>
        <p:spPr>
          <a:xfrm>
            <a:off x="1219200" y="3429000"/>
            <a:ext cx="7772400" cy="1143000"/>
          </a:xfrm>
        </p:spPr>
        <p:txBody>
          <a:bodyPr/>
          <a:lstStyle>
            <a:lvl1pPr algn="r">
              <a:defRPr sz="5400" b="1"/>
            </a:lvl1pPr>
          </a:lstStyle>
          <a:p>
            <a:r>
              <a:rPr lang="en-GB"/>
              <a:t>Click to edit Master title style</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795338"/>
            <a:ext cx="4040187" cy="5186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795338"/>
            <a:ext cx="4041775" cy="5186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701800"/>
            <a:ext cx="3887788" cy="454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701800"/>
            <a:ext cx="3887787" cy="454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0400" y="782638"/>
            <a:ext cx="2133600" cy="54657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782638"/>
            <a:ext cx="6248400" cy="54657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762000" y="782638"/>
            <a:ext cx="8382000" cy="70167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09600" y="1701800"/>
            <a:ext cx="7927975" cy="4546600"/>
          </a:xfrm>
        </p:spPr>
        <p:txBody>
          <a:bodyPr/>
          <a:lstStyle/>
          <a:p>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0" y="782638"/>
            <a:ext cx="8382000" cy="701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701800"/>
            <a:ext cx="3887788" cy="454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701800"/>
            <a:ext cx="3887787" cy="4546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3" name="Rectangle 9"/>
          <p:cNvSpPr>
            <a:spLocks noChangeArrowheads="1"/>
          </p:cNvSpPr>
          <p:nvPr/>
        </p:nvSpPr>
        <p:spPr bwMode="auto">
          <a:xfrm>
            <a:off x="0" y="0"/>
            <a:ext cx="9144000" cy="838200"/>
          </a:xfrm>
          <a:prstGeom prst="rect">
            <a:avLst/>
          </a:prstGeom>
          <a:solidFill>
            <a:schemeClr val="bg1"/>
          </a:solidFill>
          <a:ln w="9525">
            <a:noFill/>
            <a:miter lim="800000"/>
            <a:headEnd/>
            <a:tailEnd/>
          </a:ln>
          <a:effectLst/>
        </p:spPr>
        <p:txBody>
          <a:bodyPr wrap="none" anchor="ctr"/>
          <a:lstStyle/>
          <a:p>
            <a:pPr>
              <a:defRPr/>
            </a:pPr>
            <a:endParaRPr lang="en-US"/>
          </a:p>
        </p:txBody>
      </p:sp>
      <p:sp>
        <p:nvSpPr>
          <p:cNvPr id="3075" name="Rectangle 2"/>
          <p:cNvSpPr>
            <a:spLocks noGrp="1" noChangeArrowheads="1"/>
          </p:cNvSpPr>
          <p:nvPr>
            <p:ph type="title"/>
          </p:nvPr>
        </p:nvSpPr>
        <p:spPr bwMode="gray">
          <a:xfrm>
            <a:off x="447675" y="341313"/>
            <a:ext cx="8262938" cy="46196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88" name="Rectangle 64"/>
          <p:cNvSpPr>
            <a:spLocks noChangeArrowheads="1"/>
          </p:cNvSpPr>
          <p:nvPr/>
        </p:nvSpPr>
        <p:spPr bwMode="gray">
          <a:xfrm>
            <a:off x="133350" y="6543675"/>
            <a:ext cx="1905000" cy="279400"/>
          </a:xfrm>
          <a:prstGeom prst="rect">
            <a:avLst/>
          </a:prstGeom>
          <a:noFill/>
          <a:ln w="9525">
            <a:noFill/>
            <a:miter lim="800000"/>
            <a:headEnd/>
            <a:tailEnd/>
          </a:ln>
          <a:effectLst/>
        </p:spPr>
        <p:txBody>
          <a:bodyPr/>
          <a:lstStyle/>
          <a:p>
            <a:pPr>
              <a:defRPr/>
            </a:pPr>
            <a:fld id="{8F8F3ED6-337A-45BA-A7A6-1C3B18DD44A7}" type="slidenum">
              <a:rPr lang="en-US" altLang="en-US" sz="900">
                <a:latin typeface="Arial" charset="0"/>
              </a:rPr>
              <a:pPr>
                <a:defRPr/>
              </a:pPr>
              <a:t>‹#›</a:t>
            </a:fld>
            <a:r>
              <a:rPr lang="en-US" altLang="en-US" sz="900">
                <a:latin typeface="Arial" charset="0"/>
              </a:rPr>
              <a:t>.</a:t>
            </a:r>
          </a:p>
        </p:txBody>
      </p:sp>
      <p:sp>
        <p:nvSpPr>
          <p:cNvPr id="1096" name="Line 72"/>
          <p:cNvSpPr>
            <a:spLocks noChangeShapeType="1"/>
          </p:cNvSpPr>
          <p:nvPr/>
        </p:nvSpPr>
        <p:spPr bwMode="auto">
          <a:xfrm>
            <a:off x="514350" y="795338"/>
            <a:ext cx="8181975" cy="0"/>
          </a:xfrm>
          <a:prstGeom prst="line">
            <a:avLst/>
          </a:prstGeom>
          <a:noFill/>
          <a:ln w="19050">
            <a:solidFill>
              <a:srgbClr val="003366"/>
            </a:solidFill>
            <a:round/>
            <a:headEnd/>
            <a:tailEnd/>
          </a:ln>
          <a:effectLst/>
        </p:spPr>
        <p:txBody>
          <a:bodyPr/>
          <a:lstStyle/>
          <a:p>
            <a:pPr>
              <a:defRPr/>
            </a:pPr>
            <a:endParaRPr lang="en-US"/>
          </a:p>
        </p:txBody>
      </p:sp>
      <p:sp>
        <p:nvSpPr>
          <p:cNvPr id="1102" name="Text Box 78"/>
          <p:cNvSpPr txBox="1">
            <a:spLocks noChangeArrowheads="1"/>
          </p:cNvSpPr>
          <p:nvPr/>
        </p:nvSpPr>
        <p:spPr bwMode="auto">
          <a:xfrm>
            <a:off x="452438" y="546100"/>
            <a:ext cx="8151812" cy="396875"/>
          </a:xfrm>
          <a:prstGeom prst="rect">
            <a:avLst/>
          </a:prstGeom>
          <a:noFill/>
          <a:ln w="19050">
            <a:noFill/>
            <a:miter lim="800000"/>
            <a:headEnd/>
            <a:tailEnd/>
          </a:ln>
          <a:effectLst/>
        </p:spPr>
        <p:txBody>
          <a:bodyPr>
            <a:spAutoFit/>
          </a:bodyPr>
          <a:lstStyle/>
          <a:p>
            <a:pPr>
              <a:spcBef>
                <a:spcPct val="50000"/>
              </a:spcBef>
              <a:defRPr/>
            </a:pPr>
            <a:endParaRPr lang="en-US" sz="2000"/>
          </a:p>
        </p:txBody>
      </p:sp>
      <p:sp>
        <p:nvSpPr>
          <p:cNvPr id="3079" name="Rectangle 82"/>
          <p:cNvSpPr>
            <a:spLocks noGrp="1" noChangeArrowheads="1"/>
          </p:cNvSpPr>
          <p:nvPr>
            <p:ph type="body" idx="1"/>
          </p:nvPr>
        </p:nvSpPr>
        <p:spPr bwMode="auto">
          <a:xfrm>
            <a:off x="455613" y="1054100"/>
            <a:ext cx="8234362" cy="492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pic>
        <p:nvPicPr>
          <p:cNvPr id="3080" name="Picture 88" descr="Infra Logo"/>
          <p:cNvPicPr>
            <a:picLocks noChangeAspect="1" noChangeArrowheads="1"/>
          </p:cNvPicPr>
          <p:nvPr/>
        </p:nvPicPr>
        <p:blipFill>
          <a:blip r:embed="rId14"/>
          <a:srcRect/>
          <a:stretch>
            <a:fillRect/>
          </a:stretch>
        </p:blipFill>
        <p:spPr bwMode="auto">
          <a:xfrm>
            <a:off x="8158163" y="6130925"/>
            <a:ext cx="657225" cy="5953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04"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Lst>
  <p:txStyles>
    <p:titleStyle>
      <a:lvl1pPr algn="l" rtl="0" eaLnBrk="1" fontAlgn="base" hangingPunct="1">
        <a:spcBef>
          <a:spcPct val="0"/>
        </a:spcBef>
        <a:spcAft>
          <a:spcPct val="0"/>
        </a:spcAft>
        <a:defRPr sz="2200" b="1">
          <a:solidFill>
            <a:srgbClr val="003366"/>
          </a:solidFill>
          <a:latin typeface="+mj-lt"/>
          <a:ea typeface="+mj-ea"/>
          <a:cs typeface="+mj-cs"/>
        </a:defRPr>
      </a:lvl1pPr>
      <a:lvl2pPr algn="l" rtl="0" eaLnBrk="1" fontAlgn="base" hangingPunct="1">
        <a:spcBef>
          <a:spcPct val="0"/>
        </a:spcBef>
        <a:spcAft>
          <a:spcPct val="0"/>
        </a:spcAft>
        <a:defRPr sz="2200" b="1">
          <a:solidFill>
            <a:srgbClr val="003366"/>
          </a:solidFill>
          <a:latin typeface="Trebuchet MS" pitchFamily="34" charset="0"/>
        </a:defRPr>
      </a:lvl2pPr>
      <a:lvl3pPr algn="l" rtl="0" eaLnBrk="1" fontAlgn="base" hangingPunct="1">
        <a:spcBef>
          <a:spcPct val="0"/>
        </a:spcBef>
        <a:spcAft>
          <a:spcPct val="0"/>
        </a:spcAft>
        <a:defRPr sz="2200" b="1">
          <a:solidFill>
            <a:srgbClr val="003366"/>
          </a:solidFill>
          <a:latin typeface="Trebuchet MS" pitchFamily="34" charset="0"/>
        </a:defRPr>
      </a:lvl3pPr>
      <a:lvl4pPr algn="l" rtl="0" eaLnBrk="1" fontAlgn="base" hangingPunct="1">
        <a:spcBef>
          <a:spcPct val="0"/>
        </a:spcBef>
        <a:spcAft>
          <a:spcPct val="0"/>
        </a:spcAft>
        <a:defRPr sz="2200" b="1">
          <a:solidFill>
            <a:srgbClr val="003366"/>
          </a:solidFill>
          <a:latin typeface="Trebuchet MS" pitchFamily="34" charset="0"/>
        </a:defRPr>
      </a:lvl4pPr>
      <a:lvl5pPr algn="l" rtl="0" eaLnBrk="1" fontAlgn="base" hangingPunct="1">
        <a:spcBef>
          <a:spcPct val="0"/>
        </a:spcBef>
        <a:spcAft>
          <a:spcPct val="0"/>
        </a:spcAft>
        <a:defRPr sz="2200" b="1">
          <a:solidFill>
            <a:srgbClr val="003366"/>
          </a:solidFill>
          <a:latin typeface="Trebuchet MS" pitchFamily="34" charset="0"/>
        </a:defRPr>
      </a:lvl5pPr>
      <a:lvl6pPr marL="457200" algn="l" rtl="0" eaLnBrk="1" fontAlgn="base" hangingPunct="1">
        <a:lnSpc>
          <a:spcPct val="90000"/>
        </a:lnSpc>
        <a:spcBef>
          <a:spcPct val="0"/>
        </a:spcBef>
        <a:spcAft>
          <a:spcPct val="0"/>
        </a:spcAft>
        <a:defRPr sz="2200" b="1">
          <a:solidFill>
            <a:srgbClr val="003366"/>
          </a:solidFill>
          <a:latin typeface="Arial" charset="0"/>
        </a:defRPr>
      </a:lvl6pPr>
      <a:lvl7pPr marL="914400" algn="l" rtl="0" eaLnBrk="1" fontAlgn="base" hangingPunct="1">
        <a:lnSpc>
          <a:spcPct val="90000"/>
        </a:lnSpc>
        <a:spcBef>
          <a:spcPct val="0"/>
        </a:spcBef>
        <a:spcAft>
          <a:spcPct val="0"/>
        </a:spcAft>
        <a:defRPr sz="2200" b="1">
          <a:solidFill>
            <a:srgbClr val="003366"/>
          </a:solidFill>
          <a:latin typeface="Arial" charset="0"/>
        </a:defRPr>
      </a:lvl7pPr>
      <a:lvl8pPr marL="1371600" algn="l" rtl="0" eaLnBrk="1" fontAlgn="base" hangingPunct="1">
        <a:lnSpc>
          <a:spcPct val="90000"/>
        </a:lnSpc>
        <a:spcBef>
          <a:spcPct val="0"/>
        </a:spcBef>
        <a:spcAft>
          <a:spcPct val="0"/>
        </a:spcAft>
        <a:defRPr sz="2200" b="1">
          <a:solidFill>
            <a:srgbClr val="003366"/>
          </a:solidFill>
          <a:latin typeface="Arial" charset="0"/>
        </a:defRPr>
      </a:lvl8pPr>
      <a:lvl9pPr marL="1828800" algn="l" rtl="0" eaLnBrk="1" fontAlgn="base" hangingPunct="1">
        <a:lnSpc>
          <a:spcPct val="90000"/>
        </a:lnSpc>
        <a:spcBef>
          <a:spcPct val="0"/>
        </a:spcBef>
        <a:spcAft>
          <a:spcPct val="0"/>
        </a:spcAft>
        <a:defRPr sz="2200" b="1">
          <a:solidFill>
            <a:srgbClr val="003366"/>
          </a:solidFill>
          <a:latin typeface="Arial" charset="0"/>
        </a:defRPr>
      </a:lvl9pPr>
    </p:titleStyle>
    <p:bodyStyle>
      <a:lvl1pPr marL="228600" indent="-228600" algn="l" rtl="0" eaLnBrk="1" fontAlgn="base" hangingPunct="1">
        <a:lnSpc>
          <a:spcPct val="120000"/>
        </a:lnSpc>
        <a:spcBef>
          <a:spcPct val="40000"/>
        </a:spcBef>
        <a:spcAft>
          <a:spcPct val="0"/>
        </a:spcAft>
        <a:buClr>
          <a:schemeClr val="tx1"/>
        </a:buClr>
        <a:buFont typeface="Arial" charset="0"/>
        <a:buChar char="•"/>
        <a:defRPr sz="2000" b="1">
          <a:solidFill>
            <a:srgbClr val="003366"/>
          </a:solidFill>
          <a:latin typeface="+mn-lt"/>
          <a:ea typeface="+mn-ea"/>
          <a:cs typeface="+mn-cs"/>
        </a:defRPr>
      </a:lvl1pPr>
      <a:lvl2pPr marL="685800" indent="-228600" algn="l" rtl="0" eaLnBrk="1" fontAlgn="base" hangingPunct="1">
        <a:lnSpc>
          <a:spcPct val="120000"/>
        </a:lnSpc>
        <a:spcBef>
          <a:spcPct val="40000"/>
        </a:spcBef>
        <a:spcAft>
          <a:spcPct val="0"/>
        </a:spcAft>
        <a:buClr>
          <a:schemeClr val="tx1"/>
        </a:buClr>
        <a:buFont typeface="Arial" charset="0"/>
        <a:buChar char="–"/>
        <a:defRPr>
          <a:solidFill>
            <a:srgbClr val="003366"/>
          </a:solidFill>
          <a:latin typeface="+mn-lt"/>
        </a:defRPr>
      </a:lvl2pPr>
      <a:lvl3pPr marL="1143000" indent="-228600" algn="l" rtl="0" eaLnBrk="1" fontAlgn="base" hangingPunct="1">
        <a:lnSpc>
          <a:spcPct val="120000"/>
        </a:lnSpc>
        <a:spcBef>
          <a:spcPct val="40000"/>
        </a:spcBef>
        <a:spcAft>
          <a:spcPct val="0"/>
        </a:spcAft>
        <a:buClr>
          <a:schemeClr val="tx1"/>
        </a:buClr>
        <a:buFont typeface="Wingdings" pitchFamily="2" charset="2"/>
        <a:buChar char="§"/>
        <a:defRPr sz="1600">
          <a:solidFill>
            <a:srgbClr val="003366"/>
          </a:solidFill>
          <a:latin typeface="+mn-lt"/>
        </a:defRPr>
      </a:lvl3pPr>
      <a:lvl4pPr marL="1485900" indent="-228600" algn="l" rtl="0" eaLnBrk="1" fontAlgn="base" hangingPunct="1">
        <a:spcBef>
          <a:spcPct val="20000"/>
        </a:spcBef>
        <a:spcAft>
          <a:spcPct val="0"/>
        </a:spcAft>
        <a:buClr>
          <a:schemeClr val="tx1"/>
        </a:buClr>
        <a:buFont typeface="Arial" charset="0"/>
        <a:buChar char="–"/>
        <a:defRPr sz="1600">
          <a:solidFill>
            <a:schemeClr val="tx1"/>
          </a:solidFill>
          <a:latin typeface="+mn-lt"/>
        </a:defRPr>
      </a:lvl4pPr>
      <a:lvl5pPr marL="1943100" indent="-228600" algn="l" rtl="0" eaLnBrk="1" fontAlgn="base" hangingPunct="1">
        <a:spcBef>
          <a:spcPct val="20000"/>
        </a:spcBef>
        <a:spcAft>
          <a:spcPct val="0"/>
        </a:spcAft>
        <a:buClr>
          <a:schemeClr val="tx1"/>
        </a:buClr>
        <a:buFont typeface="Arial" charset="0"/>
        <a:buChar char="»"/>
        <a:defRPr sz="1600">
          <a:solidFill>
            <a:schemeClr val="tx1"/>
          </a:solidFill>
          <a:latin typeface="+mn-lt"/>
        </a:defRPr>
      </a:lvl5pPr>
      <a:lvl6pPr marL="2400300" indent="-228600" algn="l" rtl="0" eaLnBrk="1" fontAlgn="base" hangingPunct="1">
        <a:spcBef>
          <a:spcPct val="20000"/>
        </a:spcBef>
        <a:spcAft>
          <a:spcPct val="0"/>
        </a:spcAft>
        <a:buClr>
          <a:schemeClr val="tx1"/>
        </a:buClr>
        <a:buFont typeface="Arial" charset="0"/>
        <a:buChar char="»"/>
        <a:defRPr sz="1600">
          <a:solidFill>
            <a:schemeClr val="tx1"/>
          </a:solidFill>
          <a:latin typeface="+mn-lt"/>
        </a:defRPr>
      </a:lvl6pPr>
      <a:lvl7pPr marL="2857500" indent="-228600" algn="l" rtl="0" eaLnBrk="1" fontAlgn="base" hangingPunct="1">
        <a:spcBef>
          <a:spcPct val="20000"/>
        </a:spcBef>
        <a:spcAft>
          <a:spcPct val="0"/>
        </a:spcAft>
        <a:buClr>
          <a:schemeClr val="tx1"/>
        </a:buClr>
        <a:buFont typeface="Arial" charset="0"/>
        <a:buChar char="»"/>
        <a:defRPr sz="1600">
          <a:solidFill>
            <a:schemeClr val="tx1"/>
          </a:solidFill>
          <a:latin typeface="+mn-lt"/>
        </a:defRPr>
      </a:lvl7pPr>
      <a:lvl8pPr marL="3314700" indent="-228600" algn="l" rtl="0" eaLnBrk="1" fontAlgn="base" hangingPunct="1">
        <a:spcBef>
          <a:spcPct val="20000"/>
        </a:spcBef>
        <a:spcAft>
          <a:spcPct val="0"/>
        </a:spcAft>
        <a:buClr>
          <a:schemeClr val="tx1"/>
        </a:buClr>
        <a:buFont typeface="Arial" charset="0"/>
        <a:buChar char="»"/>
        <a:defRPr sz="1600">
          <a:solidFill>
            <a:schemeClr val="tx1"/>
          </a:solidFill>
          <a:latin typeface="+mn-lt"/>
        </a:defRPr>
      </a:lvl8pPr>
      <a:lvl9pPr marL="3771900" indent="-228600" algn="l" rtl="0" eaLnBrk="1" fontAlgn="base" hangingPunct="1">
        <a:spcBef>
          <a:spcPct val="20000"/>
        </a:spcBef>
        <a:spcAft>
          <a:spcPct val="0"/>
        </a:spcAft>
        <a:buClr>
          <a:schemeClr val="tx1"/>
        </a:buClr>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3" name="Rectangle 9"/>
          <p:cNvSpPr>
            <a:spLocks noChangeArrowheads="1"/>
          </p:cNvSpPr>
          <p:nvPr/>
        </p:nvSpPr>
        <p:spPr bwMode="auto">
          <a:xfrm>
            <a:off x="0" y="0"/>
            <a:ext cx="9144000" cy="838200"/>
          </a:xfrm>
          <a:prstGeom prst="rect">
            <a:avLst/>
          </a:prstGeom>
          <a:solidFill>
            <a:schemeClr val="bg1"/>
          </a:solidFill>
          <a:ln w="9525">
            <a:noFill/>
            <a:miter lim="800000"/>
            <a:headEnd/>
            <a:tailEnd/>
          </a:ln>
          <a:effectLst/>
        </p:spPr>
        <p:txBody>
          <a:bodyPr wrap="none" anchor="ctr"/>
          <a:lstStyle/>
          <a:p>
            <a:pPr>
              <a:defRPr/>
            </a:pPr>
            <a:endParaRPr lang="en-US"/>
          </a:p>
        </p:txBody>
      </p:sp>
      <p:sp>
        <p:nvSpPr>
          <p:cNvPr id="4099" name="Rectangle 2"/>
          <p:cNvSpPr>
            <a:spLocks noGrp="1" noChangeArrowheads="1"/>
          </p:cNvSpPr>
          <p:nvPr>
            <p:ph type="title"/>
          </p:nvPr>
        </p:nvSpPr>
        <p:spPr bwMode="gray">
          <a:xfrm>
            <a:off x="447675" y="39688"/>
            <a:ext cx="8262938" cy="46196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88" name="Rectangle 64"/>
          <p:cNvSpPr>
            <a:spLocks noChangeArrowheads="1"/>
          </p:cNvSpPr>
          <p:nvPr/>
        </p:nvSpPr>
        <p:spPr bwMode="gray">
          <a:xfrm>
            <a:off x="133350" y="6543675"/>
            <a:ext cx="1905000" cy="279400"/>
          </a:xfrm>
          <a:prstGeom prst="rect">
            <a:avLst/>
          </a:prstGeom>
          <a:noFill/>
          <a:ln w="9525">
            <a:noFill/>
            <a:miter lim="800000"/>
            <a:headEnd/>
            <a:tailEnd/>
          </a:ln>
          <a:effectLst/>
        </p:spPr>
        <p:txBody>
          <a:bodyPr/>
          <a:lstStyle/>
          <a:p>
            <a:pPr>
              <a:defRPr/>
            </a:pPr>
            <a:fld id="{2AE8FFAC-52D0-47D8-9919-2B17516D1ECB}" type="slidenum">
              <a:rPr lang="en-US" altLang="en-US" sz="900">
                <a:latin typeface="Arial" charset="0"/>
              </a:rPr>
              <a:pPr>
                <a:defRPr/>
              </a:pPr>
              <a:t>‹#›</a:t>
            </a:fld>
            <a:r>
              <a:rPr lang="en-US" altLang="en-US" sz="900">
                <a:latin typeface="Arial" charset="0"/>
              </a:rPr>
              <a:t>.</a:t>
            </a:r>
          </a:p>
        </p:txBody>
      </p:sp>
      <p:sp>
        <p:nvSpPr>
          <p:cNvPr id="1096" name="Line 72"/>
          <p:cNvSpPr>
            <a:spLocks noChangeShapeType="1"/>
          </p:cNvSpPr>
          <p:nvPr/>
        </p:nvSpPr>
        <p:spPr bwMode="auto">
          <a:xfrm>
            <a:off x="514350" y="493713"/>
            <a:ext cx="8181975" cy="0"/>
          </a:xfrm>
          <a:prstGeom prst="line">
            <a:avLst/>
          </a:prstGeom>
          <a:noFill/>
          <a:ln w="19050">
            <a:solidFill>
              <a:srgbClr val="003366"/>
            </a:solidFill>
            <a:round/>
            <a:headEnd/>
            <a:tailEnd/>
          </a:ln>
          <a:effectLst/>
        </p:spPr>
        <p:txBody>
          <a:bodyPr/>
          <a:lstStyle/>
          <a:p>
            <a:pPr>
              <a:defRPr/>
            </a:pPr>
            <a:endParaRPr lang="en-US"/>
          </a:p>
        </p:txBody>
      </p:sp>
      <p:sp>
        <p:nvSpPr>
          <p:cNvPr id="1102" name="Text Box 78"/>
          <p:cNvSpPr txBox="1">
            <a:spLocks noChangeArrowheads="1"/>
          </p:cNvSpPr>
          <p:nvPr/>
        </p:nvSpPr>
        <p:spPr bwMode="auto">
          <a:xfrm>
            <a:off x="452438" y="244475"/>
            <a:ext cx="8151812" cy="396875"/>
          </a:xfrm>
          <a:prstGeom prst="rect">
            <a:avLst/>
          </a:prstGeom>
          <a:noFill/>
          <a:ln w="19050">
            <a:noFill/>
            <a:miter lim="800000"/>
            <a:headEnd/>
            <a:tailEnd/>
          </a:ln>
          <a:effectLst/>
        </p:spPr>
        <p:txBody>
          <a:bodyPr>
            <a:spAutoFit/>
          </a:bodyPr>
          <a:lstStyle/>
          <a:p>
            <a:pPr>
              <a:spcBef>
                <a:spcPct val="50000"/>
              </a:spcBef>
              <a:defRPr/>
            </a:pPr>
            <a:endParaRPr lang="en-US" sz="2000"/>
          </a:p>
        </p:txBody>
      </p:sp>
      <p:sp>
        <p:nvSpPr>
          <p:cNvPr id="4103" name="Rectangle 82"/>
          <p:cNvSpPr>
            <a:spLocks noGrp="1" noChangeArrowheads="1"/>
          </p:cNvSpPr>
          <p:nvPr>
            <p:ph type="body" idx="1"/>
          </p:nvPr>
        </p:nvSpPr>
        <p:spPr bwMode="auto">
          <a:xfrm>
            <a:off x="455613" y="635000"/>
            <a:ext cx="8234362" cy="541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pic>
        <p:nvPicPr>
          <p:cNvPr id="4104" name="Picture 88" descr="Infra Logo"/>
          <p:cNvPicPr>
            <a:picLocks noChangeAspect="1" noChangeArrowheads="1"/>
          </p:cNvPicPr>
          <p:nvPr/>
        </p:nvPicPr>
        <p:blipFill>
          <a:blip r:embed="rId14"/>
          <a:srcRect/>
          <a:stretch>
            <a:fillRect/>
          </a:stretch>
        </p:blipFill>
        <p:spPr bwMode="auto">
          <a:xfrm>
            <a:off x="8158163" y="6130925"/>
            <a:ext cx="657225" cy="5953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05"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Lst>
  <p:txStyles>
    <p:titleStyle>
      <a:lvl1pPr algn="l" rtl="0" eaLnBrk="0" fontAlgn="base" hangingPunct="0">
        <a:spcBef>
          <a:spcPct val="0"/>
        </a:spcBef>
        <a:spcAft>
          <a:spcPct val="0"/>
        </a:spcAft>
        <a:defRPr sz="2200" b="1">
          <a:solidFill>
            <a:srgbClr val="003366"/>
          </a:solidFill>
          <a:latin typeface="+mj-lt"/>
          <a:ea typeface="+mj-ea"/>
          <a:cs typeface="+mj-cs"/>
        </a:defRPr>
      </a:lvl1pPr>
      <a:lvl2pPr algn="l" rtl="0" eaLnBrk="0" fontAlgn="base" hangingPunct="0">
        <a:spcBef>
          <a:spcPct val="0"/>
        </a:spcBef>
        <a:spcAft>
          <a:spcPct val="0"/>
        </a:spcAft>
        <a:defRPr sz="2200" b="1">
          <a:solidFill>
            <a:srgbClr val="003366"/>
          </a:solidFill>
          <a:latin typeface="Trebuchet MS" pitchFamily="34" charset="0"/>
        </a:defRPr>
      </a:lvl2pPr>
      <a:lvl3pPr algn="l" rtl="0" eaLnBrk="0" fontAlgn="base" hangingPunct="0">
        <a:spcBef>
          <a:spcPct val="0"/>
        </a:spcBef>
        <a:spcAft>
          <a:spcPct val="0"/>
        </a:spcAft>
        <a:defRPr sz="2200" b="1">
          <a:solidFill>
            <a:srgbClr val="003366"/>
          </a:solidFill>
          <a:latin typeface="Trebuchet MS" pitchFamily="34" charset="0"/>
        </a:defRPr>
      </a:lvl3pPr>
      <a:lvl4pPr algn="l" rtl="0" eaLnBrk="0" fontAlgn="base" hangingPunct="0">
        <a:spcBef>
          <a:spcPct val="0"/>
        </a:spcBef>
        <a:spcAft>
          <a:spcPct val="0"/>
        </a:spcAft>
        <a:defRPr sz="2200" b="1">
          <a:solidFill>
            <a:srgbClr val="003366"/>
          </a:solidFill>
          <a:latin typeface="Trebuchet MS" pitchFamily="34" charset="0"/>
        </a:defRPr>
      </a:lvl4pPr>
      <a:lvl5pPr algn="l" rtl="0" eaLnBrk="0" fontAlgn="base" hangingPunct="0">
        <a:spcBef>
          <a:spcPct val="0"/>
        </a:spcBef>
        <a:spcAft>
          <a:spcPct val="0"/>
        </a:spcAft>
        <a:defRPr sz="2200" b="1">
          <a:solidFill>
            <a:srgbClr val="003366"/>
          </a:solidFill>
          <a:latin typeface="Trebuchet MS" pitchFamily="34" charset="0"/>
        </a:defRPr>
      </a:lvl5pPr>
      <a:lvl6pPr marL="457200" algn="l" rtl="0" eaLnBrk="0" fontAlgn="base" hangingPunct="0">
        <a:lnSpc>
          <a:spcPct val="90000"/>
        </a:lnSpc>
        <a:spcBef>
          <a:spcPct val="0"/>
        </a:spcBef>
        <a:spcAft>
          <a:spcPct val="0"/>
        </a:spcAft>
        <a:defRPr sz="2200" b="1">
          <a:solidFill>
            <a:srgbClr val="003366"/>
          </a:solidFill>
          <a:latin typeface="Arial" charset="0"/>
        </a:defRPr>
      </a:lvl6pPr>
      <a:lvl7pPr marL="914400" algn="l" rtl="0" eaLnBrk="0" fontAlgn="base" hangingPunct="0">
        <a:lnSpc>
          <a:spcPct val="90000"/>
        </a:lnSpc>
        <a:spcBef>
          <a:spcPct val="0"/>
        </a:spcBef>
        <a:spcAft>
          <a:spcPct val="0"/>
        </a:spcAft>
        <a:defRPr sz="2200" b="1">
          <a:solidFill>
            <a:srgbClr val="003366"/>
          </a:solidFill>
          <a:latin typeface="Arial" charset="0"/>
        </a:defRPr>
      </a:lvl7pPr>
      <a:lvl8pPr marL="1371600" algn="l" rtl="0" eaLnBrk="0" fontAlgn="base" hangingPunct="0">
        <a:lnSpc>
          <a:spcPct val="90000"/>
        </a:lnSpc>
        <a:spcBef>
          <a:spcPct val="0"/>
        </a:spcBef>
        <a:spcAft>
          <a:spcPct val="0"/>
        </a:spcAft>
        <a:defRPr sz="2200" b="1">
          <a:solidFill>
            <a:srgbClr val="003366"/>
          </a:solidFill>
          <a:latin typeface="Arial" charset="0"/>
        </a:defRPr>
      </a:lvl8pPr>
      <a:lvl9pPr marL="1828800" algn="l" rtl="0" eaLnBrk="0" fontAlgn="base" hangingPunct="0">
        <a:lnSpc>
          <a:spcPct val="90000"/>
        </a:lnSpc>
        <a:spcBef>
          <a:spcPct val="0"/>
        </a:spcBef>
        <a:spcAft>
          <a:spcPct val="0"/>
        </a:spcAft>
        <a:defRPr sz="2200" b="1">
          <a:solidFill>
            <a:srgbClr val="003366"/>
          </a:solidFill>
          <a:latin typeface="Arial" charset="0"/>
        </a:defRPr>
      </a:lvl9pPr>
    </p:titleStyle>
    <p:bodyStyle>
      <a:lvl1pPr marL="228600" indent="-228600" algn="l" rtl="0" eaLnBrk="0" fontAlgn="base" hangingPunct="0">
        <a:lnSpc>
          <a:spcPct val="120000"/>
        </a:lnSpc>
        <a:spcBef>
          <a:spcPct val="40000"/>
        </a:spcBef>
        <a:spcAft>
          <a:spcPct val="0"/>
        </a:spcAft>
        <a:buClr>
          <a:schemeClr val="tx1"/>
        </a:buClr>
        <a:buFont typeface="Arial" charset="0"/>
        <a:buChar char="•"/>
        <a:defRPr sz="2000" b="1">
          <a:solidFill>
            <a:srgbClr val="003366"/>
          </a:solidFill>
          <a:latin typeface="+mn-lt"/>
          <a:ea typeface="+mn-ea"/>
          <a:cs typeface="+mn-cs"/>
        </a:defRPr>
      </a:lvl1pPr>
      <a:lvl2pPr marL="685800" indent="-228600" algn="l" rtl="0" eaLnBrk="0" fontAlgn="base" hangingPunct="0">
        <a:lnSpc>
          <a:spcPct val="120000"/>
        </a:lnSpc>
        <a:spcBef>
          <a:spcPct val="40000"/>
        </a:spcBef>
        <a:spcAft>
          <a:spcPct val="0"/>
        </a:spcAft>
        <a:buClr>
          <a:schemeClr val="tx1"/>
        </a:buClr>
        <a:buFont typeface="Arial" charset="0"/>
        <a:buChar char="–"/>
        <a:defRPr>
          <a:solidFill>
            <a:srgbClr val="003366"/>
          </a:solidFill>
          <a:latin typeface="+mn-lt"/>
        </a:defRPr>
      </a:lvl2pPr>
      <a:lvl3pPr marL="1143000" indent="-228600" algn="l" rtl="0" eaLnBrk="0" fontAlgn="base" hangingPunct="0">
        <a:lnSpc>
          <a:spcPct val="120000"/>
        </a:lnSpc>
        <a:spcBef>
          <a:spcPct val="40000"/>
        </a:spcBef>
        <a:spcAft>
          <a:spcPct val="0"/>
        </a:spcAft>
        <a:buClr>
          <a:schemeClr val="tx1"/>
        </a:buClr>
        <a:buFont typeface="Wingdings" pitchFamily="2" charset="2"/>
        <a:buChar char="§"/>
        <a:defRPr sz="1600">
          <a:solidFill>
            <a:srgbClr val="003366"/>
          </a:solidFill>
          <a:latin typeface="+mn-lt"/>
        </a:defRPr>
      </a:lvl3pPr>
      <a:lvl4pPr marL="14859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4pPr>
      <a:lvl5pPr marL="19431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5pPr>
      <a:lvl6pPr marL="24003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6pPr>
      <a:lvl7pPr marL="28575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7pPr>
      <a:lvl8pPr marL="33147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8pPr>
      <a:lvl9pPr marL="37719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3" name="Rectangle 9"/>
          <p:cNvSpPr>
            <a:spLocks noChangeArrowheads="1"/>
          </p:cNvSpPr>
          <p:nvPr/>
        </p:nvSpPr>
        <p:spPr bwMode="auto">
          <a:xfrm>
            <a:off x="0" y="0"/>
            <a:ext cx="9144000" cy="838200"/>
          </a:xfrm>
          <a:prstGeom prst="rect">
            <a:avLst/>
          </a:prstGeom>
          <a:solidFill>
            <a:schemeClr val="bg1"/>
          </a:solidFill>
          <a:ln w="9525">
            <a:noFill/>
            <a:miter lim="800000"/>
            <a:headEnd/>
            <a:tailEnd/>
          </a:ln>
          <a:effectLst/>
        </p:spPr>
        <p:txBody>
          <a:bodyPr wrap="none" anchor="ctr"/>
          <a:lstStyle/>
          <a:p>
            <a:pPr>
              <a:defRPr/>
            </a:pPr>
            <a:endParaRPr lang="en-US"/>
          </a:p>
        </p:txBody>
      </p:sp>
      <p:sp>
        <p:nvSpPr>
          <p:cNvPr id="5123" name="Rectangle 2"/>
          <p:cNvSpPr>
            <a:spLocks noGrp="1" noChangeArrowheads="1"/>
          </p:cNvSpPr>
          <p:nvPr>
            <p:ph type="title"/>
          </p:nvPr>
        </p:nvSpPr>
        <p:spPr bwMode="gray">
          <a:xfrm>
            <a:off x="447675" y="341313"/>
            <a:ext cx="8262938" cy="46196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88" name="Rectangle 64"/>
          <p:cNvSpPr>
            <a:spLocks noChangeArrowheads="1"/>
          </p:cNvSpPr>
          <p:nvPr/>
        </p:nvSpPr>
        <p:spPr bwMode="gray">
          <a:xfrm>
            <a:off x="133350" y="6543675"/>
            <a:ext cx="1905000" cy="279400"/>
          </a:xfrm>
          <a:prstGeom prst="rect">
            <a:avLst/>
          </a:prstGeom>
          <a:noFill/>
          <a:ln w="9525">
            <a:noFill/>
            <a:miter lim="800000"/>
            <a:headEnd/>
            <a:tailEnd/>
          </a:ln>
          <a:effectLst/>
        </p:spPr>
        <p:txBody>
          <a:bodyPr/>
          <a:lstStyle/>
          <a:p>
            <a:pPr>
              <a:defRPr/>
            </a:pPr>
            <a:fld id="{C133506C-40BB-43E5-8AAD-F9ED3D09F223}" type="slidenum">
              <a:rPr lang="en-US" altLang="en-US" sz="900">
                <a:latin typeface="Arial" charset="0"/>
              </a:rPr>
              <a:pPr>
                <a:defRPr/>
              </a:pPr>
              <a:t>‹#›</a:t>
            </a:fld>
            <a:r>
              <a:rPr lang="en-US" altLang="en-US" sz="900">
                <a:latin typeface="Arial" charset="0"/>
              </a:rPr>
              <a:t>.</a:t>
            </a:r>
          </a:p>
        </p:txBody>
      </p:sp>
      <p:sp>
        <p:nvSpPr>
          <p:cNvPr id="1102" name="Text Box 78"/>
          <p:cNvSpPr txBox="1">
            <a:spLocks noChangeArrowheads="1"/>
          </p:cNvSpPr>
          <p:nvPr/>
        </p:nvSpPr>
        <p:spPr bwMode="auto">
          <a:xfrm>
            <a:off x="452438" y="546100"/>
            <a:ext cx="8151812" cy="396875"/>
          </a:xfrm>
          <a:prstGeom prst="rect">
            <a:avLst/>
          </a:prstGeom>
          <a:noFill/>
          <a:ln w="19050">
            <a:noFill/>
            <a:miter lim="800000"/>
            <a:headEnd/>
            <a:tailEnd/>
          </a:ln>
          <a:effectLst/>
        </p:spPr>
        <p:txBody>
          <a:bodyPr>
            <a:spAutoFit/>
          </a:bodyPr>
          <a:lstStyle/>
          <a:p>
            <a:pPr>
              <a:spcBef>
                <a:spcPct val="50000"/>
              </a:spcBef>
              <a:defRPr/>
            </a:pPr>
            <a:endParaRPr lang="en-US" sz="2000"/>
          </a:p>
        </p:txBody>
      </p:sp>
      <p:sp>
        <p:nvSpPr>
          <p:cNvPr id="5126" name="Rectangle 82"/>
          <p:cNvSpPr>
            <a:spLocks noGrp="1" noChangeArrowheads="1"/>
          </p:cNvSpPr>
          <p:nvPr>
            <p:ph type="body" idx="1"/>
          </p:nvPr>
        </p:nvSpPr>
        <p:spPr bwMode="auto">
          <a:xfrm>
            <a:off x="455613" y="1054100"/>
            <a:ext cx="8234362" cy="4927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p:txBody>
      </p:sp>
      <p:pic>
        <p:nvPicPr>
          <p:cNvPr id="5127" name="Picture 88" descr="Infra Logo"/>
          <p:cNvPicPr>
            <a:picLocks noChangeAspect="1" noChangeArrowheads="1"/>
          </p:cNvPicPr>
          <p:nvPr/>
        </p:nvPicPr>
        <p:blipFill>
          <a:blip r:embed="rId14"/>
          <a:srcRect/>
          <a:stretch>
            <a:fillRect/>
          </a:stretch>
        </p:blipFill>
        <p:spPr bwMode="auto">
          <a:xfrm>
            <a:off x="8158163" y="6130925"/>
            <a:ext cx="657225" cy="59531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06" r:id="rId1"/>
    <p:sldLayoutId id="2147483794" r:id="rId2"/>
    <p:sldLayoutId id="2147483795" r:id="rId3"/>
    <p:sldLayoutId id="2147483796" r:id="rId4"/>
    <p:sldLayoutId id="2147483797" r:id="rId5"/>
    <p:sldLayoutId id="2147483798" r:id="rId6"/>
    <p:sldLayoutId id="2147483807" r:id="rId7"/>
    <p:sldLayoutId id="2147483799" r:id="rId8"/>
    <p:sldLayoutId id="2147483800" r:id="rId9"/>
    <p:sldLayoutId id="2147483801" r:id="rId10"/>
    <p:sldLayoutId id="2147483802" r:id="rId11"/>
    <p:sldLayoutId id="2147483803" r:id="rId12"/>
  </p:sldLayoutIdLst>
  <p:txStyles>
    <p:titleStyle>
      <a:lvl1pPr algn="l" rtl="0" eaLnBrk="0" fontAlgn="base" hangingPunct="0">
        <a:spcBef>
          <a:spcPct val="0"/>
        </a:spcBef>
        <a:spcAft>
          <a:spcPct val="0"/>
        </a:spcAft>
        <a:defRPr sz="2200" b="1">
          <a:solidFill>
            <a:srgbClr val="003366"/>
          </a:solidFill>
          <a:latin typeface="+mj-lt"/>
          <a:ea typeface="+mj-ea"/>
          <a:cs typeface="+mj-cs"/>
        </a:defRPr>
      </a:lvl1pPr>
      <a:lvl2pPr algn="l" rtl="0" eaLnBrk="0" fontAlgn="base" hangingPunct="0">
        <a:spcBef>
          <a:spcPct val="0"/>
        </a:spcBef>
        <a:spcAft>
          <a:spcPct val="0"/>
        </a:spcAft>
        <a:defRPr sz="2200" b="1">
          <a:solidFill>
            <a:srgbClr val="003366"/>
          </a:solidFill>
          <a:latin typeface="Trebuchet MS" pitchFamily="34" charset="0"/>
        </a:defRPr>
      </a:lvl2pPr>
      <a:lvl3pPr algn="l" rtl="0" eaLnBrk="0" fontAlgn="base" hangingPunct="0">
        <a:spcBef>
          <a:spcPct val="0"/>
        </a:spcBef>
        <a:spcAft>
          <a:spcPct val="0"/>
        </a:spcAft>
        <a:defRPr sz="2200" b="1">
          <a:solidFill>
            <a:srgbClr val="003366"/>
          </a:solidFill>
          <a:latin typeface="Trebuchet MS" pitchFamily="34" charset="0"/>
        </a:defRPr>
      </a:lvl3pPr>
      <a:lvl4pPr algn="l" rtl="0" eaLnBrk="0" fontAlgn="base" hangingPunct="0">
        <a:spcBef>
          <a:spcPct val="0"/>
        </a:spcBef>
        <a:spcAft>
          <a:spcPct val="0"/>
        </a:spcAft>
        <a:defRPr sz="2200" b="1">
          <a:solidFill>
            <a:srgbClr val="003366"/>
          </a:solidFill>
          <a:latin typeface="Trebuchet MS" pitchFamily="34" charset="0"/>
        </a:defRPr>
      </a:lvl4pPr>
      <a:lvl5pPr algn="l" rtl="0" eaLnBrk="0" fontAlgn="base" hangingPunct="0">
        <a:spcBef>
          <a:spcPct val="0"/>
        </a:spcBef>
        <a:spcAft>
          <a:spcPct val="0"/>
        </a:spcAft>
        <a:defRPr sz="2200" b="1">
          <a:solidFill>
            <a:srgbClr val="003366"/>
          </a:solidFill>
          <a:latin typeface="Trebuchet MS" pitchFamily="34" charset="0"/>
        </a:defRPr>
      </a:lvl5pPr>
      <a:lvl6pPr marL="457200" algn="l" rtl="0" eaLnBrk="0" fontAlgn="base" hangingPunct="0">
        <a:lnSpc>
          <a:spcPct val="90000"/>
        </a:lnSpc>
        <a:spcBef>
          <a:spcPct val="0"/>
        </a:spcBef>
        <a:spcAft>
          <a:spcPct val="0"/>
        </a:spcAft>
        <a:defRPr sz="2200" b="1">
          <a:solidFill>
            <a:srgbClr val="003366"/>
          </a:solidFill>
          <a:latin typeface="Arial" charset="0"/>
        </a:defRPr>
      </a:lvl6pPr>
      <a:lvl7pPr marL="914400" algn="l" rtl="0" eaLnBrk="0" fontAlgn="base" hangingPunct="0">
        <a:lnSpc>
          <a:spcPct val="90000"/>
        </a:lnSpc>
        <a:spcBef>
          <a:spcPct val="0"/>
        </a:spcBef>
        <a:spcAft>
          <a:spcPct val="0"/>
        </a:spcAft>
        <a:defRPr sz="2200" b="1">
          <a:solidFill>
            <a:srgbClr val="003366"/>
          </a:solidFill>
          <a:latin typeface="Arial" charset="0"/>
        </a:defRPr>
      </a:lvl7pPr>
      <a:lvl8pPr marL="1371600" algn="l" rtl="0" eaLnBrk="0" fontAlgn="base" hangingPunct="0">
        <a:lnSpc>
          <a:spcPct val="90000"/>
        </a:lnSpc>
        <a:spcBef>
          <a:spcPct val="0"/>
        </a:spcBef>
        <a:spcAft>
          <a:spcPct val="0"/>
        </a:spcAft>
        <a:defRPr sz="2200" b="1">
          <a:solidFill>
            <a:srgbClr val="003366"/>
          </a:solidFill>
          <a:latin typeface="Arial" charset="0"/>
        </a:defRPr>
      </a:lvl8pPr>
      <a:lvl9pPr marL="1828800" algn="l" rtl="0" eaLnBrk="0" fontAlgn="base" hangingPunct="0">
        <a:lnSpc>
          <a:spcPct val="90000"/>
        </a:lnSpc>
        <a:spcBef>
          <a:spcPct val="0"/>
        </a:spcBef>
        <a:spcAft>
          <a:spcPct val="0"/>
        </a:spcAft>
        <a:defRPr sz="2200" b="1">
          <a:solidFill>
            <a:srgbClr val="003366"/>
          </a:solidFill>
          <a:latin typeface="Arial" charset="0"/>
        </a:defRPr>
      </a:lvl9pPr>
    </p:titleStyle>
    <p:bodyStyle>
      <a:lvl1pPr marL="228600" indent="-228600" algn="l" rtl="0" eaLnBrk="0" fontAlgn="base" hangingPunct="0">
        <a:lnSpc>
          <a:spcPct val="120000"/>
        </a:lnSpc>
        <a:spcBef>
          <a:spcPct val="40000"/>
        </a:spcBef>
        <a:spcAft>
          <a:spcPct val="0"/>
        </a:spcAft>
        <a:buClr>
          <a:schemeClr val="tx1"/>
        </a:buClr>
        <a:buFont typeface="Arial" charset="0"/>
        <a:buChar char="•"/>
        <a:defRPr sz="2000" b="1">
          <a:solidFill>
            <a:srgbClr val="003366"/>
          </a:solidFill>
          <a:latin typeface="+mn-lt"/>
          <a:ea typeface="+mn-ea"/>
          <a:cs typeface="+mn-cs"/>
        </a:defRPr>
      </a:lvl1pPr>
      <a:lvl2pPr marL="685800" indent="-228600" algn="l" rtl="0" eaLnBrk="0" fontAlgn="base" hangingPunct="0">
        <a:lnSpc>
          <a:spcPct val="120000"/>
        </a:lnSpc>
        <a:spcBef>
          <a:spcPct val="40000"/>
        </a:spcBef>
        <a:spcAft>
          <a:spcPct val="0"/>
        </a:spcAft>
        <a:buClr>
          <a:schemeClr val="tx1"/>
        </a:buClr>
        <a:buFont typeface="Arial" charset="0"/>
        <a:buChar char="–"/>
        <a:defRPr>
          <a:solidFill>
            <a:srgbClr val="003366"/>
          </a:solidFill>
          <a:latin typeface="+mn-lt"/>
        </a:defRPr>
      </a:lvl2pPr>
      <a:lvl3pPr marL="1143000" indent="-228600" algn="l" rtl="0" eaLnBrk="0" fontAlgn="base" hangingPunct="0">
        <a:lnSpc>
          <a:spcPct val="120000"/>
        </a:lnSpc>
        <a:spcBef>
          <a:spcPct val="40000"/>
        </a:spcBef>
        <a:spcAft>
          <a:spcPct val="0"/>
        </a:spcAft>
        <a:buClr>
          <a:schemeClr val="tx1"/>
        </a:buClr>
        <a:buFont typeface="Wingdings" pitchFamily="2" charset="2"/>
        <a:buChar char="§"/>
        <a:defRPr sz="1600">
          <a:solidFill>
            <a:srgbClr val="003366"/>
          </a:solidFill>
          <a:latin typeface="+mn-lt"/>
        </a:defRPr>
      </a:lvl3pPr>
      <a:lvl4pPr marL="14859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4pPr>
      <a:lvl5pPr marL="19431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5pPr>
      <a:lvl6pPr marL="24003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6pPr>
      <a:lvl7pPr marL="28575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7pPr>
      <a:lvl8pPr marL="33147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8pPr>
      <a:lvl9pPr marL="3771900" indent="-228600" algn="l" rtl="0" eaLnBrk="0" fontAlgn="base" hangingPunct="0">
        <a:spcBef>
          <a:spcPct val="20000"/>
        </a:spcBef>
        <a:spcAft>
          <a:spcPct val="0"/>
        </a:spcAft>
        <a:buClr>
          <a:schemeClr val="tx1"/>
        </a:buClr>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7" name="Rectangle 7"/>
          <p:cNvSpPr>
            <a:spLocks noGrp="1" noChangeArrowheads="1"/>
          </p:cNvSpPr>
          <p:nvPr>
            <p:ph type="body" idx="1"/>
          </p:nvPr>
        </p:nvSpPr>
        <p:spPr bwMode="auto">
          <a:xfrm>
            <a:off x="609600" y="1701800"/>
            <a:ext cx="7927975" cy="4546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 Second level</a:t>
            </a:r>
          </a:p>
          <a:p>
            <a:pPr lvl="2"/>
            <a:r>
              <a:rPr lang="en-GB" smtClean="0"/>
              <a:t>Third level</a:t>
            </a:r>
          </a:p>
          <a:p>
            <a:pPr lvl="3"/>
            <a:r>
              <a:rPr lang="en-GB" smtClean="0"/>
              <a:t>Fourth level</a:t>
            </a:r>
          </a:p>
          <a:p>
            <a:pPr lvl="4"/>
            <a:r>
              <a:rPr lang="en-GB" smtClean="0"/>
              <a:t>Fifth level</a:t>
            </a:r>
          </a:p>
        </p:txBody>
      </p:sp>
      <p:grpSp>
        <p:nvGrpSpPr>
          <p:cNvPr id="2" name="Group 31"/>
          <p:cNvGrpSpPr>
            <a:grpSpLocks/>
          </p:cNvGrpSpPr>
          <p:nvPr/>
        </p:nvGrpSpPr>
        <p:grpSpPr bwMode="auto">
          <a:xfrm>
            <a:off x="2819400" y="0"/>
            <a:ext cx="4800600" cy="165100"/>
            <a:chOff x="1632" y="0"/>
            <a:chExt cx="4128" cy="240"/>
          </a:xfrm>
        </p:grpSpPr>
        <p:sp>
          <p:nvSpPr>
            <p:cNvPr id="5144" name="Rectangle 24"/>
            <p:cNvSpPr>
              <a:spLocks noChangeArrowheads="1"/>
            </p:cNvSpPr>
            <p:nvPr/>
          </p:nvSpPr>
          <p:spPr bwMode="auto">
            <a:xfrm>
              <a:off x="1680" y="0"/>
              <a:ext cx="4080" cy="240"/>
            </a:xfrm>
            <a:prstGeom prst="rect">
              <a:avLst/>
            </a:prstGeom>
            <a:gradFill rotWithShape="0">
              <a:gsLst>
                <a:gs pos="0">
                  <a:srgbClr val="FFFFFF"/>
                </a:gs>
                <a:gs pos="100000">
                  <a:srgbClr val="006991"/>
                </a:gs>
              </a:gsLst>
              <a:lin ang="0" scaled="1"/>
            </a:gradFill>
            <a:ln w="9525">
              <a:noFill/>
              <a:miter lim="800000"/>
              <a:headEnd/>
              <a:tailEnd/>
            </a:ln>
            <a:effectLst/>
          </p:spPr>
          <p:txBody>
            <a:bodyPr wrap="none" anchor="ctr"/>
            <a:lstStyle/>
            <a:p>
              <a:pPr eaLnBrk="1" hangingPunct="1">
                <a:lnSpc>
                  <a:spcPct val="100000"/>
                </a:lnSpc>
                <a:spcBef>
                  <a:spcPct val="0"/>
                </a:spcBef>
                <a:buFontTx/>
                <a:buNone/>
              </a:pPr>
              <a:endParaRPr lang="en-AU" sz="2400" b="0" baseline="-25000">
                <a:solidFill>
                  <a:schemeClr val="tx1"/>
                </a:solidFill>
                <a:latin typeface="Times New Roman" pitchFamily="18" charset="0"/>
              </a:endParaRPr>
            </a:p>
          </p:txBody>
        </p:sp>
        <p:sp>
          <p:nvSpPr>
            <p:cNvPr id="5145" name="Rectangle 25"/>
            <p:cNvSpPr>
              <a:spLocks noChangeArrowheads="1"/>
            </p:cNvSpPr>
            <p:nvPr/>
          </p:nvSpPr>
          <p:spPr bwMode="auto">
            <a:xfrm>
              <a:off x="1632" y="192"/>
              <a:ext cx="4128" cy="48"/>
            </a:xfrm>
            <a:prstGeom prst="rect">
              <a:avLst/>
            </a:prstGeom>
            <a:gradFill rotWithShape="0">
              <a:gsLst>
                <a:gs pos="0">
                  <a:srgbClr val="FFFFFF"/>
                </a:gs>
                <a:gs pos="100000">
                  <a:srgbClr val="A0A0A0"/>
                </a:gs>
              </a:gsLst>
              <a:lin ang="0" scaled="1"/>
            </a:gradFill>
            <a:ln w="9525">
              <a:noFill/>
              <a:miter lim="800000"/>
              <a:headEnd/>
              <a:tailEnd/>
            </a:ln>
            <a:effectLst/>
          </p:spPr>
          <p:txBody>
            <a:bodyPr wrap="none" anchor="ctr"/>
            <a:lstStyle/>
            <a:p>
              <a:pPr eaLnBrk="1" hangingPunct="1">
                <a:lnSpc>
                  <a:spcPct val="100000"/>
                </a:lnSpc>
                <a:spcBef>
                  <a:spcPct val="0"/>
                </a:spcBef>
                <a:buFontTx/>
                <a:buNone/>
              </a:pPr>
              <a:endParaRPr lang="en-AU" sz="2400" b="0" baseline="-25000">
                <a:solidFill>
                  <a:schemeClr val="tx1"/>
                </a:solidFill>
                <a:latin typeface="Times New Roman" pitchFamily="18" charset="0"/>
              </a:endParaRPr>
            </a:p>
          </p:txBody>
        </p:sp>
      </p:grpSp>
      <p:sp>
        <p:nvSpPr>
          <p:cNvPr id="5155" name="Text Box 35"/>
          <p:cNvSpPr txBox="1">
            <a:spLocks noChangeArrowheads="1"/>
          </p:cNvSpPr>
          <p:nvPr/>
        </p:nvSpPr>
        <p:spPr bwMode="auto">
          <a:xfrm>
            <a:off x="7696200" y="6308725"/>
            <a:ext cx="1295400" cy="396875"/>
          </a:xfrm>
          <a:prstGeom prst="rect">
            <a:avLst/>
          </a:prstGeom>
          <a:noFill/>
          <a:ln w="9525">
            <a:noFill/>
            <a:miter lim="800000"/>
            <a:headEnd/>
            <a:tailEnd/>
          </a:ln>
          <a:effectLst/>
        </p:spPr>
        <p:txBody>
          <a:bodyPr>
            <a:spAutoFit/>
          </a:bodyPr>
          <a:lstStyle/>
          <a:p>
            <a:pPr algn="r" eaLnBrk="1" hangingPunct="1">
              <a:lnSpc>
                <a:spcPct val="100000"/>
              </a:lnSpc>
              <a:spcBef>
                <a:spcPct val="50000"/>
              </a:spcBef>
              <a:buFontTx/>
              <a:buNone/>
            </a:pPr>
            <a:fld id="{F0E11F57-7ACB-4F96-81BD-F9A429840EC6}" type="slidenum">
              <a:rPr lang="en-GB" sz="2000" b="0">
                <a:solidFill>
                  <a:srgbClr val="006991"/>
                </a:solidFill>
                <a:latin typeface="Times New Roman" pitchFamily="18" charset="0"/>
              </a:rPr>
              <a:pPr algn="r" eaLnBrk="1" hangingPunct="1">
                <a:lnSpc>
                  <a:spcPct val="100000"/>
                </a:lnSpc>
                <a:spcBef>
                  <a:spcPct val="50000"/>
                </a:spcBef>
                <a:buFontTx/>
                <a:buNone/>
              </a:pPr>
              <a:t>‹#›</a:t>
            </a:fld>
            <a:endParaRPr lang="en-GB" sz="2000" b="0">
              <a:solidFill>
                <a:srgbClr val="006991"/>
              </a:solidFill>
              <a:latin typeface="Times New Roman" pitchFamily="18" charset="0"/>
            </a:endParaRPr>
          </a:p>
        </p:txBody>
      </p:sp>
      <p:sp>
        <p:nvSpPr>
          <p:cNvPr id="5126" name="Rectangle 6"/>
          <p:cNvSpPr>
            <a:spLocks noGrp="1" noChangeArrowheads="1"/>
          </p:cNvSpPr>
          <p:nvPr>
            <p:ph type="title"/>
          </p:nvPr>
        </p:nvSpPr>
        <p:spPr bwMode="auto">
          <a:xfrm>
            <a:off x="762000" y="782638"/>
            <a:ext cx="8382000" cy="7016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p>
            <a:pPr lvl="0"/>
            <a:r>
              <a:rPr lang="en-GB" smtClean="0"/>
              <a:t>Click to edit Master title style</a:t>
            </a:r>
          </a:p>
        </p:txBody>
      </p:sp>
      <p:sp>
        <p:nvSpPr>
          <p:cNvPr id="5146" name="Rectangle 26"/>
          <p:cNvSpPr>
            <a:spLocks noChangeArrowheads="1"/>
          </p:cNvSpPr>
          <p:nvPr/>
        </p:nvSpPr>
        <p:spPr bwMode="auto">
          <a:xfrm>
            <a:off x="762000" y="1073150"/>
            <a:ext cx="8382000" cy="107950"/>
          </a:xfrm>
          <a:prstGeom prst="rect">
            <a:avLst/>
          </a:prstGeom>
          <a:gradFill rotWithShape="0">
            <a:gsLst>
              <a:gs pos="0">
                <a:srgbClr val="006991"/>
              </a:gs>
              <a:gs pos="50000">
                <a:srgbClr val="A0A0A0"/>
              </a:gs>
              <a:gs pos="100000">
                <a:srgbClr val="006991"/>
              </a:gs>
            </a:gsLst>
            <a:lin ang="0" scaled="1"/>
          </a:gradFill>
          <a:ln w="9525">
            <a:noFill/>
            <a:miter lim="800000"/>
            <a:headEnd/>
            <a:tailEnd/>
          </a:ln>
          <a:effectLst/>
        </p:spPr>
        <p:txBody>
          <a:bodyPr wrap="none" anchor="ctr"/>
          <a:lstStyle/>
          <a:p>
            <a:pPr eaLnBrk="1" hangingPunct="1">
              <a:lnSpc>
                <a:spcPct val="100000"/>
              </a:lnSpc>
              <a:spcBef>
                <a:spcPct val="0"/>
              </a:spcBef>
              <a:buFontTx/>
              <a:buNone/>
            </a:pPr>
            <a:endParaRPr lang="en-AU" sz="2400" b="0" baseline="-25000">
              <a:solidFill>
                <a:schemeClr val="tx1"/>
              </a:solidFill>
              <a:latin typeface="Times New Roman" pitchFamily="18" charset="0"/>
            </a:endParaRPr>
          </a:p>
        </p:txBody>
      </p:sp>
    </p:spTree>
  </p:cSld>
  <p:clrMap bg1="dk2" tx1="lt1" bg2="dk1" tx2="lt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Lst>
  <p:timing>
    <p:tnLst>
      <p:par>
        <p:cTn id="1" dur="indefinite" restart="never" nodeType="tmRoot"/>
      </p:par>
    </p:tnLst>
  </p:timing>
  <p:txStyles>
    <p:titleStyle>
      <a:lvl1pPr algn="ctr" rtl="0" fontAlgn="base">
        <a:spcBef>
          <a:spcPct val="0"/>
        </a:spcBef>
        <a:spcAft>
          <a:spcPct val="0"/>
        </a:spcAft>
        <a:defRPr sz="4000">
          <a:solidFill>
            <a:srgbClr val="006991"/>
          </a:solidFill>
          <a:latin typeface="+mj-lt"/>
          <a:ea typeface="+mj-ea"/>
          <a:cs typeface="+mj-cs"/>
        </a:defRPr>
      </a:lvl1pPr>
      <a:lvl2pPr algn="ctr" rtl="0" fontAlgn="base">
        <a:spcBef>
          <a:spcPct val="0"/>
        </a:spcBef>
        <a:spcAft>
          <a:spcPct val="0"/>
        </a:spcAft>
        <a:defRPr sz="4000">
          <a:solidFill>
            <a:srgbClr val="006991"/>
          </a:solidFill>
          <a:latin typeface="Century Gothic" pitchFamily="34" charset="0"/>
        </a:defRPr>
      </a:lvl2pPr>
      <a:lvl3pPr algn="ctr" rtl="0" fontAlgn="base">
        <a:spcBef>
          <a:spcPct val="0"/>
        </a:spcBef>
        <a:spcAft>
          <a:spcPct val="0"/>
        </a:spcAft>
        <a:defRPr sz="4000">
          <a:solidFill>
            <a:srgbClr val="006991"/>
          </a:solidFill>
          <a:latin typeface="Century Gothic" pitchFamily="34" charset="0"/>
        </a:defRPr>
      </a:lvl3pPr>
      <a:lvl4pPr algn="ctr" rtl="0" fontAlgn="base">
        <a:spcBef>
          <a:spcPct val="0"/>
        </a:spcBef>
        <a:spcAft>
          <a:spcPct val="0"/>
        </a:spcAft>
        <a:defRPr sz="4000">
          <a:solidFill>
            <a:srgbClr val="006991"/>
          </a:solidFill>
          <a:latin typeface="Century Gothic" pitchFamily="34" charset="0"/>
        </a:defRPr>
      </a:lvl4pPr>
      <a:lvl5pPr algn="ctr" rtl="0" fontAlgn="base">
        <a:spcBef>
          <a:spcPct val="0"/>
        </a:spcBef>
        <a:spcAft>
          <a:spcPct val="0"/>
        </a:spcAft>
        <a:defRPr sz="4000">
          <a:solidFill>
            <a:srgbClr val="006991"/>
          </a:solidFill>
          <a:latin typeface="Century Gothic" pitchFamily="34" charset="0"/>
        </a:defRPr>
      </a:lvl5pPr>
      <a:lvl6pPr marL="457200" algn="ctr" rtl="0" fontAlgn="base">
        <a:spcBef>
          <a:spcPct val="0"/>
        </a:spcBef>
        <a:spcAft>
          <a:spcPct val="0"/>
        </a:spcAft>
        <a:defRPr sz="4000">
          <a:solidFill>
            <a:srgbClr val="006991"/>
          </a:solidFill>
          <a:latin typeface="Century Gothic" pitchFamily="34" charset="0"/>
        </a:defRPr>
      </a:lvl6pPr>
      <a:lvl7pPr marL="914400" algn="ctr" rtl="0" fontAlgn="base">
        <a:spcBef>
          <a:spcPct val="0"/>
        </a:spcBef>
        <a:spcAft>
          <a:spcPct val="0"/>
        </a:spcAft>
        <a:defRPr sz="4000">
          <a:solidFill>
            <a:srgbClr val="006991"/>
          </a:solidFill>
          <a:latin typeface="Century Gothic" pitchFamily="34" charset="0"/>
        </a:defRPr>
      </a:lvl7pPr>
      <a:lvl8pPr marL="1371600" algn="ctr" rtl="0" fontAlgn="base">
        <a:spcBef>
          <a:spcPct val="0"/>
        </a:spcBef>
        <a:spcAft>
          <a:spcPct val="0"/>
        </a:spcAft>
        <a:defRPr sz="4000">
          <a:solidFill>
            <a:srgbClr val="006991"/>
          </a:solidFill>
          <a:latin typeface="Century Gothic" pitchFamily="34" charset="0"/>
        </a:defRPr>
      </a:lvl8pPr>
      <a:lvl9pPr marL="1828800" algn="ctr" rtl="0" fontAlgn="base">
        <a:spcBef>
          <a:spcPct val="0"/>
        </a:spcBef>
        <a:spcAft>
          <a:spcPct val="0"/>
        </a:spcAft>
        <a:defRPr sz="4000">
          <a:solidFill>
            <a:srgbClr val="006991"/>
          </a:solidFill>
          <a:latin typeface="Century Gothic" pitchFamily="34" charset="0"/>
        </a:defRPr>
      </a:lvl9pPr>
    </p:titleStyle>
    <p:bodyStyle>
      <a:lvl1pPr marL="342900" indent="-342900" algn="l" rtl="0" fontAlgn="base">
        <a:spcBef>
          <a:spcPct val="20000"/>
        </a:spcBef>
        <a:spcAft>
          <a:spcPct val="0"/>
        </a:spcAft>
        <a:buClr>
          <a:srgbClr val="000066"/>
        </a:buClr>
        <a:buSzPct val="75000"/>
        <a:buFont typeface="Wingdings" pitchFamily="2" charset="2"/>
        <a:buChar char="Ü"/>
        <a:defRPr sz="3200">
          <a:solidFill>
            <a:srgbClr val="000066"/>
          </a:solidFill>
          <a:latin typeface="+mn-lt"/>
          <a:ea typeface="+mn-ea"/>
          <a:cs typeface="+mn-cs"/>
        </a:defRPr>
      </a:lvl1pPr>
      <a:lvl2pPr marL="800100" indent="-342900" algn="l" rtl="0" fontAlgn="base">
        <a:spcBef>
          <a:spcPct val="20000"/>
        </a:spcBef>
        <a:spcAft>
          <a:spcPct val="0"/>
        </a:spcAft>
        <a:buClr>
          <a:schemeClr val="bg2"/>
        </a:buClr>
        <a:buSzPct val="75000"/>
        <a:buFont typeface="Wingdings" pitchFamily="2" charset="2"/>
        <a:buChar char="è"/>
        <a:defRPr sz="2800">
          <a:solidFill>
            <a:schemeClr val="bg2"/>
          </a:solidFill>
          <a:latin typeface="Arial Narrow" pitchFamily="34" charset="0"/>
        </a:defRPr>
      </a:lvl2pPr>
      <a:lvl3pPr marL="1257300" indent="-342900" algn="l" rtl="0" fontAlgn="base">
        <a:spcBef>
          <a:spcPct val="20000"/>
        </a:spcBef>
        <a:spcAft>
          <a:spcPct val="0"/>
        </a:spcAft>
        <a:buClr>
          <a:srgbClr val="000066"/>
        </a:buClr>
        <a:buSzPct val="75000"/>
        <a:buFont typeface="Wingdings" pitchFamily="2" charset="2"/>
        <a:buChar char="à"/>
        <a:defRPr sz="2800">
          <a:solidFill>
            <a:srgbClr val="000066"/>
          </a:solidFill>
          <a:latin typeface="Arial Narrow" pitchFamily="34" charset="0"/>
        </a:defRPr>
      </a:lvl3pPr>
      <a:lvl4pPr marL="1600200" indent="-228600" algn="l" rtl="0" fontAlgn="base">
        <a:spcBef>
          <a:spcPct val="20000"/>
        </a:spcBef>
        <a:spcAft>
          <a:spcPct val="0"/>
        </a:spcAft>
        <a:buClr>
          <a:srgbClr val="005E83"/>
        </a:buClr>
        <a:buSzPct val="75000"/>
        <a:buFont typeface="Wingdings" pitchFamily="2" charset="2"/>
        <a:buChar char="§"/>
        <a:defRPr sz="2400" b="1">
          <a:solidFill>
            <a:srgbClr val="005E83"/>
          </a:solidFill>
          <a:latin typeface="Arial Narrow" pitchFamily="34" charset="0"/>
        </a:defRPr>
      </a:lvl4pPr>
      <a:lvl5pPr marL="1943100" indent="-228600" algn="l" rtl="0" fontAlgn="base">
        <a:spcBef>
          <a:spcPct val="20000"/>
        </a:spcBef>
        <a:spcAft>
          <a:spcPct val="0"/>
        </a:spcAft>
        <a:buClr>
          <a:schemeClr val="bg2"/>
        </a:buClr>
        <a:buSzPct val="75000"/>
        <a:buFont typeface="Wingdings" pitchFamily="2" charset="2"/>
        <a:buChar char="§"/>
        <a:defRPr sz="2000">
          <a:solidFill>
            <a:schemeClr val="bg2"/>
          </a:solidFill>
          <a:latin typeface="+mn-lt"/>
        </a:defRPr>
      </a:lvl5pPr>
      <a:lvl6pPr marL="2400300" indent="-228600" algn="l" rtl="0" fontAlgn="base">
        <a:spcBef>
          <a:spcPct val="20000"/>
        </a:spcBef>
        <a:spcAft>
          <a:spcPct val="0"/>
        </a:spcAft>
        <a:buClr>
          <a:schemeClr val="bg2"/>
        </a:buClr>
        <a:buSzPct val="75000"/>
        <a:buFont typeface="Wingdings" pitchFamily="2" charset="2"/>
        <a:buChar char="§"/>
        <a:defRPr sz="2000">
          <a:solidFill>
            <a:schemeClr val="bg2"/>
          </a:solidFill>
          <a:latin typeface="+mn-lt"/>
        </a:defRPr>
      </a:lvl6pPr>
      <a:lvl7pPr marL="2857500" indent="-228600" algn="l" rtl="0" fontAlgn="base">
        <a:spcBef>
          <a:spcPct val="20000"/>
        </a:spcBef>
        <a:spcAft>
          <a:spcPct val="0"/>
        </a:spcAft>
        <a:buClr>
          <a:schemeClr val="bg2"/>
        </a:buClr>
        <a:buSzPct val="75000"/>
        <a:buFont typeface="Wingdings" pitchFamily="2" charset="2"/>
        <a:buChar char="§"/>
        <a:defRPr sz="2000">
          <a:solidFill>
            <a:schemeClr val="bg2"/>
          </a:solidFill>
          <a:latin typeface="+mn-lt"/>
        </a:defRPr>
      </a:lvl7pPr>
      <a:lvl8pPr marL="3314700" indent="-228600" algn="l" rtl="0" fontAlgn="base">
        <a:spcBef>
          <a:spcPct val="20000"/>
        </a:spcBef>
        <a:spcAft>
          <a:spcPct val="0"/>
        </a:spcAft>
        <a:buClr>
          <a:schemeClr val="bg2"/>
        </a:buClr>
        <a:buSzPct val="75000"/>
        <a:buFont typeface="Wingdings" pitchFamily="2" charset="2"/>
        <a:buChar char="§"/>
        <a:defRPr sz="2000">
          <a:solidFill>
            <a:schemeClr val="bg2"/>
          </a:solidFill>
          <a:latin typeface="+mn-lt"/>
        </a:defRPr>
      </a:lvl8pPr>
      <a:lvl9pPr marL="3771900" indent="-228600" algn="l" rtl="0" fontAlgn="base">
        <a:spcBef>
          <a:spcPct val="20000"/>
        </a:spcBef>
        <a:spcAft>
          <a:spcPct val="0"/>
        </a:spcAft>
        <a:buClr>
          <a:schemeClr val="bg2"/>
        </a:buClr>
        <a:buSzPct val="75000"/>
        <a:buFont typeface="Wingdings" pitchFamily="2" charset="2"/>
        <a:buChar char="§"/>
        <a:defRPr sz="20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image" Target="../gdsil-tag.gif" TargetMode="External"/><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crisil_ratings-tag.gif" TargetMode="External"/><Relationship Id="rId2" Type="http://schemas.openxmlformats.org/officeDocument/2006/relationships/image" Target="../media/image5.jpeg"/><Relationship Id="rId1" Type="http://schemas.openxmlformats.org/officeDocument/2006/relationships/slideLayout" Target="../slideLayouts/slideLayout20.xml"/><Relationship Id="rId6" Type="http://schemas.openxmlformats.org/officeDocument/2006/relationships/image" Target="../media/image9.png"/><Relationship Id="rId11" Type="http://schemas.openxmlformats.org/officeDocument/2006/relationships/image" Target="../media/image12.png"/><Relationship Id="rId5" Type="http://schemas.openxmlformats.org/officeDocument/2006/relationships/image" Target="../media/image8.wmf"/><Relationship Id="rId10" Type="http://schemas.openxmlformats.org/officeDocument/2006/relationships/image" Target="../irevna.gif" TargetMode="External"/><Relationship Id="rId4" Type="http://schemas.openxmlformats.org/officeDocument/2006/relationships/image" Target="../media/image7.jpeg"/><Relationship Id="rId9"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0.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tags" Target="../tags/tag1.xml"/><Relationship Id="rId1" Type="http://schemas.openxmlformats.org/officeDocument/2006/relationships/vmlDrawing" Target="../drawings/vmlDrawing1.vml"/><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ubtitle 11"/>
          <p:cNvSpPr>
            <a:spLocks noGrp="1"/>
          </p:cNvSpPr>
          <p:nvPr>
            <p:ph type="subTitle" idx="1"/>
          </p:nvPr>
        </p:nvSpPr>
        <p:spPr>
          <a:xfrm>
            <a:off x="2754897" y="5345466"/>
            <a:ext cx="5484813" cy="1200329"/>
          </a:xfrm>
        </p:spPr>
        <p:txBody>
          <a:bodyPr/>
          <a:lstStyle/>
          <a:p>
            <a:r>
              <a:rPr lang="en-US" dirty="0" smtClean="0">
                <a:latin typeface="Century Gothic" pitchFamily="34" charset="0"/>
              </a:rPr>
              <a:t>Presentation by </a:t>
            </a:r>
            <a:r>
              <a:rPr lang="en-US" dirty="0" smtClean="0">
                <a:latin typeface="Century Gothic" pitchFamily="34" charset="0"/>
              </a:rPr>
              <a:t>: Vivek Sharma, Head- Energy</a:t>
            </a:r>
            <a:endParaRPr lang="en-US" dirty="0" smtClean="0">
              <a:latin typeface="Century Gothic" pitchFamily="34" charset="0"/>
            </a:endParaRPr>
          </a:p>
          <a:p>
            <a:r>
              <a:rPr lang="en-US" dirty="0" smtClean="0">
                <a:latin typeface="Century Gothic" pitchFamily="34" charset="0"/>
              </a:rPr>
              <a:t>CRISIL Risk &amp; Infrastructure Solutions </a:t>
            </a:r>
            <a:r>
              <a:rPr lang="en-US" dirty="0" smtClean="0">
                <a:latin typeface="Century Gothic" pitchFamily="34" charset="0"/>
              </a:rPr>
              <a:t>Limited,</a:t>
            </a:r>
          </a:p>
          <a:p>
            <a:r>
              <a:rPr lang="en-US" dirty="0" smtClean="0">
                <a:latin typeface="Century Gothic" pitchFamily="34" charset="0"/>
              </a:rPr>
              <a:t>Mobile: +91 9971644110</a:t>
            </a:r>
          </a:p>
          <a:p>
            <a:r>
              <a:rPr lang="en-US" dirty="0" smtClean="0">
                <a:latin typeface="Century Gothic" pitchFamily="34" charset="0"/>
              </a:rPr>
              <a:t>Email: vhsharma@crisil.com</a:t>
            </a:r>
            <a:endParaRPr lang="en-US" dirty="0" smtClean="0">
              <a:latin typeface="Century Gothic" pitchFamily="34" charset="0"/>
            </a:endParaRPr>
          </a:p>
        </p:txBody>
      </p:sp>
      <p:sp>
        <p:nvSpPr>
          <p:cNvPr id="10243" name="Title 10"/>
          <p:cNvSpPr>
            <a:spLocks noGrp="1"/>
          </p:cNvSpPr>
          <p:nvPr>
            <p:ph type="ctrTitle"/>
          </p:nvPr>
        </p:nvSpPr>
        <p:spPr>
          <a:xfrm>
            <a:off x="2673726" y="2423260"/>
            <a:ext cx="6292853" cy="1609445"/>
          </a:xfrm>
        </p:spPr>
        <p:txBody>
          <a:bodyPr/>
          <a:lstStyle/>
          <a:p>
            <a:r>
              <a:rPr lang="en-US" dirty="0" smtClean="0">
                <a:latin typeface="Century Gothic" pitchFamily="34" charset="0"/>
              </a:rPr>
              <a:t>Distribution Tariff Determination &amp; Tariff </a:t>
            </a:r>
            <a:r>
              <a:rPr lang="en-US" dirty="0" err="1" smtClean="0">
                <a:latin typeface="Century Gothic" pitchFamily="34" charset="0"/>
              </a:rPr>
              <a:t>Rationalisation</a:t>
            </a:r>
            <a:r>
              <a:rPr lang="en-US" dirty="0" smtClean="0">
                <a:latin typeface="Century Gothic" pitchFamily="34" charset="0"/>
              </a:rPr>
              <a:t/>
            </a:r>
            <a:br>
              <a:rPr lang="en-US" dirty="0" smtClean="0">
                <a:latin typeface="Century Gothic" pitchFamily="34" charset="0"/>
              </a:rPr>
            </a:br>
            <a:r>
              <a:rPr lang="en-US" dirty="0" smtClean="0">
                <a:latin typeface="Century Gothic" pitchFamily="34" charset="0"/>
              </a:rPr>
              <a:t/>
            </a:r>
            <a:br>
              <a:rPr lang="en-US" dirty="0" smtClean="0">
                <a:latin typeface="Century Gothic" pitchFamily="34" charset="0"/>
              </a:rPr>
            </a:br>
            <a:r>
              <a:rPr lang="en-US" dirty="0" smtClean="0">
                <a:latin typeface="Century Gothic" pitchFamily="34" charset="0"/>
              </a:rPr>
              <a:t/>
            </a:r>
            <a:br>
              <a:rPr lang="en-US" dirty="0" smtClean="0">
                <a:latin typeface="Century Gothic" pitchFamily="34" charset="0"/>
              </a:rPr>
            </a:br>
            <a:r>
              <a:rPr lang="en-US" sz="1800" dirty="0" smtClean="0">
                <a:latin typeface="Century Gothic" pitchFamily="34" charset="0"/>
              </a:rPr>
              <a:t>4</a:t>
            </a:r>
            <a:r>
              <a:rPr lang="en-US" sz="1800" baseline="30000" dirty="0" smtClean="0">
                <a:latin typeface="Century Gothic" pitchFamily="34" charset="0"/>
              </a:rPr>
              <a:t>th</a:t>
            </a:r>
            <a:r>
              <a:rPr lang="en-US" sz="1800" dirty="0" smtClean="0">
                <a:latin typeface="Century Gothic" pitchFamily="34" charset="0"/>
              </a:rPr>
              <a:t> Capacity Building </a:t>
            </a:r>
            <a:r>
              <a:rPr lang="en-US" sz="1800" dirty="0" err="1" smtClean="0">
                <a:latin typeface="Century Gothic" pitchFamily="34" charset="0"/>
              </a:rPr>
              <a:t>Programme</a:t>
            </a:r>
            <a:r>
              <a:rPr lang="en-US" sz="1800" dirty="0" smtClean="0">
                <a:latin typeface="Century Gothic" pitchFamily="34" charset="0"/>
              </a:rPr>
              <a:t> for Officers of Electricity Regulatory Commissions</a:t>
            </a:r>
            <a:endParaRPr lang="en-US" dirty="0" smtClean="0">
              <a:latin typeface="Century Gothic" pitchFamily="34" charset="0"/>
            </a:endParaRPr>
          </a:p>
        </p:txBody>
      </p:sp>
      <p:sp>
        <p:nvSpPr>
          <p:cNvPr id="10244" name="Content Placeholder 12"/>
          <p:cNvSpPr>
            <a:spLocks noGrp="1"/>
          </p:cNvSpPr>
          <p:nvPr>
            <p:ph sz="quarter" idx="10"/>
          </p:nvPr>
        </p:nvSpPr>
        <p:spPr>
          <a:xfrm>
            <a:off x="2710741" y="4525487"/>
            <a:ext cx="5497512" cy="428625"/>
          </a:xfrm>
        </p:spPr>
        <p:txBody>
          <a:bodyPr/>
          <a:lstStyle/>
          <a:p>
            <a:r>
              <a:rPr lang="en-US" sz="1800" b="1" dirty="0" smtClean="0">
                <a:latin typeface="Century Gothic" pitchFamily="34" charset="0"/>
              </a:rPr>
              <a:t>Forum of Regulators</a:t>
            </a:r>
            <a:endParaRPr lang="en-US" sz="1800" b="1" dirty="0" smtClean="0">
              <a:latin typeface="Century Gothic" pitchFamily="34" charset="0"/>
            </a:endParaRPr>
          </a:p>
        </p:txBody>
      </p:sp>
      <p:sp>
        <p:nvSpPr>
          <p:cNvPr id="10245" name="Content Placeholder 13"/>
          <p:cNvSpPr>
            <a:spLocks noGrp="1"/>
          </p:cNvSpPr>
          <p:nvPr>
            <p:ph sz="quarter" idx="11"/>
          </p:nvPr>
        </p:nvSpPr>
        <p:spPr>
          <a:xfrm>
            <a:off x="2697988" y="3160472"/>
            <a:ext cx="5497512" cy="430212"/>
          </a:xfrm>
        </p:spPr>
        <p:txBody>
          <a:bodyPr/>
          <a:lstStyle/>
          <a:p>
            <a:r>
              <a:rPr lang="en-US" dirty="0" smtClean="0">
                <a:latin typeface="Century Gothic" pitchFamily="34" charset="0"/>
              </a:rPr>
              <a:t>19</a:t>
            </a:r>
            <a:r>
              <a:rPr lang="en-US" baseline="30000" dirty="0" smtClean="0">
                <a:latin typeface="Century Gothic" pitchFamily="34" charset="0"/>
              </a:rPr>
              <a:t>th</a:t>
            </a:r>
            <a:r>
              <a:rPr lang="en-US" dirty="0" smtClean="0">
                <a:latin typeface="Century Gothic" pitchFamily="34" charset="0"/>
              </a:rPr>
              <a:t> </a:t>
            </a:r>
            <a:r>
              <a:rPr lang="en-US" dirty="0" smtClean="0">
                <a:latin typeface="Century Gothic" pitchFamily="34" charset="0"/>
              </a:rPr>
              <a:t>July, 2011</a:t>
            </a:r>
          </a:p>
        </p:txBody>
      </p:sp>
      <p:sp>
        <p:nvSpPr>
          <p:cNvPr id="10246" name="Line 2"/>
          <p:cNvSpPr>
            <a:spLocks noChangeShapeType="1"/>
          </p:cNvSpPr>
          <p:nvPr/>
        </p:nvSpPr>
        <p:spPr bwMode="auto">
          <a:xfrm flipV="1">
            <a:off x="2286000" y="0"/>
            <a:ext cx="0" cy="6858000"/>
          </a:xfrm>
          <a:prstGeom prst="line">
            <a:avLst/>
          </a:prstGeom>
          <a:noFill/>
          <a:ln w="12700">
            <a:solidFill>
              <a:schemeClr val="tx1"/>
            </a:solidFill>
            <a:round/>
            <a:headEnd/>
            <a:tailEnd/>
          </a:ln>
        </p:spPr>
        <p:txBody>
          <a:bodyPr wrap="none" anchor="ctr"/>
          <a:lstStyle/>
          <a:p>
            <a:endParaRPr lang="en-US">
              <a:latin typeface="Century Gothic" pitchFamily="34" charset="0"/>
            </a:endParaRPr>
          </a:p>
        </p:txBody>
      </p:sp>
      <p:sp>
        <p:nvSpPr>
          <p:cNvPr id="10247" name="Line 3"/>
          <p:cNvSpPr>
            <a:spLocks noChangeShapeType="1"/>
          </p:cNvSpPr>
          <p:nvPr/>
        </p:nvSpPr>
        <p:spPr bwMode="auto">
          <a:xfrm>
            <a:off x="0" y="2286000"/>
            <a:ext cx="9144000" cy="0"/>
          </a:xfrm>
          <a:prstGeom prst="line">
            <a:avLst/>
          </a:prstGeom>
          <a:noFill/>
          <a:ln w="12700">
            <a:solidFill>
              <a:schemeClr val="tx1"/>
            </a:solidFill>
            <a:round/>
            <a:headEnd/>
            <a:tailEnd/>
          </a:ln>
        </p:spPr>
        <p:txBody>
          <a:bodyPr wrap="none" anchor="ctr"/>
          <a:lstStyle/>
          <a:p>
            <a:endParaRPr lang="en-US">
              <a:latin typeface="Century Gothic"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457200" y="62552"/>
            <a:ext cx="7467600" cy="428767"/>
          </a:xfrm>
        </p:spPr>
        <p:txBody>
          <a:bodyPr/>
          <a:lstStyle/>
          <a:p>
            <a:r>
              <a:rPr lang="en-US" sz="2400" dirty="0" smtClean="0"/>
              <a:t>Distribution and AT&amp;C Losses (Cont..) </a:t>
            </a:r>
          </a:p>
        </p:txBody>
      </p:sp>
      <p:sp>
        <p:nvSpPr>
          <p:cNvPr id="7" name="Rectangle 61"/>
          <p:cNvSpPr txBox="1">
            <a:spLocks noChangeArrowheads="1"/>
          </p:cNvSpPr>
          <p:nvPr/>
        </p:nvSpPr>
        <p:spPr bwMode="auto">
          <a:xfrm>
            <a:off x="388960" y="772232"/>
            <a:ext cx="8523028" cy="5257800"/>
          </a:xfrm>
          <a:prstGeom prst="rect">
            <a:avLst/>
          </a:prstGeom>
          <a:noFill/>
          <a:ln w="9525">
            <a:noFill/>
            <a:miter lim="800000"/>
            <a:headEnd/>
            <a:tailEnd/>
          </a:ln>
          <a:effectLst/>
        </p:spPr>
        <p:txBody>
          <a:bodyPr/>
          <a:lstStyle/>
          <a:p>
            <a:pPr marL="287338" indent="-287338" algn="just">
              <a:spcBef>
                <a:spcPts val="600"/>
              </a:spcBef>
              <a:spcAft>
                <a:spcPts val="600"/>
              </a:spcAft>
              <a:buFont typeface="Arial" pitchFamily="34" charset="0"/>
              <a:buChar char="•"/>
              <a:defRPr/>
            </a:pPr>
            <a:r>
              <a:rPr lang="en-US" dirty="0" smtClean="0">
                <a:latin typeface="Calibri" pitchFamily="34" charset="0"/>
              </a:rPr>
              <a:t>Billing of metered and un-metered sales to be done as discussed before</a:t>
            </a:r>
            <a:endParaRPr lang="en-US" u="sng" dirty="0" smtClean="0">
              <a:latin typeface="Calibri" pitchFamily="34" charset="0"/>
            </a:endParaRPr>
          </a:p>
          <a:p>
            <a:pPr marL="287338" indent="-287338" algn="just">
              <a:spcBef>
                <a:spcPts val="600"/>
              </a:spcBef>
              <a:spcAft>
                <a:spcPts val="600"/>
              </a:spcAft>
              <a:buFont typeface="Arial" pitchFamily="34" charset="0"/>
              <a:buChar char="•"/>
              <a:defRPr/>
            </a:pPr>
            <a:r>
              <a:rPr lang="en-US" dirty="0" smtClean="0">
                <a:latin typeface="Calibri" pitchFamily="34" charset="0"/>
              </a:rPr>
              <a:t>Distribution </a:t>
            </a:r>
            <a:r>
              <a:rPr lang="en-US" dirty="0" smtClean="0">
                <a:latin typeface="Calibri" pitchFamily="34" charset="0"/>
              </a:rPr>
              <a:t>licensee to ensure  that input and output points of licensee’s operations are metered/normalized as efficiently as possible to aid in Energy accounting and audit required for the purpose of estimation of baseline AT&amp;C </a:t>
            </a:r>
            <a:r>
              <a:rPr lang="en-US" dirty="0" smtClean="0">
                <a:latin typeface="Calibri" pitchFamily="34" charset="0"/>
              </a:rPr>
              <a:t>losses</a:t>
            </a:r>
            <a:endParaRPr lang="en-US" dirty="0" smtClean="0">
              <a:latin typeface="Calibri" pitchFamily="34" charset="0"/>
            </a:endParaRPr>
          </a:p>
          <a:p>
            <a:pPr marL="287338" indent="-287338" algn="just">
              <a:spcBef>
                <a:spcPts val="600"/>
              </a:spcBef>
              <a:spcAft>
                <a:spcPts val="600"/>
              </a:spcAft>
              <a:buFont typeface="Arial" pitchFamily="34" charset="0"/>
              <a:buChar char="•"/>
              <a:defRPr/>
            </a:pPr>
            <a:r>
              <a:rPr lang="en-US" dirty="0" smtClean="0">
                <a:latin typeface="Calibri" pitchFamily="34" charset="0"/>
              </a:rPr>
              <a:t>Proposed </a:t>
            </a:r>
            <a:r>
              <a:rPr lang="en-US" dirty="0">
                <a:latin typeface="Calibri" pitchFamily="34" charset="0"/>
              </a:rPr>
              <a:t>Annual loss reduction </a:t>
            </a:r>
            <a:r>
              <a:rPr lang="en-US" dirty="0" smtClean="0">
                <a:latin typeface="Calibri" pitchFamily="34" charset="0"/>
              </a:rPr>
              <a:t>(by RAPDRP) against </a:t>
            </a:r>
            <a:r>
              <a:rPr lang="en-US" dirty="0">
                <a:latin typeface="Calibri" pitchFamily="34" charset="0"/>
              </a:rPr>
              <a:t>the existing loss </a:t>
            </a:r>
            <a:r>
              <a:rPr lang="en-US" dirty="0" smtClean="0">
                <a:latin typeface="Calibri" pitchFamily="34" charset="0"/>
              </a:rPr>
              <a:t>levels </a:t>
            </a:r>
            <a:endParaRPr lang="en-US" dirty="0">
              <a:latin typeface="Calibri" pitchFamily="34" charset="0"/>
            </a:endParaRPr>
          </a:p>
          <a:p>
            <a:pPr marL="287338" algn="just">
              <a:spcBef>
                <a:spcPts val="300"/>
              </a:spcBef>
              <a:spcAft>
                <a:spcPts val="300"/>
              </a:spcAft>
              <a:defRPr/>
            </a:pPr>
            <a:r>
              <a:rPr lang="en-US" dirty="0">
                <a:latin typeface="Calibri" pitchFamily="34" charset="0"/>
              </a:rPr>
              <a:t>Below 15%      Below 1%</a:t>
            </a:r>
          </a:p>
          <a:p>
            <a:pPr marL="287338" algn="just">
              <a:spcBef>
                <a:spcPts val="300"/>
              </a:spcBef>
              <a:spcAft>
                <a:spcPts val="300"/>
              </a:spcAft>
              <a:defRPr/>
            </a:pPr>
            <a:r>
              <a:rPr lang="en-US" dirty="0">
                <a:latin typeface="Calibri" pitchFamily="34" charset="0"/>
              </a:rPr>
              <a:t>15%-20%         1% to 2%  </a:t>
            </a:r>
          </a:p>
          <a:p>
            <a:pPr marL="287338" algn="just">
              <a:spcBef>
                <a:spcPts val="300"/>
              </a:spcBef>
              <a:spcAft>
                <a:spcPts val="300"/>
              </a:spcAft>
              <a:defRPr/>
            </a:pPr>
            <a:r>
              <a:rPr lang="en-US" dirty="0">
                <a:latin typeface="Calibri" pitchFamily="34" charset="0"/>
              </a:rPr>
              <a:t>20%-30%          2% to 3%</a:t>
            </a:r>
          </a:p>
          <a:p>
            <a:pPr marL="287338" indent="-287338" algn="just">
              <a:spcBef>
                <a:spcPts val="600"/>
              </a:spcBef>
              <a:spcAft>
                <a:spcPts val="600"/>
              </a:spcAft>
              <a:buFont typeface="Arial" pitchFamily="34" charset="0"/>
              <a:buChar char="•"/>
              <a:defRPr/>
            </a:pPr>
            <a:endParaRPr lang="en-US" dirty="0" smtClean="0">
              <a:latin typeface="Calibri" pitchFamily="34" charset="0"/>
            </a:endParaRPr>
          </a:p>
          <a:p>
            <a:pPr marL="287338" indent="-287338" algn="just">
              <a:spcBef>
                <a:spcPts val="600"/>
              </a:spcBef>
              <a:spcAft>
                <a:spcPts val="600"/>
              </a:spcAft>
              <a:buFont typeface="Arial" pitchFamily="34" charset="0"/>
              <a:buChar char="•"/>
              <a:defRPr/>
            </a:pPr>
            <a:r>
              <a:rPr lang="en-US" dirty="0" smtClean="0">
                <a:latin typeface="Calibri" pitchFamily="34" charset="0"/>
              </a:rPr>
              <a:t>OTHER Options- Where </a:t>
            </a:r>
            <a:r>
              <a:rPr lang="en-US" dirty="0">
                <a:latin typeface="Calibri" pitchFamily="34" charset="0"/>
              </a:rPr>
              <a:t>Distribution Licensee is unable to reduce losses -</a:t>
            </a:r>
          </a:p>
          <a:p>
            <a:pPr marL="519113" indent="-231775" algn="just">
              <a:spcBef>
                <a:spcPts val="300"/>
              </a:spcBef>
              <a:spcAft>
                <a:spcPts val="300"/>
              </a:spcAft>
              <a:buFont typeface="Arial" pitchFamily="34" charset="0"/>
              <a:buChar char="•"/>
              <a:defRPr/>
            </a:pPr>
            <a:r>
              <a:rPr lang="en-US" dirty="0">
                <a:latin typeface="Calibri" pitchFamily="34" charset="0"/>
              </a:rPr>
              <a:t>Circle-wise Distribution loss reduction targets shall be approved.</a:t>
            </a:r>
          </a:p>
          <a:p>
            <a:pPr marL="519113" indent="-231775" algn="just">
              <a:spcBef>
                <a:spcPts val="300"/>
              </a:spcBef>
              <a:spcAft>
                <a:spcPts val="300"/>
              </a:spcAft>
              <a:buFont typeface="Arial" pitchFamily="34" charset="0"/>
              <a:buChar char="•"/>
              <a:defRPr/>
            </a:pPr>
            <a:r>
              <a:rPr lang="en-US" dirty="0">
                <a:latin typeface="Calibri" pitchFamily="34" charset="0"/>
              </a:rPr>
              <a:t>Circle-wise differential tariff shall also be implemented to mobilize support/push from the consumer on the Distribution Licensee to drive loss reduction</a:t>
            </a:r>
            <a:r>
              <a:rPr lang="en-US" dirty="0" smtClean="0">
                <a:latin typeface="Calibri" pitchFamily="34" charset="0"/>
              </a:rPr>
              <a:t>.</a:t>
            </a:r>
          </a:p>
          <a:p>
            <a:pPr marL="519113" indent="-231775" algn="just">
              <a:spcBef>
                <a:spcPts val="300"/>
              </a:spcBef>
              <a:spcAft>
                <a:spcPts val="300"/>
              </a:spcAft>
              <a:buFont typeface="Arial" pitchFamily="34" charset="0"/>
              <a:buChar char="•"/>
              <a:defRPr/>
            </a:pPr>
            <a:r>
              <a:rPr lang="en-US" dirty="0" smtClean="0">
                <a:latin typeface="Calibri" pitchFamily="34" charset="0"/>
              </a:rPr>
              <a:t>Distribution Franchisee</a:t>
            </a:r>
            <a:endParaRPr lang="en-US" dirty="0">
              <a:latin typeface="Calibri" pitchFamily="34" charset="0"/>
            </a:endParaRPr>
          </a:p>
          <a:p>
            <a:pPr marL="287338" indent="-287338" algn="just">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85384"/>
            <a:ext cx="7467600" cy="319585"/>
          </a:xfrm>
        </p:spPr>
        <p:txBody>
          <a:bodyPr/>
          <a:lstStyle/>
          <a:p>
            <a:r>
              <a:rPr lang="en-US" sz="2400" dirty="0" smtClean="0"/>
              <a:t>Approval for Power </a:t>
            </a:r>
            <a:r>
              <a:rPr lang="en-US" sz="2400" dirty="0" smtClean="0"/>
              <a:t>Purchase </a:t>
            </a:r>
            <a:r>
              <a:rPr lang="en-US" sz="2400" dirty="0" smtClean="0"/>
              <a:t>quantum/cost </a:t>
            </a:r>
            <a:endParaRPr lang="en-US" sz="2400" dirty="0" smtClean="0"/>
          </a:p>
        </p:txBody>
      </p:sp>
      <p:sp>
        <p:nvSpPr>
          <p:cNvPr id="7" name="Rectangle 61"/>
          <p:cNvSpPr txBox="1">
            <a:spLocks noChangeArrowheads="1"/>
          </p:cNvSpPr>
          <p:nvPr/>
        </p:nvSpPr>
        <p:spPr bwMode="auto">
          <a:xfrm>
            <a:off x="457199" y="701720"/>
            <a:ext cx="8400197" cy="5105400"/>
          </a:xfrm>
          <a:prstGeom prst="rect">
            <a:avLst/>
          </a:prstGeom>
          <a:noFill/>
          <a:ln w="9525">
            <a:noFill/>
            <a:miter lim="800000"/>
            <a:headEnd/>
            <a:tailEnd/>
          </a:ln>
          <a:effectLst/>
        </p:spPr>
        <p:txBody>
          <a:bodyPr/>
          <a:lstStyle/>
          <a:p>
            <a:pPr marL="287338" indent="-287338">
              <a:spcBef>
                <a:spcPts val="600"/>
              </a:spcBef>
              <a:spcAft>
                <a:spcPts val="600"/>
              </a:spcAft>
              <a:defRPr/>
            </a:pPr>
            <a:r>
              <a:rPr lang="en-US" u="sng" dirty="0">
                <a:latin typeface="Calibri" pitchFamily="34" charset="0"/>
              </a:rPr>
              <a:t>Background</a:t>
            </a:r>
          </a:p>
          <a:p>
            <a:pPr marL="287338" indent="-287338" algn="just">
              <a:spcBef>
                <a:spcPts val="600"/>
              </a:spcBef>
              <a:spcAft>
                <a:spcPts val="600"/>
              </a:spcAft>
              <a:buFont typeface="Arial" pitchFamily="34" charset="0"/>
              <a:buChar char="•"/>
              <a:defRPr/>
            </a:pPr>
            <a:r>
              <a:rPr lang="en-US" dirty="0" smtClean="0">
                <a:latin typeface="Calibri" pitchFamily="34" charset="0"/>
              </a:rPr>
              <a:t>Inappropriate </a:t>
            </a:r>
            <a:r>
              <a:rPr lang="en-US" dirty="0">
                <a:latin typeface="Calibri" pitchFamily="34" charset="0"/>
              </a:rPr>
              <a:t>Sales Forecast    Inappropriate power procurement plan    High short term power purchase cost       Financial losses to Distribution licensee.</a:t>
            </a:r>
            <a:endParaRPr lang="en-US" dirty="0">
              <a:latin typeface="Calibri" pitchFamily="34" charset="0"/>
            </a:endParaRPr>
          </a:p>
          <a:p>
            <a:pPr marL="627063" indent="-339725" algn="just">
              <a:spcBef>
                <a:spcPts val="300"/>
              </a:spcBef>
              <a:spcAft>
                <a:spcPts val="300"/>
              </a:spcAft>
              <a:buFont typeface="Arial" pitchFamily="34" charset="0"/>
              <a:buChar char="•"/>
              <a:defRPr/>
            </a:pPr>
            <a:r>
              <a:rPr lang="en-US" sz="1600" dirty="0">
                <a:latin typeface="Calibri" pitchFamily="34" charset="0"/>
              </a:rPr>
              <a:t>Significant difference in actual and approved Power purchase </a:t>
            </a:r>
            <a:r>
              <a:rPr lang="en-US" sz="1600" dirty="0" smtClean="0">
                <a:latin typeface="Calibri" pitchFamily="34" charset="0"/>
              </a:rPr>
              <a:t>quantum/cost</a:t>
            </a:r>
            <a:endParaRPr lang="en-US" sz="1600" dirty="0">
              <a:latin typeface="Calibri" pitchFamily="34" charset="0"/>
            </a:endParaRPr>
          </a:p>
          <a:p>
            <a:pPr marL="287338" indent="-287338" algn="just">
              <a:spcBef>
                <a:spcPts val="600"/>
              </a:spcBef>
              <a:spcAft>
                <a:spcPts val="600"/>
              </a:spcAft>
              <a:buFont typeface="Arial" pitchFamily="34" charset="0"/>
              <a:buChar char="•"/>
              <a:defRPr/>
            </a:pPr>
            <a:r>
              <a:rPr lang="en-US" dirty="0" smtClean="0">
                <a:latin typeface="Calibri" pitchFamily="34" charset="0"/>
              </a:rPr>
              <a:t>Lack </a:t>
            </a:r>
            <a:r>
              <a:rPr lang="en-US" dirty="0">
                <a:latin typeface="Calibri" pitchFamily="34" charset="0"/>
              </a:rPr>
              <a:t>of true-up practice or delay in true-up exercise and ultimately disallowance of short term power purchase during true up, if any, further augments losses of the Distribution Licensee to a considerable extent.</a:t>
            </a:r>
            <a:endParaRPr lang="en-US" dirty="0">
              <a:latin typeface="Calibri" pitchFamily="34" charset="0"/>
            </a:endParaRPr>
          </a:p>
          <a:p>
            <a:pPr marL="287338" indent="-287338">
              <a:spcBef>
                <a:spcPts val="600"/>
              </a:spcBef>
              <a:spcAft>
                <a:spcPts val="600"/>
              </a:spcAft>
              <a:defRPr/>
            </a:pPr>
            <a:endParaRPr lang="en-US" u="sng" dirty="0" smtClean="0">
              <a:latin typeface="Calibri" pitchFamily="34" charset="0"/>
            </a:endParaRPr>
          </a:p>
          <a:p>
            <a:pPr marL="287338" indent="-287338">
              <a:spcBef>
                <a:spcPts val="600"/>
              </a:spcBef>
              <a:spcAft>
                <a:spcPts val="600"/>
              </a:spcAft>
              <a:defRPr/>
            </a:pPr>
            <a:r>
              <a:rPr lang="en-US" u="sng" dirty="0" smtClean="0">
                <a:latin typeface="Calibri" pitchFamily="34" charset="0"/>
              </a:rPr>
              <a:t>Possible Methodology for base level approval for Power </a:t>
            </a:r>
            <a:r>
              <a:rPr lang="en-US" u="sng" dirty="0">
                <a:latin typeface="Calibri" pitchFamily="34" charset="0"/>
              </a:rPr>
              <a:t>Purchase </a:t>
            </a:r>
            <a:r>
              <a:rPr lang="en-US" u="sng" dirty="0" smtClean="0">
                <a:latin typeface="Calibri" pitchFamily="34" charset="0"/>
              </a:rPr>
              <a:t>quantum/Cost</a:t>
            </a:r>
            <a:endParaRPr lang="en-US" u="sng" dirty="0">
              <a:latin typeface="Calibri" pitchFamily="34" charset="0"/>
            </a:endParaRPr>
          </a:p>
          <a:p>
            <a:pPr marL="287338" indent="-287338" algn="just">
              <a:spcBef>
                <a:spcPts val="600"/>
              </a:spcBef>
              <a:spcAft>
                <a:spcPts val="600"/>
              </a:spcAft>
              <a:buFont typeface="Arial" pitchFamily="34" charset="0"/>
              <a:buChar char="•"/>
              <a:defRPr/>
            </a:pPr>
            <a:r>
              <a:rPr lang="en-US" dirty="0">
                <a:latin typeface="Calibri" pitchFamily="34" charset="0"/>
              </a:rPr>
              <a:t>Comprehensive Power Procurement Plan- To be a component of MYT  </a:t>
            </a:r>
            <a:r>
              <a:rPr lang="en-US" dirty="0" smtClean="0">
                <a:latin typeface="Calibri" pitchFamily="34" charset="0"/>
              </a:rPr>
              <a:t>petition</a:t>
            </a:r>
            <a:endParaRPr lang="en-US" dirty="0">
              <a:latin typeface="Calibri" pitchFamily="34" charset="0"/>
            </a:endParaRPr>
          </a:p>
          <a:p>
            <a:pPr marL="744538" lvl="1" indent="-287338" algn="just">
              <a:spcBef>
                <a:spcPts val="600"/>
              </a:spcBef>
              <a:spcAft>
                <a:spcPts val="600"/>
              </a:spcAft>
              <a:buClr>
                <a:schemeClr val="tx1"/>
              </a:buClr>
              <a:buFont typeface="Arial" pitchFamily="34" charset="0"/>
              <a:buChar char="•"/>
              <a:tabLst>
                <a:tab pos="457200" algn="l"/>
              </a:tabLst>
              <a:defRPr/>
            </a:pPr>
            <a:r>
              <a:rPr lang="en-US" sz="1600" dirty="0" smtClean="0">
                <a:latin typeface="Calibri" pitchFamily="34" charset="0"/>
              </a:rPr>
              <a:t>Procurement plan for medium &amp; long term shall be addressed by competitive bidding (separately for peak and base requirement)</a:t>
            </a:r>
          </a:p>
          <a:p>
            <a:pPr marL="744538" lvl="1" indent="-287338" algn="just">
              <a:spcBef>
                <a:spcPts val="600"/>
              </a:spcBef>
              <a:spcAft>
                <a:spcPts val="600"/>
              </a:spcAft>
              <a:buClr>
                <a:schemeClr val="tx1"/>
              </a:buClr>
              <a:buFont typeface="Arial" pitchFamily="34" charset="0"/>
              <a:buChar char="•"/>
              <a:tabLst>
                <a:tab pos="457200" algn="l"/>
              </a:tabLst>
              <a:defRPr/>
            </a:pPr>
            <a:r>
              <a:rPr lang="en-US" sz="1600" dirty="0" smtClean="0">
                <a:latin typeface="Calibri" pitchFamily="34" charset="0"/>
              </a:rPr>
              <a:t>States </a:t>
            </a:r>
            <a:r>
              <a:rPr lang="en-US" sz="1600" dirty="0" smtClean="0">
                <a:latin typeface="Calibri" pitchFamily="34" charset="0"/>
              </a:rPr>
              <a:t>with generation mix having less coal or hydro resource: JV with coal bearing states.</a:t>
            </a:r>
          </a:p>
          <a:p>
            <a:pPr marL="744538" lvl="1" indent="-287338" algn="just">
              <a:spcBef>
                <a:spcPts val="600"/>
              </a:spcBef>
              <a:spcAft>
                <a:spcPts val="600"/>
              </a:spcAft>
              <a:buClr>
                <a:schemeClr val="tx1"/>
              </a:buClr>
              <a:buFont typeface="Arial" pitchFamily="34" charset="0"/>
              <a:buChar char="•"/>
              <a:tabLst>
                <a:tab pos="457200" algn="l"/>
              </a:tabLst>
              <a:defRPr/>
            </a:pPr>
            <a:r>
              <a:rPr lang="en-US" sz="1600" dirty="0" smtClean="0">
                <a:latin typeface="Calibri" pitchFamily="34" charset="0"/>
              </a:rPr>
              <a:t>Procurement from renewable energy sources as stipulated by </a:t>
            </a:r>
            <a:r>
              <a:rPr lang="en-US" sz="1600" dirty="0" smtClean="0">
                <a:latin typeface="Calibri" pitchFamily="34" charset="0"/>
              </a:rPr>
              <a:t>SERC</a:t>
            </a:r>
          </a:p>
          <a:p>
            <a:pPr marL="744538" lvl="1" indent="-287338" algn="just">
              <a:spcBef>
                <a:spcPts val="600"/>
              </a:spcBef>
              <a:spcAft>
                <a:spcPts val="600"/>
              </a:spcAft>
              <a:buClr>
                <a:schemeClr val="tx1"/>
              </a:buClr>
              <a:buFont typeface="Arial" pitchFamily="34" charset="0"/>
              <a:buChar char="•"/>
              <a:tabLst>
                <a:tab pos="457200" algn="l"/>
              </a:tabLst>
              <a:defRPr/>
            </a:pPr>
            <a:endParaRPr lang="en-US" dirty="0" smtClean="0">
              <a:latin typeface="Calibri" pitchFamily="34" charset="0"/>
            </a:endParaRPr>
          </a:p>
        </p:txBody>
      </p:sp>
      <p:sp>
        <p:nvSpPr>
          <p:cNvPr id="4" name="Chevron 3"/>
          <p:cNvSpPr/>
          <p:nvPr/>
        </p:nvSpPr>
        <p:spPr>
          <a:xfrm>
            <a:off x="3541600" y="1221472"/>
            <a:ext cx="152400" cy="1524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5" name="Chevron 4"/>
          <p:cNvSpPr/>
          <p:nvPr/>
        </p:nvSpPr>
        <p:spPr>
          <a:xfrm>
            <a:off x="7607486" y="1330655"/>
            <a:ext cx="152400" cy="1524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
        <p:nvSpPr>
          <p:cNvPr id="6" name="Chevron 5"/>
          <p:cNvSpPr/>
          <p:nvPr/>
        </p:nvSpPr>
        <p:spPr>
          <a:xfrm>
            <a:off x="3407390" y="1553569"/>
            <a:ext cx="152400" cy="15240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85384"/>
            <a:ext cx="7467600" cy="319585"/>
          </a:xfrm>
        </p:spPr>
        <p:txBody>
          <a:bodyPr/>
          <a:lstStyle/>
          <a:p>
            <a:r>
              <a:rPr lang="en-US" sz="2400" dirty="0" smtClean="0"/>
              <a:t>Approval for Power </a:t>
            </a:r>
            <a:r>
              <a:rPr lang="en-US" sz="2400" dirty="0" smtClean="0"/>
              <a:t>Purchase </a:t>
            </a:r>
            <a:r>
              <a:rPr lang="en-US" sz="2400" dirty="0" smtClean="0"/>
              <a:t>quantum/cost </a:t>
            </a:r>
            <a:endParaRPr lang="en-US" sz="2400" dirty="0" smtClean="0"/>
          </a:p>
        </p:txBody>
      </p:sp>
      <p:sp>
        <p:nvSpPr>
          <p:cNvPr id="7" name="Rectangle 61"/>
          <p:cNvSpPr txBox="1">
            <a:spLocks noChangeArrowheads="1"/>
          </p:cNvSpPr>
          <p:nvPr/>
        </p:nvSpPr>
        <p:spPr bwMode="auto">
          <a:xfrm>
            <a:off x="457199" y="701720"/>
            <a:ext cx="8400197" cy="5105400"/>
          </a:xfrm>
          <a:prstGeom prst="rect">
            <a:avLst/>
          </a:prstGeom>
          <a:noFill/>
          <a:ln w="9525">
            <a:noFill/>
            <a:miter lim="800000"/>
            <a:headEnd/>
            <a:tailEnd/>
          </a:ln>
          <a:effectLst/>
        </p:spPr>
        <p:txBody>
          <a:bodyPr/>
          <a:lstStyle/>
          <a:p>
            <a:pPr marL="287338" indent="-287338">
              <a:spcBef>
                <a:spcPts val="600"/>
              </a:spcBef>
              <a:spcAft>
                <a:spcPts val="600"/>
              </a:spcAft>
              <a:defRPr/>
            </a:pPr>
            <a:r>
              <a:rPr lang="en-US" u="sng" dirty="0" smtClean="0">
                <a:latin typeface="Calibri" pitchFamily="34" charset="0"/>
              </a:rPr>
              <a:t>Methodology </a:t>
            </a:r>
            <a:r>
              <a:rPr lang="en-US" u="sng" dirty="0">
                <a:latin typeface="Calibri" pitchFamily="34" charset="0"/>
              </a:rPr>
              <a:t>and Treatment of Power Purchase </a:t>
            </a:r>
            <a:r>
              <a:rPr lang="en-US" u="sng" dirty="0" smtClean="0">
                <a:latin typeface="Calibri" pitchFamily="34" charset="0"/>
              </a:rPr>
              <a:t>quantum/Cost through short term</a:t>
            </a:r>
            <a:endParaRPr lang="en-US" u="sng" dirty="0">
              <a:latin typeface="Calibri" pitchFamily="34" charset="0"/>
            </a:endParaRPr>
          </a:p>
          <a:p>
            <a:pPr marL="287338" indent="-287338" algn="just">
              <a:spcBef>
                <a:spcPts val="600"/>
              </a:spcBef>
              <a:spcAft>
                <a:spcPts val="600"/>
              </a:spcAft>
              <a:buClr>
                <a:schemeClr val="tx1"/>
              </a:buClr>
              <a:buFont typeface="Arial" pitchFamily="34" charset="0"/>
              <a:buChar char="•"/>
              <a:tabLst>
                <a:tab pos="457200" algn="l"/>
              </a:tabLst>
              <a:defRPr/>
            </a:pPr>
            <a:r>
              <a:rPr lang="en-US" dirty="0" smtClean="0">
                <a:latin typeface="Calibri" pitchFamily="34" charset="0"/>
              </a:rPr>
              <a:t>Cost </a:t>
            </a:r>
            <a:r>
              <a:rPr lang="en-US" dirty="0" smtClean="0">
                <a:latin typeface="Calibri" pitchFamily="34" charset="0"/>
              </a:rPr>
              <a:t>of short term power procurement could be capped by quarterly weighted average cost of bilateral purchases and power exchange prices</a:t>
            </a:r>
          </a:p>
          <a:p>
            <a:pPr marL="287338" indent="-287338" algn="just">
              <a:spcBef>
                <a:spcPts val="600"/>
              </a:spcBef>
              <a:spcAft>
                <a:spcPts val="600"/>
              </a:spcAft>
              <a:buClr>
                <a:schemeClr val="tx1"/>
              </a:buClr>
              <a:buFont typeface="Arial" pitchFamily="34" charset="0"/>
              <a:buChar char="•"/>
              <a:tabLst>
                <a:tab pos="457200" algn="l"/>
              </a:tabLst>
              <a:defRPr/>
            </a:pPr>
            <a:r>
              <a:rPr lang="en-US" dirty="0" smtClean="0">
                <a:latin typeface="Calibri" pitchFamily="34" charset="0"/>
              </a:rPr>
              <a:t>Cost </a:t>
            </a:r>
            <a:r>
              <a:rPr lang="en-US" dirty="0" smtClean="0">
                <a:latin typeface="Calibri" pitchFamily="34" charset="0"/>
              </a:rPr>
              <a:t>of short term power </a:t>
            </a:r>
            <a:r>
              <a:rPr lang="en-US" dirty="0" smtClean="0">
                <a:latin typeface="Calibri" pitchFamily="34" charset="0"/>
              </a:rPr>
              <a:t>could be directly </a:t>
            </a:r>
            <a:r>
              <a:rPr lang="en-US" dirty="0" smtClean="0">
                <a:latin typeface="Calibri" pitchFamily="34" charset="0"/>
              </a:rPr>
              <a:t>passed to the customer without prior approval of SERC: If there is short term requirement of power over and above as stipulated by the Distribution licensee and approved by the SERCs.</a:t>
            </a:r>
          </a:p>
          <a:p>
            <a:pPr marL="573088" indent="-285750" algn="just">
              <a:spcBef>
                <a:spcPts val="300"/>
              </a:spcBef>
              <a:spcAft>
                <a:spcPts val="300"/>
              </a:spcAft>
              <a:buClr>
                <a:schemeClr val="tx1"/>
              </a:buClr>
              <a:buFont typeface="Arial" pitchFamily="34" charset="0"/>
              <a:buChar char="•"/>
              <a:tabLst>
                <a:tab pos="457200" algn="l"/>
              </a:tabLst>
              <a:defRPr/>
            </a:pPr>
            <a:r>
              <a:rPr lang="en-US" dirty="0" smtClean="0">
                <a:latin typeface="Calibri" pitchFamily="34" charset="0"/>
              </a:rPr>
              <a:t>Factors beyond the control of the utility (fuel shortage/ snow capping of hydro resources inhibiting power generation in sources stipulated in the plan, unplanned outages of power generating units or acts of God)</a:t>
            </a:r>
          </a:p>
          <a:p>
            <a:pPr marL="287338" indent="-287338" algn="just">
              <a:spcBef>
                <a:spcPts val="600"/>
              </a:spcBef>
              <a:spcAft>
                <a:spcPts val="600"/>
              </a:spcAft>
              <a:buFont typeface="Arial" pitchFamily="34" charset="0"/>
              <a:buChar char="•"/>
              <a:defRPr/>
            </a:pPr>
            <a:endParaRPr lang="en-US" dirty="0">
              <a:latin typeface="Calibri" pitchFamily="34" charset="0"/>
            </a:endParaRPr>
          </a:p>
          <a:p>
            <a:pPr marL="287338" indent="-287338" algn="just">
              <a:spcBef>
                <a:spcPts val="600"/>
              </a:spcBef>
              <a:spcAft>
                <a:spcPts val="600"/>
              </a:spcAft>
              <a:buFont typeface="Arial" pitchFamily="34" charset="0"/>
              <a:buChar char="•"/>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02607" y="-81888"/>
            <a:ext cx="8400197" cy="597080"/>
          </a:xfrm>
        </p:spPr>
        <p:txBody>
          <a:bodyPr/>
          <a:lstStyle/>
          <a:p>
            <a:r>
              <a:rPr lang="en-US" sz="2400" dirty="0" smtClean="0"/>
              <a:t>Treatment of Incremental fuel/Power procurement </a:t>
            </a:r>
            <a:r>
              <a:rPr lang="en-US" sz="2400" dirty="0" smtClean="0"/>
              <a:t>cost</a:t>
            </a:r>
            <a:endParaRPr lang="en-US" sz="2400" dirty="0" smtClean="0"/>
          </a:p>
        </p:txBody>
      </p:sp>
      <p:sp>
        <p:nvSpPr>
          <p:cNvPr id="7" name="Rectangle 61"/>
          <p:cNvSpPr txBox="1">
            <a:spLocks noChangeArrowheads="1"/>
          </p:cNvSpPr>
          <p:nvPr/>
        </p:nvSpPr>
        <p:spPr bwMode="auto">
          <a:xfrm>
            <a:off x="457200" y="763128"/>
            <a:ext cx="8305800" cy="5105400"/>
          </a:xfrm>
          <a:prstGeom prst="rect">
            <a:avLst/>
          </a:prstGeom>
          <a:noFill/>
          <a:ln w="9525">
            <a:noFill/>
            <a:miter lim="800000"/>
            <a:headEnd/>
            <a:tailEnd/>
          </a:ln>
          <a:effectLst/>
        </p:spPr>
        <p:txBody>
          <a:bodyPr/>
          <a:lstStyle/>
          <a:p>
            <a:pPr marL="287338" indent="-287338">
              <a:spcBef>
                <a:spcPts val="600"/>
              </a:spcBef>
              <a:spcAft>
                <a:spcPts val="600"/>
              </a:spcAft>
              <a:buFont typeface="Arial" pitchFamily="34" charset="0"/>
              <a:buChar char="•"/>
              <a:defRPr/>
            </a:pPr>
            <a:r>
              <a:rPr lang="en-US" dirty="0" smtClean="0">
                <a:latin typeface="Calibri" pitchFamily="34" charset="0"/>
              </a:rPr>
              <a:t>In </a:t>
            </a:r>
            <a:r>
              <a:rPr lang="en-US" dirty="0">
                <a:latin typeface="Calibri" pitchFamily="34" charset="0"/>
              </a:rPr>
              <a:t>most of the states the process of approval of such charges takes a long time and adjusted during the true up exercise.</a:t>
            </a: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r>
              <a:rPr lang="en-US" dirty="0">
                <a:latin typeface="Calibri" pitchFamily="34" charset="0"/>
              </a:rPr>
              <a:t>Delay in approval of genuine cost due to change in fuel surcharge and short term power leads to high carrying cost for Distribution licensee.</a:t>
            </a:r>
          </a:p>
          <a:p>
            <a:pPr marL="287338" indent="-287338">
              <a:spcBef>
                <a:spcPts val="600"/>
              </a:spcBef>
              <a:spcAft>
                <a:spcPts val="600"/>
              </a:spcAft>
              <a:buFont typeface="Arial" pitchFamily="34" charset="0"/>
              <a:buChar char="•"/>
              <a:defRPr/>
            </a:pPr>
            <a:r>
              <a:rPr lang="en-US" dirty="0">
                <a:latin typeface="Calibri" pitchFamily="34" charset="0"/>
              </a:rPr>
              <a:t>Short term borrowings undertaken by Distribution licensees to address these costs further burden the consumers as they have to bear the carrying cost latter.</a:t>
            </a: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buFont typeface="Arial" pitchFamily="34" charset="0"/>
              <a:buChar char="•"/>
              <a:defRPr/>
            </a:pPr>
            <a:endParaRPr lang="en-US" dirty="0">
              <a:latin typeface="Calibri" pitchFamily="34" charset="0"/>
            </a:endParaRPr>
          </a:p>
          <a:p>
            <a:pPr marL="519113" indent="-231775" algn="just">
              <a:spcBef>
                <a:spcPts val="300"/>
              </a:spcBef>
              <a:spcAft>
                <a:spcPts val="300"/>
              </a:spcAft>
              <a:buClr>
                <a:schemeClr val="tx1"/>
              </a:buClr>
              <a:buFont typeface="Arial" pitchFamily="34" charset="0"/>
              <a:buChar char="•"/>
              <a:tabLst>
                <a:tab pos="457200" algn="l"/>
              </a:tabLst>
              <a:defRPr/>
            </a:pPr>
            <a:endParaRPr lang="en-US" dirty="0">
              <a:latin typeface="Calibri" pitchFamily="34" charset="0"/>
            </a:endParaRPr>
          </a:p>
          <a:p>
            <a:pPr marL="287338" indent="-287338" algn="just">
              <a:spcBef>
                <a:spcPts val="600"/>
              </a:spcBef>
              <a:spcAft>
                <a:spcPts val="600"/>
              </a:spcAft>
              <a:buClr>
                <a:schemeClr val="tx1"/>
              </a:buClr>
              <a:buFont typeface="Arial" pitchFamily="34" charset="0"/>
              <a:buChar char="•"/>
              <a:tabLst>
                <a:tab pos="457200" algn="l"/>
              </a:tabLst>
              <a:defRPr/>
            </a:pPr>
            <a:endParaRPr lang="en-US" dirty="0">
              <a:latin typeface="Calibri" pitchFamily="34" charset="0"/>
            </a:endParaRPr>
          </a:p>
          <a:p>
            <a:pPr marL="287338" indent="-287338" algn="just">
              <a:spcBef>
                <a:spcPts val="600"/>
              </a:spcBef>
              <a:spcAft>
                <a:spcPts val="600"/>
              </a:spcAft>
              <a:buFont typeface="Arial" pitchFamily="34" charset="0"/>
              <a:buChar char="•"/>
              <a:defRPr/>
            </a:pPr>
            <a:endParaRPr lang="en-US" dirty="0">
              <a:latin typeface="Calibri" pitchFamily="34" charset="0"/>
            </a:endParaRPr>
          </a:p>
          <a:p>
            <a:pPr marL="287338" indent="-287338" algn="just">
              <a:spcBef>
                <a:spcPts val="600"/>
              </a:spcBef>
              <a:spcAft>
                <a:spcPts val="600"/>
              </a:spcAft>
              <a:buFont typeface="Arial" pitchFamily="34" charset="0"/>
              <a:buChar char="•"/>
              <a:defRPr/>
            </a:pPr>
            <a:endParaRPr lang="en-US" dirty="0">
              <a:latin typeface="Calibri" pitchFamily="34" charset="0"/>
            </a:endParaRPr>
          </a:p>
        </p:txBody>
      </p:sp>
      <p:graphicFrame>
        <p:nvGraphicFramePr>
          <p:cNvPr id="4" name="Table 3"/>
          <p:cNvGraphicFramePr>
            <a:graphicFrameLocks noGrp="1"/>
          </p:cNvGraphicFramePr>
          <p:nvPr/>
        </p:nvGraphicFramePr>
        <p:xfrm>
          <a:off x="609600" y="1455744"/>
          <a:ext cx="8077200" cy="2509520"/>
        </p:xfrm>
        <a:graphic>
          <a:graphicData uri="http://schemas.openxmlformats.org/drawingml/2006/table">
            <a:tbl>
              <a:tblPr firstRow="1" bandRow="1">
                <a:tableStyleId>{5C22544A-7EE6-4342-B048-85BDC9FD1C3A}</a:tableStyleId>
              </a:tblPr>
              <a:tblGrid>
                <a:gridCol w="1219200"/>
                <a:gridCol w="685800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latin typeface="+mj-lt"/>
                        </a:rPr>
                        <a:t>Gujarat</a:t>
                      </a:r>
                      <a:r>
                        <a:rPr lang="en-US" sz="1400" b="0" baseline="0" dirty="0" smtClean="0">
                          <a:solidFill>
                            <a:schemeClr val="tx1"/>
                          </a:solidFill>
                          <a:latin typeface="+mj-lt"/>
                        </a:rPr>
                        <a:t> Maharashtra</a:t>
                      </a:r>
                      <a:endParaRPr lang="en-US" sz="1400" b="0" dirty="0">
                        <a:solidFill>
                          <a:schemeClr val="tx1"/>
                        </a:solidFill>
                        <a:latin typeface="+mj-lt"/>
                      </a:endParaRPr>
                    </a:p>
                  </a:txBody>
                  <a:tcPr>
                    <a:solidFill>
                      <a:srgbClr val="EBF0F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u="sng" kern="1200" baseline="0" dirty="0" smtClean="0">
                          <a:solidFill>
                            <a:schemeClr val="tx1"/>
                          </a:solidFill>
                          <a:latin typeface="+mj-lt"/>
                          <a:ea typeface="+mn-ea"/>
                          <a:cs typeface="+mn-cs"/>
                        </a:rPr>
                        <a:t>SERCs adjust the variation in fuel and power purchase charges on quarterly </a:t>
                      </a:r>
                      <a:r>
                        <a:rPr kumimoji="0" lang="en-US" sz="1400" b="1" u="sng" kern="1200" baseline="0" dirty="0" smtClean="0">
                          <a:solidFill>
                            <a:schemeClr val="tx1"/>
                          </a:solidFill>
                          <a:latin typeface="+mj-lt"/>
                          <a:ea typeface="+mn-ea"/>
                          <a:cs typeface="+mn-cs"/>
                        </a:rPr>
                        <a:t>basis</a:t>
                      </a:r>
                      <a:endParaRPr kumimoji="0" lang="en-US" sz="1400" b="1" u="sng" kern="1200" baseline="0" dirty="0" smtClean="0">
                        <a:solidFill>
                          <a:schemeClr val="tx1"/>
                        </a:solidFill>
                        <a:latin typeface="+mj-lt"/>
                        <a:ea typeface="+mn-ea"/>
                        <a:cs typeface="+mn-cs"/>
                      </a:endParaRPr>
                    </a:p>
                  </a:txBody>
                  <a:tcPr>
                    <a:solidFill>
                      <a:srgbClr val="EBF0F2"/>
                    </a:solidFill>
                  </a:tcPr>
                </a:tc>
              </a:tr>
              <a:tr h="370840">
                <a:tc>
                  <a:txBody>
                    <a:bodyPr/>
                    <a:lstStyle/>
                    <a:p>
                      <a:r>
                        <a:rPr lang="en-US" sz="1400" dirty="0" smtClean="0">
                          <a:latin typeface="+mj-lt"/>
                        </a:rPr>
                        <a:t>AP</a:t>
                      </a:r>
                      <a:endParaRPr lang="en-US" sz="1400" dirty="0">
                        <a:latin typeface="+mj-lt"/>
                      </a:endParaRPr>
                    </a:p>
                  </a:txBody>
                  <a:tcPr/>
                </a:tc>
                <a:tc>
                  <a:txBody>
                    <a:bodyPr/>
                    <a:lstStyle/>
                    <a:p>
                      <a:r>
                        <a:rPr lang="en-US" sz="1400" dirty="0" smtClean="0">
                          <a:latin typeface="+mj-lt"/>
                        </a:rPr>
                        <a:t>Licensee</a:t>
                      </a:r>
                      <a:r>
                        <a:rPr lang="en-US" sz="1400" baseline="0" dirty="0" smtClean="0">
                          <a:latin typeface="+mj-lt"/>
                        </a:rPr>
                        <a:t> is allowed to recover or refund fuel surcharge adjustment charges with approval of SERC- Delay in approval and recovery leads to high carrying cost for the licensee.</a:t>
                      </a:r>
                      <a:endParaRPr lang="en-US" sz="1400" dirty="0">
                        <a:latin typeface="+mj-lt"/>
                      </a:endParaRPr>
                    </a:p>
                  </a:txBody>
                  <a:tcPr/>
                </a:tc>
              </a:tr>
              <a:tr h="370840">
                <a:tc>
                  <a:txBody>
                    <a:bodyPr/>
                    <a:lstStyle/>
                    <a:p>
                      <a:r>
                        <a:rPr lang="en-US" sz="1400" dirty="0" smtClean="0">
                          <a:latin typeface="+mj-lt"/>
                        </a:rPr>
                        <a:t>Punjab</a:t>
                      </a:r>
                      <a:endParaRPr lang="en-US" sz="1400" dirty="0">
                        <a:latin typeface="+mj-lt"/>
                      </a:endParaRPr>
                    </a:p>
                  </a:txBody>
                  <a:tcPr/>
                </a:tc>
                <a:tc>
                  <a:txBody>
                    <a:bodyPr/>
                    <a:lstStyle/>
                    <a:p>
                      <a:r>
                        <a:rPr lang="en-US" sz="1400" dirty="0" smtClean="0">
                          <a:latin typeface="+mj-lt"/>
                        </a:rPr>
                        <a:t>Quarterly</a:t>
                      </a:r>
                      <a:r>
                        <a:rPr lang="en-US" sz="1400" baseline="0" dirty="0" smtClean="0">
                          <a:latin typeface="+mj-lt"/>
                        </a:rPr>
                        <a:t> filing of fuel surcharge petition by the licensee.  However, it is approved with the final tariff order only</a:t>
                      </a:r>
                      <a:endParaRPr lang="en-US" sz="1400" dirty="0">
                        <a:latin typeface="+mj-lt"/>
                      </a:endParaRPr>
                    </a:p>
                  </a:txBody>
                  <a:tcPr/>
                </a:tc>
              </a:tr>
              <a:tr h="370840">
                <a:tc>
                  <a:txBody>
                    <a:bodyPr/>
                    <a:lstStyle/>
                    <a:p>
                      <a:r>
                        <a:rPr lang="en-US" sz="1400" dirty="0" smtClean="0">
                          <a:latin typeface="+mj-lt"/>
                        </a:rPr>
                        <a:t>West Bengal</a:t>
                      </a:r>
                      <a:endParaRPr lang="en-US" sz="1400" dirty="0">
                        <a:latin typeface="+mj-lt"/>
                      </a:endParaRPr>
                    </a:p>
                  </a:txBody>
                  <a:tcPr/>
                </a:tc>
                <a:tc>
                  <a:txBody>
                    <a:bodyPr/>
                    <a:lstStyle/>
                    <a:p>
                      <a:r>
                        <a:rPr lang="en-US" sz="1400" dirty="0" smtClean="0">
                          <a:latin typeface="+mj-lt"/>
                        </a:rPr>
                        <a:t>Annual adjustment of increase in power purchase cost along with tariff petition.</a:t>
                      </a:r>
                      <a:endParaRPr lang="en-US" sz="1400" dirty="0">
                        <a:latin typeface="+mj-lt"/>
                      </a:endParaRPr>
                    </a:p>
                  </a:txBody>
                  <a:tcPr/>
                </a:tc>
              </a:tr>
              <a:tr h="370840">
                <a:tc>
                  <a:txBody>
                    <a:bodyPr/>
                    <a:lstStyle/>
                    <a:p>
                      <a:r>
                        <a:rPr lang="en-US" sz="1400" dirty="0" smtClean="0">
                          <a:latin typeface="+mj-lt"/>
                        </a:rPr>
                        <a:t>Some</a:t>
                      </a:r>
                      <a:r>
                        <a:rPr lang="en-US" sz="1400" baseline="0" dirty="0" smtClean="0">
                          <a:latin typeface="+mj-lt"/>
                        </a:rPr>
                        <a:t> SERCs</a:t>
                      </a:r>
                      <a:endParaRPr lang="en-US" sz="1400" dirty="0">
                        <a:latin typeface="+mj-lt"/>
                      </a:endParaRPr>
                    </a:p>
                  </a:txBody>
                  <a:tcPr/>
                </a:tc>
                <a:tc>
                  <a:txBody>
                    <a:bodyPr/>
                    <a:lstStyle/>
                    <a:p>
                      <a:r>
                        <a:rPr lang="en-US" sz="1400" dirty="0" smtClean="0">
                          <a:latin typeface="+mj-lt"/>
                        </a:rPr>
                        <a:t>Remain</a:t>
                      </a:r>
                      <a:r>
                        <a:rPr lang="en-US" sz="1400" baseline="0" dirty="0" smtClean="0">
                          <a:latin typeface="+mj-lt"/>
                        </a:rPr>
                        <a:t> silent on this aspect. </a:t>
                      </a:r>
                      <a:endParaRPr lang="en-US" sz="1400" dirty="0">
                        <a:latin typeface="+mj-lt"/>
                      </a:endParaRPr>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76200"/>
            <a:ext cx="7467600" cy="387824"/>
          </a:xfrm>
        </p:spPr>
        <p:txBody>
          <a:bodyPr/>
          <a:lstStyle/>
          <a:p>
            <a:r>
              <a:rPr lang="en-US" sz="2400" dirty="0" smtClean="0"/>
              <a:t>O&amp;M Expense- Employee Cost </a:t>
            </a:r>
          </a:p>
        </p:txBody>
      </p:sp>
      <p:sp>
        <p:nvSpPr>
          <p:cNvPr id="7" name="Rectangle 61"/>
          <p:cNvSpPr txBox="1">
            <a:spLocks noChangeArrowheads="1"/>
          </p:cNvSpPr>
          <p:nvPr/>
        </p:nvSpPr>
        <p:spPr bwMode="auto">
          <a:xfrm>
            <a:off x="457200" y="809760"/>
            <a:ext cx="8305800" cy="5257800"/>
          </a:xfrm>
          <a:prstGeom prst="rect">
            <a:avLst/>
          </a:prstGeom>
          <a:noFill/>
          <a:ln w="9525">
            <a:noFill/>
            <a:miter lim="800000"/>
            <a:headEnd/>
            <a:tailEnd/>
          </a:ln>
          <a:effectLst/>
        </p:spPr>
        <p:txBody>
          <a:bodyPr/>
          <a:lstStyle/>
          <a:p>
            <a:pPr marL="287338" indent="-287338" algn="just">
              <a:spcBef>
                <a:spcPts val="600"/>
              </a:spcBef>
              <a:spcAft>
                <a:spcPts val="600"/>
              </a:spcAft>
              <a:buFont typeface="Arial" pitchFamily="34" charset="0"/>
              <a:buChar char="•"/>
              <a:defRPr/>
            </a:pPr>
            <a:r>
              <a:rPr lang="en-US" dirty="0">
                <a:latin typeface="Calibri" pitchFamily="34" charset="0"/>
              </a:rPr>
              <a:t>Employee cost </a:t>
            </a:r>
            <a:r>
              <a:rPr lang="en-US" dirty="0" smtClean="0">
                <a:latin typeface="Calibri" pitchFamily="34" charset="0"/>
              </a:rPr>
              <a:t>can be </a:t>
            </a:r>
            <a:r>
              <a:rPr lang="en-US" dirty="0">
                <a:latin typeface="Calibri" pitchFamily="34" charset="0"/>
              </a:rPr>
              <a:t>computed as approved baseline employee cost escalated by consumer price index (CPI) adjusted by provisions for expenses beyond control of the Distribution Licensee and one time expected expenses, such as hike in Dearness allowance, implications of pay commission, arrears &amp; Interim Relief, governed by following formula.</a:t>
            </a:r>
          </a:p>
          <a:p>
            <a:pPr marL="228600" algn="just">
              <a:lnSpc>
                <a:spcPct val="120000"/>
              </a:lnSpc>
              <a:spcBef>
                <a:spcPts val="600"/>
              </a:spcBef>
              <a:spcAft>
                <a:spcPts val="600"/>
              </a:spcAft>
              <a:defRPr/>
            </a:pPr>
            <a:r>
              <a:rPr lang="en-US" dirty="0">
                <a:latin typeface="Calibri" pitchFamily="34" charset="0"/>
              </a:rPr>
              <a:t>EMP n = (EMP b * CPI inflation) + Provisions</a:t>
            </a:r>
          </a:p>
          <a:p>
            <a:pPr marL="228600" algn="just">
              <a:lnSpc>
                <a:spcPct val="120000"/>
              </a:lnSpc>
              <a:spcBef>
                <a:spcPts val="600"/>
              </a:spcBef>
              <a:spcAft>
                <a:spcPts val="600"/>
              </a:spcAft>
              <a:defRPr/>
            </a:pPr>
            <a:r>
              <a:rPr lang="en-US" dirty="0">
                <a:latin typeface="Calibri" pitchFamily="34" charset="0"/>
              </a:rPr>
              <a:t>Where:</a:t>
            </a:r>
          </a:p>
          <a:p>
            <a:pPr marL="228600" algn="just">
              <a:lnSpc>
                <a:spcPct val="120000"/>
              </a:lnSpc>
              <a:spcBef>
                <a:spcPts val="600"/>
              </a:spcBef>
              <a:spcAft>
                <a:spcPts val="600"/>
              </a:spcAft>
              <a:defRPr/>
            </a:pPr>
            <a:r>
              <a:rPr lang="en-US" dirty="0">
                <a:latin typeface="Calibri" pitchFamily="34" charset="0"/>
              </a:rPr>
              <a:t>EMP n: EMP expense for the year n</a:t>
            </a:r>
          </a:p>
          <a:p>
            <a:pPr marL="228600" algn="just">
              <a:lnSpc>
                <a:spcPct val="120000"/>
              </a:lnSpc>
              <a:spcBef>
                <a:spcPts val="600"/>
              </a:spcBef>
              <a:spcAft>
                <a:spcPts val="600"/>
              </a:spcAft>
              <a:defRPr/>
            </a:pPr>
            <a:r>
              <a:rPr lang="en-US" dirty="0">
                <a:latin typeface="Calibri" pitchFamily="34" charset="0"/>
              </a:rPr>
              <a:t>EMP b: Baseline EMP expense as per the annual study</a:t>
            </a:r>
          </a:p>
          <a:p>
            <a:pPr marL="228600" algn="just">
              <a:lnSpc>
                <a:spcPct val="120000"/>
              </a:lnSpc>
              <a:spcBef>
                <a:spcPts val="600"/>
              </a:spcBef>
              <a:spcAft>
                <a:spcPts val="600"/>
              </a:spcAft>
              <a:defRPr/>
            </a:pPr>
            <a:r>
              <a:rPr lang="en-US" dirty="0">
                <a:latin typeface="Calibri" pitchFamily="34" charset="0"/>
              </a:rPr>
              <a:t>CPI inflation:  is the average increase in the Consumer Price Index (CPI) for immediately preceding three years </a:t>
            </a:r>
          </a:p>
          <a:p>
            <a:pPr marL="228600" algn="just">
              <a:lnSpc>
                <a:spcPct val="120000"/>
              </a:lnSpc>
              <a:spcBef>
                <a:spcPts val="600"/>
              </a:spcBef>
              <a:spcAft>
                <a:spcPts val="600"/>
              </a:spcAft>
              <a:defRPr/>
            </a:pPr>
            <a:r>
              <a:rPr lang="en-US" u="sng" dirty="0">
                <a:latin typeface="Calibri" pitchFamily="34" charset="0"/>
              </a:rPr>
              <a:t>Provision</a:t>
            </a:r>
            <a:r>
              <a:rPr lang="en-US" dirty="0">
                <a:latin typeface="Calibri" pitchFamily="34" charset="0"/>
              </a:rPr>
              <a:t>: Provision for expenses beyond control of the Distribution Licensee and expected one-time expenses as specified above</a:t>
            </a:r>
          </a:p>
          <a:p>
            <a:pPr marL="287338" indent="-287338" algn="just">
              <a:spcBef>
                <a:spcPts val="600"/>
              </a:spcBef>
              <a:spcAft>
                <a:spcPts val="600"/>
              </a:spcAft>
              <a:defRPr/>
            </a:pPr>
            <a:endParaRPr lang="en-US" dirty="0">
              <a:latin typeface="Calibri" pitchFamily="34" charset="0"/>
            </a:endParaRPr>
          </a:p>
          <a:p>
            <a:pPr marL="287338" indent="-287338">
              <a:spcBef>
                <a:spcPts val="600"/>
              </a:spcBef>
              <a:spcAft>
                <a:spcPts val="600"/>
              </a:spcAft>
              <a:defRPr/>
            </a:pPr>
            <a:endParaRPr lang="en-US" dirty="0">
              <a:latin typeface="Calibri" pitchFamily="34" charset="0"/>
            </a:endParaRPr>
          </a:p>
          <a:p>
            <a:pPr marL="287338" indent="-287338">
              <a:spcBef>
                <a:spcPts val="600"/>
              </a:spcBef>
              <a:spcAft>
                <a:spcPts val="600"/>
              </a:spcAft>
              <a:defRPr/>
            </a:pPr>
            <a:r>
              <a:rPr lang="en-US" dirty="0">
                <a:latin typeface="Calibri" pitchFamily="34" charset="0"/>
              </a:rPr>
              <a:t> </a:t>
            </a:r>
          </a:p>
          <a:p>
            <a:pPr marL="287338" indent="-287338">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76200"/>
            <a:ext cx="7467600" cy="442415"/>
          </a:xfrm>
        </p:spPr>
        <p:txBody>
          <a:bodyPr/>
          <a:lstStyle/>
          <a:p>
            <a:r>
              <a:rPr lang="en-US" sz="2400" dirty="0" smtClean="0"/>
              <a:t>O&amp;M Expense- Repair &amp; Maintenance </a:t>
            </a:r>
          </a:p>
        </p:txBody>
      </p:sp>
      <p:sp>
        <p:nvSpPr>
          <p:cNvPr id="7" name="Rectangle 61"/>
          <p:cNvSpPr txBox="1">
            <a:spLocks noChangeArrowheads="1"/>
          </p:cNvSpPr>
          <p:nvPr/>
        </p:nvSpPr>
        <p:spPr bwMode="auto">
          <a:xfrm>
            <a:off x="457200" y="878000"/>
            <a:ext cx="8305800" cy="5257800"/>
          </a:xfrm>
          <a:prstGeom prst="rect">
            <a:avLst/>
          </a:prstGeom>
          <a:noFill/>
          <a:ln w="9525">
            <a:noFill/>
            <a:miter lim="800000"/>
            <a:headEnd/>
            <a:tailEnd/>
          </a:ln>
          <a:effectLst/>
        </p:spPr>
        <p:txBody>
          <a:bodyPr/>
          <a:lstStyle/>
          <a:p>
            <a:pPr marL="287338" indent="-287338" algn="just">
              <a:spcBef>
                <a:spcPts val="600"/>
              </a:spcBef>
              <a:spcAft>
                <a:spcPts val="600"/>
              </a:spcAft>
              <a:buFont typeface="Arial" pitchFamily="34" charset="0"/>
              <a:buChar char="•"/>
              <a:defRPr/>
            </a:pPr>
            <a:r>
              <a:rPr lang="en-US" dirty="0">
                <a:latin typeface="Calibri" pitchFamily="34" charset="0"/>
              </a:rPr>
              <a:t>Repairs and Maintenance expense </a:t>
            </a:r>
            <a:r>
              <a:rPr lang="en-US" dirty="0" smtClean="0">
                <a:latin typeface="Calibri" pitchFamily="34" charset="0"/>
              </a:rPr>
              <a:t>can be </a:t>
            </a:r>
            <a:r>
              <a:rPr lang="en-US" dirty="0">
                <a:latin typeface="Calibri" pitchFamily="34" charset="0"/>
              </a:rPr>
              <a:t>expressed as a baseline percentage of Gross Fixed Assets of last financial year as governed by following formula:</a:t>
            </a:r>
          </a:p>
          <a:p>
            <a:pPr marL="228600" algn="just">
              <a:lnSpc>
                <a:spcPct val="120000"/>
              </a:lnSpc>
              <a:spcBef>
                <a:spcPts val="600"/>
              </a:spcBef>
              <a:spcAft>
                <a:spcPts val="600"/>
              </a:spcAft>
              <a:defRPr/>
            </a:pPr>
            <a:r>
              <a:rPr lang="en-US" dirty="0">
                <a:latin typeface="Calibri" pitchFamily="34" charset="0"/>
              </a:rPr>
              <a:t>R&amp;M n = K b* GFA n-1 </a:t>
            </a:r>
          </a:p>
          <a:p>
            <a:pPr marL="228600" algn="just">
              <a:lnSpc>
                <a:spcPct val="120000"/>
              </a:lnSpc>
              <a:spcBef>
                <a:spcPts val="600"/>
              </a:spcBef>
              <a:spcAft>
                <a:spcPts val="600"/>
              </a:spcAft>
              <a:defRPr/>
            </a:pPr>
            <a:r>
              <a:rPr lang="en-US" dirty="0">
                <a:latin typeface="Calibri" pitchFamily="34" charset="0"/>
              </a:rPr>
              <a:t>Where: </a:t>
            </a:r>
          </a:p>
          <a:p>
            <a:pPr marL="228600" algn="just">
              <a:lnSpc>
                <a:spcPct val="120000"/>
              </a:lnSpc>
              <a:spcBef>
                <a:spcPts val="600"/>
              </a:spcBef>
              <a:spcAft>
                <a:spcPts val="600"/>
              </a:spcAft>
              <a:defRPr/>
            </a:pPr>
            <a:r>
              <a:rPr lang="en-US" dirty="0">
                <a:latin typeface="Calibri" pitchFamily="34" charset="0"/>
              </a:rPr>
              <a:t>R&amp;M n: Repairs &amp; Maintenance expense for nth year</a:t>
            </a:r>
          </a:p>
          <a:p>
            <a:pPr marL="228600" algn="just">
              <a:lnSpc>
                <a:spcPct val="120000"/>
              </a:lnSpc>
              <a:spcBef>
                <a:spcPts val="600"/>
              </a:spcBef>
              <a:spcAft>
                <a:spcPts val="600"/>
              </a:spcAft>
              <a:defRPr/>
            </a:pPr>
            <a:r>
              <a:rPr lang="en-US" dirty="0">
                <a:latin typeface="Calibri" pitchFamily="34" charset="0"/>
              </a:rPr>
              <a:t>GFA n-1: Gross Fixed Assets for n-1th year</a:t>
            </a:r>
          </a:p>
          <a:p>
            <a:pPr marL="228600" algn="just">
              <a:lnSpc>
                <a:spcPct val="120000"/>
              </a:lnSpc>
              <a:spcBef>
                <a:spcPts val="600"/>
              </a:spcBef>
              <a:spcAft>
                <a:spcPts val="600"/>
              </a:spcAft>
              <a:defRPr/>
            </a:pPr>
            <a:r>
              <a:rPr lang="en-US" dirty="0">
                <a:latin typeface="Calibri" pitchFamily="34" charset="0"/>
              </a:rPr>
              <a:t>K b: is a baseline percentage to be determined basis annual study considering approved R&amp;M expense versus GFA by the SERC in the past.</a:t>
            </a:r>
          </a:p>
          <a:p>
            <a:pPr marL="287338" indent="-287338" algn="just">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defRPr/>
            </a:pPr>
            <a:endParaRPr lang="en-US" dirty="0">
              <a:latin typeface="Calibri" pitchFamily="34" charset="0"/>
            </a:endParaRPr>
          </a:p>
          <a:p>
            <a:pPr marL="287338" indent="-287338">
              <a:spcBef>
                <a:spcPts val="600"/>
              </a:spcBef>
              <a:spcAft>
                <a:spcPts val="600"/>
              </a:spcAft>
              <a:defRPr/>
            </a:pPr>
            <a:r>
              <a:rPr lang="en-US" dirty="0">
                <a:latin typeface="Calibri" pitchFamily="34" charset="0"/>
              </a:rPr>
              <a:t> </a:t>
            </a:r>
          </a:p>
          <a:p>
            <a:pPr marL="287338" indent="-287338">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457200" y="76200"/>
            <a:ext cx="7467600" cy="401472"/>
          </a:xfrm>
        </p:spPr>
        <p:txBody>
          <a:bodyPr/>
          <a:lstStyle/>
          <a:p>
            <a:r>
              <a:rPr lang="en-US" sz="2800" dirty="0" smtClean="0"/>
              <a:t>O&amp;M Expense- A&amp;G Expense </a:t>
            </a:r>
          </a:p>
        </p:txBody>
      </p:sp>
      <p:sp>
        <p:nvSpPr>
          <p:cNvPr id="7" name="Rectangle 61"/>
          <p:cNvSpPr txBox="1">
            <a:spLocks noChangeArrowheads="1"/>
          </p:cNvSpPr>
          <p:nvPr/>
        </p:nvSpPr>
        <p:spPr bwMode="auto">
          <a:xfrm>
            <a:off x="457200" y="741520"/>
            <a:ext cx="8305800" cy="5257800"/>
          </a:xfrm>
          <a:prstGeom prst="rect">
            <a:avLst/>
          </a:prstGeom>
          <a:noFill/>
          <a:ln w="9525">
            <a:noFill/>
            <a:miter lim="800000"/>
            <a:headEnd/>
            <a:tailEnd/>
          </a:ln>
          <a:effectLst/>
        </p:spPr>
        <p:txBody>
          <a:bodyPr/>
          <a:lstStyle/>
          <a:p>
            <a:pPr marL="287338" indent="-287338" algn="just">
              <a:spcBef>
                <a:spcPts val="600"/>
              </a:spcBef>
              <a:spcAft>
                <a:spcPts val="600"/>
              </a:spcAft>
              <a:buFont typeface="Arial" pitchFamily="34" charset="0"/>
              <a:buChar char="•"/>
              <a:defRPr/>
            </a:pPr>
            <a:r>
              <a:rPr lang="en-US" dirty="0">
                <a:latin typeface="Calibri" pitchFamily="34" charset="0"/>
              </a:rPr>
              <a:t>A&amp;G expense </a:t>
            </a:r>
            <a:r>
              <a:rPr lang="en-US" dirty="0" smtClean="0">
                <a:latin typeface="Calibri" pitchFamily="34" charset="0"/>
              </a:rPr>
              <a:t>can be </a:t>
            </a:r>
            <a:r>
              <a:rPr lang="en-US" dirty="0">
                <a:latin typeface="Calibri" pitchFamily="34" charset="0"/>
              </a:rPr>
              <a:t>computed as approved baseline A&amp;G expense escalated by wholesale price index (WPI) adjusted by provisions for confirmed initiatives (IT etc. </a:t>
            </a:r>
            <a:r>
              <a:rPr lang="en-US" dirty="0">
                <a:latin typeface="Calibri" pitchFamily="34" charset="0"/>
              </a:rPr>
              <a:t>initiatives as proposed by the Distribution Licensee and validated by the SERC) or other expected one-time expenses, governed by following formula:</a:t>
            </a:r>
          </a:p>
          <a:p>
            <a:pPr marL="228600" algn="just">
              <a:lnSpc>
                <a:spcPct val="120000"/>
              </a:lnSpc>
              <a:spcBef>
                <a:spcPts val="600"/>
              </a:spcBef>
              <a:spcAft>
                <a:spcPts val="600"/>
              </a:spcAft>
              <a:defRPr/>
            </a:pPr>
            <a:r>
              <a:rPr lang="en-US" dirty="0">
                <a:latin typeface="Calibri" pitchFamily="34" charset="0"/>
              </a:rPr>
              <a:t>A&amp;G n = (A&amp;G b * WPI inflation) + Provision</a:t>
            </a:r>
          </a:p>
          <a:p>
            <a:pPr marL="228600" algn="just">
              <a:lnSpc>
                <a:spcPct val="120000"/>
              </a:lnSpc>
              <a:spcBef>
                <a:spcPts val="600"/>
              </a:spcBef>
              <a:spcAft>
                <a:spcPts val="600"/>
              </a:spcAft>
              <a:defRPr/>
            </a:pPr>
            <a:r>
              <a:rPr lang="en-US" dirty="0">
                <a:latin typeface="Calibri" pitchFamily="34" charset="0"/>
              </a:rPr>
              <a:t>Where:</a:t>
            </a:r>
          </a:p>
          <a:p>
            <a:pPr marL="228600" algn="just">
              <a:lnSpc>
                <a:spcPct val="120000"/>
              </a:lnSpc>
              <a:spcBef>
                <a:spcPts val="600"/>
              </a:spcBef>
              <a:spcAft>
                <a:spcPts val="600"/>
              </a:spcAft>
              <a:defRPr/>
            </a:pPr>
            <a:r>
              <a:rPr lang="en-US" dirty="0">
                <a:latin typeface="Calibri" pitchFamily="34" charset="0"/>
              </a:rPr>
              <a:t>A&amp;G n: A&amp;G expense for the year n</a:t>
            </a:r>
          </a:p>
          <a:p>
            <a:pPr marL="228600" algn="just">
              <a:lnSpc>
                <a:spcPct val="120000"/>
              </a:lnSpc>
              <a:spcBef>
                <a:spcPts val="600"/>
              </a:spcBef>
              <a:spcAft>
                <a:spcPts val="600"/>
              </a:spcAft>
              <a:defRPr/>
            </a:pPr>
            <a:r>
              <a:rPr lang="en-US" dirty="0">
                <a:latin typeface="Calibri" pitchFamily="34" charset="0"/>
              </a:rPr>
              <a:t>A&amp;G b: Baseline A&amp;G expense as per the annual study</a:t>
            </a:r>
          </a:p>
          <a:p>
            <a:pPr marL="228600" algn="just">
              <a:lnSpc>
                <a:spcPct val="120000"/>
              </a:lnSpc>
              <a:spcBef>
                <a:spcPts val="600"/>
              </a:spcBef>
              <a:spcAft>
                <a:spcPts val="600"/>
              </a:spcAft>
              <a:defRPr/>
            </a:pPr>
            <a:r>
              <a:rPr lang="en-US" dirty="0">
                <a:latin typeface="Calibri" pitchFamily="34" charset="0"/>
              </a:rPr>
              <a:t>WPI inflation: is the average increase in the Wholesale Price Index (CPI) for immediately preceding three years</a:t>
            </a:r>
          </a:p>
          <a:p>
            <a:pPr marL="228600" algn="just">
              <a:lnSpc>
                <a:spcPct val="120000"/>
              </a:lnSpc>
              <a:spcBef>
                <a:spcPts val="600"/>
              </a:spcBef>
              <a:spcAft>
                <a:spcPts val="600"/>
              </a:spcAft>
              <a:defRPr/>
            </a:pPr>
            <a:r>
              <a:rPr lang="en-US" dirty="0">
                <a:latin typeface="Calibri" pitchFamily="34" charset="0"/>
              </a:rPr>
              <a:t>Provision: Cost for initiatives or other one-time expenses as proposed by the Distribution Licensee and validated by the SERC</a:t>
            </a:r>
          </a:p>
          <a:p>
            <a:pPr marL="287338" indent="-287338" algn="just">
              <a:spcBef>
                <a:spcPts val="600"/>
              </a:spcBef>
              <a:spcAft>
                <a:spcPts val="600"/>
              </a:spcAft>
              <a:buFont typeface="Arial" pitchFamily="34" charset="0"/>
              <a:buChar char="•"/>
              <a:defRPr/>
            </a:pPr>
            <a:endParaRPr lang="en-US" dirty="0">
              <a:latin typeface="Calibri" pitchFamily="34" charset="0"/>
            </a:endParaRPr>
          </a:p>
          <a:p>
            <a:pPr marL="287338" indent="-287338" algn="just">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defRPr/>
            </a:pPr>
            <a:endParaRPr lang="en-US" dirty="0">
              <a:latin typeface="Calibri" pitchFamily="34" charset="0"/>
            </a:endParaRPr>
          </a:p>
          <a:p>
            <a:pPr marL="287338" indent="-287338">
              <a:spcBef>
                <a:spcPts val="600"/>
              </a:spcBef>
              <a:spcAft>
                <a:spcPts val="600"/>
              </a:spcAft>
              <a:defRPr/>
            </a:pPr>
            <a:r>
              <a:rPr lang="en-US" dirty="0">
                <a:latin typeface="Calibri" pitchFamily="34" charset="0"/>
              </a:rPr>
              <a:t> </a:t>
            </a:r>
          </a:p>
          <a:p>
            <a:pPr marL="287338" indent="-287338">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457200" y="76200"/>
            <a:ext cx="8077200" cy="428767"/>
          </a:xfrm>
        </p:spPr>
        <p:txBody>
          <a:bodyPr/>
          <a:lstStyle/>
          <a:p>
            <a:r>
              <a:rPr lang="en-US" sz="2400" dirty="0" smtClean="0"/>
              <a:t>Treatment of Return on Equity</a:t>
            </a:r>
          </a:p>
        </p:txBody>
      </p:sp>
      <p:sp>
        <p:nvSpPr>
          <p:cNvPr id="7" name="Rectangle 61"/>
          <p:cNvSpPr txBox="1">
            <a:spLocks noChangeArrowheads="1"/>
          </p:cNvSpPr>
          <p:nvPr/>
        </p:nvSpPr>
        <p:spPr bwMode="auto">
          <a:xfrm>
            <a:off x="457200" y="1050879"/>
            <a:ext cx="8305800" cy="3971498"/>
          </a:xfrm>
          <a:prstGeom prst="rect">
            <a:avLst/>
          </a:prstGeom>
          <a:noFill/>
          <a:ln w="9525">
            <a:noFill/>
            <a:miter lim="800000"/>
            <a:headEnd/>
            <a:tailEnd/>
          </a:ln>
          <a:effectLst/>
        </p:spPr>
        <p:txBody>
          <a:bodyPr/>
          <a:lstStyle/>
          <a:p>
            <a:pPr marL="287338" indent="-287338" algn="just">
              <a:lnSpc>
                <a:spcPct val="120000"/>
              </a:lnSpc>
              <a:spcBef>
                <a:spcPts val="600"/>
              </a:spcBef>
              <a:spcAft>
                <a:spcPts val="600"/>
              </a:spcAft>
              <a:buFont typeface="Arial" pitchFamily="34" charset="0"/>
              <a:buChar char="•"/>
              <a:defRPr/>
            </a:pPr>
            <a:r>
              <a:rPr lang="en-US" dirty="0" smtClean="0">
                <a:latin typeface="Calibri" pitchFamily="34" charset="0"/>
              </a:rPr>
              <a:t>Return </a:t>
            </a:r>
            <a:r>
              <a:rPr lang="en-US" dirty="0">
                <a:latin typeface="Calibri" pitchFamily="34" charset="0"/>
              </a:rPr>
              <a:t>on equity shall be computed on 30% of the capital base or actual equity, whichever is lower.</a:t>
            </a:r>
            <a:endParaRPr lang="en-US" dirty="0">
              <a:latin typeface="Calibri" pitchFamily="34" charset="0"/>
            </a:endParaRP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Capital base= Original cost of </a:t>
            </a:r>
            <a:r>
              <a:rPr lang="en-US" dirty="0" smtClean="0">
                <a:latin typeface="Calibri" pitchFamily="34" charset="0"/>
              </a:rPr>
              <a:t>asset</a:t>
            </a:r>
            <a:endParaRPr lang="en-US" dirty="0">
              <a:latin typeface="Calibri" pitchFamily="34" charset="0"/>
            </a:endParaRPr>
          </a:p>
          <a:p>
            <a:pPr marL="287338" algn="just">
              <a:spcBef>
                <a:spcPts val="300"/>
              </a:spcBef>
              <a:spcAft>
                <a:spcPts val="300"/>
              </a:spcAft>
              <a:defRPr/>
            </a:pPr>
            <a:r>
              <a:rPr lang="en-US" sz="1600" dirty="0">
                <a:latin typeface="Calibri" pitchFamily="34" charset="0"/>
              </a:rPr>
              <a:t>Excluding assets funded by </a:t>
            </a:r>
            <a:r>
              <a:rPr lang="en-US" sz="1600" dirty="0" smtClean="0">
                <a:latin typeface="Calibri" pitchFamily="34" charset="0"/>
              </a:rPr>
              <a:t>capital subsidies/grant</a:t>
            </a:r>
            <a:endParaRPr lang="en-US" sz="1600" dirty="0">
              <a:latin typeface="Calibri" pitchFamily="34" charset="0"/>
            </a:endParaRP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Provided that 16% of post-tax Return on Equity per annum shall be considered for tariff determination pertaining to the Distribution Licensee.</a:t>
            </a: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In case the distribution licensee has not factored or claimed the return on equity in the ARR/MYT petition, the same shall be considered for tariff determination by the SERC.</a:t>
            </a:r>
          </a:p>
          <a:p>
            <a:pPr marL="287338" indent="-287338" algn="just">
              <a:spcBef>
                <a:spcPts val="300"/>
              </a:spcBef>
              <a:spcAft>
                <a:spcPts val="300"/>
              </a:spcAft>
              <a:buFont typeface="Arial" pitchFamily="34" charset="0"/>
              <a:buChar char="•"/>
              <a:defRPr/>
            </a:pPr>
            <a:endParaRPr lang="en-US" dirty="0">
              <a:latin typeface="Calibri" pitchFamily="34" charset="0"/>
            </a:endParaRPr>
          </a:p>
          <a:p>
            <a:pPr marL="287338" indent="-287338">
              <a:spcBef>
                <a:spcPts val="600"/>
              </a:spcBef>
              <a:spcAft>
                <a:spcPts val="600"/>
              </a:spcAft>
              <a:defRPr/>
            </a:pPr>
            <a:endParaRPr lang="en-US" dirty="0">
              <a:latin typeface="Calibri" pitchFamily="34" charset="0"/>
            </a:endParaRPr>
          </a:p>
          <a:p>
            <a:pPr marL="287338" indent="-287338">
              <a:spcBef>
                <a:spcPts val="600"/>
              </a:spcBef>
              <a:spcAft>
                <a:spcPts val="600"/>
              </a:spcAft>
              <a:defRPr/>
            </a:pPr>
            <a:r>
              <a:rPr lang="en-US" dirty="0">
                <a:latin typeface="Calibri" pitchFamily="34" charset="0"/>
              </a:rPr>
              <a:t> </a:t>
            </a:r>
          </a:p>
          <a:p>
            <a:pPr marL="287338" indent="-287338">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457200" y="76200"/>
            <a:ext cx="8077200" cy="415119"/>
          </a:xfrm>
        </p:spPr>
        <p:txBody>
          <a:bodyPr/>
          <a:lstStyle/>
          <a:p>
            <a:r>
              <a:rPr lang="en-US" sz="2800" dirty="0" smtClean="0"/>
              <a:t>Subsidy</a:t>
            </a:r>
          </a:p>
        </p:txBody>
      </p:sp>
      <p:sp>
        <p:nvSpPr>
          <p:cNvPr id="7" name="Rectangle 61"/>
          <p:cNvSpPr txBox="1">
            <a:spLocks noChangeArrowheads="1"/>
          </p:cNvSpPr>
          <p:nvPr/>
        </p:nvSpPr>
        <p:spPr bwMode="auto">
          <a:xfrm>
            <a:off x="457200" y="854120"/>
            <a:ext cx="8305800" cy="5257800"/>
          </a:xfrm>
          <a:prstGeom prst="rect">
            <a:avLst/>
          </a:prstGeom>
          <a:noFill/>
          <a:ln w="9525">
            <a:noFill/>
            <a:miter lim="800000"/>
            <a:headEnd/>
            <a:tailEnd/>
          </a:ln>
          <a:effectLst/>
        </p:spPr>
        <p:txBody>
          <a:bodyPr/>
          <a:lstStyle/>
          <a:p>
            <a:pPr marL="287338" indent="-287338" algn="just">
              <a:lnSpc>
                <a:spcPct val="120000"/>
              </a:lnSpc>
              <a:spcBef>
                <a:spcPts val="600"/>
              </a:spcBef>
              <a:spcAft>
                <a:spcPts val="600"/>
              </a:spcAft>
              <a:buFont typeface="Arial" pitchFamily="34" charset="0"/>
              <a:buChar char="•"/>
              <a:defRPr/>
            </a:pPr>
            <a:r>
              <a:rPr lang="en-US" dirty="0" smtClean="0">
                <a:latin typeface="Calibri" pitchFamily="34" charset="0"/>
              </a:rPr>
              <a:t>SERC to ensure </a:t>
            </a:r>
            <a:r>
              <a:rPr lang="en-US" dirty="0">
                <a:latin typeface="Calibri" pitchFamily="34" charset="0"/>
              </a:rPr>
              <a:t>that the subsidy provided for by the Government in its budget or declared as and when the ARR petition is in the public domain is factored in the tariff </a:t>
            </a:r>
            <a:r>
              <a:rPr lang="en-US" dirty="0" smtClean="0">
                <a:latin typeface="Calibri" pitchFamily="34" charset="0"/>
              </a:rPr>
              <a:t>order</a:t>
            </a:r>
            <a:endParaRPr lang="en-US" dirty="0">
              <a:latin typeface="Calibri" pitchFamily="34" charset="0"/>
            </a:endParaRP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Government’s subsidy- documentary evidence of time schedule of payment, mode of the payment of the subsidy (cash subsidy or netting of against Electricity Duty) and categorization of the subsidiary amount into subsidized consumer categories</a:t>
            </a:r>
          </a:p>
          <a:p>
            <a:pPr marL="287338" indent="-287338" algn="just">
              <a:lnSpc>
                <a:spcPct val="120000"/>
              </a:lnSpc>
              <a:spcBef>
                <a:spcPts val="600"/>
              </a:spcBef>
              <a:spcAft>
                <a:spcPts val="600"/>
              </a:spcAft>
              <a:buFont typeface="Arial" pitchFamily="34" charset="0"/>
              <a:buChar char="•"/>
              <a:defRPr/>
            </a:pPr>
            <a:r>
              <a:rPr lang="en-US" u="sng" dirty="0" smtClean="0">
                <a:latin typeface="Calibri" pitchFamily="34" charset="0"/>
              </a:rPr>
              <a:t>SERC could approve </a:t>
            </a:r>
            <a:r>
              <a:rPr lang="en-US" u="sng" dirty="0">
                <a:latin typeface="Calibri" pitchFamily="34" charset="0"/>
              </a:rPr>
              <a:t>two sets of tariffs, with and without subsidy support.</a:t>
            </a:r>
          </a:p>
          <a:p>
            <a:pPr marL="519113" indent="-231775" algn="just">
              <a:lnSpc>
                <a:spcPct val="120000"/>
              </a:lnSpc>
              <a:spcBef>
                <a:spcPts val="300"/>
              </a:spcBef>
              <a:spcAft>
                <a:spcPts val="300"/>
              </a:spcAft>
              <a:buFont typeface="Arial" pitchFamily="34" charset="0"/>
              <a:buChar char="•"/>
              <a:defRPr/>
            </a:pPr>
            <a:r>
              <a:rPr lang="en-US" sz="1600" dirty="0">
                <a:latin typeface="Calibri" pitchFamily="34" charset="0"/>
              </a:rPr>
              <a:t>Subsidized Tariff: If Government adheres to the subsidy schedule in terms of time of payment and quantum of payment.</a:t>
            </a:r>
          </a:p>
          <a:p>
            <a:pPr marL="519113" indent="-231775" algn="just">
              <a:lnSpc>
                <a:spcPct val="120000"/>
              </a:lnSpc>
              <a:spcBef>
                <a:spcPts val="300"/>
              </a:spcBef>
              <a:spcAft>
                <a:spcPts val="300"/>
              </a:spcAft>
              <a:buFont typeface="Arial" pitchFamily="34" charset="0"/>
              <a:buChar char="•"/>
              <a:defRPr/>
            </a:pPr>
            <a:r>
              <a:rPr lang="en-US" sz="1600" dirty="0">
                <a:latin typeface="Calibri" pitchFamily="34" charset="0"/>
              </a:rPr>
              <a:t> Tariff without subsidy: If the Government defaults for two consecutive installments, either in terms of time or quantum of payment.</a:t>
            </a:r>
          </a:p>
          <a:p>
            <a:pPr marL="287338" indent="-287338" algn="just">
              <a:spcBef>
                <a:spcPts val="300"/>
              </a:spcBef>
              <a:spcAft>
                <a:spcPts val="300"/>
              </a:spcAft>
              <a:buFont typeface="Arial" pitchFamily="34" charset="0"/>
              <a:buChar char="•"/>
              <a:defRPr/>
            </a:pPr>
            <a:endParaRPr lang="en-US" dirty="0">
              <a:latin typeface="Calibri" pitchFamily="34" charset="0"/>
            </a:endParaRPr>
          </a:p>
          <a:p>
            <a:pPr marL="287338" indent="-287338">
              <a:spcBef>
                <a:spcPts val="600"/>
              </a:spcBef>
              <a:spcAft>
                <a:spcPts val="600"/>
              </a:spcAft>
              <a:defRPr/>
            </a:pPr>
            <a:endParaRPr lang="en-US" dirty="0">
              <a:latin typeface="Calibri" pitchFamily="34" charset="0"/>
            </a:endParaRPr>
          </a:p>
          <a:p>
            <a:pPr marL="287338" indent="-287338">
              <a:spcBef>
                <a:spcPts val="600"/>
              </a:spcBef>
              <a:spcAft>
                <a:spcPts val="600"/>
              </a:spcAft>
              <a:defRPr/>
            </a:pPr>
            <a:r>
              <a:rPr lang="en-US" dirty="0">
                <a:latin typeface="Calibri" pitchFamily="34" charset="0"/>
              </a:rPr>
              <a:t> </a:t>
            </a:r>
          </a:p>
          <a:p>
            <a:pPr marL="287338" indent="-287338">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0"/>
            <a:ext cx="8077200" cy="504967"/>
          </a:xfrm>
        </p:spPr>
        <p:txBody>
          <a:bodyPr/>
          <a:lstStyle/>
          <a:p>
            <a:r>
              <a:rPr lang="en-US" sz="2800" dirty="0" smtClean="0"/>
              <a:t>Cross- Subsidy/Tariff Design</a:t>
            </a:r>
          </a:p>
        </p:txBody>
      </p:sp>
      <p:sp>
        <p:nvSpPr>
          <p:cNvPr id="7" name="Rectangle 61"/>
          <p:cNvSpPr txBox="1">
            <a:spLocks noChangeArrowheads="1"/>
          </p:cNvSpPr>
          <p:nvPr/>
        </p:nvSpPr>
        <p:spPr bwMode="auto">
          <a:xfrm>
            <a:off x="457200" y="717640"/>
            <a:ext cx="8305800" cy="4181907"/>
          </a:xfrm>
          <a:prstGeom prst="rect">
            <a:avLst/>
          </a:prstGeom>
          <a:noFill/>
          <a:ln w="9525">
            <a:noFill/>
            <a:miter lim="800000"/>
            <a:headEnd/>
            <a:tailEnd/>
          </a:ln>
          <a:effectLst/>
        </p:spPr>
        <p:txBody>
          <a:bodyPr/>
          <a:lstStyle/>
          <a:p>
            <a:pPr marL="287338" indent="-287338" algn="just">
              <a:lnSpc>
                <a:spcPct val="120000"/>
              </a:lnSpc>
              <a:spcBef>
                <a:spcPts val="600"/>
              </a:spcBef>
              <a:spcAft>
                <a:spcPts val="600"/>
              </a:spcAft>
              <a:buFont typeface="Arial" pitchFamily="34" charset="0"/>
              <a:buChar char="•"/>
              <a:defRPr/>
            </a:pPr>
            <a:r>
              <a:rPr lang="en-US" dirty="0" smtClean="0">
                <a:latin typeface="Calibri" pitchFamily="34" charset="0"/>
              </a:rPr>
              <a:t>Cross </a:t>
            </a:r>
            <a:r>
              <a:rPr lang="en-US" dirty="0">
                <a:latin typeface="Calibri" pitchFamily="34" charset="0"/>
              </a:rPr>
              <a:t>subsidy support- BPL consumer consuming power below 30 units per month.</a:t>
            </a:r>
            <a:endParaRPr lang="en-US" dirty="0">
              <a:latin typeface="Calibri" pitchFamily="34" charset="0"/>
            </a:endParaRPr>
          </a:p>
          <a:p>
            <a:pPr marL="519113" indent="-231775" algn="just">
              <a:lnSpc>
                <a:spcPct val="120000"/>
              </a:lnSpc>
              <a:spcBef>
                <a:spcPts val="300"/>
              </a:spcBef>
              <a:spcAft>
                <a:spcPts val="300"/>
              </a:spcAft>
              <a:buFont typeface="Arial" pitchFamily="34" charset="0"/>
              <a:buChar char="•"/>
              <a:defRPr/>
            </a:pPr>
            <a:r>
              <a:rPr lang="en-US" sz="1600" dirty="0">
                <a:latin typeface="Calibri" pitchFamily="34" charset="0"/>
              </a:rPr>
              <a:t>Tariff for such consumer to be 50% of the average cost of supply.</a:t>
            </a: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SERC would notify revised roadmap within six months from the notification of these Regulations with a target that latest by the end of year 2015-16 tariffs are within ± 20 % of the average cost of supply</a:t>
            </a:r>
            <a:r>
              <a:rPr lang="en-US" dirty="0"/>
              <a:t>.</a:t>
            </a: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The road map would also have intermediate milestones, based on the approach of a gradual reduction in cross subsidy. </a:t>
            </a:r>
          </a:p>
          <a:p>
            <a:pPr marL="287338" indent="-287338" algn="just">
              <a:spcBef>
                <a:spcPts val="300"/>
              </a:spcBef>
              <a:spcAft>
                <a:spcPts val="300"/>
              </a:spcAft>
              <a:buFont typeface="Arial" pitchFamily="34" charset="0"/>
              <a:buChar char="•"/>
              <a:defRPr/>
            </a:pPr>
            <a:endParaRPr lang="en-US" dirty="0">
              <a:latin typeface="Calibri" pitchFamily="34" charset="0"/>
            </a:endParaRPr>
          </a:p>
          <a:p>
            <a:pPr marL="287338" indent="-287338">
              <a:spcBef>
                <a:spcPts val="600"/>
              </a:spcBef>
              <a:spcAft>
                <a:spcPts val="600"/>
              </a:spcAft>
              <a:defRPr/>
            </a:pPr>
            <a:endParaRPr lang="en-US" dirty="0">
              <a:latin typeface="Calibri" pitchFamily="34" charset="0"/>
            </a:endParaRPr>
          </a:p>
          <a:p>
            <a:pPr marL="287338" indent="-287338">
              <a:spcBef>
                <a:spcPts val="600"/>
              </a:spcBef>
              <a:spcAft>
                <a:spcPts val="600"/>
              </a:spcAft>
              <a:defRPr/>
            </a:pPr>
            <a:r>
              <a:rPr lang="en-US" dirty="0">
                <a:latin typeface="Calibri" pitchFamily="34" charset="0"/>
              </a:rPr>
              <a:t> </a:t>
            </a:r>
          </a:p>
          <a:p>
            <a:pPr marL="287338" indent="-287338">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458124" y="95868"/>
            <a:ext cx="7848600" cy="449822"/>
          </a:xfrm>
        </p:spPr>
        <p:txBody>
          <a:bodyPr/>
          <a:lstStyle/>
          <a:p>
            <a:r>
              <a:rPr lang="en-US" sz="2800" dirty="0" smtClean="0"/>
              <a:t>Regulatory &amp; Tariff reforms</a:t>
            </a:r>
            <a:endParaRPr lang="en-US" sz="2800" dirty="0"/>
          </a:p>
        </p:txBody>
      </p:sp>
      <p:sp>
        <p:nvSpPr>
          <p:cNvPr id="168963" name="Rectangle 3"/>
          <p:cNvSpPr>
            <a:spLocks noGrp="1" noChangeArrowheads="1"/>
          </p:cNvSpPr>
          <p:nvPr>
            <p:ph type="body" idx="1"/>
          </p:nvPr>
        </p:nvSpPr>
        <p:spPr>
          <a:xfrm>
            <a:off x="577656" y="534536"/>
            <a:ext cx="8088672" cy="4152900"/>
          </a:xfrm>
        </p:spPr>
        <p:txBody>
          <a:bodyPr/>
          <a:lstStyle/>
          <a:p>
            <a:r>
              <a:rPr lang="en-US" sz="2400" dirty="0"/>
              <a:t>IPPs policy 1991</a:t>
            </a:r>
          </a:p>
          <a:p>
            <a:pPr lvl="1"/>
            <a:r>
              <a:rPr lang="en-US" sz="2000" dirty="0"/>
              <a:t>Utilities don’t have money to pay IPPs</a:t>
            </a:r>
          </a:p>
          <a:p>
            <a:r>
              <a:rPr lang="en-US" sz="2400" dirty="0" smtClean="0"/>
              <a:t>1995-1998: </a:t>
            </a:r>
            <a:r>
              <a:rPr lang="en-US" sz="2400" dirty="0"/>
              <a:t>Utilities financial condition has to be improved</a:t>
            </a:r>
          </a:p>
          <a:p>
            <a:pPr lvl="1"/>
            <a:r>
              <a:rPr lang="en-US" sz="2000" dirty="0" err="1"/>
              <a:t>depoliticalise</a:t>
            </a:r>
            <a:r>
              <a:rPr lang="en-US" sz="2000" dirty="0"/>
              <a:t> through independent regulator</a:t>
            </a:r>
          </a:p>
          <a:p>
            <a:pPr lvl="1"/>
            <a:r>
              <a:rPr lang="en-US" sz="2000" dirty="0"/>
              <a:t>Transparency &amp; accountability</a:t>
            </a:r>
          </a:p>
          <a:p>
            <a:pPr lvl="1"/>
            <a:r>
              <a:rPr lang="en-US" sz="2000" dirty="0"/>
              <a:t>Reduction in T&amp;D losses</a:t>
            </a:r>
          </a:p>
          <a:p>
            <a:pPr lvl="1"/>
            <a:r>
              <a:rPr lang="en-US" sz="2000" dirty="0"/>
              <a:t>Bring Operational efficiency</a:t>
            </a:r>
          </a:p>
          <a:p>
            <a:pPr lvl="1"/>
            <a:r>
              <a:rPr lang="en-US" sz="2000" dirty="0"/>
              <a:t>Tariff </a:t>
            </a:r>
            <a:r>
              <a:rPr lang="en-US" sz="2000" dirty="0" smtClean="0"/>
              <a:t>reforms</a:t>
            </a:r>
          </a:p>
          <a:p>
            <a:pPr lvl="2"/>
            <a:r>
              <a:rPr lang="en-US" dirty="0" smtClean="0"/>
              <a:t>Tariff provides only 70% of the cost of supply</a:t>
            </a:r>
          </a:p>
          <a:p>
            <a:pPr lvl="2"/>
            <a:r>
              <a:rPr lang="en-US" dirty="0" smtClean="0"/>
              <a:t>Non-transparent, political tariff</a:t>
            </a:r>
          </a:p>
          <a:p>
            <a:pPr lvl="2"/>
            <a:r>
              <a:rPr lang="en-US" dirty="0" smtClean="0"/>
              <a:t>Misuse of Energy as well as non-transparent subsidy </a:t>
            </a:r>
          </a:p>
          <a:p>
            <a:r>
              <a:rPr lang="en-US" dirty="0" smtClean="0"/>
              <a:t>Electricity Regulatory Commission Act 1998</a:t>
            </a:r>
          </a:p>
          <a:p>
            <a:r>
              <a:rPr lang="en-US" dirty="0" smtClean="0"/>
              <a:t>Electricity Act 2003 and National Tariff Policy</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57200" y="0"/>
            <a:ext cx="8077200" cy="477672"/>
          </a:xfrm>
        </p:spPr>
        <p:txBody>
          <a:bodyPr/>
          <a:lstStyle/>
          <a:p>
            <a:r>
              <a:rPr lang="en-US" sz="2400" dirty="0" smtClean="0"/>
              <a:t>Treatment of Regulatory Assets</a:t>
            </a:r>
          </a:p>
        </p:txBody>
      </p:sp>
      <p:sp>
        <p:nvSpPr>
          <p:cNvPr id="7" name="Rectangle 61"/>
          <p:cNvSpPr txBox="1">
            <a:spLocks noChangeArrowheads="1"/>
          </p:cNvSpPr>
          <p:nvPr/>
        </p:nvSpPr>
        <p:spPr bwMode="auto">
          <a:xfrm>
            <a:off x="361664" y="485624"/>
            <a:ext cx="8305800" cy="5257800"/>
          </a:xfrm>
          <a:prstGeom prst="rect">
            <a:avLst/>
          </a:prstGeom>
          <a:noFill/>
          <a:ln w="9525">
            <a:noFill/>
            <a:miter lim="800000"/>
            <a:headEnd/>
            <a:tailEnd/>
          </a:ln>
          <a:effectLst/>
        </p:spPr>
        <p:txBody>
          <a:bodyPr/>
          <a:lstStyle/>
          <a:p>
            <a:pPr marL="287338" indent="-287338" algn="just">
              <a:spcBef>
                <a:spcPts val="600"/>
              </a:spcBef>
              <a:spcAft>
                <a:spcPts val="600"/>
              </a:spcAft>
              <a:defRPr/>
            </a:pPr>
            <a:endParaRPr lang="en-US" u="sng" dirty="0">
              <a:latin typeface="Calibri" pitchFamily="34" charset="0"/>
            </a:endParaRP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Regulatory asset to be an exception and not norm: Regulatory assets shall be created only if the licensee incur losses on account of factors beyond its control.</a:t>
            </a: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Regulatory Asset: Not to be created to cover the losses incurred in normal course of business. </a:t>
            </a:r>
          </a:p>
          <a:p>
            <a:pPr marL="519113" indent="-231775" algn="just">
              <a:lnSpc>
                <a:spcPct val="120000"/>
              </a:lnSpc>
              <a:spcBef>
                <a:spcPts val="300"/>
              </a:spcBef>
              <a:spcAft>
                <a:spcPts val="300"/>
              </a:spcAft>
              <a:buFont typeface="Arial" pitchFamily="34" charset="0"/>
              <a:buChar char="•"/>
              <a:defRPr/>
            </a:pPr>
            <a:r>
              <a:rPr lang="en-US" sz="1600" dirty="0">
                <a:latin typeface="Calibri" pitchFamily="34" charset="0"/>
              </a:rPr>
              <a:t>Financial arrangement or capital restructuring shall be deployed to cover the gap.</a:t>
            </a: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Amortization schedule corresponding to the regulatory asset shall be prepared and put in effect along with creation of the regulatory asset.</a:t>
            </a:r>
          </a:p>
          <a:p>
            <a:pPr marL="287338" indent="-287338" algn="just">
              <a:lnSpc>
                <a:spcPct val="120000"/>
              </a:lnSpc>
              <a:spcBef>
                <a:spcPts val="600"/>
              </a:spcBef>
              <a:spcAft>
                <a:spcPts val="600"/>
              </a:spcAft>
              <a:buFont typeface="Arial" pitchFamily="34" charset="0"/>
              <a:buChar char="•"/>
              <a:defRPr/>
            </a:pPr>
            <a:r>
              <a:rPr lang="en-US" b="1" dirty="0">
                <a:latin typeface="Calibri" pitchFamily="34" charset="0"/>
              </a:rPr>
              <a:t>Carrying cost </a:t>
            </a:r>
            <a:r>
              <a:rPr lang="en-US" dirty="0">
                <a:latin typeface="Calibri" pitchFamily="34" charset="0"/>
              </a:rPr>
              <a:t>of the regulatory asset shall be line with the State Bank Advance Rate (SBAR) for the tenure for which regulatory asset has been created</a:t>
            </a:r>
          </a:p>
          <a:p>
            <a:pPr marL="287338" indent="-287338">
              <a:spcBef>
                <a:spcPts val="600"/>
              </a:spcBef>
              <a:spcAft>
                <a:spcPts val="600"/>
              </a:spcAft>
              <a:defRPr/>
            </a:pPr>
            <a:endParaRPr lang="en-US" dirty="0">
              <a:latin typeface="Calibri" pitchFamily="34" charset="0"/>
            </a:endParaRPr>
          </a:p>
          <a:p>
            <a:pPr marL="287338" indent="-287338">
              <a:spcBef>
                <a:spcPts val="600"/>
              </a:spcBef>
              <a:spcAft>
                <a:spcPts val="600"/>
              </a:spcAft>
              <a:defRPr/>
            </a:pPr>
            <a:r>
              <a:rPr lang="en-US" dirty="0">
                <a:latin typeface="Calibri" pitchFamily="34" charset="0"/>
              </a:rPr>
              <a:t> </a:t>
            </a:r>
          </a:p>
          <a:p>
            <a:pPr marL="287338" indent="-287338">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57200" y="68240"/>
            <a:ext cx="8077200" cy="477672"/>
          </a:xfrm>
        </p:spPr>
        <p:txBody>
          <a:bodyPr/>
          <a:lstStyle/>
          <a:p>
            <a:r>
              <a:rPr lang="en-US" sz="2800" dirty="0" smtClean="0"/>
              <a:t>Process of Filing Petition</a:t>
            </a:r>
          </a:p>
        </p:txBody>
      </p:sp>
      <p:sp>
        <p:nvSpPr>
          <p:cNvPr id="7" name="Rectangle 61"/>
          <p:cNvSpPr txBox="1">
            <a:spLocks noChangeArrowheads="1"/>
          </p:cNvSpPr>
          <p:nvPr/>
        </p:nvSpPr>
        <p:spPr bwMode="auto">
          <a:xfrm>
            <a:off x="388960" y="633480"/>
            <a:ext cx="8382000" cy="5257800"/>
          </a:xfrm>
          <a:prstGeom prst="rect">
            <a:avLst/>
          </a:prstGeom>
          <a:noFill/>
          <a:ln w="9525">
            <a:noFill/>
            <a:miter lim="800000"/>
            <a:headEnd/>
            <a:tailEnd/>
          </a:ln>
          <a:effectLst/>
        </p:spPr>
        <p:txBody>
          <a:bodyPr/>
          <a:lstStyle/>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Licensee to file tariff petition by 30</a:t>
            </a:r>
            <a:r>
              <a:rPr lang="en-US" baseline="30000" dirty="0">
                <a:latin typeface="Calibri" pitchFamily="34" charset="0"/>
              </a:rPr>
              <a:t>th</a:t>
            </a:r>
            <a:r>
              <a:rPr lang="en-US" dirty="0">
                <a:latin typeface="Calibri" pitchFamily="34" charset="0"/>
              </a:rPr>
              <a:t> November every year.</a:t>
            </a: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Petition to include information of previous, current and ensuing year. Data for previous year to be based on audited accounts.</a:t>
            </a: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To submit an statement on compliance of directives issued by the SERC in the last Tariff Order</a:t>
            </a:r>
            <a:r>
              <a:rPr lang="en-US" dirty="0" smtClean="0">
                <a:latin typeface="Calibri" pitchFamily="34" charset="0"/>
              </a:rPr>
              <a:t>.</a:t>
            </a:r>
            <a:endParaRPr lang="en-US" dirty="0">
              <a:latin typeface="Calibri" pitchFamily="34" charset="0"/>
            </a:endParaRP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Annual petition to include actual subsidy received </a:t>
            </a:r>
            <a:r>
              <a:rPr lang="en-US" dirty="0" err="1" smtClean="0">
                <a:latin typeface="Calibri" pitchFamily="34" charset="0"/>
              </a:rPr>
              <a:t>vis</a:t>
            </a:r>
            <a:r>
              <a:rPr lang="en-US" dirty="0" smtClean="0">
                <a:latin typeface="Calibri" pitchFamily="34" charset="0"/>
              </a:rPr>
              <a:t>-</a:t>
            </a:r>
            <a:r>
              <a:rPr lang="en-US" dirty="0" smtClean="0">
                <a:latin typeface="Calibri" pitchFamily="34" charset="0"/>
              </a:rPr>
              <a:t>a-</a:t>
            </a:r>
            <a:r>
              <a:rPr lang="en-US" dirty="0" err="1" smtClean="0">
                <a:latin typeface="Calibri" pitchFamily="34" charset="0"/>
              </a:rPr>
              <a:t>vis</a:t>
            </a:r>
            <a:r>
              <a:rPr lang="en-US" dirty="0" smtClean="0">
                <a:latin typeface="Calibri" pitchFamily="34" charset="0"/>
              </a:rPr>
              <a:t> </a:t>
            </a:r>
            <a:r>
              <a:rPr lang="en-US" dirty="0">
                <a:latin typeface="Calibri" pitchFamily="34" charset="0"/>
              </a:rPr>
              <a:t>claimed by the licensee and True up petition for previous </a:t>
            </a:r>
            <a:r>
              <a:rPr lang="en-US" dirty="0" smtClean="0">
                <a:latin typeface="Calibri" pitchFamily="34" charset="0"/>
              </a:rPr>
              <a:t>year</a:t>
            </a:r>
            <a:endParaRPr lang="en-US" dirty="0">
              <a:latin typeface="Calibri" pitchFamily="34" charset="0"/>
            </a:endParaRPr>
          </a:p>
          <a:p>
            <a:pPr marL="287338" indent="-287338" algn="just">
              <a:lnSpc>
                <a:spcPct val="120000"/>
              </a:lnSpc>
              <a:spcBef>
                <a:spcPts val="600"/>
              </a:spcBef>
              <a:spcAft>
                <a:spcPts val="600"/>
              </a:spcAft>
              <a:buFont typeface="Arial" pitchFamily="34" charset="0"/>
              <a:buChar char="•"/>
              <a:defRPr/>
            </a:pPr>
            <a:r>
              <a:rPr lang="en-US" dirty="0" smtClean="0">
                <a:latin typeface="Calibri" pitchFamily="34" charset="0"/>
              </a:rPr>
              <a:t>SERC </a:t>
            </a:r>
            <a:r>
              <a:rPr lang="en-US" dirty="0">
                <a:latin typeface="Calibri" pitchFamily="34" charset="0"/>
              </a:rPr>
              <a:t>to seek clarifications within 14 days of petition filing. </a:t>
            </a:r>
            <a:r>
              <a:rPr lang="en-US" dirty="0">
                <a:latin typeface="Calibri" pitchFamily="34" charset="0"/>
              </a:rPr>
              <a:t>Distribution licensee to respond within 10 days to the SERC. SERC to admit the petition within 7 days after submission of response so that the Tariff order shall be issued within 120 days. </a:t>
            </a:r>
          </a:p>
          <a:p>
            <a:pPr marL="287338" indent="-287338" algn="just">
              <a:lnSpc>
                <a:spcPct val="120000"/>
              </a:lnSpc>
              <a:spcBef>
                <a:spcPts val="600"/>
              </a:spcBef>
              <a:spcAft>
                <a:spcPts val="600"/>
              </a:spcAft>
              <a:buFont typeface="Arial" pitchFamily="34" charset="0"/>
              <a:buChar char="•"/>
              <a:defRPr/>
            </a:pPr>
            <a:r>
              <a:rPr lang="en-US" b="1" dirty="0">
                <a:latin typeface="Calibri" pitchFamily="34" charset="0"/>
              </a:rPr>
              <a:t>SERC to issue sue motto tariff order in case of delay/non submission of tariff application or additional information.</a:t>
            </a: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 </a:t>
            </a:r>
          </a:p>
          <a:p>
            <a:pPr marL="287338" indent="-287338">
              <a:spcBef>
                <a:spcPts val="600"/>
              </a:spcBef>
              <a:spcAft>
                <a:spcPts val="600"/>
              </a:spcAft>
              <a:defRPr/>
            </a:pPr>
            <a:endParaRPr lang="en-US" dirty="0">
              <a:latin typeface="Calibri" pitchFamily="34" charset="0"/>
            </a:endParaRPr>
          </a:p>
          <a:p>
            <a:pPr marL="287338" indent="-287338">
              <a:spcBef>
                <a:spcPts val="600"/>
              </a:spcBef>
              <a:spcAft>
                <a:spcPts val="600"/>
              </a:spcAft>
              <a:defRPr/>
            </a:pPr>
            <a:r>
              <a:rPr lang="en-US" dirty="0">
                <a:latin typeface="Calibri" pitchFamily="34" charset="0"/>
              </a:rPr>
              <a:t> </a:t>
            </a:r>
          </a:p>
          <a:p>
            <a:pPr marL="287338" indent="-287338">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7200" y="0"/>
            <a:ext cx="8077200" cy="477672"/>
          </a:xfrm>
        </p:spPr>
        <p:txBody>
          <a:bodyPr/>
          <a:lstStyle/>
          <a:p>
            <a:r>
              <a:rPr lang="en-US" sz="2800" dirty="0" smtClean="0"/>
              <a:t>True up order</a:t>
            </a:r>
          </a:p>
        </p:txBody>
      </p:sp>
      <p:sp>
        <p:nvSpPr>
          <p:cNvPr id="7" name="Rectangle 61"/>
          <p:cNvSpPr txBox="1">
            <a:spLocks noChangeArrowheads="1"/>
          </p:cNvSpPr>
          <p:nvPr/>
        </p:nvSpPr>
        <p:spPr bwMode="auto">
          <a:xfrm>
            <a:off x="334368" y="715368"/>
            <a:ext cx="8382000" cy="5257800"/>
          </a:xfrm>
          <a:prstGeom prst="rect">
            <a:avLst/>
          </a:prstGeom>
          <a:noFill/>
          <a:ln w="9525">
            <a:noFill/>
            <a:miter lim="800000"/>
            <a:headEnd/>
            <a:tailEnd/>
          </a:ln>
          <a:effectLst/>
        </p:spPr>
        <p:txBody>
          <a:bodyPr/>
          <a:lstStyle/>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SERCs to pass True-Up order either as part of the Tariff order or as a separate order preceding the Tariff order of ensuing </a:t>
            </a:r>
            <a:r>
              <a:rPr lang="en-US" dirty="0" smtClean="0">
                <a:latin typeface="Calibri" pitchFamily="34" charset="0"/>
              </a:rPr>
              <a:t>year</a:t>
            </a:r>
            <a:endParaRPr lang="en-US" dirty="0">
              <a:latin typeface="Calibri" pitchFamily="34" charset="0"/>
            </a:endParaRPr>
          </a:p>
          <a:p>
            <a:pPr marL="287338" indent="-287338" algn="just">
              <a:lnSpc>
                <a:spcPct val="120000"/>
              </a:lnSpc>
              <a:spcBef>
                <a:spcPts val="600"/>
              </a:spcBef>
              <a:spcAft>
                <a:spcPts val="600"/>
              </a:spcAft>
              <a:buFont typeface="Arial" pitchFamily="34" charset="0"/>
              <a:buChar char="•"/>
              <a:defRPr/>
            </a:pPr>
            <a:r>
              <a:rPr lang="en-US" dirty="0" smtClean="0">
                <a:latin typeface="Calibri" pitchFamily="34" charset="0"/>
              </a:rPr>
              <a:t>True-Up </a:t>
            </a:r>
            <a:r>
              <a:rPr lang="en-US" dirty="0">
                <a:latin typeface="Calibri" pitchFamily="34" charset="0"/>
              </a:rPr>
              <a:t>order to be passed on annual </a:t>
            </a:r>
            <a:r>
              <a:rPr lang="en-US" dirty="0" smtClean="0">
                <a:latin typeface="Calibri" pitchFamily="34" charset="0"/>
              </a:rPr>
              <a:t>basis</a:t>
            </a:r>
            <a:endParaRPr lang="en-US" dirty="0">
              <a:latin typeface="Calibri" pitchFamily="34" charset="0"/>
            </a:endParaRP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True-Up order shall be on the basis of expense estimates made in the beginning of the year under consideration and actual expenses booked in the audited books of account of the Distribution Licensee for the </a:t>
            </a:r>
            <a:r>
              <a:rPr lang="en-US" dirty="0" smtClean="0">
                <a:latin typeface="Calibri" pitchFamily="34" charset="0"/>
              </a:rPr>
              <a:t>year</a:t>
            </a:r>
            <a:endParaRPr lang="en-US" dirty="0">
              <a:latin typeface="Calibri" pitchFamily="34" charset="0"/>
            </a:endParaRPr>
          </a:p>
          <a:p>
            <a:pPr marL="287338" indent="-287338" algn="just">
              <a:lnSpc>
                <a:spcPct val="120000"/>
              </a:lnSpc>
              <a:spcBef>
                <a:spcPts val="600"/>
              </a:spcBef>
              <a:spcAft>
                <a:spcPts val="600"/>
              </a:spcAft>
              <a:buFont typeface="Arial" pitchFamily="34" charset="0"/>
              <a:buChar char="•"/>
              <a:defRPr/>
            </a:pPr>
            <a:r>
              <a:rPr lang="en-US" u="sng" dirty="0">
                <a:latin typeface="Calibri" pitchFamily="34" charset="0"/>
              </a:rPr>
              <a:t>Non availability of audited accounts</a:t>
            </a:r>
            <a:r>
              <a:rPr lang="en-US" dirty="0">
                <a:latin typeface="Calibri" pitchFamily="34" charset="0"/>
              </a:rPr>
              <a:t>: SERC to direct the Distribution Licensee to expedite the process of audit of books of accounts for the same to be available during True-Up process going forward. </a:t>
            </a:r>
          </a:p>
          <a:p>
            <a:pPr marL="573088" indent="-285750" algn="just">
              <a:lnSpc>
                <a:spcPct val="120000"/>
              </a:lnSpc>
              <a:spcBef>
                <a:spcPts val="300"/>
              </a:spcBef>
              <a:spcAft>
                <a:spcPts val="300"/>
              </a:spcAft>
              <a:buFont typeface="Arial" pitchFamily="34" charset="0"/>
              <a:buChar char="•"/>
              <a:defRPr/>
            </a:pPr>
            <a:r>
              <a:rPr lang="en-US" sz="1600" dirty="0">
                <a:latin typeface="Calibri" pitchFamily="34" charset="0"/>
              </a:rPr>
              <a:t>Provisional books of accounts shall be used for the True-Up process.</a:t>
            </a:r>
          </a:p>
          <a:p>
            <a:pPr marL="287338" indent="-287338" algn="just">
              <a:lnSpc>
                <a:spcPct val="120000"/>
              </a:lnSpc>
              <a:spcBef>
                <a:spcPts val="600"/>
              </a:spcBef>
              <a:spcAft>
                <a:spcPts val="600"/>
              </a:spcAft>
              <a:buFont typeface="Arial" pitchFamily="34" charset="0"/>
              <a:buChar char="•"/>
              <a:defRPr/>
            </a:pPr>
            <a:r>
              <a:rPr lang="en-US" dirty="0">
                <a:latin typeface="Calibri" pitchFamily="34" charset="0"/>
              </a:rPr>
              <a:t>Estimates of expenses for ensuing year (say FY 11-12) should be on the basis of corresponding figures in the True-Up order (of FY 09-10) and Actual &amp; Tariff order of FY 10-11</a:t>
            </a:r>
            <a:r>
              <a:rPr lang="en-US" dirty="0" smtClean="0">
                <a:latin typeface="Calibri" pitchFamily="34" charset="0"/>
              </a:rPr>
              <a:t>.</a:t>
            </a:r>
            <a:endParaRPr lang="en-US" dirty="0">
              <a:latin typeface="Calibri" pitchFamily="34" charset="0"/>
            </a:endParaRPr>
          </a:p>
          <a:p>
            <a:pPr marL="287338" indent="-287338" algn="just">
              <a:lnSpc>
                <a:spcPct val="120000"/>
              </a:lnSpc>
              <a:spcBef>
                <a:spcPts val="600"/>
              </a:spcBef>
              <a:spcAft>
                <a:spcPts val="600"/>
              </a:spcAft>
              <a:buFont typeface="Arial" pitchFamily="34" charset="0"/>
              <a:buChar char="•"/>
              <a:defRPr/>
            </a:pPr>
            <a:endParaRPr lang="en-US" dirty="0">
              <a:latin typeface="Calibri" pitchFamily="34" charset="0"/>
            </a:endParaRPr>
          </a:p>
          <a:p>
            <a:pPr marL="287338" indent="-287338">
              <a:spcBef>
                <a:spcPts val="600"/>
              </a:spcBef>
              <a:spcAft>
                <a:spcPts val="600"/>
              </a:spcAft>
              <a:defRPr/>
            </a:pPr>
            <a:endParaRPr lang="en-US" dirty="0">
              <a:latin typeface="Calibri" pitchFamily="34" charset="0"/>
            </a:endParaRPr>
          </a:p>
          <a:p>
            <a:pPr marL="287338" indent="-287338">
              <a:spcBef>
                <a:spcPts val="600"/>
              </a:spcBef>
              <a:spcAft>
                <a:spcPts val="600"/>
              </a:spcAft>
              <a:defRPr/>
            </a:pPr>
            <a:r>
              <a:rPr lang="en-US" dirty="0">
                <a:latin typeface="Calibri" pitchFamily="34" charset="0"/>
              </a:rPr>
              <a:t> </a:t>
            </a:r>
          </a:p>
          <a:p>
            <a:pPr marL="287338" indent="-287338">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u="sng"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0"/>
            <a:ext cx="9144000" cy="6858000"/>
          </a:xfrm>
          <a:prstGeom prst="rect">
            <a:avLst/>
          </a:prstGeom>
          <a:solidFill>
            <a:schemeClr val="bg1"/>
          </a:solidFill>
          <a:ln w="12700">
            <a:noFill/>
            <a:miter lim="800000"/>
            <a:headEnd/>
            <a:tailEnd/>
          </a:ln>
        </p:spPr>
        <p:txBody>
          <a:bodyPr wrap="none" anchor="ctr"/>
          <a:lstStyle/>
          <a:p>
            <a:endParaRPr lang="en-US"/>
          </a:p>
        </p:txBody>
      </p:sp>
      <p:sp>
        <p:nvSpPr>
          <p:cNvPr id="16387" name="Rectangle 3"/>
          <p:cNvSpPr>
            <a:spLocks noChangeArrowheads="1"/>
          </p:cNvSpPr>
          <p:nvPr/>
        </p:nvSpPr>
        <p:spPr bwMode="auto">
          <a:xfrm>
            <a:off x="0" y="0"/>
            <a:ext cx="9144000" cy="6858000"/>
          </a:xfrm>
          <a:prstGeom prst="rect">
            <a:avLst/>
          </a:prstGeom>
          <a:solidFill>
            <a:schemeClr val="bg1"/>
          </a:solidFill>
          <a:ln w="12700">
            <a:noFill/>
            <a:miter lim="800000"/>
            <a:headEnd/>
            <a:tailEnd/>
          </a:ln>
        </p:spPr>
        <p:txBody>
          <a:bodyPr wrap="none" anchor="ctr"/>
          <a:lstStyle/>
          <a:p>
            <a:endParaRPr lang="en-US"/>
          </a:p>
        </p:txBody>
      </p:sp>
      <p:sp>
        <p:nvSpPr>
          <p:cNvPr id="16388" name="Text Box 5"/>
          <p:cNvSpPr txBox="1">
            <a:spLocks noChangeArrowheads="1"/>
          </p:cNvSpPr>
          <p:nvPr/>
        </p:nvSpPr>
        <p:spPr bwMode="auto">
          <a:xfrm>
            <a:off x="1131888" y="5394325"/>
            <a:ext cx="6816725" cy="763588"/>
          </a:xfrm>
          <a:prstGeom prst="rect">
            <a:avLst/>
          </a:prstGeom>
          <a:noFill/>
          <a:ln w="19050">
            <a:noFill/>
            <a:miter lim="800000"/>
            <a:headEnd/>
            <a:tailEnd/>
          </a:ln>
        </p:spPr>
        <p:txBody>
          <a:bodyPr>
            <a:spAutoFit/>
          </a:bodyPr>
          <a:lstStyle/>
          <a:p>
            <a:pPr algn="ctr">
              <a:spcBef>
                <a:spcPct val="50000"/>
              </a:spcBef>
            </a:pPr>
            <a:r>
              <a:rPr lang="en-US" sz="2000">
                <a:solidFill>
                  <a:srgbClr val="005D83"/>
                </a:solidFill>
                <a:latin typeface="Arial" charset="0"/>
              </a:rPr>
              <a:t>CRISIL Risk and Infrastructure Solutions Limited</a:t>
            </a:r>
          </a:p>
          <a:p>
            <a:pPr algn="ctr">
              <a:spcBef>
                <a:spcPct val="50000"/>
              </a:spcBef>
            </a:pPr>
            <a:r>
              <a:rPr lang="en-US" sz="1600">
                <a:solidFill>
                  <a:srgbClr val="005D83"/>
                </a:solidFill>
                <a:latin typeface="Arial" charset="0"/>
              </a:rPr>
              <a:t>A Subsidiary of CRISIL Limited, a Standard &amp; Poor’s company</a:t>
            </a:r>
          </a:p>
        </p:txBody>
      </p:sp>
      <p:pic>
        <p:nvPicPr>
          <p:cNvPr id="16389" name="Picture 17" descr="Infra Logo"/>
          <p:cNvPicPr>
            <a:picLocks noGrp="1" noChangeAspect="1" noChangeArrowheads="1"/>
          </p:cNvPicPr>
          <p:nvPr>
            <p:ph/>
          </p:nvPr>
        </p:nvPicPr>
        <p:blipFill>
          <a:blip r:embed="rId2"/>
          <a:srcRect/>
          <a:stretch>
            <a:fillRect/>
          </a:stretch>
        </p:blipFill>
        <p:spPr>
          <a:xfrm>
            <a:off x="2971800" y="1619250"/>
            <a:ext cx="3189288" cy="2887663"/>
          </a:xfrm>
          <a:noFill/>
        </p:spPr>
      </p:pic>
      <p:sp>
        <p:nvSpPr>
          <p:cNvPr id="16390" name="Text Box 16"/>
          <p:cNvSpPr txBox="1">
            <a:spLocks noChangeArrowheads="1"/>
          </p:cNvSpPr>
          <p:nvPr/>
        </p:nvSpPr>
        <p:spPr bwMode="auto">
          <a:xfrm>
            <a:off x="1706563" y="6318250"/>
            <a:ext cx="5703887" cy="457200"/>
          </a:xfrm>
          <a:prstGeom prst="rect">
            <a:avLst/>
          </a:prstGeom>
          <a:noFill/>
          <a:ln w="19050">
            <a:noFill/>
            <a:miter lim="800000"/>
            <a:headEnd/>
            <a:tailEnd/>
          </a:ln>
        </p:spPr>
        <p:txBody>
          <a:bodyPr>
            <a:spAutoFit/>
          </a:bodyPr>
          <a:lstStyle/>
          <a:p>
            <a:pPr algn="ctr">
              <a:spcBef>
                <a:spcPct val="50000"/>
              </a:spcBef>
            </a:pPr>
            <a:r>
              <a:rPr lang="en-US" sz="2400">
                <a:solidFill>
                  <a:srgbClr val="005D83"/>
                </a:solidFill>
                <a:latin typeface="Arial" charset="0"/>
              </a:rPr>
              <a:t>www.crisil.com</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6957"/>
            <a:ext cx="7339263" cy="268371"/>
          </a:xfrm>
        </p:spPr>
        <p:txBody>
          <a:bodyPr/>
          <a:lstStyle/>
          <a:p>
            <a:r>
              <a:rPr lang="en-US" dirty="0" smtClean="0"/>
              <a:t>A brief about CRISIL Infrastructure Advisory</a:t>
            </a:r>
            <a:endParaRPr lang="en-US" dirty="0"/>
          </a:p>
        </p:txBody>
      </p:sp>
      <p:sp>
        <p:nvSpPr>
          <p:cNvPr id="152" name="Text Placeholder 151"/>
          <p:cNvSpPr>
            <a:spLocks noGrp="1"/>
          </p:cNvSpPr>
          <p:nvPr>
            <p:ph type="body" sz="half" idx="2"/>
          </p:nvPr>
        </p:nvSpPr>
        <p:spPr>
          <a:xfrm>
            <a:off x="288758" y="4329919"/>
            <a:ext cx="5378116" cy="2225842"/>
          </a:xfrm>
        </p:spPr>
        <p:txBody>
          <a:bodyPr/>
          <a:lstStyle/>
          <a:p>
            <a:pPr algn="just">
              <a:spcBef>
                <a:spcPts val="0"/>
              </a:spcBef>
              <a:spcAft>
                <a:spcPts val="1000"/>
              </a:spcAft>
            </a:pPr>
            <a:r>
              <a:rPr lang="en-US" dirty="0" smtClean="0">
                <a:ea typeface="Times New Roman"/>
                <a:cs typeface="Calibri"/>
              </a:rPr>
              <a:t>CRISIL Infrastructure Advisory* provides practical and innovative solutions to governments, donor agencies and leading private sector entities in over 20 emerging economies across the world to</a:t>
            </a:r>
            <a:endParaRPr lang="en-US" sz="1800" dirty="0" smtClean="0">
              <a:ea typeface="Times New Roman"/>
              <a:cs typeface="Times New Roman"/>
            </a:endParaRPr>
          </a:p>
          <a:p>
            <a:pPr marL="342900" marR="0" lvl="0" indent="-342900" algn="just">
              <a:lnSpc>
                <a:spcPct val="115000"/>
              </a:lnSpc>
              <a:spcBef>
                <a:spcPts val="0"/>
              </a:spcBef>
              <a:spcAft>
                <a:spcPts val="600"/>
              </a:spcAft>
              <a:buFont typeface="Wingdings"/>
              <a:buChar char=""/>
              <a:tabLst>
                <a:tab pos="228600" algn="l"/>
              </a:tabLst>
            </a:pPr>
            <a:r>
              <a:rPr lang="en-US" dirty="0" smtClean="0">
                <a:ea typeface="Times New Roman"/>
                <a:cs typeface="Calibri"/>
              </a:rPr>
              <a:t>help improve infrastructure service delivery;</a:t>
            </a:r>
            <a:endParaRPr lang="en-US" sz="1800" dirty="0" smtClean="0">
              <a:ea typeface="Times New Roman"/>
              <a:cs typeface="Times New Roman"/>
            </a:endParaRPr>
          </a:p>
          <a:p>
            <a:pPr marL="342900" marR="0" lvl="0" indent="-342900" algn="just">
              <a:lnSpc>
                <a:spcPct val="115000"/>
              </a:lnSpc>
              <a:spcBef>
                <a:spcPts val="0"/>
              </a:spcBef>
              <a:spcAft>
                <a:spcPts val="600"/>
              </a:spcAft>
              <a:buFont typeface="Wingdings"/>
              <a:buChar char=""/>
              <a:tabLst>
                <a:tab pos="228600" algn="l"/>
              </a:tabLst>
            </a:pPr>
            <a:r>
              <a:rPr lang="en-US" dirty="0" smtClean="0">
                <a:ea typeface="Times New Roman"/>
                <a:cs typeface="Calibri"/>
              </a:rPr>
              <a:t>transform performance of public institutions and sector efficiency;</a:t>
            </a:r>
            <a:endParaRPr lang="en-US" sz="1800" dirty="0" smtClean="0">
              <a:ea typeface="Times New Roman"/>
              <a:cs typeface="Times New Roman"/>
            </a:endParaRPr>
          </a:p>
          <a:p>
            <a:pPr marL="342900" marR="0" lvl="0" indent="-342900" algn="just">
              <a:lnSpc>
                <a:spcPct val="115000"/>
              </a:lnSpc>
              <a:spcBef>
                <a:spcPts val="0"/>
              </a:spcBef>
              <a:spcAft>
                <a:spcPts val="600"/>
              </a:spcAft>
              <a:buFont typeface="Wingdings"/>
              <a:buChar char=""/>
              <a:tabLst>
                <a:tab pos="228600" algn="l"/>
              </a:tabLst>
            </a:pPr>
            <a:r>
              <a:rPr lang="en-US" dirty="0" smtClean="0">
                <a:ea typeface="Times New Roman"/>
                <a:cs typeface="Calibri"/>
              </a:rPr>
              <a:t>design and strengthen reform programs to catalyze private sector participation.</a:t>
            </a:r>
            <a:endParaRPr lang="en-US" sz="1800" dirty="0" smtClean="0">
              <a:ea typeface="Times New Roman"/>
              <a:cs typeface="Times New Roman"/>
            </a:endParaRPr>
          </a:p>
          <a:p>
            <a:endParaRPr lang="en-US" dirty="0"/>
          </a:p>
        </p:txBody>
      </p:sp>
      <p:pic>
        <p:nvPicPr>
          <p:cNvPr id="133" name="Picture 54" descr="SP_logo"/>
          <p:cNvPicPr>
            <a:picLocks noGrp="1" noChangeAspect="1" noChangeArrowheads="1"/>
          </p:cNvPicPr>
          <p:nvPr>
            <p:ph sz="half" idx="4294967295"/>
          </p:nvPr>
        </p:nvPicPr>
        <p:blipFill>
          <a:blip r:embed="rId2"/>
          <a:srcRect/>
          <a:stretch>
            <a:fillRect/>
          </a:stretch>
        </p:blipFill>
        <p:spPr>
          <a:xfrm>
            <a:off x="553472" y="1074738"/>
            <a:ext cx="1492250" cy="660400"/>
          </a:xfrm>
          <a:prstGeom prst="rect">
            <a:avLst/>
          </a:prstGeom>
          <a:noFill/>
          <a:ln/>
        </p:spPr>
      </p:pic>
      <p:sp>
        <p:nvSpPr>
          <p:cNvPr id="90" name="Rectangle 89"/>
          <p:cNvSpPr/>
          <p:nvPr/>
        </p:nvSpPr>
        <p:spPr>
          <a:xfrm>
            <a:off x="2614613" y="637309"/>
            <a:ext cx="6477000" cy="3096496"/>
          </a:xfrm>
          <a:prstGeom prst="rect">
            <a:avLst/>
          </a:prstGeom>
          <a:noFill/>
          <a:ln w="25400" cap="flat" cmpd="sng" algn="ctr">
            <a:solidFill>
              <a:srgbClr val="8064A2">
                <a:lumMod val="75000"/>
              </a:srgb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1" name="Rectangle 90"/>
          <p:cNvSpPr/>
          <p:nvPr/>
        </p:nvSpPr>
        <p:spPr>
          <a:xfrm>
            <a:off x="119063" y="4121735"/>
            <a:ext cx="5791200" cy="2590800"/>
          </a:xfrm>
          <a:prstGeom prst="rect">
            <a:avLst/>
          </a:prstGeom>
          <a:noFill/>
          <a:ln w="25400" cap="flat" cmpd="sng" algn="ctr">
            <a:solidFill>
              <a:schemeClr val="accent1"/>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93" name="Text Placeholder 19"/>
          <p:cNvSpPr txBox="1">
            <a:spLocks/>
          </p:cNvSpPr>
          <p:nvPr/>
        </p:nvSpPr>
        <p:spPr>
          <a:xfrm>
            <a:off x="2919416" y="525611"/>
            <a:ext cx="5867400" cy="365760"/>
          </a:xfrm>
          <a:prstGeom prst="roundRect">
            <a:avLst/>
          </a:prstGeom>
          <a:solidFill>
            <a:schemeClr val="tx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lIns="91440" tIns="45720" rIns="91440" bIns="45720" rtlCol="0" anchor="ctr">
            <a:noAutofit/>
          </a:bodyPr>
          <a:lstStyle/>
          <a:p>
            <a:pPr marL="0" marR="0" lvl="0" indent="0" algn="ctr" defTabSz="914400" rtl="0" eaLnBrk="1" fontAlgn="base" latinLnBrk="0" hangingPunct="1">
              <a:lnSpc>
                <a:spcPct val="114000"/>
              </a:lnSpc>
              <a:spcBef>
                <a:spcPts val="0"/>
              </a:spcBef>
              <a:spcAft>
                <a:spcPct val="0"/>
              </a:spcAft>
              <a:buClr>
                <a:srgbClr val="000000"/>
              </a:buClr>
              <a:buSzPct val="80000"/>
              <a:buFont typeface="Wingdings" pitchFamily="2" charset="2"/>
              <a:buNone/>
              <a:tabLst/>
              <a:defRPr/>
            </a:pPr>
            <a:r>
              <a:rPr kumimoji="0" lang="en-US" sz="1800" b="1" i="0" u="none" strike="noStrike" kern="120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Calibri"/>
                <a:ea typeface="+mn-ea"/>
                <a:cs typeface="+mn-cs"/>
              </a:rPr>
              <a:t>Integrated Service Offering Across Infrastructure Sectors</a:t>
            </a:r>
            <a:endParaRPr kumimoji="0" lang="en-GB" sz="1800" b="1" i="0" u="none" strike="noStrike" kern="1200" normalizeH="0" baseline="0" noProof="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Calibri"/>
              <a:ea typeface="+mn-ea"/>
              <a:cs typeface="+mn-cs"/>
            </a:endParaRPr>
          </a:p>
        </p:txBody>
      </p:sp>
      <p:sp>
        <p:nvSpPr>
          <p:cNvPr id="97" name="Text Placeholder 17"/>
          <p:cNvSpPr txBox="1">
            <a:spLocks/>
          </p:cNvSpPr>
          <p:nvPr/>
        </p:nvSpPr>
        <p:spPr>
          <a:xfrm>
            <a:off x="366712" y="3893135"/>
            <a:ext cx="5334000" cy="365760"/>
          </a:xfrm>
          <a:prstGeom prst="roundRect">
            <a:avLst/>
          </a:prstGeom>
          <a:solidFill>
            <a:schemeClr val="tx2"/>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lnSpc>
                <a:spcPct val="114000"/>
              </a:lnSpc>
              <a:spcBef>
                <a:spcPts val="0"/>
              </a:spcBef>
              <a:spcAft>
                <a:spcPts val="0"/>
              </a:spcAft>
              <a:buClr>
                <a:srgbClr val="000000"/>
              </a:buClr>
              <a:buSzPct val="80000"/>
              <a:buFont typeface="Wingdings" pitchFamily="2" charset="2"/>
              <a:buNone/>
              <a:tabLst/>
              <a:defRPr/>
            </a:pPr>
            <a:r>
              <a:rPr lang="en-US" sz="1600" b="1" kern="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a:rPr>
              <a:t>Brief about CRISIL Infrastructure Advisory</a:t>
            </a:r>
            <a:endParaRPr kumimoji="0" lang="en-GB" sz="1600" b="1" i="0" u="none" strike="noStrike" kern="0" normalizeH="0" baseline="0" noProof="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Calibri"/>
              <a:ea typeface="+mn-ea"/>
              <a:cs typeface="+mn-cs"/>
            </a:endParaRPr>
          </a:p>
        </p:txBody>
      </p:sp>
      <p:grpSp>
        <p:nvGrpSpPr>
          <p:cNvPr id="100" name="Group 63"/>
          <p:cNvGrpSpPr>
            <a:grpSpLocks/>
          </p:cNvGrpSpPr>
          <p:nvPr/>
        </p:nvGrpSpPr>
        <p:grpSpPr bwMode="auto">
          <a:xfrm>
            <a:off x="2657475" y="955965"/>
            <a:ext cx="6486526" cy="2701311"/>
            <a:chOff x="85728" y="1149919"/>
            <a:chExt cx="6486832" cy="2361228"/>
          </a:xfrm>
        </p:grpSpPr>
        <p:grpSp>
          <p:nvGrpSpPr>
            <p:cNvPr id="101" name="Group 46"/>
            <p:cNvGrpSpPr>
              <a:grpSpLocks/>
            </p:cNvGrpSpPr>
            <p:nvPr/>
          </p:nvGrpSpPr>
          <p:grpSpPr bwMode="auto">
            <a:xfrm>
              <a:off x="85728" y="1149919"/>
              <a:ext cx="6486832" cy="2361228"/>
              <a:chOff x="-218935" y="1544097"/>
              <a:chExt cx="9753222" cy="3929315"/>
            </a:xfrm>
          </p:grpSpPr>
          <p:sp>
            <p:nvSpPr>
              <p:cNvPr id="104" name="TextBox 14"/>
              <p:cNvSpPr txBox="1">
                <a:spLocks noChangeArrowheads="1"/>
              </p:cNvSpPr>
              <p:nvPr/>
            </p:nvSpPr>
            <p:spPr bwMode="auto">
              <a:xfrm>
                <a:off x="434213" y="4039832"/>
                <a:ext cx="2526472" cy="1365456"/>
              </a:xfrm>
              <a:prstGeom prst="rect">
                <a:avLst/>
              </a:prstGeom>
              <a:solidFill>
                <a:schemeClr val="tx2"/>
              </a:soli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none">
                <a:spAutoFit/>
              </a:bodyPr>
              <a:lstStyle/>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kumimoji="0" lang="en-US" sz="1100" b="1" i="0" u="none" strike="noStrike" kern="0" normalizeH="0" baseline="0" noProof="0" dirty="0">
                    <a:solidFill>
                      <a:schemeClr val="bg1"/>
                    </a:solidFill>
                    <a:uLnTx/>
                    <a:uFillTx/>
                    <a:latin typeface="+mn-lt"/>
                    <a:ea typeface="+mn-ea"/>
                    <a:cs typeface="+mn-cs"/>
                  </a:rPr>
                  <a:t>Market assessment</a:t>
                </a:r>
              </a:p>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kumimoji="0" lang="en-US" sz="1100" b="1" i="0" u="none" strike="noStrike" kern="0" normalizeH="0" baseline="0" noProof="0" dirty="0">
                    <a:solidFill>
                      <a:schemeClr val="bg1"/>
                    </a:solidFill>
                    <a:uLnTx/>
                    <a:uFillTx/>
                    <a:latin typeface="+mn-lt"/>
                    <a:ea typeface="+mn-ea"/>
                    <a:cs typeface="+mn-cs"/>
                  </a:rPr>
                  <a:t>Business planning</a:t>
                </a:r>
              </a:p>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kumimoji="0" lang="en-US" sz="1100" b="1" i="0" u="none" strike="noStrike" kern="0" normalizeH="0" baseline="0" noProof="0" dirty="0">
                    <a:solidFill>
                      <a:schemeClr val="bg1"/>
                    </a:solidFill>
                    <a:uLnTx/>
                    <a:uFillTx/>
                    <a:latin typeface="+mn-lt"/>
                    <a:ea typeface="+mn-ea"/>
                    <a:cs typeface="+mn-cs"/>
                  </a:rPr>
                  <a:t>Project </a:t>
                </a:r>
                <a:r>
                  <a:rPr kumimoji="0" lang="en-US" sz="1100" b="1" i="0" u="none" strike="noStrike" kern="0" normalizeH="0" baseline="0" noProof="0" dirty="0" smtClean="0">
                    <a:solidFill>
                      <a:schemeClr val="bg1"/>
                    </a:solidFill>
                    <a:uLnTx/>
                    <a:uFillTx/>
                    <a:latin typeface="+mn-lt"/>
                    <a:ea typeface="+mn-ea"/>
                    <a:cs typeface="+mn-cs"/>
                  </a:rPr>
                  <a:t>feasibility</a:t>
                </a:r>
              </a:p>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lang="en-US" sz="1100" b="1" kern="0" dirty="0" smtClean="0">
                    <a:solidFill>
                      <a:schemeClr val="bg1"/>
                    </a:solidFill>
                    <a:latin typeface="+mn-lt"/>
                  </a:rPr>
                  <a:t>Entry Strategy</a:t>
                </a:r>
              </a:p>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kumimoji="0" lang="en-US" sz="1100" b="1" i="0" u="none" strike="noStrike" kern="0" normalizeH="0" baseline="0" noProof="0" dirty="0" smtClean="0">
                    <a:solidFill>
                      <a:schemeClr val="bg1"/>
                    </a:solidFill>
                    <a:uLnTx/>
                    <a:uFillTx/>
                    <a:latin typeface="+mn-lt"/>
                    <a:ea typeface="+mn-ea"/>
                    <a:cs typeface="+mn-cs"/>
                  </a:rPr>
                  <a:t>Market</a:t>
                </a:r>
                <a:r>
                  <a:rPr kumimoji="0" lang="en-US" sz="1100" b="1" i="0" u="none" strike="noStrike" kern="0" normalizeH="0" noProof="0" dirty="0" smtClean="0">
                    <a:solidFill>
                      <a:schemeClr val="bg1"/>
                    </a:solidFill>
                    <a:uLnTx/>
                    <a:uFillTx/>
                    <a:latin typeface="+mn-lt"/>
                    <a:ea typeface="+mn-ea"/>
                    <a:cs typeface="+mn-cs"/>
                  </a:rPr>
                  <a:t> Due Diligence</a:t>
                </a:r>
                <a:endParaRPr kumimoji="0" lang="en-US" sz="1100" b="1" i="0" u="none" strike="noStrike" kern="0" normalizeH="0" baseline="0" noProof="0" dirty="0">
                  <a:solidFill>
                    <a:schemeClr val="bg1"/>
                  </a:solidFill>
                  <a:uLnTx/>
                  <a:uFillTx/>
                  <a:latin typeface="+mn-lt"/>
                  <a:ea typeface="+mn-ea"/>
                  <a:cs typeface="+mn-cs"/>
                </a:endParaRPr>
              </a:p>
            </p:txBody>
          </p:sp>
          <p:grpSp>
            <p:nvGrpSpPr>
              <p:cNvPr id="106" name="Group 35"/>
              <p:cNvGrpSpPr>
                <a:grpSpLocks/>
              </p:cNvGrpSpPr>
              <p:nvPr/>
            </p:nvGrpSpPr>
            <p:grpSpPr bwMode="auto">
              <a:xfrm>
                <a:off x="3046200" y="2956818"/>
                <a:ext cx="3237510" cy="2431387"/>
                <a:chOff x="3046042" y="2956803"/>
                <a:chExt cx="3238107" cy="2431794"/>
              </a:xfrm>
            </p:grpSpPr>
            <p:sp>
              <p:nvSpPr>
                <p:cNvPr id="121" name="Chevron 10"/>
                <p:cNvSpPr>
                  <a:spLocks noChangeArrowheads="1"/>
                </p:cNvSpPr>
                <p:nvPr/>
              </p:nvSpPr>
              <p:spPr bwMode="auto">
                <a:xfrm>
                  <a:off x="3116023" y="2956803"/>
                  <a:ext cx="2419125" cy="978202"/>
                </a:xfrm>
                <a:prstGeom prst="chevron">
                  <a:avLst>
                    <a:gd name="adj" fmla="val 49997"/>
                  </a:avLst>
                </a:prstGeom>
                <a:solidFill>
                  <a:schemeClr val="tx2"/>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spcBef>
                      <a:spcPts val="0"/>
                    </a:spcBef>
                    <a:spcAft>
                      <a:spcPts val="0"/>
                    </a:spcAft>
                    <a:buClrTx/>
                    <a:buSzTx/>
                    <a:buFontTx/>
                    <a:buNone/>
                    <a:tabLst/>
                    <a:defRPr/>
                  </a:pPr>
                  <a:r>
                    <a:rPr kumimoji="0" lang="en-US" sz="1100" b="1" i="0" u="none" strike="noStrike" kern="0" normalizeH="0" baseline="0" noProof="0" dirty="0" smtClean="0">
                      <a:solidFill>
                        <a:schemeClr val="bg1"/>
                      </a:solidFill>
                      <a:uLnTx/>
                      <a:uFillTx/>
                      <a:latin typeface="+mn-lt"/>
                    </a:rPr>
                    <a:t>Projects</a:t>
                  </a:r>
                  <a:r>
                    <a:rPr kumimoji="0" lang="en-US" sz="1100" b="1" i="0" u="none" strike="noStrike" kern="0" normalizeH="0" noProof="0" dirty="0" smtClean="0">
                      <a:solidFill>
                        <a:schemeClr val="bg1"/>
                      </a:solidFill>
                      <a:uLnTx/>
                      <a:uFillTx/>
                      <a:latin typeface="+mn-lt"/>
                    </a:rPr>
                    <a:t> &amp; </a:t>
                  </a:r>
                  <a:r>
                    <a:rPr kumimoji="0" lang="en-US" sz="1100" b="1" i="0" u="none" strike="noStrike" kern="0" normalizeH="0" baseline="0" noProof="0" dirty="0" smtClean="0">
                      <a:solidFill>
                        <a:schemeClr val="bg1"/>
                      </a:solidFill>
                      <a:uLnTx/>
                      <a:uFillTx/>
                      <a:latin typeface="+mn-lt"/>
                    </a:rPr>
                    <a:t> Transaction</a:t>
                  </a:r>
                  <a:endParaRPr kumimoji="0" lang="en-US" sz="1100" b="1" i="0" u="none" strike="noStrike" kern="0" normalizeH="0" baseline="0" noProof="0" dirty="0">
                    <a:solidFill>
                      <a:schemeClr val="bg1"/>
                    </a:solidFill>
                    <a:uLnTx/>
                    <a:uFillTx/>
                    <a:latin typeface="+mn-lt"/>
                  </a:endParaRPr>
                </a:p>
              </p:txBody>
            </p:sp>
            <p:sp>
              <p:nvSpPr>
                <p:cNvPr id="122" name="TextBox 16"/>
                <p:cNvSpPr txBox="1">
                  <a:spLocks noChangeArrowheads="1"/>
                </p:cNvSpPr>
                <p:nvPr/>
              </p:nvSpPr>
              <p:spPr bwMode="auto">
                <a:xfrm>
                  <a:off x="3046042" y="4146048"/>
                  <a:ext cx="3238107" cy="1242549"/>
                </a:xfrm>
                <a:prstGeom prst="rect">
                  <a:avLst/>
                </a:prstGeom>
                <a:solidFill>
                  <a:schemeClr val="tx2"/>
                </a:soli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none">
                  <a:spAutoFit/>
                </a:bodyPr>
                <a:lstStyle/>
                <a:p>
                  <a:pPr marL="187325" marR="0" lvl="0" indent="-187325" defTabSz="914400" eaLnBrk="0" fontAlgn="auto" latinLnBrk="0" hangingPunct="0">
                    <a:lnSpc>
                      <a:spcPct val="105000"/>
                    </a:lnSpc>
                    <a:spcBef>
                      <a:spcPct val="5000"/>
                    </a:spcBef>
                    <a:spcAft>
                      <a:spcPct val="5000"/>
                    </a:spcAft>
                    <a:buClr>
                      <a:srgbClr val="000000"/>
                    </a:buClr>
                    <a:buSzPct val="80000"/>
                    <a:buFont typeface="Arial" charset="0"/>
                    <a:buChar char="•"/>
                    <a:tabLst/>
                    <a:defRPr/>
                  </a:pPr>
                  <a:r>
                    <a:rPr kumimoji="0" lang="en-GB" sz="1100" b="1" i="0" u="none" strike="noStrike" kern="0" normalizeH="0" baseline="0" noProof="0" dirty="0" smtClean="0">
                      <a:solidFill>
                        <a:schemeClr val="bg1"/>
                      </a:solidFill>
                      <a:uLnTx/>
                      <a:uFillTx/>
                      <a:latin typeface="+mn-lt"/>
                      <a:ea typeface="+mn-ea"/>
                      <a:cs typeface="+mn-cs"/>
                    </a:rPr>
                    <a:t>Project Structuring</a:t>
                  </a:r>
                </a:p>
                <a:p>
                  <a:pPr marL="187325" marR="0" lvl="0" indent="-187325" defTabSz="914400" eaLnBrk="0" fontAlgn="auto" latinLnBrk="0" hangingPunct="0">
                    <a:lnSpc>
                      <a:spcPct val="105000"/>
                    </a:lnSpc>
                    <a:spcBef>
                      <a:spcPct val="5000"/>
                    </a:spcBef>
                    <a:spcAft>
                      <a:spcPct val="5000"/>
                    </a:spcAft>
                    <a:buClr>
                      <a:srgbClr val="000000"/>
                    </a:buClr>
                    <a:buSzPct val="80000"/>
                    <a:buFont typeface="Arial" charset="0"/>
                    <a:buChar char="•"/>
                    <a:tabLst/>
                    <a:defRPr/>
                  </a:pPr>
                  <a:r>
                    <a:rPr lang="en-GB" sz="1100" b="1" kern="0" dirty="0" smtClean="0">
                      <a:solidFill>
                        <a:schemeClr val="bg1"/>
                      </a:solidFill>
                      <a:latin typeface="+mn-lt"/>
                    </a:rPr>
                    <a:t>Contracts &amp; Risk Management</a:t>
                  </a:r>
                </a:p>
                <a:p>
                  <a:pPr marL="187325" marR="0" lvl="0" indent="-187325" defTabSz="914400" eaLnBrk="0" fontAlgn="auto" latinLnBrk="0" hangingPunct="0">
                    <a:lnSpc>
                      <a:spcPct val="105000"/>
                    </a:lnSpc>
                    <a:spcBef>
                      <a:spcPct val="5000"/>
                    </a:spcBef>
                    <a:spcAft>
                      <a:spcPct val="5000"/>
                    </a:spcAft>
                    <a:buClr>
                      <a:srgbClr val="000000"/>
                    </a:buClr>
                    <a:buSzPct val="80000"/>
                    <a:buFont typeface="Arial" charset="0"/>
                    <a:buChar char="•"/>
                    <a:tabLst/>
                    <a:defRPr/>
                  </a:pPr>
                  <a:r>
                    <a:rPr lang="en-GB" sz="1100" b="1" kern="0" dirty="0" smtClean="0">
                      <a:solidFill>
                        <a:schemeClr val="bg1"/>
                      </a:solidFill>
                      <a:latin typeface="+mn-lt"/>
                    </a:rPr>
                    <a:t>Financial Due Diligence</a:t>
                  </a:r>
                </a:p>
                <a:p>
                  <a:pPr marL="187325" marR="0" lvl="0" indent="-187325" defTabSz="914400" eaLnBrk="0" fontAlgn="auto" latinLnBrk="0" hangingPunct="0">
                    <a:lnSpc>
                      <a:spcPct val="105000"/>
                    </a:lnSpc>
                    <a:spcBef>
                      <a:spcPct val="5000"/>
                    </a:spcBef>
                    <a:spcAft>
                      <a:spcPct val="5000"/>
                    </a:spcAft>
                    <a:buClr>
                      <a:srgbClr val="000000"/>
                    </a:buClr>
                    <a:buSzPct val="80000"/>
                    <a:buFont typeface="Arial" charset="0"/>
                    <a:buChar char="•"/>
                    <a:tabLst/>
                    <a:defRPr/>
                  </a:pPr>
                  <a:r>
                    <a:rPr kumimoji="0" lang="en-GB" sz="1100" b="1" i="0" u="none" strike="noStrike" kern="0" normalizeH="0" baseline="0" noProof="0" dirty="0" smtClean="0">
                      <a:solidFill>
                        <a:schemeClr val="bg1"/>
                      </a:solidFill>
                      <a:uLnTx/>
                      <a:uFillTx/>
                      <a:latin typeface="+mn-lt"/>
                      <a:ea typeface="+mn-ea"/>
                      <a:cs typeface="+mn-cs"/>
                    </a:rPr>
                    <a:t>Economic</a:t>
                  </a:r>
                  <a:r>
                    <a:rPr lang="en-GB" sz="1100" b="1" kern="0" dirty="0" smtClean="0">
                      <a:solidFill>
                        <a:schemeClr val="bg1"/>
                      </a:solidFill>
                      <a:latin typeface="+mn-lt"/>
                    </a:rPr>
                    <a:t> Impact Assessment </a:t>
                  </a:r>
                  <a:endParaRPr kumimoji="0" lang="en-GB" sz="1100" b="1" i="0" u="none" strike="noStrike" kern="0" normalizeH="0" baseline="0" noProof="0" dirty="0">
                    <a:solidFill>
                      <a:schemeClr val="bg1"/>
                    </a:solidFill>
                    <a:uLnTx/>
                    <a:uFillTx/>
                    <a:latin typeface="+mn-lt"/>
                    <a:ea typeface="+mn-ea"/>
                    <a:cs typeface="+mn-cs"/>
                  </a:endParaRPr>
                </a:p>
              </p:txBody>
            </p:sp>
          </p:grpSp>
          <p:grpSp>
            <p:nvGrpSpPr>
              <p:cNvPr id="107" name="Group 37"/>
              <p:cNvGrpSpPr>
                <a:grpSpLocks/>
              </p:cNvGrpSpPr>
              <p:nvPr/>
            </p:nvGrpSpPr>
            <p:grpSpPr bwMode="auto">
              <a:xfrm>
                <a:off x="6332200" y="2902938"/>
                <a:ext cx="3202087" cy="2570474"/>
                <a:chOff x="6332163" y="2902948"/>
                <a:chExt cx="3202644" cy="2570210"/>
              </a:xfrm>
            </p:grpSpPr>
            <p:sp>
              <p:nvSpPr>
                <p:cNvPr id="118" name="Chevron 12"/>
                <p:cNvSpPr>
                  <a:spLocks noChangeArrowheads="1"/>
                </p:cNvSpPr>
                <p:nvPr/>
              </p:nvSpPr>
              <p:spPr bwMode="auto">
                <a:xfrm>
                  <a:off x="7388750" y="2902948"/>
                  <a:ext cx="2146057" cy="1053546"/>
                </a:xfrm>
                <a:prstGeom prst="chevron">
                  <a:avLst>
                    <a:gd name="adj" fmla="val 49993"/>
                  </a:avLst>
                </a:prstGeom>
                <a:solidFill>
                  <a:schemeClr val="tx2"/>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spcBef>
                      <a:spcPts val="0"/>
                    </a:spcBef>
                    <a:spcAft>
                      <a:spcPts val="0"/>
                    </a:spcAft>
                    <a:buClrTx/>
                    <a:buSzTx/>
                    <a:buFontTx/>
                    <a:buNone/>
                    <a:tabLst/>
                    <a:defRPr/>
                  </a:pPr>
                  <a:r>
                    <a:rPr kumimoji="0" lang="en-US" sz="1100" b="1" i="0" u="none" strike="noStrike" kern="0" normalizeH="0" baseline="0" noProof="0" dirty="0" smtClean="0">
                      <a:solidFill>
                        <a:schemeClr val="bg1"/>
                      </a:solidFill>
                      <a:uLnTx/>
                      <a:uFillTx/>
                      <a:latin typeface="+mn-lt"/>
                    </a:rPr>
                    <a:t>Capacity Building &amp; BPR</a:t>
                  </a:r>
                  <a:endParaRPr kumimoji="0" lang="en-US" sz="1100" b="1" i="0" u="none" strike="noStrike" kern="0" normalizeH="0" baseline="0" noProof="0" dirty="0">
                    <a:solidFill>
                      <a:schemeClr val="bg1"/>
                    </a:solidFill>
                    <a:uLnTx/>
                    <a:uFillTx/>
                    <a:latin typeface="+mn-lt"/>
                  </a:endParaRPr>
                </a:p>
              </p:txBody>
            </p:sp>
            <p:sp>
              <p:nvSpPr>
                <p:cNvPr id="119" name="TextBox 18"/>
                <p:cNvSpPr txBox="1">
                  <a:spLocks noChangeArrowheads="1"/>
                </p:cNvSpPr>
                <p:nvPr/>
              </p:nvSpPr>
              <p:spPr bwMode="auto">
                <a:xfrm>
                  <a:off x="6332163" y="3997051"/>
                  <a:ext cx="2967413" cy="1476107"/>
                </a:xfrm>
                <a:prstGeom prst="rect">
                  <a:avLst/>
                </a:prstGeom>
                <a:solidFill>
                  <a:schemeClr val="tx2"/>
                </a:soli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square">
                  <a:spAutoFit/>
                </a:bodyPr>
                <a:lstStyle/>
                <a:p>
                  <a:pPr marL="187325" marR="0" lvl="0" indent="-187325" defTabSz="914400" eaLnBrk="0" fontAlgn="auto" latinLnBrk="0" hangingPunct="0">
                    <a:lnSpc>
                      <a:spcPct val="105000"/>
                    </a:lnSpc>
                    <a:spcBef>
                      <a:spcPct val="5000"/>
                    </a:spcBef>
                    <a:spcAft>
                      <a:spcPct val="5000"/>
                    </a:spcAft>
                    <a:buClr>
                      <a:srgbClr val="000000"/>
                    </a:buClr>
                    <a:buSzPct val="80000"/>
                    <a:buFont typeface="Arial" charset="0"/>
                    <a:buChar char="•"/>
                    <a:tabLst/>
                    <a:defRPr/>
                  </a:pPr>
                  <a:r>
                    <a:rPr lang="en-GB" sz="1100" b="1" kern="0" dirty="0" smtClean="0">
                      <a:solidFill>
                        <a:schemeClr val="bg1"/>
                      </a:solidFill>
                      <a:latin typeface="+mn-lt"/>
                    </a:rPr>
                    <a:t>Specialised Training/workshops</a:t>
                  </a:r>
                </a:p>
                <a:p>
                  <a:pPr marL="187325" marR="0" lvl="0" indent="-187325" defTabSz="914400" eaLnBrk="0" fontAlgn="auto" latinLnBrk="0" hangingPunct="0">
                    <a:lnSpc>
                      <a:spcPct val="105000"/>
                    </a:lnSpc>
                    <a:spcBef>
                      <a:spcPct val="5000"/>
                    </a:spcBef>
                    <a:spcAft>
                      <a:spcPct val="5000"/>
                    </a:spcAft>
                    <a:buClr>
                      <a:srgbClr val="000000"/>
                    </a:buClr>
                    <a:buSzPct val="80000"/>
                    <a:buFont typeface="Arial" charset="0"/>
                    <a:buChar char="•"/>
                    <a:tabLst/>
                    <a:defRPr/>
                  </a:pPr>
                  <a:r>
                    <a:rPr kumimoji="0" lang="en-GB" sz="1100" b="1" i="0" u="none" strike="noStrike" kern="0" normalizeH="0" baseline="0" noProof="0" dirty="0" smtClean="0">
                      <a:solidFill>
                        <a:schemeClr val="bg1"/>
                      </a:solidFill>
                      <a:uLnTx/>
                      <a:uFillTx/>
                      <a:latin typeface="+mn-lt"/>
                      <a:ea typeface="+mn-ea"/>
                      <a:cs typeface="+mn-cs"/>
                    </a:rPr>
                    <a:t>Institutional Strengthening</a:t>
                  </a:r>
                </a:p>
                <a:p>
                  <a:pPr marL="187325" indent="-187325" fontAlgn="auto">
                    <a:lnSpc>
                      <a:spcPct val="105000"/>
                    </a:lnSpc>
                    <a:spcBef>
                      <a:spcPct val="5000"/>
                    </a:spcBef>
                    <a:spcAft>
                      <a:spcPct val="5000"/>
                    </a:spcAft>
                    <a:buClr>
                      <a:srgbClr val="000000"/>
                    </a:buClr>
                    <a:buSzPct val="80000"/>
                    <a:buFont typeface="Arial" charset="0"/>
                    <a:buChar char="•"/>
                    <a:defRPr/>
                  </a:pPr>
                  <a:r>
                    <a:rPr lang="en-GB" sz="1100" b="1" kern="0" dirty="0" smtClean="0">
                      <a:solidFill>
                        <a:schemeClr val="bg1"/>
                      </a:solidFill>
                      <a:latin typeface="+mn-lt"/>
                    </a:rPr>
                    <a:t>Business Process Re-engineering</a:t>
                  </a:r>
                </a:p>
              </p:txBody>
            </p:sp>
          </p:grpSp>
          <p:grpSp>
            <p:nvGrpSpPr>
              <p:cNvPr id="108" name="Group 36"/>
              <p:cNvGrpSpPr>
                <a:grpSpLocks/>
              </p:cNvGrpSpPr>
              <p:nvPr/>
            </p:nvGrpSpPr>
            <p:grpSpPr bwMode="auto">
              <a:xfrm>
                <a:off x="5213160" y="1544097"/>
                <a:ext cx="3977387" cy="2390757"/>
                <a:chOff x="5216978" y="1545124"/>
                <a:chExt cx="3975689" cy="2391393"/>
              </a:xfrm>
            </p:grpSpPr>
            <p:sp>
              <p:nvSpPr>
                <p:cNvPr id="115" name="Chevron 11"/>
                <p:cNvSpPr>
                  <a:spLocks noChangeArrowheads="1"/>
                </p:cNvSpPr>
                <p:nvPr/>
              </p:nvSpPr>
              <p:spPr bwMode="auto">
                <a:xfrm>
                  <a:off x="5216978" y="2905953"/>
                  <a:ext cx="2653141" cy="1030564"/>
                </a:xfrm>
                <a:prstGeom prst="chevron">
                  <a:avLst>
                    <a:gd name="adj" fmla="val 50004"/>
                  </a:avLst>
                </a:prstGeom>
                <a:solidFill>
                  <a:schemeClr val="tx2"/>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spcBef>
                      <a:spcPts val="0"/>
                    </a:spcBef>
                    <a:spcAft>
                      <a:spcPts val="0"/>
                    </a:spcAft>
                    <a:buClrTx/>
                    <a:buSzTx/>
                    <a:buFontTx/>
                    <a:buNone/>
                    <a:tabLst/>
                    <a:defRPr/>
                  </a:pPr>
                  <a:r>
                    <a:rPr kumimoji="0" lang="en-US" sz="1100" b="1" i="0" u="none" strike="noStrike" kern="0" normalizeH="0" baseline="0" noProof="0" dirty="0" smtClean="0">
                      <a:solidFill>
                        <a:schemeClr val="bg1"/>
                      </a:solidFill>
                      <a:uLnTx/>
                      <a:uFillTx/>
                      <a:latin typeface="+mn-lt"/>
                    </a:rPr>
                    <a:t>Project Monitoring</a:t>
                  </a:r>
                  <a:r>
                    <a:rPr kumimoji="0" lang="en-US" sz="1100" b="1" i="0" u="none" strike="noStrike" kern="0" normalizeH="0" noProof="0" dirty="0" smtClean="0">
                      <a:solidFill>
                        <a:schemeClr val="bg1"/>
                      </a:solidFill>
                      <a:uLnTx/>
                      <a:uFillTx/>
                      <a:latin typeface="+mn-lt"/>
                    </a:rPr>
                    <a:t> &amp; Mechanism</a:t>
                  </a:r>
                  <a:endParaRPr kumimoji="0" lang="en-US" sz="1100" b="1" i="0" u="none" strike="noStrike" kern="0" normalizeH="0" baseline="0" noProof="0" dirty="0">
                    <a:solidFill>
                      <a:schemeClr val="bg1"/>
                    </a:solidFill>
                    <a:uLnTx/>
                    <a:uFillTx/>
                    <a:latin typeface="+mn-lt"/>
                  </a:endParaRPr>
                </a:p>
              </p:txBody>
            </p:sp>
            <p:sp>
              <p:nvSpPr>
                <p:cNvPr id="116" name="TextBox 17"/>
                <p:cNvSpPr txBox="1">
                  <a:spLocks noChangeArrowheads="1"/>
                </p:cNvSpPr>
                <p:nvPr/>
              </p:nvSpPr>
              <p:spPr bwMode="auto">
                <a:xfrm>
                  <a:off x="5716314" y="1545124"/>
                  <a:ext cx="3476353" cy="676193"/>
                </a:xfrm>
                <a:prstGeom prst="rect">
                  <a:avLst/>
                </a:prstGeom>
                <a:solidFill>
                  <a:schemeClr val="tx2"/>
                </a:soli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square">
                  <a:spAutoFit/>
                </a:bodyPr>
                <a:lstStyle/>
                <a:p>
                  <a:pPr marL="187325" marR="0" lvl="0" indent="-187325" defTabSz="914400" eaLnBrk="0" fontAlgn="auto" latinLnBrk="0" hangingPunct="0">
                    <a:lnSpc>
                      <a:spcPct val="105000"/>
                    </a:lnSpc>
                    <a:spcBef>
                      <a:spcPct val="5000"/>
                    </a:spcBef>
                    <a:spcAft>
                      <a:spcPct val="5000"/>
                    </a:spcAft>
                    <a:buClr>
                      <a:srgbClr val="000000"/>
                    </a:buClr>
                    <a:buSzPct val="80000"/>
                    <a:buFont typeface="Arial" charset="0"/>
                    <a:buChar char="•"/>
                    <a:tabLst/>
                    <a:defRPr/>
                  </a:pPr>
                  <a:r>
                    <a:rPr kumimoji="0" lang="en-GB" sz="1100" b="1" i="0" u="none" strike="noStrike" kern="0" normalizeH="0" baseline="0" noProof="0" dirty="0" smtClean="0">
                      <a:solidFill>
                        <a:schemeClr val="bg1"/>
                      </a:solidFill>
                      <a:uLnTx/>
                      <a:uFillTx/>
                      <a:latin typeface="+mn-lt"/>
                      <a:ea typeface="+mn-ea"/>
                      <a:cs typeface="+mn-cs"/>
                    </a:rPr>
                    <a:t>Project Monitoring</a:t>
                  </a:r>
                  <a:r>
                    <a:rPr kumimoji="0" lang="en-GB" sz="1100" b="1" i="0" u="none" strike="noStrike" kern="0" normalizeH="0" noProof="0" dirty="0" smtClean="0">
                      <a:solidFill>
                        <a:schemeClr val="bg1"/>
                      </a:solidFill>
                      <a:uLnTx/>
                      <a:uFillTx/>
                      <a:latin typeface="+mn-lt"/>
                      <a:ea typeface="+mn-ea"/>
                      <a:cs typeface="+mn-cs"/>
                    </a:rPr>
                    <a:t> </a:t>
                  </a:r>
                </a:p>
                <a:p>
                  <a:pPr marL="187325" marR="0" lvl="0" indent="-187325" defTabSz="914400" eaLnBrk="0" fontAlgn="auto" latinLnBrk="0" hangingPunct="0">
                    <a:lnSpc>
                      <a:spcPct val="105000"/>
                    </a:lnSpc>
                    <a:spcBef>
                      <a:spcPct val="5000"/>
                    </a:spcBef>
                    <a:spcAft>
                      <a:spcPct val="5000"/>
                    </a:spcAft>
                    <a:buClr>
                      <a:srgbClr val="000000"/>
                    </a:buClr>
                    <a:buSzPct val="80000"/>
                    <a:buFont typeface="Arial" charset="0"/>
                    <a:buChar char="•"/>
                    <a:tabLst/>
                    <a:defRPr/>
                  </a:pPr>
                  <a:r>
                    <a:rPr kumimoji="0" lang="en-GB" sz="1100" b="1" i="0" u="none" strike="noStrike" kern="0" normalizeH="0" noProof="0" dirty="0" smtClean="0">
                      <a:solidFill>
                        <a:schemeClr val="bg1"/>
                      </a:solidFill>
                      <a:uLnTx/>
                      <a:uFillTx/>
                      <a:latin typeface="+mn-lt"/>
                      <a:ea typeface="+mn-ea"/>
                      <a:cs typeface="+mn-cs"/>
                    </a:rPr>
                    <a:t>Evaluation &amp; Control Mechanism</a:t>
                  </a:r>
                </a:p>
              </p:txBody>
            </p:sp>
          </p:grpSp>
          <p:grpSp>
            <p:nvGrpSpPr>
              <p:cNvPr id="109" name="Group 34"/>
              <p:cNvGrpSpPr>
                <a:grpSpLocks/>
              </p:cNvGrpSpPr>
              <p:nvPr/>
            </p:nvGrpSpPr>
            <p:grpSpPr bwMode="auto">
              <a:xfrm>
                <a:off x="1378421" y="1625676"/>
                <a:ext cx="4138408" cy="2309178"/>
                <a:chOff x="1378397" y="1626407"/>
                <a:chExt cx="4138522" cy="2308345"/>
              </a:xfrm>
            </p:grpSpPr>
            <p:sp>
              <p:nvSpPr>
                <p:cNvPr id="112" name="Chevron 9"/>
                <p:cNvSpPr>
                  <a:spLocks noChangeArrowheads="1"/>
                </p:cNvSpPr>
                <p:nvPr/>
              </p:nvSpPr>
              <p:spPr bwMode="auto">
                <a:xfrm>
                  <a:off x="1378397" y="2982264"/>
                  <a:ext cx="2101697" cy="952488"/>
                </a:xfrm>
                <a:prstGeom prst="chevron">
                  <a:avLst>
                    <a:gd name="adj" fmla="val 50004"/>
                  </a:avLst>
                </a:prstGeom>
                <a:solidFill>
                  <a:schemeClr val="tx2"/>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eaLnBrk="1" fontAlgn="auto" hangingPunct="1">
                    <a:spcBef>
                      <a:spcPts val="0"/>
                    </a:spcBef>
                    <a:spcAft>
                      <a:spcPts val="0"/>
                    </a:spcAft>
                    <a:defRPr/>
                  </a:pPr>
                  <a:r>
                    <a:rPr lang="en-US" sz="1100" b="1" kern="0" dirty="0" smtClean="0">
                      <a:solidFill>
                        <a:schemeClr val="bg1"/>
                      </a:solidFill>
                      <a:latin typeface="+mn-lt"/>
                    </a:rPr>
                    <a:t>Sector Strategy</a:t>
                  </a:r>
                  <a:endParaRPr lang="en-US" sz="1100" b="1" kern="0" dirty="0">
                    <a:solidFill>
                      <a:schemeClr val="bg1"/>
                    </a:solidFill>
                    <a:latin typeface="+mn-lt"/>
                  </a:endParaRPr>
                </a:p>
              </p:txBody>
            </p:sp>
            <p:sp>
              <p:nvSpPr>
                <p:cNvPr id="113" name="TextBox 15"/>
                <p:cNvSpPr txBox="1">
                  <a:spLocks noChangeArrowheads="1"/>
                </p:cNvSpPr>
                <p:nvPr/>
              </p:nvSpPr>
              <p:spPr bwMode="auto">
                <a:xfrm>
                  <a:off x="2840936" y="1626407"/>
                  <a:ext cx="2675983" cy="1118822"/>
                </a:xfrm>
                <a:prstGeom prst="rect">
                  <a:avLst/>
                </a:prstGeom>
                <a:solidFill>
                  <a:schemeClr val="tx2"/>
                </a:soli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wrap="none">
                  <a:spAutoFit/>
                </a:bodyPr>
                <a:lstStyle/>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kumimoji="0" lang="en-US" sz="1100" b="1" i="0" u="none" strike="noStrike" kern="0" normalizeH="0" baseline="0" noProof="0" dirty="0" smtClean="0">
                      <a:solidFill>
                        <a:schemeClr val="bg1"/>
                      </a:solidFill>
                      <a:uLnTx/>
                      <a:uFillTx/>
                      <a:latin typeface="+mn-lt"/>
                      <a:ea typeface="+mn-ea"/>
                      <a:cs typeface="+mn-cs"/>
                    </a:rPr>
                    <a:t>PPP Advisory</a:t>
                  </a:r>
                </a:p>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kumimoji="0" lang="en-US" sz="1100" b="1" i="0" u="none" strike="noStrike" kern="0" normalizeH="0" baseline="0" noProof="0" dirty="0" smtClean="0">
                      <a:solidFill>
                        <a:schemeClr val="bg1"/>
                      </a:solidFill>
                      <a:uLnTx/>
                      <a:uFillTx/>
                      <a:latin typeface="+mn-lt"/>
                      <a:ea typeface="+mn-ea"/>
                      <a:cs typeface="+mn-cs"/>
                    </a:rPr>
                    <a:t>Financial</a:t>
                  </a:r>
                  <a:r>
                    <a:rPr kumimoji="0" lang="en-US" sz="1100" b="1" i="0" u="none" strike="noStrike" kern="0" normalizeH="0" noProof="0" dirty="0" smtClean="0">
                      <a:solidFill>
                        <a:schemeClr val="bg1"/>
                      </a:solidFill>
                      <a:uLnTx/>
                      <a:uFillTx/>
                      <a:latin typeface="+mn-lt"/>
                      <a:ea typeface="+mn-ea"/>
                      <a:cs typeface="+mn-cs"/>
                    </a:rPr>
                    <a:t> Management</a:t>
                  </a:r>
                </a:p>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lang="en-US" sz="1100" b="1" kern="0" baseline="0" dirty="0" smtClean="0">
                      <a:solidFill>
                        <a:schemeClr val="bg1"/>
                      </a:solidFill>
                      <a:latin typeface="+mn-lt"/>
                    </a:rPr>
                    <a:t>Mergers</a:t>
                  </a:r>
                  <a:r>
                    <a:rPr lang="en-US" sz="1100" b="1" kern="0" dirty="0" smtClean="0">
                      <a:solidFill>
                        <a:schemeClr val="bg1"/>
                      </a:solidFill>
                      <a:latin typeface="+mn-lt"/>
                    </a:rPr>
                    <a:t> &amp; Acquisitions</a:t>
                  </a:r>
                </a:p>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kumimoji="0" lang="en-US" sz="1100" b="1" i="0" u="none" strike="noStrike" kern="0" normalizeH="0" baseline="0" noProof="0" dirty="0" smtClean="0">
                      <a:solidFill>
                        <a:srgbClr val="C00000"/>
                      </a:solidFill>
                      <a:uLnTx/>
                      <a:uFillTx/>
                      <a:latin typeface="+mn-lt"/>
                      <a:ea typeface="+mn-ea"/>
                      <a:cs typeface="+mn-cs"/>
                    </a:rPr>
                    <a:t>Financial Restructuring</a:t>
                  </a:r>
                  <a:endParaRPr kumimoji="0" lang="en-US" sz="1100" b="1" i="0" u="none" strike="noStrike" kern="0" normalizeH="0" baseline="0" noProof="0" dirty="0">
                    <a:solidFill>
                      <a:srgbClr val="C00000"/>
                    </a:solidFill>
                    <a:uLnTx/>
                    <a:uFillTx/>
                    <a:latin typeface="+mn-lt"/>
                    <a:ea typeface="+mn-ea"/>
                    <a:cs typeface="+mn-cs"/>
                  </a:endParaRPr>
                </a:p>
              </p:txBody>
            </p:sp>
          </p:grpSp>
          <p:sp>
            <p:nvSpPr>
              <p:cNvPr id="110" name="Pentagon 7"/>
              <p:cNvSpPr>
                <a:spLocks noChangeArrowheads="1"/>
              </p:cNvSpPr>
              <p:nvPr/>
            </p:nvSpPr>
            <p:spPr bwMode="auto">
              <a:xfrm>
                <a:off x="-218935" y="2899463"/>
                <a:ext cx="1956071" cy="1078859"/>
              </a:xfrm>
              <a:prstGeom prst="homePlate">
                <a:avLst>
                  <a:gd name="adj" fmla="val 49984"/>
                </a:avLst>
              </a:prstGeom>
              <a:solidFill>
                <a:schemeClr val="tx2"/>
              </a:soli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spcBef>
                    <a:spcPts val="0"/>
                  </a:spcBef>
                  <a:spcAft>
                    <a:spcPts val="0"/>
                  </a:spcAft>
                  <a:buClrTx/>
                  <a:buSzTx/>
                  <a:buFontTx/>
                  <a:buNone/>
                  <a:tabLst/>
                  <a:defRPr/>
                </a:pPr>
                <a:r>
                  <a:rPr kumimoji="0" lang="en-US" sz="1100" b="1" i="0" u="none" strike="noStrike" kern="0" normalizeH="0" baseline="0" noProof="0" dirty="0" smtClean="0">
                    <a:solidFill>
                      <a:schemeClr val="bg1"/>
                    </a:solidFill>
                    <a:uLnTx/>
                    <a:uFillTx/>
                    <a:latin typeface="+mn-lt"/>
                  </a:rPr>
                  <a:t>Policy, Regulations and Reforms</a:t>
                </a:r>
                <a:endParaRPr kumimoji="0" lang="en-US" sz="1100" b="1" i="0" u="none" strike="noStrike" kern="0" normalizeH="0" baseline="0" noProof="0" dirty="0">
                  <a:solidFill>
                    <a:schemeClr val="bg1"/>
                  </a:solidFill>
                  <a:uLnTx/>
                  <a:uFillTx/>
                  <a:latin typeface="+mn-lt"/>
                </a:endParaRPr>
              </a:p>
            </p:txBody>
          </p:sp>
        </p:grpSp>
        <p:sp>
          <p:nvSpPr>
            <p:cNvPr id="102" name="TextBox 13"/>
            <p:cNvSpPr txBox="1">
              <a:spLocks noChangeArrowheads="1"/>
            </p:cNvSpPr>
            <p:nvPr/>
          </p:nvSpPr>
          <p:spPr bwMode="auto">
            <a:xfrm>
              <a:off x="136106" y="1189418"/>
              <a:ext cx="1905090" cy="672572"/>
            </a:xfrm>
            <a:prstGeom prst="rect">
              <a:avLst/>
            </a:prstGeom>
            <a:solidFill>
              <a:schemeClr val="tx2"/>
            </a:solidFill>
            <a:ln w="9525" cap="flat" cmpd="sng" algn="ctr">
              <a:solidFill>
                <a:srgbClr val="9BBB59">
                  <a:shade val="95000"/>
                  <a:satMod val="105000"/>
                </a:srgbClr>
              </a:solidFill>
              <a:prstDash val="solid"/>
              <a:headEnd/>
              <a:tailEnd/>
            </a:ln>
            <a:effectLst>
              <a:outerShdw blurRad="40000" dist="20000" dir="5400000" rotWithShape="0">
                <a:srgbClr val="000000">
                  <a:alpha val="38000"/>
                </a:srgbClr>
              </a:outerShdw>
            </a:effectLst>
          </p:spPr>
          <p:txBody>
            <a:bodyPr>
              <a:spAutoFit/>
            </a:bodyPr>
            <a:lstStyle/>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kumimoji="0" lang="en-US" sz="1100" b="1" i="0" u="none" strike="noStrike" kern="0" normalizeH="0" baseline="0" noProof="0" dirty="0" smtClean="0">
                  <a:solidFill>
                    <a:schemeClr val="bg1"/>
                  </a:solidFill>
                  <a:uLnTx/>
                  <a:uFillTx/>
                  <a:latin typeface="+mn-lt"/>
                  <a:ea typeface="+mn-ea"/>
                  <a:cs typeface="+mn-cs"/>
                </a:rPr>
                <a:t>Policy</a:t>
              </a:r>
              <a:r>
                <a:rPr kumimoji="0" lang="en-US" sz="1100" b="1" i="0" u="none" strike="noStrike" kern="0" normalizeH="0" noProof="0" dirty="0" smtClean="0">
                  <a:solidFill>
                    <a:schemeClr val="bg1"/>
                  </a:solidFill>
                  <a:uLnTx/>
                  <a:uFillTx/>
                  <a:latin typeface="+mn-lt"/>
                  <a:ea typeface="+mn-ea"/>
                  <a:cs typeface="+mn-cs"/>
                </a:rPr>
                <a:t> framework</a:t>
              </a:r>
              <a:endParaRPr kumimoji="0" lang="en-US" sz="1100" b="1" i="0" u="none" strike="noStrike" kern="0" normalizeH="0" baseline="0" noProof="0" dirty="0">
                <a:solidFill>
                  <a:schemeClr val="bg1"/>
                </a:solidFill>
                <a:uLnTx/>
                <a:uFillTx/>
                <a:latin typeface="+mn-lt"/>
                <a:ea typeface="+mn-ea"/>
                <a:cs typeface="+mn-cs"/>
              </a:endParaRPr>
            </a:p>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lang="en-US" sz="1100" b="1" kern="0" dirty="0" smtClean="0">
                  <a:solidFill>
                    <a:schemeClr val="bg1"/>
                  </a:solidFill>
                  <a:latin typeface="+mn-lt"/>
                </a:rPr>
                <a:t>Guidelines &amp; Regulations</a:t>
              </a:r>
              <a:endParaRPr lang="en-US" sz="1100" b="1" kern="0" dirty="0">
                <a:solidFill>
                  <a:schemeClr val="bg1"/>
                </a:solidFill>
                <a:latin typeface="+mn-lt"/>
              </a:endParaRPr>
            </a:p>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lang="en-US" sz="1100" b="1" kern="0" dirty="0" smtClean="0">
                  <a:solidFill>
                    <a:srgbClr val="C00000"/>
                  </a:solidFill>
                  <a:latin typeface="+mn-lt"/>
                </a:rPr>
                <a:t>Reforms &amp; Restructuring</a:t>
              </a:r>
            </a:p>
            <a:p>
              <a:pPr marL="228600" marR="0" lvl="0" indent="-228600" defTabSz="914400" eaLnBrk="1" fontAlgn="auto" latinLnBrk="0" hangingPunct="1">
                <a:lnSpc>
                  <a:spcPct val="100000"/>
                </a:lnSpc>
                <a:spcBef>
                  <a:spcPts val="0"/>
                </a:spcBef>
                <a:spcAft>
                  <a:spcPts val="0"/>
                </a:spcAft>
                <a:buClrTx/>
                <a:buSzTx/>
                <a:buFont typeface="Arial" charset="0"/>
                <a:buChar char="•"/>
                <a:tabLst/>
                <a:defRPr/>
              </a:pPr>
              <a:r>
                <a:rPr kumimoji="0" lang="en-US" sz="1100" b="1" i="0" u="none" strike="noStrike" kern="0" normalizeH="0" baseline="0" noProof="0" dirty="0" smtClean="0">
                  <a:solidFill>
                    <a:srgbClr val="C00000"/>
                  </a:solidFill>
                  <a:uLnTx/>
                  <a:uFillTx/>
                  <a:latin typeface="+mn-lt"/>
                  <a:ea typeface="+mn-ea"/>
                  <a:cs typeface="+mn-cs"/>
                </a:rPr>
                <a:t>Regulatory</a:t>
              </a:r>
              <a:r>
                <a:rPr kumimoji="0" lang="en-US" sz="1100" b="1" i="0" u="none" strike="noStrike" kern="0" normalizeH="0" noProof="0" dirty="0" smtClean="0">
                  <a:solidFill>
                    <a:srgbClr val="C00000"/>
                  </a:solidFill>
                  <a:uLnTx/>
                  <a:uFillTx/>
                  <a:latin typeface="+mn-lt"/>
                  <a:ea typeface="+mn-ea"/>
                  <a:cs typeface="+mn-cs"/>
                </a:rPr>
                <a:t> Assistance</a:t>
              </a:r>
              <a:endParaRPr kumimoji="0" lang="en-US" sz="1100" b="1" i="0" u="none" strike="noStrike" kern="0" normalizeH="0" baseline="0" noProof="0" dirty="0">
                <a:solidFill>
                  <a:srgbClr val="C00000"/>
                </a:solidFill>
                <a:uLnTx/>
                <a:uFillTx/>
                <a:latin typeface="+mn-lt"/>
                <a:ea typeface="+mn-ea"/>
                <a:cs typeface="+mn-cs"/>
              </a:endParaRPr>
            </a:p>
          </p:txBody>
        </p:sp>
      </p:grpSp>
      <p:grpSp>
        <p:nvGrpSpPr>
          <p:cNvPr id="124" name="Group 64"/>
          <p:cNvGrpSpPr>
            <a:grpSpLocks/>
          </p:cNvGrpSpPr>
          <p:nvPr/>
        </p:nvGrpSpPr>
        <p:grpSpPr bwMode="auto">
          <a:xfrm>
            <a:off x="6057900" y="3990120"/>
            <a:ext cx="2971800" cy="2021305"/>
            <a:chOff x="6634160" y="762000"/>
            <a:chExt cx="2438400" cy="2819400"/>
          </a:xfrm>
        </p:grpSpPr>
        <p:sp>
          <p:nvSpPr>
            <p:cNvPr id="125" name="Rectangle 124"/>
            <p:cNvSpPr/>
            <p:nvPr/>
          </p:nvSpPr>
          <p:spPr>
            <a:xfrm>
              <a:off x="6634160" y="957263"/>
              <a:ext cx="2438400" cy="2624137"/>
            </a:xfrm>
            <a:prstGeom prst="rect">
              <a:avLst/>
            </a:prstGeom>
            <a:noFill/>
            <a:ln w="25400" cap="flat" cmpd="sng" algn="ctr">
              <a:solidFill>
                <a:schemeClr val="accent1"/>
              </a:solidFill>
              <a:prstDash val="solid"/>
            </a:ln>
            <a:effectLst/>
          </p:spPr>
          <p:txBody>
            <a:bodyPr/>
            <a:lstStyle/>
            <a:p>
              <a:pPr marL="122238" marR="0" lvl="0" indent="-122238"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1F497D"/>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srgbClr val="1F497D"/>
                </a:solidFill>
                <a:effectLst/>
                <a:uLnTx/>
                <a:uFillTx/>
                <a:latin typeface="Calibri"/>
                <a:ea typeface="+mn-ea"/>
                <a:cs typeface="+mn-cs"/>
              </a:endParaRPr>
            </a:p>
          </p:txBody>
        </p:sp>
        <p:sp>
          <p:nvSpPr>
            <p:cNvPr id="126" name="Rounded Rectangle 125"/>
            <p:cNvSpPr/>
            <p:nvPr/>
          </p:nvSpPr>
          <p:spPr>
            <a:xfrm>
              <a:off x="6884252" y="762000"/>
              <a:ext cx="1938215" cy="365760"/>
            </a:xfrm>
            <a:prstGeom prst="roundRect">
              <a:avLst/>
            </a:prstGeom>
            <a:solidFill>
              <a:schemeClr val="tx2"/>
            </a:solidFill>
            <a:ln>
              <a:solidFill>
                <a:schemeClr val="accent1"/>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b="1" kern="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a:rPr>
                <a:t>Practice Areas</a:t>
              </a:r>
              <a:endParaRPr kumimoji="0" lang="en-GB" sz="1800" b="1" i="0" u="none" strike="noStrike" kern="0" cap="none" spc="0" normalizeH="0" baseline="0" noProof="0" dirty="0">
                <a:ln>
                  <a:noFill/>
                </a:ln>
                <a:solidFill>
                  <a:srgbClr val="1F497D"/>
                </a:solidFill>
                <a:effectLst/>
                <a:uLnTx/>
                <a:uFillTx/>
                <a:latin typeface="Calibri"/>
                <a:ea typeface="+mn-ea"/>
                <a:cs typeface="+mn-cs"/>
              </a:endParaRPr>
            </a:p>
          </p:txBody>
        </p:sp>
      </p:grpSp>
      <p:grpSp>
        <p:nvGrpSpPr>
          <p:cNvPr id="127" name="Group 47"/>
          <p:cNvGrpSpPr>
            <a:grpSpLocks/>
          </p:cNvGrpSpPr>
          <p:nvPr/>
        </p:nvGrpSpPr>
        <p:grpSpPr bwMode="auto">
          <a:xfrm>
            <a:off x="173038" y="795339"/>
            <a:ext cx="2286000" cy="1045494"/>
            <a:chOff x="356773" y="3733800"/>
            <a:chExt cx="2286419" cy="2514600"/>
          </a:xfrm>
        </p:grpSpPr>
        <p:sp>
          <p:nvSpPr>
            <p:cNvPr id="129" name="Rectangle 128"/>
            <p:cNvSpPr/>
            <p:nvPr/>
          </p:nvSpPr>
          <p:spPr>
            <a:xfrm>
              <a:off x="356773" y="3962400"/>
              <a:ext cx="2286419" cy="2286000"/>
            </a:xfrm>
            <a:prstGeom prst="rect">
              <a:avLst/>
            </a:prstGeom>
            <a:noFill/>
            <a:ln w="25400" cap="flat" cmpd="sng" algn="ctr">
              <a:solidFill>
                <a:srgbClr val="4F81BD"/>
              </a:solidFill>
              <a:prstDash val="solid"/>
            </a:ln>
            <a:effectLst/>
          </p:spPr>
          <p:txBody>
            <a:bodyPr anchor="ctr"/>
            <a:lstStyle/>
            <a:p>
              <a:pPr marL="68580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1F497D"/>
                </a:solidFill>
                <a:effectLst/>
                <a:uLnTx/>
                <a:uFillTx/>
                <a:latin typeface="Calibri"/>
                <a:ea typeface="+mn-ea"/>
                <a:cs typeface="+mn-cs"/>
              </a:endParaRPr>
            </a:p>
            <a:p>
              <a:pPr marL="685800" marR="0" lvl="0" indent="0"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srgbClr val="1F497D"/>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srgbClr val="1F497D"/>
                </a:solidFill>
                <a:effectLst/>
                <a:uLnTx/>
                <a:uFillTx/>
                <a:latin typeface="Calibri"/>
                <a:ea typeface="+mn-ea"/>
                <a:cs typeface="+mn-cs"/>
              </a:endParaRPr>
            </a:p>
          </p:txBody>
        </p:sp>
        <p:sp>
          <p:nvSpPr>
            <p:cNvPr id="132" name="Rounded Rectangle 131"/>
            <p:cNvSpPr/>
            <p:nvPr/>
          </p:nvSpPr>
          <p:spPr>
            <a:xfrm>
              <a:off x="533400" y="3733800"/>
              <a:ext cx="1981200" cy="36576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b="1" kern="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a:rPr>
                <a:t>Strong sponsor</a:t>
              </a:r>
              <a:endParaRPr kumimoji="0" lang="en-GB" sz="1800" b="1" i="0" u="none" strike="noStrike" kern="0" normalizeH="0" baseline="0" noProof="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Calibri"/>
                <a:ea typeface="+mn-ea"/>
                <a:cs typeface="+mn-cs"/>
              </a:endParaRPr>
            </a:p>
          </p:txBody>
        </p:sp>
      </p:grpSp>
      <p:grpSp>
        <p:nvGrpSpPr>
          <p:cNvPr id="134" name="Group 47"/>
          <p:cNvGrpSpPr>
            <a:grpSpLocks/>
          </p:cNvGrpSpPr>
          <p:nvPr/>
        </p:nvGrpSpPr>
        <p:grpSpPr bwMode="auto">
          <a:xfrm>
            <a:off x="156996" y="1958386"/>
            <a:ext cx="2286000" cy="1651087"/>
            <a:chOff x="356773" y="3733800"/>
            <a:chExt cx="2286419" cy="2514600"/>
          </a:xfrm>
        </p:grpSpPr>
        <p:sp>
          <p:nvSpPr>
            <p:cNvPr id="135" name="Rectangle 134"/>
            <p:cNvSpPr/>
            <p:nvPr/>
          </p:nvSpPr>
          <p:spPr>
            <a:xfrm>
              <a:off x="356773" y="3962400"/>
              <a:ext cx="2286419" cy="2286000"/>
            </a:xfrm>
            <a:prstGeom prst="rect">
              <a:avLst/>
            </a:prstGeom>
            <a:noFill/>
            <a:ln w="25400" cap="flat" cmpd="sng" algn="ctr">
              <a:solidFill>
                <a:srgbClr val="4F81BD"/>
              </a:solidFill>
              <a:prstDash val="solid"/>
            </a:ln>
            <a:effectLst/>
          </p:spPr>
          <p:txBody>
            <a:bodyPr anchor="ctr"/>
            <a:lstStyle/>
            <a:p>
              <a:pPr marL="68580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1F497D"/>
                </a:solidFill>
                <a:effectLst/>
                <a:uLnTx/>
                <a:uFillTx/>
                <a:latin typeface="Calibri"/>
                <a:ea typeface="+mn-ea"/>
                <a:cs typeface="+mn-cs"/>
              </a:endParaRPr>
            </a:p>
            <a:p>
              <a:pPr marL="685800" marR="0" lvl="0" indent="0"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srgbClr val="1F497D"/>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srgbClr val="1F497D"/>
                </a:solidFill>
                <a:effectLst/>
                <a:uLnTx/>
                <a:uFillTx/>
                <a:latin typeface="Calibri"/>
                <a:ea typeface="+mn-ea"/>
                <a:cs typeface="+mn-cs"/>
              </a:endParaRPr>
            </a:p>
          </p:txBody>
        </p:sp>
        <p:sp>
          <p:nvSpPr>
            <p:cNvPr id="136" name="Rounded Rectangle 135"/>
            <p:cNvSpPr/>
            <p:nvPr/>
          </p:nvSpPr>
          <p:spPr>
            <a:xfrm>
              <a:off x="533400" y="3733800"/>
              <a:ext cx="1981200" cy="36576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normalizeH="0" baseline="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Calibri"/>
                  <a:ea typeface="+mn-ea"/>
                  <a:cs typeface="+mn-cs"/>
                </a:rPr>
                <a:t>CRISIL</a:t>
              </a:r>
              <a:r>
                <a:rPr kumimoji="0" lang="en-US" sz="1400" b="1" i="0" u="none" strike="noStrike" kern="0" normalizeH="0" noProof="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Calibri"/>
                  <a:ea typeface="+mn-ea"/>
                  <a:cs typeface="+mn-cs"/>
                </a:rPr>
                <a:t> Business Groups</a:t>
              </a:r>
              <a:endParaRPr kumimoji="0" lang="en-GB" sz="1400" b="1" i="0" u="none" strike="noStrike" kern="0" normalizeH="0" baseline="0" noProof="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uLnTx/>
                <a:uFillTx/>
                <a:latin typeface="Calibri"/>
                <a:ea typeface="+mn-ea"/>
                <a:cs typeface="+mn-cs"/>
              </a:endParaRPr>
            </a:p>
          </p:txBody>
        </p:sp>
      </p:grpSp>
      <p:pic>
        <p:nvPicPr>
          <p:cNvPr id="138" name="Picture 39" descr="Infra Logo"/>
          <p:cNvPicPr>
            <a:picLocks noChangeAspect="1" noChangeArrowheads="1"/>
          </p:cNvPicPr>
          <p:nvPr/>
        </p:nvPicPr>
        <p:blipFill>
          <a:blip r:embed="rId3" cstate="print"/>
          <a:srcRect/>
          <a:stretch>
            <a:fillRect/>
          </a:stretch>
        </p:blipFill>
        <p:spPr bwMode="auto">
          <a:xfrm>
            <a:off x="242273" y="2697352"/>
            <a:ext cx="544513" cy="485775"/>
          </a:xfrm>
          <a:prstGeom prst="rect">
            <a:avLst/>
          </a:prstGeom>
          <a:noFill/>
          <a:ln w="9525">
            <a:noFill/>
            <a:miter lim="800000"/>
            <a:headEnd/>
            <a:tailEnd/>
          </a:ln>
        </p:spPr>
      </p:pic>
      <p:pic>
        <p:nvPicPr>
          <p:cNvPr id="139" name="Picture 41" descr="Risk Header"/>
          <p:cNvPicPr>
            <a:picLocks noChangeAspect="1" noChangeArrowheads="1"/>
          </p:cNvPicPr>
          <p:nvPr/>
        </p:nvPicPr>
        <p:blipFill>
          <a:blip r:embed="rId4" cstate="print"/>
          <a:srcRect/>
          <a:stretch>
            <a:fillRect/>
          </a:stretch>
        </p:blipFill>
        <p:spPr bwMode="auto">
          <a:xfrm>
            <a:off x="1007557" y="2244224"/>
            <a:ext cx="530225" cy="457200"/>
          </a:xfrm>
          <a:prstGeom prst="rect">
            <a:avLst/>
          </a:prstGeom>
          <a:noFill/>
          <a:ln w="9525">
            <a:noFill/>
            <a:miter lim="800000"/>
            <a:headEnd/>
            <a:tailEnd/>
          </a:ln>
        </p:spPr>
      </p:pic>
      <p:pic>
        <p:nvPicPr>
          <p:cNvPr id="142" name="Picture 47"/>
          <p:cNvPicPr>
            <a:picLocks noChangeAspect="1" noChangeArrowheads="1"/>
          </p:cNvPicPr>
          <p:nvPr/>
        </p:nvPicPr>
        <p:blipFill>
          <a:blip r:embed="rId5"/>
          <a:srcRect/>
          <a:stretch>
            <a:fillRect/>
          </a:stretch>
        </p:blipFill>
        <p:spPr bwMode="auto">
          <a:xfrm>
            <a:off x="755553" y="2718907"/>
            <a:ext cx="616033" cy="556610"/>
          </a:xfrm>
          <a:prstGeom prst="rect">
            <a:avLst/>
          </a:prstGeom>
          <a:noFill/>
          <a:ln w="9525">
            <a:noFill/>
            <a:miter lim="800000"/>
            <a:headEnd/>
            <a:tailEnd/>
          </a:ln>
        </p:spPr>
      </p:pic>
      <p:pic>
        <p:nvPicPr>
          <p:cNvPr id="1026" name="Picture 2" descr="logo"/>
          <p:cNvPicPr>
            <a:picLocks noChangeAspect="1" noChangeArrowheads="1"/>
          </p:cNvPicPr>
          <p:nvPr/>
        </p:nvPicPr>
        <p:blipFill>
          <a:blip r:embed="rId6"/>
          <a:srcRect/>
          <a:stretch>
            <a:fillRect/>
          </a:stretch>
        </p:blipFill>
        <p:spPr bwMode="auto">
          <a:xfrm>
            <a:off x="1697540" y="2211221"/>
            <a:ext cx="565150" cy="604837"/>
          </a:xfrm>
          <a:prstGeom prst="rect">
            <a:avLst/>
          </a:prstGeom>
          <a:noFill/>
          <a:ln w="9525">
            <a:noFill/>
            <a:miter lim="800000"/>
            <a:headEnd/>
            <a:tailEnd/>
          </a:ln>
        </p:spPr>
      </p:pic>
      <p:pic>
        <p:nvPicPr>
          <p:cNvPr id="1027" name="Picture 3" descr="../gdsil-tag.gif"/>
          <p:cNvPicPr>
            <a:picLocks noChangeAspect="1" noChangeArrowheads="1"/>
          </p:cNvPicPr>
          <p:nvPr/>
        </p:nvPicPr>
        <p:blipFill>
          <a:blip r:embed="rId7" r:link="rId8"/>
          <a:srcRect/>
          <a:stretch>
            <a:fillRect/>
          </a:stretch>
        </p:blipFill>
        <p:spPr bwMode="auto">
          <a:xfrm>
            <a:off x="181566" y="3192341"/>
            <a:ext cx="654458" cy="444259"/>
          </a:xfrm>
          <a:prstGeom prst="rect">
            <a:avLst/>
          </a:prstGeom>
          <a:noFill/>
          <a:ln w="9525">
            <a:noFill/>
            <a:miter lim="800000"/>
            <a:headEnd/>
            <a:tailEnd/>
          </a:ln>
        </p:spPr>
      </p:pic>
      <p:pic>
        <p:nvPicPr>
          <p:cNvPr id="1028" name="Picture 4" descr="../irevna.gif"/>
          <p:cNvPicPr>
            <a:picLocks noChangeAspect="1" noChangeArrowheads="1"/>
          </p:cNvPicPr>
          <p:nvPr/>
        </p:nvPicPr>
        <p:blipFill>
          <a:blip r:embed="rId9" r:link="rId10"/>
          <a:srcRect/>
          <a:stretch>
            <a:fillRect/>
          </a:stretch>
        </p:blipFill>
        <p:spPr bwMode="auto">
          <a:xfrm>
            <a:off x="1520417" y="2780256"/>
            <a:ext cx="909274" cy="454025"/>
          </a:xfrm>
          <a:prstGeom prst="rect">
            <a:avLst/>
          </a:prstGeom>
          <a:noFill/>
          <a:ln w="9525">
            <a:noFill/>
            <a:miter lim="800000"/>
            <a:headEnd/>
            <a:tailEnd/>
          </a:ln>
        </p:spPr>
      </p:pic>
      <p:sp>
        <p:nvSpPr>
          <p:cNvPr id="153" name="Content Placeholder 152"/>
          <p:cNvSpPr>
            <a:spLocks noGrp="1"/>
          </p:cNvSpPr>
          <p:nvPr>
            <p:ph idx="1"/>
          </p:nvPr>
        </p:nvSpPr>
        <p:spPr>
          <a:xfrm>
            <a:off x="6292516" y="4387162"/>
            <a:ext cx="2671010" cy="1503947"/>
          </a:xfrm>
        </p:spPr>
        <p:txBody>
          <a:bodyPr/>
          <a:lstStyle/>
          <a:p>
            <a:r>
              <a:rPr lang="en-US" sz="1600" dirty="0" smtClean="0"/>
              <a:t>Energy Practice</a:t>
            </a:r>
          </a:p>
          <a:p>
            <a:r>
              <a:rPr lang="en-US" sz="1400" b="0" dirty="0" smtClean="0"/>
              <a:t>Urban Practice</a:t>
            </a:r>
          </a:p>
          <a:p>
            <a:r>
              <a:rPr lang="en-US" sz="1400" b="0" dirty="0" smtClean="0"/>
              <a:t>Private Sector Solutions</a:t>
            </a:r>
          </a:p>
          <a:p>
            <a:r>
              <a:rPr lang="en-US" sz="1400" b="0" dirty="0" smtClean="0"/>
              <a:t>Public Private Partnerships</a:t>
            </a:r>
            <a:endParaRPr lang="en-US" sz="1400" b="0" dirty="0"/>
          </a:p>
        </p:txBody>
      </p:sp>
      <p:pic>
        <p:nvPicPr>
          <p:cNvPr id="3" name="Picture 2" descr="../crisil_ratings-tag.gif"/>
          <p:cNvPicPr>
            <a:picLocks noChangeAspect="1" noChangeArrowheads="1"/>
          </p:cNvPicPr>
          <p:nvPr/>
        </p:nvPicPr>
        <p:blipFill>
          <a:blip r:embed="rId11" r:link="rId12"/>
          <a:srcRect/>
          <a:stretch>
            <a:fillRect/>
          </a:stretch>
        </p:blipFill>
        <p:spPr bwMode="auto">
          <a:xfrm>
            <a:off x="235131" y="2259874"/>
            <a:ext cx="561703" cy="414145"/>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800" y="537754"/>
            <a:ext cx="3465513" cy="400718"/>
          </a:xfrm>
        </p:spPr>
        <p:txBody>
          <a:bodyPr/>
          <a:lstStyle/>
          <a:p>
            <a:pPr algn="just"/>
            <a:r>
              <a:rPr lang="en-US" sz="1200" dirty="0" smtClean="0">
                <a:solidFill>
                  <a:srgbClr val="C00000"/>
                </a:solidFill>
              </a:rPr>
              <a:t>Few Recent Notable Assignments in Indian Electricity Sector-Regulatory Area:</a:t>
            </a:r>
            <a:endParaRPr lang="en-US" sz="1200" dirty="0">
              <a:solidFill>
                <a:srgbClr val="C00000"/>
              </a:solidFill>
            </a:endParaRPr>
          </a:p>
        </p:txBody>
      </p:sp>
      <p:sp>
        <p:nvSpPr>
          <p:cNvPr id="3" name="Content Placeholder 2"/>
          <p:cNvSpPr>
            <a:spLocks noGrp="1"/>
          </p:cNvSpPr>
          <p:nvPr>
            <p:ph idx="1"/>
          </p:nvPr>
        </p:nvSpPr>
        <p:spPr>
          <a:xfrm>
            <a:off x="3575050" y="549786"/>
            <a:ext cx="5111750" cy="5853113"/>
          </a:xfrm>
        </p:spPr>
        <p:txBody>
          <a:bodyPr/>
          <a:lstStyle/>
          <a:p>
            <a:pPr algn="just"/>
            <a:r>
              <a:rPr lang="en-US" sz="1400" b="0" u="sng" dirty="0" smtClean="0"/>
              <a:t>More than 16 years of hands on experience </a:t>
            </a:r>
            <a:r>
              <a:rPr lang="en-US" sz="1400" b="0" dirty="0" smtClean="0"/>
              <a:t>in assisting different Commissions/Utilities/SEBs in the matter of tariff and ARR &amp; determination of tariff in single year and MYT framework in India and African region.</a:t>
            </a:r>
          </a:p>
          <a:p>
            <a:pPr algn="just"/>
            <a:r>
              <a:rPr lang="en-US" sz="1400" b="0" dirty="0" smtClean="0"/>
              <a:t>We have been assisting different commissions including but not limited to  Forum of Regulators, MERC, DERC, PSERC, RERC, GERC during last five years in the matter of tariff and processing tariff applications and other related regulatory studies including analysis of tariff orders by various SERCs, viability of distribution utilities, Study of distribution models, Model Tariff Regulations for Determination of Tariff by different SERCs, Regulations for Protection of Consumer Interest and operation of parallel distribution licensees in a common operational area.</a:t>
            </a:r>
          </a:p>
          <a:p>
            <a:pPr algn="just"/>
            <a:r>
              <a:rPr lang="en-US" sz="1400" b="0" dirty="0" smtClean="0"/>
              <a:t>We have also been assisting utilities including but not limited to J&amp;KPDD, HPSEB, HPSEBL, JVVNL, AVVNL, </a:t>
            </a:r>
            <a:r>
              <a:rPr lang="en-US" sz="1400" b="0" dirty="0" err="1" smtClean="0"/>
              <a:t>JdVNNL</a:t>
            </a:r>
            <a:r>
              <a:rPr lang="en-US" sz="1400" b="0" dirty="0" smtClean="0"/>
              <a:t>, PSTCL, </a:t>
            </a:r>
            <a:r>
              <a:rPr lang="en-US" sz="1400" dirty="0" smtClean="0"/>
              <a:t>NDMC*</a:t>
            </a:r>
            <a:r>
              <a:rPr lang="en-US" sz="1400" b="0" dirty="0" smtClean="0"/>
              <a:t>, BEST, </a:t>
            </a:r>
            <a:r>
              <a:rPr lang="en-US" sz="1400" dirty="0" smtClean="0"/>
              <a:t>UTs of Daman and Diu*</a:t>
            </a:r>
            <a:r>
              <a:rPr lang="en-US" sz="1400" b="0" dirty="0" smtClean="0"/>
              <a:t> , </a:t>
            </a:r>
            <a:r>
              <a:rPr lang="en-US" sz="1400" dirty="0" err="1" smtClean="0"/>
              <a:t>Kandla</a:t>
            </a:r>
            <a:r>
              <a:rPr lang="en-US" sz="1400" dirty="0" smtClean="0"/>
              <a:t> Port Trust*</a:t>
            </a:r>
            <a:r>
              <a:rPr lang="en-US" sz="1400" b="0" dirty="0" smtClean="0"/>
              <a:t>, CSPTCL, CSPDCL, CSPGCL  in the matter of tariff and preparation of ARR &amp; tariff petition in MYT and single year framework.</a:t>
            </a:r>
          </a:p>
          <a:p>
            <a:pPr algn="just"/>
            <a:r>
              <a:rPr lang="en-US" sz="1400" b="0" dirty="0" smtClean="0"/>
              <a:t>International experience (Tanzania, Botswana, Mozambique) of assisting Regulatory Commissions and utilities in carrying out the performance review of the utilities as well as tariff review and rationalization.</a:t>
            </a:r>
            <a:endParaRPr lang="en-US" sz="1400" dirty="0" smtClean="0"/>
          </a:p>
        </p:txBody>
      </p:sp>
      <p:graphicFrame>
        <p:nvGraphicFramePr>
          <p:cNvPr id="7" name="Diagram 6"/>
          <p:cNvGraphicFramePr/>
          <p:nvPr/>
        </p:nvGraphicFramePr>
        <p:xfrm>
          <a:off x="457200" y="905710"/>
          <a:ext cx="3008313" cy="57236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1"/>
          <p:cNvSpPr txBox="1">
            <a:spLocks/>
          </p:cNvSpPr>
          <p:nvPr/>
        </p:nvSpPr>
        <p:spPr bwMode="gray">
          <a:xfrm>
            <a:off x="457200" y="1"/>
            <a:ext cx="7339263" cy="50532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sz="2000" b="1" kern="0" dirty="0" smtClean="0">
                <a:solidFill>
                  <a:srgbClr val="003366"/>
                </a:solidFill>
                <a:latin typeface="+mj-lt"/>
                <a:ea typeface="+mj-ea"/>
                <a:cs typeface="+mj-cs"/>
              </a:rPr>
              <a:t>Energy Practice – Key Experience</a:t>
            </a:r>
            <a:endParaRPr kumimoji="0" lang="en-US" sz="2000" b="1" i="0" u="none" strike="noStrike" kern="0" cap="none" spc="0" normalizeH="0" baseline="0" noProof="0" dirty="0">
              <a:ln>
                <a:noFill/>
              </a:ln>
              <a:solidFill>
                <a:srgbClr val="003366"/>
              </a:solidFill>
              <a:effectLst/>
              <a:uLnTx/>
              <a:uFillTx/>
              <a:latin typeface="+mj-lt"/>
              <a:ea typeface="+mj-ea"/>
              <a:cs typeface="+mj-cs"/>
            </a:endParaRPr>
          </a:p>
        </p:txBody>
      </p:sp>
      <p:sp>
        <p:nvSpPr>
          <p:cNvPr id="6" name="TextBox 5"/>
          <p:cNvSpPr txBox="1"/>
          <p:nvPr/>
        </p:nvSpPr>
        <p:spPr>
          <a:xfrm>
            <a:off x="3657600" y="6515100"/>
            <a:ext cx="4102100" cy="307777"/>
          </a:xfrm>
          <a:prstGeom prst="rect">
            <a:avLst/>
          </a:prstGeom>
          <a:noFill/>
        </p:spPr>
        <p:txBody>
          <a:bodyPr wrap="square" rtlCol="0">
            <a:spAutoFit/>
          </a:bodyPr>
          <a:lstStyle/>
          <a:p>
            <a:r>
              <a:rPr lang="en-US" sz="1400" b="1" dirty="0" smtClean="0">
                <a:latin typeface="+mn-lt"/>
                <a:cs typeface="Raavi" pitchFamily="2"/>
              </a:rPr>
              <a:t>*deemed distribution licensee</a:t>
            </a:r>
            <a:endParaRPr lang="en-US" sz="1400" b="1" dirty="0">
              <a:latin typeface="+mn-lt"/>
              <a:cs typeface="Raavi" pitchFamily="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a:xfrm>
            <a:off x="430213" y="387350"/>
            <a:ext cx="8221662" cy="701675"/>
          </a:xfrm>
        </p:spPr>
        <p:txBody>
          <a:bodyPr/>
          <a:lstStyle/>
          <a:p>
            <a:r>
              <a:rPr lang="en-US" dirty="0"/>
              <a:t>Options </a:t>
            </a:r>
            <a:r>
              <a:rPr lang="en-US" dirty="0" smtClean="0"/>
              <a:t>for Tariff Determination</a:t>
            </a:r>
            <a:endParaRPr lang="en-GB" dirty="0"/>
          </a:p>
        </p:txBody>
      </p:sp>
      <p:sp>
        <p:nvSpPr>
          <p:cNvPr id="243715" name="Rectangle 3"/>
          <p:cNvSpPr>
            <a:spLocks noChangeArrowheads="1"/>
          </p:cNvSpPr>
          <p:nvPr/>
        </p:nvSpPr>
        <p:spPr bwMode="auto">
          <a:xfrm>
            <a:off x="69850" y="50800"/>
            <a:ext cx="5822428" cy="400110"/>
          </a:xfrm>
          <a:prstGeom prst="rect">
            <a:avLst/>
          </a:prstGeom>
          <a:noFill/>
          <a:ln w="9525">
            <a:noFill/>
            <a:miter lim="800000"/>
            <a:headEnd/>
            <a:tailEnd/>
          </a:ln>
          <a:effectLst/>
        </p:spPr>
        <p:txBody>
          <a:bodyPr wrap="none" anchor="ctr">
            <a:spAutoFit/>
          </a:bodyPr>
          <a:lstStyle/>
          <a:p>
            <a:pPr algn="l">
              <a:lnSpc>
                <a:spcPct val="100000"/>
              </a:lnSpc>
              <a:spcBef>
                <a:spcPct val="0"/>
              </a:spcBef>
              <a:buFontTx/>
              <a:buNone/>
            </a:pPr>
            <a:r>
              <a:rPr lang="en-US" sz="2000" dirty="0">
                <a:solidFill>
                  <a:srgbClr val="CC3300"/>
                </a:solidFill>
              </a:rPr>
              <a:t>Selecting appropriate framework and incentive scheme</a:t>
            </a:r>
            <a:endParaRPr lang="en-GB" sz="2000" b="0" dirty="0">
              <a:solidFill>
                <a:schemeClr val="tx1"/>
              </a:solidFill>
            </a:endParaRPr>
          </a:p>
        </p:txBody>
      </p:sp>
      <p:sp>
        <p:nvSpPr>
          <p:cNvPr id="243716" name="Rectangle 4"/>
          <p:cNvSpPr>
            <a:spLocks noChangeArrowheads="1"/>
          </p:cNvSpPr>
          <p:nvPr/>
        </p:nvSpPr>
        <p:spPr bwMode="auto">
          <a:xfrm>
            <a:off x="915988" y="1485900"/>
            <a:ext cx="2347912" cy="330200"/>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400" b="0">
                <a:solidFill>
                  <a:schemeClr val="tx1"/>
                </a:solidFill>
              </a:rPr>
              <a:t>Options</a:t>
            </a:r>
            <a:endParaRPr lang="en-GB" sz="2400" b="0">
              <a:solidFill>
                <a:schemeClr val="tx1"/>
              </a:solidFill>
            </a:endParaRPr>
          </a:p>
        </p:txBody>
      </p:sp>
      <p:sp>
        <p:nvSpPr>
          <p:cNvPr id="243717" name="Rectangle 5"/>
          <p:cNvSpPr>
            <a:spLocks noChangeArrowheads="1"/>
          </p:cNvSpPr>
          <p:nvPr/>
        </p:nvSpPr>
        <p:spPr bwMode="auto">
          <a:xfrm>
            <a:off x="3263900" y="1485900"/>
            <a:ext cx="5429250" cy="330200"/>
          </a:xfrm>
          <a:prstGeom prst="rect">
            <a:avLst/>
          </a:prstGeom>
          <a:solidFill>
            <a:srgbClr val="CCFFCC"/>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400" b="0"/>
              <a:t>Description</a:t>
            </a:r>
            <a:endParaRPr lang="en-GB" sz="2400" b="0"/>
          </a:p>
        </p:txBody>
      </p:sp>
      <p:sp>
        <p:nvSpPr>
          <p:cNvPr id="243718" name="Rectangle 6"/>
          <p:cNvSpPr>
            <a:spLocks noChangeArrowheads="1"/>
          </p:cNvSpPr>
          <p:nvPr/>
        </p:nvSpPr>
        <p:spPr bwMode="auto">
          <a:xfrm>
            <a:off x="915988" y="1905000"/>
            <a:ext cx="2347912" cy="1244600"/>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gn="l">
              <a:lnSpc>
                <a:spcPct val="100000"/>
              </a:lnSpc>
              <a:spcBef>
                <a:spcPct val="0"/>
              </a:spcBef>
              <a:buFontTx/>
              <a:buNone/>
            </a:pPr>
            <a:r>
              <a:rPr lang="en-US" sz="2000"/>
              <a:t>Performance based regulation (PBR)</a:t>
            </a:r>
            <a:endParaRPr lang="en-GB" sz="2000"/>
          </a:p>
        </p:txBody>
      </p:sp>
      <p:sp>
        <p:nvSpPr>
          <p:cNvPr id="243719" name="Rectangle 7"/>
          <p:cNvSpPr>
            <a:spLocks noChangeArrowheads="1"/>
          </p:cNvSpPr>
          <p:nvPr/>
        </p:nvSpPr>
        <p:spPr bwMode="auto">
          <a:xfrm>
            <a:off x="3263900" y="1905000"/>
            <a:ext cx="5429250" cy="1244600"/>
          </a:xfrm>
          <a:prstGeom prst="rect">
            <a:avLst/>
          </a:prstGeom>
          <a:solidFill>
            <a:srgbClr val="CCFFCC"/>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marL="171450" indent="-171450" algn="l">
              <a:lnSpc>
                <a:spcPct val="100000"/>
              </a:lnSpc>
              <a:spcBef>
                <a:spcPct val="0"/>
              </a:spcBef>
            </a:pPr>
            <a:r>
              <a:rPr lang="en-GB" sz="1600" b="0" dirty="0"/>
              <a:t>Characterised</a:t>
            </a:r>
            <a:r>
              <a:rPr lang="en-US" sz="1600" b="0" dirty="0"/>
              <a:t> by RPI-X+Y formula</a:t>
            </a:r>
          </a:p>
          <a:p>
            <a:pPr marL="171450" indent="-171450" algn="l">
              <a:lnSpc>
                <a:spcPct val="100000"/>
              </a:lnSpc>
              <a:spcBef>
                <a:spcPct val="0"/>
              </a:spcBef>
            </a:pPr>
            <a:r>
              <a:rPr lang="en-US" sz="1600" b="0" dirty="0"/>
              <a:t>Base cost set at beginning of control period (3-7 yrs ordinarily) based on historical cost data</a:t>
            </a:r>
          </a:p>
          <a:p>
            <a:pPr marL="171450" indent="-171450" algn="l">
              <a:lnSpc>
                <a:spcPct val="100000"/>
              </a:lnSpc>
              <a:spcBef>
                <a:spcPct val="0"/>
              </a:spcBef>
            </a:pPr>
            <a:r>
              <a:rPr lang="en-US" sz="1600" b="0" dirty="0"/>
              <a:t>Efficiency gains/losses to account of utility</a:t>
            </a:r>
          </a:p>
          <a:p>
            <a:pPr marL="171450" indent="-171450" algn="l">
              <a:lnSpc>
                <a:spcPct val="100000"/>
              </a:lnSpc>
              <a:spcBef>
                <a:spcPct val="0"/>
              </a:spcBef>
            </a:pPr>
            <a:r>
              <a:rPr lang="en-US" sz="1600" b="0" dirty="0"/>
              <a:t>Pass through of external costs (Y) allowed  </a:t>
            </a:r>
            <a:endParaRPr lang="en-GB" sz="1600" b="0" dirty="0"/>
          </a:p>
        </p:txBody>
      </p:sp>
      <p:sp>
        <p:nvSpPr>
          <p:cNvPr id="243720" name="Rectangle 8"/>
          <p:cNvSpPr>
            <a:spLocks noChangeArrowheads="1"/>
          </p:cNvSpPr>
          <p:nvPr/>
        </p:nvSpPr>
        <p:spPr bwMode="auto">
          <a:xfrm>
            <a:off x="915988" y="3263900"/>
            <a:ext cx="2347912" cy="1244600"/>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gn="l">
              <a:lnSpc>
                <a:spcPct val="100000"/>
              </a:lnSpc>
              <a:spcBef>
                <a:spcPct val="0"/>
              </a:spcBef>
              <a:buFontTx/>
              <a:buNone/>
            </a:pPr>
            <a:r>
              <a:rPr lang="en-US" sz="2000"/>
              <a:t>Reference Utility regulation (RUR)</a:t>
            </a:r>
            <a:endParaRPr lang="en-GB" sz="2000"/>
          </a:p>
        </p:txBody>
      </p:sp>
      <p:sp>
        <p:nvSpPr>
          <p:cNvPr id="243721" name="Rectangle 9"/>
          <p:cNvSpPr>
            <a:spLocks noChangeArrowheads="1"/>
          </p:cNvSpPr>
          <p:nvPr/>
        </p:nvSpPr>
        <p:spPr bwMode="auto">
          <a:xfrm>
            <a:off x="3263900" y="3263900"/>
            <a:ext cx="5429250" cy="1244600"/>
          </a:xfrm>
          <a:prstGeom prst="rect">
            <a:avLst/>
          </a:prstGeom>
          <a:solidFill>
            <a:srgbClr val="CCFFCC"/>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marL="171450" indent="-171450" algn="l">
              <a:lnSpc>
                <a:spcPct val="100000"/>
              </a:lnSpc>
              <a:spcBef>
                <a:spcPct val="0"/>
              </a:spcBef>
            </a:pPr>
            <a:r>
              <a:rPr lang="en-US" sz="1600" b="0" dirty="0"/>
              <a:t>Based on forward looking (incremental) cost framework</a:t>
            </a:r>
          </a:p>
          <a:p>
            <a:pPr marL="171450" indent="-171450" algn="l">
              <a:lnSpc>
                <a:spcPct val="100000"/>
              </a:lnSpc>
              <a:spcBef>
                <a:spcPct val="0"/>
              </a:spcBef>
            </a:pPr>
            <a:r>
              <a:rPr lang="en-US" sz="1600" b="0" dirty="0"/>
              <a:t>Hypothetical “ideal” utility </a:t>
            </a:r>
            <a:r>
              <a:rPr lang="en-US" sz="1600" b="0" dirty="0" err="1"/>
              <a:t>modelled</a:t>
            </a:r>
            <a:r>
              <a:rPr lang="en-US" sz="1600" b="0" dirty="0"/>
              <a:t> based on load and generation configuration for control period (</a:t>
            </a:r>
            <a:r>
              <a:rPr lang="en-US" sz="1600" b="0" dirty="0" err="1"/>
              <a:t>upto</a:t>
            </a:r>
            <a:r>
              <a:rPr lang="en-US" sz="1600" b="0" dirty="0"/>
              <a:t> 10 years)</a:t>
            </a:r>
          </a:p>
          <a:p>
            <a:pPr marL="171450" indent="-171450" algn="l">
              <a:lnSpc>
                <a:spcPct val="100000"/>
              </a:lnSpc>
              <a:spcBef>
                <a:spcPct val="0"/>
              </a:spcBef>
            </a:pPr>
            <a:r>
              <a:rPr lang="en-US" sz="1600" b="0" dirty="0"/>
              <a:t>Tariffs for “ideal” utility set in advance and subject to only a few pass through elements (primarily fuel)</a:t>
            </a:r>
            <a:endParaRPr lang="en-GB" sz="1600" b="0" dirty="0"/>
          </a:p>
        </p:txBody>
      </p:sp>
      <p:sp>
        <p:nvSpPr>
          <p:cNvPr id="243722" name="Rectangle 10"/>
          <p:cNvSpPr>
            <a:spLocks noChangeArrowheads="1"/>
          </p:cNvSpPr>
          <p:nvPr/>
        </p:nvSpPr>
        <p:spPr bwMode="auto">
          <a:xfrm>
            <a:off x="915988" y="4648200"/>
            <a:ext cx="2347912" cy="1244600"/>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gn="l">
              <a:lnSpc>
                <a:spcPct val="100000"/>
              </a:lnSpc>
              <a:spcBef>
                <a:spcPct val="0"/>
              </a:spcBef>
              <a:buFontTx/>
              <a:buNone/>
            </a:pPr>
            <a:r>
              <a:rPr lang="en-US" sz="2000"/>
              <a:t>Target based regulation (TBR)</a:t>
            </a:r>
            <a:endParaRPr lang="en-GB" sz="2000"/>
          </a:p>
        </p:txBody>
      </p:sp>
      <p:sp>
        <p:nvSpPr>
          <p:cNvPr id="243723" name="Rectangle 11"/>
          <p:cNvSpPr>
            <a:spLocks noChangeArrowheads="1"/>
          </p:cNvSpPr>
          <p:nvPr/>
        </p:nvSpPr>
        <p:spPr bwMode="auto">
          <a:xfrm>
            <a:off x="3263900" y="4648200"/>
            <a:ext cx="5429250" cy="1244600"/>
          </a:xfrm>
          <a:prstGeom prst="rect">
            <a:avLst/>
          </a:prstGeom>
          <a:solidFill>
            <a:srgbClr val="CCFFCC"/>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marL="171450" indent="-171450" algn="l">
              <a:lnSpc>
                <a:spcPct val="100000"/>
              </a:lnSpc>
              <a:spcBef>
                <a:spcPct val="0"/>
              </a:spcBef>
            </a:pPr>
            <a:r>
              <a:rPr lang="en-US" sz="1600" b="0" dirty="0"/>
              <a:t>Specific targets set for important operating elements (e.g. losses, collections, quality of service) for control  period</a:t>
            </a:r>
          </a:p>
          <a:p>
            <a:pPr marL="171450" indent="-171450" algn="l">
              <a:lnSpc>
                <a:spcPct val="100000"/>
              </a:lnSpc>
              <a:spcBef>
                <a:spcPct val="0"/>
              </a:spcBef>
            </a:pPr>
            <a:r>
              <a:rPr lang="en-US" sz="1600" b="0" dirty="0"/>
              <a:t>All other cost elements subject to normal cost-plus regulation</a:t>
            </a:r>
          </a:p>
          <a:p>
            <a:pPr marL="171450" indent="-171450" algn="l">
              <a:lnSpc>
                <a:spcPct val="100000"/>
              </a:lnSpc>
              <a:spcBef>
                <a:spcPct val="0"/>
              </a:spcBef>
            </a:pPr>
            <a:r>
              <a:rPr lang="en-US" sz="1600" b="0" dirty="0"/>
              <a:t>Improvements on targets to account of utility or shared with consumers and vice-versa</a:t>
            </a:r>
            <a:endParaRPr lang="en-GB" sz="1600" b="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ChangeArrowheads="1"/>
          </p:cNvSpPr>
          <p:nvPr/>
        </p:nvSpPr>
        <p:spPr bwMode="auto">
          <a:xfrm>
            <a:off x="131763" y="4770438"/>
            <a:ext cx="8718550" cy="1273175"/>
          </a:xfrm>
          <a:prstGeom prst="rect">
            <a:avLst/>
          </a:prstGeom>
          <a:solidFill>
            <a:schemeClr val="folHlink"/>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endParaRPr lang="en-US"/>
          </a:p>
        </p:txBody>
      </p:sp>
      <p:sp>
        <p:nvSpPr>
          <p:cNvPr id="245763" name="Rectangle 3"/>
          <p:cNvSpPr>
            <a:spLocks noGrp="1" noChangeArrowheads="1"/>
          </p:cNvSpPr>
          <p:nvPr>
            <p:ph type="title"/>
          </p:nvPr>
        </p:nvSpPr>
        <p:spPr>
          <a:xfrm>
            <a:off x="471488" y="449263"/>
            <a:ext cx="8221662" cy="519112"/>
          </a:xfrm>
        </p:spPr>
        <p:txBody>
          <a:bodyPr/>
          <a:lstStyle/>
          <a:p>
            <a:r>
              <a:rPr lang="en-US" sz="2800" dirty="0">
                <a:latin typeface="Arial Narrow" pitchFamily="34" charset="0"/>
              </a:rPr>
              <a:t>Evaluation of MYT framework in </a:t>
            </a:r>
            <a:r>
              <a:rPr lang="en-US" sz="2800" dirty="0" smtClean="0">
                <a:latin typeface="Arial Narrow" pitchFamily="34" charset="0"/>
              </a:rPr>
              <a:t>India</a:t>
            </a:r>
            <a:endParaRPr lang="en-GB" sz="2800" dirty="0">
              <a:latin typeface="Arial Narrow" pitchFamily="34" charset="0"/>
            </a:endParaRPr>
          </a:p>
        </p:txBody>
      </p:sp>
      <p:sp>
        <p:nvSpPr>
          <p:cNvPr id="245764" name="Rectangle 4"/>
          <p:cNvSpPr>
            <a:spLocks noChangeArrowheads="1"/>
          </p:cNvSpPr>
          <p:nvPr/>
        </p:nvSpPr>
        <p:spPr bwMode="auto">
          <a:xfrm>
            <a:off x="69850" y="65088"/>
            <a:ext cx="5516563" cy="336550"/>
          </a:xfrm>
          <a:prstGeom prst="rect">
            <a:avLst/>
          </a:prstGeom>
          <a:noFill/>
          <a:ln w="9525">
            <a:noFill/>
            <a:miter lim="800000"/>
            <a:headEnd/>
            <a:tailEnd/>
          </a:ln>
          <a:effectLst/>
        </p:spPr>
        <p:txBody>
          <a:bodyPr wrap="none" anchor="ctr">
            <a:spAutoFit/>
          </a:bodyPr>
          <a:lstStyle/>
          <a:p>
            <a:pPr algn="l">
              <a:lnSpc>
                <a:spcPct val="100000"/>
              </a:lnSpc>
              <a:spcBef>
                <a:spcPct val="0"/>
              </a:spcBef>
              <a:buFontTx/>
              <a:buNone/>
            </a:pPr>
            <a:r>
              <a:rPr lang="en-US" sz="1600" dirty="0">
                <a:solidFill>
                  <a:srgbClr val="CC3300"/>
                </a:solidFill>
                <a:latin typeface="Arial" charset="0"/>
              </a:rPr>
              <a:t>Selecting appropriate framework and incentive scheme</a:t>
            </a:r>
            <a:endParaRPr lang="en-GB" sz="1600" b="0" dirty="0">
              <a:solidFill>
                <a:schemeClr val="tx1"/>
              </a:solidFill>
              <a:latin typeface="Arial" charset="0"/>
            </a:endParaRPr>
          </a:p>
        </p:txBody>
      </p:sp>
      <p:sp>
        <p:nvSpPr>
          <p:cNvPr id="245765" name="Rectangle 5"/>
          <p:cNvSpPr>
            <a:spLocks noChangeArrowheads="1"/>
          </p:cNvSpPr>
          <p:nvPr/>
        </p:nvSpPr>
        <p:spPr bwMode="auto">
          <a:xfrm>
            <a:off x="260350" y="1485900"/>
            <a:ext cx="2725738" cy="711200"/>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chemeClr val="bg1"/>
                </a:solidFill>
              </a:rPr>
              <a:t>Criteria</a:t>
            </a:r>
            <a:endParaRPr lang="en-GB" sz="2000">
              <a:solidFill>
                <a:schemeClr val="bg1"/>
              </a:solidFill>
            </a:endParaRPr>
          </a:p>
        </p:txBody>
      </p:sp>
      <p:sp>
        <p:nvSpPr>
          <p:cNvPr id="245766" name="Rectangle 6"/>
          <p:cNvSpPr>
            <a:spLocks noChangeArrowheads="1"/>
          </p:cNvSpPr>
          <p:nvPr/>
        </p:nvSpPr>
        <p:spPr bwMode="auto">
          <a:xfrm>
            <a:off x="260350" y="2435225"/>
            <a:ext cx="2725738" cy="527050"/>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gn="l">
              <a:lnSpc>
                <a:spcPct val="100000"/>
              </a:lnSpc>
              <a:spcBef>
                <a:spcPct val="0"/>
              </a:spcBef>
              <a:buFontTx/>
              <a:buNone/>
            </a:pPr>
            <a:r>
              <a:rPr lang="en-US">
                <a:solidFill>
                  <a:schemeClr val="bg1"/>
                </a:solidFill>
              </a:rPr>
              <a:t>Power of incentives</a:t>
            </a:r>
            <a:endParaRPr lang="en-GB">
              <a:solidFill>
                <a:schemeClr val="bg1"/>
              </a:solidFill>
            </a:endParaRPr>
          </a:p>
        </p:txBody>
      </p:sp>
      <p:sp>
        <p:nvSpPr>
          <p:cNvPr id="245767" name="Rectangle 7"/>
          <p:cNvSpPr>
            <a:spLocks noChangeArrowheads="1"/>
          </p:cNvSpPr>
          <p:nvPr/>
        </p:nvSpPr>
        <p:spPr bwMode="auto">
          <a:xfrm>
            <a:off x="3278188" y="1498600"/>
            <a:ext cx="1604962" cy="698500"/>
          </a:xfrm>
          <a:prstGeom prst="rect">
            <a:avLst/>
          </a:prstGeom>
          <a:solidFill>
            <a:srgbClr val="DDDDDD"/>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chemeClr val="accent1"/>
                </a:solidFill>
              </a:rPr>
              <a:t>PBR</a:t>
            </a:r>
            <a:endParaRPr lang="en-GB" sz="2000">
              <a:solidFill>
                <a:schemeClr val="accent1"/>
              </a:solidFill>
            </a:endParaRPr>
          </a:p>
        </p:txBody>
      </p:sp>
      <p:sp>
        <p:nvSpPr>
          <p:cNvPr id="245768" name="Rectangle 8"/>
          <p:cNvSpPr>
            <a:spLocks noChangeArrowheads="1"/>
          </p:cNvSpPr>
          <p:nvPr/>
        </p:nvSpPr>
        <p:spPr bwMode="auto">
          <a:xfrm>
            <a:off x="5194300" y="1485900"/>
            <a:ext cx="1604963" cy="711200"/>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nSpc>
                <a:spcPct val="100000"/>
              </a:lnSpc>
              <a:spcBef>
                <a:spcPct val="0"/>
              </a:spcBef>
              <a:buFontTx/>
              <a:buNone/>
            </a:pPr>
            <a:r>
              <a:rPr lang="en-US" sz="2000">
                <a:solidFill>
                  <a:srgbClr val="006991"/>
                </a:solidFill>
              </a:rPr>
              <a:t>Reference Utility</a:t>
            </a:r>
            <a:endParaRPr lang="en-GB" sz="2000">
              <a:solidFill>
                <a:srgbClr val="006991"/>
              </a:solidFill>
            </a:endParaRPr>
          </a:p>
        </p:txBody>
      </p:sp>
      <p:sp>
        <p:nvSpPr>
          <p:cNvPr id="245769" name="Rectangle 9"/>
          <p:cNvSpPr>
            <a:spLocks noChangeArrowheads="1"/>
          </p:cNvSpPr>
          <p:nvPr/>
        </p:nvSpPr>
        <p:spPr bwMode="auto">
          <a:xfrm>
            <a:off x="7088188" y="1485900"/>
            <a:ext cx="1604962" cy="711200"/>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nSpc>
                <a:spcPct val="100000"/>
              </a:lnSpc>
              <a:spcBef>
                <a:spcPct val="0"/>
              </a:spcBef>
              <a:buFontTx/>
              <a:buNone/>
            </a:pPr>
            <a:r>
              <a:rPr lang="en-US" sz="2000">
                <a:solidFill>
                  <a:schemeClr val="bg1"/>
                </a:solidFill>
              </a:rPr>
              <a:t>Targeted Incentives</a:t>
            </a:r>
            <a:endParaRPr lang="en-GB" sz="2000">
              <a:solidFill>
                <a:schemeClr val="bg1"/>
              </a:solidFill>
            </a:endParaRPr>
          </a:p>
        </p:txBody>
      </p:sp>
      <p:sp>
        <p:nvSpPr>
          <p:cNvPr id="245770" name="Rectangle 10"/>
          <p:cNvSpPr>
            <a:spLocks noChangeArrowheads="1"/>
          </p:cNvSpPr>
          <p:nvPr/>
        </p:nvSpPr>
        <p:spPr bwMode="auto">
          <a:xfrm>
            <a:off x="260350" y="3032125"/>
            <a:ext cx="2725738"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gn="l">
              <a:lnSpc>
                <a:spcPct val="100000"/>
              </a:lnSpc>
              <a:spcBef>
                <a:spcPct val="0"/>
              </a:spcBef>
              <a:buFontTx/>
              <a:buNone/>
            </a:pPr>
            <a:r>
              <a:rPr lang="en-US">
                <a:solidFill>
                  <a:schemeClr val="bg1"/>
                </a:solidFill>
              </a:rPr>
              <a:t>Degree of regulatory intervention</a:t>
            </a:r>
            <a:endParaRPr lang="en-GB">
              <a:solidFill>
                <a:schemeClr val="bg1"/>
              </a:solidFill>
            </a:endParaRPr>
          </a:p>
        </p:txBody>
      </p:sp>
      <p:sp>
        <p:nvSpPr>
          <p:cNvPr id="245771" name="Rectangle 11"/>
          <p:cNvSpPr>
            <a:spLocks noChangeArrowheads="1"/>
          </p:cNvSpPr>
          <p:nvPr/>
        </p:nvSpPr>
        <p:spPr bwMode="auto">
          <a:xfrm>
            <a:off x="247650" y="3629025"/>
            <a:ext cx="2725738"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gn="l">
              <a:lnSpc>
                <a:spcPct val="100000"/>
              </a:lnSpc>
              <a:spcBef>
                <a:spcPct val="0"/>
              </a:spcBef>
              <a:buFontTx/>
              <a:buNone/>
            </a:pPr>
            <a:r>
              <a:rPr lang="en-US">
                <a:solidFill>
                  <a:schemeClr val="bg1"/>
                </a:solidFill>
              </a:rPr>
              <a:t>Data requirement for framework design</a:t>
            </a:r>
            <a:endParaRPr lang="en-GB">
              <a:solidFill>
                <a:schemeClr val="bg1"/>
              </a:solidFill>
            </a:endParaRPr>
          </a:p>
        </p:txBody>
      </p:sp>
      <p:sp>
        <p:nvSpPr>
          <p:cNvPr id="245772" name="Rectangle 12"/>
          <p:cNvSpPr>
            <a:spLocks noChangeArrowheads="1"/>
          </p:cNvSpPr>
          <p:nvPr/>
        </p:nvSpPr>
        <p:spPr bwMode="auto">
          <a:xfrm>
            <a:off x="260350" y="4224338"/>
            <a:ext cx="2725738"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gn="l">
              <a:lnSpc>
                <a:spcPct val="100000"/>
              </a:lnSpc>
              <a:spcBef>
                <a:spcPct val="0"/>
              </a:spcBef>
              <a:buFontTx/>
              <a:buNone/>
            </a:pPr>
            <a:r>
              <a:rPr lang="en-US">
                <a:solidFill>
                  <a:schemeClr val="bg1"/>
                </a:solidFill>
              </a:rPr>
              <a:t>Measurement requirements for implementation</a:t>
            </a:r>
            <a:endParaRPr lang="en-GB">
              <a:solidFill>
                <a:schemeClr val="bg1"/>
              </a:solidFill>
            </a:endParaRPr>
          </a:p>
        </p:txBody>
      </p:sp>
      <p:sp>
        <p:nvSpPr>
          <p:cNvPr id="245774" name="Rectangle 14"/>
          <p:cNvSpPr>
            <a:spLocks noChangeArrowheads="1"/>
          </p:cNvSpPr>
          <p:nvPr/>
        </p:nvSpPr>
        <p:spPr bwMode="auto">
          <a:xfrm>
            <a:off x="260350" y="4841875"/>
            <a:ext cx="2725738"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gn="l">
              <a:lnSpc>
                <a:spcPct val="100000"/>
              </a:lnSpc>
              <a:spcBef>
                <a:spcPct val="0"/>
              </a:spcBef>
              <a:buFontTx/>
              <a:buNone/>
            </a:pPr>
            <a:r>
              <a:rPr lang="en-US">
                <a:solidFill>
                  <a:schemeClr val="bg1"/>
                </a:solidFill>
              </a:rPr>
              <a:t>Identified focus on critical issues</a:t>
            </a:r>
            <a:endParaRPr lang="en-GB">
              <a:solidFill>
                <a:schemeClr val="bg1"/>
              </a:solidFill>
            </a:endParaRPr>
          </a:p>
        </p:txBody>
      </p:sp>
      <p:sp>
        <p:nvSpPr>
          <p:cNvPr id="245775" name="Rectangle 15"/>
          <p:cNvSpPr>
            <a:spLocks noChangeArrowheads="1"/>
          </p:cNvSpPr>
          <p:nvPr/>
        </p:nvSpPr>
        <p:spPr bwMode="auto">
          <a:xfrm>
            <a:off x="3290888" y="2438400"/>
            <a:ext cx="1604962" cy="530225"/>
          </a:xfrm>
          <a:prstGeom prst="rect">
            <a:avLst/>
          </a:prstGeom>
          <a:solidFill>
            <a:srgbClr val="DDDDDD"/>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chemeClr val="accent1"/>
                </a:solidFill>
              </a:rPr>
              <a:t>High</a:t>
            </a:r>
            <a:endParaRPr lang="en-GB" sz="2000">
              <a:solidFill>
                <a:schemeClr val="accent1"/>
              </a:solidFill>
            </a:endParaRPr>
          </a:p>
        </p:txBody>
      </p:sp>
      <p:sp>
        <p:nvSpPr>
          <p:cNvPr id="245776" name="Rectangle 16"/>
          <p:cNvSpPr>
            <a:spLocks noChangeArrowheads="1"/>
          </p:cNvSpPr>
          <p:nvPr/>
        </p:nvSpPr>
        <p:spPr bwMode="auto">
          <a:xfrm>
            <a:off x="3278188" y="3027363"/>
            <a:ext cx="1604962" cy="530225"/>
          </a:xfrm>
          <a:prstGeom prst="rect">
            <a:avLst/>
          </a:prstGeom>
          <a:solidFill>
            <a:srgbClr val="DDDDDD"/>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chemeClr val="accent1"/>
                </a:solidFill>
              </a:rPr>
              <a:t>Low</a:t>
            </a:r>
            <a:endParaRPr lang="en-GB" sz="2000">
              <a:solidFill>
                <a:schemeClr val="accent1"/>
              </a:solidFill>
            </a:endParaRPr>
          </a:p>
        </p:txBody>
      </p:sp>
      <p:sp>
        <p:nvSpPr>
          <p:cNvPr id="245777" name="Rectangle 17"/>
          <p:cNvSpPr>
            <a:spLocks noChangeArrowheads="1"/>
          </p:cNvSpPr>
          <p:nvPr/>
        </p:nvSpPr>
        <p:spPr bwMode="auto">
          <a:xfrm>
            <a:off x="3290888" y="3641725"/>
            <a:ext cx="1604962" cy="530225"/>
          </a:xfrm>
          <a:prstGeom prst="rect">
            <a:avLst/>
          </a:prstGeom>
          <a:solidFill>
            <a:srgbClr val="DDDDDD"/>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chemeClr val="accent1"/>
                </a:solidFill>
              </a:rPr>
              <a:t>High</a:t>
            </a:r>
            <a:endParaRPr lang="en-GB" sz="2000">
              <a:solidFill>
                <a:schemeClr val="accent1"/>
              </a:solidFill>
            </a:endParaRPr>
          </a:p>
        </p:txBody>
      </p:sp>
      <p:sp>
        <p:nvSpPr>
          <p:cNvPr id="245778" name="Rectangle 18"/>
          <p:cNvSpPr>
            <a:spLocks noChangeArrowheads="1"/>
          </p:cNvSpPr>
          <p:nvPr/>
        </p:nvSpPr>
        <p:spPr bwMode="auto">
          <a:xfrm>
            <a:off x="3290888" y="4240213"/>
            <a:ext cx="1604962" cy="530225"/>
          </a:xfrm>
          <a:prstGeom prst="rect">
            <a:avLst/>
          </a:prstGeom>
          <a:solidFill>
            <a:srgbClr val="DDDDDD"/>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chemeClr val="accent1"/>
                </a:solidFill>
              </a:rPr>
              <a:t>Low</a:t>
            </a:r>
            <a:endParaRPr lang="en-GB" sz="2000">
              <a:solidFill>
                <a:schemeClr val="accent1"/>
              </a:solidFill>
            </a:endParaRPr>
          </a:p>
        </p:txBody>
      </p:sp>
      <p:sp>
        <p:nvSpPr>
          <p:cNvPr id="245780" name="Rectangle 20"/>
          <p:cNvSpPr>
            <a:spLocks noChangeArrowheads="1"/>
          </p:cNvSpPr>
          <p:nvPr/>
        </p:nvSpPr>
        <p:spPr bwMode="auto">
          <a:xfrm>
            <a:off x="3290888" y="4848225"/>
            <a:ext cx="1604962" cy="530225"/>
          </a:xfrm>
          <a:prstGeom prst="rect">
            <a:avLst/>
          </a:prstGeom>
          <a:solidFill>
            <a:srgbClr val="DDDDDD"/>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chemeClr val="accent1"/>
                </a:solidFill>
              </a:rPr>
              <a:t>Medium</a:t>
            </a:r>
            <a:endParaRPr lang="en-GB" sz="2000">
              <a:solidFill>
                <a:schemeClr val="accent1"/>
              </a:solidFill>
            </a:endParaRPr>
          </a:p>
        </p:txBody>
      </p:sp>
      <p:sp>
        <p:nvSpPr>
          <p:cNvPr id="245781" name="Rectangle 21"/>
          <p:cNvSpPr>
            <a:spLocks noChangeArrowheads="1"/>
          </p:cNvSpPr>
          <p:nvPr/>
        </p:nvSpPr>
        <p:spPr bwMode="auto">
          <a:xfrm>
            <a:off x="5186363" y="2438400"/>
            <a:ext cx="1604962" cy="530225"/>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rgbClr val="006991"/>
                </a:solidFill>
              </a:rPr>
              <a:t>High</a:t>
            </a:r>
            <a:endParaRPr lang="en-GB" sz="2000">
              <a:solidFill>
                <a:srgbClr val="006991"/>
              </a:solidFill>
            </a:endParaRPr>
          </a:p>
        </p:txBody>
      </p:sp>
      <p:sp>
        <p:nvSpPr>
          <p:cNvPr id="245782" name="Rectangle 22"/>
          <p:cNvSpPr>
            <a:spLocks noChangeArrowheads="1"/>
          </p:cNvSpPr>
          <p:nvPr/>
        </p:nvSpPr>
        <p:spPr bwMode="auto">
          <a:xfrm>
            <a:off x="5187950" y="3027363"/>
            <a:ext cx="1604963" cy="530225"/>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rgbClr val="006991"/>
                </a:solidFill>
              </a:rPr>
              <a:t>Low</a:t>
            </a:r>
            <a:endParaRPr lang="en-GB" sz="2000">
              <a:solidFill>
                <a:srgbClr val="006991"/>
              </a:solidFill>
            </a:endParaRPr>
          </a:p>
        </p:txBody>
      </p:sp>
      <p:sp>
        <p:nvSpPr>
          <p:cNvPr id="245783" name="Rectangle 23"/>
          <p:cNvSpPr>
            <a:spLocks noChangeArrowheads="1"/>
          </p:cNvSpPr>
          <p:nvPr/>
        </p:nvSpPr>
        <p:spPr bwMode="auto">
          <a:xfrm>
            <a:off x="5186363" y="3641725"/>
            <a:ext cx="1604962" cy="530225"/>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rgbClr val="006991"/>
                </a:solidFill>
              </a:rPr>
              <a:t>Medium</a:t>
            </a:r>
            <a:endParaRPr lang="en-GB" sz="2000">
              <a:solidFill>
                <a:srgbClr val="006991"/>
              </a:solidFill>
            </a:endParaRPr>
          </a:p>
        </p:txBody>
      </p:sp>
      <p:sp>
        <p:nvSpPr>
          <p:cNvPr id="245784" name="Rectangle 24"/>
          <p:cNvSpPr>
            <a:spLocks noChangeArrowheads="1"/>
          </p:cNvSpPr>
          <p:nvPr/>
        </p:nvSpPr>
        <p:spPr bwMode="auto">
          <a:xfrm>
            <a:off x="5186363" y="4240213"/>
            <a:ext cx="1604962" cy="530225"/>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rgbClr val="006991"/>
                </a:solidFill>
              </a:rPr>
              <a:t>Low</a:t>
            </a:r>
            <a:endParaRPr lang="en-GB" sz="2000">
              <a:solidFill>
                <a:srgbClr val="006991"/>
              </a:solidFill>
            </a:endParaRPr>
          </a:p>
        </p:txBody>
      </p:sp>
      <p:sp>
        <p:nvSpPr>
          <p:cNvPr id="245786" name="Rectangle 26"/>
          <p:cNvSpPr>
            <a:spLocks noChangeArrowheads="1"/>
          </p:cNvSpPr>
          <p:nvPr/>
        </p:nvSpPr>
        <p:spPr bwMode="auto">
          <a:xfrm>
            <a:off x="5186363" y="4835525"/>
            <a:ext cx="1604962" cy="530225"/>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rgbClr val="006991"/>
                </a:solidFill>
              </a:rPr>
              <a:t>Low</a:t>
            </a:r>
            <a:endParaRPr lang="en-GB" sz="2000">
              <a:solidFill>
                <a:srgbClr val="006991"/>
              </a:solidFill>
            </a:endParaRPr>
          </a:p>
        </p:txBody>
      </p:sp>
      <p:sp>
        <p:nvSpPr>
          <p:cNvPr id="245787" name="Rectangle 27"/>
          <p:cNvSpPr>
            <a:spLocks noChangeArrowheads="1"/>
          </p:cNvSpPr>
          <p:nvPr/>
        </p:nvSpPr>
        <p:spPr bwMode="auto">
          <a:xfrm>
            <a:off x="7088188" y="2438400"/>
            <a:ext cx="1604962"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b="0">
                <a:solidFill>
                  <a:schemeClr val="bg1"/>
                </a:solidFill>
                <a:latin typeface="Times New Roman" pitchFamily="18" charset="0"/>
              </a:rPr>
              <a:t>Medium</a:t>
            </a:r>
            <a:endParaRPr lang="en-GB" sz="2000" b="0">
              <a:solidFill>
                <a:schemeClr val="bg1"/>
              </a:solidFill>
              <a:latin typeface="Times New Roman" pitchFamily="18" charset="0"/>
            </a:endParaRPr>
          </a:p>
        </p:txBody>
      </p:sp>
      <p:sp>
        <p:nvSpPr>
          <p:cNvPr id="245788" name="Rectangle 28"/>
          <p:cNvSpPr>
            <a:spLocks noChangeArrowheads="1"/>
          </p:cNvSpPr>
          <p:nvPr/>
        </p:nvSpPr>
        <p:spPr bwMode="auto">
          <a:xfrm>
            <a:off x="7075488" y="3027363"/>
            <a:ext cx="1604962"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b="0">
                <a:solidFill>
                  <a:schemeClr val="bg1"/>
                </a:solidFill>
                <a:latin typeface="Times New Roman" pitchFamily="18" charset="0"/>
              </a:rPr>
              <a:t>High</a:t>
            </a:r>
            <a:endParaRPr lang="en-GB" sz="2000" b="0">
              <a:solidFill>
                <a:schemeClr val="bg1"/>
              </a:solidFill>
              <a:latin typeface="Times New Roman" pitchFamily="18" charset="0"/>
            </a:endParaRPr>
          </a:p>
        </p:txBody>
      </p:sp>
      <p:sp>
        <p:nvSpPr>
          <p:cNvPr id="245789" name="Rectangle 29"/>
          <p:cNvSpPr>
            <a:spLocks noChangeArrowheads="1"/>
          </p:cNvSpPr>
          <p:nvPr/>
        </p:nvSpPr>
        <p:spPr bwMode="auto">
          <a:xfrm>
            <a:off x="7088188" y="3641725"/>
            <a:ext cx="1604962"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b="0">
                <a:solidFill>
                  <a:schemeClr val="bg1"/>
                </a:solidFill>
                <a:latin typeface="Times New Roman" pitchFamily="18" charset="0"/>
              </a:rPr>
              <a:t>Medium</a:t>
            </a:r>
            <a:endParaRPr lang="en-GB" sz="2000" b="0">
              <a:solidFill>
                <a:schemeClr val="bg1"/>
              </a:solidFill>
              <a:latin typeface="Times New Roman" pitchFamily="18" charset="0"/>
            </a:endParaRPr>
          </a:p>
        </p:txBody>
      </p:sp>
      <p:sp>
        <p:nvSpPr>
          <p:cNvPr id="245790" name="Rectangle 30"/>
          <p:cNvSpPr>
            <a:spLocks noChangeArrowheads="1"/>
          </p:cNvSpPr>
          <p:nvPr/>
        </p:nvSpPr>
        <p:spPr bwMode="auto">
          <a:xfrm>
            <a:off x="7088188" y="4240213"/>
            <a:ext cx="1604962"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b="0">
                <a:solidFill>
                  <a:schemeClr val="bg1"/>
                </a:solidFill>
                <a:latin typeface="Times New Roman" pitchFamily="18" charset="0"/>
              </a:rPr>
              <a:t>Med/High</a:t>
            </a:r>
            <a:endParaRPr lang="en-GB" sz="2000" b="0">
              <a:solidFill>
                <a:schemeClr val="bg1"/>
              </a:solidFill>
              <a:latin typeface="Times New Roman" pitchFamily="18" charset="0"/>
            </a:endParaRPr>
          </a:p>
        </p:txBody>
      </p:sp>
      <p:sp>
        <p:nvSpPr>
          <p:cNvPr id="245792" name="Rectangle 32"/>
          <p:cNvSpPr>
            <a:spLocks noChangeArrowheads="1"/>
          </p:cNvSpPr>
          <p:nvPr/>
        </p:nvSpPr>
        <p:spPr bwMode="auto">
          <a:xfrm>
            <a:off x="7088188" y="5445125"/>
            <a:ext cx="1604962"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b="0">
                <a:solidFill>
                  <a:schemeClr val="bg1"/>
                </a:solidFill>
                <a:latin typeface="Times New Roman" pitchFamily="18" charset="0"/>
              </a:rPr>
              <a:t>High</a:t>
            </a:r>
            <a:endParaRPr lang="en-GB" sz="2000" b="0">
              <a:solidFill>
                <a:schemeClr val="bg1"/>
              </a:solidFill>
              <a:latin typeface="Times New Roman" pitchFamily="18" charset="0"/>
            </a:endParaRPr>
          </a:p>
        </p:txBody>
      </p:sp>
      <p:sp>
        <p:nvSpPr>
          <p:cNvPr id="245794" name="Text Box 34"/>
          <p:cNvSpPr txBox="1">
            <a:spLocks noChangeArrowheads="1"/>
          </p:cNvSpPr>
          <p:nvPr/>
        </p:nvSpPr>
        <p:spPr bwMode="auto">
          <a:xfrm>
            <a:off x="152400" y="6108700"/>
            <a:ext cx="9080500" cy="396875"/>
          </a:xfrm>
          <a:prstGeom prst="rect">
            <a:avLst/>
          </a:prstGeom>
          <a:noFill/>
          <a:ln w="9525">
            <a:noFill/>
            <a:miter lim="800000"/>
            <a:headEnd/>
            <a:tailEnd/>
          </a:ln>
          <a:effectLst/>
        </p:spPr>
        <p:txBody>
          <a:bodyPr>
            <a:spAutoFit/>
          </a:bodyPr>
          <a:lstStyle/>
          <a:p>
            <a:pPr algn="l" eaLnBrk="1" hangingPunct="1">
              <a:lnSpc>
                <a:spcPct val="100000"/>
              </a:lnSpc>
              <a:spcBef>
                <a:spcPct val="50000"/>
              </a:spcBef>
              <a:buFontTx/>
              <a:buNone/>
            </a:pPr>
            <a:r>
              <a:rPr lang="en-US" sz="2000" dirty="0" smtClean="0">
                <a:solidFill>
                  <a:schemeClr val="accent1"/>
                </a:solidFill>
              </a:rPr>
              <a:t>Mix of PBR and Targeted Incentives</a:t>
            </a:r>
            <a:endParaRPr lang="en-US" sz="2000" dirty="0">
              <a:solidFill>
                <a:schemeClr val="accent1"/>
              </a:solidFill>
            </a:endParaRPr>
          </a:p>
        </p:txBody>
      </p:sp>
      <p:sp>
        <p:nvSpPr>
          <p:cNvPr id="245795" name="Rectangle 35"/>
          <p:cNvSpPr>
            <a:spLocks noChangeArrowheads="1"/>
          </p:cNvSpPr>
          <p:nvPr/>
        </p:nvSpPr>
        <p:spPr bwMode="auto">
          <a:xfrm>
            <a:off x="273050" y="5464175"/>
            <a:ext cx="2725738"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anchor="ctr"/>
          <a:lstStyle/>
          <a:p>
            <a:pPr algn="l">
              <a:lnSpc>
                <a:spcPct val="100000"/>
              </a:lnSpc>
              <a:spcBef>
                <a:spcPct val="0"/>
              </a:spcBef>
              <a:buFontTx/>
              <a:buNone/>
            </a:pPr>
            <a:r>
              <a:rPr lang="en-GB">
                <a:solidFill>
                  <a:schemeClr val="bg1"/>
                </a:solidFill>
              </a:rPr>
              <a:t>Time consuming</a:t>
            </a:r>
          </a:p>
        </p:txBody>
      </p:sp>
      <p:sp>
        <p:nvSpPr>
          <p:cNvPr id="245796" name="Rectangle 36"/>
          <p:cNvSpPr>
            <a:spLocks noChangeArrowheads="1"/>
          </p:cNvSpPr>
          <p:nvPr/>
        </p:nvSpPr>
        <p:spPr bwMode="auto">
          <a:xfrm>
            <a:off x="3278188" y="5470525"/>
            <a:ext cx="1604962" cy="530225"/>
          </a:xfrm>
          <a:prstGeom prst="rect">
            <a:avLst/>
          </a:prstGeom>
          <a:solidFill>
            <a:srgbClr val="DDDDDD"/>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chemeClr val="accent1"/>
                </a:solidFill>
              </a:rPr>
              <a:t>Medium</a:t>
            </a:r>
            <a:endParaRPr lang="en-GB" sz="2000">
              <a:solidFill>
                <a:schemeClr val="accent1"/>
              </a:solidFill>
            </a:endParaRPr>
          </a:p>
        </p:txBody>
      </p:sp>
      <p:sp>
        <p:nvSpPr>
          <p:cNvPr id="245797" name="Rectangle 37"/>
          <p:cNvSpPr>
            <a:spLocks noChangeArrowheads="1"/>
          </p:cNvSpPr>
          <p:nvPr/>
        </p:nvSpPr>
        <p:spPr bwMode="auto">
          <a:xfrm>
            <a:off x="5186363" y="5457825"/>
            <a:ext cx="1604962" cy="530225"/>
          </a:xfrm>
          <a:prstGeom prst="rect">
            <a:avLst/>
          </a:prstGeom>
          <a:solidFill>
            <a:srgbClr val="B2B2B2"/>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a:solidFill>
                  <a:srgbClr val="006991"/>
                </a:solidFill>
              </a:rPr>
              <a:t>Low</a:t>
            </a:r>
            <a:endParaRPr lang="en-GB" sz="2000">
              <a:solidFill>
                <a:srgbClr val="006991"/>
              </a:solidFill>
            </a:endParaRPr>
          </a:p>
        </p:txBody>
      </p:sp>
      <p:sp>
        <p:nvSpPr>
          <p:cNvPr id="245798" name="Rectangle 38"/>
          <p:cNvSpPr>
            <a:spLocks noChangeArrowheads="1"/>
          </p:cNvSpPr>
          <p:nvPr/>
        </p:nvSpPr>
        <p:spPr bwMode="auto">
          <a:xfrm>
            <a:off x="7100888" y="4835525"/>
            <a:ext cx="1604962" cy="530225"/>
          </a:xfrm>
          <a:prstGeom prst="rect">
            <a:avLst/>
          </a:prstGeom>
          <a:solidFill>
            <a:srgbClr val="005E83"/>
          </a:solidFill>
          <a:ln w="12700">
            <a:solidFill>
              <a:schemeClr val="tx1"/>
            </a:solidFill>
            <a:miter lim="800000"/>
            <a:headEnd type="none" w="sm" len="sm"/>
            <a:tailEnd type="none" w="sm" len="sm"/>
          </a:ln>
          <a:effectLst>
            <a:outerShdw dist="35921" dir="2700000" algn="ctr" rotWithShape="0">
              <a:schemeClr val="bg2"/>
            </a:outerShdw>
          </a:effectLst>
        </p:spPr>
        <p:txBody>
          <a:bodyPr wrap="none" anchor="ctr"/>
          <a:lstStyle/>
          <a:p>
            <a:pPr>
              <a:lnSpc>
                <a:spcPct val="100000"/>
              </a:lnSpc>
              <a:spcBef>
                <a:spcPct val="0"/>
              </a:spcBef>
              <a:buFontTx/>
              <a:buNone/>
            </a:pPr>
            <a:r>
              <a:rPr lang="en-US" sz="2000" b="0">
                <a:solidFill>
                  <a:schemeClr val="bg1"/>
                </a:solidFill>
                <a:latin typeface="Times New Roman" pitchFamily="18" charset="0"/>
              </a:rPr>
              <a:t>High</a:t>
            </a:r>
            <a:endParaRPr lang="en-GB" sz="2000" b="0">
              <a:solidFill>
                <a:schemeClr val="bg1"/>
              </a:solidFill>
              <a:latin typeface="Times New Roman" pitchFamily="18" charset="0"/>
            </a:endParaRPr>
          </a:p>
        </p:txBody>
      </p:sp>
      <p:sp>
        <p:nvSpPr>
          <p:cNvPr id="245793" name="Oval 33"/>
          <p:cNvSpPr>
            <a:spLocks noChangeArrowheads="1"/>
          </p:cNvSpPr>
          <p:nvPr/>
        </p:nvSpPr>
        <p:spPr bwMode="auto">
          <a:xfrm>
            <a:off x="7112000" y="2247900"/>
            <a:ext cx="1511300" cy="3848100"/>
          </a:xfrm>
          <a:prstGeom prst="ellipse">
            <a:avLst/>
          </a:prstGeom>
          <a:noFill/>
          <a:ln w="38100">
            <a:solidFill>
              <a:srgbClr val="FFCC00"/>
            </a:solidFill>
            <a:round/>
            <a:headEnd/>
            <a:tailEnd/>
          </a:ln>
          <a:effectLst/>
        </p:spPr>
        <p:txBody>
          <a:bodyPr wrap="none" anchor="ctr"/>
          <a:lstStyle/>
          <a:p>
            <a:endParaRPr lang="en-US">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a:xfrm>
            <a:off x="774700" y="258763"/>
            <a:ext cx="7239000" cy="971550"/>
          </a:xfrm>
        </p:spPr>
        <p:txBody>
          <a:bodyPr/>
          <a:lstStyle/>
          <a:p>
            <a:pPr>
              <a:lnSpc>
                <a:spcPct val="80000"/>
              </a:lnSpc>
            </a:pPr>
            <a:r>
              <a:rPr lang="en-US" sz="3600">
                <a:latin typeface="Arial Narrow" pitchFamily="34" charset="0"/>
              </a:rPr>
              <a:t>Identification of controllable and uncontrollable parameters</a:t>
            </a:r>
            <a:endParaRPr lang="en-GB" sz="3600">
              <a:latin typeface="Arial Narrow" pitchFamily="34" charset="0"/>
            </a:endParaRPr>
          </a:p>
        </p:txBody>
      </p:sp>
      <p:graphicFrame>
        <p:nvGraphicFramePr>
          <p:cNvPr id="311299" name="Diagram 3"/>
          <p:cNvGraphicFramePr>
            <a:graphicFrameLocks/>
          </p:cNvGraphicFramePr>
          <p:nvPr/>
        </p:nvGraphicFramePr>
        <p:xfrm>
          <a:off x="692150" y="1187450"/>
          <a:ext cx="8172450" cy="5314950"/>
        </p:xfrm>
        <a:graphic>
          <a:graphicData uri="http://schemas.openxmlformats.org/drawingml/2006/compatibility">
            <com:legacyDrawing xmlns:com="http://schemas.openxmlformats.org/drawingml/2006/compatibility" spid="_x0000_s3074"/>
          </a:graphicData>
        </a:graphic>
      </p:graphicFrame>
      <p:grpSp>
        <p:nvGrpSpPr>
          <p:cNvPr id="2" name="Group 28"/>
          <p:cNvGrpSpPr>
            <a:grpSpLocks/>
          </p:cNvGrpSpPr>
          <p:nvPr/>
        </p:nvGrpSpPr>
        <p:grpSpPr bwMode="auto">
          <a:xfrm>
            <a:off x="0" y="5773738"/>
            <a:ext cx="3676650" cy="1071562"/>
            <a:chOff x="3444" y="3523"/>
            <a:chExt cx="2316" cy="675"/>
          </a:xfrm>
        </p:grpSpPr>
        <p:sp>
          <p:nvSpPr>
            <p:cNvPr id="311325" name="AutoShape 29"/>
            <p:cNvSpPr>
              <a:spLocks noChangeArrowheads="1"/>
            </p:cNvSpPr>
            <p:nvPr>
              <p:custDataLst>
                <p:tags r:id="rId2"/>
              </p:custDataLst>
            </p:nvPr>
          </p:nvSpPr>
          <p:spPr bwMode="invGray">
            <a:xfrm>
              <a:off x="3444" y="3523"/>
              <a:ext cx="2316" cy="675"/>
            </a:xfrm>
            <a:prstGeom prst="star16">
              <a:avLst>
                <a:gd name="adj" fmla="val 42231"/>
              </a:avLst>
            </a:prstGeom>
            <a:noFill/>
            <a:ln w="9525">
              <a:solidFill>
                <a:schemeClr val="bg2"/>
              </a:solidFill>
              <a:miter lim="800000"/>
              <a:headEnd/>
              <a:tailEnd/>
            </a:ln>
            <a:effectLst/>
          </p:spPr>
          <p:txBody>
            <a:bodyPr lIns="0" tIns="0" rIns="0" bIns="0"/>
            <a:lstStyle/>
            <a:p>
              <a:pPr algn="r" eaLnBrk="1" hangingPunct="1">
                <a:lnSpc>
                  <a:spcPct val="100000"/>
                </a:lnSpc>
                <a:spcBef>
                  <a:spcPct val="20000"/>
                </a:spcBef>
                <a:buClr>
                  <a:srgbClr val="000066"/>
                </a:buClr>
                <a:buSzPct val="75000"/>
                <a:buFont typeface="Wingdings" pitchFamily="2" charset="2"/>
                <a:buNone/>
              </a:pPr>
              <a:endParaRPr lang="en-US" sz="1200">
                <a:solidFill>
                  <a:schemeClr val="bg2"/>
                </a:solidFill>
                <a:latin typeface="Arial" charset="0"/>
              </a:endParaRPr>
            </a:p>
          </p:txBody>
        </p:sp>
        <p:sp>
          <p:nvSpPr>
            <p:cNvPr id="311326" name="Rectangle 30"/>
            <p:cNvSpPr>
              <a:spLocks noChangeArrowheads="1"/>
            </p:cNvSpPr>
            <p:nvPr/>
          </p:nvSpPr>
          <p:spPr bwMode="auto">
            <a:xfrm>
              <a:off x="3694" y="3615"/>
              <a:ext cx="1876" cy="403"/>
            </a:xfrm>
            <a:prstGeom prst="rect">
              <a:avLst/>
            </a:prstGeom>
            <a:noFill/>
            <a:ln w="9525" algn="ctr">
              <a:noFill/>
              <a:miter lim="800000"/>
              <a:headEnd/>
              <a:tailEnd/>
            </a:ln>
            <a:effectLst/>
          </p:spPr>
          <p:txBody>
            <a:bodyPr>
              <a:spAutoFit/>
            </a:bodyPr>
            <a:lstStyle/>
            <a:p>
              <a:pPr eaLnBrk="1" hangingPunct="1">
                <a:lnSpc>
                  <a:spcPct val="100000"/>
                </a:lnSpc>
                <a:spcBef>
                  <a:spcPct val="20000"/>
                </a:spcBef>
                <a:buClr>
                  <a:srgbClr val="000066"/>
                </a:buClr>
                <a:buSzPct val="75000"/>
                <a:buFont typeface="Wingdings" pitchFamily="2" charset="2"/>
                <a:buNone/>
              </a:pPr>
              <a:r>
                <a:rPr lang="en-US" sz="1200">
                  <a:solidFill>
                    <a:schemeClr val="bg2"/>
                  </a:solidFill>
                  <a:latin typeface="Arial" charset="0"/>
                </a:rPr>
                <a:t>Controllable factors are benchmarked with other similar utilities or with historic performance or trend</a:t>
              </a:r>
            </a:p>
          </p:txBody>
        </p:sp>
      </p:grpSp>
      <p:sp>
        <p:nvSpPr>
          <p:cNvPr id="311327" name="Rectangle 31"/>
          <p:cNvSpPr>
            <a:spLocks noChangeArrowheads="1"/>
          </p:cNvSpPr>
          <p:nvPr/>
        </p:nvSpPr>
        <p:spPr bwMode="auto">
          <a:xfrm>
            <a:off x="69850" y="39688"/>
            <a:ext cx="5516563" cy="336550"/>
          </a:xfrm>
          <a:prstGeom prst="rect">
            <a:avLst/>
          </a:prstGeom>
          <a:noFill/>
          <a:ln w="9525">
            <a:noFill/>
            <a:miter lim="800000"/>
            <a:headEnd/>
            <a:tailEnd/>
          </a:ln>
          <a:effectLst/>
        </p:spPr>
        <p:txBody>
          <a:bodyPr wrap="none" anchor="ctr">
            <a:spAutoFit/>
          </a:bodyPr>
          <a:lstStyle/>
          <a:p>
            <a:pPr algn="l">
              <a:lnSpc>
                <a:spcPct val="100000"/>
              </a:lnSpc>
              <a:spcBef>
                <a:spcPct val="0"/>
              </a:spcBef>
              <a:buFontTx/>
              <a:buNone/>
            </a:pPr>
            <a:r>
              <a:rPr lang="en-US" sz="1600">
                <a:solidFill>
                  <a:srgbClr val="CC3300"/>
                </a:solidFill>
                <a:latin typeface="Arial" charset="0"/>
              </a:rPr>
              <a:t>Selecting appropriate framework and incentive scheme</a:t>
            </a:r>
            <a:endParaRPr lang="en-GB" sz="1600" b="0">
              <a:solidFill>
                <a:schemeClr val="tx1"/>
              </a:solidFill>
              <a:latin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152400"/>
            <a:ext cx="7467600" cy="325272"/>
          </a:xfrm>
        </p:spPr>
        <p:txBody>
          <a:bodyPr/>
          <a:lstStyle/>
          <a:p>
            <a:r>
              <a:rPr lang="en-US" sz="2400" dirty="0" smtClean="0"/>
              <a:t>Sales- Metered</a:t>
            </a:r>
            <a:endParaRPr lang="en-US" sz="2400" dirty="0" smtClean="0"/>
          </a:p>
        </p:txBody>
      </p:sp>
      <p:sp>
        <p:nvSpPr>
          <p:cNvPr id="7" name="Rectangle 61"/>
          <p:cNvSpPr txBox="1">
            <a:spLocks noChangeArrowheads="1"/>
          </p:cNvSpPr>
          <p:nvPr/>
        </p:nvSpPr>
        <p:spPr bwMode="auto">
          <a:xfrm>
            <a:off x="498143" y="815454"/>
            <a:ext cx="8077200" cy="4724400"/>
          </a:xfrm>
          <a:prstGeom prst="rect">
            <a:avLst/>
          </a:prstGeom>
          <a:noFill/>
          <a:ln w="9525">
            <a:noFill/>
            <a:miter lim="800000"/>
            <a:headEnd/>
            <a:tailEnd/>
          </a:ln>
          <a:effectLst/>
        </p:spPr>
        <p:txBody>
          <a:bodyPr/>
          <a:lstStyle/>
          <a:p>
            <a:pPr marL="287338" indent="-287338">
              <a:spcBef>
                <a:spcPts val="600"/>
              </a:spcBef>
              <a:spcAft>
                <a:spcPts val="600"/>
              </a:spcAft>
              <a:defRPr/>
            </a:pPr>
            <a:r>
              <a:rPr lang="en-US" u="sng" dirty="0" smtClean="0">
                <a:latin typeface="Calibri" pitchFamily="34" charset="0"/>
              </a:rPr>
              <a:t>Approaches</a:t>
            </a:r>
            <a:endParaRPr lang="en-US" u="sng" dirty="0">
              <a:latin typeface="Calibri" pitchFamily="34" charset="0"/>
            </a:endParaRPr>
          </a:p>
          <a:p>
            <a:pPr marL="287338" indent="-287338">
              <a:spcBef>
                <a:spcPts val="600"/>
              </a:spcBef>
              <a:spcAft>
                <a:spcPts val="600"/>
              </a:spcAft>
              <a:buFont typeface="Arial" pitchFamily="34" charset="0"/>
              <a:buChar char="•"/>
              <a:defRPr/>
            </a:pPr>
            <a:r>
              <a:rPr lang="en-US" dirty="0">
                <a:latin typeface="Calibri" pitchFamily="34" charset="0"/>
              </a:rPr>
              <a:t>CAGR of sales for the last </a:t>
            </a:r>
            <a:r>
              <a:rPr lang="en-US" dirty="0" smtClean="0">
                <a:latin typeface="Calibri" pitchFamily="34" charset="0"/>
              </a:rPr>
              <a:t>3, 5 </a:t>
            </a:r>
            <a:r>
              <a:rPr lang="en-US" dirty="0">
                <a:latin typeface="Calibri" pitchFamily="34" charset="0"/>
              </a:rPr>
              <a:t>years or </a:t>
            </a:r>
            <a:r>
              <a:rPr lang="en-US" dirty="0" smtClean="0">
                <a:latin typeface="Calibri" pitchFamily="34" charset="0"/>
              </a:rPr>
              <a:t>more</a:t>
            </a:r>
            <a:endParaRPr lang="en-US" dirty="0">
              <a:latin typeface="Calibri" pitchFamily="34" charset="0"/>
            </a:endParaRPr>
          </a:p>
          <a:p>
            <a:pPr marL="287338" indent="-287338">
              <a:spcBef>
                <a:spcPts val="600"/>
              </a:spcBef>
              <a:spcAft>
                <a:spcPts val="600"/>
              </a:spcAft>
              <a:buFont typeface="Arial" pitchFamily="34" charset="0"/>
              <a:buChar char="•"/>
              <a:defRPr/>
            </a:pPr>
            <a:r>
              <a:rPr lang="en-US" dirty="0">
                <a:latin typeface="Calibri" pitchFamily="34" charset="0"/>
              </a:rPr>
              <a:t>Forecast based on methods such as use of Average annual load </a:t>
            </a:r>
            <a:r>
              <a:rPr lang="en-US" dirty="0" smtClean="0">
                <a:latin typeface="Calibri" pitchFamily="34" charset="0"/>
              </a:rPr>
              <a:t>factor</a:t>
            </a:r>
          </a:p>
          <a:p>
            <a:pPr marL="287338" indent="-287338">
              <a:spcBef>
                <a:spcPts val="600"/>
              </a:spcBef>
              <a:spcAft>
                <a:spcPts val="600"/>
              </a:spcAft>
              <a:buFont typeface="Arial" pitchFamily="34" charset="0"/>
              <a:buChar char="•"/>
              <a:defRPr/>
            </a:pPr>
            <a:r>
              <a:rPr lang="en-US" dirty="0" smtClean="0">
                <a:latin typeface="Calibri" pitchFamily="34" charset="0"/>
              </a:rPr>
              <a:t>Econometric modeling</a:t>
            </a:r>
          </a:p>
          <a:p>
            <a:pPr marL="287338" algn="just">
              <a:spcBef>
                <a:spcPts val="600"/>
              </a:spcBef>
              <a:spcAft>
                <a:spcPts val="600"/>
              </a:spcAft>
              <a:defRPr/>
            </a:pPr>
            <a:r>
              <a:rPr lang="en-US" dirty="0" smtClean="0">
                <a:latin typeface="Calibri" pitchFamily="34" charset="0"/>
              </a:rPr>
              <a:t>Prudent </a:t>
            </a:r>
            <a:r>
              <a:rPr lang="en-US" dirty="0">
                <a:latin typeface="Calibri" pitchFamily="34" charset="0"/>
              </a:rPr>
              <a:t>adjustment for </a:t>
            </a:r>
          </a:p>
          <a:p>
            <a:pPr marL="520700" indent="-233363" algn="just">
              <a:spcBef>
                <a:spcPts val="300"/>
              </a:spcBef>
              <a:spcAft>
                <a:spcPts val="300"/>
              </a:spcAft>
              <a:buFont typeface="+mj-lt"/>
              <a:buAutoNum type="alphaLcParenR"/>
              <a:tabLst>
                <a:tab pos="457200" algn="l"/>
              </a:tabLst>
              <a:defRPr/>
            </a:pPr>
            <a:r>
              <a:rPr lang="en-US" sz="1600" dirty="0">
                <a:latin typeface="Calibri" pitchFamily="34" charset="0"/>
              </a:rPr>
              <a:t>Abnormal addition of consumers in any given area (on the basis of proposed city plan, tax holidays, Government incentives for industrial establishments, etc.)</a:t>
            </a:r>
          </a:p>
          <a:p>
            <a:pPr marL="520700" indent="-233363" algn="just">
              <a:spcBef>
                <a:spcPts val="300"/>
              </a:spcBef>
              <a:spcAft>
                <a:spcPts val="300"/>
              </a:spcAft>
              <a:buFont typeface="+mj-lt"/>
              <a:buAutoNum type="alphaLcParenR"/>
              <a:tabLst>
                <a:tab pos="457200" algn="l"/>
              </a:tabLst>
              <a:defRPr/>
            </a:pPr>
            <a:r>
              <a:rPr lang="en-US" sz="1600" dirty="0">
                <a:latin typeface="Calibri" pitchFamily="34" charset="0"/>
              </a:rPr>
              <a:t> Inflection point in economic cycle (boom, slowdown, recession or expansion)</a:t>
            </a:r>
          </a:p>
          <a:p>
            <a:pPr marL="520700" indent="-233363" algn="just">
              <a:spcBef>
                <a:spcPts val="300"/>
              </a:spcBef>
              <a:spcAft>
                <a:spcPts val="300"/>
              </a:spcAft>
              <a:buFont typeface="+mj-lt"/>
              <a:buAutoNum type="alphaLcParenR"/>
              <a:tabLst>
                <a:tab pos="457200" algn="l"/>
              </a:tabLst>
              <a:defRPr/>
            </a:pPr>
            <a:r>
              <a:rPr lang="en-US" sz="1600" dirty="0">
                <a:latin typeface="Calibri" pitchFamily="34" charset="0"/>
              </a:rPr>
              <a:t>Variations in weather conditions</a:t>
            </a:r>
          </a:p>
          <a:p>
            <a:pPr marL="520700" indent="-233363" algn="just">
              <a:spcBef>
                <a:spcPts val="300"/>
              </a:spcBef>
              <a:spcAft>
                <a:spcPts val="300"/>
              </a:spcAft>
              <a:buFont typeface="+mj-lt"/>
              <a:buAutoNum type="alphaLcParenR"/>
              <a:tabLst>
                <a:tab pos="457200" algn="l"/>
              </a:tabLst>
              <a:defRPr/>
            </a:pPr>
            <a:r>
              <a:rPr lang="en-US" sz="1600" dirty="0">
                <a:latin typeface="Calibri" pitchFamily="34" charset="0"/>
              </a:rPr>
              <a:t>Materially significant findings during audit check.</a:t>
            </a:r>
            <a:endParaRPr lang="en-US" dirty="0">
              <a:latin typeface="Calibri" pitchFamily="34" charset="0"/>
            </a:endParaRPr>
          </a:p>
        </p:txBody>
      </p:sp>
      <p:sp>
        <p:nvSpPr>
          <p:cNvPr id="5" name="Rectangle 4"/>
          <p:cNvSpPr/>
          <p:nvPr/>
        </p:nvSpPr>
        <p:spPr>
          <a:xfrm>
            <a:off x="464020" y="4453101"/>
            <a:ext cx="8167925" cy="1154162"/>
          </a:xfrm>
          <a:prstGeom prst="rect">
            <a:avLst/>
          </a:prstGeom>
        </p:spPr>
        <p:txBody>
          <a:bodyPr wrap="square">
            <a:spAutoFit/>
          </a:bodyPr>
          <a:lstStyle/>
          <a:p>
            <a:r>
              <a:rPr lang="en-US" u="sng" dirty="0" smtClean="0">
                <a:solidFill>
                  <a:srgbClr val="002060"/>
                </a:solidFill>
                <a:latin typeface="Calibri" pitchFamily="34" charset="0"/>
              </a:rPr>
              <a:t>Issues</a:t>
            </a:r>
          </a:p>
          <a:p>
            <a:pPr marL="287338" indent="-287338">
              <a:spcBef>
                <a:spcPts val="600"/>
              </a:spcBef>
              <a:spcAft>
                <a:spcPts val="600"/>
              </a:spcAft>
              <a:buFont typeface="Arial" pitchFamily="34" charset="0"/>
              <a:buChar char="•"/>
              <a:defRPr/>
            </a:pPr>
            <a:r>
              <a:rPr lang="en-US" dirty="0" smtClean="0">
                <a:latin typeface="Calibri" pitchFamily="34" charset="0"/>
              </a:rPr>
              <a:t>Availability of audited numbers on slab-wise sales </a:t>
            </a:r>
            <a:r>
              <a:rPr lang="en-US" dirty="0" smtClean="0">
                <a:latin typeface="Calibri" pitchFamily="34" charset="0"/>
              </a:rPr>
              <a:t>figure</a:t>
            </a:r>
          </a:p>
          <a:p>
            <a:pPr marL="287338" indent="-287338">
              <a:spcBef>
                <a:spcPts val="600"/>
              </a:spcBef>
              <a:spcAft>
                <a:spcPts val="600"/>
              </a:spcAft>
              <a:buFont typeface="Arial" pitchFamily="34" charset="0"/>
              <a:buChar char="•"/>
              <a:defRPr/>
            </a:pPr>
            <a:r>
              <a:rPr lang="en-US" dirty="0" smtClean="0">
                <a:latin typeface="Calibri" pitchFamily="34" charset="0"/>
              </a:rPr>
              <a:t>Regular check of meters</a:t>
            </a:r>
            <a:endParaRPr lang="en-US" dirty="0">
              <a:latin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57200" y="76200"/>
            <a:ext cx="7467600" cy="415119"/>
          </a:xfrm>
        </p:spPr>
        <p:txBody>
          <a:bodyPr/>
          <a:lstStyle/>
          <a:p>
            <a:r>
              <a:rPr lang="en-US" sz="2400" dirty="0" smtClean="0"/>
              <a:t>Sales - Unmetered</a:t>
            </a:r>
            <a:endParaRPr lang="en-US" sz="2400" dirty="0" smtClean="0"/>
          </a:p>
        </p:txBody>
      </p:sp>
      <p:sp>
        <p:nvSpPr>
          <p:cNvPr id="7" name="Rectangle 61"/>
          <p:cNvSpPr txBox="1">
            <a:spLocks noChangeArrowheads="1"/>
          </p:cNvSpPr>
          <p:nvPr/>
        </p:nvSpPr>
        <p:spPr bwMode="auto">
          <a:xfrm>
            <a:off x="457200" y="647128"/>
            <a:ext cx="8077200" cy="5105400"/>
          </a:xfrm>
          <a:prstGeom prst="rect">
            <a:avLst/>
          </a:prstGeom>
          <a:noFill/>
          <a:ln w="9525">
            <a:noFill/>
            <a:miter lim="800000"/>
            <a:headEnd/>
            <a:tailEnd/>
          </a:ln>
          <a:effectLst/>
        </p:spPr>
        <p:txBody>
          <a:bodyPr/>
          <a:lstStyle/>
          <a:p>
            <a:pPr marL="287338" indent="-287338">
              <a:spcBef>
                <a:spcPts val="600"/>
              </a:spcBef>
              <a:spcAft>
                <a:spcPts val="600"/>
              </a:spcAft>
              <a:defRPr/>
            </a:pPr>
            <a:r>
              <a:rPr lang="en-US" u="sng" dirty="0">
                <a:latin typeface="Calibri" pitchFamily="34" charset="0"/>
              </a:rPr>
              <a:t>Background</a:t>
            </a:r>
          </a:p>
          <a:p>
            <a:pPr marL="287338" indent="-287338" algn="just">
              <a:spcBef>
                <a:spcPts val="600"/>
              </a:spcBef>
              <a:spcAft>
                <a:spcPts val="600"/>
              </a:spcAft>
              <a:buFont typeface="Arial" pitchFamily="34" charset="0"/>
              <a:buChar char="•"/>
              <a:defRPr/>
            </a:pPr>
            <a:r>
              <a:rPr lang="en-US" dirty="0">
                <a:latin typeface="Calibri" pitchFamily="34" charset="0"/>
              </a:rPr>
              <a:t>Billing of un-metered consumers on flat rate- on </a:t>
            </a:r>
            <a:r>
              <a:rPr lang="en-US" dirty="0" smtClean="0">
                <a:latin typeface="Calibri" pitchFamily="34" charset="0"/>
              </a:rPr>
              <a:t>INR/HP/Month</a:t>
            </a:r>
            <a:endParaRPr lang="en-US" dirty="0" smtClean="0">
              <a:latin typeface="Calibri" pitchFamily="34" charset="0"/>
            </a:endParaRPr>
          </a:p>
          <a:p>
            <a:pPr marL="287338" indent="-287338" algn="just">
              <a:spcBef>
                <a:spcPts val="600"/>
              </a:spcBef>
              <a:spcAft>
                <a:spcPts val="600"/>
              </a:spcAft>
              <a:buFont typeface="Arial" pitchFamily="34" charset="0"/>
              <a:buChar char="•"/>
              <a:defRPr/>
            </a:pPr>
            <a:r>
              <a:rPr lang="en-US" dirty="0" smtClean="0">
                <a:latin typeface="Calibri" pitchFamily="34" charset="0"/>
              </a:rPr>
              <a:t>T&amp;D loss camouflage</a:t>
            </a:r>
            <a:endParaRPr lang="en-US" dirty="0">
              <a:latin typeface="Calibri" pitchFamily="34" charset="0"/>
            </a:endParaRPr>
          </a:p>
          <a:p>
            <a:pPr marL="287338" indent="-287338" algn="just">
              <a:spcBef>
                <a:spcPts val="600"/>
              </a:spcBef>
              <a:spcAft>
                <a:spcPts val="600"/>
              </a:spcAft>
              <a:buFont typeface="Arial" pitchFamily="34" charset="0"/>
              <a:buChar char="•"/>
              <a:defRPr/>
            </a:pPr>
            <a:r>
              <a:rPr lang="en-US" dirty="0">
                <a:latin typeface="Calibri" pitchFamily="34" charset="0"/>
              </a:rPr>
              <a:t>While some SERCs accept norms specified by licensees, select SERCs </a:t>
            </a:r>
            <a:r>
              <a:rPr lang="en-US" dirty="0" smtClean="0">
                <a:latin typeface="Calibri" pitchFamily="34" charset="0"/>
              </a:rPr>
              <a:t>conduct </a:t>
            </a:r>
            <a:r>
              <a:rPr lang="en-US" dirty="0">
                <a:latin typeface="Calibri" pitchFamily="34" charset="0"/>
              </a:rPr>
              <a:t>studies to determine the consumption norm. </a:t>
            </a:r>
            <a:r>
              <a:rPr lang="en-US" dirty="0">
                <a:latin typeface="Calibri" pitchFamily="34" charset="0"/>
              </a:rPr>
              <a:t>Licensees and SERCs remain almost always in disagreement with the norm calculated by each other.</a:t>
            </a:r>
          </a:p>
          <a:p>
            <a:pPr marL="287338" indent="-287338" algn="just">
              <a:spcBef>
                <a:spcPts val="600"/>
              </a:spcBef>
              <a:spcAft>
                <a:spcPts val="600"/>
              </a:spcAft>
              <a:defRPr/>
            </a:pPr>
            <a:r>
              <a:rPr lang="en-US" u="sng" dirty="0" smtClean="0">
                <a:latin typeface="Calibri" pitchFamily="34" charset="0"/>
              </a:rPr>
              <a:t>Possible Forecasting </a:t>
            </a:r>
            <a:r>
              <a:rPr lang="en-US" u="sng" dirty="0">
                <a:latin typeface="Calibri" pitchFamily="34" charset="0"/>
              </a:rPr>
              <a:t>Methodology</a:t>
            </a:r>
          </a:p>
          <a:p>
            <a:pPr marL="287338" indent="-287338" algn="just">
              <a:spcBef>
                <a:spcPts val="600"/>
              </a:spcBef>
              <a:spcAft>
                <a:spcPts val="600"/>
              </a:spcAft>
              <a:buFont typeface="Arial" pitchFamily="34" charset="0"/>
              <a:buChar char="•"/>
              <a:defRPr/>
            </a:pPr>
            <a:r>
              <a:rPr lang="en-US" dirty="0">
                <a:latin typeface="Calibri" pitchFamily="34" charset="0"/>
              </a:rPr>
              <a:t>An Independent study with Distribution licensee to be conducted to assess actual consumption. </a:t>
            </a:r>
          </a:p>
          <a:p>
            <a:pPr marL="287338" indent="-287338" algn="just">
              <a:spcBef>
                <a:spcPts val="600"/>
              </a:spcBef>
              <a:spcAft>
                <a:spcPts val="600"/>
              </a:spcAft>
              <a:buFont typeface="Arial" pitchFamily="34" charset="0"/>
              <a:buChar char="•"/>
              <a:defRPr/>
            </a:pPr>
            <a:r>
              <a:rPr lang="en-US" dirty="0">
                <a:latin typeface="Calibri" pitchFamily="34" charset="0"/>
              </a:rPr>
              <a:t>Distribution licensee to conduct year long </a:t>
            </a:r>
            <a:r>
              <a:rPr lang="en-US" dirty="0" smtClean="0">
                <a:latin typeface="Calibri" pitchFamily="34" charset="0"/>
              </a:rPr>
              <a:t>month-wise study to </a:t>
            </a:r>
            <a:r>
              <a:rPr lang="en-US" dirty="0">
                <a:latin typeface="Calibri" pitchFamily="34" charset="0"/>
              </a:rPr>
              <a:t>establish base line norms. </a:t>
            </a:r>
          </a:p>
          <a:p>
            <a:pPr marL="287338" indent="-287338" algn="just">
              <a:spcBef>
                <a:spcPts val="600"/>
              </a:spcBef>
              <a:spcAft>
                <a:spcPts val="600"/>
              </a:spcAft>
              <a:buFont typeface="Arial" pitchFamily="34" charset="0"/>
              <a:buChar char="•"/>
              <a:defRPr/>
            </a:pPr>
            <a:r>
              <a:rPr lang="en-US" dirty="0">
                <a:latin typeface="Calibri" pitchFamily="34" charset="0"/>
              </a:rPr>
              <a:t>Results to be submitted to  the Regulator. </a:t>
            </a:r>
            <a:endParaRPr lang="en-US" dirty="0">
              <a:latin typeface="Calibri" pitchFamily="34" charset="0"/>
            </a:endParaRPr>
          </a:p>
          <a:p>
            <a:pPr marL="287338" indent="-287338" algn="just">
              <a:spcBef>
                <a:spcPts val="600"/>
              </a:spcBef>
              <a:spcAft>
                <a:spcPts val="600"/>
              </a:spcAft>
              <a:buFont typeface="Arial" pitchFamily="34" charset="0"/>
              <a:buChar char="•"/>
              <a:defRPr/>
            </a:pPr>
            <a:r>
              <a:rPr lang="en-US" dirty="0">
                <a:latin typeface="Calibri" pitchFamily="34" charset="0"/>
              </a:rPr>
              <a:t>The study shall cover actual consumption in the zones (hours of usage, specifications of motor (power etc.)) demonstrating seasonal impact, economic development, demographics, consumption pattern, etc. Stratified sampling shall be used for the study.</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76200"/>
            <a:ext cx="7467600" cy="415119"/>
          </a:xfrm>
        </p:spPr>
        <p:txBody>
          <a:bodyPr/>
          <a:lstStyle/>
          <a:p>
            <a:r>
              <a:rPr lang="en-US" sz="2000" dirty="0" smtClean="0"/>
              <a:t>Un-metered Sales (Cont..) </a:t>
            </a:r>
          </a:p>
        </p:txBody>
      </p:sp>
      <p:sp>
        <p:nvSpPr>
          <p:cNvPr id="7" name="Rectangle 61"/>
          <p:cNvSpPr txBox="1">
            <a:spLocks noChangeArrowheads="1"/>
          </p:cNvSpPr>
          <p:nvPr/>
        </p:nvSpPr>
        <p:spPr bwMode="auto">
          <a:xfrm>
            <a:off x="457200" y="897336"/>
            <a:ext cx="8229600" cy="5105400"/>
          </a:xfrm>
          <a:prstGeom prst="rect">
            <a:avLst/>
          </a:prstGeom>
          <a:noFill/>
          <a:ln w="9525">
            <a:noFill/>
            <a:miter lim="800000"/>
            <a:headEnd/>
            <a:tailEnd/>
          </a:ln>
          <a:effectLst/>
        </p:spPr>
        <p:txBody>
          <a:bodyPr/>
          <a:lstStyle/>
          <a:p>
            <a:pPr marL="287338" indent="-287338">
              <a:spcBef>
                <a:spcPts val="600"/>
              </a:spcBef>
              <a:spcAft>
                <a:spcPts val="600"/>
              </a:spcAft>
              <a:defRPr/>
            </a:pPr>
            <a:r>
              <a:rPr lang="en-US" u="sng" dirty="0">
                <a:latin typeface="Calibri" pitchFamily="34" charset="0"/>
              </a:rPr>
              <a:t>Study- States without significant feeder (Agriculture) separation</a:t>
            </a:r>
          </a:p>
          <a:p>
            <a:pPr marL="287338" indent="-287338" algn="just">
              <a:spcBef>
                <a:spcPts val="600"/>
              </a:spcBef>
              <a:spcAft>
                <a:spcPts val="600"/>
              </a:spcAft>
              <a:buFont typeface="Arial" pitchFamily="34" charset="0"/>
              <a:buChar char="•"/>
              <a:defRPr/>
            </a:pPr>
            <a:r>
              <a:rPr lang="en-US" dirty="0">
                <a:latin typeface="Calibri" pitchFamily="34" charset="0"/>
              </a:rPr>
              <a:t>Monitoring of consumers selected in the sample- Meter installation either at consume premises or at DT . DTR meters shall be less prone to tampering.  </a:t>
            </a:r>
          </a:p>
          <a:p>
            <a:pPr marL="287338" indent="-287338" algn="just">
              <a:spcBef>
                <a:spcPts val="600"/>
              </a:spcBef>
              <a:spcAft>
                <a:spcPts val="600"/>
              </a:spcAft>
              <a:buFont typeface="Arial" pitchFamily="34" charset="0"/>
              <a:buChar char="•"/>
              <a:defRPr/>
            </a:pPr>
            <a:r>
              <a:rPr lang="en-US" dirty="0">
                <a:latin typeface="Calibri" pitchFamily="34" charset="0"/>
              </a:rPr>
              <a:t>Monthly monitoring of change in loading of selected DTRs.</a:t>
            </a:r>
          </a:p>
          <a:p>
            <a:pPr marL="287338" indent="-287338" algn="just">
              <a:spcBef>
                <a:spcPts val="600"/>
              </a:spcBef>
              <a:spcAft>
                <a:spcPts val="600"/>
              </a:spcAft>
              <a:buFont typeface="Arial" pitchFamily="34" charset="0"/>
              <a:buChar char="•"/>
              <a:defRPr/>
            </a:pPr>
            <a:r>
              <a:rPr lang="en-US" dirty="0">
                <a:latin typeface="Calibri" pitchFamily="34" charset="0"/>
              </a:rPr>
              <a:t>Establishment of consumption pattern with month-wise yearly data. Month-wise analysis of data to be submitted to the Regulator for directions/suggestion.</a:t>
            </a:r>
          </a:p>
          <a:p>
            <a:pPr marL="287338" indent="-287338" algn="just">
              <a:spcBef>
                <a:spcPts val="600"/>
              </a:spcBef>
              <a:spcAft>
                <a:spcPts val="600"/>
              </a:spcAft>
              <a:defRPr/>
            </a:pPr>
            <a:r>
              <a:rPr lang="en-US" u="sng" dirty="0">
                <a:latin typeface="Calibri" pitchFamily="34" charset="0"/>
              </a:rPr>
              <a:t>Study- States with significant feeder (Agriculture) separation</a:t>
            </a:r>
          </a:p>
          <a:p>
            <a:pPr marL="287338" indent="-287338" algn="just">
              <a:spcBef>
                <a:spcPts val="600"/>
              </a:spcBef>
              <a:spcAft>
                <a:spcPts val="600"/>
              </a:spcAft>
              <a:buFont typeface="Arial" pitchFamily="34" charset="0"/>
              <a:buChar char="•"/>
              <a:defRPr/>
            </a:pPr>
            <a:r>
              <a:rPr lang="en-US" dirty="0">
                <a:latin typeface="Calibri" pitchFamily="34" charset="0"/>
              </a:rPr>
              <a:t>Meter installation at the S/S. Determination of Technical losses through load flow studies. Agriculture consumption= Meter Reading – Technical losses</a:t>
            </a:r>
          </a:p>
          <a:p>
            <a:pPr marL="287338" indent="-287338" algn="just">
              <a:spcBef>
                <a:spcPts val="600"/>
              </a:spcBef>
              <a:spcAft>
                <a:spcPts val="600"/>
              </a:spcAft>
              <a:buFont typeface="Arial" pitchFamily="34" charset="0"/>
              <a:buChar char="•"/>
              <a:defRPr/>
            </a:pPr>
            <a:r>
              <a:rPr lang="en-US" dirty="0">
                <a:latin typeface="Calibri" pitchFamily="34" charset="0"/>
              </a:rPr>
              <a:t>SERC to work out the percentage of commercial loss, if any, with Distribution licensee during the tenure of the study.</a:t>
            </a:r>
          </a:p>
          <a:p>
            <a:pPr marL="287338" indent="-287338" algn="just">
              <a:spcBef>
                <a:spcPts val="600"/>
              </a:spcBef>
              <a:spcAft>
                <a:spcPts val="600"/>
              </a:spcAft>
              <a:buFont typeface="Arial" pitchFamily="34" charset="0"/>
              <a:buChar char="•"/>
              <a:defRPr/>
            </a:pPr>
            <a:r>
              <a:rPr lang="en-US" dirty="0">
                <a:latin typeface="Calibri" pitchFamily="34" charset="0"/>
              </a:rPr>
              <a:t>Study report to be submitted to SERCs by October 31</a:t>
            </a:r>
            <a:r>
              <a:rPr lang="en-US" baseline="30000" dirty="0">
                <a:latin typeface="Calibri" pitchFamily="34" charset="0"/>
              </a:rPr>
              <a:t>st</a:t>
            </a:r>
            <a:r>
              <a:rPr lang="en-US" dirty="0">
                <a:latin typeface="Calibri" pitchFamily="34" charset="0"/>
              </a:rPr>
              <a:t> to have enough time to conduct validation check by the Regulator with an independent agency.</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21608"/>
            <a:ext cx="7467600" cy="483359"/>
          </a:xfrm>
        </p:spPr>
        <p:txBody>
          <a:bodyPr/>
          <a:lstStyle/>
          <a:p>
            <a:r>
              <a:rPr lang="en-US" sz="2400" dirty="0" smtClean="0"/>
              <a:t>Distribution </a:t>
            </a:r>
            <a:r>
              <a:rPr lang="en-US" sz="2400" dirty="0" smtClean="0"/>
              <a:t>Losses </a:t>
            </a:r>
            <a:endParaRPr lang="en-US" sz="2400" dirty="0" smtClean="0"/>
          </a:p>
        </p:txBody>
      </p:sp>
      <p:sp>
        <p:nvSpPr>
          <p:cNvPr id="7" name="Rectangle 61"/>
          <p:cNvSpPr txBox="1">
            <a:spLocks noChangeArrowheads="1"/>
          </p:cNvSpPr>
          <p:nvPr/>
        </p:nvSpPr>
        <p:spPr bwMode="auto">
          <a:xfrm>
            <a:off x="457200" y="823408"/>
            <a:ext cx="8305800" cy="5257800"/>
          </a:xfrm>
          <a:prstGeom prst="rect">
            <a:avLst/>
          </a:prstGeom>
          <a:noFill/>
          <a:ln w="9525">
            <a:noFill/>
            <a:miter lim="800000"/>
            <a:headEnd/>
            <a:tailEnd/>
          </a:ln>
          <a:effectLst/>
        </p:spPr>
        <p:txBody>
          <a:bodyPr/>
          <a:lstStyle/>
          <a:p>
            <a:pPr marL="287338" indent="-287338">
              <a:spcBef>
                <a:spcPts val="600"/>
              </a:spcBef>
              <a:spcAft>
                <a:spcPts val="600"/>
              </a:spcAft>
              <a:defRPr/>
            </a:pPr>
            <a:r>
              <a:rPr lang="en-US" u="sng" dirty="0">
                <a:latin typeface="Calibri" pitchFamily="34" charset="0"/>
              </a:rPr>
              <a:t>Background</a:t>
            </a:r>
          </a:p>
          <a:p>
            <a:pPr marL="287338" indent="-287338" algn="just">
              <a:spcBef>
                <a:spcPts val="600"/>
              </a:spcBef>
              <a:spcAft>
                <a:spcPts val="600"/>
              </a:spcAft>
              <a:buFont typeface="Arial" pitchFamily="34" charset="0"/>
              <a:buChar char="•"/>
              <a:defRPr/>
            </a:pPr>
            <a:r>
              <a:rPr lang="en-US" dirty="0">
                <a:latin typeface="Calibri" pitchFamily="34" charset="0"/>
              </a:rPr>
              <a:t>Baseline loss: Absence of standard methodology for setting baseline loss level. States have adopted a variety of approaches. </a:t>
            </a:r>
          </a:p>
          <a:p>
            <a:pPr marL="744538" lvl="1" indent="-287338" algn="just">
              <a:spcBef>
                <a:spcPts val="600"/>
              </a:spcBef>
              <a:spcAft>
                <a:spcPts val="600"/>
              </a:spcAft>
              <a:buFont typeface="Arial" pitchFamily="34" charset="0"/>
              <a:buChar char="•"/>
              <a:defRPr/>
            </a:pPr>
            <a:r>
              <a:rPr lang="en-US" dirty="0" smtClean="0">
                <a:latin typeface="Calibri" pitchFamily="34" charset="0"/>
              </a:rPr>
              <a:t>Estimation of loss level remains further a concern considering the large quantum of un-metered sales to agriculture consumers.</a:t>
            </a:r>
          </a:p>
          <a:p>
            <a:pPr marL="287338" indent="-287338" algn="just">
              <a:spcBef>
                <a:spcPts val="600"/>
              </a:spcBef>
              <a:spcAft>
                <a:spcPts val="600"/>
              </a:spcAft>
              <a:buFont typeface="Arial" pitchFamily="34" charset="0"/>
              <a:buChar char="•"/>
              <a:defRPr/>
            </a:pPr>
            <a:r>
              <a:rPr lang="en-US" dirty="0" smtClean="0">
                <a:latin typeface="Calibri" pitchFamily="34" charset="0"/>
              </a:rPr>
              <a:t>Historically</a:t>
            </a:r>
            <a:r>
              <a:rPr lang="en-US" dirty="0">
                <a:latin typeface="Calibri" pitchFamily="34" charset="0"/>
              </a:rPr>
              <a:t>, in many states utilities have not been able to achieve loss reduction targets as the baseline loss levels determined by the states were higher than actual.</a:t>
            </a:r>
            <a:endParaRPr lang="en-US" dirty="0">
              <a:latin typeface="Calibri" pitchFamily="34" charset="0"/>
            </a:endParaRPr>
          </a:p>
          <a:p>
            <a:pPr marL="287338" indent="-287338" algn="just">
              <a:spcBef>
                <a:spcPts val="600"/>
              </a:spcBef>
              <a:spcAft>
                <a:spcPts val="600"/>
              </a:spcAft>
              <a:buFont typeface="Arial" pitchFamily="34" charset="0"/>
              <a:buChar char="•"/>
              <a:defRPr/>
            </a:pPr>
            <a:r>
              <a:rPr lang="en-US" dirty="0" smtClean="0">
                <a:latin typeface="Calibri" pitchFamily="34" charset="0"/>
              </a:rPr>
              <a:t>Most of the states were </a:t>
            </a:r>
            <a:r>
              <a:rPr lang="en-US" dirty="0">
                <a:latin typeface="Calibri" pitchFamily="34" charset="0"/>
              </a:rPr>
              <a:t>not able to achieve the loss reduction targets. </a:t>
            </a:r>
            <a:r>
              <a:rPr lang="en-US" dirty="0" smtClean="0">
                <a:latin typeface="Calibri" pitchFamily="34" charset="0"/>
              </a:rPr>
              <a:t>SERCs relooked </a:t>
            </a:r>
            <a:r>
              <a:rPr lang="en-US" dirty="0">
                <a:latin typeface="Calibri" pitchFamily="34" charset="0"/>
              </a:rPr>
              <a:t>into the baseline data for AT&amp;C or Distribution losses. </a:t>
            </a:r>
            <a:endParaRPr lang="en-US" dirty="0">
              <a:latin typeface="Calibri" pitchFamily="34" charset="0"/>
            </a:endParaRPr>
          </a:p>
          <a:p>
            <a:pPr marL="287338" indent="-287338" algn="just">
              <a:spcBef>
                <a:spcPts val="600"/>
              </a:spcBef>
              <a:spcAft>
                <a:spcPts val="600"/>
              </a:spcAft>
              <a:buFont typeface="Arial" pitchFamily="34" charset="0"/>
              <a:buChar char="•"/>
              <a:defRPr/>
            </a:pPr>
            <a:r>
              <a:rPr lang="en-US" dirty="0">
                <a:latin typeface="Calibri" pitchFamily="34" charset="0"/>
              </a:rPr>
              <a:t>Some states </a:t>
            </a:r>
            <a:r>
              <a:rPr lang="en-US" dirty="0" smtClean="0">
                <a:latin typeface="Calibri" pitchFamily="34" charset="0"/>
              </a:rPr>
              <a:t>the </a:t>
            </a:r>
            <a:r>
              <a:rPr lang="en-US" dirty="0">
                <a:latin typeface="Calibri" pitchFamily="34" charset="0"/>
              </a:rPr>
              <a:t>licensees are in disagreement with the approach followed by the SERCs for determination/approval of losses. </a:t>
            </a:r>
            <a:endParaRPr lang="en-US" dirty="0">
              <a:latin typeface="Calibri" pitchFamily="34" charset="0"/>
            </a:endParaRPr>
          </a:p>
          <a:p>
            <a:pPr marL="287338" indent="-287338" algn="just">
              <a:spcBef>
                <a:spcPts val="600"/>
              </a:spcBef>
              <a:spcAft>
                <a:spcPts val="600"/>
              </a:spcAft>
              <a:buFont typeface="Arial" pitchFamily="34" charset="0"/>
              <a:buChar char="•"/>
              <a:defRPr/>
            </a:pPr>
            <a:endParaRPr lang="en-US" dirty="0">
              <a:latin typeface="Calibri" pitchFamily="34" charset="0"/>
            </a:endParaRPr>
          </a:p>
          <a:p>
            <a:pPr marL="287338" indent="-287338" algn="just">
              <a:spcBef>
                <a:spcPts val="600"/>
              </a:spcBef>
              <a:spcAft>
                <a:spcPts val="600"/>
              </a:spcAft>
              <a:defRPr/>
            </a:pPr>
            <a:endParaRPr lang="en-US" dirty="0">
              <a:latin typeface="Calibri" pitchFamily="34"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LLEFT" val=" 176.75"/>
  <p:tag name="LTOP" val=" 419.37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1-CIA- PPT Template">
  <a:themeElements>
    <a:clrScheme name="reports">
      <a:dk1>
        <a:srgbClr val="002060"/>
      </a:dk1>
      <a:lt1>
        <a:srgbClr val="FFFFFF"/>
      </a:lt1>
      <a:dk2>
        <a:srgbClr val="0095D0"/>
      </a:dk2>
      <a:lt2>
        <a:srgbClr val="FFFFFF"/>
      </a:lt2>
      <a:accent1>
        <a:srgbClr val="0061B2"/>
      </a:accent1>
      <a:accent2>
        <a:srgbClr val="2A79D0"/>
      </a:accent2>
      <a:accent3>
        <a:srgbClr val="69A2E1"/>
      </a:accent3>
      <a:accent4>
        <a:srgbClr val="9DC2EB"/>
      </a:accent4>
      <a:accent5>
        <a:srgbClr val="0095CF"/>
      </a:accent5>
      <a:accent6>
        <a:srgbClr val="0082B5"/>
      </a:accent6>
      <a:hlink>
        <a:srgbClr val="00709C"/>
      </a:hlink>
      <a:folHlink>
        <a:srgbClr val="005E82"/>
      </a:folHlink>
    </a:clrScheme>
    <a:fontScheme name="Custom 1">
      <a:majorFont>
        <a:latin typeface="Trebuchet MS"/>
        <a:ea typeface=""/>
        <a:cs typeface=""/>
      </a:majorFont>
      <a:minorFont>
        <a:latin typeface="Calibri"/>
        <a:ea typeface=""/>
        <a:cs typeface=""/>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charset="0"/>
          </a:defRPr>
        </a:defPPr>
      </a:lstStyle>
    </a:lnDef>
  </a:objectDefaults>
  <a:extraClrSchemeLst>
    <a:extraClrScheme>
      <a:clrScheme name="Office Theme 1">
        <a:dk1>
          <a:srgbClr val="000000"/>
        </a:dk1>
        <a:lt1>
          <a:srgbClr val="FFFFFF"/>
        </a:lt1>
        <a:dk2>
          <a:srgbClr val="CC6600"/>
        </a:dk2>
        <a:lt2>
          <a:srgbClr val="999999"/>
        </a:lt2>
        <a:accent1>
          <a:srgbClr val="336699"/>
        </a:accent1>
        <a:accent2>
          <a:srgbClr val="FFCC00"/>
        </a:accent2>
        <a:accent3>
          <a:srgbClr val="FFFFFF"/>
        </a:accent3>
        <a:accent4>
          <a:srgbClr val="000000"/>
        </a:accent4>
        <a:accent5>
          <a:srgbClr val="ADB8CA"/>
        </a:accent5>
        <a:accent6>
          <a:srgbClr val="E7B900"/>
        </a:accent6>
        <a:hlink>
          <a:srgbClr val="006633"/>
        </a:hlink>
        <a:folHlink>
          <a:srgbClr val="99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reports">
      <a:dk1>
        <a:srgbClr val="002060"/>
      </a:dk1>
      <a:lt1>
        <a:srgbClr val="FFFFFF"/>
      </a:lt1>
      <a:dk2>
        <a:srgbClr val="0095D0"/>
      </a:dk2>
      <a:lt2>
        <a:srgbClr val="FFFFFF"/>
      </a:lt2>
      <a:accent1>
        <a:srgbClr val="0061B2"/>
      </a:accent1>
      <a:accent2>
        <a:srgbClr val="2A79D0"/>
      </a:accent2>
      <a:accent3>
        <a:srgbClr val="69A2E1"/>
      </a:accent3>
      <a:accent4>
        <a:srgbClr val="9DC2EB"/>
      </a:accent4>
      <a:accent5>
        <a:srgbClr val="0095CF"/>
      </a:accent5>
      <a:accent6>
        <a:srgbClr val="0082B5"/>
      </a:accent6>
      <a:hlink>
        <a:srgbClr val="00709C"/>
      </a:hlink>
      <a:folHlink>
        <a:srgbClr val="005E82"/>
      </a:folHlink>
    </a:clrScheme>
    <a:fontScheme name="Custom 1">
      <a:majorFont>
        <a:latin typeface="Trebuchet MS"/>
        <a:ea typeface=""/>
        <a:cs typeface=""/>
      </a:majorFont>
      <a:minorFont>
        <a:latin typeface="Calibri"/>
        <a:ea typeface=""/>
        <a:cs typeface=""/>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charset="0"/>
          </a:defRPr>
        </a:defPPr>
      </a:lstStyle>
    </a:lnDef>
  </a:objectDefaults>
  <a:extraClrSchemeLst>
    <a:extraClrScheme>
      <a:clrScheme name="Office Theme 1">
        <a:dk1>
          <a:srgbClr val="000000"/>
        </a:dk1>
        <a:lt1>
          <a:srgbClr val="FFFFFF"/>
        </a:lt1>
        <a:dk2>
          <a:srgbClr val="CC6600"/>
        </a:dk2>
        <a:lt2>
          <a:srgbClr val="999999"/>
        </a:lt2>
        <a:accent1>
          <a:srgbClr val="336699"/>
        </a:accent1>
        <a:accent2>
          <a:srgbClr val="FFCC00"/>
        </a:accent2>
        <a:accent3>
          <a:srgbClr val="FFFFFF"/>
        </a:accent3>
        <a:accent4>
          <a:srgbClr val="000000"/>
        </a:accent4>
        <a:accent5>
          <a:srgbClr val="ADB8CA"/>
        </a:accent5>
        <a:accent6>
          <a:srgbClr val="E7B900"/>
        </a:accent6>
        <a:hlink>
          <a:srgbClr val="006633"/>
        </a:hlink>
        <a:folHlink>
          <a:srgbClr val="99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temp">
      <a:dk1>
        <a:srgbClr val="002060"/>
      </a:dk1>
      <a:lt1>
        <a:srgbClr val="FFFFFF"/>
      </a:lt1>
      <a:dk2>
        <a:srgbClr val="0095D0"/>
      </a:dk2>
      <a:lt2>
        <a:srgbClr val="FFFFFF"/>
      </a:lt2>
      <a:accent1>
        <a:srgbClr val="4CCEFF"/>
      </a:accent1>
      <a:accent2>
        <a:srgbClr val="00B8FF"/>
      </a:accent2>
      <a:accent3>
        <a:srgbClr val="0094CC"/>
      </a:accent3>
      <a:accent4>
        <a:srgbClr val="26677F"/>
      </a:accent4>
      <a:accent5>
        <a:srgbClr val="005C7F"/>
      </a:accent5>
      <a:accent6>
        <a:srgbClr val="00A6E5"/>
      </a:accent6>
      <a:hlink>
        <a:srgbClr val="0000FF"/>
      </a:hlink>
      <a:folHlink>
        <a:srgbClr val="800080"/>
      </a:folHlink>
    </a:clrScheme>
    <a:fontScheme name="Custom 1">
      <a:majorFont>
        <a:latin typeface="Trebuchet MS"/>
        <a:ea typeface=""/>
        <a:cs typeface=""/>
      </a:majorFont>
      <a:minorFont>
        <a:latin typeface="Calibri"/>
        <a:ea typeface=""/>
        <a:cs typeface=""/>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charset="0"/>
          </a:defRPr>
        </a:defPPr>
      </a:lstStyle>
    </a:lnDef>
  </a:objectDefaults>
  <a:extraClrSchemeLst>
    <a:extraClrScheme>
      <a:clrScheme name="Office Theme 1">
        <a:dk1>
          <a:srgbClr val="000000"/>
        </a:dk1>
        <a:lt1>
          <a:srgbClr val="FFFFFF"/>
        </a:lt1>
        <a:dk2>
          <a:srgbClr val="CC6600"/>
        </a:dk2>
        <a:lt2>
          <a:srgbClr val="999999"/>
        </a:lt2>
        <a:accent1>
          <a:srgbClr val="336699"/>
        </a:accent1>
        <a:accent2>
          <a:srgbClr val="FFCC00"/>
        </a:accent2>
        <a:accent3>
          <a:srgbClr val="FFFFFF"/>
        </a:accent3>
        <a:accent4>
          <a:srgbClr val="000000"/>
        </a:accent4>
        <a:accent5>
          <a:srgbClr val="ADB8CA"/>
        </a:accent5>
        <a:accent6>
          <a:srgbClr val="E7B900"/>
        </a:accent6>
        <a:hlink>
          <a:srgbClr val="006633"/>
        </a:hlink>
        <a:folHlink>
          <a:srgbClr val="9900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blank">
  <a:themeElements>
    <a:clrScheme name="blank 1">
      <a:dk1>
        <a:srgbClr val="000000"/>
      </a:dk1>
      <a:lt1>
        <a:srgbClr val="FFFFCC"/>
      </a:lt1>
      <a:dk2>
        <a:srgbClr val="4D4D4D"/>
      </a:dk2>
      <a:lt2>
        <a:srgbClr val="FFCC00"/>
      </a:lt2>
      <a:accent1>
        <a:srgbClr val="808000"/>
      </a:accent1>
      <a:accent2>
        <a:srgbClr val="CC9900"/>
      </a:accent2>
      <a:accent3>
        <a:srgbClr val="B2B2B2"/>
      </a:accent3>
      <a:accent4>
        <a:srgbClr val="DADAAE"/>
      </a:accent4>
      <a:accent5>
        <a:srgbClr val="C0C0AA"/>
      </a:accent5>
      <a:accent6>
        <a:srgbClr val="B98A00"/>
      </a:accent6>
      <a:hlink>
        <a:srgbClr val="CC6600"/>
      </a:hlink>
      <a:folHlink>
        <a:srgbClr val="969696"/>
      </a:folHlink>
    </a:clrScheme>
    <a:fontScheme name="blank">
      <a:majorFont>
        <a:latin typeface="Century Gothic"/>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bg2"/>
          </a:solidFill>
          <a:prstDash val="solid"/>
          <a:round/>
          <a:headEnd type="none" w="med" len="med"/>
          <a:tailEnd type="triangle" w="med" len="med"/>
        </a:ln>
        <a:effectLst>
          <a:outerShdw dist="35921" dir="2700000" algn="ctr" rotWithShape="0">
            <a:schemeClr val="bg2"/>
          </a:outerShdw>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95000"/>
          </a:lnSpc>
          <a:spcBef>
            <a:spcPct val="25000"/>
          </a:spcBef>
          <a:spcAft>
            <a:spcPct val="0"/>
          </a:spcAft>
          <a:buClrTx/>
          <a:buSzTx/>
          <a:buFontTx/>
          <a:buChar char="•"/>
          <a:tabLst/>
          <a:defRPr kumimoji="0" lang="en-GB" sz="1800" b="1" i="0" u="none" strike="noStrike" cap="none" normalizeH="0" baseline="0" smtClean="0">
            <a:ln>
              <a:noFill/>
            </a:ln>
            <a:solidFill>
              <a:srgbClr val="005E83"/>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bg2"/>
          </a:solidFill>
          <a:prstDash val="solid"/>
          <a:round/>
          <a:headEnd type="none" w="med" len="med"/>
          <a:tailEnd type="triangle" w="med" len="med"/>
        </a:ln>
        <a:effectLst>
          <a:outerShdw dist="35921" dir="2700000" algn="ctr" rotWithShape="0">
            <a:schemeClr val="bg2"/>
          </a:outerShdw>
        </a:effectLst>
      </a:spPr>
      <a:bodyPr vert="horz" wrap="none" lIns="91440" tIns="45720" rIns="91440" bIns="45720" numCol="1" anchor="t" anchorCtr="0" compatLnSpc="1">
        <a:prstTxWarp prst="textNoShape">
          <a:avLst/>
        </a:prstTxWarp>
      </a:bodyPr>
      <a:lstStyle>
        <a:defPPr marL="0" marR="0" indent="0" algn="ctr" defTabSz="914400" rtl="0" eaLnBrk="0" fontAlgn="base" latinLnBrk="0" hangingPunct="0">
          <a:lnSpc>
            <a:spcPct val="95000"/>
          </a:lnSpc>
          <a:spcBef>
            <a:spcPct val="25000"/>
          </a:spcBef>
          <a:spcAft>
            <a:spcPct val="0"/>
          </a:spcAft>
          <a:buClrTx/>
          <a:buSzTx/>
          <a:buFontTx/>
          <a:buChar char="•"/>
          <a:tabLst/>
          <a:defRPr kumimoji="0" lang="en-GB" sz="1800" b="1" i="0" u="none" strike="noStrike" cap="none" normalizeH="0" baseline="0" smtClean="0">
            <a:ln>
              <a:noFill/>
            </a:ln>
            <a:solidFill>
              <a:srgbClr val="005E83"/>
            </a:solidFill>
            <a:effectLst/>
            <a:latin typeface="Arial Narrow" pitchFamily="34" charset="0"/>
          </a:defRPr>
        </a:defPPr>
      </a:lstStyle>
    </a:lnDef>
  </a:objectDefaults>
  <a:extraClrSchemeLst>
    <a:extraClrScheme>
      <a:clrScheme name="blank 1">
        <a:dk1>
          <a:srgbClr val="000000"/>
        </a:dk1>
        <a:lt1>
          <a:srgbClr val="FFFFCC"/>
        </a:lt1>
        <a:dk2>
          <a:srgbClr val="4D4D4D"/>
        </a:dk2>
        <a:lt2>
          <a:srgbClr val="FFCC00"/>
        </a:lt2>
        <a:accent1>
          <a:srgbClr val="808000"/>
        </a:accent1>
        <a:accent2>
          <a:srgbClr val="CC9900"/>
        </a:accent2>
        <a:accent3>
          <a:srgbClr val="B2B2B2"/>
        </a:accent3>
        <a:accent4>
          <a:srgbClr val="DADAAE"/>
        </a:accent4>
        <a:accent5>
          <a:srgbClr val="C0C0AA"/>
        </a:accent5>
        <a:accent6>
          <a:srgbClr val="B98A00"/>
        </a:accent6>
        <a:hlink>
          <a:srgbClr val="CC6600"/>
        </a:hlink>
        <a:folHlink>
          <a:srgbClr val="969696"/>
        </a:folHlink>
      </a:clrScheme>
      <a:clrMap bg1="dk2" tx1="lt1" bg2="dk1" tx2="lt2" accent1="accent1" accent2="accent2" accent3="accent3" accent4="accent4" accent5="accent5" accent6="accent6" hlink="hlink" folHlink="folHlink"/>
    </a:extraClrScheme>
    <a:extraClrScheme>
      <a:clrScheme name="blank 2">
        <a:dk1>
          <a:srgbClr val="660033"/>
        </a:dk1>
        <a:lt1>
          <a:srgbClr val="FFFFFF"/>
        </a:lt1>
        <a:dk2>
          <a:srgbClr val="B60009"/>
        </a:dk2>
        <a:lt2>
          <a:srgbClr val="B2B2B2"/>
        </a:lt2>
        <a:accent1>
          <a:srgbClr val="CCCC00"/>
        </a:accent1>
        <a:accent2>
          <a:srgbClr val="DE9ABC"/>
        </a:accent2>
        <a:accent3>
          <a:srgbClr val="FFFFFF"/>
        </a:accent3>
        <a:accent4>
          <a:srgbClr val="56002A"/>
        </a:accent4>
        <a:accent5>
          <a:srgbClr val="E2E2AA"/>
        </a:accent5>
        <a:accent6>
          <a:srgbClr val="C98BAA"/>
        </a:accent6>
        <a:hlink>
          <a:srgbClr val="FFAFAF"/>
        </a:hlink>
        <a:folHlink>
          <a:srgbClr val="969696"/>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B2B2B2"/>
        </a:lt2>
        <a:accent1>
          <a:srgbClr val="C0C0C0"/>
        </a:accent1>
        <a:accent2>
          <a:srgbClr val="DDDDDD"/>
        </a:accent2>
        <a:accent3>
          <a:srgbClr val="FFFFFF"/>
        </a:accent3>
        <a:accent4>
          <a:srgbClr val="000000"/>
        </a:accent4>
        <a:accent5>
          <a:srgbClr val="DCDCDC"/>
        </a:accent5>
        <a:accent6>
          <a:srgbClr val="C8C8C8"/>
        </a:accent6>
        <a:hlink>
          <a:srgbClr val="808080"/>
        </a:hlink>
        <a:folHlink>
          <a:srgbClr val="969696"/>
        </a:folHlink>
      </a:clrScheme>
      <a:clrMap bg1="lt1" tx1="dk1" bg2="lt2" tx2="dk2" accent1="accent1" accent2="accent2" accent3="accent3" accent4="accent4" accent5="accent5" accent6="accent6" hlink="hlink" folHlink="folHlink"/>
    </a:extraClrScheme>
    <a:extraClrScheme>
      <a:clrScheme name="blank 4">
        <a:dk1>
          <a:srgbClr val="2C2C42"/>
        </a:dk1>
        <a:lt1>
          <a:srgbClr val="FFFFCC"/>
        </a:lt1>
        <a:dk2>
          <a:srgbClr val="666699"/>
        </a:dk2>
        <a:lt2>
          <a:srgbClr val="FFCC00"/>
        </a:lt2>
        <a:accent1>
          <a:srgbClr val="FF9933"/>
        </a:accent1>
        <a:accent2>
          <a:srgbClr val="808000"/>
        </a:accent2>
        <a:accent3>
          <a:srgbClr val="B8B8CA"/>
        </a:accent3>
        <a:accent4>
          <a:srgbClr val="DADAAE"/>
        </a:accent4>
        <a:accent5>
          <a:srgbClr val="FFCAAD"/>
        </a:accent5>
        <a:accent6>
          <a:srgbClr val="737300"/>
        </a:accent6>
        <a:hlink>
          <a:srgbClr val="CC6600"/>
        </a:hlink>
        <a:folHlink>
          <a:srgbClr val="333399"/>
        </a:folHlink>
      </a:clrScheme>
      <a:clrMap bg1="dk2" tx1="lt1" bg2="dk1" tx2="lt2" accent1="accent1" accent2="accent2" accent3="accent3" accent4="accent4" accent5="accent5" accent6="accent6" hlink="hlink" folHlink="folHlink"/>
    </a:extraClrScheme>
    <a:extraClrScheme>
      <a:clrScheme name="blank 5">
        <a:dk1>
          <a:srgbClr val="50000F"/>
        </a:dk1>
        <a:lt1>
          <a:srgbClr val="FFCC00"/>
        </a:lt1>
        <a:dk2>
          <a:srgbClr val="800000"/>
        </a:dk2>
        <a:lt2>
          <a:srgbClr val="FFFFCC"/>
        </a:lt2>
        <a:accent1>
          <a:srgbClr val="808000"/>
        </a:accent1>
        <a:accent2>
          <a:srgbClr val="993366"/>
        </a:accent2>
        <a:accent3>
          <a:srgbClr val="C0AAAA"/>
        </a:accent3>
        <a:accent4>
          <a:srgbClr val="DAAE00"/>
        </a:accent4>
        <a:accent5>
          <a:srgbClr val="C0C0AA"/>
        </a:accent5>
        <a:accent6>
          <a:srgbClr val="8A2D5C"/>
        </a:accent6>
        <a:hlink>
          <a:srgbClr val="FF5050"/>
        </a:hlink>
        <a:folHlink>
          <a:srgbClr val="993300"/>
        </a:folHlink>
      </a:clrScheme>
      <a:clrMap bg1="dk2" tx1="lt1" bg2="dk1" tx2="lt2" accent1="accent1" accent2="accent2" accent3="accent3" accent4="accent4" accent5="accent5" accent6="accent6" hlink="hlink" folHlink="folHlink"/>
    </a:extraClrScheme>
    <a:extraClrScheme>
      <a:clrScheme name="blank 6">
        <a:dk1>
          <a:srgbClr val="333300"/>
        </a:dk1>
        <a:lt1>
          <a:srgbClr val="FFCC00"/>
        </a:lt1>
        <a:dk2>
          <a:srgbClr val="666633"/>
        </a:dk2>
        <a:lt2>
          <a:srgbClr val="FFFFCC"/>
        </a:lt2>
        <a:accent1>
          <a:srgbClr val="8F7401"/>
        </a:accent1>
        <a:accent2>
          <a:srgbClr val="CC6600"/>
        </a:accent2>
        <a:accent3>
          <a:srgbClr val="B8B8AD"/>
        </a:accent3>
        <a:accent4>
          <a:srgbClr val="DAAE00"/>
        </a:accent4>
        <a:accent5>
          <a:srgbClr val="C6BCAA"/>
        </a:accent5>
        <a:accent6>
          <a:srgbClr val="B95C00"/>
        </a:accent6>
        <a:hlink>
          <a:srgbClr val="666699"/>
        </a:hlink>
        <a:folHlink>
          <a:srgbClr val="808000"/>
        </a:folHlink>
      </a:clrScheme>
      <a:clrMap bg1="dk2" tx1="lt1" bg2="dk1" tx2="lt2" accent1="accent1" accent2="accent2" accent3="accent3" accent4="accent4" accent5="accent5" accent6="accent6" hlink="hlink" folHlink="folHlink"/>
    </a:extraClrScheme>
    <a:extraClrScheme>
      <a:clrScheme name="blank 7">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1-CIA- PPT Template</Template>
  <TotalTime>2807</TotalTime>
  <Words>3169</Words>
  <Application>Microsoft PowerPoint</Application>
  <PresentationFormat>On-screen Show (4:3)</PresentationFormat>
  <Paragraphs>360</Paragraphs>
  <Slides>25</Slides>
  <Notes>3</Notes>
  <HiddenSlides>1</HiddenSlides>
  <MMClips>0</MMClips>
  <ScaleCrop>false</ScaleCrop>
  <HeadingPairs>
    <vt:vector size="4" baseType="variant">
      <vt:variant>
        <vt:lpstr>Theme</vt:lpstr>
      </vt:variant>
      <vt:variant>
        <vt:i4>4</vt:i4>
      </vt:variant>
      <vt:variant>
        <vt:lpstr>Slide Titles</vt:lpstr>
      </vt:variant>
      <vt:variant>
        <vt:i4>25</vt:i4>
      </vt:variant>
    </vt:vector>
  </HeadingPairs>
  <TitlesOfParts>
    <vt:vector size="29" baseType="lpstr">
      <vt:lpstr>1-CIA- PPT Template</vt:lpstr>
      <vt:lpstr>2_Office Theme</vt:lpstr>
      <vt:lpstr>1_Office Theme</vt:lpstr>
      <vt:lpstr>blank</vt:lpstr>
      <vt:lpstr>Distribution Tariff Determination &amp; Tariff Rationalisation   4th Capacity Building Programme for Officers of Electricity Regulatory Commissions</vt:lpstr>
      <vt:lpstr>Regulatory &amp; Tariff reforms</vt:lpstr>
      <vt:lpstr>Options for Tariff Determination</vt:lpstr>
      <vt:lpstr>Evaluation of MYT framework in India</vt:lpstr>
      <vt:lpstr>Identification of controllable and uncontrollable parameters</vt:lpstr>
      <vt:lpstr>Sales- Metered</vt:lpstr>
      <vt:lpstr>Sales - Unmetered</vt:lpstr>
      <vt:lpstr>Un-metered Sales (Cont..) </vt:lpstr>
      <vt:lpstr>Distribution Losses </vt:lpstr>
      <vt:lpstr>Distribution and AT&amp;C Losses (Cont..) </vt:lpstr>
      <vt:lpstr>Approval for Power Purchase quantum/cost </vt:lpstr>
      <vt:lpstr>Approval for Power Purchase quantum/cost </vt:lpstr>
      <vt:lpstr>Treatment of Incremental fuel/Power procurement cost</vt:lpstr>
      <vt:lpstr>O&amp;M Expense- Employee Cost </vt:lpstr>
      <vt:lpstr>O&amp;M Expense- Repair &amp; Maintenance </vt:lpstr>
      <vt:lpstr>O&amp;M Expense- A&amp;G Expense </vt:lpstr>
      <vt:lpstr>Treatment of Return on Equity</vt:lpstr>
      <vt:lpstr>Subsidy</vt:lpstr>
      <vt:lpstr>Cross- Subsidy/Tariff Design</vt:lpstr>
      <vt:lpstr>Treatment of Regulatory Assets</vt:lpstr>
      <vt:lpstr>Process of Filing Petition</vt:lpstr>
      <vt:lpstr>True up order</vt:lpstr>
      <vt:lpstr>Slide 23</vt:lpstr>
      <vt:lpstr>A brief about CRISIL Infrastructure Advisory</vt:lpstr>
      <vt:lpstr>Few Recent Notable Assignments in Indian Electricity Sector-Regulatory Area:</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radhikab</dc:creator>
  <cp:lastModifiedBy>viveks</cp:lastModifiedBy>
  <cp:revision>331</cp:revision>
  <cp:lastPrinted>2001-05-03T23:02:23Z</cp:lastPrinted>
  <dcterms:created xsi:type="dcterms:W3CDTF">2011-06-23T05:06:22Z</dcterms:created>
  <dcterms:modified xsi:type="dcterms:W3CDTF">2011-07-19T07:59:11Z</dcterms:modified>
</cp:coreProperties>
</file>