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3.xml" ContentType="application/vnd.openxmlformats-officedocument.drawingml.char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338" r:id="rId2"/>
    <p:sldId id="274" r:id="rId3"/>
    <p:sldId id="258" r:id="rId4"/>
    <p:sldId id="259" r:id="rId5"/>
    <p:sldId id="355" r:id="rId6"/>
    <p:sldId id="275" r:id="rId7"/>
    <p:sldId id="277" r:id="rId8"/>
    <p:sldId id="279" r:id="rId9"/>
    <p:sldId id="305" r:id="rId10"/>
    <p:sldId id="280" r:id="rId11"/>
    <p:sldId id="306" r:id="rId12"/>
    <p:sldId id="301" r:id="rId13"/>
    <p:sldId id="350" r:id="rId14"/>
    <p:sldId id="303" r:id="rId15"/>
    <p:sldId id="343" r:id="rId16"/>
    <p:sldId id="344" r:id="rId17"/>
    <p:sldId id="345" r:id="rId18"/>
    <p:sldId id="346" r:id="rId19"/>
    <p:sldId id="307" r:id="rId20"/>
    <p:sldId id="353" r:id="rId21"/>
    <p:sldId id="354" r:id="rId22"/>
    <p:sldId id="309" r:id="rId23"/>
    <p:sldId id="319" r:id="rId24"/>
    <p:sldId id="320" r:id="rId25"/>
    <p:sldId id="321" r:id="rId26"/>
    <p:sldId id="322" r:id="rId27"/>
    <p:sldId id="314" r:id="rId28"/>
    <p:sldId id="351" r:id="rId29"/>
    <p:sldId id="348" r:id="rId30"/>
    <p:sldId id="323" r:id="rId31"/>
    <p:sldId id="324" r:id="rId32"/>
    <p:sldId id="318" r:id="rId33"/>
    <p:sldId id="325" r:id="rId34"/>
    <p:sldId id="330" r:id="rId35"/>
    <p:sldId id="356" r:id="rId36"/>
    <p:sldId id="352" r:id="rId37"/>
    <p:sldId id="341" r:id="rId38"/>
    <p:sldId id="339" r:id="rId39"/>
    <p:sldId id="340" r:id="rId40"/>
    <p:sldId id="332" r:id="rId41"/>
    <p:sldId id="349" r:id="rId42"/>
    <p:sldId id="333" r:id="rId43"/>
    <p:sldId id="334" r:id="rId44"/>
    <p:sldId id="335" r:id="rId45"/>
    <p:sldId id="337"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4A7EBB"/>
    <a:srgbClr val="1108C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649" autoAdjust="0"/>
  </p:normalViewPr>
  <p:slideViewPr>
    <p:cSldViewPr>
      <p:cViewPr varScale="1">
        <p:scale>
          <a:sx n="80" d="100"/>
          <a:sy n="80" d="100"/>
        </p:scale>
        <p:origin x="-21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0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Scorpio\PASF\General\Kapil\Presentation_for_Rajat_IIT\ShortTermPower-Data.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Scorpio\PASF\General\Kapil\Presentation_for_Rajat_IIT\ShortTermPower-Data.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err="1"/>
              <a:t>Avg</a:t>
            </a:r>
            <a:r>
              <a:rPr lang="en-US" dirty="0"/>
              <a:t> </a:t>
            </a:r>
            <a:r>
              <a:rPr lang="en-US" dirty="0" smtClean="0"/>
              <a:t>Tariff of</a:t>
            </a:r>
            <a:r>
              <a:rPr lang="en-US" baseline="0" dirty="0" smtClean="0"/>
              <a:t> competitive bid</a:t>
            </a:r>
            <a:endParaRPr lang="en-US" dirty="0"/>
          </a:p>
        </c:rich>
      </c:tx>
    </c:title>
    <c:plotArea>
      <c:layout>
        <c:manualLayout>
          <c:layoutTarget val="inner"/>
          <c:xMode val="edge"/>
          <c:yMode val="edge"/>
          <c:x val="9.1502187226596685E-2"/>
          <c:y val="0.19480351414406538"/>
          <c:w val="0.80069225721784765"/>
          <c:h val="0.65482210557013765"/>
        </c:manualLayout>
      </c:layout>
      <c:lineChart>
        <c:grouping val="standard"/>
        <c:ser>
          <c:idx val="0"/>
          <c:order val="0"/>
          <c:tx>
            <c:strRef>
              <c:f>Sheet1!$D$3</c:f>
              <c:strCache>
                <c:ptCount val="1"/>
                <c:pt idx="0">
                  <c:v>Avg Tariff</c:v>
                </c:pt>
              </c:strCache>
            </c:strRef>
          </c:tx>
          <c:marker>
            <c:symbol val="none"/>
          </c:marker>
          <c:dLbls>
            <c:dLbl>
              <c:idx val="0"/>
              <c:layout>
                <c:manualLayout>
                  <c:x val="-1.3888888888888947E-2"/>
                  <c:y val="-6.9444444444444656E-2"/>
                </c:manualLayout>
              </c:layout>
              <c:showVal val="1"/>
            </c:dLbl>
            <c:dLbl>
              <c:idx val="1"/>
              <c:layout>
                <c:manualLayout>
                  <c:x val="0"/>
                  <c:y val="-5.5555555555555462E-2"/>
                </c:manualLayout>
              </c:layout>
              <c:showVal val="1"/>
            </c:dLbl>
            <c:dLbl>
              <c:idx val="2"/>
              <c:delete val="1"/>
            </c:dLbl>
            <c:dLbl>
              <c:idx val="3"/>
              <c:layout>
                <c:manualLayout>
                  <c:x val="-5.5555555555555558E-3"/>
                  <c:y val="4.1666666666666692E-2"/>
                </c:manualLayout>
              </c:layout>
              <c:showVal val="1"/>
            </c:dLbl>
            <c:dLbl>
              <c:idx val="4"/>
              <c:layout>
                <c:manualLayout>
                  <c:x val="-8.333333333333361E-3"/>
                  <c:y val="4.1666666666666692E-2"/>
                </c:manualLayout>
              </c:layout>
              <c:showVal val="1"/>
            </c:dLbl>
            <c:showVal val="1"/>
          </c:dLbls>
          <c:cat>
            <c:strRef>
              <c:f>Sheet1!$C$4:$C$8</c:f>
              <c:strCache>
                <c:ptCount val="5"/>
                <c:pt idx="0">
                  <c:v>FY 07</c:v>
                </c:pt>
                <c:pt idx="1">
                  <c:v>FY 08</c:v>
                </c:pt>
                <c:pt idx="2">
                  <c:v>FY 09</c:v>
                </c:pt>
                <c:pt idx="3">
                  <c:v>FY 10</c:v>
                </c:pt>
                <c:pt idx="4">
                  <c:v>FY 11</c:v>
                </c:pt>
              </c:strCache>
            </c:strRef>
          </c:cat>
          <c:val>
            <c:numRef>
              <c:f>Sheet1!$D$4:$D$8</c:f>
              <c:numCache>
                <c:formatCode>General</c:formatCode>
                <c:ptCount val="5"/>
                <c:pt idx="0">
                  <c:v>2.5299999999999998</c:v>
                </c:pt>
                <c:pt idx="1">
                  <c:v>2.7600000000000002</c:v>
                </c:pt>
                <c:pt idx="2">
                  <c:v>2.9849999999999999</c:v>
                </c:pt>
                <c:pt idx="3">
                  <c:v>3.21</c:v>
                </c:pt>
                <c:pt idx="4">
                  <c:v>3.9699999999999998</c:v>
                </c:pt>
              </c:numCache>
            </c:numRef>
          </c:val>
        </c:ser>
        <c:marker val="1"/>
        <c:axId val="21326848"/>
        <c:axId val="21218048"/>
      </c:lineChart>
      <c:catAx>
        <c:axId val="21326848"/>
        <c:scaling>
          <c:orientation val="minMax"/>
        </c:scaling>
        <c:axPos val="b"/>
        <c:numFmt formatCode="General" sourceLinked="1"/>
        <c:tickLblPos val="nextTo"/>
        <c:crossAx val="21218048"/>
        <c:crosses val="autoZero"/>
        <c:auto val="1"/>
        <c:lblAlgn val="ctr"/>
        <c:lblOffset val="100"/>
      </c:catAx>
      <c:valAx>
        <c:axId val="21218048"/>
        <c:scaling>
          <c:orientation val="minMax"/>
        </c:scaling>
        <c:axPos val="l"/>
        <c:majorGridlines/>
        <c:numFmt formatCode="General" sourceLinked="1"/>
        <c:tickLblPos val="nextTo"/>
        <c:crossAx val="21326848"/>
        <c:crosses val="autoZero"/>
        <c:crossBetween val="between"/>
      </c:valAx>
    </c:plotArea>
    <c:legend>
      <c:legendPos val="r"/>
      <c:layout>
        <c:manualLayout>
          <c:xMode val="edge"/>
          <c:yMode val="edge"/>
          <c:x val="0.7755277777777777"/>
          <c:y val="5.7620662000583384E-2"/>
          <c:w val="0.19113888888888889"/>
          <c:h val="8.3717191601050067E-2"/>
        </c:manualLayout>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GB" sz="1400"/>
            </a:pPr>
            <a:r>
              <a:rPr lang="en-GB" sz="1400" dirty="0"/>
              <a:t>Break-up of Short Term Transaction (</a:t>
            </a:r>
            <a:r>
              <a:rPr lang="en-GB" sz="1400" dirty="0" smtClean="0"/>
              <a:t>2010)</a:t>
            </a:r>
            <a:endParaRPr lang="en-GB" sz="1400" dirty="0"/>
          </a:p>
        </c:rich>
      </c:tx>
    </c:title>
    <c:view3D>
      <c:rotX val="30"/>
      <c:perspective val="30"/>
    </c:view3D>
    <c:plotArea>
      <c:layout>
        <c:manualLayout>
          <c:layoutTarget val="inner"/>
          <c:xMode val="edge"/>
          <c:yMode val="edge"/>
          <c:x val="0.19010411198600172"/>
          <c:y val="0.12944152814231571"/>
          <c:w val="0.56979177602799835"/>
          <c:h val="0.76005212890055396"/>
        </c:manualLayout>
      </c:layout>
      <c:pie3DChart>
        <c:varyColors val="1"/>
        <c:ser>
          <c:idx val="0"/>
          <c:order val="0"/>
          <c:explosion val="25"/>
          <c:dPt>
            <c:idx val="0"/>
            <c:explosion val="11"/>
          </c:dPt>
          <c:cat>
            <c:strRef>
              <c:f>Sheet1!$B$3:$B$5</c:f>
              <c:strCache>
                <c:ptCount val="3"/>
                <c:pt idx="0">
                  <c:v>UI</c:v>
                </c:pt>
                <c:pt idx="1">
                  <c:v>Bilateral</c:v>
                </c:pt>
                <c:pt idx="2">
                  <c:v>Through Power Exchanges</c:v>
                </c:pt>
              </c:strCache>
            </c:strRef>
          </c:cat>
          <c:val>
            <c:numRef>
              <c:f>Sheet1!$C$3:$C$5</c:f>
              <c:numCache>
                <c:formatCode>0.00%</c:formatCode>
                <c:ptCount val="3"/>
                <c:pt idx="0">
                  <c:v>0.34006511209338025</c:v>
                </c:pt>
                <c:pt idx="1">
                  <c:v>0.48104867526005257</c:v>
                </c:pt>
                <c:pt idx="2">
                  <c:v>0.16035838119689833</c:v>
                </c:pt>
              </c:numCache>
            </c:numRef>
          </c:val>
        </c:ser>
        <c:dLbls>
          <c:showPercent val="1"/>
        </c:dLbls>
      </c:pie3DChart>
    </c:plotArea>
    <c:legend>
      <c:legendPos val="b"/>
      <c:txPr>
        <a:bodyPr/>
        <a:lstStyle/>
        <a:p>
          <a:pPr>
            <a:defRPr lang="en-GB"/>
          </a:pPr>
          <a:endParaRPr lang="en-US"/>
        </a:p>
      </c:txPr>
    </c:legend>
    <c:plotVisOnly val="1"/>
  </c:chart>
  <c:spPr>
    <a:ln>
      <a:solidFill>
        <a:srgbClr val="4F81BD"/>
      </a:solidFill>
    </a:ln>
  </c:sp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GB"/>
            </a:pPr>
            <a:r>
              <a:rPr lang="en-US" sz="1400"/>
              <a:t>Volume Transacted Through Traders &amp; Power Exchanges</a:t>
            </a:r>
          </a:p>
        </c:rich>
      </c:tx>
    </c:title>
    <c:plotArea>
      <c:layout/>
      <c:barChart>
        <c:barDir val="col"/>
        <c:grouping val="clustered"/>
        <c:ser>
          <c:idx val="1"/>
          <c:order val="0"/>
          <c:tx>
            <c:strRef>
              <c:f>Sheet1!$C$16</c:f>
              <c:strCache>
                <c:ptCount val="1"/>
                <c:pt idx="0">
                  <c:v>Volume (Bn units)</c:v>
                </c:pt>
              </c:strCache>
            </c:strRef>
          </c:tx>
          <c:spPr>
            <a:solidFill>
              <a:schemeClr val="tx2">
                <a:lumMod val="60000"/>
                <a:lumOff val="40000"/>
              </a:schemeClr>
            </a:solidFill>
          </c:spPr>
          <c:dLbls>
            <c:txPr>
              <a:bodyPr/>
              <a:lstStyle/>
              <a:p>
                <a:pPr>
                  <a:defRPr lang="en-GB"/>
                </a:pPr>
                <a:endParaRPr lang="en-US"/>
              </a:p>
            </c:txPr>
            <c:dLblPos val="outEnd"/>
            <c:showVal val="1"/>
          </c:dLbls>
          <c:cat>
            <c:numRef>
              <c:f>Sheet1!$B$17:$B$20</c:f>
              <c:numCache>
                <c:formatCode>General</c:formatCode>
                <c:ptCount val="4"/>
                <c:pt idx="0">
                  <c:v>2007</c:v>
                </c:pt>
                <c:pt idx="1">
                  <c:v>2008</c:v>
                </c:pt>
                <c:pt idx="2">
                  <c:v>2009</c:v>
                </c:pt>
                <c:pt idx="3">
                  <c:v>2010</c:v>
                </c:pt>
              </c:numCache>
            </c:numRef>
          </c:cat>
          <c:val>
            <c:numRef>
              <c:f>Sheet1!$C$17:$C$20</c:f>
              <c:numCache>
                <c:formatCode>General</c:formatCode>
                <c:ptCount val="4"/>
                <c:pt idx="0">
                  <c:v>20.18</c:v>
                </c:pt>
                <c:pt idx="1">
                  <c:v>23.37</c:v>
                </c:pt>
                <c:pt idx="2">
                  <c:v>30.6</c:v>
                </c:pt>
                <c:pt idx="3">
                  <c:v>48.46</c:v>
                </c:pt>
              </c:numCache>
            </c:numRef>
          </c:val>
        </c:ser>
        <c:axId val="21362944"/>
        <c:axId val="21389312"/>
      </c:barChart>
      <c:catAx>
        <c:axId val="21362944"/>
        <c:scaling>
          <c:orientation val="minMax"/>
        </c:scaling>
        <c:axPos val="b"/>
        <c:numFmt formatCode="General" sourceLinked="1"/>
        <c:tickLblPos val="nextTo"/>
        <c:txPr>
          <a:bodyPr/>
          <a:lstStyle/>
          <a:p>
            <a:pPr>
              <a:defRPr lang="en-GB"/>
            </a:pPr>
            <a:endParaRPr lang="en-US"/>
          </a:p>
        </c:txPr>
        <c:crossAx val="21389312"/>
        <c:crosses val="autoZero"/>
        <c:auto val="1"/>
        <c:lblAlgn val="ctr"/>
        <c:lblOffset val="100"/>
      </c:catAx>
      <c:valAx>
        <c:axId val="21389312"/>
        <c:scaling>
          <c:orientation val="minMax"/>
        </c:scaling>
        <c:axPos val="l"/>
        <c:majorGridlines/>
        <c:title>
          <c:tx>
            <c:rich>
              <a:bodyPr rot="-5400000" vert="horz"/>
              <a:lstStyle/>
              <a:p>
                <a:pPr>
                  <a:defRPr lang="en-GB" sz="1400"/>
                </a:pPr>
                <a:r>
                  <a:rPr lang="en-GB" sz="1400"/>
                  <a:t>Volume (Bn Units)</a:t>
                </a:r>
              </a:p>
            </c:rich>
          </c:tx>
        </c:title>
        <c:numFmt formatCode="General" sourceLinked="1"/>
        <c:tickLblPos val="nextTo"/>
        <c:txPr>
          <a:bodyPr/>
          <a:lstStyle/>
          <a:p>
            <a:pPr>
              <a:defRPr lang="en-GB"/>
            </a:pPr>
            <a:endParaRPr lang="en-US"/>
          </a:p>
        </c:txPr>
        <c:crossAx val="21362944"/>
        <c:crosses val="autoZero"/>
        <c:crossBetween val="between"/>
      </c:valAx>
      <c:spPr>
        <a:ln w="15875">
          <a:solidFill>
            <a:schemeClr val="accent1"/>
          </a:solidFill>
        </a:ln>
      </c:spPr>
    </c:plotArea>
    <c:plotVisOnly val="1"/>
  </c:chart>
  <c:spPr>
    <a:ln w="6350">
      <a:solidFill>
        <a:schemeClr val="accent1"/>
      </a:solidFill>
    </a:ln>
  </c:sp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Sheet1!$E$5</c:f>
              <c:strCache>
                <c:ptCount val="1"/>
              </c:strCache>
            </c:strRef>
          </c:tx>
          <c:dLbls>
            <c:txPr>
              <a:bodyPr/>
              <a:lstStyle/>
              <a:p>
                <a:pPr>
                  <a:defRPr lang="en-US" sz="1400"/>
                </a:pPr>
                <a:endParaRPr lang="en-US"/>
              </a:p>
            </c:txPr>
            <c:dLblPos val="outEnd"/>
            <c:showVal val="1"/>
          </c:dLbls>
          <c:cat>
            <c:numRef>
              <c:f>Sheet1!$A$3:$A$13</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Sheet1!$E$6:$E$15</c:f>
              <c:numCache>
                <c:formatCode>General</c:formatCode>
                <c:ptCount val="10"/>
              </c:numCache>
            </c:numRef>
          </c:val>
        </c:ser>
        <c:ser>
          <c:idx val="1"/>
          <c:order val="1"/>
          <c:tx>
            <c:strRef>
              <c:f>Sheet1!$B$2</c:f>
              <c:strCache>
                <c:ptCount val="1"/>
                <c:pt idx="0">
                  <c:v>$/tonne</c:v>
                </c:pt>
              </c:strCache>
            </c:strRef>
          </c:tx>
          <c:spPr>
            <a:solidFill>
              <a:schemeClr val="accent1"/>
            </a:solidFill>
          </c:spPr>
          <c:dLbls>
            <c:showVal val="1"/>
          </c:dLbls>
          <c:cat>
            <c:numRef>
              <c:f>Sheet1!$A$3:$A$13</c:f>
              <c:numCache>
                <c:formatCode>General</c:formatCode>
                <c:ptCount val="11"/>
                <c:pt idx="0">
                  <c:v>2001</c:v>
                </c:pt>
                <c:pt idx="1">
                  <c:v>2002</c:v>
                </c:pt>
                <c:pt idx="2">
                  <c:v>2003</c:v>
                </c:pt>
                <c:pt idx="3">
                  <c:v>2004</c:v>
                </c:pt>
                <c:pt idx="4">
                  <c:v>2005</c:v>
                </c:pt>
                <c:pt idx="5">
                  <c:v>2006</c:v>
                </c:pt>
                <c:pt idx="6">
                  <c:v>2007</c:v>
                </c:pt>
                <c:pt idx="7">
                  <c:v>2008</c:v>
                </c:pt>
                <c:pt idx="8">
                  <c:v>2009</c:v>
                </c:pt>
                <c:pt idx="9">
                  <c:v>2010</c:v>
                </c:pt>
                <c:pt idx="10">
                  <c:v>2011</c:v>
                </c:pt>
              </c:numCache>
            </c:numRef>
          </c:cat>
          <c:val>
            <c:numRef>
              <c:f>Sheet1!$B$3:$B$13</c:f>
              <c:numCache>
                <c:formatCode>General</c:formatCode>
                <c:ptCount val="11"/>
                <c:pt idx="0">
                  <c:v>32</c:v>
                </c:pt>
                <c:pt idx="1">
                  <c:v>24</c:v>
                </c:pt>
                <c:pt idx="2">
                  <c:v>27</c:v>
                </c:pt>
                <c:pt idx="3">
                  <c:v>55</c:v>
                </c:pt>
                <c:pt idx="4">
                  <c:v>45</c:v>
                </c:pt>
                <c:pt idx="5">
                  <c:v>50</c:v>
                </c:pt>
                <c:pt idx="6">
                  <c:v>61</c:v>
                </c:pt>
                <c:pt idx="7">
                  <c:v>120</c:v>
                </c:pt>
                <c:pt idx="8">
                  <c:v>70</c:v>
                </c:pt>
                <c:pt idx="9">
                  <c:v>95</c:v>
                </c:pt>
                <c:pt idx="10">
                  <c:v>101</c:v>
                </c:pt>
              </c:numCache>
            </c:numRef>
          </c:val>
        </c:ser>
        <c:axId val="21553920"/>
        <c:axId val="21555456"/>
      </c:barChart>
      <c:catAx>
        <c:axId val="21553920"/>
        <c:scaling>
          <c:orientation val="minMax"/>
        </c:scaling>
        <c:axPos val="b"/>
        <c:numFmt formatCode="General" sourceLinked="1"/>
        <c:tickLblPos val="nextTo"/>
        <c:txPr>
          <a:bodyPr/>
          <a:lstStyle/>
          <a:p>
            <a:pPr>
              <a:defRPr lang="en-US"/>
            </a:pPr>
            <a:endParaRPr lang="en-US"/>
          </a:p>
        </c:txPr>
        <c:crossAx val="21555456"/>
        <c:crosses val="autoZero"/>
        <c:auto val="1"/>
        <c:lblAlgn val="ctr"/>
        <c:lblOffset val="100"/>
      </c:catAx>
      <c:valAx>
        <c:axId val="21555456"/>
        <c:scaling>
          <c:orientation val="minMax"/>
        </c:scaling>
        <c:axPos val="l"/>
        <c:majorGridlines>
          <c:spPr>
            <a:ln>
              <a:solidFill>
                <a:schemeClr val="bg1">
                  <a:lumMod val="65000"/>
                </a:schemeClr>
              </a:solidFill>
            </a:ln>
          </c:spPr>
        </c:majorGridlines>
        <c:title>
          <c:tx>
            <c:rich>
              <a:bodyPr rot="-5400000" vert="horz"/>
              <a:lstStyle/>
              <a:p>
                <a:pPr>
                  <a:defRPr lang="en-US" sz="1600"/>
                </a:pPr>
                <a:r>
                  <a:rPr lang="en-US" sz="1600" dirty="0" smtClean="0"/>
                  <a:t>$ / tonne</a:t>
                </a:r>
                <a:endParaRPr lang="en-US" sz="1600" dirty="0"/>
              </a:p>
            </c:rich>
          </c:tx>
        </c:title>
        <c:numFmt formatCode="General" sourceLinked="1"/>
        <c:tickLblPos val="nextTo"/>
        <c:txPr>
          <a:bodyPr/>
          <a:lstStyle/>
          <a:p>
            <a:pPr>
              <a:defRPr lang="en-US"/>
            </a:pPr>
            <a:endParaRPr lang="en-US"/>
          </a:p>
        </c:txPr>
        <c:crossAx val="21553920"/>
        <c:crosses val="autoZero"/>
        <c:crossBetween val="between"/>
      </c:valAx>
    </c:plotArea>
    <c:plotVisOnly val="1"/>
  </c:chart>
  <c:spPr>
    <a:ln>
      <a:solidFill>
        <a:schemeClr val="bg1">
          <a:lumMod val="65000"/>
        </a:schemeClr>
      </a:solidFill>
    </a:ln>
  </c:sp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200E7DF7-0DA1-46D1-B47D-823B29F133A3}" type="datetimeFigureOut">
              <a:rPr lang="en-US"/>
              <a:pPr>
                <a:defRPr/>
              </a:pPr>
              <a:t>7/20/2011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B6DDA8CF-D915-4DF4-BD62-4035DECBF79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8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CF47637-01FA-4917-B315-EC879749D01B}" type="slidenum">
              <a:rPr lang="en-US"/>
              <a:pPr fontAlgn="base">
                <a:spcBef>
                  <a:spcPct val="0"/>
                </a:spcBef>
                <a:spcAft>
                  <a:spcPct val="0"/>
                </a:spcAft>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3D9DAF6-BF79-40E8-B225-2326A6DF5580}" type="slidenum">
              <a:rPr lang="en-US"/>
              <a:pPr fontAlgn="base">
                <a:spcBef>
                  <a:spcPct val="0"/>
                </a:spcBef>
                <a:spcAft>
                  <a:spcPct val="0"/>
                </a:spcAft>
              </a:pPr>
              <a:t>3</a:t>
            </a:fld>
            <a:endParaRPr lang="en-US"/>
          </a:p>
        </p:txBody>
      </p:sp>
      <p:sp>
        <p:nvSpPr>
          <p:cNvPr id="215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150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D17CCB6-902C-444A-98EA-EF1C3F663784}" type="slidenum">
              <a:rPr lang="en-US"/>
              <a:pPr fontAlgn="base">
                <a:spcBef>
                  <a:spcPct val="0"/>
                </a:spcBef>
                <a:spcAft>
                  <a:spcPct val="0"/>
                </a:spcAft>
              </a:pPr>
              <a:t>4</a:t>
            </a:fld>
            <a:endParaRPr lang="en-US"/>
          </a:p>
        </p:txBody>
      </p:sp>
      <p:sp>
        <p:nvSpPr>
          <p:cNvPr id="235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896938"/>
            <a:fld id="{0F4AB87E-E548-4CC2-BC10-0F5742787DA8}" type="slidenum">
              <a:rPr lang="en-US" sz="1200">
                <a:latin typeface="Calibri" pitchFamily="34" charset="0"/>
              </a:rPr>
              <a:pPr algn="r" defTabSz="896938"/>
              <a:t>5</a:t>
            </a:fld>
            <a:endParaRPr lang="en-US" sz="1200">
              <a:latin typeface="Calibri" pitchFamily="34" charset="0"/>
            </a:endParaRPr>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CB1092-790E-4ACA-8DBE-E883C13EBCB9}" type="slidenum">
              <a:rPr lang="en-US"/>
              <a:pPr fontAlgn="base">
                <a:spcBef>
                  <a:spcPct val="0"/>
                </a:spcBef>
                <a:spcAft>
                  <a:spcPct val="0"/>
                </a:spcAft>
              </a:pPr>
              <a:t>9</a:t>
            </a:fld>
            <a:endParaRPr lang="en-US"/>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8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2F27F5B-9321-4DE1-9299-4267E4771823}" type="slidenum">
              <a:rPr lang="en-US"/>
              <a:pPr fontAlgn="base">
                <a:spcBef>
                  <a:spcPct val="0"/>
                </a:spcBef>
                <a:spcAft>
                  <a:spcPct val="0"/>
                </a:spcAft>
              </a:pPr>
              <a:t>18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E3A26D7A-7113-4A58-B2F1-745AA1A5C7ED}" type="slidenum">
              <a:rPr lang="en-US" sz="1200">
                <a:latin typeface="Calibri" pitchFamily="34" charset="0"/>
              </a:rPr>
              <a:pPr algn="r"/>
              <a:t>20</a:t>
            </a:fld>
            <a:endParaRPr lang="en-US" sz="1200">
              <a:latin typeface="Calibri" pitchFamily="34" charset="0"/>
            </a:endParaRPr>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358535D9-B938-43FC-8D06-D312FCD404CD}" type="slidenum">
              <a:rPr lang="en-US" sz="1200">
                <a:latin typeface="Calibri" pitchFamily="34" charset="0"/>
              </a:rPr>
              <a:pPr algn="r"/>
              <a:t>21</a:t>
            </a:fld>
            <a:endParaRPr lang="en-US" sz="1200">
              <a:latin typeface="Calibri"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tags" Target="../tags/tag3.xml"/><Relationship Id="rId7" Type="http://schemas.openxmlformats.org/officeDocument/2006/relationships/image" Target="../media/image2.wmf"/><Relationship Id="rId12" Type="http://schemas.openxmlformats.org/officeDocument/2006/relationships/image" Target="../media/image7.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wmf"/><Relationship Id="rId11" Type="http://schemas.openxmlformats.org/officeDocument/2006/relationships/image" Target="../media/image6.png"/><Relationship Id="rId5" Type="http://schemas.openxmlformats.org/officeDocument/2006/relationships/slideMaster" Target="../slideMasters/slideMaster1.xml"/><Relationship Id="rId10" Type="http://schemas.openxmlformats.org/officeDocument/2006/relationships/image" Target="../media/image5.png"/><Relationship Id="rId4" Type="http://schemas.openxmlformats.org/officeDocument/2006/relationships/tags" Target="../tags/tag4.xml"/><Relationship Id="rId9"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BC15DD6-384E-4514-A97C-7F6461515EF4}" type="datetimeFigureOut">
              <a:rPr lang="en-US"/>
              <a:pPr>
                <a:defRPr/>
              </a:pPr>
              <a:t>7/20/2011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D9E41D5-4A87-4922-B947-1951A0262D2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FE5957C-ADFE-4E27-A33B-CEEF5DB7ECA8}" type="datetimeFigureOut">
              <a:rPr lang="en-US"/>
              <a:pPr>
                <a:defRPr/>
              </a:pPr>
              <a:t>7/20/2011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E4990D8-AF04-4DD0-ABC5-7A2B35BACDA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B349F4C-FBE7-4D8F-825A-56C6D5054515}" type="datetimeFigureOut">
              <a:rPr lang="en-US"/>
              <a:pPr>
                <a:defRPr/>
              </a:pPr>
              <a:t>7/20/2011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4082D18-679D-4C81-8372-87E99937211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pPr>
              <a:defRPr/>
            </a:pPr>
            <a:fld id="{4083D2F0-C92F-4595-A791-10C87BCF19B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 April 2007</a:t>
            </a:r>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7410A9C-1B5A-43A2-890E-C9E224F4252A}"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grpSp>
        <p:nvGrpSpPr>
          <p:cNvPr id="3" name="CanonPrintDividerItem" hidden="1"/>
          <p:cNvGrpSpPr>
            <a:grpSpLocks/>
          </p:cNvGrpSpPr>
          <p:nvPr>
            <p:custDataLst>
              <p:tags r:id="rId1"/>
            </p:custDataLst>
          </p:nvPr>
        </p:nvGrpSpPr>
        <p:grpSpPr bwMode="auto">
          <a:xfrm>
            <a:off x="0" y="2295525"/>
            <a:ext cx="9144000" cy="4371975"/>
            <a:chOff x="0" y="1440"/>
            <a:chExt cx="6480" cy="2754"/>
          </a:xfrm>
        </p:grpSpPr>
        <p:pic>
          <p:nvPicPr>
            <p:cNvPr id="4" name="Picture 1027" descr="S:\PPT Group - Admin\David\World\new work 03-25-99\title page as divider for canon test FINAL.eps" hidden="1"/>
            <p:cNvPicPr>
              <a:picLocks noChangeAspect="1" noChangeArrowheads="1"/>
            </p:cNvPicPr>
            <p:nvPr/>
          </p:nvPicPr>
          <p:blipFill>
            <a:blip r:embed="rId6"/>
            <a:srcRect/>
            <a:stretch>
              <a:fillRect/>
            </a:stretch>
          </p:blipFill>
          <p:spPr bwMode="auto">
            <a:xfrm>
              <a:off x="0" y="1440"/>
              <a:ext cx="6480" cy="1733"/>
            </a:xfrm>
            <a:prstGeom prst="rect">
              <a:avLst/>
            </a:prstGeom>
            <a:noFill/>
            <a:ln w="9525">
              <a:noFill/>
              <a:miter lim="800000"/>
              <a:headEnd/>
              <a:tailEnd/>
            </a:ln>
          </p:spPr>
        </p:pic>
        <p:pic>
          <p:nvPicPr>
            <p:cNvPr id="5" name="Picture 1028" descr="K:\IMAGES\LOGOS\CSFB\Small CreditSuisse WMF-CMYK logos\CS-First Boston Logo CMYK Color.wmf" hidden="1"/>
            <p:cNvPicPr>
              <a:picLocks noChangeAspect="1" noChangeArrowheads="1"/>
            </p:cNvPicPr>
            <p:nvPr/>
          </p:nvPicPr>
          <p:blipFill>
            <a:blip r:embed="rId7"/>
            <a:srcRect/>
            <a:stretch>
              <a:fillRect/>
            </a:stretch>
          </p:blipFill>
          <p:spPr bwMode="black">
            <a:xfrm>
              <a:off x="172" y="3944"/>
              <a:ext cx="864" cy="250"/>
            </a:xfrm>
            <a:prstGeom prst="rect">
              <a:avLst/>
            </a:prstGeom>
            <a:noFill/>
            <a:ln w="9525">
              <a:noFill/>
              <a:miter lim="800000"/>
              <a:headEnd/>
              <a:tailEnd/>
            </a:ln>
          </p:spPr>
        </p:pic>
      </p:grpSp>
      <p:grpSp>
        <p:nvGrpSpPr>
          <p:cNvPr id="6" name="BlackWhiteDividerItem" hidden="1"/>
          <p:cNvGrpSpPr>
            <a:grpSpLocks/>
          </p:cNvGrpSpPr>
          <p:nvPr>
            <p:custDataLst>
              <p:tags r:id="rId2"/>
            </p:custDataLst>
          </p:nvPr>
        </p:nvGrpSpPr>
        <p:grpSpPr bwMode="auto">
          <a:xfrm>
            <a:off x="-6350" y="2286000"/>
            <a:ext cx="9150350" cy="4387850"/>
            <a:chOff x="-4" y="1440"/>
            <a:chExt cx="6484" cy="2764"/>
          </a:xfrm>
        </p:grpSpPr>
        <p:pic>
          <p:nvPicPr>
            <p:cNvPr id="7" name="BlackWhiteLogo" descr="K:\IMAGES\LOGOS\CSFB\Small CreditSuisse WMF-Black RGB logos\CS-First Boston Logo RGB B&amp;W.WMF" hidden="1"/>
            <p:cNvPicPr>
              <a:picLocks noChangeAspect="1" noChangeArrowheads="1"/>
            </p:cNvPicPr>
            <p:nvPr/>
          </p:nvPicPr>
          <p:blipFill>
            <a:blip r:embed="rId8"/>
            <a:srcRect/>
            <a:stretch>
              <a:fillRect/>
            </a:stretch>
          </p:blipFill>
          <p:spPr bwMode="auto">
            <a:xfrm>
              <a:off x="172" y="3954"/>
              <a:ext cx="864" cy="250"/>
            </a:xfrm>
            <a:prstGeom prst="rect">
              <a:avLst/>
            </a:prstGeom>
            <a:noFill/>
            <a:ln w="9525">
              <a:noFill/>
              <a:miter lim="800000"/>
              <a:headEnd/>
              <a:tailEnd/>
            </a:ln>
          </p:spPr>
        </p:pic>
        <p:pic>
          <p:nvPicPr>
            <p:cNvPr id="8" name="Picture 1031" hidden="1"/>
            <p:cNvPicPr>
              <a:picLocks noChangeAspect="1" noChangeArrowheads="1"/>
            </p:cNvPicPr>
            <p:nvPr/>
          </p:nvPicPr>
          <p:blipFill>
            <a:blip r:embed="rId9"/>
            <a:srcRect/>
            <a:stretch>
              <a:fillRect/>
            </a:stretch>
          </p:blipFill>
          <p:spPr bwMode="auto">
            <a:xfrm>
              <a:off x="-4" y="1440"/>
              <a:ext cx="6484" cy="1729"/>
            </a:xfrm>
            <a:prstGeom prst="rect">
              <a:avLst/>
            </a:prstGeom>
            <a:noFill/>
            <a:ln w="12700">
              <a:noFill/>
              <a:miter lim="800000"/>
              <a:headEnd/>
              <a:tailEnd/>
            </a:ln>
          </p:spPr>
        </p:pic>
      </p:grpSp>
      <p:pic>
        <p:nvPicPr>
          <p:cNvPr id="9" name="Picture 1032"/>
          <p:cNvPicPr>
            <a:picLocks noChangeAspect="1" noChangeArrowheads="1"/>
          </p:cNvPicPr>
          <p:nvPr/>
        </p:nvPicPr>
        <p:blipFill>
          <a:blip r:embed="rId10"/>
          <a:srcRect/>
          <a:stretch>
            <a:fillRect/>
          </a:stretch>
        </p:blipFill>
        <p:spPr bwMode="invGray">
          <a:xfrm>
            <a:off x="0" y="1905000"/>
            <a:ext cx="9140825" cy="4953000"/>
          </a:xfrm>
          <a:prstGeom prst="rect">
            <a:avLst/>
          </a:prstGeom>
          <a:noFill/>
          <a:ln w="12700">
            <a:noFill/>
            <a:miter lim="800000"/>
            <a:headEnd/>
            <a:tailEnd/>
          </a:ln>
        </p:spPr>
      </p:pic>
      <p:grpSp>
        <p:nvGrpSpPr>
          <p:cNvPr id="10" name="ProjectedDividerItem" hidden="1"/>
          <p:cNvGrpSpPr>
            <a:grpSpLocks/>
          </p:cNvGrpSpPr>
          <p:nvPr>
            <p:custDataLst>
              <p:tags r:id="rId3"/>
            </p:custDataLst>
          </p:nvPr>
        </p:nvGrpSpPr>
        <p:grpSpPr bwMode="auto">
          <a:xfrm>
            <a:off x="3175" y="2284413"/>
            <a:ext cx="9140825" cy="4378325"/>
            <a:chOff x="0" y="1439"/>
            <a:chExt cx="6478" cy="2758"/>
          </a:xfrm>
        </p:grpSpPr>
        <p:pic>
          <p:nvPicPr>
            <p:cNvPr id="11" name="Picture 1034" hidden="1"/>
            <p:cNvPicPr>
              <a:picLocks noChangeAspect="1" noChangeArrowheads="1"/>
            </p:cNvPicPr>
            <p:nvPr/>
          </p:nvPicPr>
          <p:blipFill>
            <a:blip r:embed="rId11"/>
            <a:srcRect/>
            <a:stretch>
              <a:fillRect/>
            </a:stretch>
          </p:blipFill>
          <p:spPr bwMode="invGray">
            <a:xfrm>
              <a:off x="0" y="1439"/>
              <a:ext cx="6478" cy="1727"/>
            </a:xfrm>
            <a:prstGeom prst="rect">
              <a:avLst/>
            </a:prstGeom>
            <a:noFill/>
            <a:ln w="12700">
              <a:noFill/>
              <a:miter lim="800000"/>
              <a:headEnd/>
              <a:tailEnd/>
            </a:ln>
          </p:spPr>
        </p:pic>
        <p:pic>
          <p:nvPicPr>
            <p:cNvPr id="12" name="Picture 1035" descr="K:\PPT\TEMPLATE\ppt_group\David\CSFB logos\CSFB White FINAL small.TIF" hidden="1"/>
            <p:cNvPicPr>
              <a:picLocks noChangeAspect="1" noChangeArrowheads="1"/>
            </p:cNvPicPr>
            <p:nvPr/>
          </p:nvPicPr>
          <p:blipFill>
            <a:blip r:embed="rId12"/>
            <a:srcRect/>
            <a:stretch>
              <a:fillRect/>
            </a:stretch>
          </p:blipFill>
          <p:spPr bwMode="black">
            <a:xfrm>
              <a:off x="172" y="3944"/>
              <a:ext cx="864" cy="253"/>
            </a:xfrm>
            <a:prstGeom prst="rect">
              <a:avLst/>
            </a:prstGeom>
            <a:noFill/>
            <a:ln w="9525">
              <a:noFill/>
              <a:miter lim="800000"/>
              <a:headEnd/>
              <a:tailEnd/>
            </a:ln>
          </p:spPr>
        </p:pic>
      </p:grpSp>
      <p:sp useBgFill="1">
        <p:nvSpPr>
          <p:cNvPr id="13" name="LogoToggleBoxDivider" hidden="1"/>
          <p:cNvSpPr>
            <a:spLocks noChangeArrowheads="1"/>
          </p:cNvSpPr>
          <p:nvPr>
            <p:custDataLst>
              <p:tags r:id="rId4"/>
            </p:custDataLst>
          </p:nvPr>
        </p:nvSpPr>
        <p:spPr bwMode="white">
          <a:xfrm>
            <a:off x="146050" y="6137275"/>
            <a:ext cx="1411288" cy="587375"/>
          </a:xfrm>
          <a:prstGeom prst="rect">
            <a:avLst/>
          </a:prstGeom>
          <a:ln w="9525">
            <a:noFill/>
            <a:miter lim="800000"/>
            <a:headEnd/>
            <a:tailEnd/>
          </a:ln>
          <a:effectLst/>
        </p:spPr>
        <p:txBody>
          <a:bodyPr wrap="none" lIns="101600" tIns="50800" rIns="101600" bIns="50800" anchor="ctr"/>
          <a:lstStyle/>
          <a:p>
            <a:pPr eaLnBrk="0" fontAlgn="auto" hangingPunct="0">
              <a:spcBef>
                <a:spcPts val="0"/>
              </a:spcBef>
              <a:spcAft>
                <a:spcPts val="0"/>
              </a:spcAft>
              <a:defRPr/>
            </a:pPr>
            <a:endParaRPr lang="en-US">
              <a:latin typeface="+mn-lt"/>
            </a:endParaRPr>
          </a:p>
        </p:txBody>
      </p:sp>
      <p:sp>
        <p:nvSpPr>
          <p:cNvPr id="8206" name="Rectangle 1038"/>
          <p:cNvSpPr>
            <a:spLocks noGrp="1" noChangeArrowheads="1"/>
          </p:cNvSpPr>
          <p:nvPr>
            <p:ph type="ctrTitle"/>
          </p:nvPr>
        </p:nvSpPr>
        <p:spPr>
          <a:xfrm>
            <a:off x="561975" y="2949575"/>
            <a:ext cx="7597775" cy="1143000"/>
          </a:xfrm>
        </p:spPr>
        <p:txBody>
          <a:bodyPr/>
          <a:lstStyle>
            <a:lvl1pPr>
              <a:defRPr>
                <a:solidFill>
                  <a:srgbClr val="FFFFFF"/>
                </a:solidFill>
              </a:defRPr>
            </a:lvl1pPr>
          </a:lstStyle>
          <a:p>
            <a:r>
              <a:rPr lang="en-US"/>
              <a:t>Divider Title</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89B6411-9B0A-4817-845C-8B52BCC1C8B4}" type="datetimeFigureOut">
              <a:rPr lang="en-US"/>
              <a:pPr>
                <a:defRPr/>
              </a:pPr>
              <a:t>7/20/2011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89D31F-B5B6-4274-B4A7-1D033D670A9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1CDBDF7-29E2-48DB-8300-9F0EF60F8869}" type="datetimeFigureOut">
              <a:rPr lang="en-US"/>
              <a:pPr>
                <a:defRPr/>
              </a:pPr>
              <a:t>7/20/2011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C70319D-57F1-47BD-9C45-684CDD5B4483}"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989CA0E-D90F-4774-8CCA-4B0B487E2A18}" type="datetimeFigureOut">
              <a:rPr lang="en-US"/>
              <a:pPr>
                <a:defRPr/>
              </a:pPr>
              <a:t>7/20/2011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CB65076-8C6F-4DE2-B620-190E5B1BEA1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5904D39-C1A9-4710-971C-1C2F7CDCBD05}" type="datetimeFigureOut">
              <a:rPr lang="en-US"/>
              <a:pPr>
                <a:defRPr/>
              </a:pPr>
              <a:t>7/20/2011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BE76EE55-F155-4868-BA85-FA054CF3963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13B9FCEE-7F65-4025-8322-81B6965B3BF9}" type="datetimeFigureOut">
              <a:rPr lang="en-US"/>
              <a:pPr>
                <a:defRPr/>
              </a:pPr>
              <a:t>7/20/2011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480DDBC-69E8-45C3-8257-8699546F966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397C73D-8051-4628-884D-E3CB12FD19FE}" type="datetimeFigureOut">
              <a:rPr lang="en-US"/>
              <a:pPr>
                <a:defRPr/>
              </a:pPr>
              <a:t>7/20/2011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3080246-6550-46C0-9646-9583D462B98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442643E-7090-4AEF-B073-9C55C0E57C8E}" type="datetimeFigureOut">
              <a:rPr lang="en-US"/>
              <a:pPr>
                <a:defRPr/>
              </a:pPr>
              <a:t>7/20/2011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D9AA050-CF28-453B-8668-E590F87A5BF1}"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C1D71C3-B5DB-4AAF-BB20-E88D57B1E92B}" type="datetimeFigureOut">
              <a:rPr lang="en-US"/>
              <a:pPr>
                <a:defRPr/>
              </a:pPr>
              <a:t>7/20/2011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0D33627-F569-4504-BF65-21F4BF48B75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83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83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3381EC5-163A-47E2-85DA-92D2D24E79FD}" type="datetimeFigureOut">
              <a:rPr lang="en-US"/>
              <a:pPr>
                <a:defRPr/>
              </a:pPr>
              <a:t>7/20/2011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48F2DDEE-7E78-4BAA-B76A-FD09816A240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63" r:id="rId12"/>
    <p:sldLayoutId id="2147483664" r:id="rId13"/>
    <p:sldLayoutId id="2147483665" r:id="rId14"/>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wmf"/><Relationship Id="rId5" Type="http://schemas.openxmlformats.org/officeDocument/2006/relationships/image" Target="../media/image12.wmf"/><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6" descr="SBI Capital Markets Limited"/>
          <p:cNvPicPr>
            <a:picLocks noChangeAspect="1" noChangeArrowheads="1"/>
          </p:cNvPicPr>
          <p:nvPr/>
        </p:nvPicPr>
        <p:blipFill>
          <a:blip r:embed="rId3"/>
          <a:srcRect/>
          <a:stretch>
            <a:fillRect/>
          </a:stretch>
        </p:blipFill>
        <p:spPr bwMode="auto">
          <a:xfrm>
            <a:off x="228600" y="233363"/>
            <a:ext cx="990600" cy="1443037"/>
          </a:xfrm>
          <a:prstGeom prst="rect">
            <a:avLst/>
          </a:prstGeom>
          <a:noFill/>
          <a:ln w="9525">
            <a:noFill/>
            <a:miter lim="800000"/>
            <a:headEnd/>
            <a:tailEnd/>
          </a:ln>
        </p:spPr>
      </p:pic>
      <p:sp>
        <p:nvSpPr>
          <p:cNvPr id="17410" name="Rectangle 3"/>
          <p:cNvSpPr txBox="1">
            <a:spLocks noChangeArrowheads="1"/>
          </p:cNvSpPr>
          <p:nvPr/>
        </p:nvSpPr>
        <p:spPr bwMode="auto">
          <a:xfrm>
            <a:off x="3124200" y="6172200"/>
            <a:ext cx="4267200" cy="533400"/>
          </a:xfrm>
          <a:prstGeom prst="rect">
            <a:avLst/>
          </a:prstGeom>
          <a:noFill/>
          <a:ln w="9525">
            <a:noFill/>
            <a:miter lim="800000"/>
            <a:headEnd/>
            <a:tailEnd/>
          </a:ln>
        </p:spPr>
        <p:txBody>
          <a:bodyPr/>
          <a:lstStyle/>
          <a:p>
            <a:r>
              <a:rPr lang="en-US" sz="2000">
                <a:solidFill>
                  <a:schemeClr val="bg2"/>
                </a:solidFill>
                <a:latin typeface="Monotype Corsiva" pitchFamily="66" charset="0"/>
              </a:rPr>
              <a:t>India’s Premier Investment Bank</a:t>
            </a:r>
          </a:p>
        </p:txBody>
      </p:sp>
      <p:sp>
        <p:nvSpPr>
          <p:cNvPr id="13" name="Rectangle 4"/>
          <p:cNvSpPr>
            <a:spLocks noGrp="1" noChangeArrowheads="1"/>
          </p:cNvSpPr>
          <p:nvPr>
            <p:ph type="ctrTitle"/>
          </p:nvPr>
        </p:nvSpPr>
        <p:spPr>
          <a:xfrm>
            <a:off x="228600" y="5410200"/>
            <a:ext cx="6858000" cy="838200"/>
          </a:xfrm>
        </p:spPr>
        <p:txBody>
          <a:bodyPr rtlCol="0">
            <a:normAutofit/>
          </a:bodyPr>
          <a:lstStyle/>
          <a:p>
            <a:pPr fontAlgn="auto">
              <a:spcAft>
                <a:spcPts val="0"/>
              </a:spcAft>
              <a:defRPr/>
            </a:pPr>
            <a:r>
              <a:rPr lang="en-US" sz="3600" dirty="0" smtClean="0">
                <a:solidFill>
                  <a:schemeClr val="bg1"/>
                </a:solidFill>
                <a:latin typeface="+mn-lt"/>
              </a:rPr>
              <a:t>SBI Capital Markets Limited</a:t>
            </a:r>
          </a:p>
        </p:txBody>
      </p:sp>
      <p:sp>
        <p:nvSpPr>
          <p:cNvPr id="17412" name="Rectangle 13"/>
          <p:cNvSpPr>
            <a:spLocks noChangeArrowheads="1"/>
          </p:cNvSpPr>
          <p:nvPr/>
        </p:nvSpPr>
        <p:spPr bwMode="auto">
          <a:xfrm>
            <a:off x="609600" y="2895600"/>
            <a:ext cx="7239000" cy="1200150"/>
          </a:xfrm>
          <a:prstGeom prst="rect">
            <a:avLst/>
          </a:prstGeom>
          <a:noFill/>
          <a:ln w="9525">
            <a:noFill/>
            <a:miter lim="800000"/>
            <a:headEnd/>
            <a:tailEnd/>
          </a:ln>
        </p:spPr>
        <p:txBody>
          <a:bodyPr>
            <a:spAutoFit/>
          </a:bodyPr>
          <a:lstStyle/>
          <a:p>
            <a:r>
              <a:rPr lang="en-GB" sz="3600">
                <a:solidFill>
                  <a:schemeClr val="bg1"/>
                </a:solidFill>
                <a:latin typeface="Calibri" pitchFamily="34" charset="0"/>
              </a:rPr>
              <a:t>Competitive Power Procurement: Guidelines and Recent Experience</a:t>
            </a:r>
            <a:endParaRPr lang="en-US" sz="3600">
              <a:solidFill>
                <a:schemeClr val="bg1"/>
              </a:solidFill>
              <a:latin typeface="Calibri" pitchFamily="34" charset="0"/>
            </a:endParaRPr>
          </a:p>
        </p:txBody>
      </p:sp>
      <p:sp>
        <p:nvSpPr>
          <p:cNvPr id="17413" name="TextBox 14"/>
          <p:cNvSpPr txBox="1">
            <a:spLocks noChangeArrowheads="1"/>
          </p:cNvSpPr>
          <p:nvPr/>
        </p:nvSpPr>
        <p:spPr bwMode="auto">
          <a:xfrm>
            <a:off x="3124200" y="5029200"/>
            <a:ext cx="3276600" cy="461963"/>
          </a:xfrm>
          <a:prstGeom prst="rect">
            <a:avLst/>
          </a:prstGeom>
          <a:noFill/>
          <a:ln w="9525">
            <a:noFill/>
            <a:miter lim="800000"/>
            <a:headEnd/>
            <a:tailEnd/>
          </a:ln>
        </p:spPr>
        <p:txBody>
          <a:bodyPr>
            <a:spAutoFit/>
          </a:bodyPr>
          <a:lstStyle/>
          <a:p>
            <a:r>
              <a:rPr lang="en-US" sz="2400">
                <a:solidFill>
                  <a:schemeClr val="bg1"/>
                </a:solidFill>
                <a:latin typeface="Calibri" pitchFamily="34" charset="0"/>
              </a:rPr>
              <a:t>Rajat Misra, SVP (PA&amp;SF)</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33400" y="228600"/>
            <a:ext cx="40386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Process</a:t>
            </a:r>
            <a:endParaRPr lang="en-US" sz="3600" b="1" dirty="0">
              <a:solidFill>
                <a:srgbClr val="000066"/>
              </a:solidFill>
              <a:latin typeface="+mj-lt"/>
            </a:endParaRPr>
          </a:p>
        </p:txBody>
      </p:sp>
      <p:sp>
        <p:nvSpPr>
          <p:cNvPr id="4" name="Rectangle 3"/>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TextBox 4"/>
          <p:cNvSpPr txBox="1"/>
          <p:nvPr/>
        </p:nvSpPr>
        <p:spPr>
          <a:xfrm>
            <a:off x="609600" y="1295400"/>
            <a:ext cx="8001000" cy="4400550"/>
          </a:xfrm>
          <a:prstGeom prst="rect">
            <a:avLst/>
          </a:prstGeom>
          <a:noFill/>
        </p:spPr>
        <p:txBody>
          <a:bodyPr>
            <a:spAutoFit/>
          </a:bodyPr>
          <a:lstStyle/>
          <a:p>
            <a:pPr marL="231775" indent="-231775" algn="just" fontAlgn="auto">
              <a:lnSpc>
                <a:spcPts val="2800"/>
              </a:lnSpc>
              <a:spcBef>
                <a:spcPts val="0"/>
              </a:spcBef>
              <a:spcAft>
                <a:spcPts val="0"/>
              </a:spcAft>
              <a:buFont typeface="Arial" pitchFamily="34" charset="0"/>
              <a:buChar char="•"/>
              <a:defRPr/>
            </a:pPr>
            <a:r>
              <a:rPr lang="en-US" sz="2400" dirty="0">
                <a:solidFill>
                  <a:srgbClr val="000066"/>
                </a:solidFill>
                <a:latin typeface="+mn-lt"/>
              </a:rPr>
              <a:t>Two stage process for Long term procurement:</a:t>
            </a:r>
          </a:p>
          <a:p>
            <a:pPr marL="682625" lvl="1" indent="-217488" algn="just" fontAlgn="auto">
              <a:lnSpc>
                <a:spcPts val="2800"/>
              </a:lnSpc>
              <a:spcBef>
                <a:spcPts val="0"/>
              </a:spcBef>
              <a:spcAft>
                <a:spcPts val="0"/>
              </a:spcAft>
              <a:buSzPct val="85000"/>
              <a:buFont typeface="Wingdings" pitchFamily="2" charset="2"/>
              <a:buChar char="§"/>
              <a:defRPr/>
            </a:pPr>
            <a:r>
              <a:rPr lang="en-US" sz="2400" dirty="0">
                <a:solidFill>
                  <a:srgbClr val="000066"/>
                </a:solidFill>
                <a:latin typeface="+mn-lt"/>
              </a:rPr>
              <a:t>Request for Qualification (RFQ)</a:t>
            </a:r>
          </a:p>
          <a:p>
            <a:pPr marL="682625" lvl="1" indent="-217488" algn="just" fontAlgn="auto">
              <a:lnSpc>
                <a:spcPts val="2800"/>
              </a:lnSpc>
              <a:spcBef>
                <a:spcPts val="0"/>
              </a:spcBef>
              <a:spcAft>
                <a:spcPts val="0"/>
              </a:spcAft>
              <a:buSzPct val="85000"/>
              <a:buFont typeface="Wingdings" pitchFamily="2" charset="2"/>
              <a:buChar char="§"/>
              <a:defRPr/>
            </a:pPr>
            <a:r>
              <a:rPr lang="en-US" sz="2400" dirty="0">
                <a:solidFill>
                  <a:srgbClr val="000066"/>
                </a:solidFill>
                <a:latin typeface="+mn-lt"/>
              </a:rPr>
              <a:t>Request for Proposal (RFP)</a:t>
            </a:r>
          </a:p>
          <a:p>
            <a:pPr marL="231775" indent="-231775" algn="just" fontAlgn="auto">
              <a:lnSpc>
                <a:spcPts val="2800"/>
              </a:lnSpc>
              <a:spcBef>
                <a:spcPts val="0"/>
              </a:spcBef>
              <a:spcAft>
                <a:spcPts val="0"/>
              </a:spcAft>
              <a:defRPr/>
            </a:pPr>
            <a:endParaRPr lang="en-US" sz="2400" dirty="0">
              <a:solidFill>
                <a:srgbClr val="000066"/>
              </a:solidFill>
              <a:latin typeface="+mn-lt"/>
            </a:endParaRPr>
          </a:p>
          <a:p>
            <a:pPr marL="231775" indent="-231775" algn="just" fontAlgn="auto">
              <a:lnSpc>
                <a:spcPts val="2800"/>
              </a:lnSpc>
              <a:spcBef>
                <a:spcPts val="0"/>
              </a:spcBef>
              <a:spcAft>
                <a:spcPts val="0"/>
              </a:spcAft>
              <a:buFont typeface="Arial" pitchFamily="34" charset="0"/>
              <a:buChar char="•"/>
              <a:defRPr/>
            </a:pPr>
            <a:r>
              <a:rPr lang="en-US" sz="2400" dirty="0">
                <a:solidFill>
                  <a:srgbClr val="000066"/>
                </a:solidFill>
                <a:latin typeface="+mn-lt"/>
              </a:rPr>
              <a:t>For Medium term the procurer has an option to adopt a single stage tender process combining the RFP &amp; RFQ process</a:t>
            </a:r>
            <a:r>
              <a:rPr lang="en-US" sz="2400" dirty="0">
                <a:latin typeface="+mn-lt"/>
              </a:rPr>
              <a:t>.</a:t>
            </a:r>
          </a:p>
          <a:p>
            <a:pPr marL="231775" indent="-231775" algn="just" fontAlgn="auto">
              <a:lnSpc>
                <a:spcPts val="2800"/>
              </a:lnSpc>
              <a:spcBef>
                <a:spcPts val="0"/>
              </a:spcBef>
              <a:spcAft>
                <a:spcPts val="0"/>
              </a:spcAft>
              <a:buFont typeface="Arial" pitchFamily="34" charset="0"/>
              <a:buChar char="•"/>
              <a:defRPr/>
            </a:pPr>
            <a:endParaRPr lang="en-US" sz="2400" dirty="0">
              <a:latin typeface="+mn-lt"/>
            </a:endParaRPr>
          </a:p>
          <a:p>
            <a:pPr marL="231775" indent="-231775" algn="just" fontAlgn="auto">
              <a:lnSpc>
                <a:spcPts val="2800"/>
              </a:lnSpc>
              <a:spcBef>
                <a:spcPts val="0"/>
              </a:spcBef>
              <a:spcAft>
                <a:spcPts val="0"/>
              </a:spcAft>
              <a:buFont typeface="Arial" pitchFamily="34" charset="0"/>
              <a:buChar char="•"/>
              <a:defRPr/>
            </a:pPr>
            <a:r>
              <a:rPr lang="en-US" sz="2400" dirty="0">
                <a:solidFill>
                  <a:srgbClr val="000066"/>
                </a:solidFill>
                <a:latin typeface="+mn-lt"/>
              </a:rPr>
              <a:t>The bidding shall be necessarily by way of International Competitive Bidding (ICB).</a:t>
            </a:r>
          </a:p>
          <a:p>
            <a:pPr marL="174625" indent="-174625" algn="just" fontAlgn="auto">
              <a:lnSpc>
                <a:spcPts val="2800"/>
              </a:lnSpc>
              <a:spcBef>
                <a:spcPts val="0"/>
              </a:spcBef>
              <a:spcAft>
                <a:spcPts val="0"/>
              </a:spcAft>
              <a:buFont typeface="Arial" pitchFamily="34" charset="0"/>
              <a:buChar char="•"/>
              <a:defRPr/>
            </a:pPr>
            <a:endParaRPr lang="en-US" sz="2400" dirty="0">
              <a:latin typeface="+mn-lt"/>
            </a:endParaRPr>
          </a:p>
          <a:p>
            <a:pPr marL="174625" indent="-174625" algn="just" fontAlgn="auto">
              <a:lnSpc>
                <a:spcPts val="2800"/>
              </a:lnSpc>
              <a:spcBef>
                <a:spcPts val="0"/>
              </a:spcBef>
              <a:spcAft>
                <a:spcPts val="0"/>
              </a:spcAft>
              <a:defRPr/>
            </a:pPr>
            <a:endParaRPr lang="en-US" sz="2400" dirty="0">
              <a:solidFill>
                <a:srgbClr val="000066"/>
              </a:solidFill>
              <a:latin typeface="+mj-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14"/>
          <p:cNvGrpSpPr>
            <a:grpSpLocks/>
          </p:cNvGrpSpPr>
          <p:nvPr/>
        </p:nvGrpSpPr>
        <p:grpSpPr bwMode="auto">
          <a:xfrm>
            <a:off x="685800" y="1143000"/>
            <a:ext cx="7799388" cy="5410200"/>
            <a:chOff x="1110761" y="530226"/>
            <a:chExt cx="7951177" cy="5657849"/>
          </a:xfrm>
        </p:grpSpPr>
        <p:sp>
          <p:nvSpPr>
            <p:cNvPr id="99341" name="Text Box 13"/>
            <p:cNvSpPr txBox="1">
              <a:spLocks noChangeArrowheads="1"/>
            </p:cNvSpPr>
            <p:nvPr/>
          </p:nvSpPr>
          <p:spPr bwMode="auto">
            <a:xfrm>
              <a:off x="4420380" y="2826237"/>
              <a:ext cx="4641558" cy="675687"/>
            </a:xfrm>
            <a:prstGeom prst="rect">
              <a:avLst/>
            </a:prstGeom>
            <a:noFill/>
            <a:ln w="9525" algn="ctr">
              <a:noFill/>
              <a:miter lim="800000"/>
              <a:headEnd/>
              <a:tailEnd/>
            </a:ln>
          </p:spPr>
          <p:txBody>
            <a:bodyPr>
              <a:spAutoFit/>
            </a:bodyPr>
            <a:lstStyle/>
            <a:p>
              <a:pPr fontAlgn="b">
                <a:spcBef>
                  <a:spcPts val="0"/>
                </a:spcBef>
                <a:spcAft>
                  <a:spcPts val="0"/>
                </a:spcAft>
                <a:defRPr/>
              </a:pPr>
              <a:r>
                <a:rPr lang="en-US" dirty="0">
                  <a:solidFill>
                    <a:srgbClr val="000066"/>
                  </a:solidFill>
                  <a:latin typeface="+mj-lt"/>
                </a:rPr>
                <a:t>Creates a common platform and removes conditionality.  Doubt clearance and </a:t>
              </a:r>
              <a:r>
                <a:rPr lang="en-US" dirty="0">
                  <a:solidFill>
                    <a:srgbClr val="000066"/>
                  </a:solidFill>
                  <a:latin typeface="+mj-lt"/>
                </a:rPr>
                <a:t>feedback</a:t>
              </a:r>
              <a:endParaRPr lang="en-US" dirty="0">
                <a:solidFill>
                  <a:srgbClr val="000066"/>
                </a:solidFill>
                <a:latin typeface="+mj-lt"/>
              </a:endParaRPr>
            </a:p>
          </p:txBody>
        </p:sp>
        <p:grpSp>
          <p:nvGrpSpPr>
            <p:cNvPr id="30725" name="Group 13"/>
            <p:cNvGrpSpPr>
              <a:grpSpLocks/>
            </p:cNvGrpSpPr>
            <p:nvPr/>
          </p:nvGrpSpPr>
          <p:grpSpPr bwMode="auto">
            <a:xfrm>
              <a:off x="1110761" y="530226"/>
              <a:ext cx="7804639" cy="5657849"/>
              <a:chOff x="1034562" y="530226"/>
              <a:chExt cx="7804639" cy="5657849"/>
            </a:xfrm>
          </p:grpSpPr>
          <p:pic>
            <p:nvPicPr>
              <p:cNvPr id="30726" name="Picture 6"/>
              <p:cNvPicPr>
                <a:picLocks noChangeAspect="1" noChangeArrowheads="1"/>
              </p:cNvPicPr>
              <p:nvPr/>
            </p:nvPicPr>
            <p:blipFill>
              <a:blip r:embed="rId2"/>
              <a:srcRect/>
              <a:stretch>
                <a:fillRect/>
              </a:stretch>
            </p:blipFill>
            <p:spPr bwMode="auto">
              <a:xfrm>
                <a:off x="1034562" y="530226"/>
                <a:ext cx="1069731" cy="1249363"/>
              </a:xfrm>
              <a:prstGeom prst="rect">
                <a:avLst/>
              </a:prstGeom>
              <a:noFill/>
              <a:ln w="9525" algn="ctr">
                <a:noFill/>
                <a:miter lim="800000"/>
                <a:headEnd/>
                <a:tailEnd/>
              </a:ln>
            </p:spPr>
          </p:pic>
          <p:pic>
            <p:nvPicPr>
              <p:cNvPr id="30727" name="Picture 7"/>
              <p:cNvPicPr>
                <a:picLocks noChangeAspect="1" noChangeArrowheads="1"/>
              </p:cNvPicPr>
              <p:nvPr/>
            </p:nvPicPr>
            <p:blipFill>
              <a:blip r:embed="rId3"/>
              <a:srcRect/>
              <a:stretch>
                <a:fillRect/>
              </a:stretch>
            </p:blipFill>
            <p:spPr bwMode="auto">
              <a:xfrm>
                <a:off x="2073520" y="1603375"/>
                <a:ext cx="1153257" cy="1316038"/>
              </a:xfrm>
              <a:prstGeom prst="rect">
                <a:avLst/>
              </a:prstGeom>
              <a:noFill/>
              <a:ln w="9525" algn="ctr">
                <a:noFill/>
                <a:miter lim="800000"/>
                <a:headEnd/>
                <a:tailEnd/>
              </a:ln>
            </p:spPr>
          </p:pic>
          <p:pic>
            <p:nvPicPr>
              <p:cNvPr id="30728" name="Picture 8"/>
              <p:cNvPicPr>
                <a:picLocks noChangeAspect="1" noChangeArrowheads="1"/>
              </p:cNvPicPr>
              <p:nvPr/>
            </p:nvPicPr>
            <p:blipFill>
              <a:blip r:embed="rId4"/>
              <a:srcRect/>
              <a:stretch>
                <a:fillRect/>
              </a:stretch>
            </p:blipFill>
            <p:spPr bwMode="auto">
              <a:xfrm>
                <a:off x="3172558" y="2724151"/>
                <a:ext cx="1235319" cy="1192213"/>
              </a:xfrm>
              <a:prstGeom prst="rect">
                <a:avLst/>
              </a:prstGeom>
              <a:noFill/>
              <a:ln w="9525" algn="ctr">
                <a:noFill/>
                <a:miter lim="800000"/>
                <a:headEnd/>
                <a:tailEnd/>
              </a:ln>
            </p:spPr>
          </p:pic>
          <p:pic>
            <p:nvPicPr>
              <p:cNvPr id="30729" name="Picture 9"/>
              <p:cNvPicPr>
                <a:picLocks noChangeAspect="1" noChangeArrowheads="1"/>
              </p:cNvPicPr>
              <p:nvPr/>
            </p:nvPicPr>
            <p:blipFill>
              <a:blip r:embed="rId5"/>
              <a:srcRect/>
              <a:stretch>
                <a:fillRect/>
              </a:stretch>
            </p:blipFill>
            <p:spPr bwMode="auto">
              <a:xfrm>
                <a:off x="4488474" y="3833813"/>
                <a:ext cx="1359877" cy="1282700"/>
              </a:xfrm>
              <a:prstGeom prst="rect">
                <a:avLst/>
              </a:prstGeom>
              <a:noFill/>
              <a:ln w="9525" algn="ctr">
                <a:noFill/>
                <a:miter lim="800000"/>
                <a:headEnd/>
                <a:tailEnd/>
              </a:ln>
            </p:spPr>
          </p:pic>
          <p:pic>
            <p:nvPicPr>
              <p:cNvPr id="30730" name="Picture 10"/>
              <p:cNvPicPr>
                <a:picLocks noChangeAspect="1" noChangeArrowheads="1"/>
              </p:cNvPicPr>
              <p:nvPr/>
            </p:nvPicPr>
            <p:blipFill>
              <a:blip r:embed="rId6"/>
              <a:srcRect/>
              <a:stretch>
                <a:fillRect/>
              </a:stretch>
            </p:blipFill>
            <p:spPr bwMode="auto">
              <a:xfrm>
                <a:off x="5868866" y="5197475"/>
                <a:ext cx="1235319" cy="990600"/>
              </a:xfrm>
              <a:prstGeom prst="rect">
                <a:avLst/>
              </a:prstGeom>
              <a:noFill/>
              <a:ln w="9525" algn="ctr">
                <a:noFill/>
                <a:miter lim="800000"/>
                <a:headEnd/>
                <a:tailEnd/>
              </a:ln>
            </p:spPr>
          </p:pic>
          <p:sp>
            <p:nvSpPr>
              <p:cNvPr id="99339" name="Text Box 11"/>
              <p:cNvSpPr txBox="1">
                <a:spLocks noChangeArrowheads="1"/>
              </p:cNvSpPr>
              <p:nvPr/>
            </p:nvSpPr>
            <p:spPr bwMode="auto">
              <a:xfrm>
                <a:off x="2249978" y="762649"/>
                <a:ext cx="3997437" cy="675688"/>
              </a:xfrm>
              <a:prstGeom prst="rect">
                <a:avLst/>
              </a:prstGeom>
              <a:noFill/>
              <a:ln w="9525" algn="ctr">
                <a:noFill/>
                <a:miter lim="800000"/>
                <a:headEnd/>
                <a:tailEnd/>
              </a:ln>
            </p:spPr>
            <p:txBody>
              <a:bodyPr>
                <a:spAutoFit/>
              </a:bodyPr>
              <a:lstStyle/>
              <a:p>
                <a:pPr fontAlgn="b">
                  <a:spcBef>
                    <a:spcPts val="0"/>
                  </a:spcBef>
                  <a:spcAft>
                    <a:spcPts val="0"/>
                  </a:spcAft>
                  <a:defRPr/>
                </a:pPr>
                <a:r>
                  <a:rPr lang="en-US" dirty="0">
                    <a:solidFill>
                      <a:srgbClr val="000066"/>
                    </a:solidFill>
                    <a:latin typeface="+mj-lt"/>
                  </a:rPr>
                  <a:t>Preparation of bid documents and technical analysis done by procurer</a:t>
                </a:r>
              </a:p>
            </p:txBody>
          </p:sp>
          <p:sp>
            <p:nvSpPr>
              <p:cNvPr id="99340" name="Text Box 12"/>
              <p:cNvSpPr txBox="1">
                <a:spLocks noChangeArrowheads="1"/>
              </p:cNvSpPr>
              <p:nvPr/>
            </p:nvSpPr>
            <p:spPr bwMode="auto">
              <a:xfrm>
                <a:off x="3390946" y="1904844"/>
                <a:ext cx="3094372" cy="675688"/>
              </a:xfrm>
              <a:prstGeom prst="rect">
                <a:avLst/>
              </a:prstGeom>
              <a:noFill/>
              <a:ln w="9525" algn="ctr">
                <a:noFill/>
                <a:miter lim="800000"/>
                <a:headEnd/>
                <a:tailEnd/>
              </a:ln>
            </p:spPr>
            <p:txBody>
              <a:bodyPr>
                <a:spAutoFit/>
              </a:bodyPr>
              <a:lstStyle/>
              <a:p>
                <a:pPr fontAlgn="b">
                  <a:spcBef>
                    <a:spcPts val="0"/>
                  </a:spcBef>
                  <a:spcAft>
                    <a:spcPts val="0"/>
                  </a:spcAft>
                  <a:defRPr/>
                </a:pPr>
                <a:r>
                  <a:rPr lang="en-US" dirty="0">
                    <a:solidFill>
                      <a:srgbClr val="000066"/>
                    </a:solidFill>
                    <a:latin typeface="+mj-lt"/>
                  </a:rPr>
                  <a:t>RFQ invited and qualified bidders selected</a:t>
                </a:r>
              </a:p>
            </p:txBody>
          </p:sp>
          <p:sp>
            <p:nvSpPr>
              <p:cNvPr id="99342" name="Text Box 14"/>
              <p:cNvSpPr txBox="1">
                <a:spLocks noChangeArrowheads="1"/>
              </p:cNvSpPr>
              <p:nvPr/>
            </p:nvSpPr>
            <p:spPr bwMode="auto">
              <a:xfrm>
                <a:off x="5943156" y="4038159"/>
                <a:ext cx="2887218" cy="675687"/>
              </a:xfrm>
              <a:prstGeom prst="rect">
                <a:avLst/>
              </a:prstGeom>
              <a:noFill/>
              <a:ln w="9525" algn="ctr">
                <a:noFill/>
                <a:miter lim="800000"/>
                <a:headEnd/>
                <a:tailEnd/>
              </a:ln>
            </p:spPr>
            <p:txBody>
              <a:bodyPr>
                <a:spAutoFit/>
              </a:bodyPr>
              <a:lstStyle/>
              <a:p>
                <a:pPr fontAlgn="b">
                  <a:spcBef>
                    <a:spcPts val="0"/>
                  </a:spcBef>
                  <a:spcAft>
                    <a:spcPts val="0"/>
                  </a:spcAft>
                  <a:defRPr/>
                </a:pPr>
                <a:r>
                  <a:rPr lang="en-US" dirty="0">
                    <a:solidFill>
                      <a:srgbClr val="000066"/>
                    </a:solidFill>
                    <a:latin typeface="+mj-lt"/>
                  </a:rPr>
                  <a:t>Technical and </a:t>
                </a:r>
                <a:r>
                  <a:rPr lang="en-US" dirty="0">
                    <a:solidFill>
                      <a:srgbClr val="000066"/>
                    </a:solidFill>
                    <a:latin typeface="+mj-lt"/>
                  </a:rPr>
                  <a:t>financial </a:t>
                </a:r>
                <a:r>
                  <a:rPr lang="en-US" dirty="0">
                    <a:solidFill>
                      <a:srgbClr val="000066"/>
                    </a:solidFill>
                    <a:latin typeface="+mj-lt"/>
                  </a:rPr>
                  <a:t>bids evaluated</a:t>
                </a:r>
              </a:p>
            </p:txBody>
          </p:sp>
          <p:sp>
            <p:nvSpPr>
              <p:cNvPr id="99343" name="Text Box 15"/>
              <p:cNvSpPr txBox="1">
                <a:spLocks noChangeArrowheads="1"/>
              </p:cNvSpPr>
              <p:nvPr/>
            </p:nvSpPr>
            <p:spPr bwMode="auto">
              <a:xfrm>
                <a:off x="7254056" y="5334749"/>
                <a:ext cx="1584409" cy="675688"/>
              </a:xfrm>
              <a:prstGeom prst="rect">
                <a:avLst/>
              </a:prstGeom>
              <a:noFill/>
              <a:ln w="9525" algn="ctr">
                <a:noFill/>
                <a:miter lim="800000"/>
                <a:headEnd/>
                <a:tailEnd/>
              </a:ln>
            </p:spPr>
            <p:txBody>
              <a:bodyPr>
                <a:spAutoFit/>
              </a:bodyPr>
              <a:lstStyle/>
              <a:p>
                <a:pPr marL="342900" indent="-342900" fontAlgn="b">
                  <a:spcBef>
                    <a:spcPts val="0"/>
                  </a:spcBef>
                  <a:spcAft>
                    <a:spcPts val="0"/>
                  </a:spcAft>
                  <a:defRPr/>
                </a:pPr>
                <a:r>
                  <a:rPr lang="en-US" dirty="0">
                    <a:solidFill>
                      <a:srgbClr val="000066"/>
                    </a:solidFill>
                    <a:latin typeface="+mj-lt"/>
                  </a:rPr>
                  <a:t>LOI issued</a:t>
                </a:r>
              </a:p>
              <a:p>
                <a:pPr marL="342900" indent="-342900" fontAlgn="b">
                  <a:spcBef>
                    <a:spcPts val="0"/>
                  </a:spcBef>
                  <a:spcAft>
                    <a:spcPts val="0"/>
                  </a:spcAft>
                  <a:defRPr/>
                </a:pPr>
                <a:r>
                  <a:rPr lang="en-US" dirty="0">
                    <a:solidFill>
                      <a:srgbClr val="000066"/>
                    </a:solidFill>
                    <a:latin typeface="+mj-lt"/>
                  </a:rPr>
                  <a:t>PPA signed</a:t>
                </a:r>
              </a:p>
            </p:txBody>
          </p:sp>
        </p:grpSp>
      </p:grpSp>
      <p:sp>
        <p:nvSpPr>
          <p:cNvPr id="17" name="Rectangle 16"/>
          <p:cNvSpPr>
            <a:spLocks noChangeArrowheads="1"/>
          </p:cNvSpPr>
          <p:nvPr/>
        </p:nvSpPr>
        <p:spPr bwMode="auto">
          <a:xfrm>
            <a:off x="533400" y="152400"/>
            <a:ext cx="40386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Process</a:t>
            </a:r>
            <a:endParaRPr lang="en-US" sz="3600" b="1" dirty="0">
              <a:solidFill>
                <a:srgbClr val="000066"/>
              </a:solidFill>
              <a:latin typeface="+mj-lt"/>
            </a:endParaRPr>
          </a:p>
        </p:txBody>
      </p:sp>
      <p:sp>
        <p:nvSpPr>
          <p:cNvPr id="18" name="Rectangle 17"/>
          <p:cNvSpPr/>
          <p:nvPr/>
        </p:nvSpPr>
        <p:spPr>
          <a:xfrm>
            <a:off x="533400" y="7620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609600" y="1023938"/>
          <a:ext cx="8001000" cy="5529262"/>
        </p:xfrm>
        <a:graphic>
          <a:graphicData uri="http://schemas.openxmlformats.org/drawingml/2006/table">
            <a:tbl>
              <a:tblPr firstRow="1" bandRow="1">
                <a:tableStyleId>{5C22544A-7EE6-4342-B048-85BDC9FD1C3A}</a:tableStyleId>
              </a:tblPr>
              <a:tblGrid>
                <a:gridCol w="1570567"/>
                <a:gridCol w="1274233"/>
                <a:gridCol w="2184400"/>
                <a:gridCol w="1524000"/>
                <a:gridCol w="1447800"/>
              </a:tblGrid>
              <a:tr h="526453">
                <a:tc>
                  <a:txBody>
                    <a:bodyPr/>
                    <a:lstStyle/>
                    <a:p>
                      <a:pPr algn="ctr" fontAlgn="ctr"/>
                      <a:r>
                        <a:rPr lang="en-GB" sz="1800" b="1" i="0" u="none" strike="noStrike" dirty="0" smtClean="0">
                          <a:solidFill>
                            <a:schemeClr val="bg1"/>
                          </a:solidFill>
                          <a:latin typeface="Calibri"/>
                        </a:rPr>
                        <a:t>Procurer</a:t>
                      </a:r>
                      <a:endParaRPr lang="en-GB" sz="1800" b="1" i="0" u="none" strike="noStrike" dirty="0">
                        <a:solidFill>
                          <a:schemeClr val="bg1"/>
                        </a:solidFill>
                        <a:latin typeface="Calibri"/>
                      </a:endParaRPr>
                    </a:p>
                  </a:txBody>
                  <a:tcPr marL="9525" marR="9525" marT="9525" marB="0" anchor="ctr"/>
                </a:tc>
                <a:tc>
                  <a:txBody>
                    <a:bodyPr/>
                    <a:lstStyle/>
                    <a:p>
                      <a:pPr algn="ctr" fontAlgn="ctr"/>
                      <a:r>
                        <a:rPr lang="en-GB" sz="1800" b="1" i="0" u="none" strike="noStrike" dirty="0" smtClean="0">
                          <a:solidFill>
                            <a:schemeClr val="bg1"/>
                          </a:solidFill>
                          <a:latin typeface="Calibri"/>
                        </a:rPr>
                        <a:t>Capacity (MW)</a:t>
                      </a:r>
                      <a:endParaRPr lang="en-GB" sz="1800" b="1" i="0" u="none" strike="noStrike" dirty="0">
                        <a:solidFill>
                          <a:schemeClr val="bg1"/>
                        </a:solidFill>
                        <a:latin typeface="Calibri"/>
                      </a:endParaRPr>
                    </a:p>
                  </a:txBody>
                  <a:tcPr marL="9525" marR="9525" marT="9525" marB="0" anchor="ctr"/>
                </a:tc>
                <a:tc>
                  <a:txBody>
                    <a:bodyPr/>
                    <a:lstStyle/>
                    <a:p>
                      <a:pPr algn="ctr" fontAlgn="ctr"/>
                      <a:r>
                        <a:rPr lang="en-GB" sz="1800" b="1" i="0" u="none" strike="noStrike" dirty="0">
                          <a:solidFill>
                            <a:schemeClr val="bg1"/>
                          </a:solidFill>
                          <a:latin typeface="Calibri"/>
                        </a:rPr>
                        <a:t>Winner</a:t>
                      </a:r>
                    </a:p>
                  </a:txBody>
                  <a:tcPr marL="9525" marR="9525" marT="9525" marB="0" anchor="ctr"/>
                </a:tc>
                <a:tc>
                  <a:txBody>
                    <a:bodyPr/>
                    <a:lstStyle/>
                    <a:p>
                      <a:pPr algn="ctr" fontAlgn="ctr"/>
                      <a:r>
                        <a:rPr lang="en-US" sz="1800" b="1" i="0" u="none" strike="noStrike" dirty="0">
                          <a:solidFill>
                            <a:schemeClr val="bg1"/>
                          </a:solidFill>
                          <a:latin typeface="Calibri"/>
                        </a:rPr>
                        <a:t>Tariff (L1) (net of </a:t>
                      </a:r>
                      <a:r>
                        <a:rPr lang="en-US" sz="1800" b="1" i="0" u="none" strike="noStrike" dirty="0" err="1">
                          <a:solidFill>
                            <a:schemeClr val="bg1"/>
                          </a:solidFill>
                          <a:latin typeface="Calibri"/>
                        </a:rPr>
                        <a:t>tx</a:t>
                      </a:r>
                      <a:r>
                        <a:rPr lang="en-US" sz="1800" b="1" i="0" u="none" strike="noStrike" dirty="0">
                          <a:solidFill>
                            <a:schemeClr val="bg1"/>
                          </a:solidFill>
                          <a:latin typeface="Calibri"/>
                        </a:rPr>
                        <a:t>. Charges)</a:t>
                      </a:r>
                    </a:p>
                  </a:txBody>
                  <a:tcPr marL="9525" marR="9525" marT="9525" marB="0" anchor="ctr"/>
                </a:tc>
                <a:tc>
                  <a:txBody>
                    <a:bodyPr/>
                    <a:lstStyle/>
                    <a:p>
                      <a:pPr algn="ctr" fontAlgn="ctr"/>
                      <a:r>
                        <a:rPr lang="en-GB" sz="1800" b="1" i="0" u="none" strike="noStrike" dirty="0">
                          <a:solidFill>
                            <a:schemeClr val="bg1"/>
                          </a:solidFill>
                          <a:latin typeface="Calibri"/>
                        </a:rPr>
                        <a:t>Capacity </a:t>
                      </a:r>
                      <a:r>
                        <a:rPr lang="en-GB" sz="1800" b="1" i="0" u="none" strike="noStrike" dirty="0" smtClean="0">
                          <a:solidFill>
                            <a:schemeClr val="bg1"/>
                          </a:solidFill>
                          <a:latin typeface="Calibri"/>
                        </a:rPr>
                        <a:t>Offered (MW)</a:t>
                      </a:r>
                      <a:endParaRPr lang="en-GB" sz="1800" b="1" i="0" u="none" strike="noStrike" dirty="0">
                        <a:solidFill>
                          <a:schemeClr val="bg1"/>
                        </a:solidFill>
                        <a:latin typeface="Calibri"/>
                      </a:endParaRPr>
                    </a:p>
                  </a:txBody>
                  <a:tcPr marL="9525" marR="9525" marT="9525" marB="0" anchor="ctr"/>
                </a:tc>
              </a:tr>
              <a:tr h="526453">
                <a:tc>
                  <a:txBody>
                    <a:bodyPr/>
                    <a:lstStyle/>
                    <a:p>
                      <a:pPr algn="l" fontAlgn="b"/>
                      <a:r>
                        <a:rPr lang="en-GB" sz="1800" b="0" i="0" u="none" strike="noStrike" kern="1200" dirty="0" smtClean="0">
                          <a:solidFill>
                            <a:srgbClr val="000000"/>
                          </a:solidFill>
                          <a:latin typeface="Calibri"/>
                          <a:ea typeface="+mn-ea"/>
                          <a:cs typeface="+mn-cs"/>
                        </a:rPr>
                        <a:t>UPPCL</a:t>
                      </a:r>
                      <a:endParaRPr lang="en-GB" sz="1800" b="0" i="0" u="none" strike="noStrike" kern="1200" dirty="0">
                        <a:solidFill>
                          <a:srgbClr val="000000"/>
                        </a:solidFill>
                        <a:latin typeface="Calibri"/>
                        <a:ea typeface="+mn-ea"/>
                        <a:cs typeface="+mn-cs"/>
                      </a:endParaRPr>
                    </a:p>
                  </a:txBody>
                  <a:tcPr marL="9525" marR="9525" marT="9525" marB="0" anchor="ctr"/>
                </a:tc>
                <a:tc>
                  <a:txBody>
                    <a:bodyPr/>
                    <a:lstStyle/>
                    <a:p>
                      <a:pPr marL="0" lvl="0" algn="ctr" fontAlgn="b"/>
                      <a:r>
                        <a:rPr lang="en-GB" sz="1800" b="0" i="0" u="none" strike="noStrike" dirty="0" smtClean="0">
                          <a:solidFill>
                            <a:srgbClr val="000000"/>
                          </a:solidFill>
                          <a:latin typeface="Calibri"/>
                        </a:rPr>
                        <a:t>3000</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PTC Athena</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3.32</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300</a:t>
                      </a:r>
                      <a:endParaRPr lang="en-GB" sz="1800" b="0" i="0" u="none" strike="noStrike" dirty="0">
                        <a:solidFill>
                          <a:srgbClr val="000000"/>
                        </a:solidFill>
                        <a:latin typeface="Calibri"/>
                      </a:endParaRPr>
                    </a:p>
                  </a:txBody>
                  <a:tcPr marL="9525" marR="9525" marT="9525" marB="0" anchor="ctr"/>
                </a:tc>
              </a:tr>
              <a:tr h="526453">
                <a:tc>
                  <a:txBody>
                    <a:bodyPr/>
                    <a:lstStyle/>
                    <a:p>
                      <a:pPr algn="l" fontAlgn="b"/>
                      <a:r>
                        <a:rPr lang="en-GB" sz="1800" b="0" i="0" u="none" strike="noStrike" kern="1200" dirty="0" smtClean="0">
                          <a:solidFill>
                            <a:srgbClr val="000000"/>
                          </a:solidFill>
                          <a:latin typeface="Calibri"/>
                          <a:ea typeface="+mn-ea"/>
                          <a:cs typeface="+mn-cs"/>
                        </a:rPr>
                        <a:t>APPGCL</a:t>
                      </a:r>
                    </a:p>
                  </a:txBody>
                  <a:tcPr marL="9525" marR="9525" marT="9525" marB="0" anchor="ctr"/>
                </a:tc>
                <a:tc>
                  <a:txBody>
                    <a:bodyPr/>
                    <a:lstStyle/>
                    <a:p>
                      <a:pPr marL="0" lvl="0" algn="ctr" fontAlgn="b"/>
                      <a:r>
                        <a:rPr lang="en-GB" sz="1800" b="0" i="0" u="none" strike="noStrike" dirty="0" smtClean="0">
                          <a:solidFill>
                            <a:srgbClr val="000000"/>
                          </a:solidFill>
                          <a:latin typeface="Calibri"/>
                        </a:rPr>
                        <a:t>2400</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PTC </a:t>
                      </a:r>
                      <a:r>
                        <a:rPr lang="en-GB" sz="1800" b="0" i="0" u="none" strike="noStrike" dirty="0" err="1" smtClean="0">
                          <a:solidFill>
                            <a:srgbClr val="000000"/>
                          </a:solidFill>
                          <a:latin typeface="Calibri"/>
                        </a:rPr>
                        <a:t>Hinduja</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3.44</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580</a:t>
                      </a:r>
                      <a:endParaRPr lang="en-GB" sz="1800" b="0" i="0" u="none" strike="noStrike" dirty="0">
                        <a:solidFill>
                          <a:srgbClr val="000000"/>
                        </a:solidFill>
                        <a:latin typeface="Calibri"/>
                      </a:endParaRPr>
                    </a:p>
                  </a:txBody>
                  <a:tcPr marL="9525" marR="9525" marT="9525" marB="0" anchor="ctr"/>
                </a:tc>
              </a:tr>
              <a:tr h="526453">
                <a:tc>
                  <a:txBody>
                    <a:bodyPr/>
                    <a:lstStyle/>
                    <a:p>
                      <a:pPr algn="l" fontAlgn="b"/>
                      <a:r>
                        <a:rPr lang="en-GB" sz="1800" b="0" i="0" u="none" strike="noStrike" kern="1200" dirty="0" smtClean="0">
                          <a:solidFill>
                            <a:srgbClr val="000000"/>
                          </a:solidFill>
                          <a:latin typeface="Calibri"/>
                          <a:ea typeface="+mn-ea"/>
                          <a:cs typeface="+mn-cs"/>
                        </a:rPr>
                        <a:t>NPCL (</a:t>
                      </a:r>
                      <a:r>
                        <a:rPr lang="en-GB" sz="1800" b="0" i="0" u="none" strike="noStrike" kern="1200" dirty="0" err="1" smtClean="0">
                          <a:solidFill>
                            <a:srgbClr val="000000"/>
                          </a:solidFill>
                          <a:latin typeface="Calibri"/>
                          <a:ea typeface="+mn-ea"/>
                          <a:cs typeface="+mn-cs"/>
                        </a:rPr>
                        <a:t>Noida</a:t>
                      </a:r>
                      <a:r>
                        <a:rPr lang="en-GB" sz="1800" b="0" i="0" u="none" strike="noStrike" kern="1200" dirty="0" smtClean="0">
                          <a:solidFill>
                            <a:srgbClr val="000000"/>
                          </a:solidFill>
                          <a:latin typeface="Calibri"/>
                          <a:ea typeface="+mn-ea"/>
                          <a:cs typeface="+mn-cs"/>
                        </a:rPr>
                        <a:t>)</a:t>
                      </a:r>
                      <a:endParaRPr lang="en-GB" sz="1800" b="0" i="0" u="none" strike="noStrike" kern="1200" dirty="0">
                        <a:solidFill>
                          <a:srgbClr val="000000"/>
                        </a:solidFill>
                        <a:latin typeface="Calibri"/>
                        <a:ea typeface="+mn-ea"/>
                        <a:cs typeface="+mn-cs"/>
                      </a:endParaRPr>
                    </a:p>
                  </a:txBody>
                  <a:tcPr marL="9525" marR="9525" marT="9525" marB="0" anchor="ctr"/>
                </a:tc>
                <a:tc>
                  <a:txBody>
                    <a:bodyPr/>
                    <a:lstStyle/>
                    <a:p>
                      <a:pPr marL="0" lvl="0" algn="ctr" fontAlgn="b"/>
                      <a:r>
                        <a:rPr lang="en-GB" sz="1800" b="0" i="0" u="none" strike="noStrike" dirty="0" smtClean="0">
                          <a:solidFill>
                            <a:srgbClr val="000000"/>
                          </a:solidFill>
                          <a:latin typeface="Calibri"/>
                        </a:rPr>
                        <a:t>1000</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Essar</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4.09</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240</a:t>
                      </a:r>
                      <a:endParaRPr lang="en-GB" sz="1800" b="0" i="0" u="none" strike="noStrike" dirty="0">
                        <a:solidFill>
                          <a:srgbClr val="000000"/>
                        </a:solidFill>
                        <a:latin typeface="Calibri"/>
                      </a:endParaRPr>
                    </a:p>
                  </a:txBody>
                  <a:tcPr marL="9525" marR="9525" marT="9525" marB="0" anchor="ctr"/>
                </a:tc>
              </a:tr>
              <a:tr h="526453">
                <a:tc>
                  <a:txBody>
                    <a:bodyPr/>
                    <a:lstStyle/>
                    <a:p>
                      <a:pPr algn="l" fontAlgn="b"/>
                      <a:r>
                        <a:rPr lang="en-GB" sz="1800" b="0" i="0" u="none" strike="noStrike">
                          <a:solidFill>
                            <a:srgbClr val="000000"/>
                          </a:solidFill>
                          <a:latin typeface="Calibri"/>
                        </a:rPr>
                        <a:t>Reliance Infra</a:t>
                      </a:r>
                    </a:p>
                  </a:txBody>
                  <a:tcPr marL="9525" marR="9525" marT="9525" marB="0" anchor="ctr"/>
                </a:tc>
                <a:tc>
                  <a:txBody>
                    <a:bodyPr/>
                    <a:lstStyle/>
                    <a:p>
                      <a:pPr marL="0" lvl="0" algn="ctr" fontAlgn="b"/>
                      <a:r>
                        <a:rPr lang="en-GB" sz="1800" b="0" i="0" u="none" strike="noStrike" dirty="0">
                          <a:solidFill>
                            <a:srgbClr val="000000"/>
                          </a:solidFill>
                          <a:latin typeface="Calibri"/>
                        </a:rPr>
                        <a:t>1500</a:t>
                      </a:r>
                    </a:p>
                  </a:txBody>
                  <a:tcPr marL="9525" marR="9525" marT="9525" marB="0" anchor="ctr"/>
                </a:tc>
                <a:tc>
                  <a:txBody>
                    <a:bodyPr/>
                    <a:lstStyle/>
                    <a:p>
                      <a:pPr algn="ctr" fontAlgn="b"/>
                      <a:r>
                        <a:rPr lang="en-GB" sz="1800" b="0" i="0" u="none" strike="noStrike" dirty="0" err="1">
                          <a:solidFill>
                            <a:srgbClr val="000000"/>
                          </a:solidFill>
                          <a:latin typeface="Calibri"/>
                        </a:rPr>
                        <a:t>Wardha</a:t>
                      </a:r>
                      <a:r>
                        <a:rPr lang="en-GB" sz="1800" b="0" i="0" u="none" strike="noStrike" dirty="0">
                          <a:solidFill>
                            <a:srgbClr val="000000"/>
                          </a:solidFill>
                          <a:latin typeface="Calibri"/>
                        </a:rPr>
                        <a:t> Power</a:t>
                      </a:r>
                    </a:p>
                  </a:txBody>
                  <a:tcPr marL="9525" marR="9525" marT="9525" marB="0" anchor="ctr"/>
                </a:tc>
                <a:tc>
                  <a:txBody>
                    <a:bodyPr/>
                    <a:lstStyle/>
                    <a:p>
                      <a:pPr algn="ctr" fontAlgn="b"/>
                      <a:r>
                        <a:rPr lang="en-GB" sz="1800" b="0" i="0" u="none" strike="noStrike" dirty="0">
                          <a:solidFill>
                            <a:srgbClr val="000000"/>
                          </a:solidFill>
                          <a:latin typeface="Calibri"/>
                        </a:rPr>
                        <a:t>3.42</a:t>
                      </a:r>
                    </a:p>
                  </a:txBody>
                  <a:tcPr marL="9525" marR="9525" marT="9525" marB="0" anchor="ctr"/>
                </a:tc>
                <a:tc>
                  <a:txBody>
                    <a:bodyPr/>
                    <a:lstStyle/>
                    <a:p>
                      <a:pPr algn="ctr" fontAlgn="b"/>
                      <a:r>
                        <a:rPr lang="en-GB" sz="1800" b="0" i="0" u="none" strike="noStrike" dirty="0">
                          <a:solidFill>
                            <a:srgbClr val="000000"/>
                          </a:solidFill>
                          <a:latin typeface="Calibri"/>
                        </a:rPr>
                        <a:t>320</a:t>
                      </a:r>
                    </a:p>
                  </a:txBody>
                  <a:tcPr marL="9525" marR="9525" marT="9525" marB="0" anchor="ctr"/>
                </a:tc>
              </a:tr>
              <a:tr h="526453">
                <a:tc>
                  <a:txBody>
                    <a:bodyPr/>
                    <a:lstStyle/>
                    <a:p>
                      <a:pPr algn="l" fontAlgn="b"/>
                      <a:r>
                        <a:rPr lang="en-GB" sz="1800" b="0" i="0" u="none" strike="noStrike" kern="1200" dirty="0" smtClean="0">
                          <a:solidFill>
                            <a:srgbClr val="000000"/>
                          </a:solidFill>
                          <a:latin typeface="Calibri"/>
                          <a:ea typeface="+mn-ea"/>
                          <a:cs typeface="+mn-cs"/>
                        </a:rPr>
                        <a:t>Maharashtra</a:t>
                      </a:r>
                      <a:endParaRPr lang="en-GB" sz="1800" b="0" i="0" u="none" strike="noStrike" kern="1200" dirty="0">
                        <a:solidFill>
                          <a:srgbClr val="000000"/>
                        </a:solidFill>
                        <a:latin typeface="Calibri"/>
                        <a:ea typeface="+mn-ea"/>
                        <a:cs typeface="+mn-cs"/>
                      </a:endParaRPr>
                    </a:p>
                  </a:txBody>
                  <a:tcPr marL="9525" marR="9525" marT="9525" marB="0" anchor="ctr"/>
                </a:tc>
                <a:tc>
                  <a:txBody>
                    <a:bodyPr/>
                    <a:lstStyle/>
                    <a:p>
                      <a:pPr marL="0" lvl="0" algn="ctr" fontAlgn="b"/>
                      <a:r>
                        <a:rPr lang="en-GB" sz="1800" b="0" i="0" u="none" strike="noStrike" dirty="0" smtClean="0">
                          <a:solidFill>
                            <a:srgbClr val="000000"/>
                          </a:solidFill>
                          <a:latin typeface="Calibri"/>
                        </a:rPr>
                        <a:t>2000</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EMCO</a:t>
                      </a:r>
                      <a:r>
                        <a:rPr lang="en-GB" sz="1800" b="0" i="0" u="none" strike="noStrike" baseline="0" dirty="0" smtClean="0">
                          <a:solidFill>
                            <a:srgbClr val="000000"/>
                          </a:solidFill>
                          <a:latin typeface="Calibri"/>
                        </a:rPr>
                        <a:t> Energy (GMR)</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2.88</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200</a:t>
                      </a:r>
                      <a:endParaRPr lang="en-GB" sz="1800" b="0" i="0" u="none" strike="noStrike" dirty="0">
                        <a:solidFill>
                          <a:srgbClr val="000000"/>
                        </a:solidFill>
                        <a:latin typeface="Calibri"/>
                      </a:endParaRPr>
                    </a:p>
                  </a:txBody>
                  <a:tcPr marL="9525" marR="9525" marT="9525" marB="0" anchor="ctr"/>
                </a:tc>
              </a:tr>
              <a:tr h="526453">
                <a:tc>
                  <a:txBody>
                    <a:bodyPr/>
                    <a:lstStyle/>
                    <a:p>
                      <a:pPr algn="l" fontAlgn="b"/>
                      <a:r>
                        <a:rPr lang="en-GB" sz="1800" b="0" i="0" u="none" strike="noStrike" kern="1200" dirty="0">
                          <a:solidFill>
                            <a:srgbClr val="000000"/>
                          </a:solidFill>
                          <a:latin typeface="Calibri"/>
                          <a:ea typeface="+mn-ea"/>
                          <a:cs typeface="+mn-cs"/>
                        </a:rPr>
                        <a:t>Bihar</a:t>
                      </a:r>
                    </a:p>
                  </a:txBody>
                  <a:tcPr marL="9525" marR="9525" marT="9525" marB="0" anchor="ctr"/>
                </a:tc>
                <a:tc>
                  <a:txBody>
                    <a:bodyPr/>
                    <a:lstStyle/>
                    <a:p>
                      <a:pPr marL="0" lvl="0" algn="ctr" fontAlgn="b"/>
                      <a:r>
                        <a:rPr lang="en-GB" sz="1800" b="0" i="0" u="none" strike="noStrike" dirty="0">
                          <a:solidFill>
                            <a:srgbClr val="000000"/>
                          </a:solidFill>
                          <a:latin typeface="Calibri"/>
                        </a:rPr>
                        <a:t>1500</a:t>
                      </a:r>
                    </a:p>
                  </a:txBody>
                  <a:tcPr marL="9525" marR="9525" marT="9525" marB="0" anchor="ctr"/>
                </a:tc>
                <a:tc>
                  <a:txBody>
                    <a:bodyPr/>
                    <a:lstStyle/>
                    <a:p>
                      <a:pPr algn="ctr" fontAlgn="b"/>
                      <a:r>
                        <a:rPr lang="en-GB" sz="1800" b="0" i="0" u="none" strike="noStrike" dirty="0">
                          <a:solidFill>
                            <a:srgbClr val="000000"/>
                          </a:solidFill>
                          <a:latin typeface="Calibri"/>
                        </a:rPr>
                        <a:t>ESSAR </a:t>
                      </a:r>
                      <a:r>
                        <a:rPr lang="en-GB" sz="1800" b="0" i="0" u="none" strike="noStrike" dirty="0" smtClean="0">
                          <a:solidFill>
                            <a:srgbClr val="000000"/>
                          </a:solidFill>
                          <a:latin typeface="Calibri"/>
                        </a:rPr>
                        <a:t>(</a:t>
                      </a:r>
                      <a:r>
                        <a:rPr lang="en-GB" sz="1800" b="0" i="0" u="none" strike="noStrike" dirty="0" err="1" smtClean="0">
                          <a:solidFill>
                            <a:srgbClr val="000000"/>
                          </a:solidFill>
                          <a:latin typeface="Calibri"/>
                        </a:rPr>
                        <a:t>Tori</a:t>
                      </a:r>
                      <a:r>
                        <a:rPr lang="en-GB" sz="1800" b="0" i="0" u="none" strike="noStrike" dirty="0" smtClean="0">
                          <a:solidFill>
                            <a:srgbClr val="000000"/>
                          </a:solidFill>
                          <a:latin typeface="Calibri"/>
                        </a:rPr>
                        <a:t>)</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a:solidFill>
                            <a:srgbClr val="000000"/>
                          </a:solidFill>
                          <a:latin typeface="Calibri"/>
                        </a:rPr>
                        <a:t>2.29</a:t>
                      </a:r>
                    </a:p>
                  </a:txBody>
                  <a:tcPr marL="9525" marR="9525" marT="9525" marB="0" anchor="ctr"/>
                </a:tc>
                <a:tc>
                  <a:txBody>
                    <a:bodyPr/>
                    <a:lstStyle/>
                    <a:p>
                      <a:pPr algn="ctr" fontAlgn="b"/>
                      <a:r>
                        <a:rPr lang="en-GB" sz="1800" b="0" i="0" u="none" strike="noStrike" dirty="0">
                          <a:solidFill>
                            <a:srgbClr val="000000"/>
                          </a:solidFill>
                          <a:latin typeface="Calibri"/>
                        </a:rPr>
                        <a:t>450</a:t>
                      </a:r>
                    </a:p>
                  </a:txBody>
                  <a:tcPr marL="9525" marR="9525" marT="9525" marB="0" anchor="ctr"/>
                </a:tc>
              </a:tr>
              <a:tr h="526453">
                <a:tc>
                  <a:txBody>
                    <a:bodyPr/>
                    <a:lstStyle/>
                    <a:p>
                      <a:pPr algn="l" fontAlgn="b"/>
                      <a:r>
                        <a:rPr lang="en-GB" sz="1800" b="0" i="0" u="none" strike="noStrike" kern="1200" dirty="0" smtClean="0">
                          <a:solidFill>
                            <a:srgbClr val="000000"/>
                          </a:solidFill>
                          <a:latin typeface="Calibri"/>
                          <a:ea typeface="+mn-ea"/>
                          <a:cs typeface="+mn-cs"/>
                        </a:rPr>
                        <a:t>Gujarat</a:t>
                      </a:r>
                      <a:endParaRPr lang="en-GB" sz="1800" b="0" i="0" u="none" strike="noStrike" kern="1200" dirty="0">
                        <a:solidFill>
                          <a:srgbClr val="000000"/>
                        </a:solidFill>
                        <a:latin typeface="Calibri"/>
                        <a:ea typeface="+mn-ea"/>
                        <a:cs typeface="+mn-cs"/>
                      </a:endParaRPr>
                    </a:p>
                  </a:txBody>
                  <a:tcPr marL="9525" marR="9525" marT="9525" marB="0" anchor="ctr"/>
                </a:tc>
                <a:tc>
                  <a:txBody>
                    <a:bodyPr/>
                    <a:lstStyle/>
                    <a:p>
                      <a:pPr marL="0" lvl="0" algn="ctr" fontAlgn="b"/>
                      <a:r>
                        <a:rPr lang="en-GB" sz="1800" b="0" i="0" u="none" strike="noStrike" dirty="0">
                          <a:solidFill>
                            <a:srgbClr val="000000"/>
                          </a:solidFill>
                          <a:latin typeface="Calibri"/>
                        </a:rPr>
                        <a:t>3000</a:t>
                      </a:r>
                    </a:p>
                  </a:txBody>
                  <a:tcPr marL="9525" marR="9525" marT="9525" marB="0" anchor="ctr"/>
                </a:tc>
                <a:tc>
                  <a:txBody>
                    <a:bodyPr/>
                    <a:lstStyle/>
                    <a:p>
                      <a:pPr algn="ctr" fontAlgn="b"/>
                      <a:r>
                        <a:rPr lang="en-GB" sz="1800" b="0" i="0" u="none" strike="noStrike" dirty="0">
                          <a:solidFill>
                            <a:srgbClr val="000000"/>
                          </a:solidFill>
                          <a:latin typeface="Calibri"/>
                        </a:rPr>
                        <a:t>KSK Energy Ventures</a:t>
                      </a:r>
                    </a:p>
                  </a:txBody>
                  <a:tcPr marL="9525" marR="9525" marT="9525" marB="0" anchor="ctr"/>
                </a:tc>
                <a:tc>
                  <a:txBody>
                    <a:bodyPr/>
                    <a:lstStyle/>
                    <a:p>
                      <a:pPr algn="ctr" fontAlgn="b"/>
                      <a:r>
                        <a:rPr lang="en-GB" sz="1800" b="0" i="0" u="none" strike="noStrike" dirty="0" smtClean="0">
                          <a:solidFill>
                            <a:srgbClr val="000000"/>
                          </a:solidFill>
                          <a:latin typeface="Calibri"/>
                        </a:rPr>
                        <a:t>2.34</a:t>
                      </a: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smtClean="0">
                          <a:solidFill>
                            <a:srgbClr val="000000"/>
                          </a:solidFill>
                          <a:latin typeface="Calibri"/>
                        </a:rPr>
                        <a:t>1010</a:t>
                      </a:r>
                      <a:endParaRPr lang="en-GB" sz="1800" b="0" i="0" u="none" strike="noStrike" dirty="0">
                        <a:solidFill>
                          <a:srgbClr val="000000"/>
                        </a:solidFill>
                        <a:latin typeface="Calibri"/>
                      </a:endParaRPr>
                    </a:p>
                  </a:txBody>
                  <a:tcPr marL="9525" marR="9525" marT="9525" marB="0" anchor="ctr"/>
                </a:tc>
              </a:tr>
              <a:tr h="727479">
                <a:tc>
                  <a:txBody>
                    <a:bodyPr/>
                    <a:lstStyle/>
                    <a:p>
                      <a:pPr algn="l" fontAlgn="b"/>
                      <a:r>
                        <a:rPr lang="en-GB" sz="1800" b="0" i="0" u="none" strike="noStrike" kern="1200" dirty="0">
                          <a:solidFill>
                            <a:srgbClr val="000000"/>
                          </a:solidFill>
                          <a:latin typeface="Calibri"/>
                          <a:ea typeface="+mn-ea"/>
                          <a:cs typeface="+mn-cs"/>
                        </a:rPr>
                        <a:t>Rajasthan</a:t>
                      </a:r>
                    </a:p>
                  </a:txBody>
                  <a:tcPr marL="9525" marR="9525" marT="9525" marB="0" anchor="ctr"/>
                </a:tc>
                <a:tc>
                  <a:txBody>
                    <a:bodyPr/>
                    <a:lstStyle/>
                    <a:p>
                      <a:pPr marL="0" lvl="0" algn="ctr" fontAlgn="b"/>
                      <a:r>
                        <a:rPr lang="en-GB" sz="1800" b="0" i="0" u="none" strike="noStrike" dirty="0">
                          <a:solidFill>
                            <a:srgbClr val="000000"/>
                          </a:solidFill>
                          <a:latin typeface="Calibri"/>
                        </a:rPr>
                        <a:t>1200</a:t>
                      </a:r>
                    </a:p>
                  </a:txBody>
                  <a:tcPr marL="9525" marR="9525" marT="9525" marB="0" anchor="ctr"/>
                </a:tc>
                <a:tc>
                  <a:txBody>
                    <a:bodyPr/>
                    <a:lstStyle/>
                    <a:p>
                      <a:pPr algn="ctr" fontAlgn="b"/>
                      <a:r>
                        <a:rPr lang="en-GB" sz="1800" b="0" i="0" u="none" strike="noStrike" dirty="0" err="1">
                          <a:solidFill>
                            <a:srgbClr val="000000"/>
                          </a:solidFill>
                          <a:latin typeface="Calibri"/>
                        </a:rPr>
                        <a:t>Adani</a:t>
                      </a:r>
                      <a:r>
                        <a:rPr lang="en-GB" sz="1800" b="0" i="0" u="none" strike="noStrike" dirty="0">
                          <a:solidFill>
                            <a:srgbClr val="000000"/>
                          </a:solidFill>
                          <a:latin typeface="Calibri"/>
                        </a:rPr>
                        <a:t> Power Rajasthan </a:t>
                      </a:r>
                    </a:p>
                  </a:txBody>
                  <a:tcPr marL="9525" marR="9525" marT="9525" marB="0" anchor="ctr"/>
                </a:tc>
                <a:tc>
                  <a:txBody>
                    <a:bodyPr/>
                    <a:lstStyle/>
                    <a:p>
                      <a:pPr algn="ctr" fontAlgn="b"/>
                      <a:r>
                        <a:rPr lang="en-GB" sz="1800" b="0" i="0" u="none" strike="noStrike" dirty="0">
                          <a:solidFill>
                            <a:srgbClr val="000000"/>
                          </a:solidFill>
                          <a:latin typeface="Calibri"/>
                        </a:rPr>
                        <a:t>2.95</a:t>
                      </a:r>
                    </a:p>
                  </a:txBody>
                  <a:tcPr marL="9525" marR="9525" marT="9525" marB="0" anchor="ctr"/>
                </a:tc>
                <a:tc>
                  <a:txBody>
                    <a:bodyPr/>
                    <a:lstStyle/>
                    <a:p>
                      <a:pPr algn="ctr" fontAlgn="b"/>
                      <a:r>
                        <a:rPr lang="en-GB" sz="1800" b="0" i="0" u="none" strike="noStrike" dirty="0">
                          <a:solidFill>
                            <a:srgbClr val="000000"/>
                          </a:solidFill>
                          <a:latin typeface="Calibri"/>
                        </a:rPr>
                        <a:t>1200</a:t>
                      </a:r>
                    </a:p>
                  </a:txBody>
                  <a:tcPr marL="9525" marR="9525" marT="9525" marB="0" anchor="ctr"/>
                </a:tc>
              </a:tr>
              <a:tr h="526453">
                <a:tc>
                  <a:txBody>
                    <a:bodyPr/>
                    <a:lstStyle/>
                    <a:p>
                      <a:pPr algn="l" fontAlgn="b"/>
                      <a:r>
                        <a:rPr lang="en-GB" sz="1800" b="0" i="0" u="none" strike="noStrike" kern="1200" dirty="0">
                          <a:solidFill>
                            <a:srgbClr val="000000"/>
                          </a:solidFill>
                          <a:latin typeface="Calibri"/>
                          <a:ea typeface="+mn-ea"/>
                          <a:cs typeface="+mn-cs"/>
                        </a:rPr>
                        <a:t>Karnataka</a:t>
                      </a:r>
                    </a:p>
                  </a:txBody>
                  <a:tcPr marL="9525" marR="9525" marT="9525" marB="0" anchor="ctr"/>
                </a:tc>
                <a:tc>
                  <a:txBody>
                    <a:bodyPr/>
                    <a:lstStyle/>
                    <a:p>
                      <a:pPr marL="0" lvl="0" algn="ctr" fontAlgn="b"/>
                      <a:r>
                        <a:rPr lang="en-GB" sz="1800" b="0" i="0" u="none" strike="noStrike" dirty="0">
                          <a:solidFill>
                            <a:srgbClr val="000000"/>
                          </a:solidFill>
                          <a:latin typeface="Calibri"/>
                        </a:rPr>
                        <a:t>2000</a:t>
                      </a:r>
                    </a:p>
                  </a:txBody>
                  <a:tcPr marL="9525" marR="9525" marT="9525" marB="0" anchor="ctr"/>
                </a:tc>
                <a:tc>
                  <a:txBody>
                    <a:bodyPr/>
                    <a:lstStyle/>
                    <a:p>
                      <a:pPr algn="ctr" fontAlgn="b"/>
                      <a:r>
                        <a:rPr lang="en-GB" sz="1800" b="0" i="0" u="none" strike="noStrike" dirty="0">
                          <a:solidFill>
                            <a:srgbClr val="000000"/>
                          </a:solidFill>
                          <a:latin typeface="Calibri"/>
                        </a:rPr>
                        <a:t>Monet Power (PTC)</a:t>
                      </a:r>
                      <a:br>
                        <a:rPr lang="en-GB" sz="1800" b="0" i="0" u="none" strike="noStrike" dirty="0">
                          <a:solidFill>
                            <a:srgbClr val="000000"/>
                          </a:solidFill>
                          <a:latin typeface="Calibri"/>
                        </a:rPr>
                      </a:br>
                      <a:endParaRPr lang="en-GB" sz="1800" b="0" i="0" u="none" strike="noStrike" dirty="0">
                        <a:solidFill>
                          <a:srgbClr val="000000"/>
                        </a:solidFill>
                        <a:latin typeface="Calibri"/>
                      </a:endParaRPr>
                    </a:p>
                  </a:txBody>
                  <a:tcPr marL="9525" marR="9525" marT="9525" marB="0" anchor="ctr"/>
                </a:tc>
                <a:tc>
                  <a:txBody>
                    <a:bodyPr/>
                    <a:lstStyle/>
                    <a:p>
                      <a:pPr algn="ctr" fontAlgn="b"/>
                      <a:r>
                        <a:rPr lang="en-GB" sz="1800" b="0" i="0" u="none" strike="noStrike" dirty="0">
                          <a:solidFill>
                            <a:srgbClr val="000000"/>
                          </a:solidFill>
                          <a:latin typeface="Calibri"/>
                        </a:rPr>
                        <a:t>2.93</a:t>
                      </a:r>
                    </a:p>
                  </a:txBody>
                  <a:tcPr marL="9525" marR="9525" marT="9525" marB="0" anchor="ctr"/>
                </a:tc>
                <a:tc>
                  <a:txBody>
                    <a:bodyPr/>
                    <a:lstStyle/>
                    <a:p>
                      <a:pPr algn="ctr" fontAlgn="b"/>
                      <a:r>
                        <a:rPr lang="en-GB" sz="1800" b="0" i="0" u="none" strike="noStrike" dirty="0">
                          <a:solidFill>
                            <a:srgbClr val="000000"/>
                          </a:solidFill>
                          <a:latin typeface="Calibri"/>
                        </a:rPr>
                        <a:t>150</a:t>
                      </a:r>
                    </a:p>
                  </a:txBody>
                  <a:tcPr marL="9525" marR="9525" marT="9525" marB="0" anchor="ctr"/>
                </a:tc>
              </a:tr>
            </a:tbl>
          </a:graphicData>
        </a:graphic>
      </p:graphicFrame>
      <p:sp>
        <p:nvSpPr>
          <p:cNvPr id="4" name="Rectangle 3"/>
          <p:cNvSpPr>
            <a:spLocks noChangeArrowheads="1"/>
          </p:cNvSpPr>
          <p:nvPr/>
        </p:nvSpPr>
        <p:spPr bwMode="auto">
          <a:xfrm>
            <a:off x="533400" y="762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Some Recent Case 1 Bids</a:t>
            </a:r>
            <a:endParaRPr lang="en-US" sz="3600" b="1" dirty="0">
              <a:solidFill>
                <a:srgbClr val="000066"/>
              </a:solidFill>
              <a:latin typeface="+mj-lt"/>
            </a:endParaRPr>
          </a:p>
        </p:txBody>
      </p:sp>
      <p:sp>
        <p:nvSpPr>
          <p:cNvPr id="5" name="Rectangle 4"/>
          <p:cNvSpPr/>
          <p:nvPr/>
        </p:nvSpPr>
        <p:spPr>
          <a:xfrm>
            <a:off x="533400" y="6858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ChangeArrowheads="1"/>
          </p:cNvSpPr>
          <p:nvPr/>
        </p:nvSpPr>
        <p:spPr bwMode="auto">
          <a:xfrm>
            <a:off x="533400" y="76200"/>
            <a:ext cx="8153400" cy="646113"/>
          </a:xfrm>
          <a:prstGeom prst="rect">
            <a:avLst/>
          </a:prstGeom>
          <a:noFill/>
          <a:ln w="9525">
            <a:noFill/>
            <a:miter lim="800000"/>
            <a:headEnd/>
            <a:tailEnd/>
          </a:ln>
        </p:spPr>
        <p:txBody>
          <a:bodyPr>
            <a:spAutoFit/>
          </a:bodyPr>
          <a:lstStyle/>
          <a:p>
            <a:r>
              <a:rPr lang="en-US" sz="3600" b="1">
                <a:solidFill>
                  <a:srgbClr val="000066"/>
                </a:solidFill>
                <a:latin typeface="Calibri" pitchFamily="34" charset="0"/>
              </a:rPr>
              <a:t>Average Quoted Tariffs</a:t>
            </a:r>
          </a:p>
        </p:txBody>
      </p:sp>
      <p:sp>
        <p:nvSpPr>
          <p:cNvPr id="5" name="Rectangle 4"/>
          <p:cNvSpPr/>
          <p:nvPr/>
        </p:nvSpPr>
        <p:spPr>
          <a:xfrm>
            <a:off x="533400" y="6858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9" name="Chart 8"/>
          <p:cNvGraphicFramePr/>
          <p:nvPr/>
        </p:nvGraphicFramePr>
        <p:xfrm>
          <a:off x="685800" y="838200"/>
          <a:ext cx="7594600" cy="2971800"/>
        </p:xfrm>
        <a:graphic>
          <a:graphicData uri="http://schemas.openxmlformats.org/drawingml/2006/chart">
            <c:chart xmlns:c="http://schemas.openxmlformats.org/drawingml/2006/chart" xmlns:r="http://schemas.openxmlformats.org/officeDocument/2006/relationships" r:id="rId2"/>
          </a:graphicData>
        </a:graphic>
      </p:graphicFrame>
      <p:sp>
        <p:nvSpPr>
          <p:cNvPr id="32772" name="TextBox 9"/>
          <p:cNvSpPr txBox="1">
            <a:spLocks noChangeArrowheads="1"/>
          </p:cNvSpPr>
          <p:nvPr/>
        </p:nvSpPr>
        <p:spPr bwMode="auto">
          <a:xfrm>
            <a:off x="6705600" y="3733800"/>
            <a:ext cx="1600200" cy="307975"/>
          </a:xfrm>
          <a:prstGeom prst="rect">
            <a:avLst/>
          </a:prstGeom>
          <a:noFill/>
          <a:ln w="9525">
            <a:noFill/>
            <a:miter lim="800000"/>
            <a:headEnd/>
            <a:tailEnd/>
          </a:ln>
        </p:spPr>
        <p:txBody>
          <a:bodyPr>
            <a:spAutoFit/>
          </a:bodyPr>
          <a:lstStyle/>
          <a:p>
            <a:r>
              <a:rPr lang="en-US" sz="1400">
                <a:latin typeface="Calibri" pitchFamily="34" charset="0"/>
              </a:rPr>
              <a:t>Source: Infraline</a:t>
            </a:r>
          </a:p>
        </p:txBody>
      </p:sp>
      <p:sp>
        <p:nvSpPr>
          <p:cNvPr id="6" name="TextBox 5"/>
          <p:cNvSpPr txBox="1"/>
          <p:nvPr/>
        </p:nvSpPr>
        <p:spPr>
          <a:xfrm>
            <a:off x="381000" y="4038600"/>
            <a:ext cx="8534400" cy="2892425"/>
          </a:xfrm>
          <a:prstGeom prst="rect">
            <a:avLst/>
          </a:prstGeom>
          <a:noFill/>
        </p:spPr>
        <p:txBody>
          <a:bodyPr>
            <a:spAutoFit/>
          </a:bodyPr>
          <a:lstStyle/>
          <a:p>
            <a:pPr marL="234950" indent="-234950" fontAlgn="auto">
              <a:spcBef>
                <a:spcPts val="0"/>
              </a:spcBef>
              <a:spcAft>
                <a:spcPts val="0"/>
              </a:spcAft>
              <a:defRPr/>
            </a:pPr>
            <a:r>
              <a:rPr lang="en-US" sz="2000" b="1" u="sng" dirty="0">
                <a:latin typeface="+mn-lt"/>
              </a:rPr>
              <a:t>Cost Plus Tariffs:</a:t>
            </a:r>
          </a:p>
          <a:p>
            <a:pPr marL="234950" indent="-234950" fontAlgn="auto">
              <a:spcBef>
                <a:spcPts val="0"/>
              </a:spcBef>
              <a:spcAft>
                <a:spcPts val="0"/>
              </a:spcAft>
              <a:buFont typeface="Arial" pitchFamily="34" charset="0"/>
              <a:buChar char="•"/>
              <a:defRPr/>
            </a:pPr>
            <a:r>
              <a:rPr lang="en-US" dirty="0">
                <a:latin typeface="+mn-lt"/>
              </a:rPr>
              <a:t>Recent projects of NTPC have “cost plus” tariff of Rs 3.72/</a:t>
            </a:r>
            <a:r>
              <a:rPr lang="en-US" dirty="0" err="1">
                <a:latin typeface="+mn-lt"/>
              </a:rPr>
              <a:t>KWHr</a:t>
            </a:r>
            <a:r>
              <a:rPr lang="en-US" dirty="0">
                <a:latin typeface="+mn-lt"/>
              </a:rPr>
              <a:t> (for </a:t>
            </a:r>
            <a:r>
              <a:rPr lang="en-US" dirty="0" err="1">
                <a:latin typeface="+mn-lt"/>
              </a:rPr>
              <a:t>Kantibijli</a:t>
            </a:r>
            <a:r>
              <a:rPr lang="en-US" dirty="0">
                <a:latin typeface="+mn-lt"/>
              </a:rPr>
              <a:t>  TPP) &amp; Rs 3.64/</a:t>
            </a:r>
            <a:r>
              <a:rPr lang="en-US" dirty="0" err="1">
                <a:latin typeface="+mn-lt"/>
              </a:rPr>
              <a:t>KWHr</a:t>
            </a:r>
            <a:r>
              <a:rPr lang="en-US" dirty="0">
                <a:latin typeface="+mn-lt"/>
              </a:rPr>
              <a:t> (for </a:t>
            </a:r>
            <a:r>
              <a:rPr lang="en-US" dirty="0" err="1">
                <a:latin typeface="+mn-lt"/>
              </a:rPr>
              <a:t>Meja</a:t>
            </a:r>
            <a:r>
              <a:rPr lang="en-US" dirty="0">
                <a:latin typeface="+mn-lt"/>
              </a:rPr>
              <a:t> </a:t>
            </a:r>
            <a:r>
              <a:rPr lang="en-US" dirty="0" err="1">
                <a:latin typeface="+mn-lt"/>
              </a:rPr>
              <a:t>Urja</a:t>
            </a:r>
            <a:r>
              <a:rPr lang="en-US" dirty="0">
                <a:latin typeface="+mn-lt"/>
              </a:rPr>
              <a:t> Nigam TPP)</a:t>
            </a:r>
          </a:p>
          <a:p>
            <a:pPr fontAlgn="auto">
              <a:spcBef>
                <a:spcPts val="0"/>
              </a:spcBef>
              <a:spcAft>
                <a:spcPts val="0"/>
              </a:spcAft>
              <a:buFont typeface="Arial" pitchFamily="34" charset="0"/>
              <a:buChar char="•"/>
              <a:defRPr/>
            </a:pPr>
            <a:endParaRPr lang="en-US" dirty="0">
              <a:latin typeface="+mn-lt"/>
            </a:endParaRPr>
          </a:p>
          <a:p>
            <a:pPr marL="234950" indent="-234950" fontAlgn="auto">
              <a:spcBef>
                <a:spcPts val="0"/>
              </a:spcBef>
              <a:spcAft>
                <a:spcPts val="0"/>
              </a:spcAft>
              <a:buFont typeface="Arial" pitchFamily="34" charset="0"/>
              <a:buChar char="•"/>
              <a:defRPr/>
            </a:pPr>
            <a:r>
              <a:rPr lang="en-US" dirty="0">
                <a:latin typeface="+mn-lt"/>
              </a:rPr>
              <a:t>  </a:t>
            </a:r>
            <a:r>
              <a:rPr lang="en-US" dirty="0" err="1">
                <a:latin typeface="+mn-lt"/>
              </a:rPr>
              <a:t>Levelised</a:t>
            </a:r>
            <a:r>
              <a:rPr lang="en-US" dirty="0">
                <a:latin typeface="+mn-lt"/>
              </a:rPr>
              <a:t> tariff for Bajaj Hindustan’s </a:t>
            </a:r>
            <a:r>
              <a:rPr lang="en-US" dirty="0" err="1">
                <a:latin typeface="+mn-lt"/>
              </a:rPr>
              <a:t>Lalitpur</a:t>
            </a:r>
            <a:r>
              <a:rPr lang="en-US" dirty="0">
                <a:latin typeface="+mn-lt"/>
              </a:rPr>
              <a:t> TPP is Rs 3.69/</a:t>
            </a:r>
            <a:r>
              <a:rPr lang="en-US" dirty="0" err="1">
                <a:latin typeface="+mn-lt"/>
              </a:rPr>
              <a:t>KWHr</a:t>
            </a:r>
            <a:endParaRPr lang="en-US" dirty="0">
              <a:latin typeface="+mn-lt"/>
            </a:endParaRPr>
          </a:p>
          <a:p>
            <a:pPr fontAlgn="auto">
              <a:spcBef>
                <a:spcPts val="0"/>
              </a:spcBef>
              <a:spcAft>
                <a:spcPts val="0"/>
              </a:spcAft>
              <a:buFont typeface="Arial" pitchFamily="34" charset="0"/>
              <a:buChar char="•"/>
              <a:defRPr/>
            </a:pPr>
            <a:endParaRPr lang="en-US" dirty="0">
              <a:latin typeface="+mn-lt"/>
            </a:endParaRPr>
          </a:p>
          <a:p>
            <a:pPr marL="234950" indent="-234950" fontAlgn="auto">
              <a:spcBef>
                <a:spcPts val="0"/>
              </a:spcBef>
              <a:spcAft>
                <a:spcPts val="0"/>
              </a:spcAft>
              <a:buFont typeface="Arial" pitchFamily="34" charset="0"/>
              <a:buChar char="•"/>
              <a:defRPr/>
            </a:pPr>
            <a:r>
              <a:rPr lang="en-US" dirty="0">
                <a:latin typeface="+mn-lt"/>
              </a:rPr>
              <a:t>A study conducted by CERC in Sep 2010 concluded that tariffs being discovered through competitive bidding are lower than the cost plus tariffs.</a:t>
            </a:r>
          </a:p>
          <a:p>
            <a:pPr fontAlgn="auto">
              <a:spcBef>
                <a:spcPts val="0"/>
              </a:spcBef>
              <a:spcAft>
                <a:spcPts val="0"/>
              </a:spcAft>
              <a:buFont typeface="Arial" pitchFamily="34" charset="0"/>
              <a:buChar char="•"/>
              <a:defRPr/>
            </a:pPr>
            <a:endParaRPr lang="en-US" dirty="0">
              <a:latin typeface="+mn-lt"/>
            </a:endParaRPr>
          </a:p>
          <a:p>
            <a:pPr fontAlgn="auto">
              <a:spcBef>
                <a:spcPts val="0"/>
              </a:spcBef>
              <a:spcAft>
                <a:spcPts val="0"/>
              </a:spcAft>
              <a:defRPr/>
            </a:pPr>
            <a:endParaRPr lang="en-US" dirty="0">
              <a:latin typeface="+mn-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533400" y="952500"/>
          <a:ext cx="8229600" cy="5524500"/>
        </p:xfrm>
        <a:graphic>
          <a:graphicData uri="http://schemas.openxmlformats.org/drawingml/2006/table">
            <a:tbl>
              <a:tblPr firstRow="1" bandRow="1">
                <a:tableStyleId>{5C22544A-7EE6-4342-B048-85BDC9FD1C3A}</a:tableStyleId>
              </a:tblPr>
              <a:tblGrid>
                <a:gridCol w="1605775"/>
                <a:gridCol w="1806497"/>
                <a:gridCol w="1806497"/>
                <a:gridCol w="1505415"/>
                <a:gridCol w="1505415"/>
              </a:tblGrid>
              <a:tr h="261098">
                <a:tc>
                  <a:txBody>
                    <a:bodyPr/>
                    <a:lstStyle/>
                    <a:p>
                      <a:pPr algn="ctr" fontAlgn="ctr"/>
                      <a:r>
                        <a:rPr lang="en-GB" sz="1800" b="1" i="0" u="none" strike="noStrike" dirty="0" smtClean="0">
                          <a:solidFill>
                            <a:schemeClr val="bg1"/>
                          </a:solidFill>
                          <a:latin typeface="+mj-lt"/>
                        </a:rPr>
                        <a:t>Project</a:t>
                      </a:r>
                      <a:endParaRPr lang="en-GB" sz="1800" b="1" i="0" u="none" strike="noStrike" dirty="0">
                        <a:solidFill>
                          <a:schemeClr val="bg1"/>
                        </a:solidFill>
                        <a:latin typeface="+mj-lt"/>
                      </a:endParaRPr>
                    </a:p>
                  </a:txBody>
                  <a:tcPr marL="9525" marR="9525" marT="9525" marB="0" anchor="ctr"/>
                </a:tc>
                <a:tc>
                  <a:txBody>
                    <a:bodyPr/>
                    <a:lstStyle/>
                    <a:p>
                      <a:pPr algn="ctr" fontAlgn="ctr"/>
                      <a:r>
                        <a:rPr lang="en-GB" sz="1800" b="1" i="0" u="none" strike="noStrike" dirty="0" smtClean="0">
                          <a:solidFill>
                            <a:schemeClr val="bg1"/>
                          </a:solidFill>
                          <a:latin typeface="+mj-lt"/>
                        </a:rPr>
                        <a:t>Capacity (MW)</a:t>
                      </a:r>
                      <a:endParaRPr lang="en-GB" sz="1800" b="1" i="0" u="none" strike="noStrike" dirty="0">
                        <a:solidFill>
                          <a:schemeClr val="bg1"/>
                        </a:solidFill>
                        <a:latin typeface="+mj-lt"/>
                      </a:endParaRPr>
                    </a:p>
                  </a:txBody>
                  <a:tcPr marL="9525" marR="9525" marT="9525" marB="0" anchor="ctr"/>
                </a:tc>
                <a:tc>
                  <a:txBody>
                    <a:bodyPr/>
                    <a:lstStyle/>
                    <a:p>
                      <a:pPr algn="ctr" fontAlgn="ctr"/>
                      <a:r>
                        <a:rPr lang="en-GB" sz="1800" b="1" i="0" u="none" strike="noStrike" dirty="0" smtClean="0">
                          <a:solidFill>
                            <a:schemeClr val="bg1"/>
                          </a:solidFill>
                          <a:latin typeface="+mj-lt"/>
                        </a:rPr>
                        <a:t>Winner</a:t>
                      </a:r>
                      <a:endParaRPr lang="en-GB" sz="1800" b="1" i="0" u="none" strike="noStrike" dirty="0">
                        <a:solidFill>
                          <a:schemeClr val="bg1"/>
                        </a:solidFill>
                        <a:latin typeface="+mj-lt"/>
                      </a:endParaRPr>
                    </a:p>
                  </a:txBody>
                  <a:tcPr marL="9525" marR="9525" marT="9525" marB="0" anchor="ctr"/>
                </a:tc>
                <a:tc>
                  <a:txBody>
                    <a:bodyPr/>
                    <a:lstStyle/>
                    <a:p>
                      <a:pPr algn="ctr" fontAlgn="ctr"/>
                      <a:r>
                        <a:rPr lang="en-GB" sz="1800" b="1" i="0" u="none" strike="noStrike" dirty="0" smtClean="0">
                          <a:solidFill>
                            <a:schemeClr val="bg1"/>
                          </a:solidFill>
                          <a:latin typeface="+mj-lt"/>
                        </a:rPr>
                        <a:t>Bid Price</a:t>
                      </a:r>
                      <a:endParaRPr lang="en-GB" sz="1800" b="1" i="0" u="none" strike="noStrike" dirty="0">
                        <a:solidFill>
                          <a:schemeClr val="bg1"/>
                        </a:solidFill>
                        <a:latin typeface="+mj-lt"/>
                      </a:endParaRPr>
                    </a:p>
                  </a:txBody>
                  <a:tcPr marL="9525" marR="9525" marT="9525" marB="0" anchor="ctr"/>
                </a:tc>
                <a:tc>
                  <a:txBody>
                    <a:bodyPr/>
                    <a:lstStyle/>
                    <a:p>
                      <a:pPr algn="ctr" fontAlgn="ctr"/>
                      <a:r>
                        <a:rPr lang="en-GB" sz="1800" b="1" i="0" u="none" strike="noStrike" dirty="0" smtClean="0">
                          <a:solidFill>
                            <a:schemeClr val="bg1"/>
                          </a:solidFill>
                          <a:latin typeface="+mj-lt"/>
                        </a:rPr>
                        <a:t>Coal </a:t>
                      </a:r>
                      <a:endParaRPr lang="en-GB" sz="1800" b="1" i="0" u="none" strike="noStrike" dirty="0">
                        <a:solidFill>
                          <a:schemeClr val="bg1"/>
                        </a:solidFill>
                        <a:latin typeface="+mj-lt"/>
                      </a:endParaRPr>
                    </a:p>
                  </a:txBody>
                  <a:tcPr marL="9525" marR="9525" marT="9525" marB="0" anchor="ctr"/>
                </a:tc>
              </a:tr>
              <a:tr h="336448">
                <a:tc gridSpan="4">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smtClean="0">
                          <a:solidFill>
                            <a:srgbClr val="000066"/>
                          </a:solidFill>
                          <a:latin typeface="+mj-lt"/>
                        </a:rPr>
                        <a:t>UMPPs</a:t>
                      </a:r>
                    </a:p>
                  </a:txBody>
                  <a:tcPr anchor="ctr"/>
                </a:tc>
                <a:tc hMerge="1">
                  <a:txBody>
                    <a:bodyPr/>
                    <a:lstStyle/>
                    <a:p>
                      <a:pPr marL="0" lvl="0" algn="ctr" fontAlgn="b"/>
                      <a:endParaRPr lang="en-GB" sz="1800" b="0" i="0" u="none" strike="noStrike" dirty="0">
                        <a:solidFill>
                          <a:srgbClr val="000066"/>
                        </a:solidFill>
                        <a:latin typeface="+mj-lt"/>
                      </a:endParaRPr>
                    </a:p>
                  </a:txBody>
                  <a:tcPr marL="9525" marR="9525" marT="9525" marB="0" anchor="ct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dirty="0" smtClean="0">
                        <a:solidFill>
                          <a:srgbClr val="000066"/>
                        </a:solidFill>
                        <a:latin typeface="+mj-lt"/>
                      </a:endParaRPr>
                    </a:p>
                  </a:txBody>
                  <a:tcPr anchor="ctr"/>
                </a:tc>
                <a:tc hMerge="1">
                  <a:txBody>
                    <a:bodyPr/>
                    <a:lstStyle/>
                    <a:p>
                      <a:pPr algn="ctr" fontAlgn="b"/>
                      <a:endParaRPr lang="en-GB" sz="18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800" b="1" dirty="0" smtClean="0">
                        <a:solidFill>
                          <a:srgbClr val="000066"/>
                        </a:solidFill>
                        <a:latin typeface="+mj-lt"/>
                      </a:endParaRPr>
                    </a:p>
                  </a:txBody>
                  <a:tcPr anchor="ctr"/>
                </a:tc>
              </a:tr>
              <a:tr h="3364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err="1" smtClean="0">
                          <a:solidFill>
                            <a:srgbClr val="000066"/>
                          </a:solidFill>
                          <a:latin typeface="+mj-lt"/>
                        </a:rPr>
                        <a:t>Sasan</a:t>
                      </a:r>
                      <a:r>
                        <a:rPr lang="en-US" sz="1800" dirty="0" smtClean="0">
                          <a:solidFill>
                            <a:srgbClr val="000066"/>
                          </a:solidFill>
                          <a:latin typeface="+mj-lt"/>
                        </a:rPr>
                        <a:t> UMPP</a:t>
                      </a:r>
                    </a:p>
                  </a:txBody>
                  <a:tcPr anchor="ctr"/>
                </a:tc>
                <a:tc>
                  <a:txBody>
                    <a:bodyPr/>
                    <a:lstStyle/>
                    <a:p>
                      <a:pPr marL="0" lvl="0" algn="ctr" fontAlgn="b"/>
                      <a:r>
                        <a:rPr lang="en-GB" sz="1800" b="0" i="0" u="none" strike="noStrike" dirty="0" smtClean="0">
                          <a:solidFill>
                            <a:srgbClr val="000066"/>
                          </a:solidFill>
                          <a:latin typeface="+mj-lt"/>
                        </a:rPr>
                        <a:t>4000</a:t>
                      </a:r>
                      <a:endParaRPr lang="en-GB" sz="18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rgbClr val="000066"/>
                          </a:solidFill>
                          <a:latin typeface="+mj-lt"/>
                        </a:rPr>
                        <a:t>Reliance power</a:t>
                      </a:r>
                    </a:p>
                  </a:txBody>
                  <a:tcPr anchor="ctr"/>
                </a:tc>
                <a:tc>
                  <a:txBody>
                    <a:bodyPr/>
                    <a:lstStyle/>
                    <a:p>
                      <a:pPr algn="ctr" fontAlgn="b"/>
                      <a:r>
                        <a:rPr lang="en-GB" sz="1800" b="0" i="0" u="none" strike="noStrike" dirty="0" smtClean="0">
                          <a:solidFill>
                            <a:srgbClr val="000066"/>
                          </a:solidFill>
                          <a:latin typeface="+mj-lt"/>
                        </a:rPr>
                        <a:t>1.196</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Captive Block</a:t>
                      </a:r>
                      <a:endParaRPr lang="en-GB" sz="1800" b="0" i="0" u="none" strike="noStrike" dirty="0">
                        <a:solidFill>
                          <a:srgbClr val="000066"/>
                        </a:solidFill>
                        <a:latin typeface="+mj-lt"/>
                      </a:endParaRPr>
                    </a:p>
                  </a:txBody>
                  <a:tcPr marL="9525" marR="9525" marT="9525" marB="0" anchor="ctr"/>
                </a:tc>
              </a:tr>
              <a:tr h="5887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err="1" smtClean="0">
                          <a:solidFill>
                            <a:srgbClr val="000066"/>
                          </a:solidFill>
                          <a:latin typeface="+mj-lt"/>
                        </a:rPr>
                        <a:t>Krishnapattam</a:t>
                      </a:r>
                      <a:r>
                        <a:rPr lang="en-US" sz="1800" dirty="0" smtClean="0">
                          <a:solidFill>
                            <a:srgbClr val="000066"/>
                          </a:solidFill>
                          <a:latin typeface="+mj-lt"/>
                        </a:rPr>
                        <a:t> UMPP</a:t>
                      </a:r>
                    </a:p>
                  </a:txBody>
                  <a:tcPr anchor="ctr"/>
                </a:tc>
                <a:tc>
                  <a:txBody>
                    <a:bodyPr/>
                    <a:lstStyle/>
                    <a:p>
                      <a:pPr marL="0" lvl="0" algn="ctr" fontAlgn="b"/>
                      <a:r>
                        <a:rPr lang="en-GB" sz="1800" b="0" i="0" u="none" strike="noStrike" dirty="0" smtClean="0">
                          <a:solidFill>
                            <a:srgbClr val="000066"/>
                          </a:solidFill>
                          <a:latin typeface="+mj-lt"/>
                        </a:rPr>
                        <a:t>4000</a:t>
                      </a:r>
                      <a:endParaRPr lang="en-GB" sz="18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rgbClr val="000066"/>
                          </a:solidFill>
                          <a:latin typeface="+mj-lt"/>
                        </a:rPr>
                        <a:t>Reliance power</a:t>
                      </a:r>
                    </a:p>
                  </a:txBody>
                  <a:tcPr anchor="ctr"/>
                </a:tc>
                <a:tc>
                  <a:txBody>
                    <a:bodyPr/>
                    <a:lstStyle/>
                    <a:p>
                      <a:pPr algn="ctr" fontAlgn="b"/>
                      <a:r>
                        <a:rPr lang="en-GB" sz="1800" b="0" i="0" u="none" strike="noStrike" dirty="0" smtClean="0">
                          <a:solidFill>
                            <a:srgbClr val="000066"/>
                          </a:solidFill>
                          <a:latin typeface="+mj-lt"/>
                        </a:rPr>
                        <a:t>2.336</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Imported</a:t>
                      </a:r>
                      <a:endParaRPr lang="en-GB" sz="1800" b="0" i="0" u="none" strike="noStrike" dirty="0">
                        <a:solidFill>
                          <a:srgbClr val="000066"/>
                        </a:solidFill>
                        <a:latin typeface="+mj-lt"/>
                      </a:endParaRPr>
                    </a:p>
                  </a:txBody>
                  <a:tcPr marL="9525" marR="9525" marT="9525" marB="0" anchor="ctr"/>
                </a:tc>
              </a:tr>
              <a:tr h="5887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1800" kern="1200" dirty="0" err="1" smtClean="0">
                          <a:solidFill>
                            <a:srgbClr val="000066"/>
                          </a:solidFill>
                          <a:latin typeface="+mj-lt"/>
                        </a:rPr>
                        <a:t>Mundra</a:t>
                      </a:r>
                      <a:r>
                        <a:rPr kumimoji="0" lang="en-US" sz="1800" kern="1200" dirty="0" smtClean="0">
                          <a:solidFill>
                            <a:srgbClr val="000066"/>
                          </a:solidFill>
                          <a:latin typeface="+mj-lt"/>
                        </a:rPr>
                        <a:t> UMPP</a:t>
                      </a:r>
                    </a:p>
                  </a:txBody>
                  <a:tcPr anchor="ctr"/>
                </a:tc>
                <a:tc>
                  <a:txBody>
                    <a:bodyPr/>
                    <a:lstStyle/>
                    <a:p>
                      <a:pPr marL="0" lvl="0" algn="ctr" fontAlgn="b"/>
                      <a:r>
                        <a:rPr lang="en-GB" sz="1800" b="0" i="0" u="none" strike="noStrike" dirty="0" smtClean="0">
                          <a:solidFill>
                            <a:srgbClr val="000066"/>
                          </a:solidFill>
                          <a:latin typeface="+mj-lt"/>
                        </a:rPr>
                        <a:t>4000</a:t>
                      </a:r>
                      <a:endParaRPr lang="en-GB" sz="1800" b="0" i="0" u="none" strike="noStrike" dirty="0">
                        <a:solidFill>
                          <a:srgbClr val="000066"/>
                        </a:solidFill>
                        <a:latin typeface="+mj-lt"/>
                      </a:endParaRPr>
                    </a:p>
                  </a:txBody>
                  <a:tcPr marL="9525" marR="9525" marT="9525" marB="0" anchor="ctr"/>
                </a:tc>
                <a:tc>
                  <a:txBody>
                    <a:bodyPr/>
                    <a:lstStyle/>
                    <a:p>
                      <a:pPr marL="0" algn="ctr" rtl="0" eaLnBrk="1" latinLnBrk="0" hangingPunct="1">
                        <a:lnSpc>
                          <a:spcPct val="100000"/>
                        </a:lnSpc>
                        <a:spcBef>
                          <a:spcPts val="0"/>
                        </a:spcBef>
                        <a:spcAft>
                          <a:spcPts val="0"/>
                        </a:spcAft>
                      </a:pPr>
                      <a:r>
                        <a:rPr kumimoji="0" lang="en-US" sz="1800" kern="1200" dirty="0" smtClean="0">
                          <a:solidFill>
                            <a:srgbClr val="000066"/>
                          </a:solidFill>
                          <a:latin typeface="+mj-lt"/>
                        </a:rPr>
                        <a:t>Tata Power</a:t>
                      </a:r>
                    </a:p>
                  </a:txBody>
                  <a:tcPr anchor="ctr"/>
                </a:tc>
                <a:tc>
                  <a:txBody>
                    <a:bodyPr/>
                    <a:lstStyle/>
                    <a:p>
                      <a:pPr algn="ctr" fontAlgn="b"/>
                      <a:r>
                        <a:rPr lang="en-GB" sz="1800" b="0" i="0" u="none" strike="noStrike" dirty="0" smtClean="0">
                          <a:solidFill>
                            <a:srgbClr val="000066"/>
                          </a:solidFill>
                          <a:latin typeface="+mj-lt"/>
                        </a:rPr>
                        <a:t>2.265</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Imported</a:t>
                      </a:r>
                      <a:endParaRPr lang="en-GB" sz="1800" b="0" i="0" u="none" strike="noStrike" dirty="0">
                        <a:solidFill>
                          <a:srgbClr val="000066"/>
                        </a:solidFill>
                        <a:latin typeface="+mj-lt"/>
                      </a:endParaRPr>
                    </a:p>
                  </a:txBody>
                  <a:tcPr marL="9525" marR="9525" marT="9525" marB="0" anchor="ctr"/>
                </a:tc>
              </a:tr>
              <a:tr h="3364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err="1" smtClean="0">
                          <a:solidFill>
                            <a:srgbClr val="000066"/>
                          </a:solidFill>
                          <a:latin typeface="+mj-lt"/>
                        </a:rPr>
                        <a:t>Tilaiya</a:t>
                      </a:r>
                      <a:r>
                        <a:rPr lang="en-US" sz="1800" dirty="0" smtClean="0">
                          <a:solidFill>
                            <a:srgbClr val="000066"/>
                          </a:solidFill>
                          <a:latin typeface="+mj-lt"/>
                        </a:rPr>
                        <a:t> UMPP</a:t>
                      </a:r>
                    </a:p>
                  </a:txBody>
                  <a:tcPr anchor="ctr"/>
                </a:tc>
                <a:tc>
                  <a:txBody>
                    <a:bodyPr/>
                    <a:lstStyle/>
                    <a:p>
                      <a:pPr marL="0" lvl="0" algn="ctr" fontAlgn="b"/>
                      <a:r>
                        <a:rPr lang="en-GB" sz="1800" b="0" i="0" u="none" strike="noStrike" dirty="0" smtClean="0">
                          <a:solidFill>
                            <a:srgbClr val="000066"/>
                          </a:solidFill>
                          <a:latin typeface="+mj-lt"/>
                        </a:rPr>
                        <a:t>4000</a:t>
                      </a:r>
                      <a:endParaRPr lang="en-GB" sz="1800" b="0" i="0" u="none" strike="noStrike" dirty="0">
                        <a:solidFill>
                          <a:srgbClr val="000066"/>
                        </a:solidFill>
                        <a:latin typeface="+mj-lt"/>
                      </a:endParaRPr>
                    </a:p>
                  </a:txBody>
                  <a:tcPr marL="9525" marR="9525" marT="9525" marB="0" anchor="ctr"/>
                </a:tc>
                <a:tc>
                  <a:txBody>
                    <a:bodyPr/>
                    <a:lstStyle/>
                    <a:p>
                      <a:pPr algn="ctr">
                        <a:lnSpc>
                          <a:spcPct val="100000"/>
                        </a:lnSpc>
                        <a:spcBef>
                          <a:spcPts val="0"/>
                        </a:spcBef>
                        <a:spcAft>
                          <a:spcPts val="0"/>
                        </a:spcAft>
                      </a:pPr>
                      <a:r>
                        <a:rPr lang="en-US" sz="1800" dirty="0" smtClean="0">
                          <a:solidFill>
                            <a:srgbClr val="000066"/>
                          </a:solidFill>
                          <a:latin typeface="+mj-lt"/>
                        </a:rPr>
                        <a:t>Reliance Power</a:t>
                      </a:r>
                    </a:p>
                  </a:txBody>
                  <a:tcPr anchor="ctr"/>
                </a:tc>
                <a:tc>
                  <a:txBody>
                    <a:bodyPr/>
                    <a:lstStyle/>
                    <a:p>
                      <a:pPr algn="ctr" fontAlgn="b"/>
                      <a:r>
                        <a:rPr lang="en-GB" sz="1800" b="0" i="0" u="none" strike="noStrike" dirty="0" smtClean="0">
                          <a:solidFill>
                            <a:srgbClr val="000066"/>
                          </a:solidFill>
                          <a:latin typeface="+mj-lt"/>
                        </a:rPr>
                        <a:t>1.77</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Captive Block</a:t>
                      </a:r>
                      <a:endParaRPr lang="en-GB" sz="1800" b="0" i="0" u="none" strike="noStrike" dirty="0">
                        <a:solidFill>
                          <a:srgbClr val="000066"/>
                        </a:solidFill>
                        <a:latin typeface="+mj-lt"/>
                      </a:endParaRPr>
                    </a:p>
                  </a:txBody>
                  <a:tcPr marL="9525" marR="9525" marT="9525" marB="0" anchor="ctr"/>
                </a:tc>
              </a:tr>
              <a:tr h="336448">
                <a:tc gridSpan="4">
                  <a:txBody>
                    <a:bodyPr/>
                    <a:lstStyle/>
                    <a:p>
                      <a:pPr algn="ctr">
                        <a:lnSpc>
                          <a:spcPct val="100000"/>
                        </a:lnSpc>
                        <a:spcBef>
                          <a:spcPts val="0"/>
                        </a:spcBef>
                        <a:spcAft>
                          <a:spcPts val="0"/>
                        </a:spcAft>
                      </a:pPr>
                      <a:r>
                        <a:rPr lang="en-US" sz="1800" b="1" dirty="0" smtClean="0">
                          <a:solidFill>
                            <a:srgbClr val="000066"/>
                          </a:solidFill>
                          <a:latin typeface="+mj-lt"/>
                        </a:rPr>
                        <a:t>Others</a:t>
                      </a:r>
                      <a:endParaRPr lang="en-US" sz="1800" b="1" dirty="0">
                        <a:solidFill>
                          <a:srgbClr val="000066"/>
                        </a:solidFill>
                        <a:latin typeface="+mj-lt"/>
                      </a:endParaRPr>
                    </a:p>
                  </a:txBody>
                  <a:tcPr anchor="ctr"/>
                </a:tc>
                <a:tc hMerge="1">
                  <a:txBody>
                    <a:bodyPr/>
                    <a:lstStyle/>
                    <a:p>
                      <a:pPr marL="0" lvl="0" algn="ctr" fontAlgn="b"/>
                      <a:endParaRPr lang="en-GB" sz="1800" b="0" i="0" u="none" strike="noStrike" dirty="0">
                        <a:solidFill>
                          <a:srgbClr val="000066"/>
                        </a:solidFill>
                        <a:latin typeface="+mj-lt"/>
                      </a:endParaRPr>
                    </a:p>
                  </a:txBody>
                  <a:tcPr marL="9525" marR="9525" marT="9525" marB="0" anchor="ctr"/>
                </a:tc>
                <a:tc hMerge="1">
                  <a:txBody>
                    <a:bodyPr/>
                    <a:lstStyle/>
                    <a:p>
                      <a:pPr algn="ctr">
                        <a:lnSpc>
                          <a:spcPct val="100000"/>
                        </a:lnSpc>
                        <a:spcBef>
                          <a:spcPts val="0"/>
                        </a:spcBef>
                        <a:spcAft>
                          <a:spcPts val="0"/>
                        </a:spcAft>
                      </a:pPr>
                      <a:endParaRPr lang="en-US" sz="1800" dirty="0" smtClean="0">
                        <a:solidFill>
                          <a:srgbClr val="000066"/>
                        </a:solidFill>
                        <a:latin typeface="+mj-lt"/>
                      </a:endParaRPr>
                    </a:p>
                  </a:txBody>
                  <a:tcPr anchor="ctr"/>
                </a:tc>
                <a:tc hMerge="1">
                  <a:txBody>
                    <a:bodyPr/>
                    <a:lstStyle/>
                    <a:p>
                      <a:pPr algn="ctr" fontAlgn="b"/>
                      <a:endParaRPr lang="en-GB" sz="1800" b="0" i="0" u="none" strike="noStrike" dirty="0">
                        <a:solidFill>
                          <a:srgbClr val="000066"/>
                        </a:solidFill>
                        <a:latin typeface="+mj-lt"/>
                      </a:endParaRPr>
                    </a:p>
                  </a:txBody>
                  <a:tcPr marL="9525" marR="9525" marT="9525" marB="0" anchor="ctr"/>
                </a:tc>
                <a:tc>
                  <a:txBody>
                    <a:bodyPr/>
                    <a:lstStyle/>
                    <a:p>
                      <a:pPr algn="ctr">
                        <a:lnSpc>
                          <a:spcPct val="100000"/>
                        </a:lnSpc>
                        <a:spcBef>
                          <a:spcPts val="0"/>
                        </a:spcBef>
                        <a:spcAft>
                          <a:spcPts val="0"/>
                        </a:spcAft>
                      </a:pPr>
                      <a:endParaRPr lang="en-US" sz="1800" b="1" dirty="0">
                        <a:solidFill>
                          <a:srgbClr val="000066"/>
                        </a:solidFill>
                        <a:latin typeface="+mj-lt"/>
                      </a:endParaRPr>
                    </a:p>
                  </a:txBody>
                  <a:tcPr anchor="ctr"/>
                </a:tc>
              </a:tr>
              <a:tr h="588785">
                <a:tc>
                  <a:txBody>
                    <a:bodyPr/>
                    <a:lstStyle/>
                    <a:p>
                      <a:pPr algn="ctr">
                        <a:lnSpc>
                          <a:spcPct val="100000"/>
                        </a:lnSpc>
                        <a:spcBef>
                          <a:spcPts val="0"/>
                        </a:spcBef>
                        <a:spcAft>
                          <a:spcPts val="0"/>
                        </a:spcAft>
                      </a:pPr>
                      <a:r>
                        <a:rPr lang="en-US" sz="1800" dirty="0" err="1" smtClean="0">
                          <a:solidFill>
                            <a:srgbClr val="000066"/>
                          </a:solidFill>
                          <a:latin typeface="+mj-lt"/>
                        </a:rPr>
                        <a:t>Karachana</a:t>
                      </a:r>
                      <a:r>
                        <a:rPr lang="en-US" sz="1800" dirty="0" smtClean="0">
                          <a:solidFill>
                            <a:srgbClr val="000066"/>
                          </a:solidFill>
                          <a:latin typeface="+mj-lt"/>
                        </a:rPr>
                        <a:t>, UP</a:t>
                      </a:r>
                      <a:endParaRPr lang="en-US" sz="1800" b="1" dirty="0">
                        <a:solidFill>
                          <a:srgbClr val="000066"/>
                        </a:solidFill>
                        <a:latin typeface="+mj-lt"/>
                      </a:endParaRPr>
                    </a:p>
                  </a:txBody>
                  <a:tcPr anchor="ctr"/>
                </a:tc>
                <a:tc>
                  <a:txBody>
                    <a:bodyPr/>
                    <a:lstStyle/>
                    <a:p>
                      <a:pPr marL="0" lvl="0" algn="ctr" fontAlgn="b"/>
                      <a:r>
                        <a:rPr lang="en-US" sz="1800" dirty="0" smtClean="0">
                          <a:solidFill>
                            <a:srgbClr val="000066"/>
                          </a:solidFill>
                          <a:latin typeface="+mj-lt"/>
                        </a:rPr>
                        <a:t>1320 </a:t>
                      </a:r>
                      <a:endParaRPr lang="en-GB" sz="1800" b="0" i="0" u="none" strike="noStrike" dirty="0">
                        <a:solidFill>
                          <a:srgbClr val="000066"/>
                        </a:solidFill>
                        <a:latin typeface="+mj-lt"/>
                      </a:endParaRPr>
                    </a:p>
                  </a:txBody>
                  <a:tcPr marL="9525" marR="9525" marT="9525" marB="0" anchor="ctr"/>
                </a:tc>
                <a:tc>
                  <a:txBody>
                    <a:bodyPr/>
                    <a:lstStyle/>
                    <a:p>
                      <a:pPr algn="ctr">
                        <a:lnSpc>
                          <a:spcPct val="100000"/>
                        </a:lnSpc>
                        <a:spcBef>
                          <a:spcPts val="0"/>
                        </a:spcBef>
                        <a:spcAft>
                          <a:spcPts val="0"/>
                        </a:spcAft>
                      </a:pPr>
                      <a:r>
                        <a:rPr lang="en-US" sz="1800" dirty="0" smtClean="0">
                          <a:solidFill>
                            <a:srgbClr val="000066"/>
                          </a:solidFill>
                          <a:latin typeface="+mj-lt"/>
                        </a:rPr>
                        <a:t>Jaiprakash Assoc.</a:t>
                      </a:r>
                    </a:p>
                  </a:txBody>
                  <a:tcPr anchor="ctr"/>
                </a:tc>
                <a:tc>
                  <a:txBody>
                    <a:bodyPr/>
                    <a:lstStyle/>
                    <a:p>
                      <a:pPr algn="ctr" fontAlgn="b"/>
                      <a:r>
                        <a:rPr lang="en-GB" sz="1800" b="0" i="0" u="none" strike="noStrike" dirty="0" smtClean="0">
                          <a:solidFill>
                            <a:srgbClr val="000066"/>
                          </a:solidFill>
                          <a:latin typeface="+mj-lt"/>
                        </a:rPr>
                        <a:t>2.97</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Linkage</a:t>
                      </a:r>
                      <a:endParaRPr lang="en-GB" sz="1800" b="0" i="0" u="none" strike="noStrike" dirty="0">
                        <a:solidFill>
                          <a:srgbClr val="000066"/>
                        </a:solidFill>
                        <a:latin typeface="+mj-lt"/>
                      </a:endParaRPr>
                    </a:p>
                  </a:txBody>
                  <a:tcPr marL="9525" marR="9525" marT="9525" marB="0" anchor="ctr"/>
                </a:tc>
              </a:tr>
              <a:tr h="58878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rgbClr val="000066"/>
                          </a:solidFill>
                          <a:latin typeface="+mj-lt"/>
                        </a:rPr>
                        <a:t>Bara, UP</a:t>
                      </a:r>
                      <a:endParaRPr lang="en-US" sz="1800" b="1" dirty="0">
                        <a:solidFill>
                          <a:srgbClr val="000066"/>
                        </a:solidFill>
                        <a:latin typeface="+mj-lt"/>
                      </a:endParaRPr>
                    </a:p>
                  </a:txBody>
                  <a:tcPr anchor="ctr"/>
                </a:tc>
                <a:tc>
                  <a:txBody>
                    <a:bodyPr/>
                    <a:lstStyle/>
                    <a:p>
                      <a:pPr marL="0" lvl="0" algn="ctr" fontAlgn="b"/>
                      <a:r>
                        <a:rPr lang="en-US" sz="1800" dirty="0" smtClean="0">
                          <a:solidFill>
                            <a:srgbClr val="000066"/>
                          </a:solidFill>
                          <a:latin typeface="+mj-lt"/>
                        </a:rPr>
                        <a:t>1980</a:t>
                      </a:r>
                      <a:endParaRPr lang="en-GB" sz="18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rgbClr val="000066"/>
                          </a:solidFill>
                          <a:latin typeface="+mj-lt"/>
                        </a:rPr>
                        <a:t>Jaiprakash Assoc.</a:t>
                      </a:r>
                    </a:p>
                  </a:txBody>
                  <a:tcPr anchor="ctr"/>
                </a:tc>
                <a:tc>
                  <a:txBody>
                    <a:bodyPr/>
                    <a:lstStyle/>
                    <a:p>
                      <a:pPr algn="ctr" fontAlgn="b"/>
                      <a:r>
                        <a:rPr lang="en-GB" sz="1800" b="0" i="0" u="none" strike="noStrike" dirty="0" smtClean="0">
                          <a:solidFill>
                            <a:srgbClr val="000066"/>
                          </a:solidFill>
                          <a:latin typeface="+mj-lt"/>
                        </a:rPr>
                        <a:t>3.02</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Linkage</a:t>
                      </a:r>
                      <a:endParaRPr lang="en-GB" sz="1800" b="0" i="0" u="none" strike="noStrike" dirty="0">
                        <a:solidFill>
                          <a:srgbClr val="000066"/>
                        </a:solidFill>
                        <a:latin typeface="+mj-lt"/>
                      </a:endParaRPr>
                    </a:p>
                  </a:txBody>
                  <a:tcPr marL="9525" marR="9525" marT="9525" marB="0" anchor="ctr"/>
                </a:tc>
              </a:tr>
              <a:tr h="588785">
                <a:tc>
                  <a:txBody>
                    <a:bodyPr/>
                    <a:lstStyle/>
                    <a:p>
                      <a:pPr algn="ctr">
                        <a:lnSpc>
                          <a:spcPct val="100000"/>
                        </a:lnSpc>
                        <a:spcBef>
                          <a:spcPts val="0"/>
                        </a:spcBef>
                        <a:spcAft>
                          <a:spcPts val="0"/>
                        </a:spcAft>
                      </a:pPr>
                      <a:r>
                        <a:rPr lang="en-US" sz="1800" dirty="0" err="1" smtClean="0">
                          <a:solidFill>
                            <a:srgbClr val="000066"/>
                          </a:solidFill>
                          <a:latin typeface="+mj-lt"/>
                        </a:rPr>
                        <a:t>Rajpura</a:t>
                      </a:r>
                      <a:r>
                        <a:rPr lang="en-US" sz="1800" dirty="0" smtClean="0">
                          <a:solidFill>
                            <a:srgbClr val="000066"/>
                          </a:solidFill>
                          <a:latin typeface="+mj-lt"/>
                        </a:rPr>
                        <a:t>, Punjab</a:t>
                      </a:r>
                      <a:endParaRPr lang="en-US" sz="1800" b="1" dirty="0">
                        <a:solidFill>
                          <a:srgbClr val="000066"/>
                        </a:solidFill>
                        <a:latin typeface="+mj-lt"/>
                      </a:endParaRPr>
                    </a:p>
                  </a:txBody>
                  <a:tcPr anchor="ctr"/>
                </a:tc>
                <a:tc>
                  <a:txBody>
                    <a:bodyPr/>
                    <a:lstStyle/>
                    <a:p>
                      <a:pPr marL="0" lvl="0" algn="ctr" fontAlgn="b"/>
                      <a:r>
                        <a:rPr lang="en-US" sz="1800" dirty="0" smtClean="0">
                          <a:solidFill>
                            <a:srgbClr val="000066"/>
                          </a:solidFill>
                          <a:latin typeface="+mj-lt"/>
                        </a:rPr>
                        <a:t>1320</a:t>
                      </a:r>
                      <a:endParaRPr lang="en-GB" sz="1800" b="0" i="0" u="none" strike="noStrike" dirty="0">
                        <a:solidFill>
                          <a:srgbClr val="000066"/>
                        </a:solidFill>
                        <a:latin typeface="+mj-lt"/>
                      </a:endParaRPr>
                    </a:p>
                  </a:txBody>
                  <a:tcPr marL="9525" marR="9525" marT="9525" marB="0" anchor="ctr"/>
                </a:tc>
                <a:tc>
                  <a:txBody>
                    <a:bodyPr/>
                    <a:lstStyle/>
                    <a:p>
                      <a:pPr algn="ctr">
                        <a:lnSpc>
                          <a:spcPct val="100000"/>
                        </a:lnSpc>
                        <a:spcBef>
                          <a:spcPts val="0"/>
                        </a:spcBef>
                        <a:spcAft>
                          <a:spcPts val="0"/>
                        </a:spcAft>
                      </a:pPr>
                      <a:r>
                        <a:rPr lang="en-US" sz="1800" dirty="0" smtClean="0">
                          <a:solidFill>
                            <a:srgbClr val="000066"/>
                          </a:solidFill>
                          <a:latin typeface="+mj-lt"/>
                        </a:rPr>
                        <a:t>L&amp;T</a:t>
                      </a:r>
                    </a:p>
                  </a:txBody>
                  <a:tcPr anchor="ctr"/>
                </a:tc>
                <a:tc>
                  <a:txBody>
                    <a:bodyPr/>
                    <a:lstStyle/>
                    <a:p>
                      <a:pPr algn="ctr" fontAlgn="b"/>
                      <a:r>
                        <a:rPr lang="en-GB" sz="1800" b="0" i="0" u="none" strike="noStrike" dirty="0" smtClean="0">
                          <a:solidFill>
                            <a:srgbClr val="000066"/>
                          </a:solidFill>
                          <a:latin typeface="+mj-lt"/>
                        </a:rPr>
                        <a:t>2.89</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Linkage</a:t>
                      </a:r>
                      <a:endParaRPr lang="en-GB" sz="1800" b="0" i="0" u="none" strike="noStrike" dirty="0">
                        <a:solidFill>
                          <a:srgbClr val="000066"/>
                        </a:solidFill>
                        <a:latin typeface="+mj-lt"/>
                      </a:endParaRPr>
                    </a:p>
                  </a:txBody>
                  <a:tcPr marL="9525" marR="9525" marT="9525" marB="0" anchor="ctr"/>
                </a:tc>
              </a:tr>
              <a:tr h="3364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err="1" smtClean="0">
                          <a:solidFill>
                            <a:srgbClr val="000066"/>
                          </a:solidFill>
                          <a:latin typeface="+mj-lt"/>
                        </a:rPr>
                        <a:t>Talwandi</a:t>
                      </a:r>
                      <a:r>
                        <a:rPr lang="en-US" sz="1800" dirty="0" smtClean="0">
                          <a:solidFill>
                            <a:srgbClr val="000066"/>
                          </a:solidFill>
                          <a:latin typeface="+mj-lt"/>
                        </a:rPr>
                        <a:t> Sabo</a:t>
                      </a:r>
                    </a:p>
                  </a:txBody>
                  <a:tcPr anchor="ctr"/>
                </a:tc>
                <a:tc>
                  <a:txBody>
                    <a:bodyPr/>
                    <a:lstStyle/>
                    <a:p>
                      <a:pPr marL="0" lvl="0" algn="ctr" fontAlgn="b"/>
                      <a:r>
                        <a:rPr lang="en-GB" sz="1800" b="0" i="0" u="none" strike="noStrike" dirty="0" smtClean="0">
                          <a:solidFill>
                            <a:srgbClr val="000066"/>
                          </a:solidFill>
                          <a:latin typeface="+mj-lt"/>
                        </a:rPr>
                        <a:t>2000</a:t>
                      </a:r>
                      <a:endParaRPr lang="en-GB" sz="1800" b="0" i="0" u="none" strike="noStrike" dirty="0">
                        <a:solidFill>
                          <a:srgbClr val="000066"/>
                        </a:solidFill>
                        <a:latin typeface="+mj-lt"/>
                      </a:endParaRPr>
                    </a:p>
                  </a:txBody>
                  <a:tcPr marL="9525" marR="9525" marT="9525" marB="0" anchor="ctr"/>
                </a:tc>
                <a:tc>
                  <a:txBody>
                    <a:bodyPr/>
                    <a:lstStyle/>
                    <a:p>
                      <a:pPr marL="0" lvl="0" algn="ctr" fontAlgn="b"/>
                      <a:r>
                        <a:rPr lang="en-GB" sz="1800" b="0" i="0" u="none" strike="noStrike" dirty="0" err="1" smtClean="0">
                          <a:solidFill>
                            <a:srgbClr val="000066"/>
                          </a:solidFill>
                          <a:latin typeface="+mj-lt"/>
                        </a:rPr>
                        <a:t>Sterlite</a:t>
                      </a:r>
                      <a:endParaRPr lang="en-GB" sz="1800" b="0" i="0" u="none" strike="noStrike" dirty="0" smtClean="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2.863</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smtClean="0">
                          <a:solidFill>
                            <a:srgbClr val="000066"/>
                          </a:solidFill>
                          <a:latin typeface="+mj-lt"/>
                        </a:rPr>
                        <a:t>Linkage</a:t>
                      </a:r>
                      <a:endParaRPr lang="en-GB" sz="1800" b="0" i="0" u="none" strike="noStrike" dirty="0">
                        <a:solidFill>
                          <a:srgbClr val="000066"/>
                        </a:solidFill>
                        <a:latin typeface="+mj-lt"/>
                      </a:endParaRPr>
                    </a:p>
                  </a:txBody>
                  <a:tcPr marL="9525" marR="9525" marT="9525" marB="0" anchor="ctr"/>
                </a:tc>
              </a:tr>
              <a:tr h="336448">
                <a:tc>
                  <a:txBody>
                    <a:bodyPr/>
                    <a:lstStyle/>
                    <a:p>
                      <a:pPr algn="ctr">
                        <a:lnSpc>
                          <a:spcPct val="100000"/>
                        </a:lnSpc>
                        <a:spcBef>
                          <a:spcPts val="0"/>
                        </a:spcBef>
                        <a:spcAft>
                          <a:spcPts val="0"/>
                        </a:spcAft>
                      </a:pPr>
                      <a:r>
                        <a:rPr lang="en-US" sz="1800" dirty="0" err="1" smtClean="0">
                          <a:solidFill>
                            <a:srgbClr val="000066"/>
                          </a:solidFill>
                          <a:latin typeface="+mj-lt"/>
                        </a:rPr>
                        <a:t>Bhaiyathan</a:t>
                      </a:r>
                      <a:endParaRPr lang="en-US" sz="1800" b="1" dirty="0" smtClean="0">
                        <a:solidFill>
                          <a:srgbClr val="000066"/>
                        </a:solidFill>
                        <a:latin typeface="+mj-lt"/>
                      </a:endParaRP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800" dirty="0" smtClean="0">
                          <a:solidFill>
                            <a:srgbClr val="000066"/>
                          </a:solidFill>
                          <a:latin typeface="+mj-lt"/>
                        </a:rPr>
                        <a:t>1320</a:t>
                      </a:r>
                      <a:endParaRPr lang="en-GB" sz="1800" b="0" i="0" u="none" strike="noStrike" dirty="0">
                        <a:solidFill>
                          <a:srgbClr val="000066"/>
                        </a:solidFill>
                        <a:latin typeface="+mj-lt"/>
                      </a:endParaRPr>
                    </a:p>
                  </a:txBody>
                  <a:tcPr marL="9525" marR="9525" marT="9525" marB="0" anchor="ctr"/>
                </a:tc>
                <a:tc>
                  <a:txBody>
                    <a:bodyPr/>
                    <a:lstStyle/>
                    <a:p>
                      <a:pPr marL="0" lvl="0" algn="ctr" fontAlgn="b"/>
                      <a:r>
                        <a:rPr lang="en-GB" sz="1800" b="0" i="0" u="none" strike="noStrike" dirty="0" smtClean="0">
                          <a:solidFill>
                            <a:srgbClr val="000066"/>
                          </a:solidFill>
                          <a:latin typeface="+mj-lt"/>
                        </a:rPr>
                        <a:t>India Bulls</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0.81</a:t>
                      </a:r>
                      <a:endParaRPr lang="en-GB" sz="1800" b="0" i="0" u="none" strike="noStrike" dirty="0">
                        <a:solidFill>
                          <a:srgbClr val="000066"/>
                        </a:solidFill>
                        <a:latin typeface="+mj-lt"/>
                      </a:endParaRPr>
                    </a:p>
                  </a:txBody>
                  <a:tcPr marL="9525" marR="9525" marT="9525" marB="0" anchor="ctr"/>
                </a:tc>
                <a:tc>
                  <a:txBody>
                    <a:bodyPr/>
                    <a:lstStyle/>
                    <a:p>
                      <a:pPr algn="ctr" fontAlgn="b"/>
                      <a:r>
                        <a:rPr lang="en-GB" sz="1800" b="0" i="0" u="none" strike="noStrike" dirty="0" smtClean="0">
                          <a:solidFill>
                            <a:srgbClr val="000066"/>
                          </a:solidFill>
                          <a:latin typeface="+mj-lt"/>
                        </a:rPr>
                        <a:t>Captive Block</a:t>
                      </a:r>
                      <a:endParaRPr lang="en-GB" sz="1800" b="0" i="0" u="none" strike="noStrike" dirty="0">
                        <a:solidFill>
                          <a:srgbClr val="000066"/>
                        </a:solidFill>
                        <a:latin typeface="+mj-lt"/>
                      </a:endParaRPr>
                    </a:p>
                  </a:txBody>
                  <a:tcPr marL="9525" marR="9525" marT="9525" marB="0" anchor="ctr"/>
                </a:tc>
              </a:tr>
            </a:tbl>
          </a:graphicData>
        </a:graphic>
      </p:graphicFrame>
      <p:sp>
        <p:nvSpPr>
          <p:cNvPr id="4" name="Rectangle 3"/>
          <p:cNvSpPr>
            <a:spLocks noChangeArrowheads="1"/>
          </p:cNvSpPr>
          <p:nvPr/>
        </p:nvSpPr>
        <p:spPr bwMode="auto">
          <a:xfrm>
            <a:off x="533400" y="762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Case 2 Bids</a:t>
            </a:r>
            <a:endParaRPr lang="en-US" sz="3600" b="1" dirty="0">
              <a:solidFill>
                <a:srgbClr val="000066"/>
              </a:solidFill>
              <a:latin typeface="+mj-lt"/>
            </a:endParaRPr>
          </a:p>
        </p:txBody>
      </p:sp>
      <p:sp>
        <p:nvSpPr>
          <p:cNvPr id="5" name="Rectangle 4"/>
          <p:cNvSpPr/>
          <p:nvPr/>
        </p:nvSpPr>
        <p:spPr>
          <a:xfrm>
            <a:off x="533400" y="7620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609600" y="838200"/>
          <a:ext cx="8077200" cy="4613275"/>
        </p:xfrm>
        <a:graphic>
          <a:graphicData uri="http://schemas.openxmlformats.org/drawingml/2006/table">
            <a:tbl>
              <a:tblPr firstRow="1" bandRow="1">
                <a:tableStyleId>{5C22544A-7EE6-4342-B048-85BDC9FD1C3A}</a:tableStyleId>
              </a:tblPr>
              <a:tblGrid>
                <a:gridCol w="3200400"/>
                <a:gridCol w="2286000"/>
                <a:gridCol w="2590801"/>
              </a:tblGrid>
              <a:tr h="407178">
                <a:tc>
                  <a:txBody>
                    <a:bodyPr/>
                    <a:lstStyle/>
                    <a:p>
                      <a:pPr algn="ctr" fontAlgn="ctr"/>
                      <a:r>
                        <a:rPr lang="en-GB" sz="2000" b="1" i="0" u="none" strike="noStrike" dirty="0" smtClean="0">
                          <a:solidFill>
                            <a:schemeClr val="bg1"/>
                          </a:solidFill>
                          <a:latin typeface="+mj-lt"/>
                        </a:rPr>
                        <a:t>Project</a:t>
                      </a:r>
                      <a:endParaRPr lang="en-GB" sz="2000" b="1" i="0" u="none" strike="noStrike" dirty="0">
                        <a:solidFill>
                          <a:schemeClr val="bg1"/>
                        </a:solidFill>
                        <a:latin typeface="+mj-lt"/>
                      </a:endParaRPr>
                    </a:p>
                  </a:txBody>
                  <a:tcPr marL="9525" marR="9525" marT="9525" marB="0" anchor="ctr"/>
                </a:tc>
                <a:tc>
                  <a:txBody>
                    <a:bodyPr/>
                    <a:lstStyle/>
                    <a:p>
                      <a:pPr algn="ctr" fontAlgn="ctr"/>
                      <a:r>
                        <a:rPr lang="en-GB" sz="2000" b="1" i="0" u="none" strike="noStrike" dirty="0" smtClean="0">
                          <a:solidFill>
                            <a:schemeClr val="bg1"/>
                          </a:solidFill>
                          <a:latin typeface="+mj-lt"/>
                        </a:rPr>
                        <a:t>Winner</a:t>
                      </a:r>
                      <a:endParaRPr lang="en-GB" sz="2000" b="1" i="0" u="none" strike="noStrike" dirty="0">
                        <a:solidFill>
                          <a:schemeClr val="bg1"/>
                        </a:solidFill>
                        <a:latin typeface="+mj-lt"/>
                      </a:endParaRPr>
                    </a:p>
                  </a:txBody>
                  <a:tcPr marL="9525" marR="9525" marT="9525" marB="0" anchor="ctr"/>
                </a:tc>
                <a:tc>
                  <a:txBody>
                    <a:bodyPr/>
                    <a:lstStyle/>
                    <a:p>
                      <a:pPr algn="ctr" fontAlgn="ctr"/>
                      <a:r>
                        <a:rPr lang="en-GB" sz="2000" b="1" i="0" u="none" strike="noStrike" dirty="0" err="1" smtClean="0">
                          <a:solidFill>
                            <a:schemeClr val="bg1"/>
                          </a:solidFill>
                          <a:latin typeface="+mj-lt"/>
                        </a:rPr>
                        <a:t>Tx</a:t>
                      </a:r>
                      <a:r>
                        <a:rPr lang="en-GB" sz="2000" b="1" i="0" u="none" strike="noStrike" dirty="0" smtClean="0">
                          <a:solidFill>
                            <a:schemeClr val="bg1"/>
                          </a:solidFill>
                          <a:latin typeface="+mj-lt"/>
                        </a:rPr>
                        <a:t>. Charge (Rs.</a:t>
                      </a:r>
                      <a:r>
                        <a:rPr lang="en-GB" sz="2000" b="1" i="0" u="none" strike="noStrike" baseline="0" dirty="0" smtClean="0">
                          <a:solidFill>
                            <a:schemeClr val="bg1"/>
                          </a:solidFill>
                          <a:latin typeface="+mj-lt"/>
                        </a:rPr>
                        <a:t> </a:t>
                      </a:r>
                      <a:r>
                        <a:rPr lang="en-GB" sz="2000" b="1" i="0" u="none" strike="noStrike" baseline="0" dirty="0" err="1" smtClean="0">
                          <a:solidFill>
                            <a:schemeClr val="bg1"/>
                          </a:solidFill>
                          <a:latin typeface="+mj-lt"/>
                        </a:rPr>
                        <a:t>Mn</a:t>
                      </a:r>
                      <a:r>
                        <a:rPr lang="en-GB" sz="2000" b="1" i="0" u="none" strike="noStrike" baseline="0" dirty="0" smtClean="0">
                          <a:solidFill>
                            <a:schemeClr val="bg1"/>
                          </a:solidFill>
                          <a:latin typeface="+mj-lt"/>
                        </a:rPr>
                        <a:t> p.a.)</a:t>
                      </a:r>
                      <a:endParaRPr lang="en-GB" sz="2000" b="1" i="0" u="none" strike="noStrike" dirty="0">
                        <a:solidFill>
                          <a:schemeClr val="bg1"/>
                        </a:solidFill>
                        <a:latin typeface="+mj-lt"/>
                      </a:endParaRPr>
                    </a:p>
                  </a:txBody>
                  <a:tcPr marL="9525" marR="9525" marT="9525" marB="0" anchor="ctr"/>
                </a:tc>
              </a:tr>
              <a:tr h="4950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0066"/>
                          </a:solidFill>
                          <a:latin typeface="+mj-lt"/>
                        </a:rPr>
                        <a:t>WRSS Project B</a:t>
                      </a:r>
                    </a:p>
                  </a:txBody>
                  <a:tcPr anchor="ctr"/>
                </a:tc>
                <a:tc>
                  <a:txBody>
                    <a:bodyPr/>
                    <a:lstStyle/>
                    <a:p>
                      <a:pPr marL="0" lvl="0" algn="ctr" fontAlgn="b"/>
                      <a:r>
                        <a:rPr lang="en-GB" sz="2000" b="0" i="0" u="none" strike="noStrike" dirty="0" smtClean="0">
                          <a:solidFill>
                            <a:srgbClr val="000066"/>
                          </a:solidFill>
                          <a:latin typeface="+mj-lt"/>
                        </a:rPr>
                        <a:t>Reliance Power</a:t>
                      </a:r>
                      <a:endParaRPr lang="en-GB" sz="20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0066"/>
                          </a:solidFill>
                          <a:latin typeface="+mj-lt"/>
                        </a:rPr>
                        <a:t>1084.899</a:t>
                      </a:r>
                    </a:p>
                  </a:txBody>
                  <a:tcPr anchor="ctr"/>
                </a:tc>
              </a:tr>
              <a:tr h="44636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rgbClr val="000066"/>
                          </a:solidFill>
                          <a:latin typeface="+mn-lt"/>
                          <a:ea typeface="+mn-ea"/>
                          <a:cs typeface="+mn-cs"/>
                        </a:rPr>
                        <a:t>WRSS Project C</a:t>
                      </a:r>
                    </a:p>
                  </a:txBody>
                  <a:tcPr anchor="ctr"/>
                </a:tc>
                <a:tc>
                  <a:txBody>
                    <a:bodyPr/>
                    <a:lstStyle/>
                    <a:p>
                      <a:pPr marL="0" lvl="0" algn="ctr" fontAlgn="b"/>
                      <a:r>
                        <a:rPr lang="en-GB" sz="2000" b="0" i="0" u="none" strike="noStrike" dirty="0" smtClean="0">
                          <a:solidFill>
                            <a:srgbClr val="000066"/>
                          </a:solidFill>
                          <a:latin typeface="+mj-lt"/>
                        </a:rPr>
                        <a:t>Reliance Power</a:t>
                      </a:r>
                      <a:endParaRPr lang="en-GB" sz="20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0066"/>
                          </a:solidFill>
                          <a:latin typeface="+mj-lt"/>
                        </a:rPr>
                        <a:t>564.743</a:t>
                      </a:r>
                    </a:p>
                  </a:txBody>
                  <a:tcPr anchor="ctr"/>
                </a:tc>
              </a:tr>
              <a:tr h="7897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2000" kern="1200" dirty="0" smtClean="0">
                          <a:solidFill>
                            <a:srgbClr val="000066"/>
                          </a:solidFill>
                          <a:latin typeface="+mj-lt"/>
                        </a:rPr>
                        <a:t>East-North Interconnection</a:t>
                      </a:r>
                    </a:p>
                  </a:txBody>
                  <a:tcPr anchor="ctr"/>
                </a:tc>
                <a:tc>
                  <a:txBody>
                    <a:bodyPr/>
                    <a:lstStyle/>
                    <a:p>
                      <a:pPr marL="0" lvl="0" algn="ctr" fontAlgn="b"/>
                      <a:r>
                        <a:rPr lang="en-GB" sz="2000" b="0" i="0" u="none" strike="noStrike" dirty="0" err="1" smtClean="0">
                          <a:solidFill>
                            <a:srgbClr val="000066"/>
                          </a:solidFill>
                          <a:latin typeface="+mj-lt"/>
                        </a:rPr>
                        <a:t>Sterlite</a:t>
                      </a:r>
                      <a:r>
                        <a:rPr lang="en-GB" sz="2000" b="0" i="0" u="none" strike="noStrike" dirty="0" smtClean="0">
                          <a:solidFill>
                            <a:srgbClr val="000066"/>
                          </a:solidFill>
                          <a:latin typeface="+mj-lt"/>
                        </a:rPr>
                        <a:t> Energy</a:t>
                      </a:r>
                      <a:endParaRPr lang="en-GB" sz="20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rgbClr val="000066"/>
                          </a:solidFill>
                          <a:latin typeface="+mj-lt"/>
                          <a:ea typeface="+mn-ea"/>
                          <a:cs typeface="+mn-cs"/>
                        </a:rPr>
                        <a:t>1187.95</a:t>
                      </a:r>
                    </a:p>
                  </a:txBody>
                  <a:tcPr anchor="ctr"/>
                </a:tc>
              </a:tr>
              <a:tr h="4950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solidFill>
                            <a:srgbClr val="000066"/>
                          </a:solidFill>
                          <a:latin typeface="+mj-lt"/>
                        </a:rPr>
                        <a:t>North </a:t>
                      </a:r>
                      <a:r>
                        <a:rPr lang="en-US" sz="2000" dirty="0" err="1" smtClean="0">
                          <a:solidFill>
                            <a:srgbClr val="000066"/>
                          </a:solidFill>
                          <a:latin typeface="+mj-lt"/>
                        </a:rPr>
                        <a:t>Karanpura</a:t>
                      </a:r>
                      <a:endParaRPr lang="en-US" sz="2000" dirty="0" smtClean="0">
                        <a:solidFill>
                          <a:srgbClr val="000066"/>
                        </a:solidFill>
                        <a:latin typeface="+mj-lt"/>
                      </a:endParaRPr>
                    </a:p>
                  </a:txBody>
                  <a:tcPr anchor="ctr"/>
                </a:tc>
                <a:tc>
                  <a:txBody>
                    <a:bodyPr/>
                    <a:lstStyle/>
                    <a:p>
                      <a:pPr marL="0" lvl="0" algn="ctr" fontAlgn="b"/>
                      <a:r>
                        <a:rPr lang="en-GB" sz="2000" b="0" i="0" u="none" strike="noStrike" dirty="0" smtClean="0">
                          <a:solidFill>
                            <a:srgbClr val="000066"/>
                          </a:solidFill>
                          <a:latin typeface="+mj-lt"/>
                        </a:rPr>
                        <a:t>Reliance Power</a:t>
                      </a:r>
                      <a:endParaRPr lang="en-GB" sz="2000" b="0" i="0" u="none" strike="noStrike" dirty="0">
                        <a:solidFill>
                          <a:srgbClr val="000066"/>
                        </a:solidFill>
                        <a:latin typeface="+mj-lt"/>
                      </a:endParaRPr>
                    </a:p>
                  </a:txBody>
                  <a:tcPr marL="9525" marR="9525" marT="9525" marB="0" anchor="ctr"/>
                </a:tc>
                <a:tc>
                  <a:txBody>
                    <a:bodyPr/>
                    <a:lstStyle/>
                    <a:p>
                      <a:pPr algn="ctr">
                        <a:lnSpc>
                          <a:spcPct val="100000"/>
                        </a:lnSpc>
                        <a:spcBef>
                          <a:spcPts val="0"/>
                        </a:spcBef>
                        <a:spcAft>
                          <a:spcPts val="0"/>
                        </a:spcAft>
                      </a:pPr>
                      <a:r>
                        <a:rPr lang="en-GB" sz="2000" kern="1200" dirty="0" smtClean="0">
                          <a:solidFill>
                            <a:srgbClr val="000066"/>
                          </a:solidFill>
                          <a:latin typeface="+mj-lt"/>
                          <a:ea typeface="+mn-ea"/>
                          <a:cs typeface="+mn-cs"/>
                        </a:rPr>
                        <a:t>2580.0051</a:t>
                      </a:r>
                      <a:endParaRPr lang="en-US" sz="2000" kern="1200" dirty="0" smtClean="0">
                        <a:solidFill>
                          <a:srgbClr val="000066"/>
                        </a:solidFill>
                        <a:latin typeface="+mj-lt"/>
                        <a:ea typeface="+mn-ea"/>
                        <a:cs typeface="+mn-cs"/>
                      </a:endParaRPr>
                    </a:p>
                  </a:txBody>
                  <a:tcPr anchor="ctr"/>
                </a:tc>
              </a:tr>
              <a:tr h="4950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err="1" smtClean="0">
                          <a:solidFill>
                            <a:srgbClr val="000066"/>
                          </a:solidFill>
                          <a:latin typeface="+mj-lt"/>
                        </a:rPr>
                        <a:t>Talcher</a:t>
                      </a:r>
                      <a:r>
                        <a:rPr lang="en-US" sz="2000" b="0" dirty="0" smtClean="0">
                          <a:solidFill>
                            <a:srgbClr val="000066"/>
                          </a:solidFill>
                          <a:latin typeface="+mj-lt"/>
                        </a:rPr>
                        <a:t>-II</a:t>
                      </a:r>
                      <a:endParaRPr lang="en-US" sz="2000" b="0" dirty="0">
                        <a:solidFill>
                          <a:srgbClr val="000066"/>
                        </a:solidFill>
                        <a:latin typeface="+mj-lt"/>
                      </a:endParaRPr>
                    </a:p>
                  </a:txBody>
                  <a:tcPr anchor="ctr"/>
                </a:tc>
                <a:tc>
                  <a:txBody>
                    <a:bodyPr/>
                    <a:lstStyle/>
                    <a:p>
                      <a:pPr marL="0" lvl="0" algn="ctr" fontAlgn="b"/>
                      <a:r>
                        <a:rPr lang="en-GB" sz="2000" b="0" i="0" u="none" strike="noStrike" dirty="0" smtClean="0">
                          <a:solidFill>
                            <a:srgbClr val="000066"/>
                          </a:solidFill>
                          <a:latin typeface="+mj-lt"/>
                        </a:rPr>
                        <a:t>Reliance Power</a:t>
                      </a:r>
                      <a:endParaRPr lang="en-GB" sz="2000" b="0" i="0" u="none" strike="noStrike" dirty="0">
                        <a:solidFill>
                          <a:srgbClr val="000066"/>
                        </a:solidFill>
                        <a:latin typeface="+mj-lt"/>
                      </a:endParaRPr>
                    </a:p>
                  </a:txBody>
                  <a:tcPr marL="9525" marR="9525" marT="9525" marB="0" anchor="ctr"/>
                </a:tc>
                <a:tc>
                  <a:txBody>
                    <a:bodyPr/>
                    <a:lstStyle/>
                    <a:p>
                      <a:pPr algn="ctr">
                        <a:lnSpc>
                          <a:spcPct val="100000"/>
                        </a:lnSpc>
                        <a:spcBef>
                          <a:spcPts val="0"/>
                        </a:spcBef>
                        <a:spcAft>
                          <a:spcPts val="0"/>
                        </a:spcAft>
                      </a:pPr>
                      <a:r>
                        <a:rPr lang="en-GB" sz="2000" kern="1200" dirty="0" smtClean="0">
                          <a:solidFill>
                            <a:srgbClr val="000066"/>
                          </a:solidFill>
                          <a:latin typeface="+mj-lt"/>
                          <a:ea typeface="+mn-ea"/>
                          <a:cs typeface="+mn-cs"/>
                        </a:rPr>
                        <a:t>1440.0215</a:t>
                      </a:r>
                      <a:endParaRPr lang="en-US" sz="2000" kern="1200" dirty="0" smtClean="0">
                        <a:solidFill>
                          <a:srgbClr val="000066"/>
                        </a:solidFill>
                        <a:latin typeface="+mj-lt"/>
                        <a:ea typeface="+mn-ea"/>
                        <a:cs typeface="+mn-cs"/>
                      </a:endParaRPr>
                    </a:p>
                  </a:txBody>
                  <a:tcPr anchor="ctr"/>
                </a:tc>
              </a:tr>
              <a:tr h="4950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66"/>
                          </a:solidFill>
                          <a:latin typeface="+mj-lt"/>
                        </a:rPr>
                        <a:t>Rajasthan PPP</a:t>
                      </a:r>
                      <a:endParaRPr lang="en-US" sz="2000" b="0" dirty="0">
                        <a:solidFill>
                          <a:srgbClr val="000066"/>
                        </a:solidFill>
                        <a:latin typeface="+mj-lt"/>
                      </a:endParaRPr>
                    </a:p>
                  </a:txBody>
                  <a:tcPr anchor="ctr"/>
                </a:tc>
                <a:tc>
                  <a:txBody>
                    <a:bodyPr/>
                    <a:lstStyle/>
                    <a:p>
                      <a:pPr marL="0" lvl="0" algn="ctr" fontAlgn="b"/>
                      <a:r>
                        <a:rPr lang="en-GB" sz="2000" b="0" i="0" u="none" strike="noStrike" dirty="0" smtClean="0">
                          <a:solidFill>
                            <a:srgbClr val="000066"/>
                          </a:solidFill>
                          <a:latin typeface="+mj-lt"/>
                        </a:rPr>
                        <a:t>GMR</a:t>
                      </a:r>
                      <a:endParaRPr lang="en-GB" sz="2000" b="0" i="0" u="none" strike="noStrike" dirty="0">
                        <a:solidFill>
                          <a:srgbClr val="000066"/>
                        </a:solidFill>
                        <a:latin typeface="+mj-lt"/>
                      </a:endParaRP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rgbClr val="000066"/>
                          </a:solidFill>
                          <a:latin typeface="+mj-lt"/>
                          <a:ea typeface="+mn-ea"/>
                          <a:cs typeface="+mn-cs"/>
                        </a:rPr>
                        <a:t>356.50</a:t>
                      </a:r>
                    </a:p>
                  </a:txBody>
                  <a:tcPr anchor="ctr"/>
                </a:tc>
              </a:tr>
              <a:tr h="4950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66"/>
                          </a:solidFill>
                          <a:latin typeface="+mj-lt"/>
                        </a:rPr>
                        <a:t>Jabalpur</a:t>
                      </a:r>
                      <a:endParaRPr lang="en-US" sz="2000" b="0" dirty="0">
                        <a:solidFill>
                          <a:srgbClr val="000066"/>
                        </a:solidFill>
                        <a:latin typeface="+mj-lt"/>
                      </a:endParaRP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2000" b="0" i="0" u="none" strike="noStrike" kern="1200" dirty="0" err="1" smtClean="0">
                          <a:solidFill>
                            <a:srgbClr val="000066"/>
                          </a:solidFill>
                          <a:latin typeface="+mn-lt"/>
                          <a:ea typeface="+mn-ea"/>
                          <a:cs typeface="+mn-cs"/>
                        </a:rPr>
                        <a:t>Sterlite</a:t>
                      </a:r>
                      <a:r>
                        <a:rPr lang="en-GB" sz="2000" b="0" i="0" u="none" strike="noStrike" kern="1200" dirty="0" smtClean="0">
                          <a:solidFill>
                            <a:srgbClr val="000066"/>
                          </a:solidFill>
                          <a:latin typeface="+mn-lt"/>
                          <a:ea typeface="+mn-ea"/>
                          <a:cs typeface="+mn-cs"/>
                        </a:rPr>
                        <a:t> Energy</a:t>
                      </a: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rgbClr val="000066"/>
                          </a:solidFill>
                          <a:latin typeface="+mj-lt"/>
                          <a:ea typeface="+mn-ea"/>
                          <a:cs typeface="+mn-cs"/>
                        </a:rPr>
                        <a:t>1421.28</a:t>
                      </a:r>
                    </a:p>
                  </a:txBody>
                  <a:tcPr anchor="ctr"/>
                </a:tc>
              </a:tr>
              <a:tr h="4950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0" dirty="0" smtClean="0">
                          <a:solidFill>
                            <a:srgbClr val="000066"/>
                          </a:solidFill>
                          <a:latin typeface="+mj-lt"/>
                        </a:rPr>
                        <a:t>Bhopal </a:t>
                      </a:r>
                      <a:r>
                        <a:rPr lang="en-US" sz="2000" b="0" dirty="0" err="1" smtClean="0">
                          <a:solidFill>
                            <a:srgbClr val="000066"/>
                          </a:solidFill>
                          <a:latin typeface="+mj-lt"/>
                        </a:rPr>
                        <a:t>Dhule</a:t>
                      </a:r>
                      <a:endParaRPr lang="en-US" sz="2000" b="0" dirty="0">
                        <a:solidFill>
                          <a:srgbClr val="000066"/>
                        </a:solidFill>
                        <a:latin typeface="+mj-lt"/>
                      </a:endParaRP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2000" b="0" i="0" u="none" strike="noStrike" kern="1200" dirty="0" err="1" smtClean="0">
                          <a:solidFill>
                            <a:srgbClr val="000066"/>
                          </a:solidFill>
                          <a:latin typeface="+mn-lt"/>
                          <a:ea typeface="+mn-ea"/>
                          <a:cs typeface="+mn-cs"/>
                        </a:rPr>
                        <a:t>Sterlite</a:t>
                      </a:r>
                      <a:r>
                        <a:rPr lang="en-GB" sz="2000" b="0" i="0" u="none" strike="noStrike" kern="1200" dirty="0" smtClean="0">
                          <a:solidFill>
                            <a:srgbClr val="000066"/>
                          </a:solidFill>
                          <a:latin typeface="+mn-lt"/>
                          <a:ea typeface="+mn-ea"/>
                          <a:cs typeface="+mn-cs"/>
                        </a:rPr>
                        <a:t> Energy</a:t>
                      </a:r>
                    </a:p>
                  </a:txBody>
                  <a:tcPr marL="9525" marR="9525" marT="9525"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solidFill>
                            <a:srgbClr val="000066"/>
                          </a:solidFill>
                          <a:latin typeface="+mj-lt"/>
                          <a:ea typeface="+mn-ea"/>
                          <a:cs typeface="+mn-cs"/>
                        </a:rPr>
                        <a:t>1995.30</a:t>
                      </a:r>
                    </a:p>
                  </a:txBody>
                  <a:tcPr anchor="ctr"/>
                </a:tc>
              </a:tr>
            </a:tbl>
          </a:graphicData>
        </a:graphic>
      </p:graphicFrame>
      <p:sp>
        <p:nvSpPr>
          <p:cNvPr id="4" name="Rectangle 3"/>
          <p:cNvSpPr>
            <a:spLocks noChangeArrowheads="1"/>
          </p:cNvSpPr>
          <p:nvPr/>
        </p:nvSpPr>
        <p:spPr bwMode="auto">
          <a:xfrm>
            <a:off x="533400" y="762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Transmission Bids</a:t>
            </a:r>
            <a:endParaRPr lang="en-US" sz="3600" b="1" dirty="0">
              <a:solidFill>
                <a:srgbClr val="000066"/>
              </a:solidFill>
              <a:latin typeface="+mj-lt"/>
            </a:endParaRPr>
          </a:p>
        </p:txBody>
      </p:sp>
      <p:sp>
        <p:nvSpPr>
          <p:cNvPr id="5" name="Rectangle 4"/>
          <p:cNvSpPr/>
          <p:nvPr/>
        </p:nvSpPr>
        <p:spPr>
          <a:xfrm>
            <a:off x="533400" y="6096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861" name="TextBox 5"/>
          <p:cNvSpPr txBox="1">
            <a:spLocks noChangeArrowheads="1"/>
          </p:cNvSpPr>
          <p:nvPr/>
        </p:nvSpPr>
        <p:spPr bwMode="auto">
          <a:xfrm>
            <a:off x="609600" y="5562600"/>
            <a:ext cx="8153400" cy="1000125"/>
          </a:xfrm>
          <a:prstGeom prst="rect">
            <a:avLst/>
          </a:prstGeom>
          <a:noFill/>
          <a:ln w="9525">
            <a:noFill/>
            <a:miter lim="800000"/>
            <a:headEnd/>
            <a:tailEnd/>
          </a:ln>
        </p:spPr>
        <p:txBody>
          <a:bodyPr>
            <a:spAutoFit/>
          </a:bodyPr>
          <a:lstStyle/>
          <a:p>
            <a:pPr marL="120650" indent="-120650" algn="just">
              <a:spcBef>
                <a:spcPts val="600"/>
              </a:spcBef>
              <a:buFont typeface="Arial" charset="0"/>
              <a:buChar char="•"/>
            </a:pPr>
            <a:r>
              <a:rPr lang="en-US">
                <a:solidFill>
                  <a:srgbClr val="000066"/>
                </a:solidFill>
                <a:latin typeface="Calibri" pitchFamily="34" charset="0"/>
              </a:rPr>
              <a:t>HVPNL has awarded the 1</a:t>
            </a:r>
            <a:r>
              <a:rPr lang="en-US" baseline="30000">
                <a:solidFill>
                  <a:srgbClr val="000066"/>
                </a:solidFill>
                <a:latin typeface="Calibri" pitchFamily="34" charset="0"/>
              </a:rPr>
              <a:t>st</a:t>
            </a:r>
            <a:r>
              <a:rPr lang="en-US">
                <a:solidFill>
                  <a:srgbClr val="000066"/>
                </a:solidFill>
                <a:latin typeface="Calibri" pitchFamily="34" charset="0"/>
              </a:rPr>
              <a:t> transmission project based on VGF to consortium of </a:t>
            </a:r>
            <a:r>
              <a:rPr lang="en-US">
                <a:solidFill>
                  <a:srgbClr val="000066"/>
                </a:solidFill>
                <a:latin typeface="Calibri" pitchFamily="34" charset="0"/>
                <a:ea typeface="Calibri" pitchFamily="34" charset="0"/>
                <a:cs typeface="Times New Roman" pitchFamily="18" charset="0"/>
              </a:rPr>
              <a:t>Kalpataru Power Transmission and Techno- Electric and Engineering Company Ltd</a:t>
            </a:r>
          </a:p>
          <a:p>
            <a:pPr marL="120650" indent="-120650" algn="just">
              <a:spcBef>
                <a:spcPts val="600"/>
              </a:spcBef>
              <a:buFont typeface="Arial" charset="0"/>
              <a:buChar char="•"/>
            </a:pPr>
            <a:r>
              <a:rPr lang="en-US">
                <a:solidFill>
                  <a:srgbClr val="000066"/>
                </a:solidFill>
                <a:latin typeface="Calibri" pitchFamily="34" charset="0"/>
                <a:cs typeface="Times New Roman" pitchFamily="18" charset="0"/>
              </a:rPr>
              <a:t>Quoted one time grant of Rs. 93.90 Crs and unitary charge of Rs. 4.5 crs/month</a:t>
            </a:r>
            <a:endParaRPr lang="en-US">
              <a:solidFill>
                <a:srgbClr val="000066"/>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66"/>
          <p:cNvGraphicFramePr>
            <a:graphicFrameLocks noGrp="1"/>
          </p:cNvGraphicFramePr>
          <p:nvPr/>
        </p:nvGraphicFramePr>
        <p:xfrm>
          <a:off x="609600" y="963613"/>
          <a:ext cx="8001000" cy="5665787"/>
        </p:xfrm>
        <a:graphic>
          <a:graphicData uri="http://schemas.openxmlformats.org/drawingml/2006/table">
            <a:tbl>
              <a:tblPr/>
              <a:tblGrid>
                <a:gridCol w="2590800"/>
                <a:gridCol w="4191000"/>
                <a:gridCol w="1219200"/>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bg1"/>
                          </a:solidFill>
                          <a:effectLst/>
                          <a:latin typeface="Calibri" pitchFamily="34" charset="0"/>
                          <a:cs typeface="Times New Roman" pitchFamily="18" charset="0"/>
                        </a:rPr>
                        <a:t>Project</a:t>
                      </a:r>
                      <a:endParaRPr kumimoji="0" lang="en-US" sz="1600" b="0" i="0" u="none" strike="noStrike" cap="none" normalizeH="0" baseline="0" dirty="0" smtClean="0">
                        <a:ln>
                          <a:noFill/>
                        </a:ln>
                        <a:solidFill>
                          <a:schemeClr val="bg1"/>
                        </a:solidFill>
                        <a:effectLst/>
                        <a:latin typeface="Calibri" pitchFamily="34" charset="0"/>
                        <a:ea typeface="Calibri" pitchFamily="34" charset="0"/>
                        <a:cs typeface="Times New Roman" pitchFamily="18" charset="0"/>
                      </a:endParaRPr>
                    </a:p>
                  </a:txBody>
                  <a:tcPr marL="21240" marR="2124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34" charset="0"/>
                          <a:cs typeface="Times New Roman" pitchFamily="18" charset="0"/>
                        </a:rPr>
                        <a:t>Developer</a:t>
                      </a:r>
                      <a:endParaRPr kumimoji="0" lang="en-US" sz="1600" b="0" i="0" u="none" strike="noStrike" cap="none" normalizeH="0" baseline="0" smtClean="0">
                        <a:ln>
                          <a:noFill/>
                        </a:ln>
                        <a:solidFill>
                          <a:schemeClr val="bg1"/>
                        </a:solidFill>
                        <a:effectLst/>
                        <a:latin typeface="Calibri" pitchFamily="34" charset="0"/>
                        <a:ea typeface="Calibri" pitchFamily="34" charset="0"/>
                        <a:cs typeface="Times New Roman" pitchFamily="18" charset="0"/>
                      </a:endParaRPr>
                    </a:p>
                  </a:txBody>
                  <a:tcPr marL="21240" marR="2124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34" charset="0"/>
                          <a:cs typeface="Times New Roman" pitchFamily="18" charset="0"/>
                        </a:rPr>
                        <a:t>Investment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34" charset="0"/>
                          <a:cs typeface="Times New Roman" pitchFamily="18" charset="0"/>
                        </a:rPr>
                        <a:t>(Rs bn.)</a:t>
                      </a:r>
                      <a:endParaRPr kumimoji="0" lang="en-US" sz="1600" b="0" i="0" u="none" strike="noStrike" cap="none" normalizeH="0" baseline="0" smtClean="0">
                        <a:ln>
                          <a:noFill/>
                        </a:ln>
                        <a:solidFill>
                          <a:schemeClr val="bg1"/>
                        </a:solidFill>
                        <a:effectLst/>
                        <a:latin typeface="Calibri" pitchFamily="34" charset="0"/>
                        <a:ea typeface="Calibri" pitchFamily="34" charset="0"/>
                        <a:cs typeface="Times New Roman" pitchFamily="18" charset="0"/>
                      </a:endParaRPr>
                    </a:p>
                  </a:txBody>
                  <a:tcPr marL="21240" marR="2124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Parbati-Koldam</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PKTCL [RPTL (74%) and Powergrid (26%)]</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10.00</a:t>
                      </a: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libri" pitchFamily="34" charset="0"/>
                          <a:cs typeface="Times New Roman" pitchFamily="18" charset="0"/>
                        </a:rPr>
                        <a:t>WRSSS-II</a:t>
                      </a:r>
                      <a:endPar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RPTL</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13.85</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Sugen </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TPGL [Torrent Power (74%) and Powergrid (26%)]</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3.20</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Karcham-Wangtoo </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JPL [(Jaypee (74%) and Powergrid (26%)]</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10.00</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Mahan </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Essar Power Transmission Company</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8.57</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Teesta Urja</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TPTL [(Teesta Urja (74%) and Powergrid (26%)]</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7.00</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Mundra (Adani)</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Adani Power</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15.00</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Tiroda</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MEGPTCL [Adani Power (74%) and Mahatransco (26%)]</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43.79</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Jaigad </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Jaigad Power Transco (JSW Energy -74% and MSETCL 26%)</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4.46</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East-North Interconnection</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Sterlite Technologies</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18.00</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Talcher-II </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RPTL</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9.00</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North Karanpura</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RPTL</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41.00</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rgbClr val="000000"/>
                          </a:solidFill>
                          <a:effectLst/>
                          <a:latin typeface="Calibri" pitchFamily="34" charset="0"/>
                          <a:cs typeface="Times New Roman" pitchFamily="18" charset="0"/>
                        </a:rPr>
                        <a:t>HVPNL (evacuation for Jhajjar and power from Adani Power) </a:t>
                      </a:r>
                      <a:endParaRPr kumimoji="0" lang="en-US"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Kalpataru</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Power Transmission and Techno- Electric and Engineering Company Limited</a:t>
                      </a: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Calibri" pitchFamily="34" charset="0"/>
                          <a:cs typeface="Times New Roman" pitchFamily="18" charset="0"/>
                        </a:rPr>
                        <a:t>3.82</a:t>
                      </a:r>
                      <a:endPar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21240" marR="2124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4" name="Rectangle 3"/>
          <p:cNvSpPr>
            <a:spLocks noChangeArrowheads="1"/>
          </p:cNvSpPr>
          <p:nvPr/>
        </p:nvSpPr>
        <p:spPr bwMode="auto">
          <a:xfrm>
            <a:off x="609600" y="152400"/>
            <a:ext cx="73152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Transmission - Private Sector Projects</a:t>
            </a:r>
            <a:endParaRPr lang="en-US" sz="3600" b="1" dirty="0">
              <a:solidFill>
                <a:srgbClr val="000066"/>
              </a:solidFill>
              <a:latin typeface="+mj-lt"/>
            </a:endParaRPr>
          </a:p>
        </p:txBody>
      </p:sp>
      <p:sp>
        <p:nvSpPr>
          <p:cNvPr id="5" name="Rectangle 4"/>
          <p:cNvSpPr/>
          <p:nvPr/>
        </p:nvSpPr>
        <p:spPr>
          <a:xfrm>
            <a:off x="609600" y="7620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992688" y="1185863"/>
            <a:ext cx="3962400" cy="4986337"/>
          </a:xfrm>
          <a:prstGeom prst="rect">
            <a:avLst/>
          </a:prstGeom>
          <a:noFill/>
          <a:ln>
            <a:solidFill>
              <a:schemeClr val="bg1">
                <a:lumMod val="65000"/>
              </a:schemeClr>
            </a:solidFill>
          </a:ln>
        </p:spPr>
        <p:txBody>
          <a:bodyPr>
            <a:spAutoFit/>
          </a:bodyPr>
          <a:lstStyle/>
          <a:p>
            <a:pPr algn="just" fontAlgn="auto">
              <a:spcBef>
                <a:spcPts val="600"/>
              </a:spcBef>
              <a:spcAft>
                <a:spcPts val="0"/>
              </a:spcAft>
              <a:defRPr/>
            </a:pPr>
            <a:r>
              <a:rPr lang="en-US" dirty="0">
                <a:solidFill>
                  <a:srgbClr val="000066"/>
                </a:solidFill>
                <a:latin typeface="+mn-lt"/>
              </a:rPr>
              <a:t>58% increase in volume of power transacted through traders &amp; exchanges from 2009 to 2010</a:t>
            </a:r>
          </a:p>
          <a:p>
            <a:pPr algn="just" fontAlgn="auto">
              <a:spcBef>
                <a:spcPts val="600"/>
              </a:spcBef>
              <a:spcAft>
                <a:spcPts val="0"/>
              </a:spcAft>
              <a:defRPr/>
            </a:pPr>
            <a:endParaRPr lang="en-US" dirty="0">
              <a:solidFill>
                <a:srgbClr val="000066"/>
              </a:solidFill>
              <a:latin typeface="+mn-lt"/>
            </a:endParaRPr>
          </a:p>
          <a:p>
            <a:pPr fontAlgn="auto">
              <a:spcBef>
                <a:spcPts val="600"/>
              </a:spcBef>
              <a:spcAft>
                <a:spcPts val="0"/>
              </a:spcAft>
              <a:defRPr/>
            </a:pPr>
            <a:r>
              <a:rPr lang="en-US" dirty="0">
                <a:solidFill>
                  <a:srgbClr val="000066"/>
                </a:solidFill>
                <a:latin typeface="+mn-lt"/>
              </a:rPr>
              <a:t>In 2010, short-term power market (including UI) was 16 per cent of the total short term transactions</a:t>
            </a:r>
          </a:p>
          <a:p>
            <a:pPr fontAlgn="auto">
              <a:spcBef>
                <a:spcPts val="600"/>
              </a:spcBef>
              <a:spcAft>
                <a:spcPts val="0"/>
              </a:spcAft>
              <a:defRPr/>
            </a:pPr>
            <a:endParaRPr lang="en-US" dirty="0">
              <a:solidFill>
                <a:srgbClr val="000066"/>
              </a:solidFill>
              <a:latin typeface="+mn-lt"/>
            </a:endParaRPr>
          </a:p>
          <a:p>
            <a:pPr fontAlgn="auto">
              <a:spcBef>
                <a:spcPts val="600"/>
              </a:spcBef>
              <a:spcAft>
                <a:spcPts val="0"/>
              </a:spcAft>
              <a:defRPr/>
            </a:pPr>
            <a:r>
              <a:rPr lang="en-US" dirty="0">
                <a:solidFill>
                  <a:srgbClr val="000066"/>
                </a:solidFill>
                <a:latin typeface="+mn-lt"/>
              </a:rPr>
              <a:t>2009 was 1</a:t>
            </a:r>
            <a:r>
              <a:rPr lang="en-US" baseline="30000" dirty="0">
                <a:solidFill>
                  <a:srgbClr val="000066"/>
                </a:solidFill>
                <a:latin typeface="+mn-lt"/>
              </a:rPr>
              <a:t>st</a:t>
            </a:r>
            <a:r>
              <a:rPr lang="en-US" dirty="0">
                <a:solidFill>
                  <a:srgbClr val="000066"/>
                </a:solidFill>
                <a:latin typeface="+mn-lt"/>
              </a:rPr>
              <a:t> year for procurement of power by industrial sector consumers through power exchanges (IEX only)</a:t>
            </a:r>
          </a:p>
          <a:p>
            <a:pPr fontAlgn="auto">
              <a:spcBef>
                <a:spcPts val="600"/>
              </a:spcBef>
              <a:spcAft>
                <a:spcPts val="0"/>
              </a:spcAft>
              <a:defRPr/>
            </a:pPr>
            <a:endParaRPr lang="en-US" dirty="0">
              <a:solidFill>
                <a:srgbClr val="000066"/>
              </a:solidFill>
              <a:latin typeface="+mn-lt"/>
            </a:endParaRPr>
          </a:p>
          <a:p>
            <a:pPr fontAlgn="auto">
              <a:spcBef>
                <a:spcPts val="600"/>
              </a:spcBef>
              <a:spcAft>
                <a:spcPts val="0"/>
              </a:spcAft>
              <a:defRPr/>
            </a:pPr>
            <a:r>
              <a:rPr lang="en-US" dirty="0">
                <a:solidFill>
                  <a:srgbClr val="000066"/>
                </a:solidFill>
                <a:latin typeface="+mn-lt"/>
              </a:rPr>
              <a:t>The volume transacted through power exchanges could have been 17% higher but was restricted due to transmission congestion </a:t>
            </a:r>
            <a:endParaRPr lang="en-US" dirty="0">
              <a:solidFill>
                <a:srgbClr val="000066"/>
              </a:solidFill>
              <a:latin typeface="+mn-lt"/>
            </a:endParaRPr>
          </a:p>
        </p:txBody>
      </p:sp>
      <p:sp>
        <p:nvSpPr>
          <p:cNvPr id="7" name="Rectangle 6"/>
          <p:cNvSpPr>
            <a:spLocks noChangeArrowheads="1"/>
          </p:cNvSpPr>
          <p:nvPr/>
        </p:nvSpPr>
        <p:spPr bwMode="auto">
          <a:xfrm>
            <a:off x="228600" y="152400"/>
            <a:ext cx="73152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Short Term Transactions - Volumes</a:t>
            </a:r>
            <a:endParaRPr lang="en-US" sz="3600" b="1" dirty="0">
              <a:solidFill>
                <a:srgbClr val="000066"/>
              </a:solidFill>
              <a:latin typeface="+mj-lt"/>
            </a:endParaRPr>
          </a:p>
        </p:txBody>
      </p:sp>
      <p:sp>
        <p:nvSpPr>
          <p:cNvPr id="8" name="Rectangle 7"/>
          <p:cNvSpPr/>
          <p:nvPr/>
        </p:nvSpPr>
        <p:spPr>
          <a:xfrm>
            <a:off x="228600" y="7620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9" name="Chart 8"/>
          <p:cNvGraphicFramePr/>
          <p:nvPr/>
        </p:nvGraphicFramePr>
        <p:xfrm>
          <a:off x="304800" y="3962400"/>
          <a:ext cx="4572000" cy="25527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p:nvPr/>
        </p:nvGraphicFramePr>
        <p:xfrm>
          <a:off x="304800" y="1143000"/>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457200" y="828675"/>
          <a:ext cx="8382000" cy="4357688"/>
        </p:xfrm>
        <a:graphic>
          <a:graphicData uri="http://schemas.openxmlformats.org/drawingml/2006/table">
            <a:tbl>
              <a:tblPr firstRow="1" bandRow="1">
                <a:tableStyleId>{5C22544A-7EE6-4342-B048-85BDC9FD1C3A}</a:tableStyleId>
              </a:tblPr>
              <a:tblGrid>
                <a:gridCol w="931333"/>
                <a:gridCol w="931333"/>
                <a:gridCol w="931333"/>
                <a:gridCol w="931333"/>
                <a:gridCol w="931333"/>
                <a:gridCol w="931333"/>
                <a:gridCol w="931333"/>
                <a:gridCol w="931333"/>
                <a:gridCol w="931333"/>
              </a:tblGrid>
              <a:tr h="350204">
                <a:tc gridSpan="9">
                  <a:txBody>
                    <a:bodyPr/>
                    <a:lstStyle/>
                    <a:p>
                      <a:pPr algn="ctr"/>
                      <a:r>
                        <a:rPr lang="en-GB" sz="1800" b="1" kern="1200" dirty="0" smtClean="0">
                          <a:solidFill>
                            <a:schemeClr val="lt1"/>
                          </a:solidFill>
                          <a:latin typeface="+mn-lt"/>
                          <a:ea typeface="+mn-ea"/>
                          <a:cs typeface="+mn-cs"/>
                        </a:rPr>
                        <a:t>Price of Short-Term Transactions of Electricity (</a:t>
                      </a:r>
                      <a:r>
                        <a:rPr lang="en-GB" sz="1800" b="1" kern="1200" dirty="0" err="1" smtClean="0">
                          <a:solidFill>
                            <a:schemeClr val="lt1"/>
                          </a:solidFill>
                          <a:latin typeface="+mn-lt"/>
                          <a:ea typeface="+mn-ea"/>
                          <a:cs typeface="+mn-cs"/>
                        </a:rPr>
                        <a:t>Rs/Kwh</a:t>
                      </a:r>
                      <a:r>
                        <a:rPr lang="en-GB" sz="1800" b="1" kern="1200" dirty="0" smtClean="0">
                          <a:solidFill>
                            <a:schemeClr val="lt1"/>
                          </a:solidFill>
                          <a:latin typeface="+mn-lt"/>
                          <a:ea typeface="+mn-ea"/>
                          <a:cs typeface="+mn-cs"/>
                        </a:rPr>
                        <a:t>)</a:t>
                      </a:r>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21020">
                <a:tc>
                  <a:txBody>
                    <a:bodyPr/>
                    <a:lstStyle/>
                    <a:p>
                      <a:pPr algn="ctr"/>
                      <a:endParaRPr lang="en-US" sz="1600" b="1" dirty="0">
                        <a:solidFill>
                          <a:srgbClr val="000066"/>
                        </a:solidFill>
                      </a:endParaRPr>
                    </a:p>
                  </a:txBody>
                  <a:tcPr/>
                </a:tc>
                <a:tc gridSpan="4">
                  <a:txBody>
                    <a:bodyPr/>
                    <a:lstStyle/>
                    <a:p>
                      <a:pPr algn="ctr"/>
                      <a:r>
                        <a:rPr lang="en-US" sz="1600" b="1" dirty="0" smtClean="0">
                          <a:solidFill>
                            <a:srgbClr val="000066"/>
                          </a:solidFill>
                        </a:rPr>
                        <a:t>Bilateral Through Traders</a:t>
                      </a:r>
                      <a:endParaRPr lang="en-US" sz="1600" b="1" dirty="0">
                        <a:solidFill>
                          <a:srgbClr val="000066"/>
                        </a:solidFill>
                      </a:endParaRP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2">
                  <a:txBody>
                    <a:bodyPr/>
                    <a:lstStyle/>
                    <a:p>
                      <a:pPr algn="ctr"/>
                      <a:r>
                        <a:rPr lang="en-US" sz="1600" b="1" dirty="0" smtClean="0">
                          <a:solidFill>
                            <a:srgbClr val="000066"/>
                          </a:solidFill>
                        </a:rPr>
                        <a:t>Power Exchange </a:t>
                      </a:r>
                    </a:p>
                  </a:txBody>
                  <a:tcPr/>
                </a:tc>
                <a:tc hMerge="1">
                  <a:txBody>
                    <a:bodyPr/>
                    <a:lstStyle/>
                    <a:p>
                      <a:endParaRPr lang="en-US" dirty="0"/>
                    </a:p>
                  </a:txBody>
                  <a:tcPr/>
                </a:tc>
                <a:tc gridSpan="2">
                  <a:txBody>
                    <a:bodyPr/>
                    <a:lstStyle/>
                    <a:p>
                      <a:pPr algn="ctr"/>
                      <a:r>
                        <a:rPr lang="en-US" sz="1600" b="1" dirty="0" smtClean="0">
                          <a:solidFill>
                            <a:srgbClr val="000066"/>
                          </a:solidFill>
                        </a:rPr>
                        <a:t>UI (Grid)</a:t>
                      </a:r>
                      <a:endParaRPr lang="en-US" sz="1600" b="1" dirty="0">
                        <a:solidFill>
                          <a:srgbClr val="000066"/>
                        </a:solidFill>
                      </a:endParaRPr>
                    </a:p>
                  </a:txBody>
                  <a:tcPr/>
                </a:tc>
                <a:tc hMerge="1">
                  <a:txBody>
                    <a:bodyPr/>
                    <a:lstStyle/>
                    <a:p>
                      <a:endParaRPr lang="en-US" dirty="0"/>
                    </a:p>
                  </a:txBody>
                  <a:tcPr/>
                </a:tc>
              </a:tr>
              <a:tr h="321020">
                <a:tc>
                  <a:txBody>
                    <a:bodyPr/>
                    <a:lstStyle/>
                    <a:p>
                      <a:r>
                        <a:rPr lang="en-US" sz="1600" b="1" dirty="0" smtClean="0">
                          <a:solidFill>
                            <a:srgbClr val="000066"/>
                          </a:solidFill>
                        </a:rPr>
                        <a:t>Period</a:t>
                      </a:r>
                      <a:endParaRPr lang="en-US" sz="1600" b="1" dirty="0">
                        <a:solidFill>
                          <a:srgbClr val="000066"/>
                        </a:solidFill>
                      </a:endParaRPr>
                    </a:p>
                  </a:txBody>
                  <a:tcPr/>
                </a:tc>
                <a:tc>
                  <a:txBody>
                    <a:bodyPr/>
                    <a:lstStyle/>
                    <a:p>
                      <a:pPr algn="ctr"/>
                      <a:r>
                        <a:rPr lang="en-US" sz="1600" b="1" dirty="0" smtClean="0">
                          <a:solidFill>
                            <a:srgbClr val="000066"/>
                          </a:solidFill>
                        </a:rPr>
                        <a:t>RTC</a:t>
                      </a:r>
                      <a:endParaRPr lang="en-US" sz="1600" b="1" dirty="0">
                        <a:solidFill>
                          <a:srgbClr val="000066"/>
                        </a:solidFill>
                      </a:endParaRPr>
                    </a:p>
                  </a:txBody>
                  <a:tcPr/>
                </a:tc>
                <a:tc>
                  <a:txBody>
                    <a:bodyPr/>
                    <a:lstStyle/>
                    <a:p>
                      <a:pPr algn="ctr"/>
                      <a:r>
                        <a:rPr lang="en-US" sz="1600" b="1" dirty="0" smtClean="0">
                          <a:solidFill>
                            <a:srgbClr val="000066"/>
                          </a:solidFill>
                        </a:rPr>
                        <a:t>Peak</a:t>
                      </a:r>
                      <a:endParaRPr lang="en-US" sz="1600" b="1" dirty="0">
                        <a:solidFill>
                          <a:srgbClr val="000066"/>
                        </a:solidFill>
                      </a:endParaRPr>
                    </a:p>
                  </a:txBody>
                  <a:tcPr/>
                </a:tc>
                <a:tc>
                  <a:txBody>
                    <a:bodyPr/>
                    <a:lstStyle/>
                    <a:p>
                      <a:pPr algn="ctr"/>
                      <a:r>
                        <a:rPr lang="en-US" sz="1600" b="1" dirty="0" smtClean="0">
                          <a:solidFill>
                            <a:srgbClr val="000066"/>
                          </a:solidFill>
                        </a:rPr>
                        <a:t>Off-Peak</a:t>
                      </a:r>
                      <a:endParaRPr lang="en-US" sz="1600" b="1" dirty="0">
                        <a:solidFill>
                          <a:srgbClr val="000066"/>
                        </a:solidFill>
                      </a:endParaRPr>
                    </a:p>
                  </a:txBody>
                  <a:tcPr/>
                </a:tc>
                <a:tc>
                  <a:txBody>
                    <a:bodyPr/>
                    <a:lstStyle/>
                    <a:p>
                      <a:pPr algn="ctr"/>
                      <a:r>
                        <a:rPr lang="en-US" sz="1600" b="1" dirty="0" smtClean="0">
                          <a:solidFill>
                            <a:srgbClr val="000066"/>
                          </a:solidFill>
                        </a:rPr>
                        <a:t>Wt. Avg.</a:t>
                      </a:r>
                      <a:endParaRPr lang="en-US" sz="1600" b="1" dirty="0">
                        <a:solidFill>
                          <a:srgbClr val="000066"/>
                        </a:solidFill>
                      </a:endParaRPr>
                    </a:p>
                  </a:txBody>
                  <a:tcPr>
                    <a:solidFill>
                      <a:schemeClr val="accent1">
                        <a:lumMod val="20000"/>
                        <a:lumOff val="80000"/>
                      </a:schemeClr>
                    </a:solidFill>
                  </a:tcPr>
                </a:tc>
                <a:tc>
                  <a:txBody>
                    <a:bodyPr/>
                    <a:lstStyle/>
                    <a:p>
                      <a:pPr algn="ctr"/>
                      <a:r>
                        <a:rPr lang="en-US" sz="1600" b="1" dirty="0" smtClean="0">
                          <a:solidFill>
                            <a:srgbClr val="000066"/>
                          </a:solidFill>
                        </a:rPr>
                        <a:t>IEX</a:t>
                      </a:r>
                      <a:endParaRPr lang="en-US" sz="1600" b="1" dirty="0">
                        <a:solidFill>
                          <a:srgbClr val="000066"/>
                        </a:solidFill>
                      </a:endParaRPr>
                    </a:p>
                  </a:txBody>
                  <a:tcPr/>
                </a:tc>
                <a:tc>
                  <a:txBody>
                    <a:bodyPr/>
                    <a:lstStyle/>
                    <a:p>
                      <a:pPr algn="ctr"/>
                      <a:r>
                        <a:rPr lang="en-US" sz="1600" b="1" dirty="0" smtClean="0">
                          <a:solidFill>
                            <a:srgbClr val="000066"/>
                          </a:solidFill>
                        </a:rPr>
                        <a:t>PXIL</a:t>
                      </a:r>
                      <a:endParaRPr lang="en-US" sz="1600" b="1" dirty="0">
                        <a:solidFill>
                          <a:srgbClr val="000066"/>
                        </a:solidFill>
                      </a:endParaRPr>
                    </a:p>
                  </a:txBody>
                  <a:tcPr/>
                </a:tc>
                <a:tc>
                  <a:txBody>
                    <a:bodyPr/>
                    <a:lstStyle/>
                    <a:p>
                      <a:pPr algn="ctr"/>
                      <a:r>
                        <a:rPr lang="en-US" sz="1600" b="1" dirty="0" smtClean="0">
                          <a:solidFill>
                            <a:srgbClr val="000066"/>
                          </a:solidFill>
                        </a:rPr>
                        <a:t>New</a:t>
                      </a:r>
                      <a:endParaRPr lang="en-US" sz="1600" b="1" dirty="0">
                        <a:solidFill>
                          <a:srgbClr val="000066"/>
                        </a:solidFill>
                      </a:endParaRPr>
                    </a:p>
                  </a:txBody>
                  <a:tcPr/>
                </a:tc>
                <a:tc>
                  <a:txBody>
                    <a:bodyPr/>
                    <a:lstStyle/>
                    <a:p>
                      <a:pPr algn="ctr"/>
                      <a:r>
                        <a:rPr lang="en-US" sz="1600" b="1" dirty="0" smtClean="0">
                          <a:solidFill>
                            <a:srgbClr val="000066"/>
                          </a:solidFill>
                        </a:rPr>
                        <a:t>SR</a:t>
                      </a:r>
                      <a:endParaRPr lang="en-US" sz="1600" b="1" dirty="0">
                        <a:solidFill>
                          <a:srgbClr val="000066"/>
                        </a:solidFill>
                      </a:endParaRPr>
                    </a:p>
                  </a:txBody>
                  <a:tcPr/>
                </a:tc>
              </a:tr>
              <a:tr h="272913">
                <a:tc>
                  <a:txBody>
                    <a:bodyPr/>
                    <a:lstStyle/>
                    <a:p>
                      <a:pPr marL="91440" algn="l" fontAlgn="t"/>
                      <a:r>
                        <a:rPr lang="en-GB" sz="1600" b="0" i="0" u="none" strike="noStrike" dirty="0" smtClean="0">
                          <a:solidFill>
                            <a:srgbClr val="000066"/>
                          </a:solidFill>
                          <a:latin typeface="+mj-lt"/>
                        </a:rPr>
                        <a:t>June-10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5.57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5.84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5.67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5.59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3.50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3.47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3.61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4.67</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dirty="0" smtClean="0">
                          <a:solidFill>
                            <a:srgbClr val="000066"/>
                          </a:solidFill>
                          <a:latin typeface="+mj-lt"/>
                        </a:rPr>
                        <a:t>July-10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4.97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5.89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5.02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4.98</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3.36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3.23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4.11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3.95</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dirty="0" smtClean="0">
                          <a:solidFill>
                            <a:srgbClr val="000066"/>
                          </a:solidFill>
                          <a:latin typeface="+mj-lt"/>
                        </a:rPr>
                        <a:t>Aug-10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4.86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4.80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5.34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4.92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3.41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3.52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3.45</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4.91</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dirty="0" smtClean="0">
                          <a:solidFill>
                            <a:srgbClr val="000066"/>
                          </a:solidFill>
                          <a:latin typeface="+mj-lt"/>
                        </a:rPr>
                        <a:t>Sep-10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4.71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2.20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4.90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4.73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2.53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2.82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2.02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3.38</a:t>
                      </a:r>
                      <a:endParaRPr lang="en-GB" sz="1600" b="0" i="0" u="none" strike="noStrike" dirty="0">
                        <a:solidFill>
                          <a:srgbClr val="000066"/>
                        </a:solidFill>
                        <a:latin typeface="+mj-lt"/>
                      </a:endParaRPr>
                    </a:p>
                  </a:txBody>
                  <a:tcPr marL="9525" marR="9525" marT="9525" marB="0"/>
                </a:tc>
              </a:tr>
              <a:tr h="320102">
                <a:tc>
                  <a:txBody>
                    <a:bodyPr/>
                    <a:lstStyle/>
                    <a:p>
                      <a:pPr marL="91440" algn="l" fontAlgn="t"/>
                      <a:r>
                        <a:rPr lang="en-GB" sz="1600" b="0" i="0" u="none" strike="noStrike" dirty="0" smtClean="0">
                          <a:solidFill>
                            <a:srgbClr val="000066"/>
                          </a:solidFill>
                          <a:latin typeface="+mj-lt"/>
                        </a:rPr>
                        <a:t>Oct-10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3.90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4.97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4.23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4.00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2.73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3.00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2.27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3.25</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dirty="0" smtClean="0">
                          <a:solidFill>
                            <a:srgbClr val="000066"/>
                          </a:solidFill>
                          <a:latin typeface="+mj-lt"/>
                        </a:rPr>
                        <a:t>Nov-10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3.92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4.88</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3.81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3.91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2.04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2.65</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1.79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2.46</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kern="1200" dirty="0" smtClean="0">
                          <a:solidFill>
                            <a:srgbClr val="000066"/>
                          </a:solidFill>
                          <a:latin typeface="+mj-lt"/>
                          <a:ea typeface="+mn-ea"/>
                          <a:cs typeface="+mn-cs"/>
                        </a:rPr>
                        <a:t>Dec-10</a:t>
                      </a:r>
                      <a:endParaRPr lang="en-GB" sz="1600" b="0" i="0" u="none" strike="noStrike" kern="1200" dirty="0">
                        <a:solidFill>
                          <a:srgbClr val="000066"/>
                        </a:solidFill>
                        <a:latin typeface="+mj-lt"/>
                        <a:ea typeface="+mn-ea"/>
                        <a:cs typeface="+mn-cs"/>
                      </a:endParaRPr>
                    </a:p>
                  </a:txBody>
                  <a:tcPr marL="9525" marR="9525" marT="9525" marB="0"/>
                </a:tc>
                <a:tc>
                  <a:txBody>
                    <a:bodyPr/>
                    <a:lstStyle/>
                    <a:p>
                      <a:pPr algn="ctr" fontAlgn="t"/>
                      <a:r>
                        <a:rPr lang="en-GB" sz="1600" b="0" i="0" u="none" strike="noStrike" dirty="0" smtClean="0">
                          <a:solidFill>
                            <a:srgbClr val="000066"/>
                          </a:solidFill>
                          <a:latin typeface="+mj-lt"/>
                        </a:rPr>
                        <a:t>4.12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4.86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3.46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3.95</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2.47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2.99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2.54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2.64</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kern="1200" dirty="0" smtClean="0">
                          <a:solidFill>
                            <a:srgbClr val="000066"/>
                          </a:solidFill>
                          <a:latin typeface="+mj-lt"/>
                          <a:ea typeface="+mn-ea"/>
                          <a:cs typeface="+mn-cs"/>
                        </a:rPr>
                        <a:t>Jan-11</a:t>
                      </a:r>
                      <a:endParaRPr lang="en-GB" sz="1600" b="0" i="0" u="none" strike="noStrike" kern="1200" dirty="0">
                        <a:solidFill>
                          <a:srgbClr val="000066"/>
                        </a:solidFill>
                        <a:latin typeface="+mj-lt"/>
                        <a:ea typeface="+mn-ea"/>
                        <a:cs typeface="+mn-cs"/>
                      </a:endParaRPr>
                    </a:p>
                  </a:txBody>
                  <a:tcPr marL="9525" marR="9525" marT="9525" marB="0"/>
                </a:tc>
                <a:tc>
                  <a:txBody>
                    <a:bodyPr/>
                    <a:lstStyle/>
                    <a:p>
                      <a:pPr algn="ctr" fontAlgn="t"/>
                      <a:r>
                        <a:rPr lang="en-GB" sz="1600" b="0" i="0" u="none" strike="noStrike" dirty="0" smtClean="0">
                          <a:solidFill>
                            <a:srgbClr val="000066"/>
                          </a:solidFill>
                          <a:latin typeface="+mj-lt"/>
                        </a:rPr>
                        <a:t>4.12</a:t>
                      </a:r>
                      <a:endParaRPr lang="en-GB" sz="1600" b="0" i="0" u="none" strike="noStrike" dirty="0">
                        <a:solidFill>
                          <a:srgbClr val="000066"/>
                        </a:solidFill>
                        <a:latin typeface="+mj-lt"/>
                      </a:endParaRPr>
                    </a:p>
                  </a:txBody>
                  <a:tcPr marL="9525" marR="9525" marT="9525" marB="0">
                    <a:solidFill>
                      <a:schemeClr val="accent1">
                        <a:lumMod val="20000"/>
                        <a:lumOff val="80000"/>
                      </a:schemeClr>
                    </a:solidFill>
                  </a:tcPr>
                </a:tc>
                <a:tc>
                  <a:txBody>
                    <a:bodyPr/>
                    <a:lstStyle/>
                    <a:p>
                      <a:pPr algn="ctr" fontAlgn="t"/>
                      <a:r>
                        <a:rPr lang="en-GB" sz="1600" b="0" i="0" u="none" strike="noStrike" dirty="0" smtClean="0">
                          <a:solidFill>
                            <a:srgbClr val="000066"/>
                          </a:solidFill>
                          <a:latin typeface="+mj-lt"/>
                        </a:rPr>
                        <a:t>5.13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3.55</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4.00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3.44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3.66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3.29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3.48</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kern="1200" dirty="0" smtClean="0">
                          <a:solidFill>
                            <a:srgbClr val="000066"/>
                          </a:solidFill>
                          <a:latin typeface="+mj-lt"/>
                          <a:ea typeface="+mn-ea"/>
                          <a:cs typeface="+mn-cs"/>
                        </a:rPr>
                        <a:t>Feb-11</a:t>
                      </a:r>
                      <a:endParaRPr lang="en-GB" sz="1600" b="0" i="0" u="none" strike="noStrike" kern="1200" dirty="0">
                        <a:solidFill>
                          <a:srgbClr val="000066"/>
                        </a:solidFill>
                        <a:latin typeface="+mj-lt"/>
                        <a:ea typeface="+mn-ea"/>
                        <a:cs typeface="+mn-cs"/>
                      </a:endParaRPr>
                    </a:p>
                  </a:txBody>
                  <a:tcPr marL="9525" marR="9525" marT="9525" marB="0"/>
                </a:tc>
                <a:tc>
                  <a:txBody>
                    <a:bodyPr/>
                    <a:lstStyle/>
                    <a:p>
                      <a:pPr algn="ctr" fontAlgn="t"/>
                      <a:r>
                        <a:rPr lang="en-GB" sz="1600" b="0" i="0" u="none" strike="noStrike" dirty="0" smtClean="0">
                          <a:solidFill>
                            <a:srgbClr val="000066"/>
                          </a:solidFill>
                          <a:latin typeface="+mj-lt"/>
                        </a:rPr>
                        <a:t>4.22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5.91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3.98</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4.24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3.88</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4.54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3.00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5.16</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kern="1200" dirty="0" smtClean="0">
                          <a:solidFill>
                            <a:srgbClr val="000066"/>
                          </a:solidFill>
                          <a:latin typeface="+mj-lt"/>
                          <a:ea typeface="+mn-ea"/>
                          <a:cs typeface="+mn-cs"/>
                        </a:rPr>
                        <a:t>Mar-11</a:t>
                      </a:r>
                      <a:endParaRPr lang="en-GB" sz="1600" b="0" i="0" u="none" strike="noStrike" kern="1200" dirty="0">
                        <a:solidFill>
                          <a:srgbClr val="000066"/>
                        </a:solidFill>
                        <a:latin typeface="+mj-lt"/>
                        <a:ea typeface="+mn-ea"/>
                        <a:cs typeface="+mn-cs"/>
                      </a:endParaRPr>
                    </a:p>
                  </a:txBody>
                  <a:tcPr marL="9525" marR="9525" marT="9525" marB="0"/>
                </a:tc>
                <a:tc>
                  <a:txBody>
                    <a:bodyPr/>
                    <a:lstStyle/>
                    <a:p>
                      <a:pPr algn="ctr" fontAlgn="t"/>
                      <a:r>
                        <a:rPr lang="en-GB" sz="1600" b="0" i="0" u="none" strike="noStrike" dirty="0" smtClean="0">
                          <a:solidFill>
                            <a:srgbClr val="000066"/>
                          </a:solidFill>
                          <a:latin typeface="+mj-lt"/>
                        </a:rPr>
                        <a:t>4.65</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5.64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4.79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4.67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3.34</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5.13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3.12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7.00</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kern="1200" dirty="0" smtClean="0">
                          <a:solidFill>
                            <a:srgbClr val="000066"/>
                          </a:solidFill>
                          <a:latin typeface="+mj-lt"/>
                          <a:ea typeface="+mn-ea"/>
                          <a:cs typeface="+mn-cs"/>
                        </a:rPr>
                        <a:t>April-11</a:t>
                      </a:r>
                      <a:endParaRPr lang="en-GB" sz="1600" b="0" i="0" u="none" strike="noStrike" kern="1200" dirty="0">
                        <a:solidFill>
                          <a:srgbClr val="000066"/>
                        </a:solidFill>
                        <a:latin typeface="+mj-lt"/>
                        <a:ea typeface="+mn-ea"/>
                        <a:cs typeface="+mn-cs"/>
                      </a:endParaRPr>
                    </a:p>
                  </a:txBody>
                  <a:tcPr marL="9525" marR="9525" marT="9525" marB="0"/>
                </a:tc>
                <a:tc>
                  <a:txBody>
                    <a:bodyPr/>
                    <a:lstStyle/>
                    <a:p>
                      <a:pPr algn="ctr" fontAlgn="t"/>
                      <a:r>
                        <a:rPr lang="en-GB" sz="1600" b="0" i="0" u="none" strike="noStrike" dirty="0" smtClean="0">
                          <a:solidFill>
                            <a:srgbClr val="000066"/>
                          </a:solidFill>
                          <a:latin typeface="+mj-lt"/>
                        </a:rPr>
                        <a:t>4.76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5.07</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4.72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4.76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3.49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4.00</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3.91</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6.35</a:t>
                      </a:r>
                      <a:endParaRPr lang="en-GB" sz="1600" b="0" i="0" u="none" strike="noStrike" dirty="0">
                        <a:solidFill>
                          <a:srgbClr val="000066"/>
                        </a:solidFill>
                        <a:latin typeface="+mj-lt"/>
                      </a:endParaRPr>
                    </a:p>
                  </a:txBody>
                  <a:tcPr marL="9525" marR="9525" marT="9525" marB="0"/>
                </a:tc>
              </a:tr>
              <a:tr h="272913">
                <a:tc>
                  <a:txBody>
                    <a:bodyPr/>
                    <a:lstStyle/>
                    <a:p>
                      <a:pPr marL="91440" algn="l" fontAlgn="t"/>
                      <a:r>
                        <a:rPr lang="en-GB" sz="1600" b="0" i="0" u="none" strike="noStrike" kern="1200" dirty="0" smtClean="0">
                          <a:solidFill>
                            <a:srgbClr val="000066"/>
                          </a:solidFill>
                          <a:latin typeface="+mj-lt"/>
                          <a:ea typeface="+mn-ea"/>
                          <a:cs typeface="+mn-cs"/>
                        </a:rPr>
                        <a:t>May 11</a:t>
                      </a:r>
                      <a:endParaRPr lang="en-GB" sz="1600" b="0" i="0" u="none" strike="noStrike" kern="1200" dirty="0">
                        <a:solidFill>
                          <a:srgbClr val="000066"/>
                        </a:solidFill>
                        <a:latin typeface="+mj-lt"/>
                        <a:ea typeface="+mn-ea"/>
                        <a:cs typeface="+mn-cs"/>
                      </a:endParaRPr>
                    </a:p>
                  </a:txBody>
                  <a:tcPr marL="9525" marR="9525" marT="9525" marB="0"/>
                </a:tc>
                <a:tc>
                  <a:txBody>
                    <a:bodyPr/>
                    <a:lstStyle/>
                    <a:p>
                      <a:pPr algn="ctr" fontAlgn="t"/>
                      <a:r>
                        <a:rPr lang="en-GB" sz="1600" b="0" i="0" u="none" strike="noStrike" dirty="0" smtClean="0">
                          <a:solidFill>
                            <a:srgbClr val="000066"/>
                          </a:solidFill>
                          <a:latin typeface="+mj-lt"/>
                        </a:rPr>
                        <a:t>4.52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5.02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4.22</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4.49</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2.96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3.03</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2.86</a:t>
                      </a:r>
                      <a:endParaRPr lang="en-GB" sz="1600" b="0" i="0" u="none" strike="noStrike" dirty="0">
                        <a:solidFill>
                          <a:srgbClr val="000066"/>
                        </a:solidFill>
                        <a:latin typeface="+mj-lt"/>
                      </a:endParaRPr>
                    </a:p>
                  </a:txBody>
                  <a:tcPr marL="9525" marR="9525" marT="9525" marB="0"/>
                </a:tc>
                <a:tc>
                  <a:txBody>
                    <a:bodyPr/>
                    <a:lstStyle/>
                    <a:p>
                      <a:pPr algn="ctr" fontAlgn="t"/>
                      <a:r>
                        <a:rPr lang="en-GB" sz="1600" b="0" i="0" u="none" strike="noStrike" dirty="0" smtClean="0">
                          <a:solidFill>
                            <a:srgbClr val="000066"/>
                          </a:solidFill>
                          <a:latin typeface="+mj-lt"/>
                        </a:rPr>
                        <a:t>3.82</a:t>
                      </a:r>
                      <a:endParaRPr lang="en-GB" sz="1600" b="0" i="0" u="none" strike="noStrike" dirty="0">
                        <a:solidFill>
                          <a:srgbClr val="000066"/>
                        </a:solidFill>
                        <a:latin typeface="+mj-lt"/>
                      </a:endParaRPr>
                    </a:p>
                  </a:txBody>
                  <a:tcPr marL="9525" marR="9525" marT="9525" marB="0"/>
                </a:tc>
              </a:tr>
            </a:tbl>
          </a:graphicData>
        </a:graphic>
      </p:graphicFrame>
      <p:sp>
        <p:nvSpPr>
          <p:cNvPr id="4" name="Rectangle 3"/>
          <p:cNvSpPr/>
          <p:nvPr/>
        </p:nvSpPr>
        <p:spPr>
          <a:xfrm>
            <a:off x="457200" y="5400675"/>
            <a:ext cx="8077200" cy="369888"/>
          </a:xfrm>
          <a:prstGeom prst="rect">
            <a:avLst/>
          </a:prstGeom>
        </p:spPr>
        <p:txBody>
          <a:bodyPr>
            <a:spAutoFit/>
          </a:bodyPr>
          <a:lstStyle/>
          <a:p>
            <a:pPr fontAlgn="auto">
              <a:spcBef>
                <a:spcPts val="600"/>
              </a:spcBef>
              <a:spcAft>
                <a:spcPts val="0"/>
              </a:spcAft>
              <a:defRPr/>
            </a:pPr>
            <a:r>
              <a:rPr lang="en-US" dirty="0">
                <a:solidFill>
                  <a:srgbClr val="000066"/>
                </a:solidFill>
                <a:latin typeface="+mj-lt"/>
              </a:rPr>
              <a:t>Prices of short-term transactions were higher during  Apr-Aug period</a:t>
            </a:r>
          </a:p>
        </p:txBody>
      </p:sp>
      <p:sp>
        <p:nvSpPr>
          <p:cNvPr id="5" name="Rectangle 4"/>
          <p:cNvSpPr>
            <a:spLocks noChangeArrowheads="1"/>
          </p:cNvSpPr>
          <p:nvPr/>
        </p:nvSpPr>
        <p:spPr bwMode="auto">
          <a:xfrm>
            <a:off x="381000" y="76200"/>
            <a:ext cx="73152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Short Term Transactions - Prices</a:t>
            </a:r>
            <a:endParaRPr lang="en-US" sz="3600" b="1" dirty="0">
              <a:solidFill>
                <a:srgbClr val="000066"/>
              </a:solidFill>
              <a:latin typeface="+mj-lt"/>
            </a:endParaRPr>
          </a:p>
        </p:txBody>
      </p:sp>
      <p:sp>
        <p:nvSpPr>
          <p:cNvPr id="6" name="Rectangle 5"/>
          <p:cNvSpPr/>
          <p:nvPr/>
        </p:nvSpPr>
        <p:spPr>
          <a:xfrm>
            <a:off x="381000" y="6858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4"/>
          <p:cNvSpPr>
            <a:spLocks noGrp="1" noChangeArrowheads="1"/>
          </p:cNvSpPr>
          <p:nvPr>
            <p:ph type="ctrTitle"/>
          </p:nvPr>
        </p:nvSpPr>
        <p:spPr/>
        <p:txBody>
          <a:bodyPr/>
          <a:lstStyle/>
          <a:p>
            <a:r>
              <a:rPr lang="en-US" b="1" smtClean="0">
                <a:solidFill>
                  <a:srgbClr val="000066"/>
                </a:solidFill>
              </a:rPr>
              <a:t>Developers’ Perspective</a:t>
            </a:r>
          </a:p>
        </p:txBody>
      </p:sp>
      <p:sp>
        <p:nvSpPr>
          <p:cNvPr id="39938" name="Rectangle 5"/>
          <p:cNvSpPr>
            <a:spLocks noGrp="1" noChangeArrowheads="1"/>
          </p:cNvSpPr>
          <p:nvPr>
            <p:ph type="subTitle" idx="1"/>
          </p:nvPr>
        </p:nvSpPr>
        <p:spPr>
          <a:xfrm>
            <a:off x="1371600" y="3352800"/>
            <a:ext cx="6400800" cy="1752600"/>
          </a:xfrm>
        </p:spPr>
        <p:txBody>
          <a:bodyPr/>
          <a:lstStyle/>
          <a:p>
            <a:r>
              <a:rPr lang="en-US" b="1" smtClean="0">
                <a:solidFill>
                  <a:srgbClr val="000066"/>
                </a:solidFill>
              </a:rPr>
              <a:t>Case Studies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Box 1"/>
          <p:cNvSpPr txBox="1">
            <a:spLocks noChangeArrowheads="1"/>
          </p:cNvSpPr>
          <p:nvPr/>
        </p:nvSpPr>
        <p:spPr bwMode="auto">
          <a:xfrm>
            <a:off x="1524000" y="2743200"/>
            <a:ext cx="6477000" cy="646113"/>
          </a:xfrm>
          <a:prstGeom prst="rect">
            <a:avLst/>
          </a:prstGeom>
          <a:noFill/>
          <a:ln w="9525">
            <a:noFill/>
            <a:miter lim="800000"/>
            <a:headEnd/>
            <a:tailEnd/>
          </a:ln>
        </p:spPr>
        <p:txBody>
          <a:bodyPr>
            <a:spAutoFit/>
          </a:bodyPr>
          <a:lstStyle/>
          <a:p>
            <a:r>
              <a:rPr lang="en-US" sz="3600" b="1">
                <a:solidFill>
                  <a:srgbClr val="000066"/>
                </a:solidFill>
                <a:latin typeface="Calibri" pitchFamily="34" charset="0"/>
              </a:rPr>
              <a:t>Competitive Bidding Guidelines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423863" y="228600"/>
            <a:ext cx="4038600" cy="641350"/>
          </a:xfrm>
          <a:prstGeom prst="rect">
            <a:avLst/>
          </a:prstGeom>
          <a:noFill/>
          <a:ln w="9525">
            <a:noFill/>
            <a:miter lim="800000"/>
            <a:headEnd/>
            <a:tailEnd/>
          </a:ln>
          <a:effectLst/>
        </p:spPr>
        <p:txBody>
          <a:bodyPr>
            <a:spAutoFit/>
          </a:bodyPr>
          <a:lstStyle/>
          <a:p>
            <a:r>
              <a:rPr lang="en-US" sz="3600" b="1">
                <a:solidFill>
                  <a:srgbClr val="000066"/>
                </a:solidFill>
                <a:latin typeface="Calibri" pitchFamily="34" charset="0"/>
              </a:rPr>
              <a:t>CERC Paper</a:t>
            </a:r>
          </a:p>
        </p:txBody>
      </p:sp>
      <p:sp>
        <p:nvSpPr>
          <p:cNvPr id="7" name="TextBox 6"/>
          <p:cNvSpPr txBox="1"/>
          <p:nvPr/>
        </p:nvSpPr>
        <p:spPr>
          <a:xfrm>
            <a:off x="457200" y="987425"/>
            <a:ext cx="8305800" cy="5502275"/>
          </a:xfrm>
          <a:prstGeom prst="rect">
            <a:avLst/>
          </a:prstGeom>
          <a:noFill/>
        </p:spPr>
        <p:txBody>
          <a:bodyPr>
            <a:spAutoFit/>
          </a:bodyPr>
          <a:lstStyle/>
          <a:p>
            <a:pPr marL="238125" lvl="1" indent="-238125" algn="just">
              <a:spcAft>
                <a:spcPts val="1800"/>
              </a:spcAft>
              <a:buFont typeface="Arial" charset="0"/>
              <a:buChar char="•"/>
            </a:pPr>
            <a:r>
              <a:rPr lang="en-US" sz="2000">
                <a:solidFill>
                  <a:srgbClr val="000066"/>
                </a:solidFill>
                <a:latin typeface="Calibri" pitchFamily="34" charset="0"/>
              </a:rPr>
              <a:t>CERC Advise to GoI in Sep 2010:</a:t>
            </a:r>
          </a:p>
          <a:p>
            <a:pPr marL="695325" lvl="2" indent="-238125" algn="just">
              <a:buFont typeface="Arial" charset="0"/>
              <a:buChar char="•"/>
            </a:pPr>
            <a:r>
              <a:rPr lang="en-US" sz="2000">
                <a:solidFill>
                  <a:srgbClr val="000066"/>
                </a:solidFill>
                <a:latin typeface="Calibri" pitchFamily="34" charset="0"/>
              </a:rPr>
              <a:t>Compares non UMPP bids with </a:t>
            </a:r>
            <a:r>
              <a:rPr lang="en-US" sz="2000" b="1">
                <a:solidFill>
                  <a:srgbClr val="000066"/>
                </a:solidFill>
                <a:latin typeface="Calibri" pitchFamily="34" charset="0"/>
              </a:rPr>
              <a:t>same plants</a:t>
            </a:r>
            <a:r>
              <a:rPr lang="en-US" sz="2000">
                <a:solidFill>
                  <a:srgbClr val="000066"/>
                </a:solidFill>
                <a:latin typeface="Calibri" pitchFamily="34" charset="0"/>
              </a:rPr>
              <a:t> under CERC norms under cost-plus mechanism for </a:t>
            </a:r>
            <a:r>
              <a:rPr lang="en-US" sz="2000" b="1">
                <a:solidFill>
                  <a:srgbClr val="000066"/>
                </a:solidFill>
                <a:latin typeface="Calibri" pitchFamily="34" charset="0"/>
              </a:rPr>
              <a:t>domestic coal</a:t>
            </a:r>
          </a:p>
          <a:p>
            <a:pPr marL="695325" lvl="2" indent="-238125" algn="just">
              <a:buFont typeface="Arial" charset="0"/>
              <a:buChar char="•"/>
            </a:pPr>
            <a:r>
              <a:rPr lang="en-US" sz="2000">
                <a:solidFill>
                  <a:srgbClr val="000066"/>
                </a:solidFill>
                <a:latin typeface="Calibri" pitchFamily="34" charset="0"/>
              </a:rPr>
              <a:t>However, capital cost is imputed cost by CERC based on unit size, technology, site, etc</a:t>
            </a:r>
          </a:p>
          <a:p>
            <a:pPr marL="695325" lvl="2" indent="-238125" algn="just">
              <a:buFont typeface="Arial" charset="0"/>
              <a:buChar char="•"/>
            </a:pPr>
            <a:r>
              <a:rPr lang="en-US" sz="2000">
                <a:solidFill>
                  <a:srgbClr val="000066"/>
                </a:solidFill>
                <a:latin typeface="Calibri" pitchFamily="34" charset="0"/>
              </a:rPr>
              <a:t>Similarly, coal and transport costs based on nearest probable mines</a:t>
            </a:r>
          </a:p>
          <a:p>
            <a:pPr marL="695325" lvl="2" indent="-238125" algn="just">
              <a:buFont typeface="Arial" charset="0"/>
              <a:buChar char="•"/>
            </a:pPr>
            <a:r>
              <a:rPr lang="en-US" sz="2000">
                <a:solidFill>
                  <a:srgbClr val="000066"/>
                </a:solidFill>
                <a:latin typeface="Calibri" pitchFamily="34" charset="0"/>
              </a:rPr>
              <a:t>Interest rates taken at 7.05% p.a</a:t>
            </a:r>
          </a:p>
          <a:p>
            <a:pPr marL="238125" lvl="1" indent="-238125" algn="just">
              <a:buFont typeface="Arial" charset="0"/>
              <a:buChar char="•"/>
            </a:pPr>
            <a:r>
              <a:rPr lang="en-US" sz="2000">
                <a:solidFill>
                  <a:srgbClr val="000066"/>
                </a:solidFill>
                <a:latin typeface="Calibri" pitchFamily="34" charset="0"/>
              </a:rPr>
              <a:t>Based on above, Levelised tariff under cost-plus higher for 12 out of 14 plants are higher than the bid price</a:t>
            </a:r>
          </a:p>
          <a:p>
            <a:pPr marL="695325" lvl="2" indent="-238125" algn="just">
              <a:buFont typeface="Arial" charset="0"/>
              <a:buChar char="•"/>
            </a:pPr>
            <a:r>
              <a:rPr lang="en-US" sz="2000">
                <a:solidFill>
                  <a:srgbClr val="000066"/>
                </a:solidFill>
                <a:latin typeface="Calibri" pitchFamily="34" charset="0"/>
              </a:rPr>
              <a:t>Inspite of the fact that some assumptions like interest rate etc are out of market for IPPs and highly volatile</a:t>
            </a:r>
          </a:p>
          <a:p>
            <a:pPr marL="695325" lvl="2" indent="-238125" algn="just">
              <a:buFont typeface="Arial" charset="0"/>
              <a:buChar char="•"/>
            </a:pPr>
            <a:r>
              <a:rPr lang="en-US" sz="2000">
                <a:solidFill>
                  <a:srgbClr val="000066"/>
                </a:solidFill>
                <a:latin typeface="Calibri" pitchFamily="34" charset="0"/>
              </a:rPr>
              <a:t>CERC also mentions that these are conservative cost estimates; no allowance has been made for additional capitalisation over the </a:t>
            </a:r>
            <a:r>
              <a:rPr lang="en-US" sz="2000" b="1">
                <a:solidFill>
                  <a:srgbClr val="000066"/>
                </a:solidFill>
                <a:latin typeface="Calibri" pitchFamily="34" charset="0"/>
              </a:rPr>
              <a:t>LIFE of the Plant.</a:t>
            </a:r>
          </a:p>
          <a:p>
            <a:pPr marL="695325" lvl="2" indent="-238125" algn="just">
              <a:buFont typeface="Arial" charset="0"/>
              <a:buChar char="•"/>
            </a:pPr>
            <a:r>
              <a:rPr lang="en-US" sz="2000">
                <a:solidFill>
                  <a:srgbClr val="000066"/>
                </a:solidFill>
                <a:latin typeface="Calibri" pitchFamily="34" charset="0"/>
              </a:rPr>
              <a:t>Similarly coal transportation costs are also on conservative side: for example for less than 500 km, dist assumed is 100 km</a:t>
            </a:r>
          </a:p>
          <a:p>
            <a:pPr marL="238125" lvl="1" indent="-238125" algn="just">
              <a:buFont typeface="Arial" charset="0"/>
              <a:buChar char="•"/>
            </a:pPr>
            <a:r>
              <a:rPr lang="en-US" sz="2000" b="1">
                <a:solidFill>
                  <a:srgbClr val="000066"/>
                </a:solidFill>
                <a:latin typeface="Calibri" pitchFamily="34" charset="0"/>
              </a:rPr>
              <a:t>The differences in prices are significant</a:t>
            </a:r>
          </a:p>
        </p:txBody>
      </p:sp>
      <p:sp>
        <p:nvSpPr>
          <p:cNvPr id="8" name="Rectangle 7"/>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423863" y="228600"/>
            <a:ext cx="4038600" cy="641350"/>
          </a:xfrm>
          <a:prstGeom prst="rect">
            <a:avLst/>
          </a:prstGeom>
          <a:noFill/>
          <a:ln w="9525">
            <a:noFill/>
            <a:miter lim="800000"/>
            <a:headEnd/>
            <a:tailEnd/>
          </a:ln>
          <a:effectLst/>
        </p:spPr>
        <p:txBody>
          <a:bodyPr>
            <a:spAutoFit/>
          </a:bodyPr>
          <a:lstStyle/>
          <a:p>
            <a:r>
              <a:rPr lang="en-US" sz="3600" b="1">
                <a:solidFill>
                  <a:srgbClr val="000066"/>
                </a:solidFill>
                <a:latin typeface="Calibri" pitchFamily="34" charset="0"/>
              </a:rPr>
              <a:t>…..CERC Paper</a:t>
            </a:r>
          </a:p>
        </p:txBody>
      </p:sp>
      <p:sp>
        <p:nvSpPr>
          <p:cNvPr id="7" name="TextBox 6"/>
          <p:cNvSpPr txBox="1"/>
          <p:nvPr/>
        </p:nvSpPr>
        <p:spPr>
          <a:xfrm>
            <a:off x="457200" y="987425"/>
            <a:ext cx="8305800" cy="4892675"/>
          </a:xfrm>
          <a:prstGeom prst="rect">
            <a:avLst/>
          </a:prstGeom>
          <a:noFill/>
        </p:spPr>
        <p:txBody>
          <a:bodyPr>
            <a:spAutoFit/>
          </a:bodyPr>
          <a:lstStyle/>
          <a:p>
            <a:pPr marL="238125" lvl="1" indent="-238125" algn="just">
              <a:spcAft>
                <a:spcPts val="1800"/>
              </a:spcAft>
              <a:buFont typeface="Arial" charset="0"/>
              <a:buChar char="•"/>
            </a:pPr>
            <a:r>
              <a:rPr lang="en-US" sz="2000">
                <a:solidFill>
                  <a:srgbClr val="000066"/>
                </a:solidFill>
                <a:latin typeface="Calibri" pitchFamily="34" charset="0"/>
              </a:rPr>
              <a:t>CERC Advise to GoI in Sep 2010 mentions:</a:t>
            </a:r>
          </a:p>
          <a:p>
            <a:pPr marL="695325" lvl="2" indent="-238125" algn="just">
              <a:buFont typeface="Arial" charset="0"/>
              <a:buChar char="•"/>
            </a:pPr>
            <a:r>
              <a:rPr lang="en-US" sz="2000">
                <a:solidFill>
                  <a:srgbClr val="000066"/>
                </a:solidFill>
                <a:latin typeface="Calibri" pitchFamily="34" charset="0"/>
              </a:rPr>
              <a:t>Competition, Efficiency and Innovation</a:t>
            </a:r>
          </a:p>
          <a:p>
            <a:pPr marL="693738" lvl="4" indent="-230188" algn="just">
              <a:buFont typeface="Arial" charset="0"/>
              <a:buNone/>
            </a:pPr>
            <a:r>
              <a:rPr lang="en-US" sz="2000">
                <a:solidFill>
                  <a:srgbClr val="000066"/>
                </a:solidFill>
                <a:latin typeface="Calibri" pitchFamily="34" charset="0"/>
              </a:rPr>
              <a:t>			Example of Mundra UMPP experienced by SBICAP 	</a:t>
            </a:r>
          </a:p>
          <a:p>
            <a:pPr marL="695325" lvl="2" indent="-238125" algn="just">
              <a:buFont typeface="Arial" charset="0"/>
              <a:buChar char="•"/>
            </a:pPr>
            <a:r>
              <a:rPr lang="en-US" sz="2000">
                <a:solidFill>
                  <a:srgbClr val="000066"/>
                </a:solidFill>
                <a:latin typeface="Calibri" pitchFamily="34" charset="0"/>
              </a:rPr>
              <a:t>Lower Risk for consumers </a:t>
            </a:r>
          </a:p>
          <a:p>
            <a:pPr marL="695325" lvl="2" indent="-238125" algn="just">
              <a:buFont typeface="Arial" charset="0"/>
              <a:buChar char="•"/>
            </a:pPr>
            <a:r>
              <a:rPr lang="en-US" sz="2000">
                <a:solidFill>
                  <a:srgbClr val="000066"/>
                </a:solidFill>
                <a:latin typeface="Calibri" pitchFamily="34" charset="0"/>
              </a:rPr>
              <a:t>In case of bids, the actual price paid is also dependent on how the bid is structured in terms of escalable and non-escalable components</a:t>
            </a:r>
          </a:p>
          <a:p>
            <a:pPr marL="695325" lvl="2" indent="-238125" algn="just">
              <a:buFont typeface="Arial" charset="0"/>
              <a:buChar char="•"/>
            </a:pPr>
            <a:r>
              <a:rPr lang="en-US" sz="2000">
                <a:solidFill>
                  <a:srgbClr val="000066"/>
                </a:solidFill>
                <a:latin typeface="Calibri" pitchFamily="34" charset="0"/>
              </a:rPr>
              <a:t>Bidder is under competitive pressure to quote large part of his tariff as non-escalable…, which in turn reduces the amount by which tariffs can go up in future even though the actual cost escalations can be of very high order.</a:t>
            </a:r>
          </a:p>
          <a:p>
            <a:pPr marL="695325" lvl="2" indent="-238125" algn="just">
              <a:buFont typeface="Arial" charset="0"/>
              <a:buChar char="•"/>
            </a:pPr>
            <a:r>
              <a:rPr lang="en-US" sz="2000">
                <a:solidFill>
                  <a:srgbClr val="000066"/>
                </a:solidFill>
                <a:latin typeface="Calibri" pitchFamily="34" charset="0"/>
              </a:rPr>
              <a:t>The risk is shared between consumer and the supplier under competitive bidding, whereas under the cost plus methodology, the risk is almost completely borne by the consumers and all escalations are generally required to be a pass through.</a:t>
            </a:r>
          </a:p>
          <a:p>
            <a:pPr marL="695325" lvl="2" indent="-238125" algn="just">
              <a:buFont typeface="Arial" charset="0"/>
              <a:buChar char="•"/>
            </a:pPr>
            <a:r>
              <a:rPr lang="en-US" sz="2000" b="1">
                <a:solidFill>
                  <a:srgbClr val="000066"/>
                </a:solidFill>
                <a:latin typeface="Calibri" pitchFamily="34" charset="0"/>
              </a:rPr>
              <a:t>RISK SHARING IS KEY</a:t>
            </a:r>
          </a:p>
        </p:txBody>
      </p:sp>
      <p:sp>
        <p:nvSpPr>
          <p:cNvPr id="8" name="Rectangle 7"/>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371600"/>
            <a:ext cx="8229600" cy="4525963"/>
          </a:xfrm>
        </p:spPr>
        <p:txBody>
          <a:bodyPr rtlCol="0">
            <a:normAutofit/>
          </a:bodyPr>
          <a:lstStyle/>
          <a:p>
            <a:pPr fontAlgn="auto">
              <a:spcAft>
                <a:spcPts val="0"/>
              </a:spcAft>
              <a:buFont typeface="Arial" pitchFamily="34" charset="0"/>
              <a:buChar char="•"/>
              <a:defRPr/>
            </a:pPr>
            <a:r>
              <a:rPr lang="en-US" dirty="0" smtClean="0">
                <a:solidFill>
                  <a:srgbClr val="000066"/>
                </a:solidFill>
                <a:latin typeface="+mj-lt"/>
              </a:rPr>
              <a:t>All assumptions to be questioned</a:t>
            </a:r>
          </a:p>
          <a:p>
            <a:pPr fontAlgn="auto">
              <a:spcAft>
                <a:spcPts val="0"/>
              </a:spcAft>
              <a:buFont typeface="Arial" pitchFamily="34" charset="0"/>
              <a:buChar char="•"/>
              <a:defRPr/>
            </a:pPr>
            <a:r>
              <a:rPr lang="en-US" dirty="0" smtClean="0">
                <a:solidFill>
                  <a:srgbClr val="000066"/>
                </a:solidFill>
                <a:latin typeface="+mj-lt"/>
              </a:rPr>
              <a:t>Determine the Hurdle Rate for IRR</a:t>
            </a:r>
          </a:p>
          <a:p>
            <a:pPr marL="914400" lvl="1" indent="-282575" fontAlgn="auto">
              <a:spcAft>
                <a:spcPts val="0"/>
              </a:spcAft>
              <a:buSzPct val="70000"/>
              <a:buFont typeface="Wingdings" pitchFamily="2" charset="2"/>
              <a:buChar char="§"/>
              <a:defRPr/>
            </a:pPr>
            <a:r>
              <a:rPr lang="en-US" sz="3200" dirty="0" smtClean="0">
                <a:solidFill>
                  <a:srgbClr val="000066"/>
                </a:solidFill>
                <a:latin typeface="+mj-lt"/>
              </a:rPr>
              <a:t>Criteria shifts to IRR from </a:t>
            </a:r>
            <a:r>
              <a:rPr lang="en-US" sz="3200" dirty="0" err="1" smtClean="0">
                <a:solidFill>
                  <a:srgbClr val="000066"/>
                </a:solidFill>
                <a:latin typeface="+mj-lt"/>
              </a:rPr>
              <a:t>RoE</a:t>
            </a:r>
            <a:endParaRPr lang="en-US" sz="3200" dirty="0" smtClean="0">
              <a:solidFill>
                <a:srgbClr val="000066"/>
              </a:solidFill>
              <a:latin typeface="+mj-lt"/>
            </a:endParaRPr>
          </a:p>
          <a:p>
            <a:pPr marL="914400" lvl="1" indent="-282575" fontAlgn="auto">
              <a:spcAft>
                <a:spcPts val="0"/>
              </a:spcAft>
              <a:buSzPct val="70000"/>
              <a:buFont typeface="Wingdings" pitchFamily="2" charset="2"/>
              <a:buChar char="§"/>
              <a:defRPr/>
            </a:pPr>
            <a:r>
              <a:rPr lang="en-US" sz="3200" dirty="0" smtClean="0">
                <a:solidFill>
                  <a:srgbClr val="000066"/>
                </a:solidFill>
                <a:latin typeface="+mj-lt"/>
              </a:rPr>
              <a:t>Hurdle Rate usually determined by Cost of Equity and risk profile</a:t>
            </a:r>
          </a:p>
          <a:p>
            <a:pPr marL="914400" lvl="1" indent="-282575" fontAlgn="auto">
              <a:spcAft>
                <a:spcPts val="0"/>
              </a:spcAft>
              <a:buSzPct val="70000"/>
              <a:buFont typeface="Wingdings" pitchFamily="2" charset="2"/>
              <a:buChar char="§"/>
              <a:defRPr/>
            </a:pPr>
            <a:r>
              <a:rPr lang="en-US" sz="3200" dirty="0" smtClean="0">
                <a:solidFill>
                  <a:srgbClr val="000066"/>
                </a:solidFill>
                <a:latin typeface="+mj-lt"/>
              </a:rPr>
              <a:t>Typical IRR for cost-plus is 11-12%</a:t>
            </a:r>
          </a:p>
          <a:p>
            <a:pPr fontAlgn="auto">
              <a:spcAft>
                <a:spcPts val="0"/>
              </a:spcAft>
              <a:buFont typeface="Arial" pitchFamily="34" charset="0"/>
              <a:buChar char="•"/>
              <a:defRPr/>
            </a:pPr>
            <a:endParaRPr lang="en-US" dirty="0" smtClean="0">
              <a:solidFill>
                <a:srgbClr val="000066"/>
              </a:solidFill>
              <a:latin typeface="+mj-lt"/>
            </a:endParaRPr>
          </a:p>
          <a:p>
            <a:pPr fontAlgn="auto">
              <a:spcAft>
                <a:spcPts val="0"/>
              </a:spcAft>
              <a:buFont typeface="Arial" pitchFamily="34" charset="0"/>
              <a:buChar char="•"/>
              <a:defRPr/>
            </a:pPr>
            <a:endParaRPr lang="en-US" dirty="0" smtClean="0">
              <a:solidFill>
                <a:srgbClr val="000066"/>
              </a:solidFill>
              <a:latin typeface="+mj-lt"/>
            </a:endParaRPr>
          </a:p>
          <a:p>
            <a:pPr fontAlgn="auto">
              <a:spcAft>
                <a:spcPts val="0"/>
              </a:spcAft>
              <a:buFont typeface="Arial" pitchFamily="34" charset="0"/>
              <a:buChar char="•"/>
              <a:defRPr/>
            </a:pPr>
            <a:endParaRPr lang="en-US" dirty="0" smtClean="0">
              <a:solidFill>
                <a:srgbClr val="000066"/>
              </a:solidFill>
              <a:latin typeface="+mj-lt"/>
            </a:endParaRPr>
          </a:p>
        </p:txBody>
      </p:sp>
      <p:sp>
        <p:nvSpPr>
          <p:cNvPr id="6" name="Rectangle 5"/>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Considerations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371600"/>
            <a:ext cx="8229600" cy="4525963"/>
          </a:xfrm>
        </p:spPr>
        <p:txBody>
          <a:bodyPr>
            <a:normAutofit/>
          </a:bodyPr>
          <a:lstStyle/>
          <a:p>
            <a:r>
              <a:rPr lang="en-US" smtClean="0">
                <a:solidFill>
                  <a:srgbClr val="000066"/>
                </a:solidFill>
              </a:rPr>
              <a:t>Extremely important to have pre-bid tie-ups in place</a:t>
            </a:r>
          </a:p>
          <a:p>
            <a:r>
              <a:rPr lang="en-US" smtClean="0">
                <a:solidFill>
                  <a:srgbClr val="000066"/>
                </a:solidFill>
              </a:rPr>
              <a:t>Commitment on major costs</a:t>
            </a:r>
          </a:p>
          <a:p>
            <a:r>
              <a:rPr lang="en-US" smtClean="0">
                <a:solidFill>
                  <a:srgbClr val="000066"/>
                </a:solidFill>
              </a:rPr>
              <a:t>Time period for which commitments would hold</a:t>
            </a:r>
          </a:p>
          <a:p>
            <a:pPr lvl="1">
              <a:buSzPct val="70000"/>
              <a:buFont typeface="Wingdings" pitchFamily="2" charset="2"/>
              <a:buChar char="§"/>
            </a:pPr>
            <a:r>
              <a:rPr lang="en-US" smtClean="0">
                <a:solidFill>
                  <a:srgbClr val="000066"/>
                </a:solidFill>
              </a:rPr>
              <a:t>Interest rates risk?</a:t>
            </a:r>
          </a:p>
          <a:p>
            <a:pPr lvl="1">
              <a:buSzPct val="70000"/>
              <a:buFont typeface="Wingdings" pitchFamily="2" charset="2"/>
              <a:buChar char="§"/>
            </a:pPr>
            <a:r>
              <a:rPr lang="en-US" smtClean="0">
                <a:solidFill>
                  <a:srgbClr val="000066"/>
                </a:solidFill>
              </a:rPr>
              <a:t>Escalation &amp; Currency provisions on EPC?</a:t>
            </a:r>
          </a:p>
          <a:p>
            <a:pPr lvl="1">
              <a:buSzPct val="70000"/>
              <a:buFont typeface="Wingdings" pitchFamily="2" charset="2"/>
              <a:buChar char="§"/>
            </a:pPr>
            <a:r>
              <a:rPr lang="en-US" smtClean="0">
                <a:solidFill>
                  <a:srgbClr val="000066"/>
                </a:solidFill>
              </a:rPr>
              <a:t>Ongoing capex</a:t>
            </a:r>
          </a:p>
          <a:p>
            <a:endParaRPr lang="en-US" smtClean="0">
              <a:solidFill>
                <a:srgbClr val="000066"/>
              </a:solidFill>
            </a:endParaRPr>
          </a:p>
          <a:p>
            <a:endParaRPr lang="en-US" smtClean="0">
              <a:solidFill>
                <a:srgbClr val="000066"/>
              </a:solidFill>
            </a:endParaRPr>
          </a:p>
        </p:txBody>
      </p:sp>
      <p:sp>
        <p:nvSpPr>
          <p:cNvPr id="6" name="Rectangle 5"/>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Considerations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371600"/>
            <a:ext cx="8229600" cy="4525963"/>
          </a:xfrm>
        </p:spPr>
        <p:txBody>
          <a:bodyPr rtlCol="0">
            <a:normAutofit lnSpcReduction="10000"/>
          </a:bodyPr>
          <a:lstStyle/>
          <a:p>
            <a:pPr fontAlgn="auto">
              <a:spcAft>
                <a:spcPts val="0"/>
              </a:spcAft>
              <a:buFont typeface="Arial" pitchFamily="34" charset="0"/>
              <a:buNone/>
              <a:defRPr/>
            </a:pPr>
            <a:r>
              <a:rPr lang="en-US" b="1" dirty="0" smtClean="0">
                <a:solidFill>
                  <a:srgbClr val="000066"/>
                </a:solidFill>
                <a:latin typeface="+mj-lt"/>
              </a:rPr>
              <a:t>EPC:</a:t>
            </a:r>
          </a:p>
          <a:p>
            <a:pPr fontAlgn="auto">
              <a:spcAft>
                <a:spcPts val="0"/>
              </a:spcAft>
              <a:buFont typeface="Arial" pitchFamily="34" charset="0"/>
              <a:buChar char="•"/>
              <a:defRPr/>
            </a:pPr>
            <a:r>
              <a:rPr lang="en-US" dirty="0" smtClean="0">
                <a:solidFill>
                  <a:srgbClr val="000066"/>
                </a:solidFill>
                <a:latin typeface="+mj-lt"/>
              </a:rPr>
              <a:t>Costs: Are the Chinese really cheap?</a:t>
            </a:r>
          </a:p>
          <a:p>
            <a:pPr fontAlgn="auto">
              <a:spcAft>
                <a:spcPts val="0"/>
              </a:spcAft>
              <a:buFont typeface="Arial" pitchFamily="34" charset="0"/>
              <a:buChar char="•"/>
              <a:defRPr/>
            </a:pPr>
            <a:r>
              <a:rPr lang="en-US" dirty="0" smtClean="0">
                <a:solidFill>
                  <a:srgbClr val="000066"/>
                </a:solidFill>
                <a:latin typeface="+mj-lt"/>
              </a:rPr>
              <a:t>Performance guarantee on heat rate, aux</a:t>
            </a:r>
          </a:p>
          <a:p>
            <a:pPr lvl="1" fontAlgn="auto">
              <a:spcAft>
                <a:spcPts val="0"/>
              </a:spcAft>
              <a:buSzPct val="75000"/>
              <a:buFont typeface="Wingdings" pitchFamily="2" charset="2"/>
              <a:buChar char="§"/>
              <a:defRPr/>
            </a:pPr>
            <a:r>
              <a:rPr lang="en-US" dirty="0" smtClean="0">
                <a:solidFill>
                  <a:srgbClr val="000066"/>
                </a:solidFill>
                <a:latin typeface="+mj-lt"/>
              </a:rPr>
              <a:t>Sensitivity on domestic and imported coal</a:t>
            </a:r>
          </a:p>
          <a:p>
            <a:pPr lvl="1" fontAlgn="auto">
              <a:spcAft>
                <a:spcPts val="0"/>
              </a:spcAft>
              <a:buSzPct val="75000"/>
              <a:buFont typeface="Wingdings" pitchFamily="2" charset="2"/>
              <a:buChar char="§"/>
              <a:defRPr/>
            </a:pPr>
            <a:r>
              <a:rPr lang="en-US" dirty="0" smtClean="0">
                <a:solidFill>
                  <a:srgbClr val="000066"/>
                </a:solidFill>
                <a:latin typeface="+mj-lt"/>
              </a:rPr>
              <a:t>Degradations</a:t>
            </a:r>
          </a:p>
          <a:p>
            <a:pPr fontAlgn="auto">
              <a:spcAft>
                <a:spcPts val="0"/>
              </a:spcAft>
              <a:buFont typeface="Arial" pitchFamily="34" charset="0"/>
              <a:buChar char="•"/>
              <a:defRPr/>
            </a:pPr>
            <a:r>
              <a:rPr lang="en-US" dirty="0" smtClean="0">
                <a:solidFill>
                  <a:srgbClr val="000066"/>
                </a:solidFill>
                <a:latin typeface="+mj-lt"/>
              </a:rPr>
              <a:t>Construction schedule</a:t>
            </a:r>
          </a:p>
          <a:p>
            <a:pPr fontAlgn="auto">
              <a:spcAft>
                <a:spcPts val="0"/>
              </a:spcAft>
              <a:buFont typeface="Arial" pitchFamily="34" charset="0"/>
              <a:buChar char="•"/>
              <a:defRPr/>
            </a:pPr>
            <a:r>
              <a:rPr lang="en-US" dirty="0" smtClean="0">
                <a:solidFill>
                  <a:srgbClr val="000066"/>
                </a:solidFill>
                <a:latin typeface="+mj-lt"/>
              </a:rPr>
              <a:t>Currency, payment terms </a:t>
            </a:r>
          </a:p>
          <a:p>
            <a:pPr fontAlgn="auto">
              <a:spcAft>
                <a:spcPts val="0"/>
              </a:spcAft>
              <a:buFont typeface="Arial" pitchFamily="34" charset="0"/>
              <a:buChar char="•"/>
              <a:defRPr/>
            </a:pPr>
            <a:r>
              <a:rPr lang="en-US" dirty="0" smtClean="0">
                <a:solidFill>
                  <a:srgbClr val="000066"/>
                </a:solidFill>
                <a:latin typeface="+mj-lt"/>
              </a:rPr>
              <a:t>Availability of ECA financing</a:t>
            </a:r>
          </a:p>
          <a:p>
            <a:pPr fontAlgn="auto">
              <a:spcAft>
                <a:spcPts val="0"/>
              </a:spcAft>
              <a:buFont typeface="Arial" pitchFamily="34" charset="0"/>
              <a:buChar char="•"/>
              <a:defRPr/>
            </a:pPr>
            <a:endParaRPr lang="en-US" dirty="0" smtClean="0">
              <a:solidFill>
                <a:srgbClr val="000066"/>
              </a:solidFill>
              <a:latin typeface="+mj-lt"/>
            </a:endParaRPr>
          </a:p>
          <a:p>
            <a:pPr fontAlgn="auto">
              <a:spcAft>
                <a:spcPts val="0"/>
              </a:spcAft>
              <a:buFont typeface="Arial" pitchFamily="34" charset="0"/>
              <a:buChar char="•"/>
              <a:defRPr/>
            </a:pPr>
            <a:endParaRPr lang="en-US" dirty="0" smtClean="0">
              <a:solidFill>
                <a:srgbClr val="000066"/>
              </a:solidFill>
              <a:latin typeface="+mj-lt"/>
            </a:endParaRPr>
          </a:p>
        </p:txBody>
      </p:sp>
      <p:sp>
        <p:nvSpPr>
          <p:cNvPr id="6" name="Rectangle 5"/>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Considerations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371600"/>
            <a:ext cx="8229600" cy="4525963"/>
          </a:xfrm>
        </p:spPr>
        <p:txBody>
          <a:bodyPr rtlCol="0">
            <a:normAutofit/>
          </a:bodyPr>
          <a:lstStyle/>
          <a:p>
            <a:pPr fontAlgn="auto">
              <a:spcAft>
                <a:spcPts val="0"/>
              </a:spcAft>
              <a:buFont typeface="Arial" pitchFamily="34" charset="0"/>
              <a:buNone/>
              <a:defRPr/>
            </a:pPr>
            <a:r>
              <a:rPr lang="en-US" b="1" dirty="0" smtClean="0">
                <a:solidFill>
                  <a:srgbClr val="000066"/>
                </a:solidFill>
                <a:latin typeface="+mj-lt"/>
              </a:rPr>
              <a:t>Domestic coal as fuel:</a:t>
            </a:r>
          </a:p>
          <a:p>
            <a:pPr marL="571500" indent="-288925" fontAlgn="auto">
              <a:spcAft>
                <a:spcPts val="0"/>
              </a:spcAft>
              <a:buFont typeface="Arial" pitchFamily="34" charset="0"/>
              <a:buChar char="•"/>
              <a:defRPr/>
            </a:pPr>
            <a:r>
              <a:rPr lang="en-US" dirty="0" smtClean="0">
                <a:solidFill>
                  <a:srgbClr val="000066"/>
                </a:solidFill>
                <a:latin typeface="+mj-lt"/>
              </a:rPr>
              <a:t>Mine development expense </a:t>
            </a:r>
          </a:p>
          <a:p>
            <a:pPr marL="571500" indent="-288925" fontAlgn="auto">
              <a:spcAft>
                <a:spcPts val="0"/>
              </a:spcAft>
              <a:buFont typeface="Arial" pitchFamily="34" charset="0"/>
              <a:buChar char="•"/>
              <a:defRPr/>
            </a:pPr>
            <a:r>
              <a:rPr lang="en-US" dirty="0" smtClean="0">
                <a:solidFill>
                  <a:srgbClr val="000066"/>
                </a:solidFill>
                <a:latin typeface="+mj-lt"/>
              </a:rPr>
              <a:t>Calorific value estimates</a:t>
            </a:r>
          </a:p>
          <a:p>
            <a:pPr marL="571500" indent="-288925" fontAlgn="auto">
              <a:spcAft>
                <a:spcPts val="0"/>
              </a:spcAft>
              <a:buFont typeface="Arial" pitchFamily="34" charset="0"/>
              <a:buChar char="•"/>
              <a:defRPr/>
            </a:pPr>
            <a:r>
              <a:rPr lang="en-US" dirty="0" smtClean="0">
                <a:solidFill>
                  <a:srgbClr val="000066"/>
                </a:solidFill>
                <a:latin typeface="+mj-lt"/>
              </a:rPr>
              <a:t>Cost of ash disposal</a:t>
            </a:r>
          </a:p>
          <a:p>
            <a:pPr marL="571500" indent="-288925" fontAlgn="auto">
              <a:spcAft>
                <a:spcPts val="0"/>
              </a:spcAft>
              <a:buFont typeface="Arial" pitchFamily="34" charset="0"/>
              <a:buChar char="•"/>
              <a:defRPr/>
            </a:pPr>
            <a:r>
              <a:rPr lang="en-US" dirty="0" smtClean="0">
                <a:solidFill>
                  <a:srgbClr val="000066"/>
                </a:solidFill>
                <a:latin typeface="+mj-lt"/>
              </a:rPr>
              <a:t>Cost of transportation – MGR etc</a:t>
            </a:r>
          </a:p>
          <a:p>
            <a:pPr marL="571500" indent="-288925" fontAlgn="auto">
              <a:spcAft>
                <a:spcPts val="0"/>
              </a:spcAft>
              <a:buFont typeface="Arial" pitchFamily="34" charset="0"/>
              <a:buChar char="•"/>
              <a:defRPr/>
            </a:pPr>
            <a:r>
              <a:rPr lang="en-US" dirty="0" smtClean="0">
                <a:solidFill>
                  <a:srgbClr val="000066"/>
                </a:solidFill>
                <a:latin typeface="+mj-lt"/>
              </a:rPr>
              <a:t>Operations cost </a:t>
            </a:r>
          </a:p>
          <a:p>
            <a:pPr marL="571500" indent="-288925" fontAlgn="auto">
              <a:spcAft>
                <a:spcPts val="0"/>
              </a:spcAft>
              <a:buFont typeface="Arial" pitchFamily="34" charset="0"/>
              <a:buChar char="•"/>
              <a:defRPr/>
            </a:pPr>
            <a:r>
              <a:rPr lang="en-US" dirty="0" smtClean="0">
                <a:solidFill>
                  <a:srgbClr val="000066"/>
                </a:solidFill>
                <a:latin typeface="+mj-lt"/>
              </a:rPr>
              <a:t>Mix of Indexed and non-indexed costs</a:t>
            </a:r>
          </a:p>
          <a:p>
            <a:pPr fontAlgn="auto">
              <a:spcAft>
                <a:spcPts val="0"/>
              </a:spcAft>
              <a:buFont typeface="Arial" pitchFamily="34" charset="0"/>
              <a:buChar char="•"/>
              <a:defRPr/>
            </a:pPr>
            <a:endParaRPr lang="en-US" dirty="0" smtClean="0">
              <a:solidFill>
                <a:srgbClr val="000066"/>
              </a:solidFill>
              <a:latin typeface="+mj-lt"/>
            </a:endParaRPr>
          </a:p>
          <a:p>
            <a:pPr fontAlgn="auto">
              <a:spcAft>
                <a:spcPts val="0"/>
              </a:spcAft>
              <a:buFont typeface="Arial" pitchFamily="34" charset="0"/>
              <a:buChar char="•"/>
              <a:defRPr/>
            </a:pPr>
            <a:endParaRPr lang="en-US" dirty="0" smtClean="0">
              <a:solidFill>
                <a:srgbClr val="000066"/>
              </a:solidFill>
              <a:latin typeface="+mj-lt"/>
            </a:endParaRPr>
          </a:p>
          <a:p>
            <a:pPr fontAlgn="auto">
              <a:spcAft>
                <a:spcPts val="0"/>
              </a:spcAft>
              <a:buFont typeface="Arial" pitchFamily="34" charset="0"/>
              <a:buChar char="•"/>
              <a:defRPr/>
            </a:pPr>
            <a:endParaRPr lang="en-US" dirty="0" smtClean="0">
              <a:solidFill>
                <a:srgbClr val="000066"/>
              </a:solidFill>
              <a:latin typeface="+mj-lt"/>
            </a:endParaRPr>
          </a:p>
        </p:txBody>
      </p:sp>
      <p:sp>
        <p:nvSpPr>
          <p:cNvPr id="6" name="Rectangle 5"/>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Considerations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371600"/>
            <a:ext cx="8229600" cy="4525963"/>
          </a:xfrm>
        </p:spPr>
        <p:txBody>
          <a:bodyPr rtlCol="0">
            <a:normAutofit/>
          </a:bodyPr>
          <a:lstStyle/>
          <a:p>
            <a:pPr fontAlgn="auto">
              <a:spcAft>
                <a:spcPts val="0"/>
              </a:spcAft>
              <a:buFont typeface="Arial" pitchFamily="34" charset="0"/>
              <a:buNone/>
              <a:defRPr/>
            </a:pPr>
            <a:r>
              <a:rPr lang="en-US" b="1" dirty="0" smtClean="0">
                <a:solidFill>
                  <a:srgbClr val="000066"/>
                </a:solidFill>
                <a:latin typeface="+mj-lt"/>
              </a:rPr>
              <a:t>Imported Coal as Fuel:</a:t>
            </a:r>
          </a:p>
          <a:p>
            <a:pPr marL="504825" indent="-276225" fontAlgn="auto">
              <a:spcAft>
                <a:spcPts val="0"/>
              </a:spcAft>
              <a:buFont typeface="Arial" pitchFamily="34" charset="0"/>
              <a:buChar char="•"/>
              <a:defRPr/>
            </a:pPr>
            <a:r>
              <a:rPr lang="en-US" dirty="0" smtClean="0">
                <a:solidFill>
                  <a:srgbClr val="000066"/>
                </a:solidFill>
                <a:latin typeface="+mj-lt"/>
              </a:rPr>
              <a:t>Bidding Strategy and appetite for risk are more important</a:t>
            </a:r>
          </a:p>
          <a:p>
            <a:pPr marL="504825" indent="-276225" fontAlgn="auto">
              <a:spcAft>
                <a:spcPts val="0"/>
              </a:spcAft>
              <a:buFont typeface="Arial" pitchFamily="34" charset="0"/>
              <a:buChar char="•"/>
              <a:defRPr/>
            </a:pPr>
            <a:r>
              <a:rPr lang="en-US" dirty="0" smtClean="0">
                <a:solidFill>
                  <a:srgbClr val="000066"/>
                </a:solidFill>
                <a:latin typeface="+mj-lt"/>
              </a:rPr>
              <a:t>Recent bids have clearly underlined this fact</a:t>
            </a:r>
          </a:p>
          <a:p>
            <a:pPr marL="504825" indent="-276225" fontAlgn="auto">
              <a:spcAft>
                <a:spcPts val="0"/>
              </a:spcAft>
              <a:buFont typeface="Arial" pitchFamily="34" charset="0"/>
              <a:buChar char="•"/>
              <a:defRPr/>
            </a:pPr>
            <a:r>
              <a:rPr lang="en-US" dirty="0" smtClean="0">
                <a:solidFill>
                  <a:srgbClr val="000066"/>
                </a:solidFill>
                <a:latin typeface="+mj-lt"/>
              </a:rPr>
              <a:t>Mix of Indexed and non-indexed costs much more important</a:t>
            </a:r>
          </a:p>
          <a:p>
            <a:pPr marL="504825" indent="-276225" fontAlgn="auto">
              <a:spcAft>
                <a:spcPts val="0"/>
              </a:spcAft>
              <a:buFont typeface="Arial" pitchFamily="34" charset="0"/>
              <a:buChar char="•"/>
              <a:defRPr/>
            </a:pPr>
            <a:r>
              <a:rPr lang="en-US" dirty="0" smtClean="0">
                <a:solidFill>
                  <a:srgbClr val="000066"/>
                </a:solidFill>
                <a:latin typeface="+mj-lt"/>
              </a:rPr>
              <a:t>More sensitive to variation in quality</a:t>
            </a:r>
          </a:p>
          <a:p>
            <a:pPr fontAlgn="auto">
              <a:spcAft>
                <a:spcPts val="0"/>
              </a:spcAft>
              <a:buFont typeface="Arial" pitchFamily="34" charset="0"/>
              <a:buChar char="•"/>
              <a:defRPr/>
            </a:pPr>
            <a:endParaRPr lang="en-US" dirty="0" smtClean="0">
              <a:solidFill>
                <a:srgbClr val="000066"/>
              </a:solidFill>
              <a:latin typeface="+mj-lt"/>
            </a:endParaRPr>
          </a:p>
          <a:p>
            <a:pPr fontAlgn="auto">
              <a:spcAft>
                <a:spcPts val="0"/>
              </a:spcAft>
              <a:buFont typeface="Arial" pitchFamily="34" charset="0"/>
              <a:buChar char="•"/>
              <a:defRPr/>
            </a:pPr>
            <a:endParaRPr lang="en-US" dirty="0" smtClean="0">
              <a:solidFill>
                <a:srgbClr val="000066"/>
              </a:solidFill>
              <a:latin typeface="+mj-lt"/>
            </a:endParaRPr>
          </a:p>
        </p:txBody>
      </p:sp>
      <p:sp>
        <p:nvSpPr>
          <p:cNvPr id="6" name="Rectangle 5"/>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Considerations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Date Placeholder 3"/>
          <p:cNvSpPr>
            <a:spLocks noGrp="1"/>
          </p:cNvSpPr>
          <p:nvPr>
            <p:ph type="dt" sz="quarter" idx="10"/>
          </p:nvPr>
        </p:nvSpPr>
        <p:spPr/>
        <p:txBody>
          <a:bodyPr/>
          <a:lstStyle/>
          <a:p>
            <a:pPr>
              <a:defRPr/>
            </a:pPr>
            <a:r>
              <a:rPr lang="en-US"/>
              <a:t>20 April 2007</a:t>
            </a:r>
          </a:p>
        </p:txBody>
      </p:sp>
      <p:graphicFrame>
        <p:nvGraphicFramePr>
          <p:cNvPr id="6" name="Table 5"/>
          <p:cNvGraphicFramePr>
            <a:graphicFrameLocks noGrp="1"/>
          </p:cNvGraphicFramePr>
          <p:nvPr/>
        </p:nvGraphicFramePr>
        <p:xfrm>
          <a:off x="762000" y="1627188"/>
          <a:ext cx="7239000" cy="3097212"/>
        </p:xfrm>
        <a:graphic>
          <a:graphicData uri="http://schemas.openxmlformats.org/drawingml/2006/table">
            <a:tbl>
              <a:tblPr firstRow="1" bandRow="1">
                <a:tableStyleId>{5C22544A-7EE6-4342-B048-85BDC9FD1C3A}</a:tableStyleId>
              </a:tblPr>
              <a:tblGrid>
                <a:gridCol w="3321424"/>
                <a:gridCol w="1958788"/>
                <a:gridCol w="1958788"/>
              </a:tblGrid>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bg1"/>
                          </a:solidFill>
                          <a:effectLst/>
                          <a:latin typeface="+mj-lt"/>
                        </a:rPr>
                        <a:t>Criteria</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bg1"/>
                          </a:solidFill>
                          <a:effectLst/>
                          <a:latin typeface="+mj-lt"/>
                        </a:rPr>
                        <a:t>Domestic</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bg1"/>
                          </a:solidFill>
                          <a:effectLst/>
                          <a:latin typeface="+mj-lt"/>
                        </a:rPr>
                        <a:t>Imported</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Calorific Value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(kcal/kg)</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3500</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6000</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0066"/>
                          </a:solidFill>
                          <a:effectLst/>
                          <a:latin typeface="+mj-lt"/>
                        </a:rPr>
                        <a:t>Cost (Rs/MT)</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0066"/>
                          </a:solidFill>
                          <a:effectLst/>
                          <a:latin typeface="+mj-lt"/>
                        </a:rPr>
                        <a:t>1000</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2700</a:t>
                      </a:r>
                    </a:p>
                  </a:txBody>
                  <a:tcPr horzOverflow="overflow"/>
                </a:tc>
              </a:tr>
              <a:tr h="37084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0066"/>
                          </a:solidFill>
                          <a:effectLst/>
                          <a:latin typeface="+mj-lt"/>
                        </a:rPr>
                        <a:t>Variable Cost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0066"/>
                          </a:solidFill>
                          <a:effectLst/>
                          <a:latin typeface="+mj-lt"/>
                        </a:rPr>
                        <a:t>(Rs/kWh)</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000066"/>
                          </a:solidFill>
                          <a:effectLst/>
                          <a:latin typeface="+mj-lt"/>
                        </a:rPr>
                        <a:t>0.80</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1.4</a:t>
                      </a:r>
                    </a:p>
                  </a:txBody>
                  <a:tcPr horzOverflow="overflow"/>
                </a:tc>
              </a:tr>
            </a:tbl>
          </a:graphicData>
        </a:graphic>
      </p:graphicFrame>
      <p:sp>
        <p:nvSpPr>
          <p:cNvPr id="7" name="Rectangle 6"/>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Imported Vs Domestic</a:t>
            </a:r>
            <a:endParaRPr lang="en-US" sz="3600" b="1" dirty="0">
              <a:solidFill>
                <a:srgbClr val="000066"/>
              </a:solidFill>
              <a:latin typeface="+mj-lt"/>
            </a:endParaRPr>
          </a:p>
        </p:txBody>
      </p:sp>
      <p:sp>
        <p:nvSpPr>
          <p:cNvPr id="8" name="Rectangle 7"/>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57200" y="2286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International Coal Prices</a:t>
            </a:r>
            <a:endParaRPr lang="en-US" sz="3600" b="1" dirty="0">
              <a:solidFill>
                <a:srgbClr val="000066"/>
              </a:solidFill>
              <a:latin typeface="+mj-lt"/>
            </a:endParaRPr>
          </a:p>
        </p:txBody>
      </p:sp>
      <p:sp>
        <p:nvSpPr>
          <p:cNvPr id="8" name="Rectangle 7"/>
          <p:cNvSpPr/>
          <p:nvPr/>
        </p:nvSpPr>
        <p:spPr>
          <a:xfrm>
            <a:off x="4572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457200" y="4343400"/>
            <a:ext cx="8686800" cy="1908175"/>
          </a:xfrm>
          <a:prstGeom prst="rect">
            <a:avLst/>
          </a:prstGeom>
        </p:spPr>
        <p:txBody>
          <a:bodyPr>
            <a:spAutoFit/>
          </a:bodyPr>
          <a:lstStyle/>
          <a:p>
            <a:pPr marL="174625" indent="-174625" fontAlgn="auto">
              <a:spcBef>
                <a:spcPts val="300"/>
              </a:spcBef>
              <a:spcAft>
                <a:spcPts val="0"/>
              </a:spcAft>
              <a:buFont typeface="Arial" pitchFamily="34" charset="0"/>
              <a:buChar char="•"/>
              <a:defRPr/>
            </a:pPr>
            <a:r>
              <a:rPr lang="en-US" dirty="0">
                <a:solidFill>
                  <a:srgbClr val="000066"/>
                </a:solidFill>
                <a:latin typeface="+mj-lt"/>
              </a:rPr>
              <a:t>Prices indicative of upward trend since 2001</a:t>
            </a:r>
          </a:p>
          <a:p>
            <a:pPr marL="174625" indent="-174625" fontAlgn="auto">
              <a:spcBef>
                <a:spcPts val="300"/>
              </a:spcBef>
              <a:spcAft>
                <a:spcPts val="0"/>
              </a:spcAft>
              <a:buFont typeface="Arial" pitchFamily="34" charset="0"/>
              <a:buChar char="•"/>
              <a:defRPr/>
            </a:pPr>
            <a:r>
              <a:rPr lang="en-US" dirty="0">
                <a:solidFill>
                  <a:srgbClr val="000066"/>
                </a:solidFill>
                <a:latin typeface="+mj-lt"/>
              </a:rPr>
              <a:t>Prices increased in 2007 owing to huge demand from Asia, mainly China </a:t>
            </a:r>
          </a:p>
          <a:p>
            <a:pPr marL="174625" indent="-174625" fontAlgn="auto">
              <a:spcBef>
                <a:spcPts val="300"/>
              </a:spcBef>
              <a:spcAft>
                <a:spcPts val="0"/>
              </a:spcAft>
              <a:buFont typeface="Arial" pitchFamily="34" charset="0"/>
              <a:buChar char="•"/>
              <a:defRPr/>
            </a:pPr>
            <a:r>
              <a:rPr lang="en-US" dirty="0">
                <a:solidFill>
                  <a:srgbClr val="000066"/>
                </a:solidFill>
                <a:latin typeface="+mj-lt"/>
              </a:rPr>
              <a:t>Supply constraints, like port congestion (Australia), floods in Indonesia &amp; strike at export terminals (South Africa) also led to increase in prices in 2008</a:t>
            </a:r>
          </a:p>
          <a:p>
            <a:pPr marL="174625" indent="-174625" fontAlgn="auto">
              <a:spcBef>
                <a:spcPts val="300"/>
              </a:spcBef>
              <a:spcAft>
                <a:spcPts val="0"/>
              </a:spcAft>
              <a:buFont typeface="Arial" pitchFamily="34" charset="0"/>
              <a:buChar char="•"/>
              <a:defRPr/>
            </a:pPr>
            <a:r>
              <a:rPr lang="en-US" dirty="0">
                <a:solidFill>
                  <a:srgbClr val="000066"/>
                </a:solidFill>
                <a:latin typeface="+mj-lt"/>
              </a:rPr>
              <a:t>During 2009, prices fell as a result of global financial crisis</a:t>
            </a:r>
          </a:p>
          <a:p>
            <a:pPr marL="174625" indent="-174625" fontAlgn="auto">
              <a:spcBef>
                <a:spcPts val="300"/>
              </a:spcBef>
              <a:spcAft>
                <a:spcPts val="0"/>
              </a:spcAft>
              <a:buFont typeface="Arial" pitchFamily="34" charset="0"/>
              <a:buChar char="•"/>
              <a:defRPr/>
            </a:pPr>
            <a:r>
              <a:rPr lang="en-US" dirty="0">
                <a:solidFill>
                  <a:srgbClr val="000066"/>
                </a:solidFill>
                <a:latin typeface="+mj-lt"/>
              </a:rPr>
              <a:t>Current coal prices hovering around USD 101 per tonne</a:t>
            </a:r>
            <a:endParaRPr lang="en-US" dirty="0">
              <a:solidFill>
                <a:srgbClr val="000066"/>
              </a:solidFill>
              <a:latin typeface="+mj-lt"/>
            </a:endParaRPr>
          </a:p>
        </p:txBody>
      </p:sp>
      <p:graphicFrame>
        <p:nvGraphicFramePr>
          <p:cNvPr id="7" name="Chart 6"/>
          <p:cNvGraphicFramePr/>
          <p:nvPr/>
        </p:nvGraphicFramePr>
        <p:xfrm>
          <a:off x="762000" y="1066800"/>
          <a:ext cx="7543800" cy="3124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457200" y="0"/>
            <a:ext cx="64770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Some Issues with Coal Supply</a:t>
            </a:r>
            <a:endParaRPr lang="en-US" sz="3600" b="1" dirty="0">
              <a:solidFill>
                <a:srgbClr val="000066"/>
              </a:solidFill>
              <a:latin typeface="+mj-lt"/>
            </a:endParaRPr>
          </a:p>
        </p:txBody>
      </p:sp>
      <p:sp>
        <p:nvSpPr>
          <p:cNvPr id="6" name="Rectangle 5"/>
          <p:cNvSpPr/>
          <p:nvPr/>
        </p:nvSpPr>
        <p:spPr>
          <a:xfrm>
            <a:off x="457200" y="533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8131" name="Rectangle 6"/>
          <p:cNvSpPr>
            <a:spLocks noChangeArrowheads="1"/>
          </p:cNvSpPr>
          <p:nvPr/>
        </p:nvSpPr>
        <p:spPr bwMode="auto">
          <a:xfrm>
            <a:off x="381000" y="687388"/>
            <a:ext cx="8458200" cy="5264150"/>
          </a:xfrm>
          <a:prstGeom prst="rect">
            <a:avLst/>
          </a:prstGeom>
          <a:noFill/>
          <a:ln w="9525">
            <a:noFill/>
            <a:miter lim="800000"/>
            <a:headEnd/>
            <a:tailEnd/>
          </a:ln>
        </p:spPr>
        <p:txBody>
          <a:bodyPr>
            <a:spAutoFit/>
          </a:bodyPr>
          <a:lstStyle/>
          <a:p>
            <a:pPr marL="282575" indent="-282575">
              <a:buFont typeface="Arial" charset="0"/>
              <a:buChar char="•"/>
            </a:pPr>
            <a:r>
              <a:rPr lang="en-US" sz="2800">
                <a:solidFill>
                  <a:srgbClr val="000066"/>
                </a:solidFill>
                <a:latin typeface="Calibri" pitchFamily="34" charset="0"/>
              </a:rPr>
              <a:t>India will have to import approx. 80 million tonnes of coal in this FY.</a:t>
            </a:r>
          </a:p>
          <a:p>
            <a:pPr marL="282575" indent="-282575">
              <a:buFont typeface="Arial" charset="0"/>
              <a:buChar char="•"/>
            </a:pPr>
            <a:r>
              <a:rPr lang="en-US" sz="2800">
                <a:solidFill>
                  <a:srgbClr val="000066"/>
                </a:solidFill>
                <a:latin typeface="Calibri" pitchFamily="34" charset="0"/>
              </a:rPr>
              <a:t>Of the 219 coal blocks allotted to private players, 40 were declared ‘no-go’ by MoEF</a:t>
            </a:r>
          </a:p>
          <a:p>
            <a:pPr marL="282575" indent="-282575">
              <a:buFont typeface="Arial" charset="0"/>
              <a:buChar char="•"/>
            </a:pPr>
            <a:r>
              <a:rPr lang="en-US" sz="2800">
                <a:solidFill>
                  <a:srgbClr val="000066"/>
                </a:solidFill>
                <a:latin typeface="Calibri" pitchFamily="34" charset="0"/>
              </a:rPr>
              <a:t>Coal India has been slow in awarding linkages to developers.</a:t>
            </a:r>
          </a:p>
          <a:p>
            <a:pPr marL="282575" indent="-282575">
              <a:buFont typeface="Arial" charset="0"/>
              <a:buChar char="•"/>
            </a:pPr>
            <a:r>
              <a:rPr lang="en-US" sz="2800" b="1">
                <a:solidFill>
                  <a:srgbClr val="000066"/>
                </a:solidFill>
                <a:latin typeface="Calibri" pitchFamily="34" charset="0"/>
              </a:rPr>
              <a:t>International coal prices have been on the rise as China &amp; India have began importing huge quantities and Vietnam &amp; South Africa turn into net importers</a:t>
            </a:r>
          </a:p>
          <a:p>
            <a:pPr marL="282575" indent="-282575">
              <a:buFont typeface="Arial" charset="0"/>
              <a:buChar char="•"/>
            </a:pPr>
            <a:r>
              <a:rPr lang="en-US" sz="2800" b="1">
                <a:solidFill>
                  <a:srgbClr val="000066"/>
                </a:solidFill>
                <a:latin typeface="Calibri" pitchFamily="34" charset="0"/>
              </a:rPr>
              <a:t>Change in Law in Indonesia ( introduction of pricing benchmark, higher taxes &amp; royalty) will lead to a steep rise in price of coal sourced from the country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533400" y="1219200"/>
            <a:ext cx="7010400" cy="584200"/>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3200" dirty="0">
                <a:solidFill>
                  <a:srgbClr val="000066"/>
                </a:solidFill>
                <a:latin typeface="+mj-lt"/>
              </a:rPr>
              <a:t>Sec – 63 of the Electricity Act states that:</a:t>
            </a:r>
            <a:endParaRPr lang="en-US" sz="3200" dirty="0">
              <a:solidFill>
                <a:srgbClr val="000066"/>
              </a:solidFill>
              <a:latin typeface="+mj-lt"/>
            </a:endParaRPr>
          </a:p>
        </p:txBody>
      </p:sp>
      <p:sp>
        <p:nvSpPr>
          <p:cNvPr id="78851" name="Text Box 3"/>
          <p:cNvSpPr txBox="1">
            <a:spLocks noChangeArrowheads="1"/>
          </p:cNvSpPr>
          <p:nvPr/>
        </p:nvSpPr>
        <p:spPr bwMode="auto">
          <a:xfrm>
            <a:off x="457200" y="304800"/>
            <a:ext cx="2667000" cy="641350"/>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3600" b="1" dirty="0">
                <a:solidFill>
                  <a:srgbClr val="000066"/>
                </a:solidFill>
                <a:latin typeface="+mj-lt"/>
              </a:rPr>
              <a:t>Background</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extBox 7"/>
          <p:cNvSpPr txBox="1"/>
          <p:nvPr/>
        </p:nvSpPr>
        <p:spPr>
          <a:xfrm>
            <a:off x="547688" y="1981200"/>
            <a:ext cx="8001000" cy="1938338"/>
          </a:xfrm>
          <a:prstGeom prst="rect">
            <a:avLst/>
          </a:prstGeom>
          <a:noFill/>
        </p:spPr>
        <p:txBody>
          <a:bodyPr>
            <a:spAutoFit/>
          </a:bodyPr>
          <a:lstStyle/>
          <a:p>
            <a:pPr marL="174625" indent="-174625" algn="just" fontAlgn="auto">
              <a:spcBef>
                <a:spcPts val="0"/>
              </a:spcBef>
              <a:spcAft>
                <a:spcPts val="0"/>
              </a:spcAft>
              <a:buFont typeface="Arial" pitchFamily="34" charset="0"/>
              <a:buChar char="•"/>
              <a:defRPr/>
            </a:pPr>
            <a:r>
              <a:rPr lang="en-US" sz="2400" dirty="0">
                <a:solidFill>
                  <a:srgbClr val="000066"/>
                </a:solidFill>
                <a:latin typeface="+mj-lt"/>
              </a:rPr>
              <a:t>Notwithstanding anything contained in section 62, the Appropriate Commission shall adopt the tariff if such tariff has been determined through transparent process of bidding in accordance with the guidelines issued by the Central Government.</a:t>
            </a:r>
            <a:endParaRPr lang="en-US" sz="2400" dirty="0">
              <a:solidFill>
                <a:srgbClr val="000066"/>
              </a:solidFill>
              <a:latin typeface="+mj-lt"/>
            </a:endParaRPr>
          </a:p>
        </p:txBody>
      </p:sp>
      <p:sp>
        <p:nvSpPr>
          <p:cNvPr id="20485" name="Rectangle 9"/>
          <p:cNvSpPr>
            <a:spLocks noChangeArrowheads="1"/>
          </p:cNvSpPr>
          <p:nvPr/>
        </p:nvSpPr>
        <p:spPr bwMode="auto">
          <a:xfrm>
            <a:off x="547688" y="4114800"/>
            <a:ext cx="8382000" cy="830263"/>
          </a:xfrm>
          <a:prstGeom prst="rect">
            <a:avLst/>
          </a:prstGeom>
          <a:noFill/>
          <a:ln w="9525">
            <a:noFill/>
            <a:miter lim="800000"/>
            <a:headEnd/>
            <a:tailEnd/>
          </a:ln>
        </p:spPr>
        <p:txBody>
          <a:bodyPr>
            <a:spAutoFit/>
          </a:bodyPr>
          <a:lstStyle/>
          <a:p>
            <a:pPr marL="174625" indent="-174625" algn="just">
              <a:buFont typeface="Arial" charset="0"/>
              <a:buChar char="•"/>
            </a:pPr>
            <a:r>
              <a:rPr lang="en-US" sz="2400">
                <a:solidFill>
                  <a:srgbClr val="000066"/>
                </a:solidFill>
                <a:latin typeface="Calibri" pitchFamily="34" charset="0"/>
              </a:rPr>
              <a:t>The guidelines have been framed under the above provisions of the Act.</a:t>
            </a:r>
          </a:p>
        </p:txBody>
      </p:sp>
      <p:sp>
        <p:nvSpPr>
          <p:cNvPr id="20486" name="Rectangle 10"/>
          <p:cNvSpPr>
            <a:spLocks noChangeArrowheads="1"/>
          </p:cNvSpPr>
          <p:nvPr/>
        </p:nvSpPr>
        <p:spPr bwMode="auto">
          <a:xfrm>
            <a:off x="566738" y="5176838"/>
            <a:ext cx="7391400" cy="461962"/>
          </a:xfrm>
          <a:prstGeom prst="rect">
            <a:avLst/>
          </a:prstGeom>
          <a:noFill/>
          <a:ln w="9525">
            <a:noFill/>
            <a:miter lim="800000"/>
            <a:headEnd/>
            <a:tailEnd/>
          </a:ln>
        </p:spPr>
        <p:txBody>
          <a:bodyPr>
            <a:spAutoFit/>
          </a:bodyPr>
          <a:lstStyle/>
          <a:p>
            <a:pPr marL="174625" indent="-174625" algn="just">
              <a:buFont typeface="Arial" charset="0"/>
              <a:buChar char="•"/>
            </a:pPr>
            <a:r>
              <a:rPr lang="en-US" sz="2400">
                <a:solidFill>
                  <a:srgbClr val="000066"/>
                </a:solidFill>
                <a:latin typeface="Calibri" pitchFamily="34" charset="0"/>
              </a:rPr>
              <a:t>Issued by the Ministry of Power on 19th January 2005</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371600"/>
            <a:ext cx="8229600" cy="4525963"/>
          </a:xfrm>
        </p:spPr>
        <p:txBody>
          <a:bodyPr rtlCol="0">
            <a:normAutofit/>
          </a:bodyPr>
          <a:lstStyle/>
          <a:p>
            <a:pPr fontAlgn="auto">
              <a:spcAft>
                <a:spcPts val="0"/>
              </a:spcAft>
              <a:buFont typeface="Arial" pitchFamily="34" charset="0"/>
              <a:buNone/>
              <a:defRPr/>
            </a:pPr>
            <a:r>
              <a:rPr lang="en-US" dirty="0" smtClean="0">
                <a:solidFill>
                  <a:srgbClr val="000066"/>
                </a:solidFill>
                <a:latin typeface="+mj-lt"/>
              </a:rPr>
              <a:t>O&amp;M Parameters:</a:t>
            </a:r>
          </a:p>
          <a:p>
            <a:pPr marL="571500" indent="-288925" fontAlgn="auto">
              <a:spcAft>
                <a:spcPts val="0"/>
              </a:spcAft>
              <a:buFont typeface="Arial" pitchFamily="34" charset="0"/>
              <a:buChar char="•"/>
              <a:defRPr/>
            </a:pPr>
            <a:r>
              <a:rPr lang="en-US" dirty="0" smtClean="0">
                <a:solidFill>
                  <a:srgbClr val="000066"/>
                </a:solidFill>
                <a:latin typeface="+mj-lt"/>
              </a:rPr>
              <a:t>Again depends on risk appetite and experience of bidders</a:t>
            </a:r>
          </a:p>
          <a:p>
            <a:pPr marL="571500" indent="-288925" fontAlgn="auto">
              <a:spcAft>
                <a:spcPts val="0"/>
              </a:spcAft>
              <a:buFont typeface="Arial" pitchFamily="34" charset="0"/>
              <a:buChar char="•"/>
              <a:defRPr/>
            </a:pPr>
            <a:r>
              <a:rPr lang="en-US" dirty="0" smtClean="0">
                <a:solidFill>
                  <a:srgbClr val="000066"/>
                </a:solidFill>
                <a:latin typeface="+mj-lt"/>
              </a:rPr>
              <a:t>Domestic coal requires more recurring </a:t>
            </a:r>
            <a:r>
              <a:rPr lang="en-US" dirty="0" err="1" smtClean="0">
                <a:solidFill>
                  <a:srgbClr val="000066"/>
                </a:solidFill>
                <a:latin typeface="+mj-lt"/>
              </a:rPr>
              <a:t>capex</a:t>
            </a:r>
            <a:endParaRPr lang="en-US" dirty="0" smtClean="0">
              <a:solidFill>
                <a:srgbClr val="000066"/>
              </a:solidFill>
              <a:latin typeface="+mj-lt"/>
            </a:endParaRPr>
          </a:p>
          <a:p>
            <a:pPr marL="571500" indent="-288925" fontAlgn="auto">
              <a:spcAft>
                <a:spcPts val="0"/>
              </a:spcAft>
              <a:buFont typeface="Arial" pitchFamily="34" charset="0"/>
              <a:buChar char="•"/>
              <a:defRPr/>
            </a:pPr>
            <a:r>
              <a:rPr lang="en-US" dirty="0" smtClean="0">
                <a:solidFill>
                  <a:srgbClr val="000066"/>
                </a:solidFill>
                <a:latin typeface="+mj-lt"/>
              </a:rPr>
              <a:t>Of particular importance to dwell into Chinese technology and performance history</a:t>
            </a:r>
          </a:p>
          <a:p>
            <a:pPr fontAlgn="auto">
              <a:spcAft>
                <a:spcPts val="0"/>
              </a:spcAft>
              <a:buFont typeface="Arial" pitchFamily="34" charset="0"/>
              <a:buChar char="•"/>
              <a:defRPr/>
            </a:pPr>
            <a:endParaRPr lang="en-US" dirty="0" smtClean="0">
              <a:solidFill>
                <a:srgbClr val="000066"/>
              </a:solidFill>
              <a:latin typeface="+mj-lt"/>
            </a:endParaRPr>
          </a:p>
          <a:p>
            <a:pPr fontAlgn="auto">
              <a:spcAft>
                <a:spcPts val="0"/>
              </a:spcAft>
              <a:buFont typeface="Arial" pitchFamily="34" charset="0"/>
              <a:buChar char="•"/>
              <a:defRPr/>
            </a:pPr>
            <a:endParaRPr lang="en-US" dirty="0" smtClean="0">
              <a:solidFill>
                <a:srgbClr val="000066"/>
              </a:solidFill>
              <a:latin typeface="+mj-lt"/>
            </a:endParaRPr>
          </a:p>
        </p:txBody>
      </p:sp>
      <p:sp>
        <p:nvSpPr>
          <p:cNvPr id="6" name="Rectangle 5"/>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Considerations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371600"/>
            <a:ext cx="8382000" cy="4572000"/>
          </a:xfrm>
        </p:spPr>
        <p:txBody>
          <a:bodyPr rtlCol="0">
            <a:noAutofit/>
          </a:bodyPr>
          <a:lstStyle/>
          <a:p>
            <a:pPr fontAlgn="auto">
              <a:spcBef>
                <a:spcPts val="1200"/>
              </a:spcBef>
              <a:spcAft>
                <a:spcPts val="0"/>
              </a:spcAft>
              <a:buFont typeface="Arial" pitchFamily="34" charset="0"/>
              <a:buChar char="•"/>
              <a:defRPr/>
            </a:pPr>
            <a:r>
              <a:rPr lang="en-US" sz="2800" dirty="0" smtClean="0">
                <a:solidFill>
                  <a:srgbClr val="000066"/>
                </a:solidFill>
                <a:latin typeface="+mj-lt"/>
              </a:rPr>
              <a:t>Financial Assumptions</a:t>
            </a:r>
          </a:p>
          <a:p>
            <a:pPr fontAlgn="auto">
              <a:spcBef>
                <a:spcPts val="1200"/>
              </a:spcBef>
              <a:spcAft>
                <a:spcPts val="0"/>
              </a:spcAft>
              <a:buFont typeface="Arial" pitchFamily="34" charset="0"/>
              <a:buChar char="•"/>
              <a:defRPr/>
            </a:pPr>
            <a:r>
              <a:rPr lang="en-US" sz="2800" dirty="0" smtClean="0">
                <a:solidFill>
                  <a:srgbClr val="000066"/>
                </a:solidFill>
                <a:latin typeface="+mj-lt"/>
              </a:rPr>
              <a:t>Financing Mix and sources to be decided</a:t>
            </a:r>
          </a:p>
          <a:p>
            <a:pPr fontAlgn="auto">
              <a:spcBef>
                <a:spcPts val="1200"/>
              </a:spcBef>
              <a:spcAft>
                <a:spcPts val="0"/>
              </a:spcAft>
              <a:buFont typeface="Arial" pitchFamily="34" charset="0"/>
              <a:buChar char="•"/>
              <a:defRPr/>
            </a:pPr>
            <a:r>
              <a:rPr lang="en-US" sz="2800" dirty="0" smtClean="0">
                <a:solidFill>
                  <a:srgbClr val="000066"/>
                </a:solidFill>
                <a:latin typeface="+mj-lt"/>
              </a:rPr>
              <a:t>Large projects like UMPP have to source mix of RTL and external financing</a:t>
            </a:r>
          </a:p>
          <a:p>
            <a:pPr fontAlgn="auto">
              <a:spcBef>
                <a:spcPts val="1200"/>
              </a:spcBef>
              <a:spcAft>
                <a:spcPts val="0"/>
              </a:spcAft>
              <a:buFont typeface="Arial" pitchFamily="34" charset="0"/>
              <a:buChar char="•"/>
              <a:defRPr/>
            </a:pPr>
            <a:r>
              <a:rPr lang="en-US" sz="2800" dirty="0" smtClean="0">
                <a:solidFill>
                  <a:srgbClr val="000066"/>
                </a:solidFill>
                <a:latin typeface="+mj-lt"/>
              </a:rPr>
              <a:t>Limited availability of ECB for sector and such tenures</a:t>
            </a:r>
          </a:p>
          <a:p>
            <a:pPr fontAlgn="auto">
              <a:spcBef>
                <a:spcPts val="1200"/>
              </a:spcBef>
              <a:spcAft>
                <a:spcPts val="0"/>
              </a:spcAft>
              <a:buFont typeface="Arial" pitchFamily="34" charset="0"/>
              <a:buChar char="•"/>
              <a:defRPr/>
            </a:pPr>
            <a:r>
              <a:rPr lang="en-US" sz="2800" dirty="0" smtClean="0">
                <a:solidFill>
                  <a:srgbClr val="000066"/>
                </a:solidFill>
                <a:latin typeface="+mj-lt"/>
              </a:rPr>
              <a:t>ECA are a viable option</a:t>
            </a:r>
          </a:p>
          <a:p>
            <a:pPr lvl="1" fontAlgn="auto">
              <a:spcBef>
                <a:spcPts val="1200"/>
              </a:spcBef>
              <a:spcAft>
                <a:spcPts val="0"/>
              </a:spcAft>
              <a:buSzPct val="75000"/>
              <a:buFont typeface="Wingdings" pitchFamily="2" charset="2"/>
              <a:buChar char="§"/>
              <a:defRPr/>
            </a:pPr>
            <a:r>
              <a:rPr lang="en-US" dirty="0" smtClean="0">
                <a:solidFill>
                  <a:srgbClr val="000066"/>
                </a:solidFill>
                <a:latin typeface="+mj-lt"/>
              </a:rPr>
              <a:t>Time consuming</a:t>
            </a:r>
          </a:p>
          <a:p>
            <a:pPr fontAlgn="auto">
              <a:spcBef>
                <a:spcPts val="1200"/>
              </a:spcBef>
              <a:spcAft>
                <a:spcPts val="0"/>
              </a:spcAft>
              <a:buFont typeface="Arial" pitchFamily="34" charset="0"/>
              <a:buChar char="•"/>
              <a:defRPr/>
            </a:pPr>
            <a:r>
              <a:rPr lang="en-US" sz="2800" dirty="0" smtClean="0">
                <a:solidFill>
                  <a:srgbClr val="000066"/>
                </a:solidFill>
                <a:latin typeface="+mj-lt"/>
              </a:rPr>
              <a:t>Equator Principles to be followed for ECB/ECA funding</a:t>
            </a:r>
          </a:p>
          <a:p>
            <a:pPr fontAlgn="auto">
              <a:spcBef>
                <a:spcPts val="1200"/>
              </a:spcBef>
              <a:spcAft>
                <a:spcPts val="0"/>
              </a:spcAft>
              <a:buFont typeface="Arial" pitchFamily="34" charset="0"/>
              <a:buChar char="•"/>
              <a:defRPr/>
            </a:pPr>
            <a:endParaRPr lang="en-US" sz="2800" dirty="0" smtClean="0">
              <a:solidFill>
                <a:srgbClr val="000066"/>
              </a:solidFill>
              <a:latin typeface="+mj-lt"/>
            </a:endParaRPr>
          </a:p>
          <a:p>
            <a:pPr fontAlgn="auto">
              <a:spcBef>
                <a:spcPts val="1200"/>
              </a:spcBef>
              <a:spcAft>
                <a:spcPts val="0"/>
              </a:spcAft>
              <a:buFont typeface="Arial" pitchFamily="34" charset="0"/>
              <a:buChar char="•"/>
              <a:defRPr/>
            </a:pPr>
            <a:endParaRPr lang="en-US" sz="2800" dirty="0" smtClean="0">
              <a:solidFill>
                <a:srgbClr val="000066"/>
              </a:solidFill>
              <a:latin typeface="+mj-lt"/>
            </a:endParaRPr>
          </a:p>
          <a:p>
            <a:pPr fontAlgn="auto">
              <a:spcBef>
                <a:spcPts val="1200"/>
              </a:spcBef>
              <a:spcAft>
                <a:spcPts val="0"/>
              </a:spcAft>
              <a:buFont typeface="Arial" pitchFamily="34" charset="0"/>
              <a:buChar char="•"/>
              <a:defRPr/>
            </a:pPr>
            <a:endParaRPr lang="en-US" sz="2800" dirty="0" smtClean="0">
              <a:solidFill>
                <a:srgbClr val="000066"/>
              </a:solidFill>
              <a:latin typeface="+mj-lt"/>
            </a:endParaRPr>
          </a:p>
        </p:txBody>
      </p:sp>
      <p:sp>
        <p:nvSpPr>
          <p:cNvPr id="6" name="Rectangle 5"/>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Considerations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533400" y="304800"/>
            <a:ext cx="5638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Bidding Scenarios</a:t>
            </a:r>
            <a:endParaRPr lang="en-US" sz="3600" b="1" dirty="0">
              <a:solidFill>
                <a:srgbClr val="000066"/>
              </a:solidFill>
              <a:latin typeface="+mj-lt"/>
            </a:endParaRPr>
          </a:p>
        </p:txBody>
      </p:sp>
      <p:sp>
        <p:nvSpPr>
          <p:cNvPr id="6" name="Rectangle 5"/>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9" name="Table 8"/>
          <p:cNvGraphicFramePr>
            <a:graphicFrameLocks noGrp="1"/>
          </p:cNvGraphicFramePr>
          <p:nvPr/>
        </p:nvGraphicFramePr>
        <p:xfrm>
          <a:off x="609600" y="1676400"/>
          <a:ext cx="7391400" cy="2819400"/>
        </p:xfrm>
        <a:graphic>
          <a:graphicData uri="http://schemas.openxmlformats.org/drawingml/2006/table">
            <a:tbl>
              <a:tblPr firstRow="1" bandRow="1">
                <a:tableStyleId>{5C22544A-7EE6-4342-B048-85BDC9FD1C3A}</a:tableStyleId>
              </a:tblPr>
              <a:tblGrid>
                <a:gridCol w="4953000"/>
                <a:gridCol w="2438400"/>
              </a:tblGrid>
              <a:tr h="704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bg1"/>
                          </a:solidFill>
                          <a:effectLst/>
                          <a:latin typeface="+mj-lt"/>
                        </a:rPr>
                        <a:t>Scenario</a:t>
                      </a:r>
                    </a:p>
                  </a:txBody>
                  <a:tcP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bg1"/>
                          </a:solidFill>
                          <a:effectLst/>
                          <a:latin typeface="+mj-lt"/>
                        </a:rPr>
                        <a:t>Effect on Tariff</a:t>
                      </a:r>
                    </a:p>
                  </a:txBody>
                  <a:tcPr horzOverflow="overflow"/>
                </a:tc>
              </a:tr>
              <a:tr h="704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D/E 80:20</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8 </a:t>
                      </a:r>
                      <a:r>
                        <a:rPr kumimoji="0" lang="en-US" sz="2800" b="0" i="0" u="none" strike="noStrike" cap="none" normalizeH="0" baseline="0" dirty="0" err="1" smtClean="0">
                          <a:ln>
                            <a:noFill/>
                          </a:ln>
                          <a:solidFill>
                            <a:srgbClr val="000066"/>
                          </a:solidFill>
                          <a:effectLst/>
                          <a:latin typeface="+mj-lt"/>
                        </a:rPr>
                        <a:t>paise</a:t>
                      </a:r>
                      <a:endParaRPr kumimoji="0" lang="en-US" sz="2800" b="0" i="0" u="none" strike="noStrike" cap="none" normalizeH="0" baseline="0" dirty="0" smtClean="0">
                        <a:ln>
                          <a:noFill/>
                        </a:ln>
                        <a:solidFill>
                          <a:srgbClr val="000066"/>
                        </a:solidFill>
                        <a:effectLst/>
                        <a:latin typeface="+mj-lt"/>
                      </a:endParaRPr>
                    </a:p>
                  </a:txBody>
                  <a:tcPr horzOverflow="overflow"/>
                </a:tc>
              </a:tr>
              <a:tr h="704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Loan repayment 15 years</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7 </a:t>
                      </a:r>
                      <a:r>
                        <a:rPr kumimoji="0" lang="en-US" sz="2800" b="0" i="0" u="none" strike="noStrike" cap="none" normalizeH="0" baseline="0" dirty="0" err="1" smtClean="0">
                          <a:ln>
                            <a:noFill/>
                          </a:ln>
                          <a:solidFill>
                            <a:srgbClr val="000066"/>
                          </a:solidFill>
                          <a:effectLst/>
                          <a:latin typeface="+mj-lt"/>
                        </a:rPr>
                        <a:t>paise</a:t>
                      </a:r>
                      <a:endParaRPr kumimoji="0" lang="en-US" sz="2800" b="0" i="0" u="none" strike="noStrike" cap="none" normalizeH="0" baseline="0" dirty="0" smtClean="0">
                        <a:ln>
                          <a:noFill/>
                        </a:ln>
                        <a:solidFill>
                          <a:srgbClr val="000066"/>
                        </a:solidFill>
                        <a:effectLst/>
                        <a:latin typeface="+mj-lt"/>
                      </a:endParaRPr>
                    </a:p>
                  </a:txBody>
                  <a:tcPr horzOverflow="overflow"/>
                </a:tc>
              </a:tr>
              <a:tr h="7048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Interest Rate increase by 1% p.a.</a:t>
                      </a:r>
                    </a:p>
                  </a:txBody>
                  <a:tcP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000066"/>
                          </a:solidFill>
                          <a:effectLst/>
                          <a:latin typeface="+mj-lt"/>
                        </a:rPr>
                        <a:t>3 </a:t>
                      </a:r>
                      <a:r>
                        <a:rPr kumimoji="0" lang="en-US" sz="2800" b="0" i="0" u="none" strike="noStrike" cap="none" normalizeH="0" baseline="0" dirty="0" err="1" smtClean="0">
                          <a:ln>
                            <a:noFill/>
                          </a:ln>
                          <a:solidFill>
                            <a:srgbClr val="000066"/>
                          </a:solidFill>
                          <a:effectLst/>
                          <a:latin typeface="+mj-lt"/>
                        </a:rPr>
                        <a:t>paise</a:t>
                      </a:r>
                      <a:endParaRPr kumimoji="0" lang="en-US" sz="2800" b="0" i="0" u="none" strike="noStrike" cap="none" normalizeH="0" baseline="0" dirty="0" smtClean="0">
                        <a:ln>
                          <a:noFill/>
                        </a:ln>
                        <a:solidFill>
                          <a:srgbClr val="000066"/>
                        </a:solidFill>
                        <a:effectLst/>
                        <a:latin typeface="+mj-lt"/>
                      </a:endParaRPr>
                    </a:p>
                  </a:txBody>
                  <a:tcPr horzOverflow="overflow"/>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Date Placeholder 3"/>
          <p:cNvSpPr>
            <a:spLocks noGrp="1"/>
          </p:cNvSpPr>
          <p:nvPr>
            <p:ph type="dt" sz="quarter" idx="10"/>
          </p:nvPr>
        </p:nvSpPr>
        <p:spPr/>
        <p:txBody>
          <a:bodyPr/>
          <a:lstStyle/>
          <a:p>
            <a:pPr>
              <a:defRPr/>
            </a:pPr>
            <a:r>
              <a:rPr lang="en-US"/>
              <a:t>20 April 2007</a:t>
            </a:r>
          </a:p>
        </p:txBody>
      </p:sp>
      <p:sp>
        <p:nvSpPr>
          <p:cNvPr id="52226" name="Rectangle 4"/>
          <p:cNvSpPr>
            <a:spLocks noGrp="1" noChangeArrowheads="1"/>
          </p:cNvSpPr>
          <p:nvPr>
            <p:ph type="ctrTitle"/>
          </p:nvPr>
        </p:nvSpPr>
        <p:spPr/>
        <p:txBody>
          <a:bodyPr/>
          <a:lstStyle/>
          <a:p>
            <a:r>
              <a:rPr lang="en-US" b="1" smtClean="0">
                <a:solidFill>
                  <a:srgbClr val="000066"/>
                </a:solidFill>
              </a:rPr>
              <a:t>Case Studies</a:t>
            </a:r>
          </a:p>
        </p:txBody>
      </p:sp>
      <p:sp>
        <p:nvSpPr>
          <p:cNvPr id="52227" name="Rectangle 5"/>
          <p:cNvSpPr>
            <a:spLocks noGrp="1" noChangeArrowheads="1"/>
          </p:cNvSpPr>
          <p:nvPr>
            <p:ph type="subTitle" idx="1"/>
          </p:nvPr>
        </p:nvSpPr>
        <p:spPr>
          <a:xfrm>
            <a:off x="1295400" y="3429000"/>
            <a:ext cx="6400800" cy="609600"/>
          </a:xfrm>
        </p:spPr>
        <p:txBody>
          <a:bodyPr/>
          <a:lstStyle/>
          <a:p>
            <a:r>
              <a:rPr lang="en-US" b="1" smtClean="0">
                <a:solidFill>
                  <a:srgbClr val="000066"/>
                </a:solidFill>
              </a:rPr>
              <a:t>Some Bids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33400" y="1103313"/>
            <a:ext cx="8382000" cy="5486400"/>
          </a:xfrm>
        </p:spPr>
        <p:txBody>
          <a:bodyPr rtlCol="0">
            <a:noAutofit/>
          </a:bodyPr>
          <a:lstStyle/>
          <a:p>
            <a:pPr fontAlgn="auto">
              <a:spcBef>
                <a:spcPts val="1200"/>
              </a:spcBef>
              <a:spcAft>
                <a:spcPts val="0"/>
              </a:spcAft>
              <a:buFont typeface="Arial" pitchFamily="34" charset="0"/>
              <a:buChar char="•"/>
              <a:defRPr/>
            </a:pPr>
            <a:r>
              <a:rPr lang="en-US" sz="2400" dirty="0" smtClean="0">
                <a:solidFill>
                  <a:srgbClr val="000066"/>
                </a:solidFill>
                <a:latin typeface="+mj-lt"/>
              </a:rPr>
              <a:t>For UMPP Bids for </a:t>
            </a:r>
            <a:r>
              <a:rPr lang="en-US" sz="2400" dirty="0" err="1" smtClean="0">
                <a:solidFill>
                  <a:srgbClr val="000066"/>
                </a:solidFill>
                <a:latin typeface="+mj-lt"/>
              </a:rPr>
              <a:t>Mundra</a:t>
            </a:r>
            <a:r>
              <a:rPr lang="en-US" sz="2400" dirty="0" smtClean="0">
                <a:solidFill>
                  <a:srgbClr val="000066"/>
                </a:solidFill>
                <a:latin typeface="+mj-lt"/>
              </a:rPr>
              <a:t>, Tata Power and Reliance had different bid strategies</a:t>
            </a:r>
          </a:p>
          <a:p>
            <a:pPr fontAlgn="auto">
              <a:spcBef>
                <a:spcPts val="1200"/>
              </a:spcBef>
              <a:spcAft>
                <a:spcPts val="0"/>
              </a:spcAft>
              <a:buFont typeface="Arial" pitchFamily="34" charset="0"/>
              <a:buChar char="•"/>
              <a:defRPr/>
            </a:pPr>
            <a:r>
              <a:rPr lang="en-US" sz="2400" dirty="0" smtClean="0">
                <a:solidFill>
                  <a:srgbClr val="000066"/>
                </a:solidFill>
                <a:latin typeface="+mj-lt"/>
              </a:rPr>
              <a:t>TPL bid numbers were broken into </a:t>
            </a:r>
            <a:r>
              <a:rPr lang="en-US" sz="2400" dirty="0" err="1" smtClean="0">
                <a:solidFill>
                  <a:srgbClr val="000066"/>
                </a:solidFill>
                <a:latin typeface="+mj-lt"/>
              </a:rPr>
              <a:t>escalable</a:t>
            </a:r>
            <a:r>
              <a:rPr lang="en-US" sz="2400" dirty="0" smtClean="0">
                <a:solidFill>
                  <a:srgbClr val="000066"/>
                </a:solidFill>
                <a:latin typeface="+mj-lt"/>
              </a:rPr>
              <a:t> and non-</a:t>
            </a:r>
            <a:r>
              <a:rPr lang="en-US" sz="2400" dirty="0" err="1" smtClean="0">
                <a:solidFill>
                  <a:srgbClr val="000066"/>
                </a:solidFill>
                <a:latin typeface="+mj-lt"/>
              </a:rPr>
              <a:t>escalable</a:t>
            </a:r>
            <a:r>
              <a:rPr lang="en-US" sz="2400" dirty="0" smtClean="0">
                <a:solidFill>
                  <a:srgbClr val="000066"/>
                </a:solidFill>
                <a:latin typeface="+mj-lt"/>
              </a:rPr>
              <a:t> components</a:t>
            </a:r>
          </a:p>
          <a:p>
            <a:pPr lvl="1" fontAlgn="auto">
              <a:spcBef>
                <a:spcPts val="1200"/>
              </a:spcBef>
              <a:spcAft>
                <a:spcPts val="0"/>
              </a:spcAft>
              <a:buSzPct val="75000"/>
              <a:buFont typeface="Wingdings" pitchFamily="2" charset="2"/>
              <a:buChar char="§"/>
              <a:defRPr/>
            </a:pPr>
            <a:r>
              <a:rPr lang="en-US" sz="2400" dirty="0" smtClean="0">
                <a:solidFill>
                  <a:srgbClr val="000066"/>
                </a:solidFill>
                <a:latin typeface="+mj-lt"/>
              </a:rPr>
              <a:t>Reflects clear direction of owning mine and ships (or equivalent long term contracts) while retaining limited risk</a:t>
            </a:r>
          </a:p>
          <a:p>
            <a:pPr fontAlgn="auto">
              <a:spcBef>
                <a:spcPts val="1200"/>
              </a:spcBef>
              <a:spcAft>
                <a:spcPts val="0"/>
              </a:spcAft>
              <a:buFont typeface="Arial" pitchFamily="34" charset="0"/>
              <a:buChar char="•"/>
              <a:defRPr/>
            </a:pPr>
            <a:r>
              <a:rPr lang="en-US" sz="2400" dirty="0" smtClean="0">
                <a:solidFill>
                  <a:srgbClr val="000066"/>
                </a:solidFill>
                <a:latin typeface="+mj-lt"/>
              </a:rPr>
              <a:t>Reliance had bid all numbers as </a:t>
            </a:r>
            <a:r>
              <a:rPr lang="en-US" sz="2400" dirty="0" err="1" smtClean="0">
                <a:solidFill>
                  <a:srgbClr val="000066"/>
                </a:solidFill>
                <a:latin typeface="+mj-lt"/>
              </a:rPr>
              <a:t>escalable</a:t>
            </a:r>
            <a:endParaRPr lang="en-US" sz="2400" dirty="0" smtClean="0">
              <a:solidFill>
                <a:srgbClr val="000066"/>
              </a:solidFill>
              <a:latin typeface="+mj-lt"/>
            </a:endParaRPr>
          </a:p>
          <a:p>
            <a:pPr lvl="1" fontAlgn="auto">
              <a:spcBef>
                <a:spcPts val="1200"/>
              </a:spcBef>
              <a:spcAft>
                <a:spcPts val="0"/>
              </a:spcAft>
              <a:buSzPct val="75000"/>
              <a:buFont typeface="Wingdings" pitchFamily="2" charset="2"/>
              <a:buChar char="§"/>
              <a:defRPr/>
            </a:pPr>
            <a:r>
              <a:rPr lang="en-US" sz="2400" dirty="0" smtClean="0">
                <a:solidFill>
                  <a:srgbClr val="000066"/>
                </a:solidFill>
                <a:latin typeface="+mj-lt"/>
              </a:rPr>
              <a:t>Reflects strategy of procurement on spot basis for coal and transport</a:t>
            </a:r>
          </a:p>
          <a:p>
            <a:pPr lvl="1" fontAlgn="auto">
              <a:spcBef>
                <a:spcPts val="1200"/>
              </a:spcBef>
              <a:spcAft>
                <a:spcPts val="0"/>
              </a:spcAft>
              <a:buSzPct val="75000"/>
              <a:buFont typeface="Wingdings" pitchFamily="2" charset="2"/>
              <a:buChar char="§"/>
              <a:defRPr/>
            </a:pPr>
            <a:r>
              <a:rPr lang="en-US" sz="2400" dirty="0" smtClean="0">
                <a:solidFill>
                  <a:srgbClr val="000066"/>
                </a:solidFill>
                <a:latin typeface="+mj-lt"/>
              </a:rPr>
              <a:t> No upsides possible unless captive mines / long term contract on different terms</a:t>
            </a:r>
          </a:p>
          <a:p>
            <a:pPr lvl="1" fontAlgn="auto">
              <a:spcBef>
                <a:spcPts val="1200"/>
              </a:spcBef>
              <a:spcAft>
                <a:spcPts val="0"/>
              </a:spcAft>
              <a:buSzPct val="75000"/>
              <a:buFont typeface="Wingdings" pitchFamily="2" charset="2"/>
              <a:buChar char="§"/>
              <a:defRPr/>
            </a:pPr>
            <a:r>
              <a:rPr lang="en-US" sz="2400" dirty="0" smtClean="0">
                <a:solidFill>
                  <a:srgbClr val="000066"/>
                </a:solidFill>
                <a:latin typeface="+mj-lt"/>
              </a:rPr>
              <a:t>Was it conservative or aggressive?</a:t>
            </a:r>
          </a:p>
          <a:p>
            <a:pPr fontAlgn="auto">
              <a:spcBef>
                <a:spcPts val="1200"/>
              </a:spcBef>
              <a:spcAft>
                <a:spcPts val="0"/>
              </a:spcAft>
              <a:buFont typeface="Arial" pitchFamily="34" charset="0"/>
              <a:buChar char="•"/>
              <a:defRPr/>
            </a:pPr>
            <a:endParaRPr lang="en-US" sz="2400" dirty="0" smtClean="0">
              <a:solidFill>
                <a:srgbClr val="000066"/>
              </a:solidFill>
              <a:latin typeface="+mj-lt"/>
            </a:endParaRPr>
          </a:p>
          <a:p>
            <a:pPr fontAlgn="auto">
              <a:spcBef>
                <a:spcPts val="1200"/>
              </a:spcBef>
              <a:spcAft>
                <a:spcPts val="0"/>
              </a:spcAft>
              <a:buFont typeface="Arial" pitchFamily="34" charset="0"/>
              <a:buChar char="•"/>
              <a:defRPr/>
            </a:pPr>
            <a:endParaRPr lang="en-US" sz="2400" dirty="0" smtClean="0">
              <a:solidFill>
                <a:srgbClr val="000066"/>
              </a:solidFill>
              <a:latin typeface="+mj-lt"/>
            </a:endParaRPr>
          </a:p>
        </p:txBody>
      </p:sp>
      <p:sp>
        <p:nvSpPr>
          <p:cNvPr id="6" name="Rectangle 5"/>
          <p:cNvSpPr>
            <a:spLocks noChangeArrowheads="1"/>
          </p:cNvSpPr>
          <p:nvPr/>
        </p:nvSpPr>
        <p:spPr bwMode="auto">
          <a:xfrm>
            <a:off x="533400" y="228600"/>
            <a:ext cx="72390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UMPP – </a:t>
            </a:r>
            <a:r>
              <a:rPr lang="en-US" sz="3600" b="1" dirty="0" err="1">
                <a:solidFill>
                  <a:srgbClr val="000066"/>
                </a:solidFill>
                <a:latin typeface="+mj-lt"/>
              </a:rPr>
              <a:t>Mundra</a:t>
            </a:r>
            <a:r>
              <a:rPr lang="en-US" sz="3600" b="1" dirty="0">
                <a:solidFill>
                  <a:srgbClr val="000066"/>
                </a:solidFill>
                <a:latin typeface="+mj-lt"/>
              </a:rPr>
              <a:t> </a:t>
            </a:r>
            <a:endParaRPr lang="en-US" sz="3600" b="1" dirty="0">
              <a:solidFill>
                <a:srgbClr val="000066"/>
              </a:solidFill>
              <a:latin typeface="+mj-lt"/>
            </a:endParaRPr>
          </a:p>
        </p:txBody>
      </p:sp>
      <p:sp>
        <p:nvSpPr>
          <p:cNvPr id="7" name="Rectangle 6"/>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4294967295"/>
          </p:nvPr>
        </p:nvSpPr>
        <p:spPr>
          <a:xfrm>
            <a:off x="533400" y="1103313"/>
            <a:ext cx="8382000" cy="5486400"/>
          </a:xfrm>
        </p:spPr>
        <p:txBody>
          <a:bodyPr>
            <a:noAutofit/>
          </a:bodyPr>
          <a:lstStyle/>
          <a:p>
            <a:pPr>
              <a:spcBef>
                <a:spcPts val="1200"/>
              </a:spcBef>
            </a:pPr>
            <a:r>
              <a:rPr lang="en-US" sz="2800" smtClean="0">
                <a:solidFill>
                  <a:srgbClr val="000066"/>
                </a:solidFill>
              </a:rPr>
              <a:t>Reliance Krishnapatnam Bid – Risk Allocation?</a:t>
            </a:r>
          </a:p>
          <a:p>
            <a:pPr>
              <a:spcBef>
                <a:spcPts val="1200"/>
              </a:spcBef>
            </a:pPr>
            <a:r>
              <a:rPr lang="en-US" sz="2800" smtClean="0">
                <a:solidFill>
                  <a:srgbClr val="000066"/>
                </a:solidFill>
              </a:rPr>
              <a:t>Indonesian law Change has made imported coal based projects that did not have full pass through non bankable</a:t>
            </a:r>
          </a:p>
          <a:p>
            <a:pPr>
              <a:spcBef>
                <a:spcPts val="1200"/>
              </a:spcBef>
            </a:pPr>
            <a:r>
              <a:rPr lang="en-US" sz="2800" smtClean="0">
                <a:solidFill>
                  <a:srgbClr val="000066"/>
                </a:solidFill>
              </a:rPr>
              <a:t>Lenders had demanded “Change in Law” provision at the time of UMPP Bidding; rejected</a:t>
            </a:r>
          </a:p>
          <a:p>
            <a:pPr>
              <a:spcBef>
                <a:spcPts val="1200"/>
              </a:spcBef>
              <a:buFont typeface="Arial" charset="0"/>
              <a:buNone/>
            </a:pPr>
            <a:endParaRPr lang="en-US" sz="2800" smtClean="0">
              <a:solidFill>
                <a:srgbClr val="000066"/>
              </a:solidFill>
            </a:endParaRPr>
          </a:p>
          <a:p>
            <a:pPr>
              <a:spcBef>
                <a:spcPts val="1200"/>
              </a:spcBef>
            </a:pPr>
            <a:endParaRPr lang="en-US" sz="2800" smtClean="0">
              <a:solidFill>
                <a:srgbClr val="000066"/>
              </a:solidFill>
            </a:endParaRPr>
          </a:p>
        </p:txBody>
      </p:sp>
      <p:sp>
        <p:nvSpPr>
          <p:cNvPr id="6" name="Rectangle 5"/>
          <p:cNvSpPr>
            <a:spLocks noChangeArrowheads="1"/>
          </p:cNvSpPr>
          <p:nvPr/>
        </p:nvSpPr>
        <p:spPr bwMode="auto">
          <a:xfrm>
            <a:off x="533400" y="228600"/>
            <a:ext cx="72390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UMPP – </a:t>
            </a:r>
            <a:r>
              <a:rPr lang="en-US" sz="3600" b="1" dirty="0" err="1">
                <a:solidFill>
                  <a:srgbClr val="000066"/>
                </a:solidFill>
                <a:latin typeface="+mj-lt"/>
              </a:rPr>
              <a:t>Mundra</a:t>
            </a:r>
            <a:r>
              <a:rPr lang="en-US" sz="3600" b="1" dirty="0">
                <a:solidFill>
                  <a:srgbClr val="000066"/>
                </a:solidFill>
                <a:latin typeface="+mj-lt"/>
              </a:rPr>
              <a:t> </a:t>
            </a:r>
            <a:endParaRPr lang="en-US" sz="3600" b="1" dirty="0">
              <a:solidFill>
                <a:srgbClr val="000066"/>
              </a:solidFill>
              <a:latin typeface="+mj-lt"/>
            </a:endParaRPr>
          </a:p>
        </p:txBody>
      </p:sp>
      <p:sp>
        <p:nvSpPr>
          <p:cNvPr id="7" name="Rectangle 6"/>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457200" y="0"/>
            <a:ext cx="8229600" cy="1143000"/>
          </a:xfrm>
        </p:spPr>
        <p:txBody>
          <a:bodyPr/>
          <a:lstStyle/>
          <a:p>
            <a:r>
              <a:rPr lang="en-US" sz="3600" smtClean="0"/>
              <a:t>Comparison of Original Bid parameters &amp; Current Parameters for Mundra UMPP</a:t>
            </a:r>
          </a:p>
        </p:txBody>
      </p:sp>
      <p:graphicFrame>
        <p:nvGraphicFramePr>
          <p:cNvPr id="4" name="Content Placeholder 3"/>
          <p:cNvGraphicFramePr>
            <a:graphicFrameLocks noGrp="1"/>
          </p:cNvGraphicFramePr>
          <p:nvPr>
            <p:ph idx="1"/>
          </p:nvPr>
        </p:nvGraphicFramePr>
        <p:xfrm>
          <a:off x="457200" y="1350963"/>
          <a:ext cx="8229600" cy="3236912"/>
        </p:xfrm>
        <a:graphic>
          <a:graphicData uri="http://schemas.openxmlformats.org/drawingml/2006/table">
            <a:tbl>
              <a:tblPr firstRow="1" bandRow="1">
                <a:tableStyleId>{5C22544A-7EE6-4342-B048-85BDC9FD1C3A}</a:tableStyleId>
              </a:tblPr>
              <a:tblGrid>
                <a:gridCol w="4114800"/>
                <a:gridCol w="2133600"/>
                <a:gridCol w="1981200"/>
              </a:tblGrid>
              <a:tr h="370840">
                <a:tc>
                  <a:txBody>
                    <a:bodyPr/>
                    <a:lstStyle/>
                    <a:p>
                      <a:r>
                        <a:rPr lang="en-US" dirty="0" smtClean="0"/>
                        <a:t>CERC- Parameter</a:t>
                      </a:r>
                      <a:endParaRPr lang="en-US" dirty="0"/>
                    </a:p>
                  </a:txBody>
                  <a:tcPr/>
                </a:tc>
                <a:tc>
                  <a:txBody>
                    <a:bodyPr/>
                    <a:lstStyle/>
                    <a:p>
                      <a:r>
                        <a:rPr lang="en-US" dirty="0" smtClean="0"/>
                        <a:t>Value for Original Bid</a:t>
                      </a:r>
                      <a:endParaRPr lang="en-US" dirty="0"/>
                    </a:p>
                  </a:txBody>
                  <a:tcPr/>
                </a:tc>
                <a:tc>
                  <a:txBody>
                    <a:bodyPr/>
                    <a:lstStyle/>
                    <a:p>
                      <a:r>
                        <a:rPr lang="en-US" dirty="0" smtClean="0"/>
                        <a:t>Current Value</a:t>
                      </a:r>
                      <a:r>
                        <a:rPr lang="en-US" baseline="0" dirty="0" smtClean="0"/>
                        <a:t> advised by CERC</a:t>
                      </a:r>
                      <a:endParaRPr lang="en-US" dirty="0"/>
                    </a:p>
                  </a:txBody>
                  <a:tcPr/>
                </a:tc>
              </a:tr>
              <a:tr h="370840">
                <a:tc>
                  <a:txBody>
                    <a:bodyPr/>
                    <a:lstStyle/>
                    <a:p>
                      <a:r>
                        <a:rPr lang="en-US" dirty="0" smtClean="0"/>
                        <a:t>Annual Escalation for Capacity Charge</a:t>
                      </a:r>
                      <a:endParaRPr lang="en-US" dirty="0"/>
                    </a:p>
                  </a:txBody>
                  <a:tcPr/>
                </a:tc>
                <a:tc>
                  <a:txBody>
                    <a:bodyPr/>
                    <a:lstStyle/>
                    <a:p>
                      <a:pPr algn="r" fontAlgn="t"/>
                      <a:r>
                        <a:rPr lang="en-US" sz="1800" kern="1200" dirty="0" smtClean="0">
                          <a:solidFill>
                            <a:schemeClr val="dk1"/>
                          </a:solidFill>
                          <a:latin typeface="+mn-lt"/>
                          <a:ea typeface="+mn-ea"/>
                          <a:cs typeface="+mn-cs"/>
                        </a:rPr>
                        <a:t>5.37%</a:t>
                      </a:r>
                    </a:p>
                  </a:txBody>
                  <a:tcPr marL="9525" marR="9525" marT="9525" marB="0" anchor="b"/>
                </a:tc>
                <a:tc>
                  <a:txBody>
                    <a:bodyPr/>
                    <a:lstStyle/>
                    <a:p>
                      <a:pPr algn="r" fontAlgn="t"/>
                      <a:r>
                        <a:rPr lang="en-US" sz="1800" kern="1200" dirty="0" smtClean="0">
                          <a:solidFill>
                            <a:schemeClr val="dk1"/>
                          </a:solidFill>
                          <a:latin typeface="+mn-lt"/>
                          <a:ea typeface="+mn-ea"/>
                          <a:cs typeface="+mn-cs"/>
                        </a:rPr>
                        <a:t>5.21%</a:t>
                      </a:r>
                    </a:p>
                  </a:txBody>
                  <a:tcPr marL="9525" marR="9525" marT="9525" marB="0" anchor="b"/>
                </a:tc>
              </a:tr>
              <a:tr h="370840">
                <a:tc>
                  <a:txBody>
                    <a:bodyPr/>
                    <a:lstStyle/>
                    <a:p>
                      <a:r>
                        <a:rPr lang="en-US" dirty="0" smtClean="0"/>
                        <a:t>Annual Escalation for Variable Charge</a:t>
                      </a:r>
                      <a:endParaRPr lang="en-US" dirty="0"/>
                    </a:p>
                  </a:txBody>
                  <a:tcPr/>
                </a:tc>
                <a:tc>
                  <a:txBody>
                    <a:bodyPr/>
                    <a:lstStyle/>
                    <a:p>
                      <a:pPr algn="r" fontAlgn="t"/>
                      <a:r>
                        <a:rPr lang="en-US" sz="1800" kern="1200" dirty="0" smtClean="0">
                          <a:solidFill>
                            <a:schemeClr val="dk1"/>
                          </a:solidFill>
                          <a:latin typeface="+mn-lt"/>
                          <a:ea typeface="+mn-ea"/>
                          <a:cs typeface="+mn-cs"/>
                        </a:rPr>
                        <a:t>3.46%</a:t>
                      </a:r>
                    </a:p>
                  </a:txBody>
                  <a:tcPr marL="9525" marR="9525" marT="9525" marB="0" anchor="b"/>
                </a:tc>
                <a:tc>
                  <a:txBody>
                    <a:bodyPr/>
                    <a:lstStyle/>
                    <a:p>
                      <a:pPr algn="r" fontAlgn="t"/>
                      <a:r>
                        <a:rPr lang="en-US" sz="1800" kern="1200" dirty="0" smtClean="0">
                          <a:solidFill>
                            <a:schemeClr val="dk1"/>
                          </a:solidFill>
                          <a:latin typeface="+mn-lt"/>
                          <a:ea typeface="+mn-ea"/>
                          <a:cs typeface="+mn-cs"/>
                        </a:rPr>
                        <a:t>14.02%</a:t>
                      </a:r>
                    </a:p>
                  </a:txBody>
                  <a:tcPr marL="9525" marR="9525" marT="9525" marB="0" anchor="b"/>
                </a:tc>
              </a:tr>
              <a:tr h="370840">
                <a:tc>
                  <a:txBody>
                    <a:bodyPr/>
                    <a:lstStyle/>
                    <a:p>
                      <a:r>
                        <a:rPr lang="en-US" dirty="0" smtClean="0"/>
                        <a:t>Annual Escalation for Fuel</a:t>
                      </a:r>
                      <a:r>
                        <a:rPr lang="en-US" baseline="0" dirty="0" smtClean="0"/>
                        <a:t> Transportation</a:t>
                      </a:r>
                      <a:endParaRPr lang="en-US" dirty="0"/>
                    </a:p>
                  </a:txBody>
                  <a:tcPr/>
                </a:tc>
                <a:tc>
                  <a:txBody>
                    <a:bodyPr/>
                    <a:lstStyle/>
                    <a:p>
                      <a:pPr algn="r" fontAlgn="t"/>
                      <a:r>
                        <a:rPr lang="en-US" sz="1800" kern="1200" dirty="0" smtClean="0">
                          <a:solidFill>
                            <a:schemeClr val="dk1"/>
                          </a:solidFill>
                          <a:latin typeface="+mn-lt"/>
                          <a:ea typeface="+mn-ea"/>
                          <a:cs typeface="+mn-cs"/>
                        </a:rPr>
                        <a:t>9.08%</a:t>
                      </a:r>
                    </a:p>
                  </a:txBody>
                  <a:tcPr marL="9525" marR="9525" marT="9525" marB="0" anchor="b"/>
                </a:tc>
                <a:tc>
                  <a:txBody>
                    <a:bodyPr/>
                    <a:lstStyle/>
                    <a:p>
                      <a:pPr algn="r" fontAlgn="t"/>
                      <a:r>
                        <a:rPr lang="en-US" sz="1800" kern="1200" dirty="0" smtClean="0">
                          <a:solidFill>
                            <a:schemeClr val="dk1"/>
                          </a:solidFill>
                          <a:latin typeface="+mn-lt"/>
                          <a:ea typeface="+mn-ea"/>
                          <a:cs typeface="+mn-cs"/>
                        </a:rPr>
                        <a:t>15.99%</a:t>
                      </a: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Annual Escalation for Fuel Handling</a:t>
                      </a:r>
                    </a:p>
                  </a:txBody>
                  <a:tcPr/>
                </a:tc>
                <a:tc>
                  <a:txBody>
                    <a:bodyPr/>
                    <a:lstStyle/>
                    <a:p>
                      <a:pPr algn="r" fontAlgn="t"/>
                      <a:r>
                        <a:rPr lang="en-US" sz="1800" kern="1200" dirty="0" smtClean="0">
                          <a:solidFill>
                            <a:schemeClr val="dk1"/>
                          </a:solidFill>
                          <a:latin typeface="+mn-lt"/>
                          <a:ea typeface="+mn-ea"/>
                          <a:cs typeface="+mn-cs"/>
                        </a:rPr>
                        <a:t>5.37%</a:t>
                      </a:r>
                    </a:p>
                  </a:txBody>
                  <a:tcPr marL="9525" marR="9525" marT="9525" marB="0" anchor="b"/>
                </a:tc>
                <a:tc>
                  <a:txBody>
                    <a:bodyPr/>
                    <a:lstStyle/>
                    <a:p>
                      <a:pPr algn="r" fontAlgn="t"/>
                      <a:r>
                        <a:rPr lang="en-US" sz="1800" kern="1200" dirty="0" smtClean="0">
                          <a:solidFill>
                            <a:schemeClr val="dk1"/>
                          </a:solidFill>
                          <a:latin typeface="+mn-lt"/>
                          <a:ea typeface="+mn-ea"/>
                          <a:cs typeface="+mn-cs"/>
                        </a:rPr>
                        <a:t>5.21%</a:t>
                      </a: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Discount Rate</a:t>
                      </a:r>
                    </a:p>
                  </a:txBody>
                  <a:tcPr/>
                </a:tc>
                <a:tc>
                  <a:txBody>
                    <a:bodyPr/>
                    <a:lstStyle/>
                    <a:p>
                      <a:pPr algn="r" fontAlgn="t"/>
                      <a:r>
                        <a:rPr lang="en-US" sz="1800" kern="1200" dirty="0" smtClean="0">
                          <a:solidFill>
                            <a:schemeClr val="dk1"/>
                          </a:solidFill>
                          <a:latin typeface="+mn-lt"/>
                          <a:ea typeface="+mn-ea"/>
                          <a:cs typeface="+mn-cs"/>
                        </a:rPr>
                        <a:t>10.60%</a:t>
                      </a:r>
                    </a:p>
                  </a:txBody>
                  <a:tcPr marL="9525" marR="9525" marT="9525" marB="0" anchor="b"/>
                </a:tc>
                <a:tc>
                  <a:txBody>
                    <a:bodyPr/>
                    <a:lstStyle/>
                    <a:p>
                      <a:pPr algn="r" fontAlgn="t"/>
                      <a:r>
                        <a:rPr lang="en-US" sz="1800" kern="1200" dirty="0" smtClean="0">
                          <a:solidFill>
                            <a:schemeClr val="dk1"/>
                          </a:solidFill>
                          <a:latin typeface="+mn-lt"/>
                          <a:ea typeface="+mn-ea"/>
                          <a:cs typeface="+mn-cs"/>
                        </a:rPr>
                        <a:t>10.74%</a:t>
                      </a: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Variability of Exchange Rate</a:t>
                      </a:r>
                    </a:p>
                  </a:txBody>
                  <a:tcPr/>
                </a:tc>
                <a:tc>
                  <a:txBody>
                    <a:bodyPr/>
                    <a:lstStyle/>
                    <a:p>
                      <a:pPr algn="r" fontAlgn="t"/>
                      <a:r>
                        <a:rPr lang="en-US" sz="1800" kern="1200" dirty="0" smtClean="0">
                          <a:solidFill>
                            <a:schemeClr val="dk1"/>
                          </a:solidFill>
                          <a:latin typeface="+mn-lt"/>
                          <a:ea typeface="+mn-ea"/>
                          <a:cs typeface="+mn-cs"/>
                        </a:rPr>
                        <a:t>1.07%</a:t>
                      </a:r>
                    </a:p>
                  </a:txBody>
                  <a:tcPr marL="9525" marR="9525" marT="9525" marB="0" anchor="b"/>
                </a:tc>
                <a:tc>
                  <a:txBody>
                    <a:bodyPr/>
                    <a:lstStyle/>
                    <a:p>
                      <a:pPr algn="r" fontAlgn="t"/>
                      <a:r>
                        <a:rPr lang="en-US" sz="1800" kern="1200" dirty="0" smtClean="0">
                          <a:solidFill>
                            <a:schemeClr val="dk1"/>
                          </a:solidFill>
                          <a:latin typeface="+mn-lt"/>
                          <a:ea typeface="+mn-ea"/>
                          <a:cs typeface="+mn-cs"/>
                        </a:rPr>
                        <a:t>0.64%</a:t>
                      </a: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Levelized Tariff</a:t>
                      </a:r>
                    </a:p>
                  </a:txBody>
                  <a:tcPr/>
                </a:tc>
                <a:tc>
                  <a:txBody>
                    <a:bodyPr/>
                    <a:lstStyle/>
                    <a:p>
                      <a:pPr algn="r" fontAlgn="b"/>
                      <a:r>
                        <a:rPr lang="en-US" sz="1800" b="1" kern="1200" dirty="0" smtClean="0">
                          <a:solidFill>
                            <a:schemeClr val="dk1"/>
                          </a:solidFill>
                          <a:latin typeface="+mn-lt"/>
                          <a:ea typeface="+mn-ea"/>
                          <a:cs typeface="+mn-cs"/>
                        </a:rPr>
                        <a:t>2.26449</a:t>
                      </a:r>
                    </a:p>
                  </a:txBody>
                  <a:tcPr marL="9525" marR="9525" marT="9525" marB="0" anchor="b"/>
                </a:tc>
                <a:tc>
                  <a:txBody>
                    <a:bodyPr/>
                    <a:lstStyle/>
                    <a:p>
                      <a:pPr algn="r" fontAlgn="b"/>
                      <a:r>
                        <a:rPr lang="en-US" sz="1800" b="1" kern="1200" dirty="0" smtClean="0">
                          <a:solidFill>
                            <a:schemeClr val="dk1"/>
                          </a:solidFill>
                          <a:latin typeface="+mn-lt"/>
                          <a:ea typeface="+mn-ea"/>
                          <a:cs typeface="+mn-cs"/>
                        </a:rPr>
                        <a:t>4.75490</a:t>
                      </a:r>
                    </a:p>
                  </a:txBody>
                  <a:tcPr marL="9525" marR="9525" marT="9525" marB="0" anchor="b"/>
                </a:tc>
              </a:tr>
            </a:tbl>
          </a:graphicData>
        </a:graphic>
      </p:graphicFrame>
      <p:sp>
        <p:nvSpPr>
          <p:cNvPr id="5" name="Rectangle 4"/>
          <p:cNvSpPr/>
          <p:nvPr/>
        </p:nvSpPr>
        <p:spPr>
          <a:xfrm>
            <a:off x="533400" y="11430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extBox 5"/>
          <p:cNvSpPr txBox="1"/>
          <p:nvPr/>
        </p:nvSpPr>
        <p:spPr>
          <a:xfrm>
            <a:off x="381000" y="4953000"/>
            <a:ext cx="8534400" cy="1200150"/>
          </a:xfrm>
          <a:prstGeom prst="rect">
            <a:avLst/>
          </a:prstGeom>
          <a:noFill/>
        </p:spPr>
        <p:txBody>
          <a:bodyPr>
            <a:spAutoFit/>
          </a:bodyPr>
          <a:lstStyle/>
          <a:p>
            <a:pPr fontAlgn="auto">
              <a:spcBef>
                <a:spcPts val="0"/>
              </a:spcBef>
              <a:spcAft>
                <a:spcPts val="0"/>
              </a:spcAft>
              <a:defRPr/>
            </a:pPr>
            <a:r>
              <a:rPr lang="en-US" dirty="0">
                <a:latin typeface="+mn-lt"/>
              </a:rPr>
              <a:t>If we consider the price of imported coal at today’s prices of $ 101 /tonne  (for international coal of similar GCV):</a:t>
            </a:r>
          </a:p>
          <a:p>
            <a:pPr marL="457200" indent="-457200" fontAlgn="auto">
              <a:spcBef>
                <a:spcPts val="0"/>
              </a:spcBef>
              <a:spcAft>
                <a:spcPts val="0"/>
              </a:spcAft>
              <a:buFont typeface="Arial" pitchFamily="34" charset="0"/>
              <a:buChar char="•"/>
              <a:defRPr/>
            </a:pPr>
            <a:r>
              <a:rPr lang="en-US" dirty="0" err="1">
                <a:latin typeface="+mn-lt"/>
              </a:rPr>
              <a:t>Escalable</a:t>
            </a:r>
            <a:r>
              <a:rPr lang="en-US" dirty="0">
                <a:latin typeface="+mn-lt"/>
              </a:rPr>
              <a:t> and non-</a:t>
            </a:r>
            <a:r>
              <a:rPr lang="en-US" dirty="0" err="1">
                <a:latin typeface="+mn-lt"/>
              </a:rPr>
              <a:t>escalable</a:t>
            </a:r>
            <a:r>
              <a:rPr lang="en-US" dirty="0">
                <a:latin typeface="+mn-lt"/>
              </a:rPr>
              <a:t> in the same ratio as the original bid:  Rs 3.74/</a:t>
            </a:r>
            <a:r>
              <a:rPr lang="en-US" dirty="0" err="1">
                <a:latin typeface="+mn-lt"/>
              </a:rPr>
              <a:t>KWHr</a:t>
            </a:r>
            <a:r>
              <a:rPr lang="en-US" dirty="0">
                <a:latin typeface="+mn-lt"/>
              </a:rPr>
              <a:t>.</a:t>
            </a:r>
          </a:p>
          <a:p>
            <a:pPr marL="457200" indent="-457200" fontAlgn="auto">
              <a:spcBef>
                <a:spcPts val="0"/>
              </a:spcBef>
              <a:spcAft>
                <a:spcPts val="0"/>
              </a:spcAft>
              <a:buFont typeface="Arial" pitchFamily="34" charset="0"/>
              <a:buChar char="•"/>
              <a:defRPr/>
            </a:pPr>
            <a:r>
              <a:rPr lang="en-US" dirty="0">
                <a:latin typeface="+mn-lt"/>
              </a:rPr>
              <a:t>All </a:t>
            </a:r>
            <a:r>
              <a:rPr lang="en-US" dirty="0" err="1">
                <a:latin typeface="+mn-lt"/>
              </a:rPr>
              <a:t>escalable</a:t>
            </a:r>
            <a:r>
              <a:rPr lang="en-US" dirty="0">
                <a:latin typeface="+mn-lt"/>
              </a:rPr>
              <a:t> component:  Rs. 4.36/</a:t>
            </a:r>
            <a:r>
              <a:rPr lang="en-US" dirty="0" err="1">
                <a:latin typeface="+mn-lt"/>
              </a:rPr>
              <a:t>KWHr</a:t>
            </a:r>
            <a:endParaRPr lang="en-US" dirty="0">
              <a:latin typeface="+mn-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87"/>
          <p:cNvSpPr>
            <a:spLocks noChangeArrowheads="1"/>
          </p:cNvSpPr>
          <p:nvPr/>
        </p:nvSpPr>
        <p:spPr bwMode="auto">
          <a:xfrm>
            <a:off x="706438" y="1066800"/>
            <a:ext cx="5999162" cy="923925"/>
          </a:xfrm>
          <a:prstGeom prst="rect">
            <a:avLst/>
          </a:prstGeom>
          <a:noFill/>
          <a:ln w="9525" algn="ctr">
            <a:noFill/>
            <a:miter lim="800000"/>
            <a:headEnd/>
            <a:tailEnd/>
          </a:ln>
        </p:spPr>
        <p:txBody>
          <a:bodyPr tIns="0" bIns="0" anchor="ctr">
            <a:spAutoFit/>
          </a:bodyPr>
          <a:lstStyle/>
          <a:p>
            <a:pPr marL="228600" indent="-228600" fontAlgn="auto">
              <a:spcAft>
                <a:spcPts val="0"/>
              </a:spcAft>
              <a:buFont typeface="Arial" pitchFamily="34" charset="0"/>
              <a:buChar char="•"/>
              <a:defRPr/>
            </a:pPr>
            <a:r>
              <a:rPr lang="en-US" sz="2000" b="1" dirty="0">
                <a:solidFill>
                  <a:srgbClr val="000066"/>
                </a:solidFill>
                <a:latin typeface="+mj-lt"/>
              </a:rPr>
              <a:t>CERC </a:t>
            </a:r>
            <a:r>
              <a:rPr lang="en-US" sz="2000" b="1" dirty="0">
                <a:solidFill>
                  <a:srgbClr val="000066"/>
                </a:solidFill>
                <a:latin typeface="+mj-lt"/>
              </a:rPr>
              <a:t>Levelized </a:t>
            </a:r>
            <a:r>
              <a:rPr lang="en-US" sz="2000" b="1" dirty="0">
                <a:solidFill>
                  <a:srgbClr val="000066"/>
                </a:solidFill>
                <a:latin typeface="+mj-lt"/>
              </a:rPr>
              <a:t>Tariff: Rs 1.77</a:t>
            </a:r>
          </a:p>
          <a:p>
            <a:pPr fontAlgn="auto">
              <a:spcAft>
                <a:spcPts val="0"/>
              </a:spcAft>
              <a:defRPr/>
            </a:pPr>
            <a:endParaRPr lang="en-US" sz="2000" b="1" dirty="0">
              <a:solidFill>
                <a:srgbClr val="000066"/>
              </a:solidFill>
              <a:latin typeface="+mj-lt"/>
            </a:endParaRPr>
          </a:p>
          <a:p>
            <a:pPr marL="228600" indent="-228600" fontAlgn="auto">
              <a:spcAft>
                <a:spcPts val="0"/>
              </a:spcAft>
              <a:buFont typeface="Arial" pitchFamily="34" charset="0"/>
              <a:buChar char="•"/>
              <a:defRPr/>
            </a:pPr>
            <a:r>
              <a:rPr lang="en-US" sz="2000" b="1" dirty="0">
                <a:solidFill>
                  <a:srgbClr val="000066"/>
                </a:solidFill>
                <a:latin typeface="+mj-lt"/>
              </a:rPr>
              <a:t>Base Operating Parameters:</a:t>
            </a:r>
            <a:endParaRPr lang="en-US" sz="2000" dirty="0">
              <a:solidFill>
                <a:srgbClr val="000066"/>
              </a:solidFill>
              <a:latin typeface="+mj-lt"/>
            </a:endParaRPr>
          </a:p>
        </p:txBody>
      </p:sp>
      <p:sp>
        <p:nvSpPr>
          <p:cNvPr id="56322" name="Rectangle 89"/>
          <p:cNvSpPr>
            <a:spLocks noGrp="1" noChangeArrowheads="1"/>
          </p:cNvSpPr>
          <p:nvPr>
            <p:ph type="title"/>
          </p:nvPr>
        </p:nvSpPr>
        <p:spPr>
          <a:xfrm>
            <a:off x="3073400" y="0"/>
            <a:ext cx="3370263" cy="1143000"/>
          </a:xfrm>
        </p:spPr>
        <p:txBody>
          <a:bodyPr/>
          <a:lstStyle/>
          <a:p>
            <a:r>
              <a:rPr lang="en-US" smtClean="0">
                <a:solidFill>
                  <a:schemeClr val="bg1"/>
                </a:solidFill>
              </a:rPr>
              <a:t>Base Case</a:t>
            </a:r>
          </a:p>
        </p:txBody>
      </p:sp>
      <p:sp>
        <p:nvSpPr>
          <p:cNvPr id="7" name="Rectangle 6"/>
          <p:cNvSpPr>
            <a:spLocks noChangeArrowheads="1"/>
          </p:cNvSpPr>
          <p:nvPr/>
        </p:nvSpPr>
        <p:spPr bwMode="auto">
          <a:xfrm>
            <a:off x="381000" y="179388"/>
            <a:ext cx="7239000" cy="646112"/>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UMPP – </a:t>
            </a:r>
            <a:r>
              <a:rPr lang="en-US" sz="3600" b="1" dirty="0" err="1">
                <a:solidFill>
                  <a:srgbClr val="000066"/>
                </a:solidFill>
                <a:latin typeface="+mj-lt"/>
              </a:rPr>
              <a:t>Sasan</a:t>
            </a:r>
            <a:r>
              <a:rPr lang="en-US" sz="3600" b="1" dirty="0">
                <a:solidFill>
                  <a:srgbClr val="000066"/>
                </a:solidFill>
                <a:latin typeface="+mj-lt"/>
              </a:rPr>
              <a:t>: Base Case</a:t>
            </a:r>
            <a:endParaRPr lang="en-US" sz="3600" b="1" dirty="0">
              <a:solidFill>
                <a:srgbClr val="000066"/>
              </a:solidFill>
              <a:latin typeface="+mj-lt"/>
            </a:endParaRPr>
          </a:p>
        </p:txBody>
      </p:sp>
      <p:sp>
        <p:nvSpPr>
          <p:cNvPr id="8" name="Rectangle 7"/>
          <p:cNvSpPr/>
          <p:nvPr/>
        </p:nvSpPr>
        <p:spPr>
          <a:xfrm>
            <a:off x="381000" y="788988"/>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9" name="Table 8"/>
          <p:cNvGraphicFramePr>
            <a:graphicFrameLocks noGrp="1"/>
          </p:cNvGraphicFramePr>
          <p:nvPr/>
        </p:nvGraphicFramePr>
        <p:xfrm>
          <a:off x="1066800" y="2106613"/>
          <a:ext cx="6096000" cy="1854200"/>
        </p:xfrm>
        <a:graphic>
          <a:graphicData uri="http://schemas.openxmlformats.org/drawingml/2006/table">
            <a:tbl>
              <a:tblPr bandRow="1">
                <a:tableStyleId>{5C22544A-7EE6-4342-B048-85BDC9FD1C3A}</a:tableStyleId>
              </a:tblPr>
              <a:tblGrid>
                <a:gridCol w="4191000"/>
                <a:gridCol w="1905000"/>
              </a:tblGrid>
              <a:tr h="370840">
                <a:tc>
                  <a:txBody>
                    <a:bodyPr/>
                    <a:lstStyle/>
                    <a:p>
                      <a:pPr algn="l">
                        <a:lnSpc>
                          <a:spcPct val="100000"/>
                        </a:lnSpc>
                        <a:spcBef>
                          <a:spcPct val="0"/>
                        </a:spcBef>
                      </a:pPr>
                      <a:r>
                        <a:rPr lang="en-US" dirty="0" smtClean="0">
                          <a:solidFill>
                            <a:srgbClr val="000066"/>
                          </a:solidFill>
                          <a:latin typeface="+mj-lt"/>
                        </a:rPr>
                        <a:t>Auxiliary consumption</a:t>
                      </a:r>
                    </a:p>
                  </a:txBody>
                  <a:tcPr/>
                </a:tc>
                <a:tc>
                  <a:txBody>
                    <a:bodyPr/>
                    <a:lstStyle/>
                    <a:p>
                      <a:r>
                        <a:rPr lang="en-US" dirty="0" smtClean="0">
                          <a:solidFill>
                            <a:srgbClr val="000066"/>
                          </a:solidFill>
                          <a:latin typeface="+mj-lt"/>
                        </a:rPr>
                        <a:t>7.5%</a:t>
                      </a:r>
                      <a:endParaRPr lang="en-US" dirty="0"/>
                    </a:p>
                  </a:txBody>
                  <a:tcPr/>
                </a:tc>
              </a:tr>
              <a:tr h="370840">
                <a:tc>
                  <a:txBody>
                    <a:bodyPr/>
                    <a:lstStyle/>
                    <a:p>
                      <a:pPr algn="l">
                        <a:lnSpc>
                          <a:spcPct val="100000"/>
                        </a:lnSpc>
                        <a:spcBef>
                          <a:spcPct val="0"/>
                        </a:spcBef>
                      </a:pPr>
                      <a:r>
                        <a:rPr lang="en-US" sz="1800" kern="1200" dirty="0" smtClean="0">
                          <a:solidFill>
                            <a:srgbClr val="000066"/>
                          </a:solidFill>
                          <a:latin typeface="+mn-lt"/>
                          <a:ea typeface="+mn-ea"/>
                          <a:cs typeface="+mn-cs"/>
                        </a:rPr>
                        <a:t>O and M Values:</a:t>
                      </a:r>
                    </a:p>
                  </a:txBody>
                  <a:tcPr/>
                </a:tc>
                <a:tc>
                  <a:txBody>
                    <a:bodyPr/>
                    <a:lstStyle/>
                    <a:p>
                      <a:r>
                        <a:rPr lang="en-US" sz="1800" kern="1200" dirty="0" smtClean="0">
                          <a:solidFill>
                            <a:srgbClr val="000066"/>
                          </a:solidFill>
                          <a:latin typeface="+mn-lt"/>
                          <a:ea typeface="+mn-ea"/>
                          <a:cs typeface="+mn-cs"/>
                        </a:rPr>
                        <a:t>Rs. 1 </a:t>
                      </a:r>
                      <a:r>
                        <a:rPr lang="en-US" sz="1800" kern="1200" dirty="0" err="1" smtClean="0">
                          <a:solidFill>
                            <a:srgbClr val="000066"/>
                          </a:solidFill>
                          <a:latin typeface="+mn-lt"/>
                          <a:ea typeface="+mn-ea"/>
                          <a:cs typeface="+mn-cs"/>
                        </a:rPr>
                        <a:t>Mn</a:t>
                      </a:r>
                      <a:r>
                        <a:rPr lang="en-US" sz="1800" kern="1200" dirty="0" smtClean="0">
                          <a:solidFill>
                            <a:srgbClr val="000066"/>
                          </a:solidFill>
                          <a:latin typeface="+mn-lt"/>
                          <a:ea typeface="+mn-ea"/>
                          <a:cs typeface="+mn-cs"/>
                        </a:rPr>
                        <a:t>/ MW</a:t>
                      </a:r>
                      <a:endParaRPr lang="en-US" dirty="0"/>
                    </a:p>
                  </a:txBody>
                  <a:tcPr/>
                </a:tc>
              </a:tr>
              <a:tr h="370840">
                <a:tc>
                  <a:txBody>
                    <a:bodyPr/>
                    <a:lstStyle/>
                    <a:p>
                      <a:pPr algn="l">
                        <a:lnSpc>
                          <a:spcPct val="100000"/>
                        </a:lnSpc>
                        <a:spcBef>
                          <a:spcPct val="0"/>
                        </a:spcBef>
                      </a:pPr>
                      <a:r>
                        <a:rPr lang="en-US" sz="1800" kern="1200" dirty="0" smtClean="0">
                          <a:solidFill>
                            <a:srgbClr val="000066"/>
                          </a:solidFill>
                          <a:latin typeface="+mn-lt"/>
                          <a:ea typeface="+mn-ea"/>
                          <a:cs typeface="+mn-cs"/>
                        </a:rPr>
                        <a:t>Coal price escalation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rgbClr val="000066"/>
                          </a:solidFill>
                          <a:latin typeface="+mn-lt"/>
                          <a:ea typeface="+mn-ea"/>
                          <a:cs typeface="+mn-cs"/>
                        </a:rPr>
                        <a:t>6.77%</a:t>
                      </a:r>
                    </a:p>
                  </a:txBody>
                  <a:tcPr/>
                </a:tc>
              </a:tr>
              <a:tr h="370840">
                <a:tc>
                  <a:txBody>
                    <a:bodyPr/>
                    <a:lstStyle/>
                    <a:p>
                      <a:pPr algn="l">
                        <a:lnSpc>
                          <a:spcPct val="100000"/>
                        </a:lnSpc>
                        <a:spcBef>
                          <a:spcPct val="0"/>
                        </a:spcBef>
                      </a:pPr>
                      <a:r>
                        <a:rPr lang="en-US" sz="1800" kern="1200" dirty="0" smtClean="0">
                          <a:solidFill>
                            <a:srgbClr val="000066"/>
                          </a:solidFill>
                          <a:latin typeface="+mn-lt"/>
                          <a:ea typeface="+mn-ea"/>
                          <a:cs typeface="+mn-cs"/>
                        </a:rPr>
                        <a:t>Senior debt repayment period:</a:t>
                      </a:r>
                    </a:p>
                  </a:txBody>
                  <a:tcPr/>
                </a:tc>
                <a:tc>
                  <a:txBody>
                    <a:bodyPr/>
                    <a:lstStyle/>
                    <a:p>
                      <a:r>
                        <a:rPr lang="en-US" sz="1800" kern="1200" dirty="0" smtClean="0">
                          <a:solidFill>
                            <a:srgbClr val="000066"/>
                          </a:solidFill>
                          <a:latin typeface="+mn-lt"/>
                          <a:ea typeface="+mn-ea"/>
                          <a:cs typeface="+mn-cs"/>
                        </a:rPr>
                        <a:t>11 years</a:t>
                      </a:r>
                      <a:endParaRPr lang="en-US" dirty="0"/>
                    </a:p>
                  </a:txBody>
                  <a:tcPr/>
                </a:tc>
              </a:tr>
              <a:tr h="370840">
                <a:tc>
                  <a: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sz="1800" kern="1200" dirty="0" smtClean="0">
                          <a:solidFill>
                            <a:srgbClr val="000066"/>
                          </a:solidFill>
                          <a:latin typeface="+mn-lt"/>
                          <a:ea typeface="+mn-ea"/>
                          <a:cs typeface="+mn-cs"/>
                        </a:rPr>
                        <a:t>Plant load factor</a:t>
                      </a:r>
                    </a:p>
                  </a:txBody>
                  <a:tcPr/>
                </a:tc>
                <a:tc>
                  <a:txBody>
                    <a:bodyPr/>
                    <a:lstStyle/>
                    <a:p>
                      <a:r>
                        <a:rPr lang="en-US" sz="1800" kern="1200" dirty="0" smtClean="0">
                          <a:solidFill>
                            <a:srgbClr val="000066"/>
                          </a:solidFill>
                          <a:latin typeface="+mn-lt"/>
                          <a:ea typeface="+mn-ea"/>
                          <a:cs typeface="+mn-cs"/>
                        </a:rPr>
                        <a:t>80%</a:t>
                      </a:r>
                      <a:endParaRPr lang="en-US" dirty="0"/>
                    </a:p>
                  </a:txBody>
                  <a:tcPr/>
                </a:tc>
              </a:tr>
            </a:tbl>
          </a:graphicData>
        </a:graphic>
      </p:graphicFrame>
      <p:sp>
        <p:nvSpPr>
          <p:cNvPr id="56345" name="Rectangle 9"/>
          <p:cNvSpPr>
            <a:spLocks noChangeArrowheads="1"/>
          </p:cNvSpPr>
          <p:nvPr/>
        </p:nvSpPr>
        <p:spPr bwMode="auto">
          <a:xfrm>
            <a:off x="977900" y="4329113"/>
            <a:ext cx="6553200" cy="400050"/>
          </a:xfrm>
          <a:prstGeom prst="rect">
            <a:avLst/>
          </a:prstGeom>
          <a:noFill/>
          <a:ln w="9525">
            <a:noFill/>
            <a:miter lim="800000"/>
            <a:headEnd/>
            <a:tailEnd/>
          </a:ln>
        </p:spPr>
        <p:txBody>
          <a:bodyPr>
            <a:spAutoFit/>
          </a:bodyPr>
          <a:lstStyle/>
          <a:p>
            <a:r>
              <a:rPr lang="en-US" sz="2000" b="1">
                <a:solidFill>
                  <a:srgbClr val="000066"/>
                </a:solidFill>
                <a:latin typeface="Calibri" pitchFamily="34" charset="0"/>
              </a:rPr>
              <a:t>Levelised Tariff Quoted by Reliance Power : Rs 1.196 /  Kwh</a:t>
            </a:r>
          </a:p>
        </p:txBody>
      </p:sp>
      <p:graphicFrame>
        <p:nvGraphicFramePr>
          <p:cNvPr id="11" name="Table 10"/>
          <p:cNvGraphicFramePr>
            <a:graphicFrameLocks noGrp="1"/>
          </p:cNvGraphicFramePr>
          <p:nvPr/>
        </p:nvGraphicFramePr>
        <p:xfrm>
          <a:off x="1103313" y="4979988"/>
          <a:ext cx="6096000" cy="919162"/>
        </p:xfrm>
        <a:graphic>
          <a:graphicData uri="http://schemas.openxmlformats.org/drawingml/2006/table">
            <a:tbl>
              <a:tblPr firstRow="1" bandRow="1">
                <a:tableStyleId>{5C22544A-7EE6-4342-B048-85BDC9FD1C3A}</a:tableStyleId>
              </a:tblPr>
              <a:tblGrid>
                <a:gridCol w="1143000"/>
                <a:gridCol w="1981200"/>
                <a:gridCol w="1447800"/>
                <a:gridCol w="1524000"/>
              </a:tblGrid>
              <a:tr h="370840">
                <a:tc>
                  <a:txBody>
                    <a:bodyPr/>
                    <a:lstStyle/>
                    <a:p>
                      <a:pPr marL="342900" marR="0" lvl="0" indent="-342900" algn="just" defTabSz="914400" rtl="0" eaLnBrk="1" fontAlgn="t"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bg1"/>
                        </a:solidFill>
                        <a:effectLst/>
                        <a:latin typeface="+mj-lt"/>
                      </a:endParaRPr>
                    </a:p>
                  </a:txBody>
                  <a:tcPr marL="84406" marR="84406" marT="0" marB="0" horzOverflow="overflow"/>
                </a:tc>
                <a:tc>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cs typeface="Arial" charset="0"/>
                        </a:rPr>
                        <a:t>Project Cost / MW</a:t>
                      </a:r>
                    </a:p>
                    <a:p>
                      <a:pPr marL="0" marR="0" lvl="0" indent="0" algn="ctr" defTabSz="914400" rtl="0" eaLnBrk="1" fontAlgn="t"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cs typeface="Arial" charset="0"/>
                        </a:rPr>
                        <a:t>(Rs </a:t>
                      </a:r>
                      <a:r>
                        <a:rPr kumimoji="0" lang="en-US" sz="1800" b="1" i="0" u="none" strike="noStrike" cap="none" normalizeH="0" baseline="0" dirty="0" err="1" smtClean="0">
                          <a:ln>
                            <a:noFill/>
                          </a:ln>
                          <a:solidFill>
                            <a:schemeClr val="bg1"/>
                          </a:solidFill>
                          <a:effectLst/>
                          <a:latin typeface="+mj-lt"/>
                          <a:cs typeface="Arial" charset="0"/>
                        </a:rPr>
                        <a:t>Mn</a:t>
                      </a:r>
                      <a:r>
                        <a:rPr kumimoji="0" lang="en-US" sz="1800" b="1" i="0" u="none" strike="noStrike" cap="none" normalizeH="0" baseline="0" dirty="0" smtClean="0">
                          <a:ln>
                            <a:noFill/>
                          </a:ln>
                          <a:solidFill>
                            <a:schemeClr val="bg1"/>
                          </a:solidFill>
                          <a:effectLst/>
                          <a:latin typeface="+mj-lt"/>
                          <a:cs typeface="Arial" charset="0"/>
                        </a:rPr>
                        <a:t>)</a:t>
                      </a:r>
                      <a:endParaRPr kumimoji="0" lang="en-US" sz="1800" b="1" i="0" u="none" strike="noStrike" cap="none" normalizeH="0" baseline="0" dirty="0" smtClean="0">
                        <a:ln>
                          <a:noFill/>
                        </a:ln>
                        <a:solidFill>
                          <a:schemeClr val="bg1"/>
                        </a:solidFill>
                        <a:effectLst/>
                        <a:latin typeface="+mj-lt"/>
                      </a:endParaRPr>
                    </a:p>
                  </a:txBody>
                  <a:tcPr marL="84406" marR="84406" marT="0" marB="0" horzOverflow="overflow"/>
                </a:tc>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cs typeface="Arial" charset="0"/>
                        </a:rPr>
                        <a:t>Project IRR </a:t>
                      </a:r>
                      <a:br>
                        <a:rPr kumimoji="0" lang="en-US" sz="1800" b="1" i="0" u="none" strike="noStrike" cap="none" normalizeH="0" baseline="0" dirty="0" smtClean="0">
                          <a:ln>
                            <a:noFill/>
                          </a:ln>
                          <a:solidFill>
                            <a:schemeClr val="bg1"/>
                          </a:solidFill>
                          <a:effectLst/>
                          <a:latin typeface="+mj-lt"/>
                          <a:cs typeface="Arial" charset="0"/>
                        </a:rPr>
                      </a:br>
                      <a:r>
                        <a:rPr kumimoji="0" lang="en-US" sz="1800" b="1" i="0" u="none" strike="noStrike" cap="none" normalizeH="0" baseline="0" dirty="0" smtClean="0">
                          <a:ln>
                            <a:noFill/>
                          </a:ln>
                          <a:solidFill>
                            <a:schemeClr val="bg1"/>
                          </a:solidFill>
                          <a:effectLst/>
                          <a:latin typeface="+mj-lt"/>
                          <a:cs typeface="Arial" charset="0"/>
                        </a:rPr>
                        <a:t>(%)</a:t>
                      </a:r>
                      <a:endParaRPr kumimoji="0" lang="en-US" sz="1800" b="1" i="0" u="none" strike="noStrike" cap="none" normalizeH="0" baseline="0" dirty="0" smtClean="0">
                        <a:ln>
                          <a:noFill/>
                        </a:ln>
                        <a:solidFill>
                          <a:schemeClr val="bg1"/>
                        </a:solidFill>
                        <a:effectLst/>
                        <a:latin typeface="+mj-lt"/>
                      </a:endParaRPr>
                    </a:p>
                  </a:txBody>
                  <a:tcPr marL="84406" marR="84406" marT="0" marB="0" horzOverflow="overflow"/>
                </a:tc>
                <a:tc>
                  <a:txBody>
                    <a:bodyPr/>
                    <a:lstStyle/>
                    <a:p>
                      <a:pPr marL="342900" marR="0" lvl="0" indent="-342900" algn="ctr" defTabSz="914400" rtl="0" eaLnBrk="1" fontAlgn="t"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cs typeface="Arial" charset="0"/>
                        </a:rPr>
                        <a:t>Equity IRR </a:t>
                      </a:r>
                      <a:br>
                        <a:rPr kumimoji="0" lang="en-US" sz="1800" b="1" i="0" u="none" strike="noStrike" cap="none" normalizeH="0" baseline="0" dirty="0" smtClean="0">
                          <a:ln>
                            <a:noFill/>
                          </a:ln>
                          <a:solidFill>
                            <a:schemeClr val="bg1"/>
                          </a:solidFill>
                          <a:effectLst/>
                          <a:latin typeface="+mj-lt"/>
                          <a:cs typeface="Arial" charset="0"/>
                        </a:rPr>
                      </a:br>
                      <a:r>
                        <a:rPr kumimoji="0" lang="en-US" sz="1800" b="1" i="0" u="none" strike="noStrike" cap="none" normalizeH="0" baseline="0" dirty="0" smtClean="0">
                          <a:ln>
                            <a:noFill/>
                          </a:ln>
                          <a:solidFill>
                            <a:schemeClr val="bg1"/>
                          </a:solidFill>
                          <a:effectLst/>
                          <a:latin typeface="+mj-lt"/>
                          <a:cs typeface="Arial" charset="0"/>
                        </a:rPr>
                        <a:t>(%)</a:t>
                      </a:r>
                      <a:endParaRPr kumimoji="0" lang="en-US" sz="1800" b="1" i="0" u="none" strike="noStrike" cap="none" normalizeH="0" baseline="0" dirty="0" smtClean="0">
                        <a:ln>
                          <a:noFill/>
                        </a:ln>
                        <a:solidFill>
                          <a:schemeClr val="bg1"/>
                        </a:solidFill>
                        <a:effectLst/>
                        <a:latin typeface="+mj-lt"/>
                      </a:endParaRPr>
                    </a:p>
                  </a:txBody>
                  <a:tcPr marL="84406" marR="84406" marT="0" marB="0" horzOverflow="overflow"/>
                </a:tc>
              </a:tr>
              <a:tr h="370840">
                <a:tc>
                  <a:txBody>
                    <a:bodyPr/>
                    <a:lstStyle/>
                    <a:p>
                      <a:pPr marL="342900" marR="0" lvl="0" indent="-342900" algn="just"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66"/>
                          </a:solidFill>
                          <a:effectLst/>
                          <a:latin typeface="+mj-lt"/>
                          <a:cs typeface="Arial" charset="0"/>
                        </a:rPr>
                        <a:t>Base Case</a:t>
                      </a:r>
                      <a:endParaRPr kumimoji="0" lang="en-US" sz="1800" b="0"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66"/>
                          </a:solidFill>
                          <a:effectLst/>
                          <a:latin typeface="+mj-lt"/>
                          <a:cs typeface="Arial" charset="0"/>
                        </a:rPr>
                        <a:t>40.48 </a:t>
                      </a:r>
                      <a:endParaRPr kumimoji="0" lang="en-US" sz="1800" b="0"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66"/>
                          </a:solidFill>
                          <a:effectLst/>
                          <a:latin typeface="+mj-lt"/>
                        </a:rPr>
                        <a:t>7%</a:t>
                      </a:r>
                    </a:p>
                  </a:txBody>
                  <a:tcPr marL="84406" marR="84406" marT="0" marB="0" anchor="ctr" horzOverflow="overflow"/>
                </a:tc>
                <a:tc>
                  <a:txBody>
                    <a:bodyPr/>
                    <a:lstStyle/>
                    <a:p>
                      <a:pPr marL="342900" marR="0" lvl="0" indent="-342900" algn="r" defTabSz="914400" rtl="0" eaLnBrk="1" fontAlgn="t"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66"/>
                          </a:solidFill>
                          <a:effectLst/>
                          <a:latin typeface="+mj-lt"/>
                          <a:cs typeface="Arial" charset="0"/>
                        </a:rPr>
                        <a:t>0%</a:t>
                      </a:r>
                      <a:endParaRPr kumimoji="0" lang="en-US" sz="1800" b="0" i="0" u="none" strike="noStrike" cap="none" normalizeH="0" baseline="0" dirty="0" smtClean="0">
                        <a:ln>
                          <a:noFill/>
                        </a:ln>
                        <a:solidFill>
                          <a:srgbClr val="000066"/>
                        </a:solidFill>
                        <a:effectLst/>
                        <a:latin typeface="+mj-lt"/>
                      </a:endParaRPr>
                    </a:p>
                  </a:txBody>
                  <a:tcPr marL="84406" marR="84406" marT="0" marB="0" anchor="ctr" horzOverflow="overflow"/>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130"/>
          <p:cNvGraphicFramePr>
            <a:graphicFrameLocks noGrp="1" noChangeAspect="1"/>
          </p:cNvGraphicFramePr>
          <p:nvPr>
            <p:ph sz="half" idx="1"/>
          </p:nvPr>
        </p:nvGraphicFramePr>
        <p:xfrm>
          <a:off x="1066800" y="990600"/>
          <a:ext cx="7213600" cy="2959100"/>
        </p:xfrm>
        <a:graphic>
          <a:graphicData uri="http://schemas.openxmlformats.org/presentationml/2006/ole">
            <p:oleObj spid="_x0000_s1026" name="Chart" r:id="rId3" imgW="7410257" imgH="3038464" progId="Excel.Sheet.8">
              <p:embed/>
            </p:oleObj>
          </a:graphicData>
        </a:graphic>
      </p:graphicFrame>
      <p:sp>
        <p:nvSpPr>
          <p:cNvPr id="5" name="Rectangle 4"/>
          <p:cNvSpPr>
            <a:spLocks noChangeArrowheads="1"/>
          </p:cNvSpPr>
          <p:nvPr/>
        </p:nvSpPr>
        <p:spPr bwMode="auto">
          <a:xfrm>
            <a:off x="381000" y="179388"/>
            <a:ext cx="7239000" cy="646112"/>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UMPP – </a:t>
            </a:r>
            <a:r>
              <a:rPr lang="en-US" sz="3600" b="1" dirty="0" err="1">
                <a:solidFill>
                  <a:srgbClr val="000066"/>
                </a:solidFill>
                <a:latin typeface="+mj-lt"/>
              </a:rPr>
              <a:t>Sasan</a:t>
            </a:r>
            <a:r>
              <a:rPr lang="en-US" sz="3600" b="1" dirty="0">
                <a:solidFill>
                  <a:srgbClr val="000066"/>
                </a:solidFill>
                <a:latin typeface="+mj-lt"/>
              </a:rPr>
              <a:t>: Sensitivity Analysis </a:t>
            </a:r>
            <a:endParaRPr lang="en-US" sz="3600" b="1" dirty="0">
              <a:solidFill>
                <a:srgbClr val="000066"/>
              </a:solidFill>
              <a:latin typeface="+mj-lt"/>
            </a:endParaRPr>
          </a:p>
        </p:txBody>
      </p:sp>
      <p:sp>
        <p:nvSpPr>
          <p:cNvPr id="6" name="Rectangle 5"/>
          <p:cNvSpPr/>
          <p:nvPr/>
        </p:nvSpPr>
        <p:spPr>
          <a:xfrm>
            <a:off x="381000" y="788988"/>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8" name="Table 7"/>
          <p:cNvGraphicFramePr>
            <a:graphicFrameLocks noGrp="1"/>
          </p:cNvGraphicFramePr>
          <p:nvPr/>
        </p:nvGraphicFramePr>
        <p:xfrm>
          <a:off x="685800" y="4267200"/>
          <a:ext cx="8077200" cy="2225675"/>
        </p:xfrm>
        <a:graphic>
          <a:graphicData uri="http://schemas.openxmlformats.org/drawingml/2006/table">
            <a:tbl>
              <a:tblPr firstRow="1" bandRow="1">
                <a:tableStyleId>{5C22544A-7EE6-4342-B048-85BDC9FD1C3A}</a:tableStyleId>
              </a:tblPr>
              <a:tblGrid>
                <a:gridCol w="2040556"/>
                <a:gridCol w="1190324"/>
                <a:gridCol w="1105301"/>
                <a:gridCol w="1190324"/>
                <a:gridCol w="1204495"/>
                <a:gridCol w="1346200"/>
              </a:tblGrid>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Scenario</a:t>
                      </a:r>
                    </a:p>
                  </a:txBody>
                  <a:tcPr marL="84406" marR="84406" marT="0" marB="0" anchor="ctr"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1</a:t>
                      </a:r>
                    </a:p>
                  </a:txBody>
                  <a:tcPr marL="84406" marR="84406" marT="0" marB="0" anchor="ctr"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2</a:t>
                      </a:r>
                    </a:p>
                  </a:txBody>
                  <a:tcPr marL="84406" marR="84406" marT="0" marB="0" anchor="ctr"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3</a:t>
                      </a:r>
                    </a:p>
                  </a:txBody>
                  <a:tcPr marL="84406" marR="84406" marT="0" marB="0" anchor="ctr"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4</a:t>
                      </a:r>
                    </a:p>
                  </a:txBody>
                  <a:tcPr marL="84406" marR="84406" marT="0" marB="0" anchor="ctr"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bg1"/>
                          </a:solidFill>
                          <a:effectLst/>
                          <a:latin typeface="+mj-lt"/>
                        </a:rPr>
                        <a:t>5</a:t>
                      </a:r>
                    </a:p>
                  </a:txBody>
                  <a:tcPr marL="84406" marR="84406" marT="0" marB="0" anchor="ctr" horzOverflow="overflow">
                    <a:solidFill>
                      <a:srgbClr val="4A7EBB"/>
                    </a:solidFill>
                  </a:tcPr>
                </a:tc>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Rate of interest</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11.0%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solidFill>
                      <a:schemeClr val="accent3">
                        <a:lumMod val="40000"/>
                        <a:lumOff val="60000"/>
                      </a:schemeClr>
                    </a:solidFill>
                  </a:tcPr>
                </a:tc>
              </a:tr>
              <a:tr h="370840">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0066"/>
                          </a:solidFill>
                          <a:effectLst/>
                          <a:latin typeface="+mj-lt"/>
                          <a:cs typeface="Arial" charset="0"/>
                        </a:rPr>
                        <a:t>Auxilary</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7.50%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7.50%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6.50%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6.50%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6.50%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solidFill>
                      <a:schemeClr val="accent3">
                        <a:lumMod val="40000"/>
                        <a:lumOff val="60000"/>
                      </a:schemeClr>
                    </a:solidFill>
                  </a:tcPr>
                </a:tc>
              </a:tr>
              <a:tr h="370840">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PLF</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80.00%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80.00%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80.00%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90.00%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90.00%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solidFill>
                      <a:schemeClr val="accent3">
                        <a:lumMod val="40000"/>
                        <a:lumOff val="60000"/>
                      </a:schemeClr>
                    </a:solidFill>
                  </a:tcPr>
                </a:tc>
              </a:tr>
              <a:tr h="370840">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Repayment period</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000066"/>
                          </a:solidFill>
                          <a:effectLst/>
                          <a:latin typeface="+mj-lt"/>
                          <a:cs typeface="Arial" charset="0"/>
                        </a:rPr>
                        <a:t>11</a:t>
                      </a:r>
                      <a:endParaRPr kumimoji="0" lang="en-US" sz="1800" b="1" i="0" u="none" strike="noStrike" cap="none" normalizeH="0" baseline="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11</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11</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11</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18</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solidFill>
                      <a:schemeClr val="accent3">
                        <a:lumMod val="40000"/>
                        <a:lumOff val="60000"/>
                      </a:schemeClr>
                    </a:solidFill>
                  </a:tcPr>
                </a:tc>
              </a:tr>
              <a:tr h="370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Rate of interest</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11.0%</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0066"/>
                          </a:solidFill>
                          <a:effectLst/>
                          <a:latin typeface="+mj-lt"/>
                          <a:cs typeface="Arial" charset="0"/>
                        </a:rPr>
                        <a:t>8.5%</a:t>
                      </a:r>
                      <a:endParaRPr kumimoji="0" lang="en-US" sz="1800" b="1" i="0" u="none" strike="noStrike" cap="none" normalizeH="0" baseline="0" dirty="0" smtClean="0">
                        <a:ln>
                          <a:noFill/>
                        </a:ln>
                        <a:solidFill>
                          <a:srgbClr val="000066"/>
                        </a:solidFill>
                        <a:effectLst/>
                        <a:latin typeface="+mj-lt"/>
                      </a:endParaRPr>
                    </a:p>
                  </a:txBody>
                  <a:tcPr marL="84406" marR="84406" marT="0" marB="0" anchor="ctr" horzOverflow="overflow">
                    <a:solidFill>
                      <a:schemeClr val="accent3">
                        <a:lumMod val="40000"/>
                        <a:lumOff val="60000"/>
                      </a:schemeClr>
                    </a:solid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extBox 5"/>
          <p:cNvSpPr txBox="1">
            <a:spLocks noChangeArrowheads="1"/>
          </p:cNvSpPr>
          <p:nvPr/>
        </p:nvSpPr>
        <p:spPr bwMode="auto">
          <a:xfrm>
            <a:off x="190500" y="0"/>
            <a:ext cx="8035925" cy="584200"/>
          </a:xfrm>
          <a:prstGeom prst="rect">
            <a:avLst/>
          </a:prstGeom>
          <a:noFill/>
          <a:ln w="9525">
            <a:noFill/>
            <a:miter lim="800000"/>
            <a:headEnd/>
            <a:tailEnd/>
          </a:ln>
        </p:spPr>
        <p:txBody>
          <a:bodyPr>
            <a:spAutoFit/>
          </a:bodyPr>
          <a:lstStyle/>
          <a:p>
            <a:r>
              <a:rPr lang="en-US" sz="3200">
                <a:solidFill>
                  <a:schemeClr val="bg1"/>
                </a:solidFill>
                <a:latin typeface="Arial Rounded MT Bold"/>
              </a:rPr>
              <a:t>INFERENCE ( SASAN)</a:t>
            </a:r>
          </a:p>
        </p:txBody>
      </p:sp>
      <p:sp>
        <p:nvSpPr>
          <p:cNvPr id="36868" name="TextBox 6"/>
          <p:cNvSpPr txBox="1">
            <a:spLocks noChangeArrowheads="1"/>
          </p:cNvSpPr>
          <p:nvPr/>
        </p:nvSpPr>
        <p:spPr bwMode="auto">
          <a:xfrm>
            <a:off x="457200" y="1295400"/>
            <a:ext cx="8429625" cy="3789363"/>
          </a:xfrm>
          <a:prstGeom prst="rect">
            <a:avLst/>
          </a:prstGeom>
          <a:noFill/>
          <a:ln w="9525">
            <a:noFill/>
            <a:miter lim="800000"/>
            <a:headEnd/>
            <a:tailEnd/>
          </a:ln>
        </p:spPr>
        <p:txBody>
          <a:bodyPr>
            <a:spAutoFit/>
          </a:bodyPr>
          <a:lstStyle/>
          <a:p>
            <a:pPr marL="228600" indent="-228600" fontAlgn="auto">
              <a:spcBef>
                <a:spcPts val="1200"/>
              </a:spcBef>
              <a:spcAft>
                <a:spcPts val="0"/>
              </a:spcAft>
              <a:buFont typeface="Arial" charset="0"/>
              <a:buChar char="•"/>
              <a:defRPr/>
            </a:pPr>
            <a:r>
              <a:rPr lang="en-US" sz="2400" dirty="0">
                <a:solidFill>
                  <a:srgbClr val="000066"/>
                </a:solidFill>
                <a:latin typeface="+mj-lt"/>
              </a:rPr>
              <a:t>Impact of Rate of Interest and debt repayment period is the highest</a:t>
            </a:r>
          </a:p>
          <a:p>
            <a:pPr marL="228600" indent="-228600" fontAlgn="auto">
              <a:spcBef>
                <a:spcPts val="1200"/>
              </a:spcBef>
              <a:spcAft>
                <a:spcPts val="0"/>
              </a:spcAft>
              <a:buFont typeface="Arial" charset="0"/>
              <a:buChar char="•"/>
              <a:defRPr/>
            </a:pPr>
            <a:r>
              <a:rPr lang="en-US" sz="2400" dirty="0">
                <a:solidFill>
                  <a:srgbClr val="000066"/>
                </a:solidFill>
                <a:latin typeface="+mj-lt"/>
              </a:rPr>
              <a:t>In this case the repayment period is 18 years/Other cases 10-12 years</a:t>
            </a:r>
          </a:p>
          <a:p>
            <a:pPr marL="228600" indent="-228600" fontAlgn="auto">
              <a:spcBef>
                <a:spcPts val="1200"/>
              </a:spcBef>
              <a:spcAft>
                <a:spcPts val="0"/>
              </a:spcAft>
              <a:buFont typeface="Arial" charset="0"/>
              <a:buChar char="•"/>
              <a:defRPr/>
            </a:pPr>
            <a:r>
              <a:rPr lang="en-US" sz="2400" dirty="0">
                <a:solidFill>
                  <a:srgbClr val="000066"/>
                </a:solidFill>
                <a:latin typeface="+mj-lt"/>
              </a:rPr>
              <a:t>Most of the loans planned with Re-Financing</a:t>
            </a:r>
          </a:p>
          <a:p>
            <a:pPr marL="228600" indent="-228600" fontAlgn="auto">
              <a:spcBef>
                <a:spcPts val="1200"/>
              </a:spcBef>
              <a:spcAft>
                <a:spcPts val="0"/>
              </a:spcAft>
              <a:buFont typeface="Arial" charset="0"/>
              <a:buChar char="•"/>
              <a:defRPr/>
            </a:pPr>
            <a:r>
              <a:rPr lang="en-US" sz="2400" dirty="0">
                <a:solidFill>
                  <a:srgbClr val="000066"/>
                </a:solidFill>
                <a:latin typeface="+mj-lt"/>
              </a:rPr>
              <a:t>Some Major loans from IFC/ADB planned as long tenor loan</a:t>
            </a:r>
          </a:p>
          <a:p>
            <a:pPr marL="228600" indent="-228600" fontAlgn="auto">
              <a:spcBef>
                <a:spcPts val="1200"/>
              </a:spcBef>
              <a:spcAft>
                <a:spcPts val="0"/>
              </a:spcAft>
              <a:buFont typeface="Arial" charset="0"/>
              <a:buChar char="•"/>
              <a:defRPr/>
            </a:pPr>
            <a:r>
              <a:rPr lang="en-US" sz="2400" dirty="0">
                <a:solidFill>
                  <a:srgbClr val="000066"/>
                </a:solidFill>
                <a:latin typeface="+mj-lt"/>
              </a:rPr>
              <a:t>Rate of interest greatly brought down by huge ECB borrowing</a:t>
            </a:r>
          </a:p>
          <a:p>
            <a:pPr fontAlgn="auto">
              <a:lnSpc>
                <a:spcPct val="150000"/>
              </a:lnSpc>
              <a:spcAft>
                <a:spcPts val="0"/>
              </a:spcAft>
              <a:defRPr/>
            </a:pPr>
            <a:endParaRPr lang="en-US" sz="2400" dirty="0">
              <a:solidFill>
                <a:srgbClr val="000066"/>
              </a:solidFill>
              <a:latin typeface="+mj-lt"/>
            </a:endParaRPr>
          </a:p>
        </p:txBody>
      </p:sp>
      <p:sp>
        <p:nvSpPr>
          <p:cNvPr id="36869" name="TextBox 5"/>
          <p:cNvSpPr txBox="1">
            <a:spLocks noChangeArrowheads="1"/>
          </p:cNvSpPr>
          <p:nvPr/>
        </p:nvSpPr>
        <p:spPr bwMode="auto">
          <a:xfrm>
            <a:off x="609600" y="4953000"/>
            <a:ext cx="8053388" cy="1477963"/>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marL="174625" fontAlgn="auto">
              <a:spcBef>
                <a:spcPts val="1200"/>
              </a:spcBef>
              <a:spcAft>
                <a:spcPts val="0"/>
              </a:spcAft>
              <a:defRPr/>
            </a:pPr>
            <a:r>
              <a:rPr lang="en-US" sz="2000" b="1" dirty="0">
                <a:solidFill>
                  <a:srgbClr val="000066"/>
                </a:solidFill>
              </a:rPr>
              <a:t>Tariff of Rs. 1.196 </a:t>
            </a:r>
            <a:r>
              <a:rPr lang="en-US" sz="2000" b="1" dirty="0" err="1">
                <a:solidFill>
                  <a:srgbClr val="000066"/>
                </a:solidFill>
              </a:rPr>
              <a:t>p.u</a:t>
            </a:r>
            <a:r>
              <a:rPr lang="en-US" sz="2000" b="1" dirty="0">
                <a:solidFill>
                  <a:srgbClr val="000066"/>
                </a:solidFill>
              </a:rPr>
              <a:t>. extremely aggressive</a:t>
            </a:r>
          </a:p>
          <a:p>
            <a:pPr marL="174625" fontAlgn="auto">
              <a:spcBef>
                <a:spcPts val="1200"/>
              </a:spcBef>
              <a:spcAft>
                <a:spcPts val="0"/>
              </a:spcAft>
              <a:defRPr/>
            </a:pPr>
            <a:r>
              <a:rPr lang="en-US" sz="2000" b="1" dirty="0">
                <a:solidFill>
                  <a:srgbClr val="000066"/>
                </a:solidFill>
              </a:rPr>
              <a:t>Reliance can make project viable only by squeezing every variable – ROI, Auxiliary consumption, Tenor of loan, PLF and other non-traditional venues</a:t>
            </a:r>
            <a:endParaRPr lang="en-US" sz="2000" b="1" dirty="0"/>
          </a:p>
        </p:txBody>
      </p:sp>
      <p:sp>
        <p:nvSpPr>
          <p:cNvPr id="6" name="Rectangle 5"/>
          <p:cNvSpPr>
            <a:spLocks noChangeArrowheads="1"/>
          </p:cNvSpPr>
          <p:nvPr/>
        </p:nvSpPr>
        <p:spPr bwMode="auto">
          <a:xfrm>
            <a:off x="381000" y="179388"/>
            <a:ext cx="7239000" cy="646112"/>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UMPP – </a:t>
            </a:r>
            <a:r>
              <a:rPr lang="en-US" sz="3600" b="1" dirty="0" err="1">
                <a:solidFill>
                  <a:srgbClr val="000066"/>
                </a:solidFill>
                <a:latin typeface="+mj-lt"/>
              </a:rPr>
              <a:t>Sasan</a:t>
            </a:r>
            <a:r>
              <a:rPr lang="en-US" sz="3600" b="1" dirty="0">
                <a:solidFill>
                  <a:srgbClr val="000066"/>
                </a:solidFill>
                <a:latin typeface="+mj-lt"/>
              </a:rPr>
              <a:t>: Inference</a:t>
            </a:r>
            <a:endParaRPr lang="en-US" sz="3600" b="1" dirty="0">
              <a:solidFill>
                <a:srgbClr val="000066"/>
              </a:solidFill>
              <a:latin typeface="+mj-lt"/>
            </a:endParaRPr>
          </a:p>
        </p:txBody>
      </p:sp>
      <p:sp>
        <p:nvSpPr>
          <p:cNvPr id="7" name="Rectangle 6"/>
          <p:cNvSpPr/>
          <p:nvPr/>
        </p:nvSpPr>
        <p:spPr>
          <a:xfrm>
            <a:off x="381000" y="788988"/>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423863" y="228600"/>
            <a:ext cx="40386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Objectives</a:t>
            </a:r>
            <a:endParaRPr lang="en-US" sz="3600" b="1" dirty="0">
              <a:solidFill>
                <a:srgbClr val="000066"/>
              </a:solidFill>
              <a:latin typeface="+mj-lt"/>
            </a:endParaRPr>
          </a:p>
        </p:txBody>
      </p:sp>
      <p:sp>
        <p:nvSpPr>
          <p:cNvPr id="7" name="TextBox 6"/>
          <p:cNvSpPr txBox="1"/>
          <p:nvPr/>
        </p:nvSpPr>
        <p:spPr>
          <a:xfrm>
            <a:off x="457200" y="987425"/>
            <a:ext cx="8305800" cy="5400675"/>
          </a:xfrm>
          <a:prstGeom prst="rect">
            <a:avLst/>
          </a:prstGeom>
          <a:noFill/>
        </p:spPr>
        <p:txBody>
          <a:bodyPr>
            <a:spAutoFit/>
          </a:bodyPr>
          <a:lstStyle/>
          <a:p>
            <a:pPr marL="238125" lvl="1" indent="-238125" algn="just" fontAlgn="auto">
              <a:spcBef>
                <a:spcPts val="0"/>
              </a:spcBef>
              <a:spcAft>
                <a:spcPts val="1800"/>
              </a:spcAft>
              <a:buFont typeface="Arial" pitchFamily="34" charset="0"/>
              <a:buChar char="•"/>
              <a:defRPr/>
            </a:pPr>
            <a:r>
              <a:rPr lang="en-US" sz="2000" dirty="0">
                <a:solidFill>
                  <a:srgbClr val="000066"/>
                </a:solidFill>
                <a:latin typeface="+mj-lt"/>
              </a:rPr>
              <a:t>Promote competitive procurement of electricity</a:t>
            </a:r>
          </a:p>
          <a:p>
            <a:pPr marL="238125" lvl="1" indent="-238125" algn="just" fontAlgn="auto">
              <a:spcBef>
                <a:spcPts val="0"/>
              </a:spcBef>
              <a:spcAft>
                <a:spcPts val="0"/>
              </a:spcAft>
              <a:buFont typeface="Arial" pitchFamily="34" charset="0"/>
              <a:buChar char="•"/>
              <a:defRPr/>
            </a:pPr>
            <a:r>
              <a:rPr lang="en-US" sz="2000" dirty="0">
                <a:solidFill>
                  <a:srgbClr val="000066"/>
                </a:solidFill>
                <a:latin typeface="+mj-lt"/>
              </a:rPr>
              <a:t>Facilitate transparency and fairness in procurement processes:</a:t>
            </a:r>
          </a:p>
          <a:p>
            <a:pPr marL="695325" lvl="2" indent="-238125" algn="just" fontAlgn="auto">
              <a:spcBef>
                <a:spcPts val="0"/>
              </a:spcBef>
              <a:spcAft>
                <a:spcPts val="0"/>
              </a:spcAft>
              <a:buFont typeface="Arial" pitchFamily="34" charset="0"/>
              <a:buChar char="•"/>
              <a:defRPr/>
            </a:pPr>
            <a:r>
              <a:rPr lang="en-US" sz="2000" dirty="0">
                <a:solidFill>
                  <a:srgbClr val="000066"/>
                </a:solidFill>
                <a:latin typeface="+mj-lt"/>
              </a:rPr>
              <a:t>Transparency ensured by Guidelines &amp; Standard Bid Documents for tariff based bidding</a:t>
            </a:r>
          </a:p>
          <a:p>
            <a:pPr marL="230188" lvl="2" indent="-230188" algn="just" fontAlgn="auto">
              <a:spcBef>
                <a:spcPts val="1800"/>
              </a:spcBef>
              <a:spcAft>
                <a:spcPts val="0"/>
              </a:spcAft>
              <a:buFont typeface="Arial" pitchFamily="34" charset="0"/>
              <a:buChar char="•"/>
              <a:defRPr/>
            </a:pPr>
            <a:r>
              <a:rPr lang="en-US" sz="2000" dirty="0">
                <a:solidFill>
                  <a:srgbClr val="000066"/>
                </a:solidFill>
                <a:latin typeface="+mj-lt"/>
              </a:rPr>
              <a:t>Enhance standardization and reduce ambiguity and time for materialization of projects</a:t>
            </a:r>
          </a:p>
          <a:p>
            <a:pPr marL="687388" lvl="3" indent="-230188" algn="just" fontAlgn="auto">
              <a:spcBef>
                <a:spcPts val="0"/>
              </a:spcBef>
              <a:spcAft>
                <a:spcPts val="0"/>
              </a:spcAft>
              <a:buFont typeface="Arial" pitchFamily="34" charset="0"/>
              <a:buChar char="•"/>
              <a:defRPr/>
            </a:pPr>
            <a:r>
              <a:rPr lang="en-US" sz="2000" dirty="0">
                <a:solidFill>
                  <a:srgbClr val="000066"/>
                </a:solidFill>
                <a:latin typeface="+mj-lt"/>
              </a:rPr>
              <a:t>Standardization of  Bid documents, Bid submission and evaluation process, timeline for bidding process, tariff  structure </a:t>
            </a:r>
          </a:p>
          <a:p>
            <a:pPr marL="236538" lvl="3" indent="-230188" algn="just" fontAlgn="auto">
              <a:spcBef>
                <a:spcPts val="1800"/>
              </a:spcBef>
              <a:spcAft>
                <a:spcPts val="0"/>
              </a:spcAft>
              <a:buFont typeface="Arial" pitchFamily="34" charset="0"/>
              <a:buChar char="•"/>
              <a:defRPr/>
            </a:pPr>
            <a:r>
              <a:rPr lang="en-US" sz="2000" dirty="0">
                <a:solidFill>
                  <a:srgbClr val="000066"/>
                </a:solidFill>
                <a:latin typeface="+mj-lt"/>
              </a:rPr>
              <a:t>Provide flexibility to suppliers on internal operations while ensuring certainty on availability of power and tariffs for buyers</a:t>
            </a:r>
          </a:p>
          <a:p>
            <a:pPr marL="693738" lvl="4" indent="-230188" algn="just" fontAlgn="auto">
              <a:spcBef>
                <a:spcPts val="0"/>
              </a:spcBef>
              <a:spcAft>
                <a:spcPts val="0"/>
              </a:spcAft>
              <a:buFont typeface="Arial" pitchFamily="34" charset="0"/>
              <a:buChar char="•"/>
              <a:defRPr/>
            </a:pPr>
            <a:r>
              <a:rPr lang="en-US" sz="2000" dirty="0">
                <a:solidFill>
                  <a:srgbClr val="000066"/>
                </a:solidFill>
                <a:latin typeface="+mj-lt"/>
              </a:rPr>
              <a:t>Tariff to be quoted upfront for life of plant and Regulator to adopt tariff arrived through transparent bidding process as specified by Guidelines</a:t>
            </a:r>
          </a:p>
          <a:p>
            <a:pPr marL="693738" lvl="4" indent="-230188" algn="just" fontAlgn="auto">
              <a:spcBef>
                <a:spcPts val="0"/>
              </a:spcBef>
              <a:spcAft>
                <a:spcPts val="0"/>
              </a:spcAft>
              <a:buFont typeface="Arial" pitchFamily="34" charset="0"/>
              <a:buChar char="•"/>
              <a:defRPr/>
            </a:pPr>
            <a:r>
              <a:rPr lang="en-US" sz="2000" dirty="0">
                <a:solidFill>
                  <a:srgbClr val="000066"/>
                </a:solidFill>
                <a:latin typeface="+mj-lt"/>
              </a:rPr>
              <a:t>Developer has flexibility to choose optimum unit configuration</a:t>
            </a:r>
          </a:p>
          <a:p>
            <a:pPr marL="693738" lvl="4" indent="-230188" algn="just" fontAlgn="auto">
              <a:spcBef>
                <a:spcPts val="0"/>
              </a:spcBef>
              <a:spcAft>
                <a:spcPts val="0"/>
              </a:spcAft>
              <a:buFont typeface="Arial" pitchFamily="34" charset="0"/>
              <a:buChar char="•"/>
              <a:defRPr/>
            </a:pPr>
            <a:r>
              <a:rPr lang="en-US" sz="2000" dirty="0">
                <a:solidFill>
                  <a:srgbClr val="000066"/>
                </a:solidFill>
                <a:latin typeface="+mj-lt"/>
              </a:rPr>
              <a:t>Provides incentive to Developer to adopt innovative financial modeling and tax planning to ensure competitive tariff  &amp; return on investment.</a:t>
            </a:r>
            <a:endParaRPr lang="en-US" sz="2000" dirty="0">
              <a:solidFill>
                <a:srgbClr val="000066"/>
              </a:solidFill>
              <a:latin typeface="+mj-lt"/>
            </a:endParaRPr>
          </a:p>
        </p:txBody>
      </p:sp>
      <p:sp>
        <p:nvSpPr>
          <p:cNvPr id="8" name="Rectangle 7"/>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46100" y="1076325"/>
            <a:ext cx="8382000" cy="5486400"/>
          </a:xfrm>
        </p:spPr>
        <p:txBody>
          <a:bodyPr rtlCol="0">
            <a:noAutofit/>
          </a:bodyPr>
          <a:lstStyle/>
          <a:p>
            <a:pPr fontAlgn="auto">
              <a:lnSpc>
                <a:spcPct val="150000"/>
              </a:lnSpc>
              <a:spcBef>
                <a:spcPct val="0"/>
              </a:spcBef>
              <a:spcAft>
                <a:spcPts val="0"/>
              </a:spcAft>
              <a:defRPr/>
            </a:pPr>
            <a:r>
              <a:rPr lang="en-US" sz="2200" dirty="0" smtClean="0">
                <a:solidFill>
                  <a:srgbClr val="000066"/>
                </a:solidFill>
                <a:latin typeface="+mj-lt"/>
              </a:rPr>
              <a:t>Use of bi-products – </a:t>
            </a:r>
            <a:r>
              <a:rPr lang="en-US" sz="2200" dirty="0" err="1" smtClean="0">
                <a:solidFill>
                  <a:srgbClr val="000066"/>
                </a:solidFill>
                <a:latin typeface="+mj-lt"/>
              </a:rPr>
              <a:t>flyash</a:t>
            </a:r>
            <a:r>
              <a:rPr lang="en-US" sz="2200" dirty="0" smtClean="0">
                <a:solidFill>
                  <a:srgbClr val="000066"/>
                </a:solidFill>
                <a:latin typeface="+mj-lt"/>
              </a:rPr>
              <a:t>, Steam</a:t>
            </a:r>
          </a:p>
          <a:p>
            <a:pPr lvl="1" fontAlgn="auto">
              <a:spcBef>
                <a:spcPct val="0"/>
              </a:spcBef>
              <a:spcAft>
                <a:spcPts val="0"/>
              </a:spcAft>
              <a:buSzPct val="75000"/>
              <a:buFont typeface="Wingdings" pitchFamily="2" charset="2"/>
              <a:buChar char="§"/>
              <a:defRPr/>
            </a:pPr>
            <a:r>
              <a:rPr lang="en-US" sz="2200" dirty="0" smtClean="0">
                <a:solidFill>
                  <a:srgbClr val="000066"/>
                </a:solidFill>
                <a:latin typeface="+mj-lt"/>
              </a:rPr>
              <a:t>Fly ash used in production of Cement</a:t>
            </a:r>
          </a:p>
          <a:p>
            <a:pPr lvl="1" fontAlgn="auto">
              <a:spcBef>
                <a:spcPct val="0"/>
              </a:spcBef>
              <a:spcAft>
                <a:spcPts val="0"/>
              </a:spcAft>
              <a:buSzPct val="75000"/>
              <a:buFont typeface="Wingdings" pitchFamily="2" charset="2"/>
              <a:buChar char="§"/>
              <a:defRPr/>
            </a:pPr>
            <a:r>
              <a:rPr lang="en-US" sz="2200" dirty="0" smtClean="0">
                <a:solidFill>
                  <a:srgbClr val="000066"/>
                </a:solidFill>
                <a:latin typeface="+mj-lt"/>
              </a:rPr>
              <a:t>Reliance plans Cement factory near </a:t>
            </a:r>
            <a:r>
              <a:rPr lang="en-US" sz="2200" dirty="0" err="1" smtClean="0">
                <a:solidFill>
                  <a:srgbClr val="000066"/>
                </a:solidFill>
                <a:latin typeface="+mj-lt"/>
              </a:rPr>
              <a:t>Sasan</a:t>
            </a:r>
            <a:r>
              <a:rPr lang="en-US" sz="2200" dirty="0" smtClean="0">
                <a:solidFill>
                  <a:srgbClr val="000066"/>
                </a:solidFill>
                <a:latin typeface="+mj-lt"/>
              </a:rPr>
              <a:t> to utilize </a:t>
            </a:r>
            <a:r>
              <a:rPr lang="en-US" sz="2200" dirty="0" err="1" smtClean="0">
                <a:solidFill>
                  <a:srgbClr val="000066"/>
                </a:solidFill>
                <a:latin typeface="+mj-lt"/>
              </a:rPr>
              <a:t>flyash</a:t>
            </a:r>
            <a:endParaRPr lang="en-US" sz="2200" dirty="0" smtClean="0">
              <a:solidFill>
                <a:srgbClr val="000066"/>
              </a:solidFill>
              <a:latin typeface="+mj-lt"/>
            </a:endParaRPr>
          </a:p>
          <a:p>
            <a:pPr lvl="1" fontAlgn="auto">
              <a:spcBef>
                <a:spcPct val="0"/>
              </a:spcBef>
              <a:spcAft>
                <a:spcPts val="0"/>
              </a:spcAft>
              <a:buSzPct val="75000"/>
              <a:buFont typeface="Wingdings" pitchFamily="2" charset="2"/>
              <a:buChar char="§"/>
              <a:defRPr/>
            </a:pPr>
            <a:r>
              <a:rPr lang="en-US" sz="2200" dirty="0" smtClean="0">
                <a:solidFill>
                  <a:srgbClr val="000066"/>
                </a:solidFill>
                <a:latin typeface="+mj-lt"/>
              </a:rPr>
              <a:t>Low pressure steam to be used in production of fertilizer</a:t>
            </a:r>
          </a:p>
          <a:p>
            <a:pPr fontAlgn="auto">
              <a:lnSpc>
                <a:spcPct val="150000"/>
              </a:lnSpc>
              <a:spcBef>
                <a:spcPct val="0"/>
              </a:spcBef>
              <a:spcAft>
                <a:spcPts val="0"/>
              </a:spcAft>
              <a:defRPr/>
            </a:pPr>
            <a:r>
              <a:rPr lang="en-US" sz="2200" dirty="0" smtClean="0">
                <a:solidFill>
                  <a:srgbClr val="000066"/>
                </a:solidFill>
                <a:latin typeface="+mj-lt"/>
              </a:rPr>
              <a:t>Alternate use of coal</a:t>
            </a:r>
          </a:p>
          <a:p>
            <a:pPr lvl="1" fontAlgn="auto">
              <a:spcBef>
                <a:spcPct val="0"/>
              </a:spcBef>
              <a:spcAft>
                <a:spcPts val="0"/>
              </a:spcAft>
              <a:buSzPct val="75000"/>
              <a:buFont typeface="Wingdings" pitchFamily="2" charset="2"/>
              <a:buChar char="§"/>
              <a:defRPr/>
            </a:pPr>
            <a:r>
              <a:rPr lang="en-US" sz="2200" dirty="0" err="1" smtClean="0">
                <a:solidFill>
                  <a:srgbClr val="000066"/>
                </a:solidFill>
                <a:latin typeface="+mj-lt"/>
              </a:rPr>
              <a:t>Additonal</a:t>
            </a:r>
            <a:r>
              <a:rPr lang="en-US" sz="2200" dirty="0" smtClean="0">
                <a:solidFill>
                  <a:srgbClr val="000066"/>
                </a:solidFill>
                <a:latin typeface="+mj-lt"/>
              </a:rPr>
              <a:t> Coal from Captive Mine to be used in setting up other power plants</a:t>
            </a:r>
          </a:p>
          <a:p>
            <a:pPr fontAlgn="auto">
              <a:lnSpc>
                <a:spcPct val="150000"/>
              </a:lnSpc>
              <a:spcBef>
                <a:spcPct val="0"/>
              </a:spcBef>
              <a:spcAft>
                <a:spcPts val="0"/>
              </a:spcAft>
              <a:defRPr/>
            </a:pPr>
            <a:r>
              <a:rPr lang="en-US" sz="2200" dirty="0" smtClean="0">
                <a:solidFill>
                  <a:srgbClr val="000066"/>
                </a:solidFill>
                <a:latin typeface="+mj-lt"/>
              </a:rPr>
              <a:t>Certified Emission Reduction(CER)</a:t>
            </a:r>
          </a:p>
          <a:p>
            <a:pPr lvl="1" fontAlgn="auto">
              <a:spcBef>
                <a:spcPct val="0"/>
              </a:spcBef>
              <a:spcAft>
                <a:spcPts val="0"/>
              </a:spcAft>
              <a:buSzPct val="75000"/>
              <a:buFont typeface="Wingdings" pitchFamily="2" charset="2"/>
              <a:buChar char="§"/>
              <a:defRPr/>
            </a:pPr>
            <a:r>
              <a:rPr lang="en-US" sz="2200" dirty="0" smtClean="0">
                <a:solidFill>
                  <a:srgbClr val="000066"/>
                </a:solidFill>
                <a:latin typeface="+mj-lt"/>
              </a:rPr>
              <a:t>CERs could be traded in the Market for $15-$20</a:t>
            </a:r>
          </a:p>
          <a:p>
            <a:pPr fontAlgn="auto">
              <a:lnSpc>
                <a:spcPct val="150000"/>
              </a:lnSpc>
              <a:spcBef>
                <a:spcPct val="0"/>
              </a:spcBef>
              <a:spcAft>
                <a:spcPts val="0"/>
              </a:spcAft>
              <a:defRPr/>
            </a:pPr>
            <a:r>
              <a:rPr lang="en-US" sz="2200" dirty="0" smtClean="0">
                <a:solidFill>
                  <a:srgbClr val="000066"/>
                </a:solidFill>
                <a:latin typeface="+mj-lt"/>
              </a:rPr>
              <a:t>Vertical Integration</a:t>
            </a:r>
          </a:p>
          <a:p>
            <a:pPr lvl="1" fontAlgn="auto">
              <a:spcBef>
                <a:spcPct val="0"/>
              </a:spcBef>
              <a:spcAft>
                <a:spcPts val="0"/>
              </a:spcAft>
              <a:buSzPct val="75000"/>
              <a:buFont typeface="Wingdings" pitchFamily="2" charset="2"/>
              <a:buChar char="§"/>
              <a:defRPr/>
            </a:pPr>
            <a:r>
              <a:rPr lang="en-US" sz="2200" dirty="0" smtClean="0">
                <a:solidFill>
                  <a:srgbClr val="000066"/>
                </a:solidFill>
                <a:latin typeface="+mj-lt"/>
              </a:rPr>
              <a:t>Entering into logistics Sector to reduce cost of transportation</a:t>
            </a:r>
          </a:p>
          <a:p>
            <a:pPr fontAlgn="auto">
              <a:spcBef>
                <a:spcPts val="1200"/>
              </a:spcBef>
              <a:spcAft>
                <a:spcPts val="0"/>
              </a:spcAft>
              <a:buFont typeface="Arial" pitchFamily="34" charset="0"/>
              <a:buChar char="•"/>
              <a:defRPr/>
            </a:pPr>
            <a:endParaRPr lang="en-US" sz="2200" dirty="0" smtClean="0">
              <a:solidFill>
                <a:srgbClr val="000066"/>
              </a:solidFill>
              <a:latin typeface="+mj-lt"/>
            </a:endParaRPr>
          </a:p>
        </p:txBody>
      </p:sp>
      <p:sp>
        <p:nvSpPr>
          <p:cNvPr id="6" name="Rectangle 5"/>
          <p:cNvSpPr>
            <a:spLocks noChangeArrowheads="1"/>
          </p:cNvSpPr>
          <p:nvPr/>
        </p:nvSpPr>
        <p:spPr bwMode="auto">
          <a:xfrm>
            <a:off x="533400" y="228600"/>
            <a:ext cx="8305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UMPP – </a:t>
            </a:r>
            <a:r>
              <a:rPr lang="en-US" sz="3600" b="1" dirty="0" err="1">
                <a:solidFill>
                  <a:srgbClr val="000066"/>
                </a:solidFill>
                <a:latin typeface="+mj-lt"/>
              </a:rPr>
              <a:t>Sasan</a:t>
            </a:r>
            <a:r>
              <a:rPr lang="en-US" sz="3600" b="1" dirty="0">
                <a:solidFill>
                  <a:srgbClr val="000066"/>
                </a:solidFill>
                <a:latin typeface="+mj-lt"/>
              </a:rPr>
              <a:t>: Alternate Revenue Sources</a:t>
            </a:r>
            <a:endParaRPr lang="en-US" sz="3600" b="1" dirty="0">
              <a:solidFill>
                <a:srgbClr val="000066"/>
              </a:solidFill>
              <a:latin typeface="+mj-lt"/>
            </a:endParaRPr>
          </a:p>
        </p:txBody>
      </p:sp>
      <p:sp>
        <p:nvSpPr>
          <p:cNvPr id="7" name="Rectangle 6"/>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439738" y="152400"/>
            <a:ext cx="83058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KPCL – Case 2 Bid “Gulbarga”</a:t>
            </a:r>
            <a:endParaRPr lang="en-US" sz="3600" b="1" dirty="0">
              <a:solidFill>
                <a:srgbClr val="000066"/>
              </a:solidFill>
              <a:latin typeface="+mj-lt"/>
            </a:endParaRPr>
          </a:p>
        </p:txBody>
      </p:sp>
      <p:sp>
        <p:nvSpPr>
          <p:cNvPr id="7" name="Rectangle 6"/>
          <p:cNvSpPr/>
          <p:nvPr/>
        </p:nvSpPr>
        <p:spPr>
          <a:xfrm>
            <a:off x="439738" y="7620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8" name="Table 7"/>
          <p:cNvGraphicFramePr>
            <a:graphicFrameLocks noGrp="1"/>
          </p:cNvGraphicFramePr>
          <p:nvPr/>
        </p:nvGraphicFramePr>
        <p:xfrm>
          <a:off x="533400" y="1035050"/>
          <a:ext cx="8305800" cy="3200400"/>
        </p:xfrm>
        <a:graphic>
          <a:graphicData uri="http://schemas.openxmlformats.org/drawingml/2006/table">
            <a:tbl>
              <a:tblPr bandRow="1">
                <a:tableStyleId>{5C22544A-7EE6-4342-B048-85BDC9FD1C3A}</a:tableStyleId>
              </a:tblPr>
              <a:tblGrid>
                <a:gridCol w="1295400"/>
                <a:gridCol w="7010400"/>
              </a:tblGrid>
              <a:tr h="360637">
                <a:tc>
                  <a:txBody>
                    <a:bodyPr/>
                    <a:lstStyle/>
                    <a:p>
                      <a:r>
                        <a:rPr lang="en-US" dirty="0" smtClean="0">
                          <a:solidFill>
                            <a:srgbClr val="000066"/>
                          </a:solidFill>
                        </a:rPr>
                        <a:t>Capacity</a:t>
                      </a:r>
                      <a:endParaRPr lang="en-US" dirty="0">
                        <a:solidFill>
                          <a:srgbClr val="000066"/>
                        </a:solidFill>
                      </a:endParaRPr>
                    </a:p>
                  </a:txBody>
                  <a:tcPr/>
                </a:tc>
                <a:tc>
                  <a:txBody>
                    <a:bodyPr/>
                    <a:lstStyle/>
                    <a:p>
                      <a:r>
                        <a:rPr lang="en-US" dirty="0" smtClean="0">
                          <a:solidFill>
                            <a:srgbClr val="000066"/>
                          </a:solidFill>
                        </a:rPr>
                        <a:t>1320 MW</a:t>
                      </a:r>
                      <a:endParaRPr lang="en-US" dirty="0">
                        <a:solidFill>
                          <a:srgbClr val="000066"/>
                        </a:solidFill>
                      </a:endParaRPr>
                    </a:p>
                  </a:txBody>
                  <a:tcPr/>
                </a:tc>
              </a:tr>
              <a:tr h="360637">
                <a:tc>
                  <a:txBody>
                    <a:bodyPr/>
                    <a:lstStyle/>
                    <a:p>
                      <a:r>
                        <a:rPr lang="en-US" dirty="0" smtClean="0">
                          <a:solidFill>
                            <a:srgbClr val="000066"/>
                          </a:solidFill>
                        </a:rPr>
                        <a:t>Location</a:t>
                      </a:r>
                      <a:endParaRPr lang="en-US" dirty="0">
                        <a:solidFill>
                          <a:srgbClr val="000066"/>
                        </a:solidFill>
                      </a:endParaRPr>
                    </a:p>
                  </a:txBody>
                  <a:tcPr/>
                </a:tc>
                <a:tc>
                  <a:txBody>
                    <a:bodyPr/>
                    <a:lstStyle/>
                    <a:p>
                      <a:r>
                        <a:rPr lang="en-US" dirty="0" smtClean="0">
                          <a:solidFill>
                            <a:srgbClr val="000066"/>
                          </a:solidFill>
                        </a:rPr>
                        <a:t>Gulbarga, Karnataka</a:t>
                      </a:r>
                      <a:endParaRPr lang="en-US" dirty="0">
                        <a:solidFill>
                          <a:srgbClr val="000066"/>
                        </a:solidFill>
                      </a:endParaRPr>
                    </a:p>
                  </a:txBody>
                  <a:tcPr/>
                </a:tc>
              </a:tr>
              <a:tr h="360637">
                <a:tc>
                  <a:txBody>
                    <a:bodyPr/>
                    <a:lstStyle/>
                    <a:p>
                      <a:r>
                        <a:rPr lang="en-US" dirty="0" smtClean="0">
                          <a:solidFill>
                            <a:srgbClr val="000066"/>
                          </a:solidFill>
                        </a:rPr>
                        <a:t>Coal</a:t>
                      </a:r>
                      <a:endParaRPr lang="en-US" dirty="0">
                        <a:solidFill>
                          <a:srgbClr val="000066"/>
                        </a:solidFill>
                      </a:endParaRPr>
                    </a:p>
                  </a:txBody>
                  <a:tcPr/>
                </a:tc>
                <a:tc>
                  <a:txBody>
                    <a:bodyPr/>
                    <a:lstStyle/>
                    <a:p>
                      <a:r>
                        <a:rPr lang="en-US" dirty="0" smtClean="0">
                          <a:solidFill>
                            <a:srgbClr val="000066"/>
                          </a:solidFill>
                        </a:rPr>
                        <a:t>Domestic/International - ?</a:t>
                      </a:r>
                      <a:endParaRPr lang="en-US" dirty="0">
                        <a:solidFill>
                          <a:srgbClr val="000066"/>
                        </a:solidFill>
                      </a:endParaRPr>
                    </a:p>
                  </a:txBody>
                  <a:tcPr/>
                </a:tc>
              </a:tr>
              <a:tr h="360637">
                <a:tc>
                  <a:txBody>
                    <a:bodyPr/>
                    <a:lstStyle/>
                    <a:p>
                      <a:r>
                        <a:rPr lang="en-US" dirty="0" smtClean="0">
                          <a:solidFill>
                            <a:srgbClr val="000066"/>
                          </a:solidFill>
                        </a:rPr>
                        <a:t>Procurers</a:t>
                      </a:r>
                      <a:endParaRPr lang="en-US" dirty="0">
                        <a:solidFill>
                          <a:srgbClr val="000066"/>
                        </a:solidFill>
                      </a:endParaRPr>
                    </a:p>
                  </a:txBody>
                  <a:tcPr/>
                </a:tc>
                <a:tc>
                  <a:txBody>
                    <a:bodyPr/>
                    <a:lstStyle/>
                    <a:p>
                      <a:r>
                        <a:rPr lang="en-US" dirty="0" smtClean="0">
                          <a:solidFill>
                            <a:srgbClr val="000066"/>
                          </a:solidFill>
                        </a:rPr>
                        <a:t>5 DISCOMS of Karnataka</a:t>
                      </a:r>
                      <a:endParaRPr lang="en-US" dirty="0">
                        <a:solidFill>
                          <a:srgbClr val="000066"/>
                        </a:solidFill>
                      </a:endParaRPr>
                    </a:p>
                  </a:txBody>
                  <a:tcPr/>
                </a:tc>
              </a:tr>
              <a:tr h="1713027">
                <a:tc>
                  <a:txBody>
                    <a:bodyPr/>
                    <a:lstStyle/>
                    <a:p>
                      <a:r>
                        <a:rPr lang="en-US" dirty="0" smtClean="0">
                          <a:solidFill>
                            <a:srgbClr val="000066"/>
                          </a:solidFill>
                        </a:rPr>
                        <a:t>Key Details</a:t>
                      </a:r>
                      <a:endParaRPr lang="en-US" dirty="0">
                        <a:solidFill>
                          <a:srgbClr val="000066"/>
                        </a:solidFill>
                      </a:endParaRPr>
                    </a:p>
                  </a:txBody>
                  <a:tcPr/>
                </a:tc>
                <a:tc>
                  <a:txBody>
                    <a:bodyPr/>
                    <a:lstStyle/>
                    <a:p>
                      <a:pPr marL="120650" indent="-120650">
                        <a:buFont typeface="Arial" pitchFamily="34" charset="0"/>
                        <a:buChar char="•"/>
                      </a:pPr>
                      <a:r>
                        <a:rPr lang="en-US" dirty="0" smtClean="0">
                          <a:solidFill>
                            <a:srgbClr val="000066"/>
                          </a:solidFill>
                        </a:rPr>
                        <a:t>Coal to be arranged by the bidders either Domestic or Imported</a:t>
                      </a:r>
                    </a:p>
                    <a:p>
                      <a:pPr marL="120650" indent="-120650">
                        <a:buFont typeface="Arial" pitchFamily="34" charset="0"/>
                        <a:buChar char="•"/>
                      </a:pPr>
                      <a:r>
                        <a:rPr lang="en-US" dirty="0" smtClean="0">
                          <a:solidFill>
                            <a:srgbClr val="000066"/>
                          </a:solidFill>
                        </a:rPr>
                        <a:t>Land and other approvals arranged by state</a:t>
                      </a:r>
                    </a:p>
                    <a:p>
                      <a:pPr marL="120650" indent="-120650">
                        <a:buFont typeface="Arial" pitchFamily="34" charset="0"/>
                        <a:buChar char="•"/>
                      </a:pPr>
                      <a:r>
                        <a:rPr lang="en-US" dirty="0" smtClean="0">
                          <a:solidFill>
                            <a:srgbClr val="000066"/>
                          </a:solidFill>
                        </a:rPr>
                        <a:t>Plant location around 1000 </a:t>
                      </a:r>
                      <a:r>
                        <a:rPr lang="en-US" dirty="0" err="1" smtClean="0">
                          <a:solidFill>
                            <a:srgbClr val="000066"/>
                          </a:solidFill>
                        </a:rPr>
                        <a:t>kms</a:t>
                      </a:r>
                      <a:r>
                        <a:rPr lang="en-US" dirty="0" smtClean="0">
                          <a:solidFill>
                            <a:srgbClr val="000066"/>
                          </a:solidFill>
                        </a:rPr>
                        <a:t> by</a:t>
                      </a:r>
                      <a:r>
                        <a:rPr lang="en-US" baseline="0" dirty="0" smtClean="0">
                          <a:solidFill>
                            <a:srgbClr val="000066"/>
                          </a:solidFill>
                        </a:rPr>
                        <a:t> rail from nearby ports</a:t>
                      </a:r>
                    </a:p>
                    <a:p>
                      <a:pPr marL="120650" indent="-120650">
                        <a:buFont typeface="Arial" pitchFamily="34" charset="0"/>
                        <a:buChar char="•"/>
                      </a:pPr>
                      <a:r>
                        <a:rPr lang="en-US" baseline="0" dirty="0" smtClean="0">
                          <a:solidFill>
                            <a:srgbClr val="000066"/>
                          </a:solidFill>
                        </a:rPr>
                        <a:t>Comfort letter required at bid stage from Domestic coal supplier – regarding supply for entire PPA tenure</a:t>
                      </a:r>
                    </a:p>
                    <a:p>
                      <a:pPr marL="120650" indent="-120650">
                        <a:buFont typeface="Arial" pitchFamily="34" charset="0"/>
                        <a:buChar char="•"/>
                      </a:pPr>
                      <a:r>
                        <a:rPr lang="en-US" baseline="0" dirty="0" smtClean="0">
                          <a:solidFill>
                            <a:srgbClr val="000066"/>
                          </a:solidFill>
                        </a:rPr>
                        <a:t>FSA to be signed within 12 months from </a:t>
                      </a:r>
                      <a:r>
                        <a:rPr lang="en-US" baseline="0" dirty="0" err="1" smtClean="0">
                          <a:solidFill>
                            <a:srgbClr val="000066"/>
                          </a:solidFill>
                        </a:rPr>
                        <a:t>LoI</a:t>
                      </a:r>
                      <a:endParaRPr lang="en-US" dirty="0">
                        <a:solidFill>
                          <a:srgbClr val="000066"/>
                        </a:solidFill>
                      </a:endParaRPr>
                    </a:p>
                  </a:txBody>
                  <a:tcPr/>
                </a:tc>
              </a:tr>
            </a:tbl>
          </a:graphicData>
        </a:graphic>
      </p:graphicFrame>
      <p:sp>
        <p:nvSpPr>
          <p:cNvPr id="61463" name="TextBox 10"/>
          <p:cNvSpPr txBox="1">
            <a:spLocks noChangeArrowheads="1"/>
          </p:cNvSpPr>
          <p:nvPr/>
        </p:nvSpPr>
        <p:spPr bwMode="auto">
          <a:xfrm>
            <a:off x="457200" y="4419600"/>
            <a:ext cx="8534400" cy="1784350"/>
          </a:xfrm>
          <a:prstGeom prst="rect">
            <a:avLst/>
          </a:prstGeom>
          <a:noFill/>
          <a:ln w="9525">
            <a:noFill/>
            <a:miter lim="800000"/>
            <a:headEnd/>
            <a:tailEnd/>
          </a:ln>
        </p:spPr>
        <p:txBody>
          <a:bodyPr>
            <a:spAutoFit/>
          </a:bodyPr>
          <a:lstStyle/>
          <a:p>
            <a:pPr marL="120650" indent="-120650">
              <a:spcBef>
                <a:spcPts val="1200"/>
              </a:spcBef>
              <a:buFont typeface="Arial" charset="0"/>
              <a:buChar char="•"/>
            </a:pPr>
            <a:r>
              <a:rPr lang="en-US">
                <a:solidFill>
                  <a:srgbClr val="000066"/>
                </a:solidFill>
                <a:latin typeface="Calibri" pitchFamily="34" charset="0"/>
              </a:rPr>
              <a:t>Bid requirements practically rule out any participation based on domestic coal – linkages allotted are project specific, developers with captive blocks prefer merchant plant</a:t>
            </a:r>
          </a:p>
          <a:p>
            <a:pPr marL="120650" indent="-120650">
              <a:spcBef>
                <a:spcPts val="1200"/>
              </a:spcBef>
              <a:buFont typeface="Arial" charset="0"/>
              <a:buChar char="•"/>
            </a:pPr>
            <a:r>
              <a:rPr lang="en-US">
                <a:solidFill>
                  <a:srgbClr val="000066"/>
                </a:solidFill>
                <a:latin typeface="Calibri" pitchFamily="34" charset="0"/>
              </a:rPr>
              <a:t>Imported coal also a practical ‘no-go’ due to plant location – nowhere near a port. Imported coal based tariffs would be very high</a:t>
            </a:r>
          </a:p>
          <a:p>
            <a:pPr marL="120650" indent="-120650">
              <a:spcBef>
                <a:spcPts val="1200"/>
              </a:spcBef>
              <a:buFont typeface="Arial" charset="0"/>
              <a:buChar char="•"/>
            </a:pPr>
            <a:r>
              <a:rPr lang="en-US">
                <a:solidFill>
                  <a:srgbClr val="000066"/>
                </a:solidFill>
                <a:latin typeface="Calibri" pitchFamily="34" charset="0"/>
              </a:rPr>
              <a:t>Is this really a well thought out Bid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46100" y="1219200"/>
            <a:ext cx="8382000" cy="5486400"/>
          </a:xfrm>
        </p:spPr>
        <p:txBody>
          <a:bodyPr>
            <a:noAutofit/>
          </a:bodyPr>
          <a:lstStyle/>
          <a:p>
            <a:pPr>
              <a:spcBef>
                <a:spcPts val="1200"/>
              </a:spcBef>
            </a:pPr>
            <a:r>
              <a:rPr lang="en-US" smtClean="0">
                <a:solidFill>
                  <a:srgbClr val="000066"/>
                </a:solidFill>
              </a:rPr>
              <a:t>Payment Security offered differs widely amongst states</a:t>
            </a:r>
          </a:p>
          <a:p>
            <a:pPr>
              <a:spcBef>
                <a:spcPts val="1200"/>
              </a:spcBef>
            </a:pPr>
            <a:r>
              <a:rPr lang="en-US" smtClean="0">
                <a:solidFill>
                  <a:srgbClr val="000066"/>
                </a:solidFill>
              </a:rPr>
              <a:t>Best recourse is 3rd party sale in case of default</a:t>
            </a:r>
          </a:p>
          <a:p>
            <a:pPr>
              <a:spcBef>
                <a:spcPts val="1200"/>
              </a:spcBef>
            </a:pPr>
            <a:r>
              <a:rPr lang="en-US" smtClean="0">
                <a:solidFill>
                  <a:srgbClr val="000066"/>
                </a:solidFill>
              </a:rPr>
              <a:t>However, Open Access is a MUST</a:t>
            </a:r>
          </a:p>
          <a:p>
            <a:pPr>
              <a:spcBef>
                <a:spcPts val="1200"/>
              </a:spcBef>
            </a:pPr>
            <a:r>
              <a:rPr lang="en-US" smtClean="0">
                <a:solidFill>
                  <a:srgbClr val="000066"/>
                </a:solidFill>
              </a:rPr>
              <a:t>Domestic mines offer a significant upside potential</a:t>
            </a:r>
          </a:p>
          <a:p>
            <a:pPr>
              <a:spcBef>
                <a:spcPts val="1200"/>
              </a:spcBef>
            </a:pPr>
            <a:r>
              <a:rPr lang="en-US" b="1" smtClean="0">
                <a:solidFill>
                  <a:srgbClr val="000066"/>
                </a:solidFill>
              </a:rPr>
              <a:t>Imported coal bidding has to change</a:t>
            </a:r>
          </a:p>
          <a:p>
            <a:pPr lvl="1">
              <a:spcBef>
                <a:spcPct val="0"/>
              </a:spcBef>
              <a:buSzPct val="75000"/>
              <a:buFont typeface="Wingdings" pitchFamily="2" charset="2"/>
              <a:buChar char="§"/>
            </a:pPr>
            <a:endParaRPr lang="en-US" sz="3200" smtClean="0">
              <a:solidFill>
                <a:srgbClr val="000066"/>
              </a:solidFill>
            </a:endParaRPr>
          </a:p>
          <a:p>
            <a:pPr>
              <a:spcBef>
                <a:spcPts val="1200"/>
              </a:spcBef>
            </a:pPr>
            <a:endParaRPr lang="en-US" smtClean="0">
              <a:solidFill>
                <a:srgbClr val="000066"/>
              </a:solidFill>
            </a:endParaRPr>
          </a:p>
        </p:txBody>
      </p:sp>
      <p:sp>
        <p:nvSpPr>
          <p:cNvPr id="6" name="Rectangle 5"/>
          <p:cNvSpPr>
            <a:spLocks noChangeArrowheads="1"/>
          </p:cNvSpPr>
          <p:nvPr/>
        </p:nvSpPr>
        <p:spPr bwMode="auto">
          <a:xfrm>
            <a:off x="533400" y="228600"/>
            <a:ext cx="72390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Opportunities</a:t>
            </a:r>
            <a:endParaRPr lang="en-US" sz="3600" b="1" dirty="0">
              <a:solidFill>
                <a:srgbClr val="000066"/>
              </a:solidFill>
              <a:latin typeface="+mj-lt"/>
            </a:endParaRPr>
          </a:p>
        </p:txBody>
      </p:sp>
      <p:sp>
        <p:nvSpPr>
          <p:cNvPr id="7" name="Rectangle 6"/>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46100" y="1219200"/>
            <a:ext cx="8382000" cy="5486400"/>
          </a:xfrm>
        </p:spPr>
        <p:txBody>
          <a:bodyPr>
            <a:noAutofit/>
          </a:bodyPr>
          <a:lstStyle/>
          <a:p>
            <a:pPr>
              <a:spcBef>
                <a:spcPts val="1200"/>
              </a:spcBef>
            </a:pPr>
            <a:r>
              <a:rPr lang="en-US" sz="2400" smtClean="0">
                <a:solidFill>
                  <a:srgbClr val="000066"/>
                </a:solidFill>
              </a:rPr>
              <a:t>Health of distribution companies</a:t>
            </a:r>
          </a:p>
          <a:p>
            <a:pPr>
              <a:spcBef>
                <a:spcPts val="1200"/>
              </a:spcBef>
            </a:pPr>
            <a:r>
              <a:rPr lang="en-US" sz="2400" smtClean="0">
                <a:solidFill>
                  <a:srgbClr val="000066"/>
                </a:solidFill>
              </a:rPr>
              <a:t>Open Access Issues</a:t>
            </a:r>
          </a:p>
          <a:p>
            <a:pPr>
              <a:spcBef>
                <a:spcPts val="1200"/>
              </a:spcBef>
            </a:pPr>
            <a:r>
              <a:rPr lang="en-US" sz="2400" smtClean="0">
                <a:solidFill>
                  <a:srgbClr val="000066"/>
                </a:solidFill>
              </a:rPr>
              <a:t>Linkage FSA</a:t>
            </a:r>
          </a:p>
          <a:p>
            <a:pPr>
              <a:spcBef>
                <a:spcPts val="1200"/>
              </a:spcBef>
            </a:pPr>
            <a:r>
              <a:rPr lang="en-US" sz="2400" smtClean="0">
                <a:solidFill>
                  <a:srgbClr val="000066"/>
                </a:solidFill>
              </a:rPr>
              <a:t>Change in Law in case of Imported coal</a:t>
            </a:r>
          </a:p>
          <a:p>
            <a:pPr>
              <a:spcBef>
                <a:spcPts val="1200"/>
              </a:spcBef>
            </a:pPr>
            <a:r>
              <a:rPr lang="en-US" sz="2400" smtClean="0">
                <a:solidFill>
                  <a:srgbClr val="000066"/>
                </a:solidFill>
              </a:rPr>
              <a:t>Funds crunch in Indian Financial market – Sector/Firm/ group Exposure </a:t>
            </a:r>
          </a:p>
          <a:p>
            <a:pPr>
              <a:spcBef>
                <a:spcPts val="1200"/>
              </a:spcBef>
            </a:pPr>
            <a:r>
              <a:rPr lang="en-US" sz="2400" smtClean="0">
                <a:solidFill>
                  <a:srgbClr val="000066"/>
                </a:solidFill>
              </a:rPr>
              <a:t>Land Acquisition, R&amp;R and approvals</a:t>
            </a:r>
          </a:p>
          <a:p>
            <a:pPr lvl="1">
              <a:spcBef>
                <a:spcPct val="0"/>
              </a:spcBef>
              <a:buSzPct val="75000"/>
              <a:buFont typeface="Wingdings" pitchFamily="2" charset="2"/>
              <a:buChar char="§"/>
            </a:pPr>
            <a:endParaRPr lang="en-US" sz="2400" smtClean="0">
              <a:solidFill>
                <a:srgbClr val="000066"/>
              </a:solidFill>
            </a:endParaRPr>
          </a:p>
          <a:p>
            <a:pPr>
              <a:spcBef>
                <a:spcPts val="1200"/>
              </a:spcBef>
            </a:pPr>
            <a:endParaRPr lang="en-US" sz="2400" smtClean="0">
              <a:solidFill>
                <a:srgbClr val="000066"/>
              </a:solidFill>
            </a:endParaRPr>
          </a:p>
        </p:txBody>
      </p:sp>
      <p:sp>
        <p:nvSpPr>
          <p:cNvPr id="6" name="Rectangle 5"/>
          <p:cNvSpPr>
            <a:spLocks noChangeArrowheads="1"/>
          </p:cNvSpPr>
          <p:nvPr/>
        </p:nvSpPr>
        <p:spPr bwMode="auto">
          <a:xfrm>
            <a:off x="533400" y="228600"/>
            <a:ext cx="72390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Constraints</a:t>
            </a:r>
            <a:endParaRPr lang="en-US" sz="3600" b="1" dirty="0">
              <a:solidFill>
                <a:srgbClr val="000066"/>
              </a:solidFill>
              <a:latin typeface="+mj-lt"/>
            </a:endParaRPr>
          </a:p>
        </p:txBody>
      </p:sp>
      <p:sp>
        <p:nvSpPr>
          <p:cNvPr id="7" name="Rectangle 6"/>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type="body" idx="1"/>
          </p:nvPr>
        </p:nvSpPr>
        <p:spPr>
          <a:xfrm>
            <a:off x="546100" y="1219200"/>
            <a:ext cx="8382000" cy="5486400"/>
          </a:xfrm>
        </p:spPr>
        <p:txBody>
          <a:bodyPr rtlCol="0">
            <a:noAutofit/>
          </a:bodyPr>
          <a:lstStyle/>
          <a:p>
            <a:pPr fontAlgn="auto">
              <a:spcBef>
                <a:spcPts val="1200"/>
              </a:spcBef>
              <a:spcAft>
                <a:spcPts val="0"/>
              </a:spcAft>
              <a:buFont typeface="Arial" pitchFamily="34" charset="0"/>
              <a:buChar char="•"/>
              <a:defRPr/>
            </a:pPr>
            <a:endParaRPr lang="en-US" sz="2400" dirty="0" smtClean="0">
              <a:solidFill>
                <a:srgbClr val="000066"/>
              </a:solidFill>
              <a:latin typeface="+mj-lt"/>
            </a:endParaRPr>
          </a:p>
          <a:p>
            <a:pPr lvl="1" fontAlgn="auto">
              <a:spcBef>
                <a:spcPct val="0"/>
              </a:spcBef>
              <a:spcAft>
                <a:spcPts val="0"/>
              </a:spcAft>
              <a:buSzPct val="75000"/>
              <a:buFont typeface="Wingdings" pitchFamily="2" charset="2"/>
              <a:buChar char="§"/>
              <a:defRPr/>
            </a:pPr>
            <a:endParaRPr lang="en-US" sz="2400" dirty="0" smtClean="0">
              <a:solidFill>
                <a:srgbClr val="000066"/>
              </a:solidFill>
              <a:latin typeface="+mj-lt"/>
            </a:endParaRPr>
          </a:p>
          <a:p>
            <a:pPr fontAlgn="auto">
              <a:spcBef>
                <a:spcPts val="1200"/>
              </a:spcBef>
              <a:spcAft>
                <a:spcPts val="0"/>
              </a:spcAft>
              <a:buFont typeface="Arial" pitchFamily="34" charset="0"/>
              <a:buChar char="•"/>
              <a:defRPr/>
            </a:pPr>
            <a:endParaRPr lang="en-US" sz="2400" dirty="0" smtClean="0">
              <a:solidFill>
                <a:srgbClr val="000066"/>
              </a:solidFill>
              <a:latin typeface="+mj-lt"/>
            </a:endParaRPr>
          </a:p>
        </p:txBody>
      </p:sp>
      <p:sp>
        <p:nvSpPr>
          <p:cNvPr id="6" name="Rectangle 5"/>
          <p:cNvSpPr>
            <a:spLocks noChangeArrowheads="1"/>
          </p:cNvSpPr>
          <p:nvPr/>
        </p:nvSpPr>
        <p:spPr bwMode="auto">
          <a:xfrm>
            <a:off x="533400" y="228600"/>
            <a:ext cx="7239000" cy="646113"/>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Conclusion</a:t>
            </a:r>
            <a:endParaRPr lang="en-US" sz="3600" b="1" dirty="0">
              <a:solidFill>
                <a:srgbClr val="000066"/>
              </a:solidFill>
              <a:latin typeface="+mj-lt"/>
            </a:endParaRPr>
          </a:p>
        </p:txBody>
      </p:sp>
      <p:sp>
        <p:nvSpPr>
          <p:cNvPr id="7" name="Rectangle 6"/>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extBox 3"/>
          <p:cNvSpPr txBox="1">
            <a:spLocks noChangeArrowheads="1"/>
          </p:cNvSpPr>
          <p:nvPr/>
        </p:nvSpPr>
        <p:spPr bwMode="auto">
          <a:xfrm>
            <a:off x="609600" y="1143000"/>
            <a:ext cx="8320088" cy="5632450"/>
          </a:xfrm>
          <a:prstGeom prst="rect">
            <a:avLst/>
          </a:prstGeom>
          <a:noFill/>
          <a:ln w="9525">
            <a:noFill/>
            <a:miter lim="800000"/>
            <a:headEnd/>
            <a:tailEnd/>
          </a:ln>
        </p:spPr>
        <p:txBody>
          <a:bodyPr>
            <a:spAutoFit/>
          </a:bodyPr>
          <a:lstStyle/>
          <a:p>
            <a:pPr marL="349250" indent="-295275" fontAlgn="auto">
              <a:spcBef>
                <a:spcPts val="1200"/>
              </a:spcBef>
              <a:spcAft>
                <a:spcPts val="0"/>
              </a:spcAft>
              <a:buFont typeface="Arial" charset="0"/>
              <a:buChar char="•"/>
              <a:defRPr/>
            </a:pPr>
            <a:r>
              <a:rPr lang="en-US" sz="2000" dirty="0">
                <a:solidFill>
                  <a:srgbClr val="000066"/>
                </a:solidFill>
                <a:latin typeface="+mn-lt"/>
              </a:rPr>
              <a:t>Indian Power Sector has come a long way in terms of </a:t>
            </a:r>
            <a:r>
              <a:rPr lang="en-US" sz="2000" dirty="0">
                <a:solidFill>
                  <a:srgbClr val="000066"/>
                </a:solidFill>
                <a:latin typeface="+mn-lt"/>
              </a:rPr>
              <a:t>liberalization</a:t>
            </a:r>
            <a:endParaRPr lang="en-US" sz="2000" dirty="0">
              <a:solidFill>
                <a:srgbClr val="000066"/>
              </a:solidFill>
              <a:latin typeface="+mn-lt"/>
            </a:endParaRPr>
          </a:p>
          <a:p>
            <a:pPr marL="349250" indent="-295275" fontAlgn="auto">
              <a:spcBef>
                <a:spcPts val="1200"/>
              </a:spcBef>
              <a:spcAft>
                <a:spcPts val="0"/>
              </a:spcAft>
              <a:buFont typeface="Arial" charset="0"/>
              <a:buChar char="•"/>
              <a:defRPr/>
            </a:pPr>
            <a:r>
              <a:rPr lang="en-US" sz="2000" dirty="0">
                <a:solidFill>
                  <a:srgbClr val="000066"/>
                </a:solidFill>
                <a:latin typeface="+mn-lt"/>
              </a:rPr>
              <a:t>Electricity Act 2003 combined with NEP, NTP have promoted competition/ better tariff for end customer</a:t>
            </a:r>
          </a:p>
          <a:p>
            <a:pPr marL="349250" indent="-295275" fontAlgn="auto">
              <a:spcBef>
                <a:spcPts val="1200"/>
              </a:spcBef>
              <a:spcAft>
                <a:spcPts val="0"/>
              </a:spcAft>
              <a:buFont typeface="Arial" charset="0"/>
              <a:buChar char="•"/>
              <a:defRPr/>
            </a:pPr>
            <a:r>
              <a:rPr lang="en-US" sz="2000" dirty="0">
                <a:solidFill>
                  <a:srgbClr val="000066"/>
                </a:solidFill>
                <a:latin typeface="+mn-lt"/>
              </a:rPr>
              <a:t>However developers should be aware of certain pitfalls</a:t>
            </a:r>
          </a:p>
          <a:p>
            <a:pPr marL="806450" lvl="2" indent="-295275" fontAlgn="auto">
              <a:spcBef>
                <a:spcPts val="1200"/>
              </a:spcBef>
              <a:spcAft>
                <a:spcPts val="0"/>
              </a:spcAft>
              <a:buSzPct val="75000"/>
              <a:buFont typeface="Wingdings" pitchFamily="2" charset="2"/>
              <a:buChar char="§"/>
              <a:defRPr/>
            </a:pPr>
            <a:r>
              <a:rPr lang="en-US" sz="2000" dirty="0">
                <a:solidFill>
                  <a:srgbClr val="000066"/>
                </a:solidFill>
                <a:latin typeface="+mn-lt"/>
              </a:rPr>
              <a:t>Competition from Captive Power Plants</a:t>
            </a:r>
          </a:p>
          <a:p>
            <a:pPr marL="806450" lvl="2" indent="-295275" fontAlgn="auto">
              <a:spcBef>
                <a:spcPts val="1200"/>
              </a:spcBef>
              <a:spcAft>
                <a:spcPts val="0"/>
              </a:spcAft>
              <a:buSzPct val="75000"/>
              <a:buFont typeface="Wingdings" pitchFamily="2" charset="2"/>
              <a:buChar char="§"/>
              <a:defRPr/>
            </a:pPr>
            <a:r>
              <a:rPr lang="en-US" sz="2000" dirty="0">
                <a:solidFill>
                  <a:srgbClr val="000066"/>
                </a:solidFill>
                <a:latin typeface="+mn-lt"/>
              </a:rPr>
              <a:t>Merchant Power tariff assumptions too high</a:t>
            </a:r>
          </a:p>
          <a:p>
            <a:pPr marL="806450" lvl="2" indent="-295275" fontAlgn="auto">
              <a:spcBef>
                <a:spcPts val="1200"/>
              </a:spcBef>
              <a:spcAft>
                <a:spcPts val="0"/>
              </a:spcAft>
              <a:buSzPct val="75000"/>
              <a:buFont typeface="Wingdings" pitchFamily="2" charset="2"/>
              <a:buChar char="§"/>
              <a:defRPr/>
            </a:pPr>
            <a:r>
              <a:rPr lang="en-US" sz="2000" dirty="0">
                <a:solidFill>
                  <a:srgbClr val="000066"/>
                </a:solidFill>
                <a:latin typeface="+mn-lt"/>
              </a:rPr>
              <a:t>Efficiency assumptions may not be entirely achievable in India</a:t>
            </a:r>
          </a:p>
          <a:p>
            <a:pPr marL="349250" indent="-295275" fontAlgn="auto">
              <a:spcBef>
                <a:spcPts val="1200"/>
              </a:spcBef>
              <a:spcAft>
                <a:spcPts val="0"/>
              </a:spcAft>
              <a:buFont typeface="Arial" charset="0"/>
              <a:buChar char="•"/>
              <a:defRPr/>
            </a:pPr>
            <a:r>
              <a:rPr lang="en-US" sz="2000" dirty="0">
                <a:solidFill>
                  <a:srgbClr val="000066"/>
                </a:solidFill>
                <a:latin typeface="+mn-lt"/>
              </a:rPr>
              <a:t>Government should play more proactive role</a:t>
            </a:r>
          </a:p>
          <a:p>
            <a:pPr marL="806450" lvl="2" indent="-295275" fontAlgn="auto">
              <a:spcBef>
                <a:spcPts val="1200"/>
              </a:spcBef>
              <a:spcAft>
                <a:spcPts val="0"/>
              </a:spcAft>
              <a:buSzPct val="75000"/>
              <a:buFont typeface="Wingdings" pitchFamily="2" charset="2"/>
              <a:buChar char="§"/>
              <a:defRPr/>
            </a:pPr>
            <a:r>
              <a:rPr lang="en-US" sz="2000" dirty="0">
                <a:solidFill>
                  <a:srgbClr val="000066"/>
                </a:solidFill>
                <a:latin typeface="+mn-lt"/>
              </a:rPr>
              <a:t>Sector exposure/Financial closure issues eased out</a:t>
            </a:r>
          </a:p>
          <a:p>
            <a:pPr marL="806450" lvl="2" indent="-295275" fontAlgn="auto">
              <a:spcBef>
                <a:spcPts val="1200"/>
              </a:spcBef>
              <a:spcAft>
                <a:spcPts val="0"/>
              </a:spcAft>
              <a:buSzPct val="75000"/>
              <a:buFont typeface="Wingdings" pitchFamily="2" charset="2"/>
              <a:buChar char="§"/>
              <a:defRPr/>
            </a:pPr>
            <a:r>
              <a:rPr lang="en-US" sz="2000" dirty="0">
                <a:solidFill>
                  <a:srgbClr val="000066"/>
                </a:solidFill>
                <a:latin typeface="+mn-lt"/>
              </a:rPr>
              <a:t>Development of Power trading model to be handled carefully</a:t>
            </a:r>
          </a:p>
          <a:p>
            <a:pPr marL="349250" indent="-295275" fontAlgn="auto">
              <a:spcBef>
                <a:spcPts val="1200"/>
              </a:spcBef>
              <a:spcAft>
                <a:spcPts val="0"/>
              </a:spcAft>
              <a:buFont typeface="Arial" charset="0"/>
              <a:buChar char="•"/>
              <a:defRPr/>
            </a:pPr>
            <a:r>
              <a:rPr lang="en-US" sz="2000" dirty="0">
                <a:solidFill>
                  <a:srgbClr val="000066"/>
                </a:solidFill>
                <a:latin typeface="+mn-lt"/>
              </a:rPr>
              <a:t>Path Ahead Really bright</a:t>
            </a:r>
          </a:p>
          <a:p>
            <a:pPr lvl="1" fontAlgn="auto">
              <a:lnSpc>
                <a:spcPct val="150000"/>
              </a:lnSpc>
              <a:spcAft>
                <a:spcPts val="0"/>
              </a:spcAft>
              <a:buFont typeface="Arial" charset="0"/>
              <a:buChar char="•"/>
              <a:defRPr/>
            </a:pPr>
            <a:endParaRPr lang="en-US" sz="2000" dirty="0">
              <a:solidFill>
                <a:srgbClr val="000066"/>
              </a:solidFill>
              <a:latin typeface="+mn-lt"/>
            </a:endParaRPr>
          </a:p>
          <a:p>
            <a:pPr fontAlgn="auto">
              <a:spcBef>
                <a:spcPts val="0"/>
              </a:spcBef>
              <a:spcAft>
                <a:spcPts val="0"/>
              </a:spcAft>
              <a:defRPr/>
            </a:pPr>
            <a:endParaRPr lang="en-US" sz="2000" dirty="0">
              <a:solidFill>
                <a:srgbClr val="000066"/>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extBox 3"/>
          <p:cNvSpPr txBox="1">
            <a:spLocks noChangeArrowheads="1"/>
          </p:cNvSpPr>
          <p:nvPr/>
        </p:nvSpPr>
        <p:spPr bwMode="auto">
          <a:xfrm>
            <a:off x="2819400" y="2179638"/>
            <a:ext cx="3581400" cy="1477962"/>
          </a:xfrm>
          <a:prstGeom prst="rect">
            <a:avLst/>
          </a:prstGeom>
          <a:noFill/>
          <a:ln w="9525">
            <a:noFill/>
            <a:miter lim="800000"/>
            <a:headEnd/>
            <a:tailEnd/>
          </a:ln>
        </p:spPr>
        <p:txBody>
          <a:bodyPr>
            <a:spAutoFit/>
          </a:bodyPr>
          <a:lstStyle/>
          <a:p>
            <a:pPr>
              <a:spcBef>
                <a:spcPts val="1200"/>
              </a:spcBef>
            </a:pPr>
            <a:r>
              <a:rPr lang="en-US" sz="4000" b="1">
                <a:solidFill>
                  <a:srgbClr val="000066"/>
                </a:solidFill>
                <a:latin typeface="Calibri" pitchFamily="34" charset="0"/>
              </a:rPr>
              <a:t>Thank You</a:t>
            </a:r>
          </a:p>
          <a:p>
            <a:pPr>
              <a:spcBef>
                <a:spcPts val="1200"/>
              </a:spcBef>
            </a:pPr>
            <a:r>
              <a:rPr lang="en-US" sz="4000" b="1">
                <a:solidFill>
                  <a:srgbClr val="000066"/>
                </a:solidFill>
                <a:latin typeface="Calibri" pitchFamily="34" charset="0"/>
              </a:rPr>
              <a:t>Questions?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Text Box 3"/>
          <p:cNvSpPr txBox="1">
            <a:spLocks noChangeArrowheads="1"/>
          </p:cNvSpPr>
          <p:nvPr/>
        </p:nvSpPr>
        <p:spPr bwMode="auto">
          <a:xfrm>
            <a:off x="457200" y="304800"/>
            <a:ext cx="8153400" cy="769938"/>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3600" b="1" dirty="0">
                <a:solidFill>
                  <a:srgbClr val="000066"/>
                </a:solidFill>
                <a:latin typeface="+mj-lt"/>
              </a:rPr>
              <a:t>National</a:t>
            </a:r>
            <a:r>
              <a:rPr lang="en-US" sz="4400" dirty="0">
                <a:solidFill>
                  <a:prstClr val="black"/>
                </a:solidFill>
                <a:latin typeface="+mn-lt"/>
                <a:ea typeface="+mj-ea"/>
                <a:cs typeface="+mj-cs"/>
              </a:rPr>
              <a:t> </a:t>
            </a:r>
            <a:r>
              <a:rPr lang="en-US" sz="3600" b="1" dirty="0">
                <a:solidFill>
                  <a:srgbClr val="000066"/>
                </a:solidFill>
                <a:latin typeface="+mj-lt"/>
              </a:rPr>
              <a:t>Tariff Policy 2006</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extBox 7"/>
          <p:cNvSpPr txBox="1"/>
          <p:nvPr/>
        </p:nvSpPr>
        <p:spPr>
          <a:xfrm>
            <a:off x="533400" y="1143000"/>
            <a:ext cx="8305800" cy="5632450"/>
          </a:xfrm>
          <a:prstGeom prst="rect">
            <a:avLst/>
          </a:prstGeom>
          <a:noFill/>
        </p:spPr>
        <p:txBody>
          <a:bodyPr>
            <a:spAutoFit/>
          </a:bodyPr>
          <a:lstStyle/>
          <a:p>
            <a:pPr marL="231775" indent="-231775" algn="just" fontAlgn="auto">
              <a:spcBef>
                <a:spcPts val="0"/>
              </a:spcBef>
              <a:spcAft>
                <a:spcPts val="0"/>
              </a:spcAft>
              <a:buFont typeface="Arial" pitchFamily="34" charset="0"/>
              <a:buChar char="•"/>
              <a:defRPr/>
            </a:pPr>
            <a:r>
              <a:rPr lang="en-US" sz="2000" dirty="0">
                <a:solidFill>
                  <a:srgbClr val="000066"/>
                </a:solidFill>
                <a:latin typeface="+mj-lt"/>
              </a:rPr>
              <a:t>Provides uniform guidelines to SERCs for fixation of tariffs for their respective entities as well as CERC</a:t>
            </a:r>
          </a:p>
          <a:p>
            <a:pPr marL="231775" indent="-231775" algn="just" fontAlgn="auto">
              <a:spcBef>
                <a:spcPts val="0"/>
              </a:spcBef>
              <a:spcAft>
                <a:spcPts val="0"/>
              </a:spcAft>
              <a:buFont typeface="Arial" pitchFamily="34" charset="0"/>
              <a:buChar char="•"/>
              <a:defRPr/>
            </a:pPr>
            <a:r>
              <a:rPr lang="en-US" sz="2000" dirty="0">
                <a:solidFill>
                  <a:srgbClr val="000066"/>
                </a:solidFill>
                <a:latin typeface="+mj-lt"/>
              </a:rPr>
              <a:t> Competitive Bidding: </a:t>
            </a:r>
          </a:p>
          <a:p>
            <a:pPr lvl="1" algn="just" fontAlgn="auto">
              <a:spcBef>
                <a:spcPts val="0"/>
              </a:spcBef>
              <a:spcAft>
                <a:spcPts val="0"/>
              </a:spcAft>
              <a:defRPr/>
            </a:pPr>
            <a:r>
              <a:rPr lang="en-US" sz="2000" dirty="0">
                <a:solidFill>
                  <a:srgbClr val="000066"/>
                </a:solidFill>
                <a:latin typeface="+mj-lt"/>
              </a:rPr>
              <a:t>Distribution licensee to procure power solely through competitive bidding  but central &amp; state owned units were exempted</a:t>
            </a:r>
          </a:p>
          <a:p>
            <a:pPr lvl="1" algn="just" fontAlgn="auto">
              <a:spcBef>
                <a:spcPts val="0"/>
              </a:spcBef>
              <a:spcAft>
                <a:spcPts val="0"/>
              </a:spcAft>
              <a:defRPr/>
            </a:pPr>
            <a:r>
              <a:rPr lang="en-US" sz="2000" dirty="0">
                <a:solidFill>
                  <a:srgbClr val="000066"/>
                </a:solidFill>
                <a:latin typeface="+mj-lt"/>
              </a:rPr>
              <a:t>Tariff for public sector projects to be decided through bidding after a period of 5 years</a:t>
            </a:r>
          </a:p>
          <a:p>
            <a:pPr marL="174625" indent="-174625" algn="just" fontAlgn="auto">
              <a:spcBef>
                <a:spcPts val="0"/>
              </a:spcBef>
              <a:spcAft>
                <a:spcPts val="0"/>
              </a:spcAft>
              <a:buFont typeface="Arial" pitchFamily="34" charset="0"/>
              <a:buChar char="•"/>
              <a:defRPr/>
            </a:pPr>
            <a:r>
              <a:rPr lang="en-US" sz="2000" b="1" dirty="0" err="1">
                <a:solidFill>
                  <a:srgbClr val="000066"/>
                </a:solidFill>
                <a:latin typeface="+mj-lt"/>
              </a:rPr>
              <a:t>Maithon</a:t>
            </a:r>
            <a:r>
              <a:rPr lang="en-US" sz="2000" b="1" dirty="0">
                <a:solidFill>
                  <a:srgbClr val="000066"/>
                </a:solidFill>
                <a:latin typeface="+mj-lt"/>
              </a:rPr>
              <a:t> Case:</a:t>
            </a:r>
          </a:p>
          <a:p>
            <a:pPr marL="455613" indent="-174625" algn="just" fontAlgn="auto">
              <a:spcBef>
                <a:spcPts val="0"/>
              </a:spcBef>
              <a:spcAft>
                <a:spcPts val="0"/>
              </a:spcAft>
              <a:buFont typeface="Arial" pitchFamily="34" charset="0"/>
              <a:buChar char="•"/>
              <a:defRPr/>
            </a:pPr>
            <a:r>
              <a:rPr lang="en-US" sz="2000" dirty="0" err="1">
                <a:solidFill>
                  <a:srgbClr val="000066"/>
                </a:solidFill>
                <a:latin typeface="+mj-lt"/>
              </a:rPr>
              <a:t>Maithon</a:t>
            </a:r>
            <a:r>
              <a:rPr lang="en-US" sz="2000" dirty="0">
                <a:solidFill>
                  <a:srgbClr val="000066"/>
                </a:solidFill>
                <a:latin typeface="+mj-lt"/>
              </a:rPr>
              <a:t> Power (generator)  &amp; NDPL ( distribution licensee) signed a negotiated PPA</a:t>
            </a:r>
          </a:p>
          <a:p>
            <a:pPr marL="455613" indent="-174625" algn="just" fontAlgn="auto">
              <a:spcBef>
                <a:spcPts val="0"/>
              </a:spcBef>
              <a:spcAft>
                <a:spcPts val="0"/>
              </a:spcAft>
              <a:buFont typeface="Arial" pitchFamily="34" charset="0"/>
              <a:buChar char="•"/>
              <a:defRPr/>
            </a:pPr>
            <a:r>
              <a:rPr lang="en-US" sz="2000" dirty="0">
                <a:solidFill>
                  <a:srgbClr val="000066"/>
                </a:solidFill>
                <a:latin typeface="+mj-lt"/>
              </a:rPr>
              <a:t>BSES </a:t>
            </a:r>
            <a:r>
              <a:rPr lang="en-US" sz="2000" dirty="0" err="1">
                <a:solidFill>
                  <a:srgbClr val="000066"/>
                </a:solidFill>
                <a:latin typeface="+mj-lt"/>
              </a:rPr>
              <a:t>Rajdhani</a:t>
            </a:r>
            <a:r>
              <a:rPr lang="en-US" sz="2000" dirty="0">
                <a:solidFill>
                  <a:srgbClr val="000066"/>
                </a:solidFill>
                <a:latin typeface="+mj-lt"/>
              </a:rPr>
              <a:t> &amp; BSES Yamuna filed an objection petition contending the approval of the said PPA</a:t>
            </a:r>
          </a:p>
          <a:p>
            <a:pPr marL="455613" indent="-174625" algn="just" fontAlgn="auto">
              <a:spcBef>
                <a:spcPts val="0"/>
              </a:spcBef>
              <a:spcAft>
                <a:spcPts val="0"/>
              </a:spcAft>
              <a:buFont typeface="Arial" pitchFamily="34" charset="0"/>
              <a:buChar char="•"/>
              <a:defRPr/>
            </a:pPr>
            <a:r>
              <a:rPr lang="en-US" sz="2000" dirty="0">
                <a:solidFill>
                  <a:srgbClr val="000066"/>
                </a:solidFill>
                <a:latin typeface="+mj-lt"/>
              </a:rPr>
              <a:t>DERC however granted approval to the PPA as the Electricity Act provides alternative routes (Sec 62 &amp; 63) to distribution licensee for procuring power</a:t>
            </a:r>
          </a:p>
          <a:p>
            <a:pPr marL="455613" indent="-174625" algn="just" fontAlgn="auto">
              <a:spcBef>
                <a:spcPts val="0"/>
              </a:spcBef>
              <a:spcAft>
                <a:spcPts val="0"/>
              </a:spcAft>
              <a:buFont typeface="Arial" pitchFamily="34" charset="0"/>
              <a:buChar char="•"/>
              <a:defRPr/>
            </a:pPr>
            <a:r>
              <a:rPr lang="en-US" sz="2000" dirty="0">
                <a:solidFill>
                  <a:srgbClr val="000066"/>
                </a:solidFill>
                <a:latin typeface="+mj-lt"/>
              </a:rPr>
              <a:t>DERC’s order was challenged in the ATE by the appellants and there too the PPA was upheld</a:t>
            </a:r>
          </a:p>
          <a:p>
            <a:pPr marL="455613" indent="-174625" algn="just" fontAlgn="auto">
              <a:spcBef>
                <a:spcPts val="0"/>
              </a:spcBef>
              <a:spcAft>
                <a:spcPts val="0"/>
              </a:spcAft>
              <a:buFont typeface="Arial" pitchFamily="34" charset="0"/>
              <a:buChar char="•"/>
              <a:defRPr/>
            </a:pPr>
            <a:r>
              <a:rPr lang="en-US" sz="2000" dirty="0">
                <a:solidFill>
                  <a:srgbClr val="000066"/>
                </a:solidFill>
                <a:latin typeface="+mj-lt"/>
              </a:rPr>
              <a:t>The order of ATE has been challenged in the Supreme Court</a:t>
            </a:r>
            <a:endParaRPr lang="en-US" sz="2000" dirty="0">
              <a:solidFill>
                <a:srgbClr val="000066"/>
              </a:solidFill>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01825" y="1211263"/>
            <a:ext cx="48006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Period of Procurement</a:t>
            </a:r>
            <a:endParaRPr lang="en-US" b="1" dirty="0">
              <a:solidFill>
                <a:srgbClr val="000066"/>
              </a:solidFill>
            </a:endParaRPr>
          </a:p>
        </p:txBody>
      </p:sp>
      <p:sp>
        <p:nvSpPr>
          <p:cNvPr id="5" name="Rectangle 4"/>
          <p:cNvSpPr/>
          <p:nvPr/>
        </p:nvSpPr>
        <p:spPr>
          <a:xfrm>
            <a:off x="1520825" y="2100263"/>
            <a:ext cx="23622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Long Term</a:t>
            </a:r>
            <a:endParaRPr lang="en-US" b="1" dirty="0">
              <a:solidFill>
                <a:srgbClr val="000066"/>
              </a:solidFill>
            </a:endParaRPr>
          </a:p>
        </p:txBody>
      </p:sp>
      <p:sp>
        <p:nvSpPr>
          <p:cNvPr id="6" name="Rectangle 5"/>
          <p:cNvSpPr/>
          <p:nvPr/>
        </p:nvSpPr>
        <p:spPr>
          <a:xfrm>
            <a:off x="4797425" y="2100263"/>
            <a:ext cx="23622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Medium Term</a:t>
            </a:r>
            <a:endParaRPr lang="en-US" b="1" dirty="0">
              <a:solidFill>
                <a:srgbClr val="000066"/>
              </a:solidFill>
            </a:endParaRPr>
          </a:p>
        </p:txBody>
      </p:sp>
      <p:sp>
        <p:nvSpPr>
          <p:cNvPr id="7" name="Rectangle 6"/>
          <p:cNvSpPr/>
          <p:nvPr/>
        </p:nvSpPr>
        <p:spPr>
          <a:xfrm>
            <a:off x="1520825" y="3033713"/>
            <a:ext cx="23622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For 7 or more years</a:t>
            </a:r>
            <a:endParaRPr lang="en-US" b="1" dirty="0">
              <a:solidFill>
                <a:srgbClr val="000066"/>
              </a:solidFill>
            </a:endParaRPr>
          </a:p>
        </p:txBody>
      </p:sp>
      <p:sp>
        <p:nvSpPr>
          <p:cNvPr id="8" name="Rectangle 7"/>
          <p:cNvSpPr/>
          <p:nvPr/>
        </p:nvSpPr>
        <p:spPr>
          <a:xfrm>
            <a:off x="4797425" y="3019425"/>
            <a:ext cx="23622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From 1 </a:t>
            </a:r>
            <a:r>
              <a:rPr lang="en-US" b="1" dirty="0" err="1">
                <a:solidFill>
                  <a:srgbClr val="000066"/>
                </a:solidFill>
              </a:rPr>
              <a:t>upto</a:t>
            </a:r>
            <a:r>
              <a:rPr lang="en-US" b="1" dirty="0">
                <a:solidFill>
                  <a:srgbClr val="000066"/>
                </a:solidFill>
              </a:rPr>
              <a:t> 7 years</a:t>
            </a:r>
            <a:endParaRPr lang="en-US" b="1" dirty="0">
              <a:solidFill>
                <a:srgbClr val="000066"/>
              </a:solidFill>
            </a:endParaRPr>
          </a:p>
        </p:txBody>
      </p:sp>
      <p:sp>
        <p:nvSpPr>
          <p:cNvPr id="9" name="Down Arrow 8"/>
          <p:cNvSpPr/>
          <p:nvPr/>
        </p:nvSpPr>
        <p:spPr>
          <a:xfrm>
            <a:off x="2587625" y="1716088"/>
            <a:ext cx="304800" cy="381000"/>
          </a:xfrm>
          <a:prstGeom prst="downArrow">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Down Arrow 9"/>
          <p:cNvSpPr/>
          <p:nvPr/>
        </p:nvSpPr>
        <p:spPr>
          <a:xfrm>
            <a:off x="5711825" y="1716088"/>
            <a:ext cx="304800" cy="366712"/>
          </a:xfrm>
          <a:prstGeom prst="downArrow">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Down Arrow 10"/>
          <p:cNvSpPr/>
          <p:nvPr/>
        </p:nvSpPr>
        <p:spPr>
          <a:xfrm>
            <a:off x="2587625" y="2619375"/>
            <a:ext cx="304800" cy="381000"/>
          </a:xfrm>
          <a:prstGeom prst="downArrow">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Down Arrow 11"/>
          <p:cNvSpPr/>
          <p:nvPr/>
        </p:nvSpPr>
        <p:spPr>
          <a:xfrm>
            <a:off x="5711825" y="2619375"/>
            <a:ext cx="304800" cy="381000"/>
          </a:xfrm>
          <a:prstGeom prst="downArrow">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Rectangle 12"/>
          <p:cNvSpPr/>
          <p:nvPr/>
        </p:nvSpPr>
        <p:spPr>
          <a:xfrm>
            <a:off x="1981200" y="4238625"/>
            <a:ext cx="48006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Procurement Applicable For</a:t>
            </a:r>
            <a:endParaRPr lang="en-US" b="1" dirty="0">
              <a:solidFill>
                <a:srgbClr val="000066"/>
              </a:solidFill>
            </a:endParaRPr>
          </a:p>
        </p:txBody>
      </p:sp>
      <p:sp>
        <p:nvSpPr>
          <p:cNvPr id="14" name="Isosceles Triangle 13"/>
          <p:cNvSpPr/>
          <p:nvPr/>
        </p:nvSpPr>
        <p:spPr>
          <a:xfrm>
            <a:off x="3429000" y="5286375"/>
            <a:ext cx="1828800" cy="685800"/>
          </a:xfrm>
          <a:prstGeom prst="triangle">
            <a:avLst/>
          </a:prstGeom>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a:p>
        </p:txBody>
      </p:sp>
      <p:sp>
        <p:nvSpPr>
          <p:cNvPr id="24588" name="TextBox 14"/>
          <p:cNvSpPr txBox="1">
            <a:spLocks noChangeArrowheads="1"/>
          </p:cNvSpPr>
          <p:nvPr/>
        </p:nvSpPr>
        <p:spPr bwMode="auto">
          <a:xfrm>
            <a:off x="1752600" y="5773738"/>
            <a:ext cx="1828800" cy="369887"/>
          </a:xfrm>
          <a:prstGeom prst="rect">
            <a:avLst/>
          </a:prstGeom>
          <a:noFill/>
          <a:ln w="9525">
            <a:noFill/>
            <a:miter lim="800000"/>
            <a:headEnd/>
            <a:tailEnd/>
          </a:ln>
        </p:spPr>
        <p:txBody>
          <a:bodyPr>
            <a:spAutoFit/>
          </a:bodyPr>
          <a:lstStyle/>
          <a:p>
            <a:r>
              <a:rPr lang="en-US">
                <a:solidFill>
                  <a:srgbClr val="000066"/>
                </a:solidFill>
                <a:latin typeface="Calibri" pitchFamily="34" charset="0"/>
              </a:rPr>
              <a:t>Seasonal Power</a:t>
            </a:r>
          </a:p>
        </p:txBody>
      </p:sp>
      <p:sp>
        <p:nvSpPr>
          <p:cNvPr id="24589" name="TextBox 15"/>
          <p:cNvSpPr txBox="1">
            <a:spLocks noChangeArrowheads="1"/>
          </p:cNvSpPr>
          <p:nvPr/>
        </p:nvSpPr>
        <p:spPr bwMode="auto">
          <a:xfrm>
            <a:off x="5351463" y="5759450"/>
            <a:ext cx="1828800" cy="369888"/>
          </a:xfrm>
          <a:prstGeom prst="rect">
            <a:avLst/>
          </a:prstGeom>
          <a:noFill/>
          <a:ln w="9525">
            <a:noFill/>
            <a:miter lim="800000"/>
            <a:headEnd/>
            <a:tailEnd/>
          </a:ln>
        </p:spPr>
        <p:txBody>
          <a:bodyPr>
            <a:spAutoFit/>
          </a:bodyPr>
          <a:lstStyle/>
          <a:p>
            <a:r>
              <a:rPr lang="en-US">
                <a:solidFill>
                  <a:srgbClr val="000066"/>
                </a:solidFill>
                <a:latin typeface="Calibri" pitchFamily="34" charset="0"/>
              </a:rPr>
              <a:t>Peak Load</a:t>
            </a:r>
          </a:p>
        </p:txBody>
      </p:sp>
      <p:sp>
        <p:nvSpPr>
          <p:cNvPr id="24590" name="TextBox 16"/>
          <p:cNvSpPr txBox="1">
            <a:spLocks noChangeArrowheads="1"/>
          </p:cNvSpPr>
          <p:nvPr/>
        </p:nvSpPr>
        <p:spPr bwMode="auto">
          <a:xfrm>
            <a:off x="3762375" y="4953000"/>
            <a:ext cx="1128713" cy="369888"/>
          </a:xfrm>
          <a:prstGeom prst="rect">
            <a:avLst/>
          </a:prstGeom>
          <a:noFill/>
          <a:ln w="9525">
            <a:noFill/>
            <a:miter lim="800000"/>
            <a:headEnd/>
            <a:tailEnd/>
          </a:ln>
        </p:spPr>
        <p:txBody>
          <a:bodyPr>
            <a:spAutoFit/>
          </a:bodyPr>
          <a:lstStyle/>
          <a:p>
            <a:r>
              <a:rPr lang="en-US">
                <a:solidFill>
                  <a:srgbClr val="000066"/>
                </a:solidFill>
                <a:latin typeface="Calibri" pitchFamily="34" charset="0"/>
              </a:rPr>
              <a:t>Base Load</a:t>
            </a:r>
          </a:p>
        </p:txBody>
      </p:sp>
      <p:sp>
        <p:nvSpPr>
          <p:cNvPr id="18" name="Rectangle 2"/>
          <p:cNvSpPr>
            <a:spLocks noChangeArrowheads="1"/>
          </p:cNvSpPr>
          <p:nvPr/>
        </p:nvSpPr>
        <p:spPr bwMode="auto">
          <a:xfrm>
            <a:off x="533400" y="228600"/>
            <a:ext cx="40386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Scope</a:t>
            </a:r>
            <a:endParaRPr lang="en-US" sz="3600" b="1" dirty="0">
              <a:solidFill>
                <a:srgbClr val="000066"/>
              </a:solidFill>
              <a:latin typeface="+mj-lt"/>
            </a:endParaRPr>
          </a:p>
        </p:txBody>
      </p:sp>
      <p:sp>
        <p:nvSpPr>
          <p:cNvPr id="19" name="Rectangle 18"/>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93800" y="1284288"/>
            <a:ext cx="3987800" cy="392112"/>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sz="2000" b="1" dirty="0">
                <a:solidFill>
                  <a:srgbClr val="000066"/>
                </a:solidFill>
              </a:rPr>
              <a:t>Bidding Mechanisms</a:t>
            </a:r>
            <a:endParaRPr lang="en-US" sz="2000" b="1" dirty="0">
              <a:solidFill>
                <a:srgbClr val="000066"/>
              </a:solidFill>
            </a:endParaRPr>
          </a:p>
        </p:txBody>
      </p:sp>
      <p:sp>
        <p:nvSpPr>
          <p:cNvPr id="5" name="Rectangle 4"/>
          <p:cNvSpPr/>
          <p:nvPr/>
        </p:nvSpPr>
        <p:spPr>
          <a:xfrm>
            <a:off x="968375" y="2206625"/>
            <a:ext cx="18288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Case 1</a:t>
            </a:r>
            <a:endParaRPr lang="en-US" b="1" dirty="0">
              <a:solidFill>
                <a:srgbClr val="000066"/>
              </a:solidFill>
            </a:endParaRPr>
          </a:p>
        </p:txBody>
      </p:sp>
      <p:sp>
        <p:nvSpPr>
          <p:cNvPr id="6" name="Rectangle 5"/>
          <p:cNvSpPr/>
          <p:nvPr/>
        </p:nvSpPr>
        <p:spPr>
          <a:xfrm>
            <a:off x="3330575" y="2206625"/>
            <a:ext cx="1828800" cy="457200"/>
          </a:xfrm>
          <a:prstGeom prst="rect">
            <a:avLst/>
          </a:prstGeom>
          <a:ln>
            <a:solidFill>
              <a:srgbClr val="4A7EBB"/>
            </a:solidFill>
          </a:ln>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r>
              <a:rPr lang="en-US" b="1" dirty="0">
                <a:solidFill>
                  <a:srgbClr val="000066"/>
                </a:solidFill>
              </a:rPr>
              <a:t>Case 2</a:t>
            </a:r>
            <a:endParaRPr lang="en-US" b="1" dirty="0">
              <a:solidFill>
                <a:srgbClr val="000066"/>
              </a:solidFill>
            </a:endParaRPr>
          </a:p>
        </p:txBody>
      </p:sp>
      <p:sp>
        <p:nvSpPr>
          <p:cNvPr id="18" name="Rectangle 2"/>
          <p:cNvSpPr>
            <a:spLocks noChangeArrowheads="1"/>
          </p:cNvSpPr>
          <p:nvPr/>
        </p:nvSpPr>
        <p:spPr bwMode="auto">
          <a:xfrm>
            <a:off x="533400" y="228600"/>
            <a:ext cx="40386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Scope</a:t>
            </a:r>
            <a:endParaRPr lang="en-US" sz="3600" b="1" dirty="0">
              <a:solidFill>
                <a:srgbClr val="000066"/>
              </a:solidFill>
              <a:latin typeface="+mj-lt"/>
            </a:endParaRPr>
          </a:p>
        </p:txBody>
      </p:sp>
      <p:sp>
        <p:nvSpPr>
          <p:cNvPr id="19" name="Rectangle 18"/>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TextBox 19"/>
          <p:cNvSpPr txBox="1"/>
          <p:nvPr/>
        </p:nvSpPr>
        <p:spPr>
          <a:xfrm>
            <a:off x="228600" y="2895600"/>
            <a:ext cx="2743200" cy="261620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115888" indent="-115888" algn="just" fontAlgn="auto">
              <a:spcBef>
                <a:spcPts val="0"/>
              </a:spcBef>
              <a:spcAft>
                <a:spcPts val="600"/>
              </a:spcAft>
              <a:buFont typeface="Arial" pitchFamily="34" charset="0"/>
              <a:buChar char="•"/>
              <a:defRPr/>
            </a:pPr>
            <a:r>
              <a:rPr lang="en-US" dirty="0"/>
              <a:t>Location/ technology/ fuel – not specified</a:t>
            </a:r>
          </a:p>
          <a:p>
            <a:pPr marL="115888" indent="-115888" algn="just" fontAlgn="auto">
              <a:spcBef>
                <a:spcPts val="0"/>
              </a:spcBef>
              <a:spcAft>
                <a:spcPts val="600"/>
              </a:spcAft>
              <a:buFont typeface="Arial" pitchFamily="34" charset="0"/>
              <a:buChar char="•"/>
              <a:defRPr/>
            </a:pPr>
            <a:r>
              <a:rPr lang="en-US" dirty="0"/>
              <a:t>Bidder responsible for  clearances/ approvals etc</a:t>
            </a:r>
          </a:p>
          <a:p>
            <a:pPr marL="115888" indent="-115888" algn="just" fontAlgn="auto">
              <a:spcBef>
                <a:spcPts val="0"/>
              </a:spcBef>
              <a:spcAft>
                <a:spcPts val="600"/>
              </a:spcAft>
              <a:buFont typeface="Arial" pitchFamily="34" charset="0"/>
              <a:buChar char="•"/>
              <a:defRPr/>
            </a:pPr>
            <a:r>
              <a:rPr lang="en-US" dirty="0"/>
              <a:t>More relevant for States with limited fuel sources</a:t>
            </a:r>
          </a:p>
          <a:p>
            <a:pPr marL="115888" indent="-115888" algn="just" fontAlgn="auto">
              <a:spcBef>
                <a:spcPts val="0"/>
              </a:spcBef>
              <a:spcAft>
                <a:spcPts val="600"/>
              </a:spcAft>
              <a:buFont typeface="Arial" pitchFamily="34" charset="0"/>
              <a:buChar char="•"/>
              <a:defRPr/>
            </a:pPr>
            <a:r>
              <a:rPr lang="en-US" dirty="0"/>
              <a:t>Higher risk for developer</a:t>
            </a:r>
          </a:p>
          <a:p>
            <a:pPr marL="115888" indent="-115888" algn="just" fontAlgn="auto">
              <a:spcBef>
                <a:spcPts val="0"/>
              </a:spcBef>
              <a:spcAft>
                <a:spcPts val="600"/>
              </a:spcAft>
              <a:buFont typeface="Arial" pitchFamily="34" charset="0"/>
              <a:buChar char="•"/>
              <a:defRPr/>
            </a:pPr>
            <a:r>
              <a:rPr lang="en-US" dirty="0"/>
              <a:t>Lower risk for state</a:t>
            </a:r>
            <a:endParaRPr lang="en-US" dirty="0"/>
          </a:p>
        </p:txBody>
      </p:sp>
      <p:sp>
        <p:nvSpPr>
          <p:cNvPr id="21" name="TextBox 20"/>
          <p:cNvSpPr txBox="1"/>
          <p:nvPr/>
        </p:nvSpPr>
        <p:spPr>
          <a:xfrm>
            <a:off x="3124200" y="2895600"/>
            <a:ext cx="2590800" cy="261461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115888" indent="-115888" algn="just" fontAlgn="auto">
              <a:spcBef>
                <a:spcPts val="0"/>
              </a:spcBef>
              <a:spcAft>
                <a:spcPts val="600"/>
              </a:spcAft>
              <a:buFont typeface="Arial" pitchFamily="34" charset="0"/>
              <a:buChar char="•"/>
              <a:defRPr/>
            </a:pPr>
            <a:r>
              <a:rPr lang="en-US" dirty="0"/>
              <a:t>Land/ Fuel provided by Procurer</a:t>
            </a:r>
          </a:p>
          <a:p>
            <a:pPr marL="115888" indent="-115888" algn="just" fontAlgn="auto">
              <a:spcBef>
                <a:spcPts val="0"/>
              </a:spcBef>
              <a:spcAft>
                <a:spcPts val="600"/>
              </a:spcAft>
              <a:buFont typeface="Arial" pitchFamily="34" charset="0"/>
              <a:buChar char="•"/>
              <a:defRPr/>
            </a:pPr>
            <a:r>
              <a:rPr lang="en-US" dirty="0"/>
              <a:t>More applicable for States where fuel sources are available or having coastal areas</a:t>
            </a:r>
          </a:p>
          <a:p>
            <a:pPr marL="115888" indent="-115888" algn="just" fontAlgn="auto">
              <a:spcBef>
                <a:spcPts val="0"/>
              </a:spcBef>
              <a:spcAft>
                <a:spcPts val="600"/>
              </a:spcAft>
              <a:buFont typeface="Arial" pitchFamily="34" charset="0"/>
              <a:buChar char="•"/>
              <a:defRPr/>
            </a:pPr>
            <a:r>
              <a:rPr lang="en-US" dirty="0"/>
              <a:t>Higher risk for State</a:t>
            </a:r>
          </a:p>
          <a:p>
            <a:pPr marL="115888" indent="-115888" algn="just" fontAlgn="auto">
              <a:spcBef>
                <a:spcPts val="0"/>
              </a:spcBef>
              <a:spcAft>
                <a:spcPts val="600"/>
              </a:spcAft>
              <a:buFont typeface="Arial" pitchFamily="34" charset="0"/>
              <a:buChar char="•"/>
              <a:defRPr/>
            </a:pPr>
            <a:r>
              <a:rPr lang="en-US" dirty="0"/>
              <a:t>Lower risk for developer</a:t>
            </a:r>
          </a:p>
        </p:txBody>
      </p:sp>
      <p:sp>
        <p:nvSpPr>
          <p:cNvPr id="22" name="TextBox 21"/>
          <p:cNvSpPr txBox="1"/>
          <p:nvPr/>
        </p:nvSpPr>
        <p:spPr>
          <a:xfrm>
            <a:off x="990600" y="6019800"/>
            <a:ext cx="7086600" cy="40005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fontAlgn="auto">
              <a:spcBef>
                <a:spcPts val="0"/>
              </a:spcBef>
              <a:spcAft>
                <a:spcPts val="0"/>
              </a:spcAft>
              <a:defRPr/>
            </a:pPr>
            <a:r>
              <a:rPr lang="en-US" sz="2000" dirty="0">
                <a:solidFill>
                  <a:srgbClr val="000066"/>
                </a:solidFill>
              </a:rPr>
              <a:t>Tariff under case 2 expected to be lower than that under case 1</a:t>
            </a:r>
            <a:endParaRPr lang="en-US" sz="2000" dirty="0">
              <a:solidFill>
                <a:srgbClr val="000066"/>
              </a:solidFill>
            </a:endParaRPr>
          </a:p>
        </p:txBody>
      </p:sp>
      <p:sp>
        <p:nvSpPr>
          <p:cNvPr id="23" name="Down Arrow 22"/>
          <p:cNvSpPr/>
          <p:nvPr/>
        </p:nvSpPr>
        <p:spPr>
          <a:xfrm>
            <a:off x="1752600" y="1752600"/>
            <a:ext cx="301625" cy="434975"/>
          </a:xfrm>
          <a:prstGeom prst="downArrow">
            <a:avLst/>
          </a:prstGeom>
          <a:solidFill>
            <a:srgbClr val="1108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Rectangle 11"/>
          <p:cNvSpPr/>
          <p:nvPr/>
        </p:nvSpPr>
        <p:spPr>
          <a:xfrm>
            <a:off x="6037263" y="1295400"/>
            <a:ext cx="2954337" cy="2862263"/>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just" fontAlgn="auto">
              <a:spcBef>
                <a:spcPts val="0"/>
              </a:spcBef>
              <a:spcAft>
                <a:spcPts val="0"/>
              </a:spcAft>
              <a:defRPr/>
            </a:pPr>
            <a:r>
              <a:rPr lang="en-US" dirty="0">
                <a:latin typeface="+mj-lt"/>
              </a:rPr>
              <a:t>Procurement by more than one distribution licensee through a combined bid process permitted through authorized representative.</a:t>
            </a:r>
          </a:p>
          <a:p>
            <a:pPr algn="just" fontAlgn="auto">
              <a:spcBef>
                <a:spcPts val="0"/>
              </a:spcBef>
              <a:spcAft>
                <a:spcPts val="0"/>
              </a:spcAft>
              <a:defRPr/>
            </a:pPr>
            <a:endParaRPr lang="en-US" dirty="0">
              <a:latin typeface="+mj-lt"/>
            </a:endParaRPr>
          </a:p>
          <a:p>
            <a:pPr algn="just" fontAlgn="auto">
              <a:spcBef>
                <a:spcPts val="0"/>
              </a:spcBef>
              <a:spcAft>
                <a:spcPts val="0"/>
              </a:spcAft>
              <a:defRPr/>
            </a:pPr>
            <a:r>
              <a:rPr lang="en-US" dirty="0">
                <a:latin typeface="+mj-lt"/>
              </a:rPr>
              <a:t>In case distribution licensees are located in more than one State, CERC shall be </a:t>
            </a:r>
            <a:r>
              <a:rPr lang="en-US" dirty="0"/>
              <a:t>the Appropriate Commission</a:t>
            </a:r>
            <a:endParaRPr lang="en-US" dirty="0">
              <a:latin typeface="+mj-lt"/>
            </a:endParaRPr>
          </a:p>
        </p:txBody>
      </p:sp>
      <p:cxnSp>
        <p:nvCxnSpPr>
          <p:cNvPr id="15" name="Straight Connector 14"/>
          <p:cNvCxnSpPr/>
          <p:nvPr/>
        </p:nvCxnSpPr>
        <p:spPr>
          <a:xfrm>
            <a:off x="5181600" y="1522413"/>
            <a:ext cx="838200" cy="1587"/>
          </a:xfrm>
          <a:prstGeom prst="line">
            <a:avLst/>
          </a:prstGeom>
          <a:ln w="31750">
            <a:prstDash val="sysDash"/>
          </a:ln>
        </p:spPr>
        <p:style>
          <a:lnRef idx="1">
            <a:schemeClr val="accent1"/>
          </a:lnRef>
          <a:fillRef idx="0">
            <a:schemeClr val="accent1"/>
          </a:fillRef>
          <a:effectRef idx="0">
            <a:schemeClr val="accent1"/>
          </a:effectRef>
          <a:fontRef idx="minor">
            <a:schemeClr val="tx1"/>
          </a:fontRef>
        </p:style>
      </p:cxnSp>
      <p:sp>
        <p:nvSpPr>
          <p:cNvPr id="25" name="Down Arrow 24"/>
          <p:cNvSpPr/>
          <p:nvPr/>
        </p:nvSpPr>
        <p:spPr>
          <a:xfrm>
            <a:off x="4041775" y="1752600"/>
            <a:ext cx="301625" cy="434975"/>
          </a:xfrm>
          <a:prstGeom prst="downArrow">
            <a:avLst/>
          </a:prstGeom>
          <a:solidFill>
            <a:srgbClr val="1108C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533400" y="228600"/>
            <a:ext cx="4038600" cy="641350"/>
          </a:xfrm>
          <a:prstGeom prst="rect">
            <a:avLst/>
          </a:prstGeom>
          <a:noFill/>
          <a:ln w="9525">
            <a:noFill/>
            <a:miter lim="800000"/>
            <a:headEnd/>
            <a:tailEnd/>
          </a:ln>
          <a:effectLst/>
        </p:spPr>
        <p:txBody>
          <a:bodyPr>
            <a:spAutoFit/>
          </a:bodyPr>
          <a:lstStyle/>
          <a:p>
            <a:pPr fontAlgn="auto">
              <a:spcBef>
                <a:spcPts val="0"/>
              </a:spcBef>
              <a:spcAft>
                <a:spcPts val="0"/>
              </a:spcAft>
              <a:defRPr/>
            </a:pPr>
            <a:r>
              <a:rPr lang="en-US" sz="3600" b="1" dirty="0">
                <a:solidFill>
                  <a:srgbClr val="000066"/>
                </a:solidFill>
                <a:latin typeface="+mj-lt"/>
              </a:rPr>
              <a:t>Tariff Structure</a:t>
            </a:r>
            <a:endParaRPr lang="en-US" sz="3600" b="1" dirty="0">
              <a:solidFill>
                <a:srgbClr val="000066"/>
              </a:solidFill>
              <a:latin typeface="+mj-lt"/>
            </a:endParaRPr>
          </a:p>
        </p:txBody>
      </p:sp>
      <p:sp>
        <p:nvSpPr>
          <p:cNvPr id="5" name="Rectangle 4"/>
          <p:cNvSpPr/>
          <p:nvPr/>
        </p:nvSpPr>
        <p:spPr>
          <a:xfrm>
            <a:off x="533400" y="8382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26627" name="Group 39"/>
          <p:cNvGrpSpPr>
            <a:grpSpLocks/>
          </p:cNvGrpSpPr>
          <p:nvPr/>
        </p:nvGrpSpPr>
        <p:grpSpPr bwMode="auto">
          <a:xfrm>
            <a:off x="227013" y="1371600"/>
            <a:ext cx="6570662" cy="4724400"/>
            <a:chOff x="720084" y="1371600"/>
            <a:chExt cx="6571716" cy="4724400"/>
          </a:xfrm>
        </p:grpSpPr>
        <p:grpSp>
          <p:nvGrpSpPr>
            <p:cNvPr id="26629" name="Group 33"/>
            <p:cNvGrpSpPr>
              <a:grpSpLocks/>
            </p:cNvGrpSpPr>
            <p:nvPr/>
          </p:nvGrpSpPr>
          <p:grpSpPr bwMode="auto">
            <a:xfrm>
              <a:off x="720084" y="1371600"/>
              <a:ext cx="6571716" cy="4724400"/>
              <a:chOff x="748187" y="1371600"/>
              <a:chExt cx="7561006" cy="5169932"/>
            </a:xfrm>
          </p:grpSpPr>
          <p:sp>
            <p:nvSpPr>
              <p:cNvPr id="53" name="TextBox 52"/>
              <p:cNvSpPr txBox="1"/>
              <p:nvPr/>
            </p:nvSpPr>
            <p:spPr>
              <a:xfrm>
                <a:off x="748187" y="4877286"/>
                <a:ext cx="1676976" cy="64624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Non </a:t>
                </a:r>
                <a:r>
                  <a:rPr lang="en-US" sz="1600" dirty="0" err="1">
                    <a:solidFill>
                      <a:srgbClr val="000066"/>
                    </a:solidFill>
                  </a:rPr>
                  <a:t>Escalable</a:t>
                </a:r>
                <a:r>
                  <a:rPr lang="en-US" sz="1600" dirty="0">
                    <a:solidFill>
                      <a:srgbClr val="000066"/>
                    </a:solidFill>
                  </a:rPr>
                  <a:t> (Firm Price)</a:t>
                </a:r>
                <a:endParaRPr lang="en-US" sz="1600" dirty="0">
                  <a:solidFill>
                    <a:srgbClr val="000066"/>
                  </a:solidFill>
                </a:endParaRPr>
              </a:p>
            </p:txBody>
          </p:sp>
          <p:sp>
            <p:nvSpPr>
              <p:cNvPr id="6" name="TextBox 5"/>
              <p:cNvSpPr txBox="1"/>
              <p:nvPr/>
            </p:nvSpPr>
            <p:spPr>
              <a:xfrm>
                <a:off x="1752911" y="1371600"/>
                <a:ext cx="1676976" cy="370026"/>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Medium Term</a:t>
                </a:r>
                <a:endParaRPr lang="en-US" sz="1600" dirty="0">
                  <a:solidFill>
                    <a:srgbClr val="000066"/>
                  </a:solidFill>
                </a:endParaRPr>
              </a:p>
            </p:txBody>
          </p:sp>
          <p:sp>
            <p:nvSpPr>
              <p:cNvPr id="7" name="TextBox 6"/>
              <p:cNvSpPr txBox="1"/>
              <p:nvPr/>
            </p:nvSpPr>
            <p:spPr>
              <a:xfrm>
                <a:off x="1752911" y="2438246"/>
                <a:ext cx="1676976" cy="38044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Long Term</a:t>
                </a:r>
                <a:endParaRPr lang="en-US" sz="1600" dirty="0">
                  <a:solidFill>
                    <a:srgbClr val="000066"/>
                  </a:solidFill>
                </a:endParaRPr>
              </a:p>
            </p:txBody>
          </p:sp>
          <p:sp>
            <p:nvSpPr>
              <p:cNvPr id="8" name="TextBox 7"/>
              <p:cNvSpPr txBox="1"/>
              <p:nvPr/>
            </p:nvSpPr>
            <p:spPr>
              <a:xfrm>
                <a:off x="4799966" y="1371600"/>
                <a:ext cx="1676976" cy="38044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One Part Tariff</a:t>
                </a:r>
                <a:endParaRPr lang="en-US" sz="1600" dirty="0">
                  <a:solidFill>
                    <a:srgbClr val="000066"/>
                  </a:solidFill>
                </a:endParaRPr>
              </a:p>
            </p:txBody>
          </p:sp>
          <p:sp>
            <p:nvSpPr>
              <p:cNvPr id="9" name="TextBox 8"/>
              <p:cNvSpPr txBox="1"/>
              <p:nvPr/>
            </p:nvSpPr>
            <p:spPr>
              <a:xfrm>
                <a:off x="4799966" y="2438246"/>
                <a:ext cx="1676976" cy="38044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Two Part Tariff</a:t>
                </a:r>
                <a:endParaRPr lang="en-US" sz="1600" dirty="0">
                  <a:solidFill>
                    <a:srgbClr val="000066"/>
                  </a:solidFill>
                </a:endParaRPr>
              </a:p>
            </p:txBody>
          </p:sp>
          <p:cxnSp>
            <p:nvCxnSpPr>
              <p:cNvPr id="11" name="Straight Arrow Connector 10"/>
              <p:cNvCxnSpPr/>
              <p:nvPr/>
            </p:nvCxnSpPr>
            <p:spPr>
              <a:xfrm>
                <a:off x="3442674" y="1600911"/>
                <a:ext cx="1371906" cy="0"/>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703903" y="2497311"/>
                <a:ext cx="1097889" cy="0"/>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429887" y="2710988"/>
                <a:ext cx="1370079" cy="1737"/>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a:off x="5295980" y="3086180"/>
                <a:ext cx="533324" cy="1827"/>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437950" y="3352017"/>
                <a:ext cx="4190613" cy="1738"/>
              </a:xfrm>
              <a:prstGeom prst="line">
                <a:avLst/>
              </a:prstGeom>
              <a:ln w="38100">
                <a:solidFill>
                  <a:srgbClr val="000066"/>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752911" y="3734203"/>
                <a:ext cx="1676976" cy="370026"/>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endParaRPr lang="en-US" sz="1600" dirty="0">
                  <a:solidFill>
                    <a:srgbClr val="000066"/>
                  </a:solidFill>
                </a:endParaRPr>
              </a:p>
            </p:txBody>
          </p:sp>
          <p:sp>
            <p:nvSpPr>
              <p:cNvPr id="38" name="TextBox 37"/>
              <p:cNvSpPr txBox="1"/>
              <p:nvPr/>
            </p:nvSpPr>
            <p:spPr>
              <a:xfrm>
                <a:off x="5561729" y="3734203"/>
                <a:ext cx="1676976" cy="380449"/>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Energy Charge</a:t>
                </a:r>
                <a:endParaRPr lang="en-US" sz="1600" dirty="0">
                  <a:solidFill>
                    <a:srgbClr val="000066"/>
                  </a:solidFill>
                </a:endParaRPr>
              </a:p>
            </p:txBody>
          </p:sp>
          <p:cxnSp>
            <p:nvCxnSpPr>
              <p:cNvPr id="39" name="Straight Arrow Connector 38"/>
              <p:cNvCxnSpPr/>
              <p:nvPr/>
            </p:nvCxnSpPr>
            <p:spPr>
              <a:xfrm rot="5400000">
                <a:off x="2263253" y="3527431"/>
                <a:ext cx="380449" cy="1827"/>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rot="5400000">
                <a:off x="6437470" y="3543110"/>
                <a:ext cx="382186" cy="0"/>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1440533" y="4495101"/>
                <a:ext cx="2367496" cy="1738"/>
              </a:xfrm>
              <a:prstGeom prst="line">
                <a:avLst/>
              </a:prstGeom>
              <a:ln w="3810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105036" y="4495101"/>
                <a:ext cx="2590362" cy="1738"/>
              </a:xfrm>
              <a:prstGeom prst="line">
                <a:avLst/>
              </a:prstGeom>
              <a:ln w="3810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5400000">
                <a:off x="1269489" y="4670514"/>
                <a:ext cx="380449" cy="1827"/>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a:off x="3603235" y="4685280"/>
                <a:ext cx="382186" cy="1827"/>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5400000">
                <a:off x="7491472" y="4670514"/>
                <a:ext cx="380449" cy="1827"/>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4930339" y="4670514"/>
                <a:ext cx="380449" cy="1827"/>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2308924" y="4303963"/>
                <a:ext cx="380448" cy="1826"/>
              </a:xfrm>
              <a:prstGeom prst="straightConnector1">
                <a:avLst/>
              </a:prstGeom>
              <a:ln w="38100">
                <a:solidFill>
                  <a:srgbClr val="000066"/>
                </a:solidFill>
                <a:tailEnd type="non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5400000">
                <a:off x="6209080" y="4303963"/>
                <a:ext cx="380448" cy="1827"/>
              </a:xfrm>
              <a:prstGeom prst="straightConnector1">
                <a:avLst/>
              </a:prstGeom>
              <a:ln w="38100">
                <a:solidFill>
                  <a:srgbClr val="000066"/>
                </a:solidFill>
                <a:tailEnd type="none"/>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2666297" y="4877286"/>
                <a:ext cx="1828598" cy="922458"/>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err="1">
                    <a:solidFill>
                      <a:srgbClr val="000066"/>
                    </a:solidFill>
                  </a:rPr>
                  <a:t>Escalable</a:t>
                </a:r>
                <a:r>
                  <a:rPr lang="en-US" sz="1600" dirty="0">
                    <a:solidFill>
                      <a:srgbClr val="000066"/>
                    </a:solidFill>
                  </a:rPr>
                  <a:t> </a:t>
                </a:r>
              </a:p>
              <a:p>
                <a:pPr algn="ctr" fontAlgn="auto">
                  <a:spcBef>
                    <a:spcPts val="0"/>
                  </a:spcBef>
                  <a:spcAft>
                    <a:spcPts val="0"/>
                  </a:spcAft>
                  <a:defRPr/>
                </a:pPr>
                <a:r>
                  <a:rPr lang="en-US" sz="1600" dirty="0">
                    <a:solidFill>
                      <a:srgbClr val="000066"/>
                    </a:solidFill>
                  </a:rPr>
                  <a:t>(Base Price with Index)</a:t>
                </a:r>
                <a:endParaRPr lang="en-US" sz="1600" dirty="0">
                  <a:solidFill>
                    <a:srgbClr val="000066"/>
                  </a:solidFill>
                </a:endParaRPr>
              </a:p>
            </p:txBody>
          </p:sp>
          <p:sp>
            <p:nvSpPr>
              <p:cNvPr id="55" name="TextBox 54"/>
              <p:cNvSpPr txBox="1"/>
              <p:nvPr/>
            </p:nvSpPr>
            <p:spPr>
              <a:xfrm>
                <a:off x="4725068" y="4877286"/>
                <a:ext cx="1675150" cy="64624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Base Price </a:t>
                </a:r>
              </a:p>
              <a:p>
                <a:pPr algn="ctr" fontAlgn="auto">
                  <a:spcBef>
                    <a:spcPts val="0"/>
                  </a:spcBef>
                  <a:spcAft>
                    <a:spcPts val="0"/>
                  </a:spcAft>
                  <a:defRPr/>
                </a:pPr>
                <a:r>
                  <a:rPr lang="en-US" sz="1600" dirty="0">
                    <a:solidFill>
                      <a:srgbClr val="000066"/>
                    </a:solidFill>
                  </a:rPr>
                  <a:t>(with Index)</a:t>
                </a:r>
                <a:endParaRPr lang="en-US" sz="1600" dirty="0">
                  <a:solidFill>
                    <a:srgbClr val="000066"/>
                  </a:solidFill>
                </a:endParaRPr>
              </a:p>
            </p:txBody>
          </p:sp>
          <p:sp>
            <p:nvSpPr>
              <p:cNvPr id="56" name="TextBox 55"/>
              <p:cNvSpPr txBox="1"/>
              <p:nvPr/>
            </p:nvSpPr>
            <p:spPr>
              <a:xfrm>
                <a:off x="6632217" y="4877286"/>
                <a:ext cx="1676976" cy="368288"/>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NQHR</a:t>
                </a:r>
                <a:endParaRPr lang="en-US" sz="1600" dirty="0">
                  <a:solidFill>
                    <a:srgbClr val="000066"/>
                  </a:solidFill>
                </a:endParaRPr>
              </a:p>
            </p:txBody>
          </p:sp>
          <p:sp>
            <p:nvSpPr>
              <p:cNvPr id="61" name="TextBox 60"/>
              <p:cNvSpPr txBox="1"/>
              <p:nvPr/>
            </p:nvSpPr>
            <p:spPr>
              <a:xfrm>
                <a:off x="2896470" y="6171507"/>
                <a:ext cx="4190613" cy="3700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sz="1600" dirty="0">
                    <a:solidFill>
                      <a:srgbClr val="000066"/>
                    </a:solidFill>
                  </a:rPr>
                  <a:t>Index notified by CERC</a:t>
                </a:r>
                <a:endParaRPr lang="en-US" sz="1600" dirty="0">
                  <a:solidFill>
                    <a:srgbClr val="000066"/>
                  </a:solidFill>
                </a:endParaRPr>
              </a:p>
            </p:txBody>
          </p:sp>
          <p:cxnSp>
            <p:nvCxnSpPr>
              <p:cNvPr id="63" name="Straight Arrow Connector 62"/>
              <p:cNvCxnSpPr/>
              <p:nvPr/>
            </p:nvCxnSpPr>
            <p:spPr>
              <a:xfrm rot="5400000" flipH="1" flipV="1">
                <a:off x="5639513" y="5867496"/>
                <a:ext cx="608023" cy="0"/>
              </a:xfrm>
              <a:prstGeom prst="straightConnector1">
                <a:avLst/>
              </a:prstGeom>
              <a:ln w="28575">
                <a:solidFill>
                  <a:srgbClr val="00006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rot="5400000" flipH="1" flipV="1">
                <a:off x="3543820" y="5980369"/>
                <a:ext cx="380449" cy="1826"/>
              </a:xfrm>
              <a:prstGeom prst="straightConnector1">
                <a:avLst/>
              </a:prstGeom>
              <a:ln w="28575">
                <a:solidFill>
                  <a:srgbClr val="000066"/>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5400000">
                <a:off x="3261631" y="2057798"/>
                <a:ext cx="913772" cy="0"/>
              </a:xfrm>
              <a:prstGeom prst="straightConnector1">
                <a:avLst/>
              </a:prstGeom>
              <a:ln w="38100">
                <a:solidFill>
                  <a:srgbClr val="000066"/>
                </a:solidFill>
                <a:tailEnd type="none"/>
              </a:ln>
            </p:spPr>
            <p:style>
              <a:lnRef idx="1">
                <a:schemeClr val="accent1"/>
              </a:lnRef>
              <a:fillRef idx="0">
                <a:schemeClr val="accent1"/>
              </a:fillRef>
              <a:effectRef idx="0">
                <a:schemeClr val="accent1"/>
              </a:effectRef>
              <a:fontRef idx="minor">
                <a:schemeClr val="tx1"/>
              </a:fontRef>
            </p:style>
          </p:cxnSp>
          <p:sp>
            <p:nvSpPr>
              <p:cNvPr id="74" name="Oval 73"/>
              <p:cNvSpPr/>
              <p:nvPr/>
            </p:nvSpPr>
            <p:spPr>
              <a:xfrm>
                <a:off x="3809856" y="1981361"/>
                <a:ext cx="1600252" cy="22757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solidFill>
                      <a:srgbClr val="000066"/>
                    </a:solidFill>
                  </a:rPr>
                  <a:t>Optional</a:t>
                </a:r>
                <a:endParaRPr lang="en-US" sz="1400" dirty="0">
                  <a:solidFill>
                    <a:srgbClr val="000066"/>
                  </a:solidFill>
                </a:endParaRPr>
              </a:p>
            </p:txBody>
          </p:sp>
        </p:grpSp>
        <p:sp>
          <p:nvSpPr>
            <p:cNvPr id="26630" name="Rectangle 36"/>
            <p:cNvSpPr>
              <a:spLocks noChangeArrowheads="1"/>
            </p:cNvSpPr>
            <p:nvPr/>
          </p:nvSpPr>
          <p:spPr bwMode="auto">
            <a:xfrm>
              <a:off x="1571172" y="3534228"/>
              <a:ext cx="1518621" cy="338554"/>
            </a:xfrm>
            <a:prstGeom prst="rect">
              <a:avLst/>
            </a:prstGeom>
            <a:noFill/>
            <a:ln w="9525">
              <a:noFill/>
              <a:miter lim="800000"/>
              <a:headEnd/>
              <a:tailEnd/>
            </a:ln>
          </p:spPr>
          <p:txBody>
            <a:bodyPr wrap="none">
              <a:spAutoFit/>
            </a:bodyPr>
            <a:lstStyle/>
            <a:p>
              <a:r>
                <a:rPr lang="en-US" sz="1600">
                  <a:solidFill>
                    <a:srgbClr val="000066"/>
                  </a:solidFill>
                  <a:latin typeface="Calibri" pitchFamily="34" charset="0"/>
                </a:rPr>
                <a:t>Capacity Charge</a:t>
              </a:r>
            </a:p>
          </p:txBody>
        </p:sp>
      </p:grpSp>
      <p:sp>
        <p:nvSpPr>
          <p:cNvPr id="44" name="TextBox 43"/>
          <p:cNvSpPr txBox="1"/>
          <p:nvPr/>
        </p:nvSpPr>
        <p:spPr>
          <a:xfrm>
            <a:off x="5791200" y="1295400"/>
            <a:ext cx="3200400" cy="127793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115888" indent="-115888" fontAlgn="auto">
              <a:spcBef>
                <a:spcPts val="600"/>
              </a:spcBef>
              <a:spcAft>
                <a:spcPts val="0"/>
              </a:spcAft>
              <a:buFont typeface="Arial" pitchFamily="34" charset="0"/>
              <a:buChar char="•"/>
              <a:defRPr/>
            </a:pPr>
            <a:r>
              <a:rPr lang="en-US" dirty="0">
                <a:solidFill>
                  <a:srgbClr val="000066"/>
                </a:solidFill>
              </a:rPr>
              <a:t>Tariff in INR only – except FERV on imported coal in case II</a:t>
            </a:r>
          </a:p>
          <a:p>
            <a:pPr marL="115888" indent="-115888" fontAlgn="auto">
              <a:spcBef>
                <a:spcPts val="600"/>
              </a:spcBef>
              <a:spcAft>
                <a:spcPts val="0"/>
              </a:spcAft>
              <a:buFont typeface="Arial" pitchFamily="34" charset="0"/>
              <a:buChar char="•"/>
              <a:defRPr/>
            </a:pPr>
            <a:r>
              <a:rPr lang="en-US" dirty="0">
                <a:solidFill>
                  <a:srgbClr val="000066"/>
                </a:solidFill>
              </a:rPr>
              <a:t>Min/Max Capacity Charge &gt; 0.7</a:t>
            </a:r>
            <a:endParaRPr lang="en-US" dirty="0">
              <a:solidFill>
                <a:srgbClr val="000066"/>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Text Box 3"/>
          <p:cNvSpPr txBox="1">
            <a:spLocks noChangeArrowheads="1"/>
          </p:cNvSpPr>
          <p:nvPr/>
        </p:nvSpPr>
        <p:spPr bwMode="auto">
          <a:xfrm>
            <a:off x="457200" y="304800"/>
            <a:ext cx="4876800" cy="646113"/>
          </a:xfrm>
          <a:prstGeom prst="rect">
            <a:avLst/>
          </a:prstGeom>
          <a:noFill/>
          <a:ln w="9525">
            <a:noFill/>
            <a:miter lim="800000"/>
            <a:headEnd/>
            <a:tailEnd/>
          </a:ln>
          <a:effectLst/>
        </p:spPr>
        <p:txBody>
          <a:bodyPr>
            <a:spAutoFit/>
          </a:bodyPr>
          <a:lstStyle/>
          <a:p>
            <a:pPr fontAlgn="auto">
              <a:spcBef>
                <a:spcPct val="50000"/>
              </a:spcBef>
              <a:spcAft>
                <a:spcPts val="0"/>
              </a:spcAft>
              <a:defRPr/>
            </a:pPr>
            <a:r>
              <a:rPr lang="en-US" sz="3600" b="1" dirty="0">
                <a:solidFill>
                  <a:srgbClr val="000066"/>
                </a:solidFill>
                <a:latin typeface="+mj-lt"/>
              </a:rPr>
              <a:t>Current CERC Rates</a:t>
            </a:r>
            <a:endParaRPr lang="en-US" sz="3600" b="1" dirty="0">
              <a:solidFill>
                <a:srgbClr val="000066"/>
              </a:solidFill>
              <a:latin typeface="+mj-lt"/>
            </a:endParaRPr>
          </a:p>
        </p:txBody>
      </p:sp>
      <p:sp>
        <p:nvSpPr>
          <p:cNvPr id="7" name="Rectangle 6"/>
          <p:cNvSpPr/>
          <p:nvPr/>
        </p:nvSpPr>
        <p:spPr>
          <a:xfrm>
            <a:off x="533400" y="914400"/>
            <a:ext cx="8382000" cy="762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aphicFrame>
        <p:nvGraphicFramePr>
          <p:cNvPr id="9" name="Table 8"/>
          <p:cNvGraphicFramePr>
            <a:graphicFrameLocks noGrp="1"/>
          </p:cNvGraphicFramePr>
          <p:nvPr/>
        </p:nvGraphicFramePr>
        <p:xfrm>
          <a:off x="533400" y="1447800"/>
          <a:ext cx="7239000" cy="3657600"/>
        </p:xfrm>
        <a:graphic>
          <a:graphicData uri="http://schemas.openxmlformats.org/drawingml/2006/table">
            <a:tbl>
              <a:tblPr firstRow="1" bandRow="1">
                <a:tableStyleId>{5C22544A-7EE6-4342-B048-85BDC9FD1C3A}</a:tableStyleId>
              </a:tblPr>
              <a:tblGrid>
                <a:gridCol w="5114511"/>
                <a:gridCol w="2124489"/>
              </a:tblGrid>
              <a:tr h="5189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mj-lt"/>
                        </a:rPr>
                        <a:t>Parameter</a:t>
                      </a:r>
                    </a:p>
                  </a:txBody>
                  <a:tcPr anchor="ctr" horzOverflow="overflow"/>
                </a:tc>
                <a:tc>
                  <a:txBody>
                    <a:bodyPr/>
                    <a:lstStyle/>
                    <a:p>
                      <a:r>
                        <a:rPr lang="en-US" sz="2400" dirty="0" smtClean="0">
                          <a:latin typeface="+mj-lt"/>
                        </a:rPr>
                        <a:t>Rate</a:t>
                      </a:r>
                      <a:endParaRPr lang="en-US" sz="2400" dirty="0">
                        <a:latin typeface="+mj-lt"/>
                      </a:endParaRPr>
                    </a:p>
                  </a:txBody>
                  <a:tcPr anchor="ctr"/>
                </a:tc>
              </a:tr>
              <a:tr h="5189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000066"/>
                          </a:solidFill>
                          <a:effectLst/>
                          <a:latin typeface="+mj-lt"/>
                        </a:rPr>
                        <a:t>Discounting Rate for bid evaluation</a:t>
                      </a:r>
                    </a:p>
                  </a:txBody>
                  <a:tcPr anchor="ctr" horzOverflow="overflow"/>
                </a:tc>
                <a:tc>
                  <a:txBody>
                    <a:bodyPr/>
                    <a:lstStyle/>
                    <a:p>
                      <a:pPr algn="ctr"/>
                      <a:r>
                        <a:rPr lang="en-US" sz="2400" smtClean="0">
                          <a:solidFill>
                            <a:srgbClr val="000066"/>
                          </a:solidFill>
                          <a:latin typeface="+mj-lt"/>
                        </a:rPr>
                        <a:t>10.74%</a:t>
                      </a:r>
                      <a:endParaRPr lang="en-US" sz="2400" dirty="0">
                        <a:solidFill>
                          <a:srgbClr val="000066"/>
                        </a:solidFill>
                        <a:latin typeface="+mj-lt"/>
                      </a:endParaRPr>
                    </a:p>
                  </a:txBody>
                  <a:tcPr anchor="ctr"/>
                </a:tc>
              </a:tr>
              <a:tr h="5189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000066"/>
                          </a:solidFill>
                          <a:effectLst/>
                          <a:latin typeface="+mj-lt"/>
                        </a:rPr>
                        <a:t>Escalation Rate – Domestic coal</a:t>
                      </a:r>
                    </a:p>
                  </a:txBody>
                  <a:tcPr anchor="ctr" horzOverflow="overflow"/>
                </a:tc>
                <a:tc>
                  <a:txBody>
                    <a:bodyPr/>
                    <a:lstStyle/>
                    <a:p>
                      <a:pPr algn="ctr"/>
                      <a:r>
                        <a:rPr lang="en-US" sz="2400" dirty="0" smtClean="0">
                          <a:solidFill>
                            <a:srgbClr val="000066"/>
                          </a:solidFill>
                          <a:latin typeface="+mj-lt"/>
                        </a:rPr>
                        <a:t>6.66%</a:t>
                      </a:r>
                      <a:endParaRPr lang="en-US" sz="2400" dirty="0">
                        <a:solidFill>
                          <a:srgbClr val="000066"/>
                        </a:solidFill>
                        <a:latin typeface="+mj-lt"/>
                      </a:endParaRPr>
                    </a:p>
                  </a:txBody>
                  <a:tcPr anchor="ctr"/>
                </a:tc>
              </a:tr>
              <a:tr h="54361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000066"/>
                          </a:solidFill>
                          <a:effectLst/>
                          <a:latin typeface="+mj-lt"/>
                        </a:rPr>
                        <a:t>Escalation Rates – Imported Coal</a:t>
                      </a:r>
                    </a:p>
                  </a:txBody>
                  <a:tcPr anchor="ctr" horzOverflow="overflow"/>
                </a:tc>
                <a:tc>
                  <a:txBody>
                    <a:bodyPr/>
                    <a:lstStyle/>
                    <a:p>
                      <a:pPr algn="ctr"/>
                      <a:endParaRPr lang="en-US" sz="2400" dirty="0">
                        <a:solidFill>
                          <a:srgbClr val="000066"/>
                        </a:solidFill>
                        <a:latin typeface="+mj-lt"/>
                      </a:endParaRPr>
                    </a:p>
                  </a:txBody>
                  <a:tcPr anchor="ctr"/>
                </a:tc>
              </a:tr>
              <a:tr h="518998">
                <a:tc>
                  <a:txBody>
                    <a:bodyPr/>
                    <a:lstStyle/>
                    <a:p>
                      <a:pPr marL="457200" marR="0" lvl="1" indent="0" algn="l" defTabSz="914400" rtl="0" eaLnBrk="1" fontAlgn="base" latinLnBrk="0" hangingPunct="1">
                        <a:lnSpc>
                          <a:spcPct val="100000"/>
                        </a:lnSpc>
                        <a:spcBef>
                          <a:spcPct val="20000"/>
                        </a:spcBef>
                        <a:spcAft>
                          <a:spcPct val="0"/>
                        </a:spcAft>
                        <a:buClrTx/>
                        <a:buSzTx/>
                        <a:buFontTx/>
                        <a:buNone/>
                        <a:tabLst/>
                      </a:pPr>
                      <a:r>
                        <a:rPr lang="en-US" sz="2400" kern="1200" baseline="0" dirty="0" smtClean="0">
                          <a:solidFill>
                            <a:srgbClr val="000066"/>
                          </a:solidFill>
                          <a:latin typeface="+mj-lt"/>
                          <a:ea typeface="+mn-ea"/>
                          <a:cs typeface="+mn-cs"/>
                        </a:rPr>
                        <a:t>Coal sub-component</a:t>
                      </a:r>
                      <a:endParaRPr kumimoji="0" lang="en-US" sz="2400" b="0" i="0" u="none" strike="noStrike" cap="none" normalizeH="0" baseline="0" dirty="0" smtClean="0">
                        <a:ln>
                          <a:noFill/>
                        </a:ln>
                        <a:solidFill>
                          <a:srgbClr val="000066"/>
                        </a:solidFill>
                        <a:effectLst/>
                        <a:latin typeface="+mj-lt"/>
                      </a:endParaRPr>
                    </a:p>
                  </a:txBody>
                  <a:tcPr anchor="ctr" horzOverflow="overflow"/>
                </a:tc>
                <a:tc>
                  <a:txBody>
                    <a:bodyPr/>
                    <a:lstStyle/>
                    <a:p>
                      <a:pPr algn="ctr"/>
                      <a:r>
                        <a:rPr lang="en-US" sz="2400" dirty="0" smtClean="0">
                          <a:solidFill>
                            <a:srgbClr val="000066"/>
                          </a:solidFill>
                          <a:latin typeface="+mj-lt"/>
                        </a:rPr>
                        <a:t>14.02%</a:t>
                      </a:r>
                      <a:endParaRPr lang="en-US" sz="2400" dirty="0">
                        <a:solidFill>
                          <a:srgbClr val="000066"/>
                        </a:solidFill>
                        <a:latin typeface="+mj-lt"/>
                      </a:endParaRPr>
                    </a:p>
                  </a:txBody>
                  <a:tcPr anchor="ctr"/>
                </a:tc>
              </a:tr>
              <a:tr h="518998">
                <a:tc>
                  <a:txBody>
                    <a:bodyPr/>
                    <a:lstStyle/>
                    <a:p>
                      <a:pPr marL="457200" marR="0" lvl="1" indent="0" algn="l" defTabSz="914400" rtl="0" eaLnBrk="1" fontAlgn="base" latinLnBrk="0" hangingPunct="1">
                        <a:lnSpc>
                          <a:spcPct val="100000"/>
                        </a:lnSpc>
                        <a:spcBef>
                          <a:spcPct val="20000"/>
                        </a:spcBef>
                        <a:spcAft>
                          <a:spcPct val="0"/>
                        </a:spcAft>
                        <a:buClrTx/>
                        <a:buSzTx/>
                        <a:buFontTx/>
                        <a:buNone/>
                        <a:tabLst/>
                      </a:pPr>
                      <a:r>
                        <a:rPr lang="en-US" sz="2400" kern="1200" baseline="0" dirty="0" smtClean="0">
                          <a:solidFill>
                            <a:srgbClr val="000066"/>
                          </a:solidFill>
                          <a:latin typeface="+mj-lt"/>
                          <a:ea typeface="+mn-ea"/>
                          <a:cs typeface="+mn-cs"/>
                        </a:rPr>
                        <a:t>Transportation sub-component</a:t>
                      </a:r>
                      <a:endParaRPr kumimoji="0" lang="en-US" sz="2400" b="0" i="0" u="none" strike="noStrike" cap="none" normalizeH="0" baseline="0" dirty="0" smtClean="0">
                        <a:ln>
                          <a:noFill/>
                        </a:ln>
                        <a:solidFill>
                          <a:srgbClr val="000066"/>
                        </a:solidFill>
                        <a:effectLst/>
                        <a:latin typeface="+mj-lt"/>
                      </a:endParaRPr>
                    </a:p>
                  </a:txBody>
                  <a:tcPr anchor="ctr" horzOverflow="overflow"/>
                </a:tc>
                <a:tc>
                  <a:txBody>
                    <a:bodyPr/>
                    <a:lstStyle/>
                    <a:p>
                      <a:pPr algn="ctr"/>
                      <a:r>
                        <a:rPr lang="en-US" sz="2400" dirty="0" smtClean="0">
                          <a:solidFill>
                            <a:srgbClr val="000066"/>
                          </a:solidFill>
                          <a:latin typeface="+mj-lt"/>
                        </a:rPr>
                        <a:t>15.99%</a:t>
                      </a:r>
                      <a:endParaRPr lang="en-US" sz="2400" dirty="0">
                        <a:solidFill>
                          <a:srgbClr val="000066"/>
                        </a:solidFill>
                        <a:latin typeface="+mj-lt"/>
                      </a:endParaRPr>
                    </a:p>
                  </a:txBody>
                  <a:tcPr anchor="ctr"/>
                </a:tc>
              </a:tr>
              <a:tr h="518998">
                <a:tc>
                  <a:txBody>
                    <a:bodyPr/>
                    <a:lstStyle/>
                    <a:p>
                      <a:pPr marL="457200" marR="0" lvl="1" indent="0" algn="l" defTabSz="914400" rtl="0" eaLnBrk="1" fontAlgn="base" latinLnBrk="0" hangingPunct="1">
                        <a:lnSpc>
                          <a:spcPct val="100000"/>
                        </a:lnSpc>
                        <a:spcBef>
                          <a:spcPct val="20000"/>
                        </a:spcBef>
                        <a:spcAft>
                          <a:spcPct val="0"/>
                        </a:spcAft>
                        <a:buClrTx/>
                        <a:buSzTx/>
                        <a:buFontTx/>
                        <a:buNone/>
                        <a:tabLst/>
                      </a:pPr>
                      <a:r>
                        <a:rPr lang="en-US" sz="2400" kern="1200" baseline="0" dirty="0" smtClean="0">
                          <a:solidFill>
                            <a:srgbClr val="000066"/>
                          </a:solidFill>
                          <a:latin typeface="+mj-lt"/>
                          <a:ea typeface="+mn-ea"/>
                          <a:cs typeface="+mn-cs"/>
                        </a:rPr>
                        <a:t>Inland handling sub-component</a:t>
                      </a:r>
                      <a:endParaRPr kumimoji="0" lang="en-US" sz="2400" b="0" i="0" u="none" strike="noStrike" cap="none" normalizeH="0" baseline="0" dirty="0" smtClean="0">
                        <a:ln>
                          <a:noFill/>
                        </a:ln>
                        <a:solidFill>
                          <a:srgbClr val="000066"/>
                        </a:solidFill>
                        <a:effectLst/>
                        <a:latin typeface="+mj-lt"/>
                      </a:endParaRPr>
                    </a:p>
                  </a:txBody>
                  <a:tcPr anchor="ctr" horzOverflow="overflow"/>
                </a:tc>
                <a:tc>
                  <a:txBody>
                    <a:bodyPr/>
                    <a:lstStyle/>
                    <a:p>
                      <a:pPr algn="ctr"/>
                      <a:r>
                        <a:rPr lang="en-US" sz="2400" dirty="0" smtClean="0">
                          <a:solidFill>
                            <a:srgbClr val="000066"/>
                          </a:solidFill>
                          <a:latin typeface="+mj-lt"/>
                        </a:rPr>
                        <a:t>5.21%</a:t>
                      </a:r>
                      <a:endParaRPr lang="en-US" sz="2400" dirty="0">
                        <a:solidFill>
                          <a:srgbClr val="000066"/>
                        </a:solidFill>
                        <a:latin typeface="+mj-lt"/>
                      </a:endParaRPr>
                    </a:p>
                  </a:txBody>
                  <a:tcPr anchor="ctr"/>
                </a:tc>
              </a:tr>
            </a:tbl>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OLDNAME" val="Group 1045"/>
</p:tagLst>
</file>

<file path=ppt/tags/tag2.xml><?xml version="1.0" encoding="utf-8"?>
<p:tagLst xmlns:a="http://schemas.openxmlformats.org/drawingml/2006/main" xmlns:r="http://schemas.openxmlformats.org/officeDocument/2006/relationships" xmlns:p="http://schemas.openxmlformats.org/presentationml/2006/main">
  <p:tag name="OLDITEM" val="Group 16"/>
</p:tagLst>
</file>

<file path=ppt/tags/tag3.xml><?xml version="1.0" encoding="utf-8"?>
<p:tagLst xmlns:a="http://schemas.openxmlformats.org/drawingml/2006/main" xmlns:r="http://schemas.openxmlformats.org/officeDocument/2006/relationships" xmlns:p="http://schemas.openxmlformats.org/presentationml/2006/main">
  <p:tag name="OLDITEM" val="ProjectedLogoDivider"/>
</p:tagLst>
</file>

<file path=ppt/tags/tag4.xml><?xml version="1.0" encoding="utf-8"?>
<p:tagLst xmlns:a="http://schemas.openxmlformats.org/drawingml/2006/main" xmlns:r="http://schemas.openxmlformats.org/officeDocument/2006/relationships" xmlns:p="http://schemas.openxmlformats.org/presentationml/2006/main">
  <p:tag name="OLDNAME" val="LogoToggleBoxSlid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2290</TotalTime>
  <Words>2774</Words>
  <Application>Microsoft Office PowerPoint</Application>
  <PresentationFormat>On-screen Show (4:3)</PresentationFormat>
  <Paragraphs>709</Paragraphs>
  <Slides>45</Slides>
  <Notes>8</Notes>
  <HiddenSlides>0</HiddenSlides>
  <MMClips>0</MMClips>
  <ScaleCrop>false</ScaleCrop>
  <HeadingPairs>
    <vt:vector size="8" baseType="variant">
      <vt:variant>
        <vt:lpstr>Fonts Used</vt:lpstr>
      </vt:variant>
      <vt:variant>
        <vt:i4>6</vt:i4>
      </vt:variant>
      <vt:variant>
        <vt:lpstr>Design Template</vt:lpstr>
      </vt:variant>
      <vt:variant>
        <vt:i4>4</vt:i4>
      </vt:variant>
      <vt:variant>
        <vt:lpstr>Embedded OLE Servers</vt:lpstr>
      </vt:variant>
      <vt:variant>
        <vt:i4>1</vt:i4>
      </vt:variant>
      <vt:variant>
        <vt:lpstr>Slide Titles</vt:lpstr>
      </vt:variant>
      <vt:variant>
        <vt:i4>45</vt:i4>
      </vt:variant>
    </vt:vector>
  </HeadingPairs>
  <TitlesOfParts>
    <vt:vector size="56" baseType="lpstr">
      <vt:lpstr>Calibri</vt:lpstr>
      <vt:lpstr>Arial</vt:lpstr>
      <vt:lpstr>Monotype Corsiva</vt:lpstr>
      <vt:lpstr>Wingdings</vt:lpstr>
      <vt:lpstr>Times New Roman</vt:lpstr>
      <vt:lpstr>Arial Rounded MT Bold</vt:lpstr>
      <vt:lpstr>Office Theme</vt:lpstr>
      <vt:lpstr>Office Theme</vt:lpstr>
      <vt:lpstr>Office Theme</vt:lpstr>
      <vt:lpstr>Office Theme</vt:lpstr>
      <vt:lpstr>Chart</vt:lpstr>
      <vt:lpstr>SBI Capital Markets Limited</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Developers’ Perspective</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Case Studies</vt:lpstr>
      <vt:lpstr>Slide 34</vt:lpstr>
      <vt:lpstr>Slide 35</vt:lpstr>
      <vt:lpstr>Comparison of Original Bid parameters &amp; Current Parameters for Mundra UMPP</vt:lpstr>
      <vt:lpstr>Base Case</vt:lpstr>
      <vt:lpstr>Slide 38</vt:lpstr>
      <vt:lpstr>Slide 39</vt:lpstr>
      <vt:lpstr>Slide 40</vt:lpstr>
      <vt:lpstr>Slide 41</vt:lpstr>
      <vt:lpstr>Slide 42</vt:lpstr>
      <vt:lpstr>Slide 43</vt:lpstr>
      <vt:lpstr>Slide 44</vt:lpstr>
      <vt:lpstr>Slide 45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Tariff based Bidding</dc:title>
  <dc:creator>sbicap</dc:creator>
  <cp:lastModifiedBy>rajat.misra</cp:lastModifiedBy>
  <cp:revision>150</cp:revision>
  <dcterms:created xsi:type="dcterms:W3CDTF">2006-08-16T00:00:00Z</dcterms:created>
  <dcterms:modified xsi:type="dcterms:W3CDTF">2011-07-20T15:52:32Z</dcterms:modified>
</cp:coreProperties>
</file>