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charts/chart3.xml" ContentType="application/vnd.openxmlformats-officedocument.drawingml.char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charts/chart4.xml" ContentType="application/vnd.openxmlformats-officedocument.drawingml.chart+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drawings/drawing1.xml" ContentType="application/vnd.openxmlformats-officedocument.drawingml.chartshapes+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charts/chart6.xml" ContentType="application/vnd.openxmlformats-officedocument.drawingml.chart+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7"/>
  </p:notesMasterIdLst>
  <p:sldIdLst>
    <p:sldId id="264" r:id="rId2"/>
    <p:sldId id="441" r:id="rId3"/>
    <p:sldId id="440" r:id="rId4"/>
    <p:sldId id="416" r:id="rId5"/>
    <p:sldId id="466" r:id="rId6"/>
    <p:sldId id="435" r:id="rId7"/>
    <p:sldId id="269" r:id="rId8"/>
    <p:sldId id="329" r:id="rId9"/>
    <p:sldId id="333" r:id="rId10"/>
    <p:sldId id="424" r:id="rId11"/>
    <p:sldId id="503" r:id="rId12"/>
    <p:sldId id="504" r:id="rId13"/>
    <p:sldId id="505" r:id="rId14"/>
    <p:sldId id="402" r:id="rId15"/>
    <p:sldId id="407" r:id="rId16"/>
    <p:sldId id="401" r:id="rId17"/>
    <p:sldId id="403" r:id="rId18"/>
    <p:sldId id="439" r:id="rId19"/>
    <p:sldId id="392" r:id="rId20"/>
    <p:sldId id="393" r:id="rId21"/>
    <p:sldId id="394" r:id="rId22"/>
    <p:sldId id="549" r:id="rId23"/>
    <p:sldId id="527" r:id="rId24"/>
    <p:sldId id="445" r:id="rId25"/>
    <p:sldId id="395" r:id="rId26"/>
    <p:sldId id="548" r:id="rId27"/>
    <p:sldId id="396" r:id="rId28"/>
    <p:sldId id="397" r:id="rId29"/>
    <p:sldId id="525" r:id="rId30"/>
    <p:sldId id="526" r:id="rId31"/>
    <p:sldId id="528" r:id="rId32"/>
    <p:sldId id="529" r:id="rId33"/>
    <p:sldId id="530" r:id="rId34"/>
    <p:sldId id="547" r:id="rId35"/>
    <p:sldId id="531" r:id="rId36"/>
    <p:sldId id="532" r:id="rId37"/>
    <p:sldId id="533" r:id="rId38"/>
    <p:sldId id="534" r:id="rId39"/>
    <p:sldId id="535" r:id="rId40"/>
    <p:sldId id="536" r:id="rId41"/>
    <p:sldId id="537" r:id="rId42"/>
    <p:sldId id="538" r:id="rId43"/>
    <p:sldId id="520" r:id="rId44"/>
    <p:sldId id="510" r:id="rId45"/>
    <p:sldId id="511" r:id="rId46"/>
    <p:sldId id="512" r:id="rId47"/>
    <p:sldId id="513" r:id="rId48"/>
    <p:sldId id="514" r:id="rId49"/>
    <p:sldId id="517" r:id="rId50"/>
    <p:sldId id="523" r:id="rId51"/>
    <p:sldId id="521" r:id="rId52"/>
    <p:sldId id="539" r:id="rId53"/>
    <p:sldId id="540" r:id="rId54"/>
    <p:sldId id="541" r:id="rId55"/>
    <p:sldId id="542" r:id="rId56"/>
    <p:sldId id="543" r:id="rId57"/>
    <p:sldId id="544" r:id="rId58"/>
    <p:sldId id="545" r:id="rId59"/>
    <p:sldId id="546" r:id="rId60"/>
    <p:sldId id="480" r:id="rId61"/>
    <p:sldId id="481" r:id="rId62"/>
    <p:sldId id="482" r:id="rId63"/>
    <p:sldId id="483" r:id="rId64"/>
    <p:sldId id="486" r:id="rId65"/>
    <p:sldId id="487" r:id="rId66"/>
    <p:sldId id="488" r:id="rId67"/>
    <p:sldId id="489" r:id="rId68"/>
    <p:sldId id="490" r:id="rId69"/>
    <p:sldId id="491" r:id="rId70"/>
    <p:sldId id="492" r:id="rId71"/>
    <p:sldId id="493" r:id="rId72"/>
    <p:sldId id="494" r:id="rId73"/>
    <p:sldId id="495" r:id="rId74"/>
    <p:sldId id="496" r:id="rId75"/>
    <p:sldId id="328" r:id="rId76"/>
  </p:sldIdLst>
  <p:sldSz cx="9144000" cy="6858000" type="screen4x3"/>
  <p:notesSz cx="6858000" cy="9144000"/>
  <p:defaultTextStyle>
    <a:defPPr>
      <a:defRPr lang="en-US"/>
    </a:defPPr>
    <a:lvl1pPr algn="l" rtl="0" fontAlgn="base">
      <a:spcBef>
        <a:spcPct val="0"/>
      </a:spcBef>
      <a:spcAft>
        <a:spcPct val="0"/>
      </a:spcAft>
      <a:defRPr sz="1200" kern="1200">
        <a:solidFill>
          <a:schemeClr val="bg2"/>
        </a:solidFill>
        <a:latin typeface="Zurich Blk BT" pitchFamily="34" charset="0"/>
        <a:ea typeface="+mn-ea"/>
        <a:cs typeface="+mn-cs"/>
      </a:defRPr>
    </a:lvl1pPr>
    <a:lvl2pPr marL="457200" algn="l" rtl="0" fontAlgn="base">
      <a:spcBef>
        <a:spcPct val="0"/>
      </a:spcBef>
      <a:spcAft>
        <a:spcPct val="0"/>
      </a:spcAft>
      <a:defRPr sz="1200" kern="1200">
        <a:solidFill>
          <a:schemeClr val="bg2"/>
        </a:solidFill>
        <a:latin typeface="Zurich Blk BT" pitchFamily="34" charset="0"/>
        <a:ea typeface="+mn-ea"/>
        <a:cs typeface="+mn-cs"/>
      </a:defRPr>
    </a:lvl2pPr>
    <a:lvl3pPr marL="914400" algn="l" rtl="0" fontAlgn="base">
      <a:spcBef>
        <a:spcPct val="0"/>
      </a:spcBef>
      <a:spcAft>
        <a:spcPct val="0"/>
      </a:spcAft>
      <a:defRPr sz="1200" kern="1200">
        <a:solidFill>
          <a:schemeClr val="bg2"/>
        </a:solidFill>
        <a:latin typeface="Zurich Blk BT" pitchFamily="34" charset="0"/>
        <a:ea typeface="+mn-ea"/>
        <a:cs typeface="+mn-cs"/>
      </a:defRPr>
    </a:lvl3pPr>
    <a:lvl4pPr marL="1371600" algn="l" rtl="0" fontAlgn="base">
      <a:spcBef>
        <a:spcPct val="0"/>
      </a:spcBef>
      <a:spcAft>
        <a:spcPct val="0"/>
      </a:spcAft>
      <a:defRPr sz="1200" kern="1200">
        <a:solidFill>
          <a:schemeClr val="bg2"/>
        </a:solidFill>
        <a:latin typeface="Zurich Blk BT" pitchFamily="34" charset="0"/>
        <a:ea typeface="+mn-ea"/>
        <a:cs typeface="+mn-cs"/>
      </a:defRPr>
    </a:lvl4pPr>
    <a:lvl5pPr marL="1828800" algn="l" rtl="0" fontAlgn="base">
      <a:spcBef>
        <a:spcPct val="0"/>
      </a:spcBef>
      <a:spcAft>
        <a:spcPct val="0"/>
      </a:spcAft>
      <a:defRPr sz="1200" kern="1200">
        <a:solidFill>
          <a:schemeClr val="bg2"/>
        </a:solidFill>
        <a:latin typeface="Zurich Blk BT" pitchFamily="34" charset="0"/>
        <a:ea typeface="+mn-ea"/>
        <a:cs typeface="+mn-cs"/>
      </a:defRPr>
    </a:lvl5pPr>
    <a:lvl6pPr marL="2286000" algn="l" defTabSz="914400" rtl="0" eaLnBrk="1" latinLnBrk="0" hangingPunct="1">
      <a:defRPr sz="1200" kern="1200">
        <a:solidFill>
          <a:schemeClr val="bg2"/>
        </a:solidFill>
        <a:latin typeface="Zurich Blk BT" pitchFamily="34" charset="0"/>
        <a:ea typeface="+mn-ea"/>
        <a:cs typeface="+mn-cs"/>
      </a:defRPr>
    </a:lvl6pPr>
    <a:lvl7pPr marL="2743200" algn="l" defTabSz="914400" rtl="0" eaLnBrk="1" latinLnBrk="0" hangingPunct="1">
      <a:defRPr sz="1200" kern="1200">
        <a:solidFill>
          <a:schemeClr val="bg2"/>
        </a:solidFill>
        <a:latin typeface="Zurich Blk BT" pitchFamily="34" charset="0"/>
        <a:ea typeface="+mn-ea"/>
        <a:cs typeface="+mn-cs"/>
      </a:defRPr>
    </a:lvl7pPr>
    <a:lvl8pPr marL="3200400" algn="l" defTabSz="914400" rtl="0" eaLnBrk="1" latinLnBrk="0" hangingPunct="1">
      <a:defRPr sz="1200" kern="1200">
        <a:solidFill>
          <a:schemeClr val="bg2"/>
        </a:solidFill>
        <a:latin typeface="Zurich Blk BT" pitchFamily="34" charset="0"/>
        <a:ea typeface="+mn-ea"/>
        <a:cs typeface="+mn-cs"/>
      </a:defRPr>
    </a:lvl8pPr>
    <a:lvl9pPr marL="3657600" algn="l" defTabSz="914400" rtl="0" eaLnBrk="1" latinLnBrk="0" hangingPunct="1">
      <a:defRPr sz="1200" kern="1200">
        <a:solidFill>
          <a:schemeClr val="bg2"/>
        </a:solidFill>
        <a:latin typeface="Zurich Blk BT"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595" autoAdjust="0"/>
  </p:normalViewPr>
  <p:slideViewPr>
    <p:cSldViewPr>
      <p:cViewPr varScale="1">
        <p:scale>
          <a:sx n="75" d="100"/>
          <a:sy n="75" d="100"/>
        </p:scale>
        <p:origin x="-10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48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harts/_rels/chart1.xml.rels><?xml version="1.0" encoding="UTF-8" standalone="yes"?>
<Relationships xmlns="http://schemas.openxmlformats.org/package/2006/relationships"><Relationship Id="rId1" Type="http://schemas.openxmlformats.org/officeDocument/2006/relationships/oleObject" Target="file:///\\POWER\ECO\AINI\RCP%2010.6.2009\mydocuments\MMC\MMC%20Annual%20Reports\MMC%20Annual%20Report%202010-11\Annual%20Report%202010-11.xlsx"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VIJAY%20M%20DESH%20PANDE\Desktop\Price%20of%20Power%20Jan-Mar%2010.xlsx" TargetMode="External"/><Relationship Id="rId1" Type="http://schemas.openxmlformats.org/officeDocument/2006/relationships/image" Target="../media/image3.jpeg"/></Relationships>
</file>

<file path=ppt/charts/_rels/chart3.xml.rels><?xml version="1.0" encoding="UTF-8" standalone="yes"?>
<Relationships xmlns="http://schemas.openxmlformats.org/package/2006/relationships"><Relationship Id="rId1" Type="http://schemas.openxmlformats.org/officeDocument/2006/relationships/oleObject" Target="file:///\\POWER\ECO\AINI\RCP%2010.6.2009\mydocuments\MMC\MMC%20Annual%20Reports\MMC%20Annual%20Report%202010-11\Annual%20Report%202010-11.xlsx"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file:///C:\Documents%20and%20Settings\icube\Desktop\prstn.xlsx" TargetMode="External"/><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oleObject" Target="file:///\\POWER\ECO\AINI\RCP%2010.6.2009\mydocuments\MMC\MMC%20Annual%20Reports\MMC%20Annual%20Report%202010-11\Annual%20Report%202010-11.xlsx"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F:\total%20volume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POWER\ECO\AINI\RCP%2010.6.2009\mydocuments\MMC\MMC%20Annual%20Reports\MMC%20Annual%20Report%202010-11\Annual%20Report%202010-1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POWER\ECO\AINI\RCP%2010.6.2009\mydocuments\MMC\MMC%20Annual%20Reports\MMC%20Annual%20Report%202010-11\Annual%20Report%202010-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400" b="1" i="0" u="none" strike="noStrike" baseline="0">
                <a:solidFill>
                  <a:srgbClr val="000000"/>
                </a:solidFill>
                <a:latin typeface="Times New Roman"/>
                <a:ea typeface="Times New Roman"/>
                <a:cs typeface="Times New Roman"/>
              </a:defRPr>
            </a:pPr>
            <a:r>
              <a:rPr lang="en-IN" sz="1400"/>
              <a:t>Chart-6: Share</a:t>
            </a:r>
            <a:r>
              <a:rPr lang="en-IN" sz="1400" baseline="0"/>
              <a:t> of Different Segments in Total Electricity Generation in 2010-11</a:t>
            </a:r>
            <a:endParaRPr lang="en-IN" sz="1400"/>
          </a:p>
        </c:rich>
      </c:tx>
      <c:layout/>
    </c:title>
    <c:view3D>
      <c:rotX val="30"/>
      <c:perspective val="30"/>
    </c:view3D>
    <c:plotArea>
      <c:layout/>
      <c:pie3DChart>
        <c:varyColors val="1"/>
        <c:ser>
          <c:idx val="0"/>
          <c:order val="0"/>
          <c:dLbls>
            <c:dLbl>
              <c:idx val="0"/>
              <c:layout>
                <c:manualLayout>
                  <c:x val="-3.1897934646406466E-2"/>
                  <c:y val="-1.8912529550827638E-2"/>
                </c:manualLayout>
              </c:layout>
              <c:dLblPos val="bestFit"/>
              <c:showVal val="1"/>
            </c:dLbl>
            <c:dLbl>
              <c:idx val="1"/>
              <c:layout>
                <c:manualLayout>
                  <c:x val="0"/>
                  <c:y val="-2.8368794326241127E-2"/>
                </c:manualLayout>
              </c:layout>
              <c:dLblPos val="bestFit"/>
              <c:showVal val="1"/>
            </c:dLbl>
            <c:dLbl>
              <c:idx val="2"/>
              <c:layout>
                <c:manualLayout>
                  <c:x val="2.2328554252484163E-2"/>
                  <c:y val="0"/>
                </c:manualLayout>
              </c:layout>
              <c:dLblPos val="bestFit"/>
              <c:showVal val="1"/>
            </c:dLbl>
            <c:txPr>
              <a:bodyPr/>
              <a:lstStyle/>
              <a:p>
                <a:pPr>
                  <a:defRPr lang="en-IN" sz="1600" b="0" i="0" u="none" strike="noStrike" baseline="0">
                    <a:solidFill>
                      <a:srgbClr val="000000"/>
                    </a:solidFill>
                    <a:latin typeface="Calibri"/>
                    <a:ea typeface="Calibri"/>
                    <a:cs typeface="Calibri"/>
                  </a:defRPr>
                </a:pPr>
                <a:endParaRPr lang="en-US"/>
              </a:p>
            </c:txPr>
            <c:dLblPos val="outEnd"/>
            <c:showVal val="1"/>
            <c:showLeaderLines val="1"/>
          </c:dLbls>
          <c:cat>
            <c:strRef>
              <c:f>Sheet8!$A$38:$D$38</c:f>
              <c:strCache>
                <c:ptCount val="4"/>
                <c:pt idx="0">
                  <c:v>Bilateral Transactions</c:v>
                </c:pt>
                <c:pt idx="1">
                  <c:v>Power Exchange Transactions </c:v>
                </c:pt>
                <c:pt idx="2">
                  <c:v>UI Transactions </c:v>
                </c:pt>
                <c:pt idx="3">
                  <c:v>Long Term Transactions </c:v>
                </c:pt>
              </c:strCache>
            </c:strRef>
          </c:cat>
          <c:val>
            <c:numRef>
              <c:f>Sheet8!$A$39:$D$39</c:f>
              <c:numCache>
                <c:formatCode>0%</c:formatCode>
                <c:ptCount val="4"/>
                <c:pt idx="0">
                  <c:v>4.9339846066768007E-2</c:v>
                </c:pt>
                <c:pt idx="1">
                  <c:v>1.6728255231476408E-2</c:v>
                </c:pt>
                <c:pt idx="2">
                  <c:v>3.4687933518680866E-2</c:v>
                </c:pt>
                <c:pt idx="3">
                  <c:v>0.89924396543015461</c:v>
                </c:pt>
              </c:numCache>
            </c:numRef>
          </c:val>
        </c:ser>
        <c:dLbls>
          <c:showVal val="1"/>
        </c:dLbls>
      </c:pie3DChart>
      <c:spPr>
        <a:noFill/>
        <a:ln w="25400">
          <a:noFill/>
        </a:ln>
      </c:spPr>
    </c:plotArea>
    <c:legend>
      <c:legendPos val="b"/>
      <c:layout/>
      <c:txPr>
        <a:bodyPr/>
        <a:lstStyle/>
        <a:p>
          <a:pPr>
            <a:defRPr lang="en-IN" sz="1400" b="0" i="0" u="none" strike="noStrike" baseline="0">
              <a:solidFill>
                <a:srgbClr val="000000"/>
              </a:solidFill>
              <a:latin typeface="Times New Roman"/>
              <a:ea typeface="Times New Roman"/>
              <a:cs typeface="Times New Roman"/>
            </a:defRPr>
          </a:pPr>
          <a:endParaRPr lang="en-US"/>
        </a:p>
      </c:txPr>
    </c:legend>
    <c:plotVisOnly val="1"/>
    <c:dispBlanksAs val="zero"/>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a:pPr>
            <a:r>
              <a:rPr lang="en-US" b="0" dirty="0">
                <a:solidFill>
                  <a:schemeClr val="tx2"/>
                </a:solidFill>
                <a:latin typeface="Calibri" pitchFamily="34" charset="0"/>
              </a:rPr>
              <a:t>Volume of Transactions through Short Term </a:t>
            </a:r>
            <a:r>
              <a:rPr lang="en-US" b="0" dirty="0" smtClean="0">
                <a:solidFill>
                  <a:schemeClr val="tx2"/>
                </a:solidFill>
                <a:latin typeface="Calibri" pitchFamily="34" charset="0"/>
              </a:rPr>
              <a:t>Market in Billion kWh</a:t>
            </a:r>
            <a:r>
              <a:rPr lang="en-US" b="0" baseline="0" dirty="0" smtClean="0">
                <a:solidFill>
                  <a:schemeClr val="tx2"/>
                </a:solidFill>
                <a:latin typeface="Calibri" pitchFamily="34" charset="0"/>
              </a:rPr>
              <a:t> (units)</a:t>
            </a:r>
            <a:endParaRPr lang="en-US" b="0" dirty="0">
              <a:solidFill>
                <a:schemeClr val="tx2"/>
              </a:solidFill>
              <a:latin typeface="Calibri" pitchFamily="34" charset="0"/>
            </a:endParaRPr>
          </a:p>
        </c:rich>
      </c:tx>
      <c:layout/>
    </c:title>
    <c:view3D>
      <c:rotX val="20"/>
      <c:perspective val="30"/>
    </c:view3D>
    <c:sideWall>
      <c:spPr>
        <a:blipFill>
          <a:blip xmlns:r="http://schemas.openxmlformats.org/officeDocument/2006/relationships" r:embed="rId1"/>
          <a:tile tx="0" ty="0" sx="100000" sy="100000" flip="none" algn="tl"/>
        </a:blipFill>
      </c:spPr>
    </c:sideWall>
    <c:backWall>
      <c:spPr>
        <a:blipFill>
          <a:blip xmlns:r="http://schemas.openxmlformats.org/officeDocument/2006/relationships" r:embed="rId1"/>
          <a:tile tx="0" ty="0" sx="100000" sy="100000" flip="none" algn="tl"/>
        </a:blipFill>
      </c:spPr>
    </c:backWall>
    <c:plotArea>
      <c:layout/>
      <c:bar3DChart>
        <c:barDir val="col"/>
        <c:grouping val="stacked"/>
        <c:ser>
          <c:idx val="0"/>
          <c:order val="0"/>
          <c:tx>
            <c:strRef>
              <c:f>Sheet1!$B$77</c:f>
              <c:strCache>
                <c:ptCount val="1"/>
                <c:pt idx="0">
                  <c:v>Volume of transactions through traders in Billion Units</c:v>
                </c:pt>
              </c:strCache>
            </c:strRef>
          </c:tx>
          <c:spPr>
            <a:solidFill>
              <a:srgbClr val="7030A0"/>
            </a:solidFill>
            <a:ln>
              <a:solidFill>
                <a:schemeClr val="accent1">
                  <a:shade val="50000"/>
                  <a:satMod val="103000"/>
                </a:schemeClr>
              </a:solidFill>
            </a:ln>
          </c:spPr>
          <c:dLbls>
            <c:dLbl>
              <c:idx val="0"/>
              <c:layout>
                <c:manualLayout>
                  <c:x val="8.3333333333333766E-3"/>
                  <c:y val="0"/>
                </c:manualLayout>
              </c:layout>
              <c:showVal val="1"/>
            </c:dLbl>
            <c:dLbl>
              <c:idx val="1"/>
              <c:layout>
                <c:manualLayout>
                  <c:x val="5.5555555555555558E-3"/>
                  <c:y val="2.1097046413502693E-3"/>
                </c:manualLayout>
              </c:layout>
              <c:showVal val="1"/>
            </c:dLbl>
            <c:dLbl>
              <c:idx val="2"/>
              <c:layout>
                <c:manualLayout>
                  <c:x val="1.1111111111111297E-2"/>
                  <c:y val="-4.2194092827005343E-3"/>
                </c:manualLayout>
              </c:layout>
              <c:showVal val="1"/>
            </c:dLbl>
            <c:dLbl>
              <c:idx val="3"/>
              <c:layout>
                <c:manualLayout>
                  <c:x val="6.9444444444445872E-3"/>
                  <c:y val="4.2194092827005343E-3"/>
                </c:manualLayout>
              </c:layout>
              <c:showVal val="1"/>
            </c:dLbl>
            <c:dLbl>
              <c:idx val="4"/>
              <c:layout>
                <c:manualLayout>
                  <c:x val="6.9444444444445872E-3"/>
                  <c:y val="1.0548523206751311E-2"/>
                </c:manualLayout>
              </c:layout>
              <c:showVal val="1"/>
            </c:dLbl>
            <c:dLbl>
              <c:idx val="5"/>
              <c:layout>
                <c:manualLayout>
                  <c:x val="5.5555555555555558E-3"/>
                  <c:y val="3.1645237383302612E-2"/>
                </c:manualLayout>
              </c:layout>
              <c:showVal val="1"/>
            </c:dLbl>
            <c:txPr>
              <a:bodyPr rot="-5400000" vert="horz"/>
              <a:lstStyle/>
              <a:p>
                <a:pPr>
                  <a:defRPr lang="en-IN">
                    <a:solidFill>
                      <a:schemeClr val="bg1"/>
                    </a:solidFill>
                  </a:defRPr>
                </a:pPr>
                <a:endParaRPr lang="en-US"/>
              </a:p>
            </c:txPr>
            <c:showVal val="1"/>
          </c:dLbls>
          <c:cat>
            <c:strRef>
              <c:f>Sheet1!$A$78:$A$83</c:f>
              <c:strCache>
                <c:ptCount val="6"/>
                <c:pt idx="0">
                  <c:v>2004-05</c:v>
                </c:pt>
                <c:pt idx="1">
                  <c:v>2005-06</c:v>
                </c:pt>
                <c:pt idx="2">
                  <c:v>2006-07</c:v>
                </c:pt>
                <c:pt idx="3">
                  <c:v>2007-08</c:v>
                </c:pt>
                <c:pt idx="4">
                  <c:v>2008-09</c:v>
                </c:pt>
                <c:pt idx="5">
                  <c:v>2009-10</c:v>
                </c:pt>
              </c:strCache>
            </c:strRef>
          </c:cat>
          <c:val>
            <c:numRef>
              <c:f>Sheet1!$B$78:$B$83</c:f>
              <c:numCache>
                <c:formatCode>General</c:formatCode>
                <c:ptCount val="6"/>
                <c:pt idx="0">
                  <c:v>10.639999999999999</c:v>
                </c:pt>
                <c:pt idx="1">
                  <c:v>14.18</c:v>
                </c:pt>
                <c:pt idx="2">
                  <c:v>15.02</c:v>
                </c:pt>
                <c:pt idx="3">
                  <c:v>16.07</c:v>
                </c:pt>
                <c:pt idx="4">
                  <c:v>21.419999999999987</c:v>
                </c:pt>
                <c:pt idx="5">
                  <c:v>26.82</c:v>
                </c:pt>
              </c:numCache>
            </c:numRef>
          </c:val>
        </c:ser>
        <c:ser>
          <c:idx val="1"/>
          <c:order val="1"/>
          <c:tx>
            <c:strRef>
              <c:f>Sheet1!$C$77</c:f>
              <c:strCache>
                <c:ptCount val="1"/>
                <c:pt idx="0">
                  <c:v>Volume of Transaction through Power Exchanges in Billion Units</c:v>
                </c:pt>
              </c:strCache>
            </c:strRef>
          </c:tx>
          <c:dLbls>
            <c:dLbl>
              <c:idx val="4"/>
              <c:layout>
                <c:manualLayout>
                  <c:x val="6.9444444444445872E-3"/>
                  <c:y val="-8.4388351772484244E-2"/>
                </c:manualLayout>
              </c:layout>
              <c:showVal val="1"/>
            </c:dLbl>
            <c:dLbl>
              <c:idx val="5"/>
              <c:layout>
                <c:manualLayout>
                  <c:x val="6.9444444444445872E-3"/>
                  <c:y val="-1.0548523206751311E-2"/>
                </c:manualLayout>
              </c:layout>
              <c:spPr/>
              <c:txPr>
                <a:bodyPr rot="-5400000" vert="horz"/>
                <a:lstStyle/>
                <a:p>
                  <a:pPr>
                    <a:defRPr lang="en-IN">
                      <a:solidFill>
                        <a:schemeClr val="bg1"/>
                      </a:solidFill>
                    </a:defRPr>
                  </a:pPr>
                  <a:endParaRPr lang="en-US"/>
                </a:p>
              </c:txPr>
              <c:showVal val="1"/>
            </c:dLbl>
            <c:txPr>
              <a:bodyPr rot="-5400000" vert="horz"/>
              <a:lstStyle/>
              <a:p>
                <a:pPr>
                  <a:defRPr lang="en-IN">
                    <a:solidFill>
                      <a:schemeClr val="tx1"/>
                    </a:solidFill>
                  </a:defRPr>
                </a:pPr>
                <a:endParaRPr lang="en-US"/>
              </a:p>
            </c:txPr>
            <c:showVal val="1"/>
          </c:dLbls>
          <c:cat>
            <c:strRef>
              <c:f>Sheet1!$A$78:$A$83</c:f>
              <c:strCache>
                <c:ptCount val="6"/>
                <c:pt idx="0">
                  <c:v>2004-05</c:v>
                </c:pt>
                <c:pt idx="1">
                  <c:v>2005-06</c:v>
                </c:pt>
                <c:pt idx="2">
                  <c:v>2006-07</c:v>
                </c:pt>
                <c:pt idx="3">
                  <c:v>2007-08</c:v>
                </c:pt>
                <c:pt idx="4">
                  <c:v>2008-09</c:v>
                </c:pt>
                <c:pt idx="5">
                  <c:v>2009-10</c:v>
                </c:pt>
              </c:strCache>
            </c:strRef>
          </c:cat>
          <c:val>
            <c:numRef>
              <c:f>Sheet1!$C$78:$C$83</c:f>
              <c:numCache>
                <c:formatCode>General</c:formatCode>
                <c:ptCount val="6"/>
                <c:pt idx="4">
                  <c:v>2.77</c:v>
                </c:pt>
                <c:pt idx="5">
                  <c:v>7.0860000000000003</c:v>
                </c:pt>
              </c:numCache>
            </c:numRef>
          </c:val>
        </c:ser>
        <c:shape val="cylinder"/>
        <c:axId val="55191808"/>
        <c:axId val="55201792"/>
        <c:axId val="0"/>
      </c:bar3DChart>
      <c:catAx>
        <c:axId val="55191808"/>
        <c:scaling>
          <c:orientation val="minMax"/>
        </c:scaling>
        <c:axPos val="b"/>
        <c:tickLblPos val="nextTo"/>
        <c:txPr>
          <a:bodyPr/>
          <a:lstStyle/>
          <a:p>
            <a:pPr>
              <a:defRPr lang="en-IN"/>
            </a:pPr>
            <a:endParaRPr lang="en-US"/>
          </a:p>
        </c:txPr>
        <c:crossAx val="55201792"/>
        <c:crosses val="autoZero"/>
        <c:auto val="1"/>
        <c:lblAlgn val="ctr"/>
        <c:lblOffset val="100"/>
      </c:catAx>
      <c:valAx>
        <c:axId val="55201792"/>
        <c:scaling>
          <c:orientation val="minMax"/>
        </c:scaling>
        <c:axPos val="l"/>
        <c:majorGridlines/>
        <c:numFmt formatCode="General" sourceLinked="1"/>
        <c:tickLblPos val="nextTo"/>
        <c:txPr>
          <a:bodyPr/>
          <a:lstStyle/>
          <a:p>
            <a:pPr>
              <a:defRPr lang="en-IN"/>
            </a:pPr>
            <a:endParaRPr lang="en-US"/>
          </a:p>
        </c:txPr>
        <c:crossAx val="55191808"/>
        <c:crosses val="autoZero"/>
        <c:crossBetween val="between"/>
      </c:valAx>
    </c:plotArea>
    <c:legend>
      <c:legendPos val="r"/>
      <c:layout>
        <c:manualLayout>
          <c:xMode val="edge"/>
          <c:yMode val="edge"/>
          <c:x val="0.65416666666666667"/>
          <c:y val="0.17652812385793779"/>
          <c:w val="0.29444444444444873"/>
          <c:h val="0.68357885644042982"/>
        </c:manualLayout>
      </c:layout>
      <c:txPr>
        <a:bodyPr/>
        <a:lstStyle/>
        <a:p>
          <a:pPr>
            <a:defRPr lang="en-IN" sz="2400"/>
          </a:pPr>
          <a:endParaRPr lang="en-US"/>
        </a:p>
      </c:txPr>
    </c:legend>
    <c:plotVisOnly val="1"/>
  </c:chart>
  <c:txPr>
    <a:bodyPr/>
    <a:lstStyle/>
    <a:p>
      <a:pPr>
        <a:defRPr sz="1800"/>
      </a:pPr>
      <a:endParaRPr lang="en-US"/>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400" b="1" i="0" u="none" strike="noStrike" baseline="0">
                <a:solidFill>
                  <a:srgbClr val="000000"/>
                </a:solidFill>
                <a:latin typeface="Calibri"/>
                <a:ea typeface="Calibri"/>
                <a:cs typeface="Calibri"/>
              </a:defRPr>
            </a:pPr>
            <a:r>
              <a:rPr lang="en-IN" sz="1400"/>
              <a:t>Chart 1: Total Volume of Electricity Transacted through Traders and Power Exchanges</a:t>
            </a:r>
          </a:p>
        </c:rich>
      </c:tx>
      <c:layout/>
    </c:title>
    <c:view3D>
      <c:depthPercent val="100"/>
      <c:rAngAx val="1"/>
    </c:view3D>
    <c:plotArea>
      <c:layout/>
      <c:bar3DChart>
        <c:barDir val="col"/>
        <c:grouping val="stacked"/>
        <c:ser>
          <c:idx val="0"/>
          <c:order val="0"/>
          <c:dLbls>
            <c:dLbl>
              <c:idx val="0"/>
              <c:layout>
                <c:manualLayout>
                  <c:x val="1.2948202475659898E-2"/>
                  <c:y val="-0.24942450614725875"/>
                </c:manualLayout>
              </c:layout>
              <c:showVal val="1"/>
            </c:dLbl>
            <c:dLbl>
              <c:idx val="1"/>
              <c:layout>
                <c:manualLayout>
                  <c:x val="9.0595168717025141E-3"/>
                  <c:y val="-0.30166376571349807"/>
                </c:manualLayout>
              </c:layout>
              <c:showVal val="1"/>
            </c:dLbl>
            <c:dLbl>
              <c:idx val="2"/>
              <c:layout>
                <c:manualLayout>
                  <c:x val="1.7912142468849354E-2"/>
                  <c:y val="-0.36092112170189405"/>
                </c:manualLayout>
              </c:layout>
              <c:showVal val="1"/>
            </c:dLbl>
            <c:dLbl>
              <c:idx val="3"/>
              <c:layout>
                <c:manualLayout>
                  <c:x val="4.6056427464571913E-3"/>
                  <c:y val="-0.31327602674307542"/>
                </c:manualLayout>
              </c:layout>
              <c:showVal val="1"/>
            </c:dLbl>
            <c:dLbl>
              <c:idx val="4"/>
              <c:layout>
                <c:manualLayout>
                  <c:x val="1.3816928239371581E-2"/>
                  <c:y val="-0.35530085959885865"/>
                </c:manualLayout>
              </c:layout>
              <c:showVal val="1"/>
            </c:dLbl>
            <c:txPr>
              <a:bodyPr/>
              <a:lstStyle/>
              <a:p>
                <a:pPr>
                  <a:defRPr lang="en-IN" sz="1400" b="0" i="0" u="none" strike="noStrike" baseline="0">
                    <a:solidFill>
                      <a:srgbClr val="000000"/>
                    </a:solidFill>
                    <a:latin typeface="Calibri"/>
                    <a:ea typeface="Calibri"/>
                    <a:cs typeface="Calibri"/>
                  </a:defRPr>
                </a:pPr>
                <a:endParaRPr lang="en-US"/>
              </a:p>
            </c:txPr>
            <c:showVal val="1"/>
          </c:dLbls>
          <c:cat>
            <c:strRef>
              <c:f>'Table 1 &amp; Chart 1'!$K$9:$K$11</c:f>
              <c:strCache>
                <c:ptCount val="3"/>
                <c:pt idx="0">
                  <c:v>2008-09</c:v>
                </c:pt>
                <c:pt idx="1">
                  <c:v>2009-10</c:v>
                </c:pt>
                <c:pt idx="2">
                  <c:v>2010-11 </c:v>
                </c:pt>
              </c:strCache>
            </c:strRef>
          </c:cat>
          <c:val>
            <c:numRef>
              <c:f>'Table 1 &amp; Chart 1'!$L$9:$L$11</c:f>
              <c:numCache>
                <c:formatCode>0.00</c:formatCode>
                <c:ptCount val="3"/>
                <c:pt idx="0">
                  <c:v>24.69</c:v>
                </c:pt>
                <c:pt idx="1">
                  <c:v>33.905378857200006</c:v>
                </c:pt>
                <c:pt idx="2">
                  <c:v>43.224149685500002</c:v>
                </c:pt>
              </c:numCache>
            </c:numRef>
          </c:val>
        </c:ser>
        <c:dLbls>
          <c:showVal val="1"/>
        </c:dLbls>
        <c:shape val="box"/>
        <c:axId val="55125120"/>
        <c:axId val="55126656"/>
        <c:axId val="0"/>
      </c:bar3DChart>
      <c:catAx>
        <c:axId val="55125120"/>
        <c:scaling>
          <c:orientation val="minMax"/>
        </c:scaling>
        <c:axPos val="b"/>
        <c:numFmt formatCode="General" sourceLinked="1"/>
        <c:tickLblPos val="nextTo"/>
        <c:txPr>
          <a:bodyPr rot="0" vert="horz"/>
          <a:lstStyle/>
          <a:p>
            <a:pPr>
              <a:defRPr lang="en-IN" sz="1400" b="0" i="0" u="none" strike="noStrike" baseline="0">
                <a:solidFill>
                  <a:srgbClr val="000000"/>
                </a:solidFill>
                <a:latin typeface="Calibri"/>
                <a:ea typeface="Calibri"/>
                <a:cs typeface="Calibri"/>
              </a:defRPr>
            </a:pPr>
            <a:endParaRPr lang="en-US"/>
          </a:p>
        </c:txPr>
        <c:crossAx val="55126656"/>
        <c:crosses val="autoZero"/>
        <c:auto val="1"/>
        <c:lblAlgn val="ctr"/>
        <c:lblOffset val="100"/>
      </c:catAx>
      <c:valAx>
        <c:axId val="55126656"/>
        <c:scaling>
          <c:orientation val="minMax"/>
        </c:scaling>
        <c:axPos val="l"/>
        <c:majorGridlines/>
        <c:title>
          <c:tx>
            <c:rich>
              <a:bodyPr/>
              <a:lstStyle/>
              <a:p>
                <a:pPr>
                  <a:defRPr lang="en-IN" sz="1000" b="1" i="0" u="none" strike="noStrike" baseline="0">
                    <a:solidFill>
                      <a:srgbClr val="000000"/>
                    </a:solidFill>
                    <a:latin typeface="Calibri"/>
                    <a:ea typeface="Calibri"/>
                    <a:cs typeface="Calibri"/>
                  </a:defRPr>
                </a:pPr>
                <a:r>
                  <a:rPr lang="en-IN"/>
                  <a:t>Volume (BUs)</a:t>
                </a:r>
              </a:p>
            </c:rich>
          </c:tx>
          <c:layout/>
        </c:title>
        <c:numFmt formatCode="0.00" sourceLinked="1"/>
        <c:tickLblPos val="nextTo"/>
        <c:txPr>
          <a:bodyPr rot="0" vert="horz"/>
          <a:lstStyle/>
          <a:p>
            <a:pPr>
              <a:defRPr lang="en-IN" sz="1400" b="0" i="0" u="none" strike="noStrike" baseline="0">
                <a:solidFill>
                  <a:srgbClr val="000000"/>
                </a:solidFill>
                <a:latin typeface="Calibri"/>
                <a:ea typeface="Calibri"/>
                <a:cs typeface="Calibri"/>
              </a:defRPr>
            </a:pPr>
            <a:endParaRPr lang="en-US"/>
          </a:p>
        </c:txPr>
        <c:crossAx val="55125120"/>
        <c:crosses val="autoZero"/>
        <c:crossBetween val="between"/>
      </c:valAx>
      <c:spPr>
        <a:noFill/>
        <a:ln w="25400">
          <a:noFill/>
        </a:ln>
      </c:spPr>
    </c:plotArea>
    <c:plotVisOnly val="1"/>
    <c:dispBlanksAs val="gap"/>
  </c:chart>
  <c:txPr>
    <a:bodyPr/>
    <a:lstStyle/>
    <a:p>
      <a:pPr>
        <a:defRPr sz="10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42"/>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3984958240831374"/>
          <c:y val="9.0484737806909521E-2"/>
          <c:w val="0.77403937007875323"/>
          <c:h val="0.56806684177948452"/>
        </c:manualLayout>
      </c:layout>
      <c:barChart>
        <c:barDir val="col"/>
        <c:grouping val="clustered"/>
        <c:ser>
          <c:idx val="0"/>
          <c:order val="0"/>
          <c:tx>
            <c:strRef>
              <c:f>Sheet1!$C$2</c:f>
              <c:strCache>
                <c:ptCount val="1"/>
                <c:pt idx="0">
                  <c:v>Transactions through Traders</c:v>
                </c:pt>
              </c:strCache>
            </c:strRef>
          </c:tx>
          <c:dLbls>
            <c:dLbl>
              <c:idx val="0"/>
              <c:layout>
                <c:manualLayout>
                  <c:x val="0"/>
                  <c:y val="4.5386810308843109E-3"/>
                </c:manualLayout>
              </c:layout>
              <c:dLblPos val="outEnd"/>
              <c:showVal val="1"/>
            </c:dLbl>
            <c:dLbl>
              <c:idx val="1"/>
              <c:layout>
                <c:manualLayout>
                  <c:x val="-2.7777777777779405E-3"/>
                  <c:y val="6.8791087634424005E-3"/>
                </c:manualLayout>
              </c:layout>
              <c:dLblPos val="outEnd"/>
              <c:showVal val="1"/>
            </c:dLbl>
            <c:dLbl>
              <c:idx val="2"/>
              <c:layout>
                <c:manualLayout>
                  <c:x val="-2.7779965004375907E-3"/>
                  <c:y val="-4.6296296296297014E-3"/>
                </c:manualLayout>
              </c:layout>
              <c:tx>
                <c:rich>
                  <a:bodyPr/>
                  <a:lstStyle/>
                  <a:p>
                    <a:r>
                      <a:rPr lang="en-US" dirty="0" smtClean="0"/>
                      <a:t>6.41</a:t>
                    </a:r>
                    <a:endParaRPr lang="en-US" dirty="0"/>
                  </a:p>
                </c:rich>
              </c:tx>
              <c:dLblPos val="outEnd"/>
              <c:showVal val="1"/>
            </c:dLbl>
            <c:txPr>
              <a:bodyPr rot="-5400000" vert="horz"/>
              <a:lstStyle/>
              <a:p>
                <a:pPr>
                  <a:defRPr lang="en-US"/>
                </a:pPr>
                <a:endParaRPr lang="en-US"/>
              </a:p>
            </c:txPr>
            <c:dLblPos val="outEnd"/>
            <c:showVal val="1"/>
          </c:dLbls>
          <c:cat>
            <c:strRef>
              <c:f>Sheet1!$M$36:$M$42</c:f>
              <c:strCache>
                <c:ptCount val="7"/>
                <c:pt idx="0">
                  <c:v>2004-05</c:v>
                </c:pt>
                <c:pt idx="1">
                  <c:v>2005-06</c:v>
                </c:pt>
                <c:pt idx="2">
                  <c:v>2006-07</c:v>
                </c:pt>
                <c:pt idx="3">
                  <c:v>2007-08</c:v>
                </c:pt>
                <c:pt idx="4">
                  <c:v>2008-09</c:v>
                </c:pt>
                <c:pt idx="5">
                  <c:v>2009-10</c:v>
                </c:pt>
                <c:pt idx="6">
                  <c:v>2010-11** </c:v>
                </c:pt>
              </c:strCache>
            </c:strRef>
          </c:cat>
          <c:val>
            <c:numRef>
              <c:f>Sheet1!$N$36:$N$42</c:f>
              <c:numCache>
                <c:formatCode>General</c:formatCode>
                <c:ptCount val="7"/>
                <c:pt idx="0">
                  <c:v>2.4099999999999997</c:v>
                </c:pt>
                <c:pt idx="1">
                  <c:v>3.23</c:v>
                </c:pt>
                <c:pt idx="2">
                  <c:v>4.51</c:v>
                </c:pt>
                <c:pt idx="3">
                  <c:v>5.6</c:v>
                </c:pt>
                <c:pt idx="4">
                  <c:v>7.31</c:v>
                </c:pt>
                <c:pt idx="5">
                  <c:v>5.26</c:v>
                </c:pt>
                <c:pt idx="6">
                  <c:v>4.92</c:v>
                </c:pt>
              </c:numCache>
            </c:numRef>
          </c:val>
        </c:ser>
        <c:ser>
          <c:idx val="1"/>
          <c:order val="1"/>
          <c:tx>
            <c:strRef>
              <c:f>Sheet1!$E$2</c:f>
              <c:strCache>
                <c:ptCount val="1"/>
                <c:pt idx="0">
                  <c:v>Transactions through Power Exchanges</c:v>
                </c:pt>
              </c:strCache>
            </c:strRef>
          </c:tx>
          <c:dLbls>
            <c:txPr>
              <a:bodyPr rot="-5400000" vert="horz"/>
              <a:lstStyle/>
              <a:p>
                <a:pPr>
                  <a:defRPr lang="en-US"/>
                </a:pPr>
                <a:endParaRPr lang="en-US"/>
              </a:p>
            </c:txPr>
            <c:dLblPos val="outEnd"/>
            <c:showVal val="1"/>
          </c:dLbls>
          <c:cat>
            <c:strRef>
              <c:f>Sheet1!$M$36:$M$42</c:f>
              <c:strCache>
                <c:ptCount val="7"/>
                <c:pt idx="0">
                  <c:v>2004-05</c:v>
                </c:pt>
                <c:pt idx="1">
                  <c:v>2005-06</c:v>
                </c:pt>
                <c:pt idx="2">
                  <c:v>2006-07</c:v>
                </c:pt>
                <c:pt idx="3">
                  <c:v>2007-08</c:v>
                </c:pt>
                <c:pt idx="4">
                  <c:v>2008-09</c:v>
                </c:pt>
                <c:pt idx="5">
                  <c:v>2009-10</c:v>
                </c:pt>
                <c:pt idx="6">
                  <c:v>2010-11** </c:v>
                </c:pt>
              </c:strCache>
            </c:strRef>
          </c:cat>
          <c:val>
            <c:numRef>
              <c:f>Sheet1!$O$36:$O$42</c:f>
              <c:numCache>
                <c:formatCode>General</c:formatCode>
                <c:ptCount val="7"/>
                <c:pt idx="4">
                  <c:v>7.49</c:v>
                </c:pt>
                <c:pt idx="5">
                  <c:v>4.99</c:v>
                </c:pt>
                <c:pt idx="6">
                  <c:v>3.4699999999999998</c:v>
                </c:pt>
              </c:numCache>
            </c:numRef>
          </c:val>
        </c:ser>
        <c:dLbls>
          <c:showVal val="1"/>
        </c:dLbls>
        <c:gapWidth val="230"/>
        <c:overlap val="-11"/>
        <c:axId val="55781632"/>
        <c:axId val="55824384"/>
      </c:barChart>
      <c:catAx>
        <c:axId val="55781632"/>
        <c:scaling>
          <c:orientation val="minMax"/>
        </c:scaling>
        <c:axPos val="b"/>
        <c:numFmt formatCode="General" sourceLinked="1"/>
        <c:tickLblPos val="nextTo"/>
        <c:txPr>
          <a:bodyPr rot="0" vert="horz"/>
          <a:lstStyle/>
          <a:p>
            <a:pPr>
              <a:defRPr lang="en-US">
                <a:solidFill>
                  <a:schemeClr val="tx2">
                    <a:lumMod val="95000"/>
                    <a:lumOff val="5000"/>
                  </a:schemeClr>
                </a:solidFill>
              </a:defRPr>
            </a:pPr>
            <a:endParaRPr lang="en-US"/>
          </a:p>
        </c:txPr>
        <c:crossAx val="55824384"/>
        <c:crosses val="autoZero"/>
        <c:auto val="1"/>
        <c:lblAlgn val="ctr"/>
        <c:lblOffset val="100"/>
      </c:catAx>
      <c:valAx>
        <c:axId val="55824384"/>
        <c:scaling>
          <c:orientation val="minMax"/>
        </c:scaling>
        <c:axPos val="l"/>
        <c:majorGridlines/>
        <c:title>
          <c:tx>
            <c:rich>
              <a:bodyPr rot="-5400000" vert="horz"/>
              <a:lstStyle/>
              <a:p>
                <a:pPr>
                  <a:defRPr lang="en-US">
                    <a:solidFill>
                      <a:schemeClr val="tx2">
                        <a:lumMod val="95000"/>
                        <a:lumOff val="5000"/>
                      </a:schemeClr>
                    </a:solidFill>
                  </a:defRPr>
                </a:pPr>
                <a:r>
                  <a:rPr lang="en-US">
                    <a:solidFill>
                      <a:schemeClr val="tx2">
                        <a:lumMod val="95000"/>
                        <a:lumOff val="5000"/>
                      </a:schemeClr>
                    </a:solidFill>
                  </a:rPr>
                  <a:t>Price (Rs/kWh)</a:t>
                </a:r>
              </a:p>
            </c:rich>
          </c:tx>
          <c:layout/>
        </c:title>
        <c:numFmt formatCode="General" sourceLinked="1"/>
        <c:tickLblPos val="nextTo"/>
        <c:txPr>
          <a:bodyPr/>
          <a:lstStyle/>
          <a:p>
            <a:pPr>
              <a:defRPr lang="en-US">
                <a:solidFill>
                  <a:schemeClr val="tx2">
                    <a:lumMod val="95000"/>
                    <a:lumOff val="5000"/>
                  </a:schemeClr>
                </a:solidFill>
              </a:defRPr>
            </a:pPr>
            <a:endParaRPr lang="en-US"/>
          </a:p>
        </c:txPr>
        <c:crossAx val="55781632"/>
        <c:crosses val="autoZero"/>
        <c:crossBetween val="between"/>
      </c:valAx>
    </c:plotArea>
    <c:legend>
      <c:legendPos val="b"/>
      <c:layout>
        <c:manualLayout>
          <c:xMode val="edge"/>
          <c:yMode val="edge"/>
          <c:x val="4.18809197763323E-2"/>
          <c:y val="0.75021249972781356"/>
          <c:w val="0.93509129293620963"/>
          <c:h val="0.23490804769326351"/>
        </c:manualLayout>
      </c:layout>
      <c:txPr>
        <a:bodyPr/>
        <a:lstStyle/>
        <a:p>
          <a:pPr>
            <a:defRPr lang="en-US">
              <a:solidFill>
                <a:schemeClr val="tx2">
                  <a:lumMod val="95000"/>
                  <a:lumOff val="5000"/>
                </a:schemeClr>
              </a:solidFill>
            </a:defRPr>
          </a:pPr>
          <a:endParaRPr lang="en-US"/>
        </a:p>
      </c:txPr>
    </c:legend>
    <c:plotVisOnly val="1"/>
  </c:chart>
  <c:spPr>
    <a:solidFill>
      <a:srgbClr val="1D528D">
        <a:lumMod val="20000"/>
        <a:lumOff val="80000"/>
      </a:srgbClr>
    </a:solidFill>
  </c:spPr>
  <c:txPr>
    <a:bodyPr/>
    <a:lstStyle/>
    <a:p>
      <a:pPr>
        <a:defRPr sz="1400"/>
      </a:pPr>
      <a:endParaRPr lang="en-US"/>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400"/>
            </a:pPr>
            <a:r>
              <a:rPr lang="en-IN" sz="1400"/>
              <a:t>Chart-10: Comparison  of price of Bilateral, Power Exchange and UI transactions in 2010-11</a:t>
            </a:r>
          </a:p>
        </c:rich>
      </c:tx>
      <c:layout/>
    </c:title>
    <c:plotArea>
      <c:layout/>
      <c:lineChart>
        <c:grouping val="standard"/>
        <c:ser>
          <c:idx val="0"/>
          <c:order val="0"/>
          <c:tx>
            <c:strRef>
              <c:f>Sheet8!$B$4</c:f>
              <c:strCache>
                <c:ptCount val="1"/>
                <c:pt idx="0">
                  <c:v>Price of Bilateral Transactions</c:v>
                </c:pt>
              </c:strCache>
            </c:strRef>
          </c:tx>
          <c:spPr>
            <a:ln>
              <a:solidFill>
                <a:srgbClr val="FF0000"/>
              </a:solidFill>
            </a:ln>
          </c:spPr>
          <c:cat>
            <c:numRef>
              <c:f>Sheet8!$A$5:$A$16</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Sheet8!$B$5:$B$16</c:f>
              <c:numCache>
                <c:formatCode>0.00</c:formatCode>
                <c:ptCount val="12"/>
                <c:pt idx="0">
                  <c:v>5.7379460834075404</c:v>
                </c:pt>
                <c:pt idx="1">
                  <c:v>6.1742758527613768</c:v>
                </c:pt>
                <c:pt idx="2">
                  <c:v>5.5875331040578544</c:v>
                </c:pt>
                <c:pt idx="3">
                  <c:v>4.9800000000000004</c:v>
                </c:pt>
                <c:pt idx="4">
                  <c:v>4.92</c:v>
                </c:pt>
                <c:pt idx="5">
                  <c:v>4.7306627785372823</c:v>
                </c:pt>
                <c:pt idx="6">
                  <c:v>3.9959390540237867</c:v>
                </c:pt>
                <c:pt idx="7">
                  <c:v>3.9139456139193767</c:v>
                </c:pt>
                <c:pt idx="8">
                  <c:v>3.9509358470068352</c:v>
                </c:pt>
                <c:pt idx="9">
                  <c:v>3.9973767188768412</c:v>
                </c:pt>
                <c:pt idx="10">
                  <c:v>4.2369049400995396</c:v>
                </c:pt>
                <c:pt idx="11">
                  <c:v>4.6684685943246924</c:v>
                </c:pt>
              </c:numCache>
            </c:numRef>
          </c:val>
        </c:ser>
        <c:ser>
          <c:idx val="1"/>
          <c:order val="1"/>
          <c:tx>
            <c:strRef>
              <c:f>Sheet8!$C$4</c:f>
              <c:strCache>
                <c:ptCount val="1"/>
                <c:pt idx="0">
                  <c:v>Price of Power Exchange Transactions</c:v>
                </c:pt>
              </c:strCache>
            </c:strRef>
          </c:tx>
          <c:spPr>
            <a:ln w="50800"/>
          </c:spPr>
          <c:cat>
            <c:numRef>
              <c:f>Sheet8!$A$5:$A$16</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Sheet8!$C$5:$C$16</c:f>
              <c:numCache>
                <c:formatCode>0.000</c:formatCode>
                <c:ptCount val="12"/>
                <c:pt idx="0">
                  <c:v>7.7141219500512745</c:v>
                </c:pt>
                <c:pt idx="1">
                  <c:v>4.5528859199797349</c:v>
                </c:pt>
                <c:pt idx="2">
                  <c:v>3.4914190655549078</c:v>
                </c:pt>
                <c:pt idx="3">
                  <c:v>3.3406611628949232</c:v>
                </c:pt>
                <c:pt idx="4">
                  <c:v>3.4272326056227422</c:v>
                </c:pt>
                <c:pt idx="5">
                  <c:v>2.5574252726068791</c:v>
                </c:pt>
                <c:pt idx="6">
                  <c:v>2.7552335264369616</c:v>
                </c:pt>
                <c:pt idx="7">
                  <c:v>2.0893666222429492</c:v>
                </c:pt>
                <c:pt idx="8">
                  <c:v>2.5272000434581172</c:v>
                </c:pt>
                <c:pt idx="9">
                  <c:v>3.4742284140030262</c:v>
                </c:pt>
                <c:pt idx="10">
                  <c:v>3.9880957591143242</c:v>
                </c:pt>
                <c:pt idx="11">
                  <c:v>3.5526146597350743</c:v>
                </c:pt>
              </c:numCache>
            </c:numRef>
          </c:val>
        </c:ser>
        <c:ser>
          <c:idx val="2"/>
          <c:order val="2"/>
          <c:tx>
            <c:strRef>
              <c:f>Sheet8!$D$4</c:f>
              <c:strCache>
                <c:ptCount val="1"/>
                <c:pt idx="0">
                  <c:v>Price of UI Transactions</c:v>
                </c:pt>
              </c:strCache>
            </c:strRef>
          </c:tx>
          <c:spPr>
            <a:ln>
              <a:solidFill>
                <a:srgbClr val="00B050"/>
              </a:solidFill>
            </a:ln>
          </c:spPr>
          <c:cat>
            <c:numRef>
              <c:f>Sheet8!$A$5:$A$16</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Sheet8!$D$5:$D$16</c:f>
              <c:numCache>
                <c:formatCode>0.00</c:formatCode>
                <c:ptCount val="12"/>
                <c:pt idx="0">
                  <c:v>7.2052968750000002</c:v>
                </c:pt>
                <c:pt idx="1">
                  <c:v>4.6922535282257645</c:v>
                </c:pt>
                <c:pt idx="2">
                  <c:v>4.1427260416666662</c:v>
                </c:pt>
                <c:pt idx="3">
                  <c:v>4.03</c:v>
                </c:pt>
                <c:pt idx="4">
                  <c:v>4.18</c:v>
                </c:pt>
                <c:pt idx="5">
                  <c:v>2.7</c:v>
                </c:pt>
                <c:pt idx="6">
                  <c:v>2.7600000000000002</c:v>
                </c:pt>
                <c:pt idx="7">
                  <c:v>2.125</c:v>
                </c:pt>
                <c:pt idx="8">
                  <c:v>2.59</c:v>
                </c:pt>
                <c:pt idx="9">
                  <c:v>3.3849999999999998</c:v>
                </c:pt>
                <c:pt idx="10">
                  <c:v>4.08</c:v>
                </c:pt>
                <c:pt idx="11">
                  <c:v>5.0600000000000005</c:v>
                </c:pt>
              </c:numCache>
            </c:numRef>
          </c:val>
        </c:ser>
        <c:marker val="1"/>
        <c:axId val="57814400"/>
        <c:axId val="57828480"/>
      </c:lineChart>
      <c:dateAx>
        <c:axId val="57814400"/>
        <c:scaling>
          <c:orientation val="minMax"/>
        </c:scaling>
        <c:axPos val="b"/>
        <c:numFmt formatCode="mmm/yy" sourceLinked="1"/>
        <c:tickLblPos val="nextTo"/>
        <c:txPr>
          <a:bodyPr/>
          <a:lstStyle/>
          <a:p>
            <a:pPr>
              <a:defRPr lang="en-IN"/>
            </a:pPr>
            <a:endParaRPr lang="en-US"/>
          </a:p>
        </c:txPr>
        <c:crossAx val="57828480"/>
        <c:crosses val="autoZero"/>
        <c:auto val="1"/>
        <c:lblOffset val="100"/>
      </c:dateAx>
      <c:valAx>
        <c:axId val="57828480"/>
        <c:scaling>
          <c:orientation val="minMax"/>
        </c:scaling>
        <c:axPos val="l"/>
        <c:majorGridlines/>
        <c:title>
          <c:tx>
            <c:rich>
              <a:bodyPr rot="-5400000" vert="horz"/>
              <a:lstStyle/>
              <a:p>
                <a:pPr>
                  <a:defRPr lang="en-IN"/>
                </a:pPr>
                <a:r>
                  <a:rPr lang="en-IN"/>
                  <a:t>Price (</a:t>
                </a:r>
                <a:r>
                  <a:rPr lang="en-IN">
                    <a:latin typeface="Rupee Foradian" pitchFamily="34" charset="0"/>
                  </a:rPr>
                  <a:t>`</a:t>
                </a:r>
                <a:r>
                  <a:rPr lang="en-IN"/>
                  <a:t>/kWh)</a:t>
                </a:r>
              </a:p>
            </c:rich>
          </c:tx>
          <c:layout/>
        </c:title>
        <c:numFmt formatCode="0.00" sourceLinked="1"/>
        <c:tickLblPos val="nextTo"/>
        <c:txPr>
          <a:bodyPr/>
          <a:lstStyle/>
          <a:p>
            <a:pPr>
              <a:defRPr lang="en-IN" sz="1400"/>
            </a:pPr>
            <a:endParaRPr lang="en-US"/>
          </a:p>
        </c:txPr>
        <c:crossAx val="57814400"/>
        <c:crosses val="autoZero"/>
        <c:crossBetween val="between"/>
      </c:valAx>
    </c:plotArea>
    <c:legend>
      <c:legendPos val="b"/>
      <c:layout/>
      <c:txPr>
        <a:bodyPr/>
        <a:lstStyle/>
        <a:p>
          <a:pPr>
            <a:defRPr lang="en-IN" sz="1400"/>
          </a:pPr>
          <a:endParaRPr lang="en-US"/>
        </a:p>
      </c:txPr>
    </c:legend>
    <c:plotVisOnly val="1"/>
  </c:chart>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a:pPr>
            <a:r>
              <a:rPr lang="en-US" dirty="0"/>
              <a:t>Plot of  Monthly weighted Average Price of Power in the Short term Market For the Period </a:t>
            </a:r>
            <a:r>
              <a:rPr lang="en-US" dirty="0" smtClean="0"/>
              <a:t>Jan </a:t>
            </a:r>
            <a:r>
              <a:rPr lang="en-US" dirty="0"/>
              <a:t>2009 to </a:t>
            </a:r>
            <a:r>
              <a:rPr lang="en-US" dirty="0" smtClean="0"/>
              <a:t>Dec </a:t>
            </a:r>
            <a:r>
              <a:rPr lang="en-US" dirty="0"/>
              <a:t>2010
</a:t>
            </a:r>
          </a:p>
        </c:rich>
      </c:tx>
      <c:layout>
        <c:manualLayout>
          <c:xMode val="edge"/>
          <c:yMode val="edge"/>
          <c:x val="0.12421183289588801"/>
          <c:y val="2.7777777777778508E-2"/>
        </c:manualLayout>
      </c:layout>
    </c:title>
    <c:plotArea>
      <c:layout>
        <c:manualLayout>
          <c:layoutTarget val="inner"/>
          <c:xMode val="edge"/>
          <c:yMode val="edge"/>
          <c:x val="9.0730314960630068E-2"/>
          <c:y val="0.14631200740296599"/>
          <c:w val="0.89676968503937005"/>
          <c:h val="0.59744585759172464"/>
        </c:manualLayout>
      </c:layout>
      <c:lineChart>
        <c:grouping val="standard"/>
        <c:ser>
          <c:idx val="0"/>
          <c:order val="0"/>
          <c:tx>
            <c:v>Prices of Power transacted through Traders (OTC)</c:v>
          </c:tx>
          <c:spPr>
            <a:ln>
              <a:solidFill>
                <a:srgbClr val="FF0000"/>
              </a:solidFill>
            </a:ln>
          </c:spPr>
          <c:cat>
            <c:numRef>
              <c:f>'slide 21'!$A$2:$A$25</c:f>
              <c:numCache>
                <c:formatCode>[$-409]mmm\-yy;@</c:formatCode>
                <c:ptCount val="24"/>
                <c:pt idx="0">
                  <c:v>39814</c:v>
                </c:pt>
                <c:pt idx="1">
                  <c:v>39853</c:v>
                </c:pt>
                <c:pt idx="2">
                  <c:v>39892</c:v>
                </c:pt>
                <c:pt idx="3">
                  <c:v>39931</c:v>
                </c:pt>
                <c:pt idx="4">
                  <c:v>39942</c:v>
                </c:pt>
                <c:pt idx="5">
                  <c:v>39970</c:v>
                </c:pt>
                <c:pt idx="6">
                  <c:v>40009</c:v>
                </c:pt>
                <c:pt idx="7">
                  <c:v>40048</c:v>
                </c:pt>
                <c:pt idx="8">
                  <c:v>40065</c:v>
                </c:pt>
                <c:pt idx="9">
                  <c:v>40087</c:v>
                </c:pt>
                <c:pt idx="10">
                  <c:v>40126</c:v>
                </c:pt>
                <c:pt idx="11">
                  <c:v>40165</c:v>
                </c:pt>
                <c:pt idx="12">
                  <c:v>40204</c:v>
                </c:pt>
                <c:pt idx="13">
                  <c:v>40218</c:v>
                </c:pt>
                <c:pt idx="14">
                  <c:v>40243</c:v>
                </c:pt>
                <c:pt idx="15">
                  <c:v>40282</c:v>
                </c:pt>
                <c:pt idx="16">
                  <c:v>40321</c:v>
                </c:pt>
                <c:pt idx="17">
                  <c:v>40339</c:v>
                </c:pt>
                <c:pt idx="18">
                  <c:v>40360</c:v>
                </c:pt>
                <c:pt idx="19">
                  <c:v>40399</c:v>
                </c:pt>
                <c:pt idx="20">
                  <c:v>40438</c:v>
                </c:pt>
                <c:pt idx="21">
                  <c:v>40477</c:v>
                </c:pt>
                <c:pt idx="22">
                  <c:v>40492</c:v>
                </c:pt>
                <c:pt idx="23">
                  <c:v>40516</c:v>
                </c:pt>
              </c:numCache>
            </c:numRef>
          </c:cat>
          <c:val>
            <c:numRef>
              <c:f>'slide 21'!$B$2:$B$25</c:f>
              <c:numCache>
                <c:formatCode>General</c:formatCode>
                <c:ptCount val="24"/>
                <c:pt idx="0">
                  <c:v>7.23</c:v>
                </c:pt>
                <c:pt idx="1">
                  <c:v>6.58</c:v>
                </c:pt>
                <c:pt idx="2">
                  <c:v>7.4300000000000024</c:v>
                </c:pt>
                <c:pt idx="3">
                  <c:v>7.21</c:v>
                </c:pt>
                <c:pt idx="4">
                  <c:v>6.8199999999999985</c:v>
                </c:pt>
                <c:pt idx="5">
                  <c:v>5.05</c:v>
                </c:pt>
                <c:pt idx="6">
                  <c:v>4.75</c:v>
                </c:pt>
                <c:pt idx="7">
                  <c:v>4.6399999999999997</c:v>
                </c:pt>
                <c:pt idx="8">
                  <c:v>4.7300000000000004</c:v>
                </c:pt>
                <c:pt idx="9">
                  <c:v>5.07</c:v>
                </c:pt>
                <c:pt idx="10">
                  <c:v>5.33</c:v>
                </c:pt>
                <c:pt idx="11">
                  <c:v>4.99</c:v>
                </c:pt>
                <c:pt idx="12">
                  <c:v>5.26</c:v>
                </c:pt>
                <c:pt idx="13">
                  <c:v>5.05</c:v>
                </c:pt>
                <c:pt idx="14">
                  <c:v>4.9400000000000004</c:v>
                </c:pt>
                <c:pt idx="15">
                  <c:v>5.74</c:v>
                </c:pt>
                <c:pt idx="16">
                  <c:v>6.17</c:v>
                </c:pt>
                <c:pt idx="17">
                  <c:v>5.59</c:v>
                </c:pt>
                <c:pt idx="18">
                  <c:v>4.9800000000000004</c:v>
                </c:pt>
                <c:pt idx="19">
                  <c:v>4.92</c:v>
                </c:pt>
                <c:pt idx="20">
                  <c:v>4.7300000000000004</c:v>
                </c:pt>
                <c:pt idx="21">
                  <c:v>4</c:v>
                </c:pt>
                <c:pt idx="22">
                  <c:v>3.9099999999999997</c:v>
                </c:pt>
                <c:pt idx="23">
                  <c:v>3.9499999999999997</c:v>
                </c:pt>
              </c:numCache>
            </c:numRef>
          </c:val>
        </c:ser>
        <c:ser>
          <c:idx val="1"/>
          <c:order val="1"/>
          <c:tx>
            <c:v>Prices of Power transacted through IEX</c:v>
          </c:tx>
          <c:cat>
            <c:numRef>
              <c:f>'slide 21'!$A$2:$A$25</c:f>
              <c:numCache>
                <c:formatCode>[$-409]mmm\-yy;@</c:formatCode>
                <c:ptCount val="24"/>
                <c:pt idx="0">
                  <c:v>39814</c:v>
                </c:pt>
                <c:pt idx="1">
                  <c:v>39853</c:v>
                </c:pt>
                <c:pt idx="2">
                  <c:v>39892</c:v>
                </c:pt>
                <c:pt idx="3">
                  <c:v>39931</c:v>
                </c:pt>
                <c:pt idx="4">
                  <c:v>39942</c:v>
                </c:pt>
                <c:pt idx="5">
                  <c:v>39970</c:v>
                </c:pt>
                <c:pt idx="6">
                  <c:v>40009</c:v>
                </c:pt>
                <c:pt idx="7">
                  <c:v>40048</c:v>
                </c:pt>
                <c:pt idx="8">
                  <c:v>40065</c:v>
                </c:pt>
                <c:pt idx="9">
                  <c:v>40087</c:v>
                </c:pt>
                <c:pt idx="10">
                  <c:v>40126</c:v>
                </c:pt>
                <c:pt idx="11">
                  <c:v>40165</c:v>
                </c:pt>
                <c:pt idx="12">
                  <c:v>40204</c:v>
                </c:pt>
                <c:pt idx="13">
                  <c:v>40218</c:v>
                </c:pt>
                <c:pt idx="14">
                  <c:v>40243</c:v>
                </c:pt>
                <c:pt idx="15">
                  <c:v>40282</c:v>
                </c:pt>
                <c:pt idx="16">
                  <c:v>40321</c:v>
                </c:pt>
                <c:pt idx="17">
                  <c:v>40339</c:v>
                </c:pt>
                <c:pt idx="18">
                  <c:v>40360</c:v>
                </c:pt>
                <c:pt idx="19">
                  <c:v>40399</c:v>
                </c:pt>
                <c:pt idx="20">
                  <c:v>40438</c:v>
                </c:pt>
                <c:pt idx="21">
                  <c:v>40477</c:v>
                </c:pt>
                <c:pt idx="22">
                  <c:v>40492</c:v>
                </c:pt>
                <c:pt idx="23">
                  <c:v>40516</c:v>
                </c:pt>
              </c:numCache>
            </c:numRef>
          </c:cat>
          <c:val>
            <c:numRef>
              <c:f>'slide 21'!$C$2:$C$25</c:f>
              <c:numCache>
                <c:formatCode>General</c:formatCode>
                <c:ptCount val="24"/>
                <c:pt idx="0">
                  <c:v>6.1599999999999975</c:v>
                </c:pt>
                <c:pt idx="1">
                  <c:v>6.6499999999999995</c:v>
                </c:pt>
                <c:pt idx="2">
                  <c:v>8.33</c:v>
                </c:pt>
                <c:pt idx="3">
                  <c:v>10.1</c:v>
                </c:pt>
                <c:pt idx="4">
                  <c:v>6.84</c:v>
                </c:pt>
                <c:pt idx="5">
                  <c:v>7.39</c:v>
                </c:pt>
                <c:pt idx="6">
                  <c:v>4.8099999999999996</c:v>
                </c:pt>
                <c:pt idx="7">
                  <c:v>7.4</c:v>
                </c:pt>
                <c:pt idx="8">
                  <c:v>4</c:v>
                </c:pt>
                <c:pt idx="9">
                  <c:v>4.7300000000000004</c:v>
                </c:pt>
                <c:pt idx="10">
                  <c:v>3.7800000000000002</c:v>
                </c:pt>
                <c:pt idx="11">
                  <c:v>3.22</c:v>
                </c:pt>
                <c:pt idx="12">
                  <c:v>3.46</c:v>
                </c:pt>
                <c:pt idx="13">
                  <c:v>3.24</c:v>
                </c:pt>
                <c:pt idx="14">
                  <c:v>5.58</c:v>
                </c:pt>
                <c:pt idx="15">
                  <c:v>7.89</c:v>
                </c:pt>
                <c:pt idx="16">
                  <c:v>4.53</c:v>
                </c:pt>
                <c:pt idx="17">
                  <c:v>3.5</c:v>
                </c:pt>
                <c:pt idx="18">
                  <c:v>3.36</c:v>
                </c:pt>
                <c:pt idx="19">
                  <c:v>3.4099999999999997</c:v>
                </c:pt>
                <c:pt idx="20">
                  <c:v>2.5299999999999998</c:v>
                </c:pt>
                <c:pt idx="21">
                  <c:v>2.73</c:v>
                </c:pt>
                <c:pt idx="22">
                  <c:v>2.04</c:v>
                </c:pt>
                <c:pt idx="23">
                  <c:v>2.4699999999999998</c:v>
                </c:pt>
              </c:numCache>
            </c:numRef>
          </c:val>
        </c:ser>
        <c:ser>
          <c:idx val="2"/>
          <c:order val="2"/>
          <c:tx>
            <c:v>Prices of Power transacted through PXIL</c:v>
          </c:tx>
          <c:spPr>
            <a:ln>
              <a:solidFill>
                <a:schemeClr val="accent5">
                  <a:lumMod val="75000"/>
                </a:schemeClr>
              </a:solidFill>
            </a:ln>
          </c:spPr>
          <c:cat>
            <c:numRef>
              <c:f>'slide 21'!$A$2:$A$25</c:f>
              <c:numCache>
                <c:formatCode>[$-409]mmm\-yy;@</c:formatCode>
                <c:ptCount val="24"/>
                <c:pt idx="0">
                  <c:v>39814</c:v>
                </c:pt>
                <c:pt idx="1">
                  <c:v>39853</c:v>
                </c:pt>
                <c:pt idx="2">
                  <c:v>39892</c:v>
                </c:pt>
                <c:pt idx="3">
                  <c:v>39931</c:v>
                </c:pt>
                <c:pt idx="4">
                  <c:v>39942</c:v>
                </c:pt>
                <c:pt idx="5">
                  <c:v>39970</c:v>
                </c:pt>
                <c:pt idx="6">
                  <c:v>40009</c:v>
                </c:pt>
                <c:pt idx="7">
                  <c:v>40048</c:v>
                </c:pt>
                <c:pt idx="8">
                  <c:v>40065</c:v>
                </c:pt>
                <c:pt idx="9">
                  <c:v>40087</c:v>
                </c:pt>
                <c:pt idx="10">
                  <c:v>40126</c:v>
                </c:pt>
                <c:pt idx="11">
                  <c:v>40165</c:v>
                </c:pt>
                <c:pt idx="12">
                  <c:v>40204</c:v>
                </c:pt>
                <c:pt idx="13">
                  <c:v>40218</c:v>
                </c:pt>
                <c:pt idx="14">
                  <c:v>40243</c:v>
                </c:pt>
                <c:pt idx="15">
                  <c:v>40282</c:v>
                </c:pt>
                <c:pt idx="16">
                  <c:v>40321</c:v>
                </c:pt>
                <c:pt idx="17">
                  <c:v>40339</c:v>
                </c:pt>
                <c:pt idx="18">
                  <c:v>40360</c:v>
                </c:pt>
                <c:pt idx="19">
                  <c:v>40399</c:v>
                </c:pt>
                <c:pt idx="20">
                  <c:v>40438</c:v>
                </c:pt>
                <c:pt idx="21">
                  <c:v>40477</c:v>
                </c:pt>
                <c:pt idx="22">
                  <c:v>40492</c:v>
                </c:pt>
                <c:pt idx="23">
                  <c:v>40516</c:v>
                </c:pt>
              </c:numCache>
            </c:numRef>
          </c:cat>
          <c:val>
            <c:numRef>
              <c:f>'slide 21'!$D$2:$D$25</c:f>
              <c:numCache>
                <c:formatCode>General</c:formatCode>
                <c:ptCount val="24"/>
                <c:pt idx="0">
                  <c:v>6.8599999999999985</c:v>
                </c:pt>
                <c:pt idx="1">
                  <c:v>7.42</c:v>
                </c:pt>
                <c:pt idx="2">
                  <c:v>8.5400000000000009</c:v>
                </c:pt>
                <c:pt idx="3">
                  <c:v>10.18</c:v>
                </c:pt>
                <c:pt idx="4">
                  <c:v>8.7399999999999984</c:v>
                </c:pt>
                <c:pt idx="5">
                  <c:v>9.6</c:v>
                </c:pt>
                <c:pt idx="6">
                  <c:v>4.8499999999999996</c:v>
                </c:pt>
                <c:pt idx="7">
                  <c:v>6.1499999999999995</c:v>
                </c:pt>
                <c:pt idx="8">
                  <c:v>4.3199999999999985</c:v>
                </c:pt>
                <c:pt idx="9">
                  <c:v>5.18</c:v>
                </c:pt>
                <c:pt idx="10">
                  <c:v>3.3899999999999997</c:v>
                </c:pt>
                <c:pt idx="11">
                  <c:v>3.07</c:v>
                </c:pt>
                <c:pt idx="12">
                  <c:v>3.3299999999999987</c:v>
                </c:pt>
                <c:pt idx="13">
                  <c:v>3.3</c:v>
                </c:pt>
                <c:pt idx="14">
                  <c:v>6.4700000000000024</c:v>
                </c:pt>
                <c:pt idx="15">
                  <c:v>7.37</c:v>
                </c:pt>
                <c:pt idx="16">
                  <c:v>4.6899999999999995</c:v>
                </c:pt>
                <c:pt idx="17">
                  <c:v>3.4699999999999998</c:v>
                </c:pt>
                <c:pt idx="18">
                  <c:v>3.23</c:v>
                </c:pt>
                <c:pt idx="19">
                  <c:v>3.52</c:v>
                </c:pt>
                <c:pt idx="20">
                  <c:v>2.82</c:v>
                </c:pt>
                <c:pt idx="21">
                  <c:v>3</c:v>
                </c:pt>
                <c:pt idx="22">
                  <c:v>2.65</c:v>
                </c:pt>
                <c:pt idx="23">
                  <c:v>2.9899999999999998</c:v>
                </c:pt>
              </c:numCache>
            </c:numRef>
          </c:val>
        </c:ser>
        <c:marker val="1"/>
        <c:axId val="57875840"/>
        <c:axId val="57882112"/>
      </c:lineChart>
      <c:dateAx>
        <c:axId val="57875840"/>
        <c:scaling>
          <c:orientation val="minMax"/>
        </c:scaling>
        <c:axPos val="b"/>
        <c:title>
          <c:tx>
            <c:rich>
              <a:bodyPr/>
              <a:lstStyle/>
              <a:p>
                <a:pPr>
                  <a:defRPr lang="en-IN"/>
                </a:pPr>
                <a:r>
                  <a:rPr lang="en-US"/>
                  <a:t>Period</a:t>
                </a:r>
              </a:p>
            </c:rich>
          </c:tx>
          <c:layout/>
        </c:title>
        <c:numFmt formatCode="[$-409]mmm\-yy;@" sourceLinked="1"/>
        <c:majorTickMark val="none"/>
        <c:tickLblPos val="nextTo"/>
        <c:txPr>
          <a:bodyPr/>
          <a:lstStyle/>
          <a:p>
            <a:pPr>
              <a:defRPr lang="en-IN" sz="1200"/>
            </a:pPr>
            <a:endParaRPr lang="en-US"/>
          </a:p>
        </c:txPr>
        <c:crossAx val="57882112"/>
        <c:crosses val="autoZero"/>
        <c:auto val="1"/>
        <c:lblOffset val="100"/>
      </c:dateAx>
      <c:valAx>
        <c:axId val="57882112"/>
        <c:scaling>
          <c:orientation val="minMax"/>
        </c:scaling>
        <c:axPos val="l"/>
        <c:majorGridlines/>
        <c:title>
          <c:tx>
            <c:rich>
              <a:bodyPr rot="-5400000" vert="horz"/>
              <a:lstStyle/>
              <a:p>
                <a:pPr>
                  <a:defRPr lang="en-IN"/>
                </a:pPr>
                <a:r>
                  <a:rPr lang="en-US"/>
                  <a:t>Price in Rs/kWh</a:t>
                </a:r>
              </a:p>
            </c:rich>
          </c:tx>
          <c:layout/>
        </c:title>
        <c:numFmt formatCode="General" sourceLinked="1"/>
        <c:majorTickMark val="none"/>
        <c:tickLblPos val="nextTo"/>
        <c:spPr>
          <a:ln w="9525">
            <a:noFill/>
          </a:ln>
        </c:spPr>
        <c:txPr>
          <a:bodyPr/>
          <a:lstStyle/>
          <a:p>
            <a:pPr>
              <a:defRPr lang="en-IN"/>
            </a:pPr>
            <a:endParaRPr lang="en-US"/>
          </a:p>
        </c:txPr>
        <c:crossAx val="57875840"/>
        <c:crosses val="autoZero"/>
        <c:crossBetween val="between"/>
      </c:valAx>
    </c:plotArea>
    <c:legend>
      <c:legendPos val="b"/>
      <c:legendEntry>
        <c:idx val="0"/>
        <c:txPr>
          <a:bodyPr/>
          <a:lstStyle/>
          <a:p>
            <a:pPr>
              <a:defRPr sz="1200" b="1"/>
            </a:pPr>
            <a:endParaRPr lang="en-US"/>
          </a:p>
        </c:txPr>
      </c:legendEntry>
      <c:legendEntry>
        <c:idx val="1"/>
        <c:txPr>
          <a:bodyPr/>
          <a:lstStyle/>
          <a:p>
            <a:pPr>
              <a:defRPr sz="1200" b="1"/>
            </a:pPr>
            <a:endParaRPr lang="en-US"/>
          </a:p>
        </c:txPr>
      </c:legendEntry>
      <c:legendEntry>
        <c:idx val="2"/>
        <c:txPr>
          <a:bodyPr/>
          <a:lstStyle/>
          <a:p>
            <a:pPr>
              <a:defRPr sz="1200" b="1"/>
            </a:pPr>
            <a:endParaRPr lang="en-US"/>
          </a:p>
        </c:txPr>
      </c:legendEntry>
      <c:layout>
        <c:manualLayout>
          <c:xMode val="edge"/>
          <c:yMode val="edge"/>
          <c:x val="1.6306430446194245E-2"/>
          <c:y val="0.88886428258967665"/>
          <c:w val="0.96597457627119976"/>
          <c:h val="6.9469050743657043E-2"/>
        </c:manualLayout>
      </c:layout>
      <c:txPr>
        <a:bodyPr/>
        <a:lstStyle/>
        <a:p>
          <a:pPr>
            <a:defRPr lang="en-IN"/>
          </a:pPr>
          <a:endParaRPr lang="en-US"/>
        </a:p>
      </c:txPr>
    </c:legend>
    <c:plotVisOnly val="1"/>
  </c:chart>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400"/>
            </a:pPr>
            <a:r>
              <a:rPr lang="en-US" sz="1400"/>
              <a:t>Chart-13: Hour-wise Area Clearing Volume and Price in IEX during 2010-11</a:t>
            </a:r>
          </a:p>
        </c:rich>
      </c:tx>
      <c:layout/>
    </c:title>
    <c:plotArea>
      <c:layout/>
      <c:barChart>
        <c:barDir val="col"/>
        <c:grouping val="clustered"/>
        <c:ser>
          <c:idx val="1"/>
          <c:order val="0"/>
          <c:tx>
            <c:strRef>
              <c:f>'IEX-Hour'!$F$5</c:f>
              <c:strCache>
                <c:ptCount val="1"/>
                <c:pt idx="0">
                  <c:v>Area Clearing Volume (ACV)</c:v>
                </c:pt>
              </c:strCache>
            </c:strRef>
          </c:tx>
          <c:val>
            <c:numRef>
              <c:f>'IEX-Hour'!$F$6:$F$29</c:f>
              <c:numCache>
                <c:formatCode>0.00</c:formatCode>
                <c:ptCount val="24"/>
                <c:pt idx="0">
                  <c:v>489.93911000000219</c:v>
                </c:pt>
                <c:pt idx="1">
                  <c:v>488.38192000000168</c:v>
                </c:pt>
                <c:pt idx="2">
                  <c:v>487.99530000000323</c:v>
                </c:pt>
                <c:pt idx="3">
                  <c:v>489.16286000000616</c:v>
                </c:pt>
                <c:pt idx="4">
                  <c:v>505.63955000000556</c:v>
                </c:pt>
                <c:pt idx="5">
                  <c:v>552.92282000000796</c:v>
                </c:pt>
                <c:pt idx="6">
                  <c:v>529.01277000000812</c:v>
                </c:pt>
                <c:pt idx="7">
                  <c:v>524.39718000000141</c:v>
                </c:pt>
                <c:pt idx="8">
                  <c:v>500.3786699999992</c:v>
                </c:pt>
                <c:pt idx="9">
                  <c:v>485.16386999999202</c:v>
                </c:pt>
                <c:pt idx="10">
                  <c:v>486.28766999998561</c:v>
                </c:pt>
                <c:pt idx="11">
                  <c:v>494.51682999998673</c:v>
                </c:pt>
                <c:pt idx="12">
                  <c:v>499.91453999999356</c:v>
                </c:pt>
                <c:pt idx="13">
                  <c:v>503.45341999999664</c:v>
                </c:pt>
                <c:pt idx="14">
                  <c:v>496.25818000000027</c:v>
                </c:pt>
                <c:pt idx="15">
                  <c:v>478.97320999999829</c:v>
                </c:pt>
                <c:pt idx="16">
                  <c:v>452.51779999999826</c:v>
                </c:pt>
                <c:pt idx="17">
                  <c:v>426.0942799999965</c:v>
                </c:pt>
                <c:pt idx="18">
                  <c:v>453.52350999998163</c:v>
                </c:pt>
                <c:pt idx="19">
                  <c:v>473.67418999996931</c:v>
                </c:pt>
                <c:pt idx="20">
                  <c:v>477.48726999997029</c:v>
                </c:pt>
                <c:pt idx="21">
                  <c:v>493.22075999998663</c:v>
                </c:pt>
                <c:pt idx="22">
                  <c:v>512.63153999999986</c:v>
                </c:pt>
                <c:pt idx="23">
                  <c:v>499.03146999999865</c:v>
                </c:pt>
              </c:numCache>
            </c:numRef>
          </c:val>
        </c:ser>
        <c:axId val="57978880"/>
        <c:axId val="57980800"/>
      </c:barChart>
      <c:lineChart>
        <c:grouping val="standard"/>
        <c:ser>
          <c:idx val="2"/>
          <c:order val="1"/>
          <c:tx>
            <c:strRef>
              <c:f>'IEX-Hour'!$G$5</c:f>
              <c:strCache>
                <c:ptCount val="1"/>
                <c:pt idx="0">
                  <c:v>Area Clearing Price (ACP)</c:v>
                </c:pt>
              </c:strCache>
            </c:strRef>
          </c:tx>
          <c:val>
            <c:numRef>
              <c:f>'IEX-Hour'!$G$6:$G$29</c:f>
              <c:numCache>
                <c:formatCode>0.00</c:formatCode>
                <c:ptCount val="24"/>
                <c:pt idx="0">
                  <c:v>2.7752794197437884</c:v>
                </c:pt>
                <c:pt idx="1">
                  <c:v>2.7137915694491612</c:v>
                </c:pt>
                <c:pt idx="2">
                  <c:v>2.6889813098391899</c:v>
                </c:pt>
                <c:pt idx="3">
                  <c:v>2.6879428250828132</c:v>
                </c:pt>
                <c:pt idx="4">
                  <c:v>2.7479878920738816</c:v>
                </c:pt>
                <c:pt idx="5">
                  <c:v>3.1109065072423205</c:v>
                </c:pt>
                <c:pt idx="6">
                  <c:v>3.3009275351188347</c:v>
                </c:pt>
                <c:pt idx="7">
                  <c:v>3.4313011819020152</c:v>
                </c:pt>
                <c:pt idx="8">
                  <c:v>3.5558906362983227</c:v>
                </c:pt>
                <c:pt idx="9">
                  <c:v>3.6252509047044934</c:v>
                </c:pt>
                <c:pt idx="10">
                  <c:v>3.7471015830692282</c:v>
                </c:pt>
                <c:pt idx="11">
                  <c:v>3.8375027988987953</c:v>
                </c:pt>
                <c:pt idx="12">
                  <c:v>3.7840815204292992</c:v>
                </c:pt>
                <c:pt idx="13">
                  <c:v>3.653180860172009</c:v>
                </c:pt>
                <c:pt idx="14">
                  <c:v>3.7247600222539812</c:v>
                </c:pt>
                <c:pt idx="15">
                  <c:v>3.6978065332520669</c:v>
                </c:pt>
                <c:pt idx="16">
                  <c:v>3.5949231955901078</c:v>
                </c:pt>
                <c:pt idx="17">
                  <c:v>3.5428278072994002</c:v>
                </c:pt>
                <c:pt idx="18">
                  <c:v>4.1327417031270492</c:v>
                </c:pt>
                <c:pt idx="19">
                  <c:v>4.8306859840032024</c:v>
                </c:pt>
                <c:pt idx="20">
                  <c:v>4.6888001167087365</c:v>
                </c:pt>
                <c:pt idx="21">
                  <c:v>4.3342513128840734</c:v>
                </c:pt>
                <c:pt idx="22">
                  <c:v>3.6301552482877129</c:v>
                </c:pt>
                <c:pt idx="23">
                  <c:v>3.0094374076174359</c:v>
                </c:pt>
              </c:numCache>
            </c:numRef>
          </c:val>
        </c:ser>
        <c:marker val="1"/>
        <c:axId val="57984896"/>
        <c:axId val="57982976"/>
      </c:lineChart>
      <c:catAx>
        <c:axId val="57978880"/>
        <c:scaling>
          <c:orientation val="minMax"/>
        </c:scaling>
        <c:axPos val="b"/>
        <c:title>
          <c:tx>
            <c:rich>
              <a:bodyPr/>
              <a:lstStyle/>
              <a:p>
                <a:pPr>
                  <a:defRPr lang="en-IN"/>
                </a:pPr>
                <a:r>
                  <a:rPr lang="en-IN"/>
                  <a:t>Hours During the Day </a:t>
                </a:r>
              </a:p>
            </c:rich>
          </c:tx>
          <c:layout/>
        </c:title>
        <c:tickLblPos val="nextTo"/>
        <c:txPr>
          <a:bodyPr/>
          <a:lstStyle/>
          <a:p>
            <a:pPr>
              <a:defRPr lang="en-IN"/>
            </a:pPr>
            <a:endParaRPr lang="en-US"/>
          </a:p>
        </c:txPr>
        <c:crossAx val="57980800"/>
        <c:crosses val="autoZero"/>
        <c:auto val="1"/>
        <c:lblAlgn val="ctr"/>
        <c:lblOffset val="100"/>
      </c:catAx>
      <c:valAx>
        <c:axId val="57980800"/>
        <c:scaling>
          <c:orientation val="minMax"/>
        </c:scaling>
        <c:axPos val="l"/>
        <c:majorGridlines/>
        <c:title>
          <c:tx>
            <c:rich>
              <a:bodyPr rot="-5400000" vert="horz"/>
              <a:lstStyle/>
              <a:p>
                <a:pPr>
                  <a:defRPr lang="en-IN"/>
                </a:pPr>
                <a:r>
                  <a:rPr lang="en-IN"/>
                  <a:t>Volume (MU)</a:t>
                </a:r>
              </a:p>
            </c:rich>
          </c:tx>
          <c:layout/>
        </c:title>
        <c:numFmt formatCode="0.00" sourceLinked="1"/>
        <c:tickLblPos val="nextTo"/>
        <c:txPr>
          <a:bodyPr/>
          <a:lstStyle/>
          <a:p>
            <a:pPr>
              <a:defRPr lang="en-IN" sz="1400"/>
            </a:pPr>
            <a:endParaRPr lang="en-US"/>
          </a:p>
        </c:txPr>
        <c:crossAx val="57978880"/>
        <c:crosses val="autoZero"/>
        <c:crossBetween val="between"/>
      </c:valAx>
      <c:valAx>
        <c:axId val="57982976"/>
        <c:scaling>
          <c:orientation val="minMax"/>
        </c:scaling>
        <c:axPos val="r"/>
        <c:title>
          <c:tx>
            <c:rich>
              <a:bodyPr rot="-5400000" vert="horz"/>
              <a:lstStyle/>
              <a:p>
                <a:pPr>
                  <a:defRPr lang="en-IN"/>
                </a:pPr>
                <a:r>
                  <a:rPr lang="en-IN"/>
                  <a:t>Price </a:t>
                </a:r>
                <a:r>
                  <a:rPr lang="en-IN">
                    <a:latin typeface="Rupee Foradian" pitchFamily="34" charset="0"/>
                  </a:rPr>
                  <a:t>`/</a:t>
                </a:r>
                <a:r>
                  <a:rPr lang="en-IN"/>
                  <a:t>kWh</a:t>
                </a:r>
              </a:p>
            </c:rich>
          </c:tx>
          <c:layout/>
        </c:title>
        <c:numFmt formatCode="0.00" sourceLinked="1"/>
        <c:tickLblPos val="nextTo"/>
        <c:txPr>
          <a:bodyPr/>
          <a:lstStyle/>
          <a:p>
            <a:pPr>
              <a:defRPr lang="en-IN" sz="1400"/>
            </a:pPr>
            <a:endParaRPr lang="en-US"/>
          </a:p>
        </c:txPr>
        <c:crossAx val="57984896"/>
        <c:crosses val="max"/>
        <c:crossBetween val="between"/>
      </c:valAx>
      <c:catAx>
        <c:axId val="57984896"/>
        <c:scaling>
          <c:orientation val="minMax"/>
        </c:scaling>
        <c:delete val="1"/>
        <c:axPos val="b"/>
        <c:tickLblPos val="none"/>
        <c:crossAx val="57982976"/>
        <c:crosses val="autoZero"/>
        <c:auto val="1"/>
        <c:lblAlgn val="ctr"/>
        <c:lblOffset val="100"/>
      </c:catAx>
    </c:plotArea>
    <c:legend>
      <c:legendPos val="b"/>
      <c:layout/>
      <c:txPr>
        <a:bodyPr/>
        <a:lstStyle/>
        <a:p>
          <a:pPr>
            <a:defRPr lang="en-IN" sz="1400"/>
          </a:pPr>
          <a:endParaRPr lang="en-US"/>
        </a:p>
      </c:txPr>
    </c:legend>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lang="en-IN" sz="1800"/>
            </a:pPr>
            <a:r>
              <a:rPr lang="en-IN" sz="1800"/>
              <a:t>Chart-11: Price of Electricity</a:t>
            </a:r>
            <a:r>
              <a:rPr lang="en-IN" sz="1800" baseline="0"/>
              <a:t> Transacted through Traders during Round the Clock, Peak and Off Peak periods</a:t>
            </a:r>
            <a:endParaRPr lang="en-IN" sz="1800"/>
          </a:p>
        </c:rich>
      </c:tx>
      <c:layout/>
    </c:title>
    <c:plotArea>
      <c:layout/>
      <c:lineChart>
        <c:grouping val="standard"/>
        <c:ser>
          <c:idx val="0"/>
          <c:order val="0"/>
          <c:tx>
            <c:strRef>
              <c:f>Sheet11!$B$3</c:f>
              <c:strCache>
                <c:ptCount val="1"/>
                <c:pt idx="0">
                  <c:v>RTC</c:v>
                </c:pt>
              </c:strCache>
            </c:strRef>
          </c:tx>
          <c:cat>
            <c:numRef>
              <c:f>Sheet11!$A$4:$A$15</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Sheet11!$B$4:$B$15</c:f>
              <c:numCache>
                <c:formatCode>0.00</c:formatCode>
                <c:ptCount val="12"/>
                <c:pt idx="0">
                  <c:v>5.6848605559367265</c:v>
                </c:pt>
                <c:pt idx="1">
                  <c:v>6.2556766258208993</c:v>
                </c:pt>
                <c:pt idx="2">
                  <c:v>5.57</c:v>
                </c:pt>
                <c:pt idx="3">
                  <c:v>4.9700000000000024</c:v>
                </c:pt>
                <c:pt idx="4">
                  <c:v>4.8599999999999985</c:v>
                </c:pt>
                <c:pt idx="5">
                  <c:v>4.7076395271392775</c:v>
                </c:pt>
                <c:pt idx="6">
                  <c:v>3.9041534058960981</c:v>
                </c:pt>
                <c:pt idx="7">
                  <c:v>3.9184637150606307</c:v>
                </c:pt>
                <c:pt idx="8">
                  <c:v>4.1221764156032545</c:v>
                </c:pt>
                <c:pt idx="9">
                  <c:v>4.1246798803782445</c:v>
                </c:pt>
                <c:pt idx="10">
                  <c:v>4.2247999822421534</c:v>
                </c:pt>
                <c:pt idx="11">
                  <c:v>4.6487039266557275</c:v>
                </c:pt>
              </c:numCache>
            </c:numRef>
          </c:val>
        </c:ser>
        <c:ser>
          <c:idx val="1"/>
          <c:order val="1"/>
          <c:tx>
            <c:strRef>
              <c:f>Sheet11!$C$3</c:f>
              <c:strCache>
                <c:ptCount val="1"/>
                <c:pt idx="0">
                  <c:v>Peak</c:v>
                </c:pt>
              </c:strCache>
            </c:strRef>
          </c:tx>
          <c:spPr>
            <a:ln>
              <a:solidFill>
                <a:srgbClr val="FF0000"/>
              </a:solidFill>
            </a:ln>
          </c:spPr>
          <c:cat>
            <c:numRef>
              <c:f>Sheet11!$A$4:$A$15</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Sheet11!$C$4:$C$15</c:f>
              <c:numCache>
                <c:formatCode>0.00</c:formatCode>
                <c:ptCount val="12"/>
                <c:pt idx="0">
                  <c:v>6.6234006501260332</c:v>
                </c:pt>
                <c:pt idx="1">
                  <c:v>6.3931986225696829</c:v>
                </c:pt>
                <c:pt idx="2">
                  <c:v>5.84</c:v>
                </c:pt>
                <c:pt idx="3">
                  <c:v>5.89</c:v>
                </c:pt>
                <c:pt idx="4">
                  <c:v>4.8</c:v>
                </c:pt>
                <c:pt idx="5">
                  <c:v>2.1988757044854488</c:v>
                </c:pt>
                <c:pt idx="6">
                  <c:v>4.9741269486089355</c:v>
                </c:pt>
                <c:pt idx="7">
                  <c:v>4.8821200162796785</c:v>
                </c:pt>
                <c:pt idx="8">
                  <c:v>4.8579880092074932</c:v>
                </c:pt>
                <c:pt idx="9">
                  <c:v>5.1340618896634425</c:v>
                </c:pt>
                <c:pt idx="10">
                  <c:v>5.9139735183811704</c:v>
                </c:pt>
                <c:pt idx="11">
                  <c:v>5.6373159285693655</c:v>
                </c:pt>
              </c:numCache>
            </c:numRef>
          </c:val>
        </c:ser>
        <c:ser>
          <c:idx val="2"/>
          <c:order val="2"/>
          <c:tx>
            <c:strRef>
              <c:f>Sheet11!$D$3</c:f>
              <c:strCache>
                <c:ptCount val="1"/>
                <c:pt idx="0">
                  <c:v>Off-peak</c:v>
                </c:pt>
              </c:strCache>
            </c:strRef>
          </c:tx>
          <c:spPr>
            <a:ln>
              <a:solidFill>
                <a:srgbClr val="00B050"/>
              </a:solidFill>
            </a:ln>
          </c:spPr>
          <c:cat>
            <c:numRef>
              <c:f>Sheet11!$A$4:$A$15</c:f>
              <c:numCache>
                <c:formatCode>mmm/yy</c:formatCode>
                <c:ptCount val="12"/>
                <c:pt idx="0">
                  <c:v>40269</c:v>
                </c:pt>
                <c:pt idx="1">
                  <c:v>40299</c:v>
                </c:pt>
                <c:pt idx="2">
                  <c:v>40330</c:v>
                </c:pt>
                <c:pt idx="3">
                  <c:v>40360</c:v>
                </c:pt>
                <c:pt idx="4">
                  <c:v>40391</c:v>
                </c:pt>
                <c:pt idx="5">
                  <c:v>40422</c:v>
                </c:pt>
                <c:pt idx="6">
                  <c:v>40452</c:v>
                </c:pt>
                <c:pt idx="7">
                  <c:v>40483</c:v>
                </c:pt>
                <c:pt idx="8">
                  <c:v>40513</c:v>
                </c:pt>
                <c:pt idx="9">
                  <c:v>40544</c:v>
                </c:pt>
                <c:pt idx="10">
                  <c:v>40575</c:v>
                </c:pt>
                <c:pt idx="11">
                  <c:v>40603</c:v>
                </c:pt>
              </c:numCache>
            </c:numRef>
          </c:cat>
          <c:val>
            <c:numRef>
              <c:f>Sheet11!$D$4:$D$15</c:f>
              <c:numCache>
                <c:formatCode>0.00</c:formatCode>
                <c:ptCount val="12"/>
                <c:pt idx="0">
                  <c:v>5.7221292701827755</c:v>
                </c:pt>
                <c:pt idx="1">
                  <c:v>5.881677907275547</c:v>
                </c:pt>
                <c:pt idx="2">
                  <c:v>5.67</c:v>
                </c:pt>
                <c:pt idx="3">
                  <c:v>5.0199999999999996</c:v>
                </c:pt>
                <c:pt idx="4">
                  <c:v>5.34</c:v>
                </c:pt>
                <c:pt idx="5">
                  <c:v>4.8974375729339235</c:v>
                </c:pt>
                <c:pt idx="6">
                  <c:v>4.2336602242019934</c:v>
                </c:pt>
                <c:pt idx="7">
                  <c:v>3.8141334426993092</c:v>
                </c:pt>
                <c:pt idx="8">
                  <c:v>3.4612454487827189</c:v>
                </c:pt>
                <c:pt idx="9">
                  <c:v>3.5493166571986552</c:v>
                </c:pt>
                <c:pt idx="10">
                  <c:v>3.9823113692005836</c:v>
                </c:pt>
                <c:pt idx="11">
                  <c:v>4.7861356901417373</c:v>
                </c:pt>
              </c:numCache>
            </c:numRef>
          </c:val>
        </c:ser>
        <c:marker val="1"/>
        <c:axId val="55736960"/>
        <c:axId val="55742848"/>
      </c:lineChart>
      <c:dateAx>
        <c:axId val="55736960"/>
        <c:scaling>
          <c:orientation val="minMax"/>
        </c:scaling>
        <c:axPos val="b"/>
        <c:numFmt formatCode="mmm/yy" sourceLinked="1"/>
        <c:tickLblPos val="nextTo"/>
        <c:txPr>
          <a:bodyPr/>
          <a:lstStyle/>
          <a:p>
            <a:pPr>
              <a:defRPr lang="en-IN" sz="1400"/>
            </a:pPr>
            <a:endParaRPr lang="en-US"/>
          </a:p>
        </c:txPr>
        <c:crossAx val="55742848"/>
        <c:crosses val="autoZero"/>
        <c:auto val="1"/>
        <c:lblOffset val="100"/>
      </c:dateAx>
      <c:valAx>
        <c:axId val="55742848"/>
        <c:scaling>
          <c:orientation val="minMax"/>
        </c:scaling>
        <c:axPos val="l"/>
        <c:majorGridlines/>
        <c:title>
          <c:tx>
            <c:rich>
              <a:bodyPr rot="-5400000" vert="horz"/>
              <a:lstStyle/>
              <a:p>
                <a:pPr>
                  <a:defRPr lang="en-IN"/>
                </a:pPr>
                <a:r>
                  <a:rPr lang="en-IN"/>
                  <a:t>Price </a:t>
                </a:r>
                <a:r>
                  <a:rPr lang="en-IN">
                    <a:latin typeface="Rupee Foradian" pitchFamily="34" charset="0"/>
                  </a:rPr>
                  <a:t>`</a:t>
                </a:r>
                <a:r>
                  <a:rPr lang="en-IN"/>
                  <a:t>/(kWh)</a:t>
                </a:r>
              </a:p>
            </c:rich>
          </c:tx>
          <c:layout/>
        </c:title>
        <c:numFmt formatCode="0.00" sourceLinked="1"/>
        <c:tickLblPos val="nextTo"/>
        <c:txPr>
          <a:bodyPr/>
          <a:lstStyle/>
          <a:p>
            <a:pPr>
              <a:defRPr lang="en-IN" sz="1400"/>
            </a:pPr>
            <a:endParaRPr lang="en-US"/>
          </a:p>
        </c:txPr>
        <c:crossAx val="55736960"/>
        <c:crosses val="autoZero"/>
        <c:crossBetween val="between"/>
      </c:valAx>
    </c:plotArea>
    <c:legend>
      <c:legendPos val="b"/>
      <c:layout/>
      <c:txPr>
        <a:bodyPr/>
        <a:lstStyle/>
        <a:p>
          <a:pPr>
            <a:defRPr lang="en-IN" sz="1400"/>
          </a:pPr>
          <a:endParaRPr lang="en-US"/>
        </a:p>
      </c:txPr>
    </c:legend>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675006-4515-42CF-92C7-D95F8B74786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IN"/>
        </a:p>
      </dgm:t>
    </dgm:pt>
    <dgm:pt modelId="{6C088F77-5719-42FE-B889-12A879AFA7DE}">
      <dgm:prSet phldrT="[Text]" custT="1"/>
      <dgm:spPr>
        <a:solidFill>
          <a:srgbClr val="92D050"/>
        </a:solidFill>
      </dgm:spPr>
      <dgm:t>
        <a:bodyPr/>
        <a:lstStyle/>
        <a:p>
          <a:r>
            <a:rPr lang="en-US" sz="1200" baseline="0" dirty="0" smtClean="0">
              <a:solidFill>
                <a:schemeClr val="tx1"/>
              </a:solidFill>
            </a:rPr>
            <a:t>Power</a:t>
          </a:r>
          <a:r>
            <a:rPr lang="en-US" sz="900" dirty="0" smtClean="0">
              <a:solidFill>
                <a:schemeClr val="tx1"/>
              </a:solidFill>
            </a:rPr>
            <a:t> </a:t>
          </a:r>
          <a:r>
            <a:rPr lang="en-US" sz="1200" baseline="0" dirty="0" smtClean="0">
              <a:solidFill>
                <a:schemeClr val="tx1"/>
              </a:solidFill>
            </a:rPr>
            <a:t>Markets</a:t>
          </a:r>
          <a:r>
            <a:rPr lang="en-US" sz="900" dirty="0" smtClean="0">
              <a:solidFill>
                <a:schemeClr val="tx1"/>
              </a:solidFill>
            </a:rPr>
            <a:t> </a:t>
          </a:r>
          <a:endParaRPr lang="en-IN" sz="900" dirty="0">
            <a:solidFill>
              <a:schemeClr val="tx1"/>
            </a:solidFill>
          </a:endParaRPr>
        </a:p>
      </dgm:t>
    </dgm:pt>
    <dgm:pt modelId="{510E4DF2-DA71-4947-9102-3E086E534D0F}" type="parTrans" cxnId="{E1222CF7-42BA-4085-ACC0-71B10BA8AD10}">
      <dgm:prSet/>
      <dgm:spPr/>
      <dgm:t>
        <a:bodyPr/>
        <a:lstStyle/>
        <a:p>
          <a:endParaRPr lang="en-IN"/>
        </a:p>
      </dgm:t>
    </dgm:pt>
    <dgm:pt modelId="{DE7B7480-012A-4789-AB1B-AE601C44F8A6}" type="sibTrans" cxnId="{E1222CF7-42BA-4085-ACC0-71B10BA8AD10}">
      <dgm:prSet/>
      <dgm:spPr/>
      <dgm:t>
        <a:bodyPr/>
        <a:lstStyle/>
        <a:p>
          <a:endParaRPr lang="en-IN"/>
        </a:p>
      </dgm:t>
    </dgm:pt>
    <dgm:pt modelId="{42A6A5E9-1EB4-4728-BD71-14B999CDA812}">
      <dgm:prSet phldrT="[Text]" custT="1"/>
      <dgm:spPr>
        <a:solidFill>
          <a:schemeClr val="accent1">
            <a:lumMod val="75000"/>
          </a:schemeClr>
        </a:solidFill>
      </dgm:spPr>
      <dgm:t>
        <a:bodyPr/>
        <a:lstStyle/>
        <a:p>
          <a:r>
            <a:rPr lang="en-US" sz="1200" baseline="0" dirty="0" smtClean="0"/>
            <a:t>Bilateral/</a:t>
          </a:r>
        </a:p>
        <a:p>
          <a:r>
            <a:rPr lang="en-US" sz="1200" baseline="0" dirty="0" smtClean="0"/>
            <a:t>OTC</a:t>
          </a:r>
        </a:p>
        <a:p>
          <a:r>
            <a:rPr lang="en-US" sz="1200" baseline="0" dirty="0" smtClean="0"/>
            <a:t>Markets</a:t>
          </a:r>
          <a:endParaRPr lang="en-IN" sz="1200" baseline="0" dirty="0"/>
        </a:p>
      </dgm:t>
    </dgm:pt>
    <dgm:pt modelId="{196BA5FF-BC25-4B3A-AB1A-619C56F69A3B}" type="parTrans" cxnId="{4836B6AE-928E-4E6C-9349-02AC27A45C93}">
      <dgm:prSet/>
      <dgm:spPr/>
      <dgm:t>
        <a:bodyPr/>
        <a:lstStyle/>
        <a:p>
          <a:endParaRPr lang="en-IN"/>
        </a:p>
      </dgm:t>
    </dgm:pt>
    <dgm:pt modelId="{11A01812-A0D9-4C35-99D2-8A5F5DA2C19F}" type="sibTrans" cxnId="{4836B6AE-928E-4E6C-9349-02AC27A45C93}">
      <dgm:prSet/>
      <dgm:spPr/>
      <dgm:t>
        <a:bodyPr/>
        <a:lstStyle/>
        <a:p>
          <a:endParaRPr lang="en-IN"/>
        </a:p>
      </dgm:t>
    </dgm:pt>
    <dgm:pt modelId="{4E46A55C-E778-4F4F-802E-50D9091999CD}">
      <dgm:prSet phldrT="[Text]" custT="1"/>
      <dgm:spPr>
        <a:solidFill>
          <a:schemeClr val="accent1">
            <a:lumMod val="75000"/>
          </a:schemeClr>
        </a:solidFill>
      </dgm:spPr>
      <dgm:t>
        <a:bodyPr/>
        <a:lstStyle/>
        <a:p>
          <a:r>
            <a:rPr lang="en-US" sz="1200" baseline="0" dirty="0" smtClean="0"/>
            <a:t>Delivery based Contract </a:t>
          </a:r>
        </a:p>
      </dgm:t>
    </dgm:pt>
    <dgm:pt modelId="{0D35DBC2-47DD-4318-8D9B-A4FFB09D6E9E}" type="parTrans" cxnId="{41B09F1A-099F-4C75-87B7-273D0B7B9304}">
      <dgm:prSet/>
      <dgm:spPr/>
      <dgm:t>
        <a:bodyPr/>
        <a:lstStyle/>
        <a:p>
          <a:endParaRPr lang="en-IN"/>
        </a:p>
      </dgm:t>
    </dgm:pt>
    <dgm:pt modelId="{C6AD8626-5B41-4B16-A04A-D10664B393EF}" type="sibTrans" cxnId="{41B09F1A-099F-4C75-87B7-273D0B7B9304}">
      <dgm:prSet/>
      <dgm:spPr/>
      <dgm:t>
        <a:bodyPr/>
        <a:lstStyle/>
        <a:p>
          <a:endParaRPr lang="en-IN"/>
        </a:p>
      </dgm:t>
    </dgm:pt>
    <dgm:pt modelId="{80B516AD-23D5-4D5C-A0C4-7E038B8EF042}">
      <dgm:prSet phldrT="[Text]" custT="1"/>
      <dgm:spPr>
        <a:solidFill>
          <a:schemeClr val="accent1">
            <a:lumMod val="75000"/>
          </a:schemeClr>
        </a:solidFill>
      </dgm:spPr>
      <dgm:t>
        <a:bodyPr/>
        <a:lstStyle/>
        <a:p>
          <a:r>
            <a:rPr lang="en-US" sz="1200" baseline="0" dirty="0" smtClean="0"/>
            <a:t>Derivative</a:t>
          </a:r>
        </a:p>
        <a:p>
          <a:r>
            <a:rPr lang="en-US" sz="1200" baseline="0" dirty="0" smtClean="0"/>
            <a:t>Contracts </a:t>
          </a:r>
          <a:endParaRPr lang="en-IN" sz="1200" baseline="0" dirty="0"/>
        </a:p>
      </dgm:t>
    </dgm:pt>
    <dgm:pt modelId="{D089404A-3882-4C13-B82A-AB1FE7B6794E}" type="parTrans" cxnId="{A8213402-9CAC-4E4B-B37C-7E9669126C8E}">
      <dgm:prSet/>
      <dgm:spPr/>
      <dgm:t>
        <a:bodyPr/>
        <a:lstStyle/>
        <a:p>
          <a:endParaRPr lang="en-IN"/>
        </a:p>
      </dgm:t>
    </dgm:pt>
    <dgm:pt modelId="{56A34041-0E18-4579-8CF0-076DA73DC16A}" type="sibTrans" cxnId="{A8213402-9CAC-4E4B-B37C-7E9669126C8E}">
      <dgm:prSet/>
      <dgm:spPr/>
      <dgm:t>
        <a:bodyPr/>
        <a:lstStyle/>
        <a:p>
          <a:endParaRPr lang="en-IN"/>
        </a:p>
      </dgm:t>
    </dgm:pt>
    <dgm:pt modelId="{7070B9E1-F964-42C5-801B-D773DE06B52D}">
      <dgm:prSet phldrT="[Text]" custT="1"/>
      <dgm:spPr>
        <a:solidFill>
          <a:schemeClr val="accent2">
            <a:lumMod val="75000"/>
          </a:schemeClr>
        </a:solidFill>
      </dgm:spPr>
      <dgm:t>
        <a:bodyPr/>
        <a:lstStyle/>
        <a:p>
          <a:r>
            <a:rPr lang="en-US" sz="1200" baseline="0" dirty="0" smtClean="0"/>
            <a:t>Delivery  based Spot Contracts</a:t>
          </a:r>
          <a:endParaRPr lang="en-IN" sz="1200" baseline="0" dirty="0"/>
        </a:p>
      </dgm:t>
    </dgm:pt>
    <dgm:pt modelId="{E977950F-FCB3-408E-9ABC-CB65789EF4E8}" type="parTrans" cxnId="{8B031BF0-2E6D-4AD7-88A0-7DF79D32AE4D}">
      <dgm:prSet/>
      <dgm:spPr/>
      <dgm:t>
        <a:bodyPr/>
        <a:lstStyle/>
        <a:p>
          <a:endParaRPr lang="en-IN"/>
        </a:p>
      </dgm:t>
    </dgm:pt>
    <dgm:pt modelId="{8A50EF6A-0015-427E-8810-02EFF8E773C7}" type="sibTrans" cxnId="{8B031BF0-2E6D-4AD7-88A0-7DF79D32AE4D}">
      <dgm:prSet/>
      <dgm:spPr/>
      <dgm:t>
        <a:bodyPr/>
        <a:lstStyle/>
        <a:p>
          <a:endParaRPr lang="en-IN"/>
        </a:p>
      </dgm:t>
    </dgm:pt>
    <dgm:pt modelId="{2372E549-B832-4880-815F-CAE88339A4EF}">
      <dgm:prSet phldrT="[Text]" custT="1"/>
      <dgm:spPr>
        <a:solidFill>
          <a:schemeClr val="accent1">
            <a:lumMod val="50000"/>
          </a:schemeClr>
        </a:solidFill>
      </dgm:spPr>
      <dgm:t>
        <a:bodyPr/>
        <a:lstStyle/>
        <a:p>
          <a:r>
            <a:rPr lang="en-US" sz="1200" baseline="0" dirty="0" smtClean="0"/>
            <a:t>Structured Contracts  by traders / banks </a:t>
          </a:r>
          <a:endParaRPr lang="en-IN" sz="1200" baseline="0" dirty="0"/>
        </a:p>
      </dgm:t>
    </dgm:pt>
    <dgm:pt modelId="{175AFD35-460F-44A3-823F-4C729FE26351}" type="parTrans" cxnId="{FCAAB352-421F-4259-8069-31FDB21428BB}">
      <dgm:prSet/>
      <dgm:spPr/>
      <dgm:t>
        <a:bodyPr/>
        <a:lstStyle/>
        <a:p>
          <a:endParaRPr lang="en-IN"/>
        </a:p>
      </dgm:t>
    </dgm:pt>
    <dgm:pt modelId="{FA6F4D6F-4A4B-4A96-A390-126A6325E214}" type="sibTrans" cxnId="{FCAAB352-421F-4259-8069-31FDB21428BB}">
      <dgm:prSet/>
      <dgm:spPr/>
      <dgm:t>
        <a:bodyPr/>
        <a:lstStyle/>
        <a:p>
          <a:endParaRPr lang="en-IN"/>
        </a:p>
      </dgm:t>
    </dgm:pt>
    <dgm:pt modelId="{E4D5F11F-341E-4FAD-9835-FBF9EE21DAE1}">
      <dgm:prSet phldrT="[Text]" custT="1"/>
      <dgm:spPr>
        <a:solidFill>
          <a:schemeClr val="accent1">
            <a:lumMod val="50000"/>
          </a:schemeClr>
        </a:solidFill>
      </dgm:spPr>
      <dgm:t>
        <a:bodyPr/>
        <a:lstStyle/>
        <a:p>
          <a:r>
            <a:rPr lang="en-US" sz="1200" baseline="0" dirty="0" smtClean="0"/>
            <a:t>Plain</a:t>
          </a:r>
          <a:r>
            <a:rPr lang="en-US" sz="1000" dirty="0" smtClean="0"/>
            <a:t> </a:t>
          </a:r>
          <a:r>
            <a:rPr lang="en-US" sz="1200" baseline="0" dirty="0" smtClean="0"/>
            <a:t>Vanilla- Forward, swaps,</a:t>
          </a:r>
          <a:endParaRPr lang="en-IN" sz="1200" baseline="0" dirty="0"/>
        </a:p>
      </dgm:t>
    </dgm:pt>
    <dgm:pt modelId="{5DE215E4-C225-4CC4-85E3-4476CC1A91C4}" type="parTrans" cxnId="{88FCED94-922E-4C7B-B849-1F60A6B37EFB}">
      <dgm:prSet/>
      <dgm:spPr/>
      <dgm:t>
        <a:bodyPr/>
        <a:lstStyle/>
        <a:p>
          <a:endParaRPr lang="en-IN"/>
        </a:p>
      </dgm:t>
    </dgm:pt>
    <dgm:pt modelId="{41B12244-0254-428A-9A7C-9CDBCD4FCF66}" type="sibTrans" cxnId="{88FCED94-922E-4C7B-B849-1F60A6B37EFB}">
      <dgm:prSet/>
      <dgm:spPr/>
      <dgm:t>
        <a:bodyPr/>
        <a:lstStyle/>
        <a:p>
          <a:endParaRPr lang="en-IN"/>
        </a:p>
      </dgm:t>
    </dgm:pt>
    <dgm:pt modelId="{BFF36ED0-C47E-423C-87BE-434A9BFB1C1A}">
      <dgm:prSet phldrT="[Text]" custT="1"/>
      <dgm:spPr>
        <a:solidFill>
          <a:srgbClr val="FFC000"/>
        </a:solidFill>
      </dgm:spPr>
      <dgm:t>
        <a:bodyPr/>
        <a:lstStyle/>
        <a:p>
          <a:r>
            <a:rPr lang="en-US" sz="1200" baseline="0" dirty="0" smtClean="0">
              <a:solidFill>
                <a:schemeClr val="tx1">
                  <a:lumMod val="95000"/>
                  <a:lumOff val="5000"/>
                </a:schemeClr>
              </a:solidFill>
            </a:rPr>
            <a:t>Back</a:t>
          </a:r>
          <a:r>
            <a:rPr lang="en-US" sz="1200" dirty="0" smtClean="0">
              <a:solidFill>
                <a:schemeClr val="tx1">
                  <a:lumMod val="95000"/>
                  <a:lumOff val="5000"/>
                </a:schemeClr>
              </a:solidFill>
            </a:rPr>
            <a:t> to back deal</a:t>
          </a:r>
        </a:p>
        <a:p>
          <a:r>
            <a:rPr lang="en-US" sz="1200" dirty="0" smtClean="0">
              <a:solidFill>
                <a:schemeClr val="tx1">
                  <a:lumMod val="95000"/>
                  <a:lumOff val="5000"/>
                </a:schemeClr>
              </a:solidFill>
            </a:rPr>
            <a:t>By traders</a:t>
          </a:r>
          <a:endParaRPr lang="en-IN" sz="1200" dirty="0">
            <a:solidFill>
              <a:schemeClr val="tx1">
                <a:lumMod val="95000"/>
                <a:lumOff val="5000"/>
              </a:schemeClr>
            </a:solidFill>
          </a:endParaRPr>
        </a:p>
      </dgm:t>
    </dgm:pt>
    <dgm:pt modelId="{D2B8BFD7-0E1D-4B72-807A-253F1CD3E14D}" type="parTrans" cxnId="{E4ECD97B-4B3E-4FA7-9275-CB3AC050E43B}">
      <dgm:prSet/>
      <dgm:spPr/>
      <dgm:t>
        <a:bodyPr/>
        <a:lstStyle/>
        <a:p>
          <a:endParaRPr lang="en-IN"/>
        </a:p>
      </dgm:t>
    </dgm:pt>
    <dgm:pt modelId="{6ADE42CE-2899-4300-BAB4-63C2150758E5}" type="sibTrans" cxnId="{E4ECD97B-4B3E-4FA7-9275-CB3AC050E43B}">
      <dgm:prSet/>
      <dgm:spPr/>
      <dgm:t>
        <a:bodyPr/>
        <a:lstStyle/>
        <a:p>
          <a:endParaRPr lang="en-IN"/>
        </a:p>
      </dgm:t>
    </dgm:pt>
    <dgm:pt modelId="{2EAAC54D-D317-4CF6-B8B1-E82C9EAB8313}">
      <dgm:prSet phldrT="[Text]" custT="1"/>
      <dgm:spPr>
        <a:solidFill>
          <a:srgbClr val="FFC000"/>
        </a:solidFill>
      </dgm:spPr>
      <dgm:t>
        <a:bodyPr/>
        <a:lstStyle/>
        <a:p>
          <a:r>
            <a:rPr lang="en-US" sz="1200" baseline="0" dirty="0" smtClean="0">
              <a:solidFill>
                <a:schemeClr val="tx1">
                  <a:lumMod val="95000"/>
                  <a:lumOff val="5000"/>
                </a:schemeClr>
              </a:solidFill>
            </a:rPr>
            <a:t>Negotiated deal/ Competitive  process direct buyer /seller</a:t>
          </a:r>
          <a:endParaRPr lang="en-IN" sz="1200" baseline="0" dirty="0">
            <a:solidFill>
              <a:schemeClr val="tx1">
                <a:lumMod val="95000"/>
                <a:lumOff val="5000"/>
              </a:schemeClr>
            </a:solidFill>
          </a:endParaRPr>
        </a:p>
      </dgm:t>
    </dgm:pt>
    <dgm:pt modelId="{90A21185-D509-4BAB-BE27-B305D89DA503}" type="parTrans" cxnId="{FE0E2650-D942-47E3-A061-F186E0F4D2A6}">
      <dgm:prSet/>
      <dgm:spPr/>
      <dgm:t>
        <a:bodyPr/>
        <a:lstStyle/>
        <a:p>
          <a:endParaRPr lang="en-IN"/>
        </a:p>
      </dgm:t>
    </dgm:pt>
    <dgm:pt modelId="{B229A059-9746-4374-BC85-8CC684B65CDD}" type="sibTrans" cxnId="{FE0E2650-D942-47E3-A061-F186E0F4D2A6}">
      <dgm:prSet/>
      <dgm:spPr/>
      <dgm:t>
        <a:bodyPr/>
        <a:lstStyle/>
        <a:p>
          <a:endParaRPr lang="en-IN"/>
        </a:p>
      </dgm:t>
    </dgm:pt>
    <dgm:pt modelId="{8FE90303-8108-4A9D-A5FD-A6E2BF374426}">
      <dgm:prSet phldrT="[Text]" custT="1"/>
      <dgm:spPr>
        <a:solidFill>
          <a:schemeClr val="accent2">
            <a:lumMod val="75000"/>
          </a:schemeClr>
        </a:solidFill>
      </dgm:spPr>
      <dgm:t>
        <a:bodyPr/>
        <a:lstStyle/>
        <a:p>
          <a:r>
            <a:rPr lang="en-US" sz="1400" baseline="0" dirty="0" smtClean="0"/>
            <a:t>Day Ahead</a:t>
          </a:r>
          <a:endParaRPr lang="en-IN" sz="1400" baseline="0" dirty="0"/>
        </a:p>
      </dgm:t>
    </dgm:pt>
    <dgm:pt modelId="{F0813FB1-B89D-4338-8F82-8877B4B13FE3}" type="parTrans" cxnId="{2557D292-F3CA-4501-8044-81CC873B933F}">
      <dgm:prSet/>
      <dgm:spPr/>
      <dgm:t>
        <a:bodyPr/>
        <a:lstStyle/>
        <a:p>
          <a:endParaRPr lang="en-IN"/>
        </a:p>
      </dgm:t>
    </dgm:pt>
    <dgm:pt modelId="{B13F8BDE-EBDC-4C87-9AA5-981E55AB253B}" type="sibTrans" cxnId="{2557D292-F3CA-4501-8044-81CC873B933F}">
      <dgm:prSet/>
      <dgm:spPr/>
      <dgm:t>
        <a:bodyPr/>
        <a:lstStyle/>
        <a:p>
          <a:endParaRPr lang="en-IN"/>
        </a:p>
      </dgm:t>
    </dgm:pt>
    <dgm:pt modelId="{FC0B1F77-7C95-48BE-8283-6D381CFA0E58}">
      <dgm:prSet phldrT="[Text]" custT="1"/>
      <dgm:spPr>
        <a:solidFill>
          <a:schemeClr val="accent2">
            <a:lumMod val="75000"/>
          </a:schemeClr>
        </a:solidFill>
      </dgm:spPr>
      <dgm:t>
        <a:bodyPr/>
        <a:lstStyle/>
        <a:p>
          <a:r>
            <a:rPr lang="en-US" sz="1400" baseline="0" dirty="0" smtClean="0"/>
            <a:t>Intra day</a:t>
          </a:r>
          <a:endParaRPr lang="en-IN" sz="1400" baseline="0" dirty="0"/>
        </a:p>
      </dgm:t>
    </dgm:pt>
    <dgm:pt modelId="{458319A6-E0CA-42A9-B2E6-FCFA3C5FA04E}" type="parTrans" cxnId="{E1F026A3-EC13-46DD-BD81-7F23DBDC9CDA}">
      <dgm:prSet/>
      <dgm:spPr/>
      <dgm:t>
        <a:bodyPr/>
        <a:lstStyle/>
        <a:p>
          <a:endParaRPr lang="en-IN"/>
        </a:p>
      </dgm:t>
    </dgm:pt>
    <dgm:pt modelId="{217B8E69-349C-47B5-AAC5-E9CA4610E5A7}" type="sibTrans" cxnId="{E1F026A3-EC13-46DD-BD81-7F23DBDC9CDA}">
      <dgm:prSet/>
      <dgm:spPr/>
      <dgm:t>
        <a:bodyPr/>
        <a:lstStyle/>
        <a:p>
          <a:endParaRPr lang="en-IN"/>
        </a:p>
      </dgm:t>
    </dgm:pt>
    <dgm:pt modelId="{B9B772DC-0EB0-4974-AE9B-826C55DF31E0}">
      <dgm:prSet phldrT="[Text]" custT="1"/>
      <dgm:spPr>
        <a:solidFill>
          <a:schemeClr val="accent5">
            <a:lumMod val="50000"/>
          </a:schemeClr>
        </a:solidFill>
      </dgm:spPr>
      <dgm:t>
        <a:bodyPr/>
        <a:lstStyle/>
        <a:p>
          <a:r>
            <a:rPr lang="en-US" sz="1200" baseline="0" dirty="0" smtClean="0"/>
            <a:t>Financially Settled – Futures</a:t>
          </a:r>
          <a:endParaRPr lang="en-IN" sz="1200" baseline="0" dirty="0"/>
        </a:p>
      </dgm:t>
    </dgm:pt>
    <dgm:pt modelId="{7108ABD6-9666-45E4-B15C-AFB3BAAF7BC4}" type="parTrans" cxnId="{C5A83E60-D26E-4D9B-8F63-970214801C2A}">
      <dgm:prSet/>
      <dgm:spPr/>
      <dgm:t>
        <a:bodyPr/>
        <a:lstStyle/>
        <a:p>
          <a:endParaRPr lang="en-IN"/>
        </a:p>
      </dgm:t>
    </dgm:pt>
    <dgm:pt modelId="{34BCCE4C-DA71-4082-A3D0-51CBC6A2BFB2}" type="sibTrans" cxnId="{C5A83E60-D26E-4D9B-8F63-970214801C2A}">
      <dgm:prSet/>
      <dgm:spPr/>
      <dgm:t>
        <a:bodyPr/>
        <a:lstStyle/>
        <a:p>
          <a:endParaRPr lang="en-IN"/>
        </a:p>
      </dgm:t>
    </dgm:pt>
    <dgm:pt modelId="{BC0755CE-5B65-427B-AA2C-6A331B3757F8}">
      <dgm:prSet phldrT="[Text]" custT="1"/>
      <dgm:spPr>
        <a:solidFill>
          <a:srgbClr val="FFC000"/>
        </a:solidFill>
      </dgm:spPr>
      <dgm:t>
        <a:bodyPr/>
        <a:lstStyle/>
        <a:p>
          <a:r>
            <a:rPr lang="en-US" sz="1200" baseline="0" dirty="0" smtClean="0">
              <a:solidFill>
                <a:schemeClr val="tx1">
                  <a:lumMod val="95000"/>
                  <a:lumOff val="5000"/>
                </a:schemeClr>
              </a:solidFill>
            </a:rPr>
            <a:t>Deal With Open </a:t>
          </a:r>
        </a:p>
        <a:p>
          <a:r>
            <a:rPr lang="en-US" sz="1200" baseline="0" dirty="0" smtClean="0">
              <a:solidFill>
                <a:schemeClr val="tx1">
                  <a:lumMod val="95000"/>
                  <a:lumOff val="5000"/>
                </a:schemeClr>
              </a:solidFill>
            </a:rPr>
            <a:t>Position by traders</a:t>
          </a:r>
          <a:endParaRPr lang="en-IN" sz="1200" baseline="0" dirty="0">
            <a:solidFill>
              <a:schemeClr val="tx1">
                <a:lumMod val="95000"/>
                <a:lumOff val="5000"/>
              </a:schemeClr>
            </a:solidFill>
          </a:endParaRPr>
        </a:p>
      </dgm:t>
    </dgm:pt>
    <dgm:pt modelId="{E3717559-A2DF-45A4-A2FD-984518C0AA97}" type="parTrans" cxnId="{E8766BE3-1646-4EE8-AD06-0514E17A726D}">
      <dgm:prSet/>
      <dgm:spPr/>
      <dgm:t>
        <a:bodyPr/>
        <a:lstStyle/>
        <a:p>
          <a:endParaRPr lang="en-IN"/>
        </a:p>
      </dgm:t>
    </dgm:pt>
    <dgm:pt modelId="{C96455FA-6356-4B3F-A53D-7B2DC5136062}" type="sibTrans" cxnId="{E8766BE3-1646-4EE8-AD06-0514E17A726D}">
      <dgm:prSet/>
      <dgm:spPr/>
      <dgm:t>
        <a:bodyPr/>
        <a:lstStyle/>
        <a:p>
          <a:endParaRPr lang="en-IN"/>
        </a:p>
      </dgm:t>
    </dgm:pt>
    <dgm:pt modelId="{DA29F2C8-117E-4F62-952E-69AB61C4ED96}">
      <dgm:prSet phldrT="[Text]" custT="1"/>
      <dgm:spPr>
        <a:solidFill>
          <a:schemeClr val="accent5">
            <a:lumMod val="50000"/>
          </a:schemeClr>
        </a:solidFill>
      </dgm:spPr>
      <dgm:t>
        <a:bodyPr/>
        <a:lstStyle/>
        <a:p>
          <a:r>
            <a:rPr lang="en-US" sz="1200" baseline="0" dirty="0" smtClean="0"/>
            <a:t>Derivative contracts </a:t>
          </a:r>
          <a:endParaRPr lang="en-IN" sz="1200" baseline="0" dirty="0"/>
        </a:p>
      </dgm:t>
    </dgm:pt>
    <dgm:pt modelId="{E6B60FA2-B3AE-409F-A7B9-6BA6E8569D0A}" type="parTrans" cxnId="{E8B8BA35-AB46-486C-9735-A3682198ED80}">
      <dgm:prSet/>
      <dgm:spPr/>
      <dgm:t>
        <a:bodyPr/>
        <a:lstStyle/>
        <a:p>
          <a:endParaRPr lang="en-IN"/>
        </a:p>
      </dgm:t>
    </dgm:pt>
    <dgm:pt modelId="{789B91AD-94CE-4AB4-BB13-023B2ED19AC8}" type="sibTrans" cxnId="{E8B8BA35-AB46-486C-9735-A3682198ED80}">
      <dgm:prSet/>
      <dgm:spPr/>
      <dgm:t>
        <a:bodyPr/>
        <a:lstStyle/>
        <a:p>
          <a:endParaRPr lang="en-IN"/>
        </a:p>
      </dgm:t>
    </dgm:pt>
    <dgm:pt modelId="{6E5D823E-A05B-403C-AE9C-935CBFE465FD}">
      <dgm:prSet phldrT="[Text]" custT="1"/>
      <dgm:spPr>
        <a:solidFill>
          <a:srgbClr val="FFC000"/>
        </a:solidFill>
      </dgm:spPr>
      <dgm:t>
        <a:bodyPr/>
        <a:lstStyle/>
        <a:p>
          <a:r>
            <a:rPr lang="en-US" sz="1200" baseline="0" dirty="0" smtClean="0">
              <a:solidFill>
                <a:schemeClr val="tx1">
                  <a:lumMod val="95000"/>
                  <a:lumOff val="5000"/>
                </a:schemeClr>
              </a:solidFill>
            </a:rPr>
            <a:t>Buy Long Term &amp;</a:t>
          </a:r>
        </a:p>
        <a:p>
          <a:r>
            <a:rPr lang="en-US" sz="1200" baseline="0" dirty="0" smtClean="0">
              <a:solidFill>
                <a:schemeClr val="tx1">
                  <a:lumMod val="95000"/>
                  <a:lumOff val="5000"/>
                </a:schemeClr>
              </a:solidFill>
            </a:rPr>
            <a:t> Sell Short Term</a:t>
          </a:r>
          <a:endParaRPr lang="en-IN" sz="1200" baseline="0" dirty="0">
            <a:solidFill>
              <a:schemeClr val="tx1">
                <a:lumMod val="95000"/>
                <a:lumOff val="5000"/>
              </a:schemeClr>
            </a:solidFill>
          </a:endParaRPr>
        </a:p>
      </dgm:t>
    </dgm:pt>
    <dgm:pt modelId="{5BB8784C-0E4E-4B1F-8426-CEDCCDEF1F7E}" type="parTrans" cxnId="{247B519C-2E12-4D64-8D05-8CF0EA50F574}">
      <dgm:prSet/>
      <dgm:spPr/>
      <dgm:t>
        <a:bodyPr/>
        <a:lstStyle/>
        <a:p>
          <a:endParaRPr lang="en-IN"/>
        </a:p>
      </dgm:t>
    </dgm:pt>
    <dgm:pt modelId="{FB35EB99-607A-4CAB-B27F-EC0FDED849BC}" type="sibTrans" cxnId="{247B519C-2E12-4D64-8D05-8CF0EA50F574}">
      <dgm:prSet/>
      <dgm:spPr/>
      <dgm:t>
        <a:bodyPr/>
        <a:lstStyle/>
        <a:p>
          <a:endParaRPr lang="en-IN"/>
        </a:p>
      </dgm:t>
    </dgm:pt>
    <dgm:pt modelId="{D330891E-5F2C-449A-9C00-DE575B97D670}">
      <dgm:prSet phldrT="[Text]" custT="1"/>
      <dgm:spPr>
        <a:solidFill>
          <a:srgbClr val="00B0F0"/>
        </a:solidFill>
      </dgm:spPr>
      <dgm:t>
        <a:bodyPr/>
        <a:lstStyle/>
        <a:p>
          <a:r>
            <a:rPr lang="en-US" sz="1200" baseline="0" dirty="0" smtClean="0"/>
            <a:t>Exchange</a:t>
          </a:r>
          <a:r>
            <a:rPr lang="en-US" sz="900" dirty="0" smtClean="0"/>
            <a:t> </a:t>
          </a:r>
        </a:p>
        <a:p>
          <a:r>
            <a:rPr lang="en-US" sz="1200" baseline="0" dirty="0" smtClean="0"/>
            <a:t>Traded</a:t>
          </a:r>
          <a:r>
            <a:rPr lang="en-US" sz="900" dirty="0" smtClean="0"/>
            <a:t> </a:t>
          </a:r>
          <a:r>
            <a:rPr lang="en-US" sz="1200" baseline="0" dirty="0" smtClean="0"/>
            <a:t>markets</a:t>
          </a:r>
          <a:r>
            <a:rPr lang="en-US" sz="900" dirty="0" smtClean="0"/>
            <a:t> </a:t>
          </a:r>
          <a:endParaRPr lang="en-IN" sz="900" dirty="0"/>
        </a:p>
      </dgm:t>
    </dgm:pt>
    <dgm:pt modelId="{DDD9A58F-0122-48A8-AAFE-06ED96B5A570}" type="parTrans" cxnId="{06634456-4576-4632-A2DD-E4C13EDA2BF3}">
      <dgm:prSet/>
      <dgm:spPr/>
      <dgm:t>
        <a:bodyPr/>
        <a:lstStyle/>
        <a:p>
          <a:endParaRPr lang="en-IN"/>
        </a:p>
      </dgm:t>
    </dgm:pt>
    <dgm:pt modelId="{E282ACDD-3830-477B-B163-838C7782A6B3}" type="sibTrans" cxnId="{06634456-4576-4632-A2DD-E4C13EDA2BF3}">
      <dgm:prSet/>
      <dgm:spPr/>
      <dgm:t>
        <a:bodyPr/>
        <a:lstStyle/>
        <a:p>
          <a:endParaRPr lang="en-IN"/>
        </a:p>
      </dgm:t>
    </dgm:pt>
    <dgm:pt modelId="{D19680EA-F23E-4582-A113-2077140CA280}">
      <dgm:prSet phldrT="[Text]" custT="1"/>
      <dgm:spPr>
        <a:solidFill>
          <a:srgbClr val="7030A0"/>
        </a:solidFill>
      </dgm:spPr>
      <dgm:t>
        <a:bodyPr/>
        <a:lstStyle/>
        <a:p>
          <a:r>
            <a:rPr lang="en-US" sz="1200" baseline="0" dirty="0" smtClean="0"/>
            <a:t>Real</a:t>
          </a:r>
          <a:r>
            <a:rPr lang="en-US" sz="1200" dirty="0" smtClean="0"/>
            <a:t> </a:t>
          </a:r>
          <a:r>
            <a:rPr lang="en-US" sz="1200" baseline="0" dirty="0" smtClean="0"/>
            <a:t>Time</a:t>
          </a:r>
          <a:r>
            <a:rPr lang="en-US" sz="1200" dirty="0" smtClean="0"/>
            <a:t> </a:t>
          </a:r>
          <a:r>
            <a:rPr lang="en-US" sz="1200" baseline="0" dirty="0" smtClean="0"/>
            <a:t>Balancing</a:t>
          </a:r>
          <a:r>
            <a:rPr lang="en-US" sz="1200" dirty="0" smtClean="0"/>
            <a:t> markets</a:t>
          </a:r>
          <a:endParaRPr lang="en-IN" sz="1200" dirty="0"/>
        </a:p>
      </dgm:t>
    </dgm:pt>
    <dgm:pt modelId="{9BF80005-F495-4C38-B8EE-F04AF849290F}" type="parTrans" cxnId="{714ACB9E-1B1F-4988-83D1-E8E159E7730C}">
      <dgm:prSet/>
      <dgm:spPr/>
      <dgm:t>
        <a:bodyPr/>
        <a:lstStyle/>
        <a:p>
          <a:endParaRPr lang="en-IN"/>
        </a:p>
      </dgm:t>
    </dgm:pt>
    <dgm:pt modelId="{E26B0AA7-963D-4874-A5CF-C31F7F0AAA08}" type="sibTrans" cxnId="{714ACB9E-1B1F-4988-83D1-E8E159E7730C}">
      <dgm:prSet/>
      <dgm:spPr/>
      <dgm:t>
        <a:bodyPr/>
        <a:lstStyle/>
        <a:p>
          <a:endParaRPr lang="en-IN"/>
        </a:p>
      </dgm:t>
    </dgm:pt>
    <dgm:pt modelId="{0150FFAB-937A-4D9F-845D-0B8A6646EFFE}">
      <dgm:prSet phldrT="[Text]" custT="1"/>
      <dgm:spPr>
        <a:solidFill>
          <a:srgbClr val="C00000"/>
        </a:solidFill>
      </dgm:spPr>
      <dgm:t>
        <a:bodyPr/>
        <a:lstStyle/>
        <a:p>
          <a:r>
            <a:rPr lang="en-US" sz="1200" baseline="0" dirty="0" smtClean="0"/>
            <a:t>Ancillary</a:t>
          </a:r>
          <a:r>
            <a:rPr lang="en-US" sz="1200" dirty="0" smtClean="0"/>
            <a:t> </a:t>
          </a:r>
          <a:r>
            <a:rPr lang="en-US" sz="1200" baseline="0" dirty="0" smtClean="0"/>
            <a:t>Services</a:t>
          </a:r>
          <a:r>
            <a:rPr lang="en-US" sz="1200" dirty="0" smtClean="0"/>
            <a:t> market</a:t>
          </a:r>
          <a:endParaRPr lang="en-IN" sz="1200" dirty="0"/>
        </a:p>
      </dgm:t>
    </dgm:pt>
    <dgm:pt modelId="{8A856DB5-4149-4418-B66C-DD9A90A103F7}" type="parTrans" cxnId="{5D84BF8E-42D3-4C94-9224-4C8C3022BD83}">
      <dgm:prSet/>
      <dgm:spPr/>
      <dgm:t>
        <a:bodyPr/>
        <a:lstStyle/>
        <a:p>
          <a:endParaRPr lang="en-IN"/>
        </a:p>
      </dgm:t>
    </dgm:pt>
    <dgm:pt modelId="{D5E86BBF-62A6-4C59-9D2D-D6B3477BFA79}" type="sibTrans" cxnId="{5D84BF8E-42D3-4C94-9224-4C8C3022BD83}">
      <dgm:prSet/>
      <dgm:spPr/>
      <dgm:t>
        <a:bodyPr/>
        <a:lstStyle/>
        <a:p>
          <a:endParaRPr lang="en-IN"/>
        </a:p>
      </dgm:t>
    </dgm:pt>
    <dgm:pt modelId="{62A869A2-9361-40D8-B098-3764BC2141E7}">
      <dgm:prSet phldrT="[Text]" custT="1"/>
      <dgm:spPr>
        <a:solidFill>
          <a:srgbClr val="FFC000"/>
        </a:solidFill>
      </dgm:spPr>
      <dgm:t>
        <a:bodyPr/>
        <a:lstStyle/>
        <a:p>
          <a:r>
            <a:rPr lang="en-US" sz="1200" baseline="0" dirty="0" smtClean="0">
              <a:solidFill>
                <a:schemeClr val="tx1">
                  <a:lumMod val="95000"/>
                  <a:lumOff val="5000"/>
                </a:schemeClr>
              </a:solidFill>
            </a:rPr>
            <a:t>Aggregation of </a:t>
          </a:r>
        </a:p>
        <a:p>
          <a:r>
            <a:rPr lang="en-US" sz="1200" baseline="0" dirty="0" smtClean="0">
              <a:solidFill>
                <a:schemeClr val="tx1">
                  <a:lumMod val="95000"/>
                  <a:lumOff val="5000"/>
                </a:schemeClr>
              </a:solidFill>
            </a:rPr>
            <a:t>Buyers/ sellers</a:t>
          </a:r>
          <a:endParaRPr lang="en-IN" sz="1200" baseline="0" dirty="0">
            <a:solidFill>
              <a:schemeClr val="tx1">
                <a:lumMod val="95000"/>
                <a:lumOff val="5000"/>
              </a:schemeClr>
            </a:solidFill>
          </a:endParaRPr>
        </a:p>
      </dgm:t>
    </dgm:pt>
    <dgm:pt modelId="{AC02BCF7-5715-418A-A443-DFD46FB3E6E7}" type="parTrans" cxnId="{38A15115-B2B8-4055-87D8-F03994394E4A}">
      <dgm:prSet/>
      <dgm:spPr/>
      <dgm:t>
        <a:bodyPr/>
        <a:lstStyle/>
        <a:p>
          <a:endParaRPr lang="en-IN"/>
        </a:p>
      </dgm:t>
    </dgm:pt>
    <dgm:pt modelId="{ECACE6DD-BBFE-40C0-89CD-6BA82E31B929}" type="sibTrans" cxnId="{38A15115-B2B8-4055-87D8-F03994394E4A}">
      <dgm:prSet/>
      <dgm:spPr/>
      <dgm:t>
        <a:bodyPr/>
        <a:lstStyle/>
        <a:p>
          <a:endParaRPr lang="en-IN"/>
        </a:p>
      </dgm:t>
    </dgm:pt>
    <dgm:pt modelId="{2F721250-D0ED-4C02-BFFE-B50C064D0F86}">
      <dgm:prSet phldrT="[Text]" custT="1">
        <dgm:style>
          <a:lnRef idx="1">
            <a:schemeClr val="accent1"/>
          </a:lnRef>
          <a:fillRef idx="3">
            <a:schemeClr val="accent1"/>
          </a:fillRef>
          <a:effectRef idx="2">
            <a:schemeClr val="accent1"/>
          </a:effectRef>
          <a:fontRef idx="minor">
            <a:schemeClr val="lt1"/>
          </a:fontRef>
        </dgm:style>
      </dgm:prSet>
      <dgm:spPr/>
      <dgm:t>
        <a:bodyPr/>
        <a:lstStyle/>
        <a:p>
          <a:r>
            <a:rPr lang="en-US" sz="1200" baseline="0" dirty="0" smtClean="0">
              <a:solidFill>
                <a:schemeClr val="tx1"/>
              </a:solidFill>
            </a:rPr>
            <a:t>REC / Emissions Market</a:t>
          </a:r>
          <a:endParaRPr lang="en-IN" sz="1200" baseline="0" dirty="0">
            <a:solidFill>
              <a:schemeClr val="tx1"/>
            </a:solidFill>
          </a:endParaRPr>
        </a:p>
      </dgm:t>
    </dgm:pt>
    <dgm:pt modelId="{8B1D27EF-BFCF-4933-BE13-0B8952CE9C27}" type="parTrans" cxnId="{DA598DF8-4FAB-4FC5-B9E0-7C475EA79D8E}">
      <dgm:prSet/>
      <dgm:spPr/>
      <dgm:t>
        <a:bodyPr/>
        <a:lstStyle/>
        <a:p>
          <a:endParaRPr lang="en-IN"/>
        </a:p>
      </dgm:t>
    </dgm:pt>
    <dgm:pt modelId="{1C4A1EFD-6537-41D6-AEFC-5EB3F51EB441}" type="sibTrans" cxnId="{DA598DF8-4FAB-4FC5-B9E0-7C475EA79D8E}">
      <dgm:prSet/>
      <dgm:spPr/>
      <dgm:t>
        <a:bodyPr/>
        <a:lstStyle/>
        <a:p>
          <a:endParaRPr lang="en-IN"/>
        </a:p>
      </dgm:t>
    </dgm:pt>
    <dgm:pt modelId="{4E1D4B8E-B06A-4CEE-9A35-8B53E68E187A}">
      <dgm:prSet phldrT="[Text]" custT="1"/>
      <dgm:spPr>
        <a:solidFill>
          <a:schemeClr val="accent2">
            <a:lumMod val="75000"/>
          </a:schemeClr>
        </a:solidFill>
      </dgm:spPr>
      <dgm:t>
        <a:bodyPr/>
        <a:lstStyle/>
        <a:p>
          <a:r>
            <a:rPr lang="en-US" sz="1400" baseline="0" dirty="0" smtClean="0"/>
            <a:t>Term ahead </a:t>
          </a:r>
          <a:endParaRPr lang="en-IN" sz="1400" baseline="0" dirty="0"/>
        </a:p>
      </dgm:t>
    </dgm:pt>
    <dgm:pt modelId="{5E63702F-FD7D-4FE7-9585-007475C8D915}" type="parTrans" cxnId="{EFA453BE-E574-4B39-8C28-EF2A44FB33AB}">
      <dgm:prSet/>
      <dgm:spPr/>
      <dgm:t>
        <a:bodyPr/>
        <a:lstStyle/>
        <a:p>
          <a:endParaRPr lang="en-IN"/>
        </a:p>
      </dgm:t>
    </dgm:pt>
    <dgm:pt modelId="{791AA547-BBF9-48D0-A437-05F10AF86D62}" type="sibTrans" cxnId="{EFA453BE-E574-4B39-8C28-EF2A44FB33AB}">
      <dgm:prSet/>
      <dgm:spPr/>
      <dgm:t>
        <a:bodyPr/>
        <a:lstStyle/>
        <a:p>
          <a:endParaRPr lang="en-IN"/>
        </a:p>
      </dgm:t>
    </dgm:pt>
    <dgm:pt modelId="{62AAE1D1-9D7C-433E-BEF5-4AE3B5C904C6}" type="pres">
      <dgm:prSet presAssocID="{76675006-4515-42CF-92C7-D95F8B747868}" presName="diagram" presStyleCnt="0">
        <dgm:presLayoutVars>
          <dgm:chPref val="1"/>
          <dgm:dir/>
          <dgm:animOne val="branch"/>
          <dgm:animLvl val="lvl"/>
          <dgm:resizeHandles val="exact"/>
        </dgm:presLayoutVars>
      </dgm:prSet>
      <dgm:spPr/>
      <dgm:t>
        <a:bodyPr/>
        <a:lstStyle/>
        <a:p>
          <a:endParaRPr lang="en-IN"/>
        </a:p>
      </dgm:t>
    </dgm:pt>
    <dgm:pt modelId="{412C69D9-D1DA-4CB7-8DFE-26797ABEE841}" type="pres">
      <dgm:prSet presAssocID="{6C088F77-5719-42FE-B889-12A879AFA7DE}" presName="root1" presStyleCnt="0"/>
      <dgm:spPr/>
    </dgm:pt>
    <dgm:pt modelId="{3A0EBA55-6132-489E-B40B-11FEBE90A2A8}" type="pres">
      <dgm:prSet presAssocID="{6C088F77-5719-42FE-B889-12A879AFA7DE}" presName="LevelOneTextNode" presStyleLbl="node0" presStyleIdx="0" presStyleCnt="1" custScaleY="219008" custLinFactX="-11449" custLinFactNeighborX="-100000" custLinFactNeighborY="-7883">
        <dgm:presLayoutVars>
          <dgm:chPref val="3"/>
        </dgm:presLayoutVars>
      </dgm:prSet>
      <dgm:spPr/>
      <dgm:t>
        <a:bodyPr/>
        <a:lstStyle/>
        <a:p>
          <a:endParaRPr lang="en-IN"/>
        </a:p>
      </dgm:t>
    </dgm:pt>
    <dgm:pt modelId="{4AD8C1C0-D04D-4238-9FF8-33725DBA4B17}" type="pres">
      <dgm:prSet presAssocID="{6C088F77-5719-42FE-B889-12A879AFA7DE}" presName="level2hierChild" presStyleCnt="0"/>
      <dgm:spPr/>
    </dgm:pt>
    <dgm:pt modelId="{0F970630-023F-4104-BC6E-5D3CF0B04D31}" type="pres">
      <dgm:prSet presAssocID="{196BA5FF-BC25-4B3A-AB1A-619C56F69A3B}" presName="conn2-1" presStyleLbl="parChTrans1D2" presStyleIdx="0" presStyleCnt="5"/>
      <dgm:spPr/>
      <dgm:t>
        <a:bodyPr/>
        <a:lstStyle/>
        <a:p>
          <a:endParaRPr lang="en-IN"/>
        </a:p>
      </dgm:t>
    </dgm:pt>
    <dgm:pt modelId="{DE8713E9-AE72-4CB9-889E-3B6D26D3E70F}" type="pres">
      <dgm:prSet presAssocID="{196BA5FF-BC25-4B3A-AB1A-619C56F69A3B}" presName="connTx" presStyleLbl="parChTrans1D2" presStyleIdx="0" presStyleCnt="5"/>
      <dgm:spPr/>
      <dgm:t>
        <a:bodyPr/>
        <a:lstStyle/>
        <a:p>
          <a:endParaRPr lang="en-IN"/>
        </a:p>
      </dgm:t>
    </dgm:pt>
    <dgm:pt modelId="{ED3041C6-8592-4C68-946D-76EDBB853E19}" type="pres">
      <dgm:prSet presAssocID="{42A6A5E9-1EB4-4728-BD71-14B999CDA812}" presName="root2" presStyleCnt="0"/>
      <dgm:spPr/>
    </dgm:pt>
    <dgm:pt modelId="{A38054AE-BF16-4B7A-B75E-E396856505A1}" type="pres">
      <dgm:prSet presAssocID="{42A6A5E9-1EB4-4728-BD71-14B999CDA812}" presName="LevelTwoTextNode" presStyleLbl="node2" presStyleIdx="0" presStyleCnt="5" custScaleY="207848" custLinFactNeighborX="-6923" custLinFactNeighborY="36010">
        <dgm:presLayoutVars>
          <dgm:chPref val="3"/>
        </dgm:presLayoutVars>
      </dgm:prSet>
      <dgm:spPr/>
      <dgm:t>
        <a:bodyPr/>
        <a:lstStyle/>
        <a:p>
          <a:endParaRPr lang="en-IN"/>
        </a:p>
      </dgm:t>
    </dgm:pt>
    <dgm:pt modelId="{D18A08E0-B413-4E58-8531-3394BEF56D00}" type="pres">
      <dgm:prSet presAssocID="{42A6A5E9-1EB4-4728-BD71-14B999CDA812}" presName="level3hierChild" presStyleCnt="0"/>
      <dgm:spPr/>
    </dgm:pt>
    <dgm:pt modelId="{3BFB5C6E-389B-43E1-880F-0C1DE68F5808}" type="pres">
      <dgm:prSet presAssocID="{0D35DBC2-47DD-4318-8D9B-A4FFB09D6E9E}" presName="conn2-1" presStyleLbl="parChTrans1D3" presStyleIdx="0" presStyleCnt="4"/>
      <dgm:spPr/>
      <dgm:t>
        <a:bodyPr/>
        <a:lstStyle/>
        <a:p>
          <a:endParaRPr lang="en-IN"/>
        </a:p>
      </dgm:t>
    </dgm:pt>
    <dgm:pt modelId="{E59617F4-F495-4EDC-A50E-E908DC142A67}" type="pres">
      <dgm:prSet presAssocID="{0D35DBC2-47DD-4318-8D9B-A4FFB09D6E9E}" presName="connTx" presStyleLbl="parChTrans1D3" presStyleIdx="0" presStyleCnt="4"/>
      <dgm:spPr/>
      <dgm:t>
        <a:bodyPr/>
        <a:lstStyle/>
        <a:p>
          <a:endParaRPr lang="en-IN"/>
        </a:p>
      </dgm:t>
    </dgm:pt>
    <dgm:pt modelId="{FAA3035C-CF3C-47AE-8D0A-4A425CF2831D}" type="pres">
      <dgm:prSet presAssocID="{4E46A55C-E778-4F4F-802E-50D9091999CD}" presName="root2" presStyleCnt="0"/>
      <dgm:spPr/>
    </dgm:pt>
    <dgm:pt modelId="{0F23D2BC-2234-4723-BF6E-683B7264E64C}" type="pres">
      <dgm:prSet presAssocID="{4E46A55C-E778-4F4F-802E-50D9091999CD}" presName="LevelTwoTextNode" presStyleLbl="node3" presStyleIdx="0" presStyleCnt="4" custScaleY="202289" custLinFactNeighborX="-4371" custLinFactNeighborY="78445">
        <dgm:presLayoutVars>
          <dgm:chPref val="3"/>
        </dgm:presLayoutVars>
      </dgm:prSet>
      <dgm:spPr/>
      <dgm:t>
        <a:bodyPr/>
        <a:lstStyle/>
        <a:p>
          <a:endParaRPr lang="en-IN"/>
        </a:p>
      </dgm:t>
    </dgm:pt>
    <dgm:pt modelId="{BF2DABC1-B8C3-40EC-AA41-B2550F568CC5}" type="pres">
      <dgm:prSet presAssocID="{4E46A55C-E778-4F4F-802E-50D9091999CD}" presName="level3hierChild" presStyleCnt="0"/>
      <dgm:spPr/>
    </dgm:pt>
    <dgm:pt modelId="{E7DB141C-932B-4588-971A-87C1FBCE7500}" type="pres">
      <dgm:prSet presAssocID="{90A21185-D509-4BAB-BE27-B305D89DA503}" presName="conn2-1" presStyleLbl="parChTrans1D4" presStyleIdx="0" presStyleCnt="11"/>
      <dgm:spPr/>
      <dgm:t>
        <a:bodyPr/>
        <a:lstStyle/>
        <a:p>
          <a:endParaRPr lang="en-IN"/>
        </a:p>
      </dgm:t>
    </dgm:pt>
    <dgm:pt modelId="{5170DCF7-294D-4E4D-B851-E1BCAE61F2D7}" type="pres">
      <dgm:prSet presAssocID="{90A21185-D509-4BAB-BE27-B305D89DA503}" presName="connTx" presStyleLbl="parChTrans1D4" presStyleIdx="0" presStyleCnt="11"/>
      <dgm:spPr/>
      <dgm:t>
        <a:bodyPr/>
        <a:lstStyle/>
        <a:p>
          <a:endParaRPr lang="en-IN"/>
        </a:p>
      </dgm:t>
    </dgm:pt>
    <dgm:pt modelId="{62D792A0-6B33-49EA-918E-69150725CEEB}" type="pres">
      <dgm:prSet presAssocID="{2EAAC54D-D317-4CF6-B8B1-E82C9EAB8313}" presName="root2" presStyleCnt="0"/>
      <dgm:spPr/>
    </dgm:pt>
    <dgm:pt modelId="{89E2F7E4-594F-48BC-A4A7-2F49129DC4EC}" type="pres">
      <dgm:prSet presAssocID="{2EAAC54D-D317-4CF6-B8B1-E82C9EAB8313}" presName="LevelTwoTextNode" presStyleLbl="node4" presStyleIdx="0" presStyleCnt="11" custScaleX="196460" custScaleY="158526" custLinFactNeighborY="14700">
        <dgm:presLayoutVars>
          <dgm:chPref val="3"/>
        </dgm:presLayoutVars>
      </dgm:prSet>
      <dgm:spPr/>
      <dgm:t>
        <a:bodyPr/>
        <a:lstStyle/>
        <a:p>
          <a:endParaRPr lang="en-IN"/>
        </a:p>
      </dgm:t>
    </dgm:pt>
    <dgm:pt modelId="{38BADC22-1E20-453F-8878-595B9CD80975}" type="pres">
      <dgm:prSet presAssocID="{2EAAC54D-D317-4CF6-B8B1-E82C9EAB8313}" presName="level3hierChild" presStyleCnt="0"/>
      <dgm:spPr/>
    </dgm:pt>
    <dgm:pt modelId="{E52D6E16-5C7E-4672-B2CE-C2F2CC31CFCD}" type="pres">
      <dgm:prSet presAssocID="{D2B8BFD7-0E1D-4B72-807A-253F1CD3E14D}" presName="conn2-1" presStyleLbl="parChTrans1D4" presStyleIdx="1" presStyleCnt="11"/>
      <dgm:spPr/>
      <dgm:t>
        <a:bodyPr/>
        <a:lstStyle/>
        <a:p>
          <a:endParaRPr lang="en-IN"/>
        </a:p>
      </dgm:t>
    </dgm:pt>
    <dgm:pt modelId="{AE84261B-EDC9-4CB8-8DA7-0E9F2C3AA90D}" type="pres">
      <dgm:prSet presAssocID="{D2B8BFD7-0E1D-4B72-807A-253F1CD3E14D}" presName="connTx" presStyleLbl="parChTrans1D4" presStyleIdx="1" presStyleCnt="11"/>
      <dgm:spPr/>
      <dgm:t>
        <a:bodyPr/>
        <a:lstStyle/>
        <a:p>
          <a:endParaRPr lang="en-IN"/>
        </a:p>
      </dgm:t>
    </dgm:pt>
    <dgm:pt modelId="{F6BFDAD7-CFB8-4A7A-B51F-A95E4310FACB}" type="pres">
      <dgm:prSet presAssocID="{BFF36ED0-C47E-423C-87BE-434A9BFB1C1A}" presName="root2" presStyleCnt="0"/>
      <dgm:spPr/>
    </dgm:pt>
    <dgm:pt modelId="{B4557E8F-FF7E-4DB3-BF9B-6361F82FE0E1}" type="pres">
      <dgm:prSet presAssocID="{BFF36ED0-C47E-423C-87BE-434A9BFB1C1A}" presName="LevelTwoTextNode" presStyleLbl="node4" presStyleIdx="1" presStyleCnt="11" custScaleX="186853" custScaleY="157372" custLinFactNeighborX="8462" custLinFactNeighborY="32067">
        <dgm:presLayoutVars>
          <dgm:chPref val="3"/>
        </dgm:presLayoutVars>
      </dgm:prSet>
      <dgm:spPr/>
      <dgm:t>
        <a:bodyPr/>
        <a:lstStyle/>
        <a:p>
          <a:endParaRPr lang="en-IN"/>
        </a:p>
      </dgm:t>
    </dgm:pt>
    <dgm:pt modelId="{7D5F2652-B51A-46BB-B2BD-E2ECF092C6AE}" type="pres">
      <dgm:prSet presAssocID="{BFF36ED0-C47E-423C-87BE-434A9BFB1C1A}" presName="level3hierChild" presStyleCnt="0"/>
      <dgm:spPr/>
    </dgm:pt>
    <dgm:pt modelId="{12577049-6437-4089-B29B-F09E7EBA68EA}" type="pres">
      <dgm:prSet presAssocID="{AC02BCF7-5715-418A-A443-DFD46FB3E6E7}" presName="conn2-1" presStyleLbl="parChTrans1D4" presStyleIdx="2" presStyleCnt="11"/>
      <dgm:spPr/>
      <dgm:t>
        <a:bodyPr/>
        <a:lstStyle/>
        <a:p>
          <a:endParaRPr lang="en-IN"/>
        </a:p>
      </dgm:t>
    </dgm:pt>
    <dgm:pt modelId="{0880AF1B-C6A4-402C-8AEF-E4E44BC99862}" type="pres">
      <dgm:prSet presAssocID="{AC02BCF7-5715-418A-A443-DFD46FB3E6E7}" presName="connTx" presStyleLbl="parChTrans1D4" presStyleIdx="2" presStyleCnt="11"/>
      <dgm:spPr/>
      <dgm:t>
        <a:bodyPr/>
        <a:lstStyle/>
        <a:p>
          <a:endParaRPr lang="en-IN"/>
        </a:p>
      </dgm:t>
    </dgm:pt>
    <dgm:pt modelId="{98A747A1-6DCE-4B19-956F-736FC2B6D6C6}" type="pres">
      <dgm:prSet presAssocID="{62A869A2-9361-40D8-B098-3764BC2141E7}" presName="root2" presStyleCnt="0"/>
      <dgm:spPr/>
    </dgm:pt>
    <dgm:pt modelId="{82356233-0134-4EB3-A41E-950FA6461693}" type="pres">
      <dgm:prSet presAssocID="{62A869A2-9361-40D8-B098-3764BC2141E7}" presName="LevelTwoTextNode" presStyleLbl="node4" presStyleIdx="2" presStyleCnt="11" custScaleX="186760" custScaleY="111653" custLinFactNeighborY="27384">
        <dgm:presLayoutVars>
          <dgm:chPref val="3"/>
        </dgm:presLayoutVars>
      </dgm:prSet>
      <dgm:spPr/>
      <dgm:t>
        <a:bodyPr/>
        <a:lstStyle/>
        <a:p>
          <a:endParaRPr lang="en-IN"/>
        </a:p>
      </dgm:t>
    </dgm:pt>
    <dgm:pt modelId="{0A619015-EE71-4586-93AC-48409C98CEA1}" type="pres">
      <dgm:prSet presAssocID="{62A869A2-9361-40D8-B098-3764BC2141E7}" presName="level3hierChild" presStyleCnt="0"/>
      <dgm:spPr/>
    </dgm:pt>
    <dgm:pt modelId="{79C4B25F-7052-41F7-9D8D-0774E51F1EE7}" type="pres">
      <dgm:prSet presAssocID="{E3717559-A2DF-45A4-A2FD-984518C0AA97}" presName="conn2-1" presStyleLbl="parChTrans1D4" presStyleIdx="3" presStyleCnt="11"/>
      <dgm:spPr/>
      <dgm:t>
        <a:bodyPr/>
        <a:lstStyle/>
        <a:p>
          <a:endParaRPr lang="en-IN"/>
        </a:p>
      </dgm:t>
    </dgm:pt>
    <dgm:pt modelId="{52BF26D3-B18B-49E6-82B7-4AD1833C140A}" type="pres">
      <dgm:prSet presAssocID="{E3717559-A2DF-45A4-A2FD-984518C0AA97}" presName="connTx" presStyleLbl="parChTrans1D4" presStyleIdx="3" presStyleCnt="11"/>
      <dgm:spPr/>
      <dgm:t>
        <a:bodyPr/>
        <a:lstStyle/>
        <a:p>
          <a:endParaRPr lang="en-IN"/>
        </a:p>
      </dgm:t>
    </dgm:pt>
    <dgm:pt modelId="{764FFBD0-EBEF-4E20-A498-CDBFE9896690}" type="pres">
      <dgm:prSet presAssocID="{BC0755CE-5B65-427B-AA2C-6A331B3757F8}" presName="root2" presStyleCnt="0"/>
      <dgm:spPr/>
    </dgm:pt>
    <dgm:pt modelId="{182F0315-9C75-4132-9A3F-0995CFFB760A}" type="pres">
      <dgm:prSet presAssocID="{BC0755CE-5B65-427B-AA2C-6A331B3757F8}" presName="LevelTwoTextNode" presStyleLbl="node4" presStyleIdx="3" presStyleCnt="11" custScaleX="186853" custScaleY="130594" custLinFactNeighborX="8462" custLinFactNeighborY="31939">
        <dgm:presLayoutVars>
          <dgm:chPref val="3"/>
        </dgm:presLayoutVars>
      </dgm:prSet>
      <dgm:spPr/>
      <dgm:t>
        <a:bodyPr/>
        <a:lstStyle/>
        <a:p>
          <a:endParaRPr lang="en-IN"/>
        </a:p>
      </dgm:t>
    </dgm:pt>
    <dgm:pt modelId="{D8F9319D-F4B1-40F0-BC3B-EE5F96919BCF}" type="pres">
      <dgm:prSet presAssocID="{BC0755CE-5B65-427B-AA2C-6A331B3757F8}" presName="level3hierChild" presStyleCnt="0"/>
      <dgm:spPr/>
    </dgm:pt>
    <dgm:pt modelId="{53BB19A8-84C6-4B8F-9F12-F8526AC545D7}" type="pres">
      <dgm:prSet presAssocID="{5BB8784C-0E4E-4B1F-8426-CEDCCDEF1F7E}" presName="conn2-1" presStyleLbl="parChTrans1D4" presStyleIdx="4" presStyleCnt="11"/>
      <dgm:spPr/>
      <dgm:t>
        <a:bodyPr/>
        <a:lstStyle/>
        <a:p>
          <a:endParaRPr lang="en-IN"/>
        </a:p>
      </dgm:t>
    </dgm:pt>
    <dgm:pt modelId="{7D6B5BC7-4D5B-4E0A-8C61-4D73205EB75B}" type="pres">
      <dgm:prSet presAssocID="{5BB8784C-0E4E-4B1F-8426-CEDCCDEF1F7E}" presName="connTx" presStyleLbl="parChTrans1D4" presStyleIdx="4" presStyleCnt="11"/>
      <dgm:spPr/>
      <dgm:t>
        <a:bodyPr/>
        <a:lstStyle/>
        <a:p>
          <a:endParaRPr lang="en-IN"/>
        </a:p>
      </dgm:t>
    </dgm:pt>
    <dgm:pt modelId="{56A4A61A-EE1A-4C42-8CA5-3E280F1E4574}" type="pres">
      <dgm:prSet presAssocID="{6E5D823E-A05B-403C-AE9C-935CBFE465FD}" presName="root2" presStyleCnt="0"/>
      <dgm:spPr/>
    </dgm:pt>
    <dgm:pt modelId="{24F6260E-5907-46A1-9A5D-B0214A049ED0}" type="pres">
      <dgm:prSet presAssocID="{6E5D823E-A05B-403C-AE9C-935CBFE465FD}" presName="LevelTwoTextNode" presStyleLbl="node4" presStyleIdx="4" presStyleCnt="11" custScaleX="186760" custScaleY="130312" custLinFactNeighborX="7037" custLinFactNeighborY="38017">
        <dgm:presLayoutVars>
          <dgm:chPref val="3"/>
        </dgm:presLayoutVars>
      </dgm:prSet>
      <dgm:spPr/>
      <dgm:t>
        <a:bodyPr/>
        <a:lstStyle/>
        <a:p>
          <a:endParaRPr lang="en-IN"/>
        </a:p>
      </dgm:t>
    </dgm:pt>
    <dgm:pt modelId="{7871271B-086F-472C-81BE-972F3399EBA2}" type="pres">
      <dgm:prSet presAssocID="{6E5D823E-A05B-403C-AE9C-935CBFE465FD}" presName="level3hierChild" presStyleCnt="0"/>
      <dgm:spPr/>
    </dgm:pt>
    <dgm:pt modelId="{06ACC477-E560-400B-8B58-F4B526BCA877}" type="pres">
      <dgm:prSet presAssocID="{D089404A-3882-4C13-B82A-AB1FE7B6794E}" presName="conn2-1" presStyleLbl="parChTrans1D3" presStyleIdx="1" presStyleCnt="4"/>
      <dgm:spPr/>
      <dgm:t>
        <a:bodyPr/>
        <a:lstStyle/>
        <a:p>
          <a:endParaRPr lang="en-IN"/>
        </a:p>
      </dgm:t>
    </dgm:pt>
    <dgm:pt modelId="{0F7B50DF-719E-4F3E-81B4-EF337A123FE8}" type="pres">
      <dgm:prSet presAssocID="{D089404A-3882-4C13-B82A-AB1FE7B6794E}" presName="connTx" presStyleLbl="parChTrans1D3" presStyleIdx="1" presStyleCnt="4"/>
      <dgm:spPr/>
      <dgm:t>
        <a:bodyPr/>
        <a:lstStyle/>
        <a:p>
          <a:endParaRPr lang="en-IN"/>
        </a:p>
      </dgm:t>
    </dgm:pt>
    <dgm:pt modelId="{7D8C3E57-8F67-4FCE-ACFF-B5B7B46DF2FB}" type="pres">
      <dgm:prSet presAssocID="{80B516AD-23D5-4D5C-A0C4-7E038B8EF042}" presName="root2" presStyleCnt="0"/>
      <dgm:spPr/>
    </dgm:pt>
    <dgm:pt modelId="{CBA8B4F5-4A43-4D71-84F0-A22C23B01B27}" type="pres">
      <dgm:prSet presAssocID="{80B516AD-23D5-4D5C-A0C4-7E038B8EF042}" presName="LevelTwoTextNode" presStyleLbl="node3" presStyleIdx="1" presStyleCnt="4" custScaleY="158820" custLinFactNeighborX="-4386" custLinFactNeighborY="-42234">
        <dgm:presLayoutVars>
          <dgm:chPref val="3"/>
        </dgm:presLayoutVars>
      </dgm:prSet>
      <dgm:spPr/>
      <dgm:t>
        <a:bodyPr/>
        <a:lstStyle/>
        <a:p>
          <a:endParaRPr lang="en-IN"/>
        </a:p>
      </dgm:t>
    </dgm:pt>
    <dgm:pt modelId="{250426DF-D64B-449E-9B62-2DA271CAAA3A}" type="pres">
      <dgm:prSet presAssocID="{80B516AD-23D5-4D5C-A0C4-7E038B8EF042}" presName="level3hierChild" presStyleCnt="0"/>
      <dgm:spPr/>
    </dgm:pt>
    <dgm:pt modelId="{3E8FBF41-0D32-430D-97D3-F71B3E10FC45}" type="pres">
      <dgm:prSet presAssocID="{5DE215E4-C225-4CC4-85E3-4476CC1A91C4}" presName="conn2-1" presStyleLbl="parChTrans1D4" presStyleIdx="5" presStyleCnt="11"/>
      <dgm:spPr/>
      <dgm:t>
        <a:bodyPr/>
        <a:lstStyle/>
        <a:p>
          <a:endParaRPr lang="en-IN"/>
        </a:p>
      </dgm:t>
    </dgm:pt>
    <dgm:pt modelId="{1564CDD4-579D-4463-B1D9-5E401C4D6B3D}" type="pres">
      <dgm:prSet presAssocID="{5DE215E4-C225-4CC4-85E3-4476CC1A91C4}" presName="connTx" presStyleLbl="parChTrans1D4" presStyleIdx="5" presStyleCnt="11"/>
      <dgm:spPr/>
      <dgm:t>
        <a:bodyPr/>
        <a:lstStyle/>
        <a:p>
          <a:endParaRPr lang="en-IN"/>
        </a:p>
      </dgm:t>
    </dgm:pt>
    <dgm:pt modelId="{D73FD7CB-B9F6-4737-B60C-A96B47C2C2DF}" type="pres">
      <dgm:prSet presAssocID="{E4D5F11F-341E-4FAD-9835-FBF9EE21DAE1}" presName="root2" presStyleCnt="0"/>
      <dgm:spPr/>
    </dgm:pt>
    <dgm:pt modelId="{C01CCD04-5867-4879-9828-FF52B3B1454E}" type="pres">
      <dgm:prSet presAssocID="{E4D5F11F-341E-4FAD-9835-FBF9EE21DAE1}" presName="LevelTwoTextNode" presStyleLbl="node4" presStyleIdx="5" presStyleCnt="11" custScaleX="183732" custScaleY="149271" custLinFactNeighborX="8462" custLinFactNeighborY="56360">
        <dgm:presLayoutVars>
          <dgm:chPref val="3"/>
        </dgm:presLayoutVars>
      </dgm:prSet>
      <dgm:spPr/>
      <dgm:t>
        <a:bodyPr/>
        <a:lstStyle/>
        <a:p>
          <a:endParaRPr lang="en-IN"/>
        </a:p>
      </dgm:t>
    </dgm:pt>
    <dgm:pt modelId="{FFCF31AE-72FF-4FD6-AD4F-15290BFA99B7}" type="pres">
      <dgm:prSet presAssocID="{E4D5F11F-341E-4FAD-9835-FBF9EE21DAE1}" presName="level3hierChild" presStyleCnt="0"/>
      <dgm:spPr/>
    </dgm:pt>
    <dgm:pt modelId="{9F041D68-D31A-453D-AD51-BD8DF34D1F90}" type="pres">
      <dgm:prSet presAssocID="{175AFD35-460F-44A3-823F-4C729FE26351}" presName="conn2-1" presStyleLbl="parChTrans1D4" presStyleIdx="6" presStyleCnt="11"/>
      <dgm:spPr/>
      <dgm:t>
        <a:bodyPr/>
        <a:lstStyle/>
        <a:p>
          <a:endParaRPr lang="en-IN"/>
        </a:p>
      </dgm:t>
    </dgm:pt>
    <dgm:pt modelId="{99B860B4-D13F-4794-8BF3-397D29A35512}" type="pres">
      <dgm:prSet presAssocID="{175AFD35-460F-44A3-823F-4C729FE26351}" presName="connTx" presStyleLbl="parChTrans1D4" presStyleIdx="6" presStyleCnt="11"/>
      <dgm:spPr/>
      <dgm:t>
        <a:bodyPr/>
        <a:lstStyle/>
        <a:p>
          <a:endParaRPr lang="en-IN"/>
        </a:p>
      </dgm:t>
    </dgm:pt>
    <dgm:pt modelId="{A893CEC4-5C91-4095-B66B-2189CC5911EA}" type="pres">
      <dgm:prSet presAssocID="{2372E549-B832-4880-815F-CAE88339A4EF}" presName="root2" presStyleCnt="0"/>
      <dgm:spPr/>
    </dgm:pt>
    <dgm:pt modelId="{B198202C-24A9-4952-A34E-65B2D1F43AC4}" type="pres">
      <dgm:prSet presAssocID="{2372E549-B832-4880-815F-CAE88339A4EF}" presName="LevelTwoTextNode" presStyleLbl="node4" presStyleIdx="6" presStyleCnt="11" custScaleX="185243" custScaleY="129862" custLinFactNeighborX="8462" custLinFactNeighborY="65208">
        <dgm:presLayoutVars>
          <dgm:chPref val="3"/>
        </dgm:presLayoutVars>
      </dgm:prSet>
      <dgm:spPr/>
      <dgm:t>
        <a:bodyPr/>
        <a:lstStyle/>
        <a:p>
          <a:endParaRPr lang="en-IN"/>
        </a:p>
      </dgm:t>
    </dgm:pt>
    <dgm:pt modelId="{B2294BB0-260C-4AF4-BCDA-CE8C553530D6}" type="pres">
      <dgm:prSet presAssocID="{2372E549-B832-4880-815F-CAE88339A4EF}" presName="level3hierChild" presStyleCnt="0"/>
      <dgm:spPr/>
    </dgm:pt>
    <dgm:pt modelId="{3256FBB7-2D2D-4FE3-B012-89E2A1716D4F}" type="pres">
      <dgm:prSet presAssocID="{DDD9A58F-0122-48A8-AAFE-06ED96B5A570}" presName="conn2-1" presStyleLbl="parChTrans1D2" presStyleIdx="1" presStyleCnt="5"/>
      <dgm:spPr/>
      <dgm:t>
        <a:bodyPr/>
        <a:lstStyle/>
        <a:p>
          <a:endParaRPr lang="en-IN"/>
        </a:p>
      </dgm:t>
    </dgm:pt>
    <dgm:pt modelId="{BD9FBA9A-3F14-4DC1-85EE-3A078F30ED51}" type="pres">
      <dgm:prSet presAssocID="{DDD9A58F-0122-48A8-AAFE-06ED96B5A570}" presName="connTx" presStyleLbl="parChTrans1D2" presStyleIdx="1" presStyleCnt="5"/>
      <dgm:spPr/>
      <dgm:t>
        <a:bodyPr/>
        <a:lstStyle/>
        <a:p>
          <a:endParaRPr lang="en-IN"/>
        </a:p>
      </dgm:t>
    </dgm:pt>
    <dgm:pt modelId="{63149E69-28C4-4B41-9692-8A0644456D70}" type="pres">
      <dgm:prSet presAssocID="{D330891E-5F2C-449A-9C00-DE575B97D670}" presName="root2" presStyleCnt="0"/>
      <dgm:spPr/>
    </dgm:pt>
    <dgm:pt modelId="{2F25DC11-DC53-4F3A-A635-0EA83B83B4D4}" type="pres">
      <dgm:prSet presAssocID="{D330891E-5F2C-449A-9C00-DE575B97D670}" presName="LevelTwoTextNode" presStyleLbl="node2" presStyleIdx="1" presStyleCnt="5" custScaleY="156390" custLinFactY="-100000" custLinFactNeighborX="-2134" custLinFactNeighborY="-116299">
        <dgm:presLayoutVars>
          <dgm:chPref val="3"/>
        </dgm:presLayoutVars>
      </dgm:prSet>
      <dgm:spPr/>
      <dgm:t>
        <a:bodyPr/>
        <a:lstStyle/>
        <a:p>
          <a:endParaRPr lang="en-IN"/>
        </a:p>
      </dgm:t>
    </dgm:pt>
    <dgm:pt modelId="{E2BC701E-0A3C-4D72-98E8-27D48AAC8864}" type="pres">
      <dgm:prSet presAssocID="{D330891E-5F2C-449A-9C00-DE575B97D670}" presName="level3hierChild" presStyleCnt="0"/>
      <dgm:spPr/>
    </dgm:pt>
    <dgm:pt modelId="{168650A7-6BB2-47E7-8916-B07B53D6CD36}" type="pres">
      <dgm:prSet presAssocID="{E977950F-FCB3-408E-9ABC-CB65789EF4E8}" presName="conn2-1" presStyleLbl="parChTrans1D3" presStyleIdx="2" presStyleCnt="4"/>
      <dgm:spPr/>
      <dgm:t>
        <a:bodyPr/>
        <a:lstStyle/>
        <a:p>
          <a:endParaRPr lang="en-IN"/>
        </a:p>
      </dgm:t>
    </dgm:pt>
    <dgm:pt modelId="{32C47F45-8E01-4196-A6D7-0A297064B40D}" type="pres">
      <dgm:prSet presAssocID="{E977950F-FCB3-408E-9ABC-CB65789EF4E8}" presName="connTx" presStyleLbl="parChTrans1D3" presStyleIdx="2" presStyleCnt="4"/>
      <dgm:spPr/>
      <dgm:t>
        <a:bodyPr/>
        <a:lstStyle/>
        <a:p>
          <a:endParaRPr lang="en-IN"/>
        </a:p>
      </dgm:t>
    </dgm:pt>
    <dgm:pt modelId="{3A267B4D-1812-47C9-9480-80CFB3676026}" type="pres">
      <dgm:prSet presAssocID="{7070B9E1-F964-42C5-801B-D773DE06B52D}" presName="root2" presStyleCnt="0"/>
      <dgm:spPr/>
    </dgm:pt>
    <dgm:pt modelId="{98F58805-C87D-4D00-9245-E3689CF269F9}" type="pres">
      <dgm:prSet presAssocID="{7070B9E1-F964-42C5-801B-D773DE06B52D}" presName="LevelTwoTextNode" presStyleLbl="node3" presStyleIdx="2" presStyleCnt="4" custScaleY="202302" custLinFactNeighborX="-5433" custLinFactNeighborY="-67895">
        <dgm:presLayoutVars>
          <dgm:chPref val="3"/>
        </dgm:presLayoutVars>
      </dgm:prSet>
      <dgm:spPr/>
      <dgm:t>
        <a:bodyPr/>
        <a:lstStyle/>
        <a:p>
          <a:endParaRPr lang="en-IN"/>
        </a:p>
      </dgm:t>
    </dgm:pt>
    <dgm:pt modelId="{0874BB0E-7899-4F4F-B6E1-88F26FCB447E}" type="pres">
      <dgm:prSet presAssocID="{7070B9E1-F964-42C5-801B-D773DE06B52D}" presName="level3hierChild" presStyleCnt="0"/>
      <dgm:spPr/>
    </dgm:pt>
    <dgm:pt modelId="{B855396C-1015-4B97-B767-683800CC1403}" type="pres">
      <dgm:prSet presAssocID="{458319A6-E0CA-42A9-B2E6-FCFA3C5FA04E}" presName="conn2-1" presStyleLbl="parChTrans1D4" presStyleIdx="7" presStyleCnt="11"/>
      <dgm:spPr/>
      <dgm:t>
        <a:bodyPr/>
        <a:lstStyle/>
        <a:p>
          <a:endParaRPr lang="en-IN"/>
        </a:p>
      </dgm:t>
    </dgm:pt>
    <dgm:pt modelId="{F2115806-C492-4B3E-8361-1F7F8B2D0EC9}" type="pres">
      <dgm:prSet presAssocID="{458319A6-E0CA-42A9-B2E6-FCFA3C5FA04E}" presName="connTx" presStyleLbl="parChTrans1D4" presStyleIdx="7" presStyleCnt="11"/>
      <dgm:spPr/>
      <dgm:t>
        <a:bodyPr/>
        <a:lstStyle/>
        <a:p>
          <a:endParaRPr lang="en-IN"/>
        </a:p>
      </dgm:t>
    </dgm:pt>
    <dgm:pt modelId="{174EE496-E3F9-4797-A1A3-3FEDED250021}" type="pres">
      <dgm:prSet presAssocID="{FC0B1F77-7C95-48BE-8283-6D381CFA0E58}" presName="root2" presStyleCnt="0"/>
      <dgm:spPr/>
    </dgm:pt>
    <dgm:pt modelId="{97475569-7BB0-4BD0-9A9B-C4E236913E27}" type="pres">
      <dgm:prSet presAssocID="{FC0B1F77-7C95-48BE-8283-6D381CFA0E58}" presName="LevelTwoTextNode" presStyleLbl="node4" presStyleIdx="7" presStyleCnt="11" custScaleX="197177" custScaleY="99498" custLinFactNeighborX="8462" custLinFactNeighborY="78772">
        <dgm:presLayoutVars>
          <dgm:chPref val="3"/>
        </dgm:presLayoutVars>
      </dgm:prSet>
      <dgm:spPr/>
      <dgm:t>
        <a:bodyPr/>
        <a:lstStyle/>
        <a:p>
          <a:endParaRPr lang="en-IN"/>
        </a:p>
      </dgm:t>
    </dgm:pt>
    <dgm:pt modelId="{68E0E628-0BF6-4348-8FE4-97418D37B0CC}" type="pres">
      <dgm:prSet presAssocID="{FC0B1F77-7C95-48BE-8283-6D381CFA0E58}" presName="level3hierChild" presStyleCnt="0"/>
      <dgm:spPr/>
    </dgm:pt>
    <dgm:pt modelId="{B94979E4-70D5-44EC-9D9D-715F7C9AE991}" type="pres">
      <dgm:prSet presAssocID="{F0813FB1-B89D-4338-8F82-8877B4B13FE3}" presName="conn2-1" presStyleLbl="parChTrans1D4" presStyleIdx="8" presStyleCnt="11"/>
      <dgm:spPr/>
      <dgm:t>
        <a:bodyPr/>
        <a:lstStyle/>
        <a:p>
          <a:endParaRPr lang="en-IN"/>
        </a:p>
      </dgm:t>
    </dgm:pt>
    <dgm:pt modelId="{0C685355-02A1-48DA-9AEA-A1E31C73AA08}" type="pres">
      <dgm:prSet presAssocID="{F0813FB1-B89D-4338-8F82-8877B4B13FE3}" presName="connTx" presStyleLbl="parChTrans1D4" presStyleIdx="8" presStyleCnt="11"/>
      <dgm:spPr/>
      <dgm:t>
        <a:bodyPr/>
        <a:lstStyle/>
        <a:p>
          <a:endParaRPr lang="en-IN"/>
        </a:p>
      </dgm:t>
    </dgm:pt>
    <dgm:pt modelId="{8049CD2A-103F-488C-B97B-077FC6220DF5}" type="pres">
      <dgm:prSet presAssocID="{8FE90303-8108-4A9D-A5FD-A6E2BF374426}" presName="root2" presStyleCnt="0"/>
      <dgm:spPr/>
    </dgm:pt>
    <dgm:pt modelId="{F5EA2510-59F0-4C0D-B2F3-735EFC30AA23}" type="pres">
      <dgm:prSet presAssocID="{8FE90303-8108-4A9D-A5FD-A6E2BF374426}" presName="LevelTwoTextNode" presStyleLbl="node4" presStyleIdx="8" presStyleCnt="11" custScaleX="203924" custScaleY="93322" custLinFactNeighborX="8462" custLinFactNeighborY="98477">
        <dgm:presLayoutVars>
          <dgm:chPref val="3"/>
        </dgm:presLayoutVars>
      </dgm:prSet>
      <dgm:spPr/>
      <dgm:t>
        <a:bodyPr/>
        <a:lstStyle/>
        <a:p>
          <a:endParaRPr lang="en-IN"/>
        </a:p>
      </dgm:t>
    </dgm:pt>
    <dgm:pt modelId="{9226B026-BA25-4681-8B2C-5A55B96313A9}" type="pres">
      <dgm:prSet presAssocID="{8FE90303-8108-4A9D-A5FD-A6E2BF374426}" presName="level3hierChild" presStyleCnt="0"/>
      <dgm:spPr/>
    </dgm:pt>
    <dgm:pt modelId="{74E1FDE3-5C2C-4096-B78C-7D3431EF671C}" type="pres">
      <dgm:prSet presAssocID="{5E63702F-FD7D-4FE7-9585-007475C8D915}" presName="conn2-1" presStyleLbl="parChTrans1D4" presStyleIdx="9" presStyleCnt="11"/>
      <dgm:spPr/>
      <dgm:t>
        <a:bodyPr/>
        <a:lstStyle/>
        <a:p>
          <a:endParaRPr lang="en-IN"/>
        </a:p>
      </dgm:t>
    </dgm:pt>
    <dgm:pt modelId="{A601A0E2-68AA-41F3-86CE-B8A6F6668E4C}" type="pres">
      <dgm:prSet presAssocID="{5E63702F-FD7D-4FE7-9585-007475C8D915}" presName="connTx" presStyleLbl="parChTrans1D4" presStyleIdx="9" presStyleCnt="11"/>
      <dgm:spPr/>
      <dgm:t>
        <a:bodyPr/>
        <a:lstStyle/>
        <a:p>
          <a:endParaRPr lang="en-IN"/>
        </a:p>
      </dgm:t>
    </dgm:pt>
    <dgm:pt modelId="{4C34798F-D0E1-421C-B059-D0A2604BD7F9}" type="pres">
      <dgm:prSet presAssocID="{4E1D4B8E-B06A-4CEE-9A35-8B53E68E187A}" presName="root2" presStyleCnt="0"/>
      <dgm:spPr/>
    </dgm:pt>
    <dgm:pt modelId="{E738465F-2FDD-41D0-8FC6-CD3925AD908F}" type="pres">
      <dgm:prSet presAssocID="{4E1D4B8E-B06A-4CEE-9A35-8B53E68E187A}" presName="LevelTwoTextNode" presStyleLbl="node4" presStyleIdx="9" presStyleCnt="11" custScaleX="194168" custLinFactY="17253" custLinFactNeighborX="17673" custLinFactNeighborY="100000">
        <dgm:presLayoutVars>
          <dgm:chPref val="3"/>
        </dgm:presLayoutVars>
      </dgm:prSet>
      <dgm:spPr/>
      <dgm:t>
        <a:bodyPr/>
        <a:lstStyle/>
        <a:p>
          <a:endParaRPr lang="en-IN"/>
        </a:p>
      </dgm:t>
    </dgm:pt>
    <dgm:pt modelId="{C990ADD9-58F8-4285-A8E5-EC84BE0F10AA}" type="pres">
      <dgm:prSet presAssocID="{4E1D4B8E-B06A-4CEE-9A35-8B53E68E187A}" presName="level3hierChild" presStyleCnt="0"/>
      <dgm:spPr/>
    </dgm:pt>
    <dgm:pt modelId="{94F6417F-0185-4FA3-9647-3E7981074AC2}" type="pres">
      <dgm:prSet presAssocID="{E6B60FA2-B3AE-409F-A7B9-6BA6E8569D0A}" presName="conn2-1" presStyleLbl="parChTrans1D3" presStyleIdx="3" presStyleCnt="4"/>
      <dgm:spPr/>
      <dgm:t>
        <a:bodyPr/>
        <a:lstStyle/>
        <a:p>
          <a:endParaRPr lang="en-IN"/>
        </a:p>
      </dgm:t>
    </dgm:pt>
    <dgm:pt modelId="{45D4748B-B844-473D-9AC7-8556E99639E2}" type="pres">
      <dgm:prSet presAssocID="{E6B60FA2-B3AE-409F-A7B9-6BA6E8569D0A}" presName="connTx" presStyleLbl="parChTrans1D3" presStyleIdx="3" presStyleCnt="4"/>
      <dgm:spPr/>
      <dgm:t>
        <a:bodyPr/>
        <a:lstStyle/>
        <a:p>
          <a:endParaRPr lang="en-IN"/>
        </a:p>
      </dgm:t>
    </dgm:pt>
    <dgm:pt modelId="{8CBAF1B5-E9B7-45A5-A6A3-0624FDEDAE2D}" type="pres">
      <dgm:prSet presAssocID="{DA29F2C8-117E-4F62-952E-69AB61C4ED96}" presName="root2" presStyleCnt="0"/>
      <dgm:spPr/>
    </dgm:pt>
    <dgm:pt modelId="{53DAC453-2815-4CBB-8D92-4D2CF632922B}" type="pres">
      <dgm:prSet presAssocID="{DA29F2C8-117E-4F62-952E-69AB61C4ED96}" presName="LevelTwoTextNode" presStyleLbl="node3" presStyleIdx="3" presStyleCnt="4" custScaleX="212178" custScaleY="87961" custLinFactY="92832" custLinFactNeighborX="5211" custLinFactNeighborY="100000">
        <dgm:presLayoutVars>
          <dgm:chPref val="3"/>
        </dgm:presLayoutVars>
      </dgm:prSet>
      <dgm:spPr/>
      <dgm:t>
        <a:bodyPr/>
        <a:lstStyle/>
        <a:p>
          <a:endParaRPr lang="en-IN"/>
        </a:p>
      </dgm:t>
    </dgm:pt>
    <dgm:pt modelId="{EA1D9843-E959-4896-BDB5-14094DB71F38}" type="pres">
      <dgm:prSet presAssocID="{DA29F2C8-117E-4F62-952E-69AB61C4ED96}" presName="level3hierChild" presStyleCnt="0"/>
      <dgm:spPr/>
    </dgm:pt>
    <dgm:pt modelId="{69E649A0-A56E-4F05-882D-0484B3059FD3}" type="pres">
      <dgm:prSet presAssocID="{7108ABD6-9666-45E4-B15C-AFB3BAAF7BC4}" presName="conn2-1" presStyleLbl="parChTrans1D4" presStyleIdx="10" presStyleCnt="11"/>
      <dgm:spPr/>
      <dgm:t>
        <a:bodyPr/>
        <a:lstStyle/>
        <a:p>
          <a:endParaRPr lang="en-IN"/>
        </a:p>
      </dgm:t>
    </dgm:pt>
    <dgm:pt modelId="{E25F15ED-3CC2-4F11-9CB4-7B4E74933E73}" type="pres">
      <dgm:prSet presAssocID="{7108ABD6-9666-45E4-B15C-AFB3BAAF7BC4}" presName="connTx" presStyleLbl="parChTrans1D4" presStyleIdx="10" presStyleCnt="11"/>
      <dgm:spPr/>
      <dgm:t>
        <a:bodyPr/>
        <a:lstStyle/>
        <a:p>
          <a:endParaRPr lang="en-IN"/>
        </a:p>
      </dgm:t>
    </dgm:pt>
    <dgm:pt modelId="{651449ED-39E3-4B8D-A865-D38462F7A656}" type="pres">
      <dgm:prSet presAssocID="{B9B772DC-0EB0-4974-AE9B-826C55DF31E0}" presName="root2" presStyleCnt="0"/>
      <dgm:spPr/>
    </dgm:pt>
    <dgm:pt modelId="{A51069DF-F685-4730-8B5B-3946633290CD}" type="pres">
      <dgm:prSet presAssocID="{B9B772DC-0EB0-4974-AE9B-826C55DF31E0}" presName="LevelTwoTextNode" presStyleLbl="node4" presStyleIdx="10" presStyleCnt="11" custScaleX="196846" custScaleY="174827" custLinFactY="100000" custLinFactNeighborX="19843" custLinFactNeighborY="136265">
        <dgm:presLayoutVars>
          <dgm:chPref val="3"/>
        </dgm:presLayoutVars>
      </dgm:prSet>
      <dgm:spPr/>
      <dgm:t>
        <a:bodyPr/>
        <a:lstStyle/>
        <a:p>
          <a:endParaRPr lang="en-IN"/>
        </a:p>
      </dgm:t>
    </dgm:pt>
    <dgm:pt modelId="{87ADF059-4368-4F89-8C61-253750C2BFB4}" type="pres">
      <dgm:prSet presAssocID="{B9B772DC-0EB0-4974-AE9B-826C55DF31E0}" presName="level3hierChild" presStyleCnt="0"/>
      <dgm:spPr/>
    </dgm:pt>
    <dgm:pt modelId="{F35E7131-EC5D-428D-BC93-115FAC96E5D3}" type="pres">
      <dgm:prSet presAssocID="{9BF80005-F495-4C38-B8EE-F04AF849290F}" presName="conn2-1" presStyleLbl="parChTrans1D2" presStyleIdx="2" presStyleCnt="5"/>
      <dgm:spPr/>
      <dgm:t>
        <a:bodyPr/>
        <a:lstStyle/>
        <a:p>
          <a:endParaRPr lang="en-IN"/>
        </a:p>
      </dgm:t>
    </dgm:pt>
    <dgm:pt modelId="{B48A56E8-B083-46A9-A558-503F74AE7C0A}" type="pres">
      <dgm:prSet presAssocID="{9BF80005-F495-4C38-B8EE-F04AF849290F}" presName="connTx" presStyleLbl="parChTrans1D2" presStyleIdx="2" presStyleCnt="5"/>
      <dgm:spPr/>
      <dgm:t>
        <a:bodyPr/>
        <a:lstStyle/>
        <a:p>
          <a:endParaRPr lang="en-IN"/>
        </a:p>
      </dgm:t>
    </dgm:pt>
    <dgm:pt modelId="{2D51B974-0656-4B6F-8CBD-373AC14F5A0F}" type="pres">
      <dgm:prSet presAssocID="{D19680EA-F23E-4582-A113-2077140CA280}" presName="root2" presStyleCnt="0"/>
      <dgm:spPr/>
    </dgm:pt>
    <dgm:pt modelId="{03D54E4A-FA58-4B15-B780-621C9E271EBD}" type="pres">
      <dgm:prSet presAssocID="{D19680EA-F23E-4582-A113-2077140CA280}" presName="LevelTwoTextNode" presStyleLbl="node2" presStyleIdx="2" presStyleCnt="5" custScaleY="158547" custLinFactY="-27600" custLinFactNeighborX="-2134" custLinFactNeighborY="-100000">
        <dgm:presLayoutVars>
          <dgm:chPref val="3"/>
        </dgm:presLayoutVars>
      </dgm:prSet>
      <dgm:spPr/>
      <dgm:t>
        <a:bodyPr/>
        <a:lstStyle/>
        <a:p>
          <a:endParaRPr lang="en-IN"/>
        </a:p>
      </dgm:t>
    </dgm:pt>
    <dgm:pt modelId="{D78037C7-6627-426F-A0E9-AA713C356CDA}" type="pres">
      <dgm:prSet presAssocID="{D19680EA-F23E-4582-A113-2077140CA280}" presName="level3hierChild" presStyleCnt="0"/>
      <dgm:spPr/>
    </dgm:pt>
    <dgm:pt modelId="{FA67DE34-12D5-4F41-8052-BE1986912155}" type="pres">
      <dgm:prSet presAssocID="{8A856DB5-4149-4418-B66C-DD9A90A103F7}" presName="conn2-1" presStyleLbl="parChTrans1D2" presStyleIdx="3" presStyleCnt="5"/>
      <dgm:spPr/>
      <dgm:t>
        <a:bodyPr/>
        <a:lstStyle/>
        <a:p>
          <a:endParaRPr lang="en-IN"/>
        </a:p>
      </dgm:t>
    </dgm:pt>
    <dgm:pt modelId="{C7010D80-EC2D-4429-96D6-99217B3D754D}" type="pres">
      <dgm:prSet presAssocID="{8A856DB5-4149-4418-B66C-DD9A90A103F7}" presName="connTx" presStyleLbl="parChTrans1D2" presStyleIdx="3" presStyleCnt="5"/>
      <dgm:spPr/>
      <dgm:t>
        <a:bodyPr/>
        <a:lstStyle/>
        <a:p>
          <a:endParaRPr lang="en-IN"/>
        </a:p>
      </dgm:t>
    </dgm:pt>
    <dgm:pt modelId="{525305F6-02E1-458A-8198-417C5053EAE9}" type="pres">
      <dgm:prSet presAssocID="{0150FFAB-937A-4D9F-845D-0B8A6646EFFE}" presName="root2" presStyleCnt="0"/>
      <dgm:spPr/>
    </dgm:pt>
    <dgm:pt modelId="{C8322F09-85E9-47F6-B509-FAF974B07B58}" type="pres">
      <dgm:prSet presAssocID="{0150FFAB-937A-4D9F-845D-0B8A6646EFFE}" presName="LevelTwoTextNode" presStyleLbl="node2" presStyleIdx="3" presStyleCnt="5" custScaleY="144465" custLinFactY="-1079" custLinFactNeighborX="-2134" custLinFactNeighborY="-100000">
        <dgm:presLayoutVars>
          <dgm:chPref val="3"/>
        </dgm:presLayoutVars>
      </dgm:prSet>
      <dgm:spPr/>
      <dgm:t>
        <a:bodyPr/>
        <a:lstStyle/>
        <a:p>
          <a:endParaRPr lang="en-IN"/>
        </a:p>
      </dgm:t>
    </dgm:pt>
    <dgm:pt modelId="{C8AF9FD6-EA86-4F55-842D-A2DA58F0DF96}" type="pres">
      <dgm:prSet presAssocID="{0150FFAB-937A-4D9F-845D-0B8A6646EFFE}" presName="level3hierChild" presStyleCnt="0"/>
      <dgm:spPr/>
    </dgm:pt>
    <dgm:pt modelId="{7122149E-6A33-48D7-9F2D-48DCD51442BC}" type="pres">
      <dgm:prSet presAssocID="{8B1D27EF-BFCF-4933-BE13-0B8952CE9C27}" presName="conn2-1" presStyleLbl="parChTrans1D2" presStyleIdx="4" presStyleCnt="5"/>
      <dgm:spPr/>
      <dgm:t>
        <a:bodyPr/>
        <a:lstStyle/>
        <a:p>
          <a:endParaRPr lang="en-IN"/>
        </a:p>
      </dgm:t>
    </dgm:pt>
    <dgm:pt modelId="{304F3B13-FFED-4B32-A682-F24054C5073B}" type="pres">
      <dgm:prSet presAssocID="{8B1D27EF-BFCF-4933-BE13-0B8952CE9C27}" presName="connTx" presStyleLbl="parChTrans1D2" presStyleIdx="4" presStyleCnt="5"/>
      <dgm:spPr/>
      <dgm:t>
        <a:bodyPr/>
        <a:lstStyle/>
        <a:p>
          <a:endParaRPr lang="en-IN"/>
        </a:p>
      </dgm:t>
    </dgm:pt>
    <dgm:pt modelId="{E8FFC4CF-8912-4E86-8B7F-34EA5B951762}" type="pres">
      <dgm:prSet presAssocID="{2F721250-D0ED-4C02-BFFE-B50C064D0F86}" presName="root2" presStyleCnt="0"/>
      <dgm:spPr/>
    </dgm:pt>
    <dgm:pt modelId="{E21307A1-639F-4835-85D8-CE5AE8402BE1}" type="pres">
      <dgm:prSet presAssocID="{2F721250-D0ED-4C02-BFFE-B50C064D0F86}" presName="LevelTwoTextNode" presStyleLbl="node2" presStyleIdx="4" presStyleCnt="5" custScaleY="174606" custLinFactNeighborX="-763" custLinFactNeighborY="-84866">
        <dgm:presLayoutVars>
          <dgm:chPref val="3"/>
        </dgm:presLayoutVars>
      </dgm:prSet>
      <dgm:spPr/>
      <dgm:t>
        <a:bodyPr/>
        <a:lstStyle/>
        <a:p>
          <a:endParaRPr lang="en-IN"/>
        </a:p>
      </dgm:t>
    </dgm:pt>
    <dgm:pt modelId="{C6836067-10FD-43A0-A2C2-4B7A53D77A82}" type="pres">
      <dgm:prSet presAssocID="{2F721250-D0ED-4C02-BFFE-B50C064D0F86}" presName="level3hierChild" presStyleCnt="0"/>
      <dgm:spPr/>
    </dgm:pt>
  </dgm:ptLst>
  <dgm:cxnLst>
    <dgm:cxn modelId="{CF60319A-C6B0-44CC-8B31-B94960D82498}" type="presOf" srcId="{9BF80005-F495-4C38-B8EE-F04AF849290F}" destId="{B48A56E8-B083-46A9-A558-503F74AE7C0A}" srcOrd="1" destOrd="0" presId="urn:microsoft.com/office/officeart/2005/8/layout/hierarchy2"/>
    <dgm:cxn modelId="{A975ED35-EF06-4A50-B201-F97843245E63}" type="presOf" srcId="{D2B8BFD7-0E1D-4B72-807A-253F1CD3E14D}" destId="{AE84261B-EDC9-4CB8-8DA7-0E9F2C3AA90D}" srcOrd="1" destOrd="0" presId="urn:microsoft.com/office/officeart/2005/8/layout/hierarchy2"/>
    <dgm:cxn modelId="{EFB914BD-55C5-466D-9CC8-5568F1EED98A}" type="presOf" srcId="{9BF80005-F495-4C38-B8EE-F04AF849290F}" destId="{F35E7131-EC5D-428D-BC93-115FAC96E5D3}" srcOrd="0" destOrd="0" presId="urn:microsoft.com/office/officeart/2005/8/layout/hierarchy2"/>
    <dgm:cxn modelId="{C73A2AC4-9BD4-416F-B657-F70804E8EF4D}" type="presOf" srcId="{90A21185-D509-4BAB-BE27-B305D89DA503}" destId="{5170DCF7-294D-4E4D-B851-E1BCAE61F2D7}" srcOrd="1" destOrd="0" presId="urn:microsoft.com/office/officeart/2005/8/layout/hierarchy2"/>
    <dgm:cxn modelId="{E306C498-D9DF-43EE-95EC-76051D69B374}" type="presOf" srcId="{7108ABD6-9666-45E4-B15C-AFB3BAAF7BC4}" destId="{E25F15ED-3CC2-4F11-9CB4-7B4E74933E73}" srcOrd="1" destOrd="0" presId="urn:microsoft.com/office/officeart/2005/8/layout/hierarchy2"/>
    <dgm:cxn modelId="{F6B687E1-133D-4BDA-B1C3-3FD2EA41C16D}" type="presOf" srcId="{76675006-4515-42CF-92C7-D95F8B747868}" destId="{62AAE1D1-9D7C-433E-BEF5-4AE3B5C904C6}" srcOrd="0" destOrd="0" presId="urn:microsoft.com/office/officeart/2005/8/layout/hierarchy2"/>
    <dgm:cxn modelId="{E1222CF7-42BA-4085-ACC0-71B10BA8AD10}" srcId="{76675006-4515-42CF-92C7-D95F8B747868}" destId="{6C088F77-5719-42FE-B889-12A879AFA7DE}" srcOrd="0" destOrd="0" parTransId="{510E4DF2-DA71-4947-9102-3E086E534D0F}" sibTransId="{DE7B7480-012A-4789-AB1B-AE601C44F8A6}"/>
    <dgm:cxn modelId="{D3124309-E474-4CF3-A8C9-724F3D6E9AC1}" type="presOf" srcId="{458319A6-E0CA-42A9-B2E6-FCFA3C5FA04E}" destId="{B855396C-1015-4B97-B767-683800CC1403}" srcOrd="0" destOrd="0" presId="urn:microsoft.com/office/officeart/2005/8/layout/hierarchy2"/>
    <dgm:cxn modelId="{B1160E82-4E33-4FBD-8A25-3592E41C39ED}" type="presOf" srcId="{D19680EA-F23E-4582-A113-2077140CA280}" destId="{03D54E4A-FA58-4B15-B780-621C9E271EBD}" srcOrd="0" destOrd="0" presId="urn:microsoft.com/office/officeart/2005/8/layout/hierarchy2"/>
    <dgm:cxn modelId="{1DBA38A7-9ECF-4795-9073-B000B13D8874}" type="presOf" srcId="{7070B9E1-F964-42C5-801B-D773DE06B52D}" destId="{98F58805-C87D-4D00-9245-E3689CF269F9}" srcOrd="0" destOrd="0" presId="urn:microsoft.com/office/officeart/2005/8/layout/hierarchy2"/>
    <dgm:cxn modelId="{E8B8BA35-AB46-486C-9735-A3682198ED80}" srcId="{D330891E-5F2C-449A-9C00-DE575B97D670}" destId="{DA29F2C8-117E-4F62-952E-69AB61C4ED96}" srcOrd="1" destOrd="0" parTransId="{E6B60FA2-B3AE-409F-A7B9-6BA6E8569D0A}" sibTransId="{789B91AD-94CE-4AB4-BB13-023B2ED19AC8}"/>
    <dgm:cxn modelId="{D42D2CCF-4910-4C56-93C7-D50224A8E8CD}" type="presOf" srcId="{FC0B1F77-7C95-48BE-8283-6D381CFA0E58}" destId="{97475569-7BB0-4BD0-9A9B-C4E236913E27}" srcOrd="0" destOrd="0" presId="urn:microsoft.com/office/officeart/2005/8/layout/hierarchy2"/>
    <dgm:cxn modelId="{95C8397E-AA81-4028-AA8E-D4D022D9091B}" type="presOf" srcId="{8A856DB5-4149-4418-B66C-DD9A90A103F7}" destId="{FA67DE34-12D5-4F41-8052-BE1986912155}" srcOrd="0" destOrd="0" presId="urn:microsoft.com/office/officeart/2005/8/layout/hierarchy2"/>
    <dgm:cxn modelId="{86228C16-97DB-4212-A805-89DE860B44C6}" type="presOf" srcId="{5BB8784C-0E4E-4B1F-8426-CEDCCDEF1F7E}" destId="{7D6B5BC7-4D5B-4E0A-8C61-4D73205EB75B}" srcOrd="1" destOrd="0" presId="urn:microsoft.com/office/officeart/2005/8/layout/hierarchy2"/>
    <dgm:cxn modelId="{B94D1BE6-901E-496F-BB2D-977557892ACF}" type="presOf" srcId="{F0813FB1-B89D-4338-8F82-8877B4B13FE3}" destId="{B94979E4-70D5-44EC-9D9D-715F7C9AE991}" srcOrd="0" destOrd="0" presId="urn:microsoft.com/office/officeart/2005/8/layout/hierarchy2"/>
    <dgm:cxn modelId="{B8264121-BE9F-4789-9F62-C8478B6D2B04}" type="presOf" srcId="{4E46A55C-E778-4F4F-802E-50D9091999CD}" destId="{0F23D2BC-2234-4723-BF6E-683B7264E64C}" srcOrd="0" destOrd="0" presId="urn:microsoft.com/office/officeart/2005/8/layout/hierarchy2"/>
    <dgm:cxn modelId="{DAEC96FC-FE5D-49C6-B8CC-1AD3DC4B2138}" type="presOf" srcId="{0D35DBC2-47DD-4318-8D9B-A4FFB09D6E9E}" destId="{E59617F4-F495-4EDC-A50E-E908DC142A67}" srcOrd="1" destOrd="0" presId="urn:microsoft.com/office/officeart/2005/8/layout/hierarchy2"/>
    <dgm:cxn modelId="{C677B9DC-4227-4559-BF2E-FB0C5C986B7B}" type="presOf" srcId="{5DE215E4-C225-4CC4-85E3-4476CC1A91C4}" destId="{3E8FBF41-0D32-430D-97D3-F71B3E10FC45}" srcOrd="0" destOrd="0" presId="urn:microsoft.com/office/officeart/2005/8/layout/hierarchy2"/>
    <dgm:cxn modelId="{831ACCCB-4A50-4DF1-986E-3BF332668937}" type="presOf" srcId="{2F721250-D0ED-4C02-BFFE-B50C064D0F86}" destId="{E21307A1-639F-4835-85D8-CE5AE8402BE1}" srcOrd="0" destOrd="0" presId="urn:microsoft.com/office/officeart/2005/8/layout/hierarchy2"/>
    <dgm:cxn modelId="{0FAFCDCA-2517-484C-9695-6105FE8B2A76}" type="presOf" srcId="{62A869A2-9361-40D8-B098-3764BC2141E7}" destId="{82356233-0134-4EB3-A41E-950FA6461693}" srcOrd="0" destOrd="0" presId="urn:microsoft.com/office/officeart/2005/8/layout/hierarchy2"/>
    <dgm:cxn modelId="{06634456-4576-4632-A2DD-E4C13EDA2BF3}" srcId="{6C088F77-5719-42FE-B889-12A879AFA7DE}" destId="{D330891E-5F2C-449A-9C00-DE575B97D670}" srcOrd="1" destOrd="0" parTransId="{DDD9A58F-0122-48A8-AAFE-06ED96B5A570}" sibTransId="{E282ACDD-3830-477B-B163-838C7782A6B3}"/>
    <dgm:cxn modelId="{4E1E19DB-822D-4145-A8B7-79551779FD38}" type="presOf" srcId="{2EAAC54D-D317-4CF6-B8B1-E82C9EAB8313}" destId="{89E2F7E4-594F-48BC-A4A7-2F49129DC4EC}" srcOrd="0" destOrd="0" presId="urn:microsoft.com/office/officeart/2005/8/layout/hierarchy2"/>
    <dgm:cxn modelId="{A8213402-9CAC-4E4B-B37C-7E9669126C8E}" srcId="{42A6A5E9-1EB4-4728-BD71-14B999CDA812}" destId="{80B516AD-23D5-4D5C-A0C4-7E038B8EF042}" srcOrd="1" destOrd="0" parTransId="{D089404A-3882-4C13-B82A-AB1FE7B6794E}" sibTransId="{56A34041-0E18-4579-8CF0-076DA73DC16A}"/>
    <dgm:cxn modelId="{887508F3-1376-413F-9BF4-D9CE4A09320C}" type="presOf" srcId="{7108ABD6-9666-45E4-B15C-AFB3BAAF7BC4}" destId="{69E649A0-A56E-4F05-882D-0484B3059FD3}" srcOrd="0" destOrd="0" presId="urn:microsoft.com/office/officeart/2005/8/layout/hierarchy2"/>
    <dgm:cxn modelId="{FFDF2344-8218-4D25-B703-27B32825FA87}" type="presOf" srcId="{2372E549-B832-4880-815F-CAE88339A4EF}" destId="{B198202C-24A9-4952-A34E-65B2D1F43AC4}" srcOrd="0" destOrd="0" presId="urn:microsoft.com/office/officeart/2005/8/layout/hierarchy2"/>
    <dgm:cxn modelId="{88FCED94-922E-4C7B-B849-1F60A6B37EFB}" srcId="{80B516AD-23D5-4D5C-A0C4-7E038B8EF042}" destId="{E4D5F11F-341E-4FAD-9835-FBF9EE21DAE1}" srcOrd="0" destOrd="0" parTransId="{5DE215E4-C225-4CC4-85E3-4476CC1A91C4}" sibTransId="{41B12244-0254-428A-9A7C-9CDBCD4FCF66}"/>
    <dgm:cxn modelId="{46DD8423-0B66-4538-A1AE-0FC5CE75BDDF}" type="presOf" srcId="{E6B60FA2-B3AE-409F-A7B9-6BA6E8569D0A}" destId="{45D4748B-B844-473D-9AC7-8556E99639E2}" srcOrd="1" destOrd="0" presId="urn:microsoft.com/office/officeart/2005/8/layout/hierarchy2"/>
    <dgm:cxn modelId="{5D84BF8E-42D3-4C94-9224-4C8C3022BD83}" srcId="{6C088F77-5719-42FE-B889-12A879AFA7DE}" destId="{0150FFAB-937A-4D9F-845D-0B8A6646EFFE}" srcOrd="3" destOrd="0" parTransId="{8A856DB5-4149-4418-B66C-DD9A90A103F7}" sibTransId="{D5E86BBF-62A6-4C59-9D2D-D6B3477BFA79}"/>
    <dgm:cxn modelId="{FE0E2650-D942-47E3-A061-F186E0F4D2A6}" srcId="{4E46A55C-E778-4F4F-802E-50D9091999CD}" destId="{2EAAC54D-D317-4CF6-B8B1-E82C9EAB8313}" srcOrd="0" destOrd="0" parTransId="{90A21185-D509-4BAB-BE27-B305D89DA503}" sibTransId="{B229A059-9746-4374-BC85-8CC684B65CDD}"/>
    <dgm:cxn modelId="{FE0FACFE-0CC8-4744-9AA1-9AF329C2FC65}" type="presOf" srcId="{5E63702F-FD7D-4FE7-9585-007475C8D915}" destId="{74E1FDE3-5C2C-4096-B78C-7D3431EF671C}" srcOrd="0" destOrd="0" presId="urn:microsoft.com/office/officeart/2005/8/layout/hierarchy2"/>
    <dgm:cxn modelId="{BFFA64F6-9DD4-4CC9-879A-881DA95AA896}" type="presOf" srcId="{E3717559-A2DF-45A4-A2FD-984518C0AA97}" destId="{79C4B25F-7052-41F7-9D8D-0774E51F1EE7}" srcOrd="0" destOrd="0" presId="urn:microsoft.com/office/officeart/2005/8/layout/hierarchy2"/>
    <dgm:cxn modelId="{38A15115-B2B8-4055-87D8-F03994394E4A}" srcId="{BFF36ED0-C47E-423C-87BE-434A9BFB1C1A}" destId="{62A869A2-9361-40D8-B098-3764BC2141E7}" srcOrd="0" destOrd="0" parTransId="{AC02BCF7-5715-418A-A443-DFD46FB3E6E7}" sibTransId="{ECACE6DD-BBFE-40C0-89CD-6BA82E31B929}"/>
    <dgm:cxn modelId="{5B0B8440-E334-4E62-9550-BD5243724C31}" type="presOf" srcId="{E977950F-FCB3-408E-9ABC-CB65789EF4E8}" destId="{168650A7-6BB2-47E7-8916-B07B53D6CD36}" srcOrd="0" destOrd="0" presId="urn:microsoft.com/office/officeart/2005/8/layout/hierarchy2"/>
    <dgm:cxn modelId="{E1F026A3-EC13-46DD-BD81-7F23DBDC9CDA}" srcId="{7070B9E1-F964-42C5-801B-D773DE06B52D}" destId="{FC0B1F77-7C95-48BE-8283-6D381CFA0E58}" srcOrd="0" destOrd="0" parTransId="{458319A6-E0CA-42A9-B2E6-FCFA3C5FA04E}" sibTransId="{217B8E69-349C-47B5-AAC5-E9CA4610E5A7}"/>
    <dgm:cxn modelId="{146E7E55-09AC-4607-9578-D8D591ADEECF}" type="presOf" srcId="{90A21185-D509-4BAB-BE27-B305D89DA503}" destId="{E7DB141C-932B-4588-971A-87C1FBCE7500}" srcOrd="0" destOrd="0" presId="urn:microsoft.com/office/officeart/2005/8/layout/hierarchy2"/>
    <dgm:cxn modelId="{4F472A22-4554-4C72-A71F-AAEA7287A919}" type="presOf" srcId="{8B1D27EF-BFCF-4933-BE13-0B8952CE9C27}" destId="{304F3B13-FFED-4B32-A682-F24054C5073B}" srcOrd="1" destOrd="0" presId="urn:microsoft.com/office/officeart/2005/8/layout/hierarchy2"/>
    <dgm:cxn modelId="{265E608E-E271-418E-95EA-61CEA82DFEF1}" type="presOf" srcId="{196BA5FF-BC25-4B3A-AB1A-619C56F69A3B}" destId="{0F970630-023F-4104-BC6E-5D3CF0B04D31}" srcOrd="0" destOrd="0" presId="urn:microsoft.com/office/officeart/2005/8/layout/hierarchy2"/>
    <dgm:cxn modelId="{96CC87D5-57A4-4179-954E-C046E17727EE}" type="presOf" srcId="{BFF36ED0-C47E-423C-87BE-434A9BFB1C1A}" destId="{B4557E8F-FF7E-4DB3-BF9B-6361F82FE0E1}" srcOrd="0" destOrd="0" presId="urn:microsoft.com/office/officeart/2005/8/layout/hierarchy2"/>
    <dgm:cxn modelId="{93CD00B1-69E7-4955-9C01-B08AC2C9F10A}" type="presOf" srcId="{42A6A5E9-1EB4-4728-BD71-14B999CDA812}" destId="{A38054AE-BF16-4B7A-B75E-E396856505A1}" srcOrd="0" destOrd="0" presId="urn:microsoft.com/office/officeart/2005/8/layout/hierarchy2"/>
    <dgm:cxn modelId="{09ECE40F-0696-4A5B-80A5-6E8DB5D245BD}" type="presOf" srcId="{8A856DB5-4149-4418-B66C-DD9A90A103F7}" destId="{C7010D80-EC2D-4429-96D6-99217B3D754D}" srcOrd="1" destOrd="0" presId="urn:microsoft.com/office/officeart/2005/8/layout/hierarchy2"/>
    <dgm:cxn modelId="{44B9AE7F-E787-4B46-8AE0-B4EAB76F7B40}" type="presOf" srcId="{E3717559-A2DF-45A4-A2FD-984518C0AA97}" destId="{52BF26D3-B18B-49E6-82B7-4AD1833C140A}" srcOrd="1" destOrd="0" presId="urn:microsoft.com/office/officeart/2005/8/layout/hierarchy2"/>
    <dgm:cxn modelId="{DA598DF8-4FAB-4FC5-B9E0-7C475EA79D8E}" srcId="{6C088F77-5719-42FE-B889-12A879AFA7DE}" destId="{2F721250-D0ED-4C02-BFFE-B50C064D0F86}" srcOrd="4" destOrd="0" parTransId="{8B1D27EF-BFCF-4933-BE13-0B8952CE9C27}" sibTransId="{1C4A1EFD-6537-41D6-AEFC-5EB3F51EB441}"/>
    <dgm:cxn modelId="{A022A567-C59B-4069-B092-D8A86ABD79FB}" type="presOf" srcId="{175AFD35-460F-44A3-823F-4C729FE26351}" destId="{99B860B4-D13F-4794-8BF3-397D29A35512}" srcOrd="1" destOrd="0" presId="urn:microsoft.com/office/officeart/2005/8/layout/hierarchy2"/>
    <dgm:cxn modelId="{BE1D9A8F-124D-4E7E-88B6-B4CB19FA8837}" type="presOf" srcId="{D330891E-5F2C-449A-9C00-DE575B97D670}" destId="{2F25DC11-DC53-4F3A-A635-0EA83B83B4D4}" srcOrd="0" destOrd="0" presId="urn:microsoft.com/office/officeart/2005/8/layout/hierarchy2"/>
    <dgm:cxn modelId="{F4E952ED-6F58-4579-9A28-A6B2EC8C962D}" type="presOf" srcId="{458319A6-E0CA-42A9-B2E6-FCFA3C5FA04E}" destId="{F2115806-C492-4B3E-8361-1F7F8B2D0EC9}" srcOrd="1" destOrd="0" presId="urn:microsoft.com/office/officeart/2005/8/layout/hierarchy2"/>
    <dgm:cxn modelId="{C5465680-7577-422E-9FFD-1A05232DEB00}" type="presOf" srcId="{196BA5FF-BC25-4B3A-AB1A-619C56F69A3B}" destId="{DE8713E9-AE72-4CB9-889E-3B6D26D3E70F}" srcOrd="1" destOrd="0" presId="urn:microsoft.com/office/officeart/2005/8/layout/hierarchy2"/>
    <dgm:cxn modelId="{09A726B9-CA6D-4A7A-9C6D-6C27FF27A2D1}" type="presOf" srcId="{0150FFAB-937A-4D9F-845D-0B8A6646EFFE}" destId="{C8322F09-85E9-47F6-B509-FAF974B07B58}" srcOrd="0" destOrd="0" presId="urn:microsoft.com/office/officeart/2005/8/layout/hierarchy2"/>
    <dgm:cxn modelId="{B8CFAFF6-5E96-4F86-972B-26D2B1E11278}" type="presOf" srcId="{DDD9A58F-0122-48A8-AAFE-06ED96B5A570}" destId="{3256FBB7-2D2D-4FE3-B012-89E2A1716D4F}" srcOrd="0" destOrd="0" presId="urn:microsoft.com/office/officeart/2005/8/layout/hierarchy2"/>
    <dgm:cxn modelId="{F303EACA-EBDD-4E70-B0FE-D91930E96A5D}" type="presOf" srcId="{5BB8784C-0E4E-4B1F-8426-CEDCCDEF1F7E}" destId="{53BB19A8-84C6-4B8F-9F12-F8526AC545D7}" srcOrd="0" destOrd="0" presId="urn:microsoft.com/office/officeart/2005/8/layout/hierarchy2"/>
    <dgm:cxn modelId="{8D82B12F-4C6A-449B-9875-B9EA2866FB13}" type="presOf" srcId="{AC02BCF7-5715-418A-A443-DFD46FB3E6E7}" destId="{0880AF1B-C6A4-402C-8AEF-E4E44BC99862}" srcOrd="1" destOrd="0" presId="urn:microsoft.com/office/officeart/2005/8/layout/hierarchy2"/>
    <dgm:cxn modelId="{02D9EA48-0C85-4B83-8A38-72888CF28AA0}" type="presOf" srcId="{F0813FB1-B89D-4338-8F82-8877B4B13FE3}" destId="{0C685355-02A1-48DA-9AEA-A1E31C73AA08}" srcOrd="1" destOrd="0" presId="urn:microsoft.com/office/officeart/2005/8/layout/hierarchy2"/>
    <dgm:cxn modelId="{37F0CCA8-D647-4475-933D-B53451CD9BE3}" type="presOf" srcId="{5E63702F-FD7D-4FE7-9585-007475C8D915}" destId="{A601A0E2-68AA-41F3-86CE-B8A6F6668E4C}" srcOrd="1" destOrd="0" presId="urn:microsoft.com/office/officeart/2005/8/layout/hierarchy2"/>
    <dgm:cxn modelId="{E4ECD97B-4B3E-4FA7-9275-CB3AC050E43B}" srcId="{4E46A55C-E778-4F4F-802E-50D9091999CD}" destId="{BFF36ED0-C47E-423C-87BE-434A9BFB1C1A}" srcOrd="1" destOrd="0" parTransId="{D2B8BFD7-0E1D-4B72-807A-253F1CD3E14D}" sibTransId="{6ADE42CE-2899-4300-BAB4-63C2150758E5}"/>
    <dgm:cxn modelId="{F9E033B4-E170-4FBC-AF82-E32E52BAC41A}" type="presOf" srcId="{BC0755CE-5B65-427B-AA2C-6A331B3757F8}" destId="{182F0315-9C75-4132-9A3F-0995CFFB760A}" srcOrd="0" destOrd="0" presId="urn:microsoft.com/office/officeart/2005/8/layout/hierarchy2"/>
    <dgm:cxn modelId="{356A14B4-4EF5-42D5-9D64-62DDF2DB87D2}" type="presOf" srcId="{E4D5F11F-341E-4FAD-9835-FBF9EE21DAE1}" destId="{C01CCD04-5867-4879-9828-FF52B3B1454E}" srcOrd="0" destOrd="0" presId="urn:microsoft.com/office/officeart/2005/8/layout/hierarchy2"/>
    <dgm:cxn modelId="{324F6CB5-6BC2-4B4F-B8D2-8E5C3943FF62}" type="presOf" srcId="{E6B60FA2-B3AE-409F-A7B9-6BA6E8569D0A}" destId="{94F6417F-0185-4FA3-9647-3E7981074AC2}" srcOrd="0" destOrd="0" presId="urn:microsoft.com/office/officeart/2005/8/layout/hierarchy2"/>
    <dgm:cxn modelId="{4836B6AE-928E-4E6C-9349-02AC27A45C93}" srcId="{6C088F77-5719-42FE-B889-12A879AFA7DE}" destId="{42A6A5E9-1EB4-4728-BD71-14B999CDA812}" srcOrd="0" destOrd="0" parTransId="{196BA5FF-BC25-4B3A-AB1A-619C56F69A3B}" sibTransId="{11A01812-A0D9-4C35-99D2-8A5F5DA2C19F}"/>
    <dgm:cxn modelId="{E8766BE3-1646-4EE8-AD06-0514E17A726D}" srcId="{4E46A55C-E778-4F4F-802E-50D9091999CD}" destId="{BC0755CE-5B65-427B-AA2C-6A331B3757F8}" srcOrd="2" destOrd="0" parTransId="{E3717559-A2DF-45A4-A2FD-984518C0AA97}" sibTransId="{C96455FA-6356-4B3F-A53D-7B2DC5136062}"/>
    <dgm:cxn modelId="{1311316D-561F-4B45-846E-D339D03C518A}" type="presOf" srcId="{AC02BCF7-5715-418A-A443-DFD46FB3E6E7}" destId="{12577049-6437-4089-B29B-F09E7EBA68EA}" srcOrd="0" destOrd="0" presId="urn:microsoft.com/office/officeart/2005/8/layout/hierarchy2"/>
    <dgm:cxn modelId="{2557D292-F3CA-4501-8044-81CC873B933F}" srcId="{7070B9E1-F964-42C5-801B-D773DE06B52D}" destId="{8FE90303-8108-4A9D-A5FD-A6E2BF374426}" srcOrd="1" destOrd="0" parTransId="{F0813FB1-B89D-4338-8F82-8877B4B13FE3}" sibTransId="{B13F8BDE-EBDC-4C87-9AA5-981E55AB253B}"/>
    <dgm:cxn modelId="{5AEF5F33-6A32-4504-86F8-F8271112CB03}" type="presOf" srcId="{80B516AD-23D5-4D5C-A0C4-7E038B8EF042}" destId="{CBA8B4F5-4A43-4D71-84F0-A22C23B01B27}" srcOrd="0" destOrd="0" presId="urn:microsoft.com/office/officeart/2005/8/layout/hierarchy2"/>
    <dgm:cxn modelId="{82B7B986-C8BD-4C2C-9AE2-0C86BE59AF16}" type="presOf" srcId="{4E1D4B8E-B06A-4CEE-9A35-8B53E68E187A}" destId="{E738465F-2FDD-41D0-8FC6-CD3925AD908F}" srcOrd="0" destOrd="0" presId="urn:microsoft.com/office/officeart/2005/8/layout/hierarchy2"/>
    <dgm:cxn modelId="{BDAADC67-CED7-40CA-AAF9-524603E325EA}" type="presOf" srcId="{175AFD35-460F-44A3-823F-4C729FE26351}" destId="{9F041D68-D31A-453D-AD51-BD8DF34D1F90}" srcOrd="0" destOrd="0" presId="urn:microsoft.com/office/officeart/2005/8/layout/hierarchy2"/>
    <dgm:cxn modelId="{536EBC7B-0307-4BB5-A320-5640BA9A82E7}" type="presOf" srcId="{8B1D27EF-BFCF-4933-BE13-0B8952CE9C27}" destId="{7122149E-6A33-48D7-9F2D-48DCD51442BC}" srcOrd="0" destOrd="0" presId="urn:microsoft.com/office/officeart/2005/8/layout/hierarchy2"/>
    <dgm:cxn modelId="{7CD35CD2-F787-4F0E-81D5-606CCC0F8B37}" type="presOf" srcId="{D089404A-3882-4C13-B82A-AB1FE7B6794E}" destId="{0F7B50DF-719E-4F3E-81B4-EF337A123FE8}" srcOrd="1" destOrd="0" presId="urn:microsoft.com/office/officeart/2005/8/layout/hierarchy2"/>
    <dgm:cxn modelId="{714ACB9E-1B1F-4988-83D1-E8E159E7730C}" srcId="{6C088F77-5719-42FE-B889-12A879AFA7DE}" destId="{D19680EA-F23E-4582-A113-2077140CA280}" srcOrd="2" destOrd="0" parTransId="{9BF80005-F495-4C38-B8EE-F04AF849290F}" sibTransId="{E26B0AA7-963D-4874-A5CF-C31F7F0AAA08}"/>
    <dgm:cxn modelId="{E8C883E9-5778-48BB-ADCD-E3A78F142993}" type="presOf" srcId="{0D35DBC2-47DD-4318-8D9B-A4FFB09D6E9E}" destId="{3BFB5C6E-389B-43E1-880F-0C1DE68F5808}" srcOrd="0" destOrd="0" presId="urn:microsoft.com/office/officeart/2005/8/layout/hierarchy2"/>
    <dgm:cxn modelId="{6ED0A48F-1ACA-4FB0-BF82-E599DB4E07E4}" type="presOf" srcId="{E977950F-FCB3-408E-9ABC-CB65789EF4E8}" destId="{32C47F45-8E01-4196-A6D7-0A297064B40D}" srcOrd="1" destOrd="0" presId="urn:microsoft.com/office/officeart/2005/8/layout/hierarchy2"/>
    <dgm:cxn modelId="{C5A83E60-D26E-4D9B-8F63-970214801C2A}" srcId="{DA29F2C8-117E-4F62-952E-69AB61C4ED96}" destId="{B9B772DC-0EB0-4974-AE9B-826C55DF31E0}" srcOrd="0" destOrd="0" parTransId="{7108ABD6-9666-45E4-B15C-AFB3BAAF7BC4}" sibTransId="{34BCCE4C-DA71-4082-A3D0-51CBC6A2BFB2}"/>
    <dgm:cxn modelId="{41B09F1A-099F-4C75-87B7-273D0B7B9304}" srcId="{42A6A5E9-1EB4-4728-BD71-14B999CDA812}" destId="{4E46A55C-E778-4F4F-802E-50D9091999CD}" srcOrd="0" destOrd="0" parTransId="{0D35DBC2-47DD-4318-8D9B-A4FFB09D6E9E}" sibTransId="{C6AD8626-5B41-4B16-A04A-D10664B393EF}"/>
    <dgm:cxn modelId="{28B156BE-DEC0-48B3-A0F3-A255E43B6AE4}" type="presOf" srcId="{DDD9A58F-0122-48A8-AAFE-06ED96B5A570}" destId="{BD9FBA9A-3F14-4DC1-85EE-3A078F30ED51}" srcOrd="1" destOrd="0" presId="urn:microsoft.com/office/officeart/2005/8/layout/hierarchy2"/>
    <dgm:cxn modelId="{FCAAB352-421F-4259-8069-31FDB21428BB}" srcId="{80B516AD-23D5-4D5C-A0C4-7E038B8EF042}" destId="{2372E549-B832-4880-815F-CAE88339A4EF}" srcOrd="1" destOrd="0" parTransId="{175AFD35-460F-44A3-823F-4C729FE26351}" sibTransId="{FA6F4D6F-4A4B-4A96-A390-126A6325E214}"/>
    <dgm:cxn modelId="{7B69E364-6AAC-45E6-831A-86230CB2B48C}" type="presOf" srcId="{DA29F2C8-117E-4F62-952E-69AB61C4ED96}" destId="{53DAC453-2815-4CBB-8D92-4D2CF632922B}" srcOrd="0" destOrd="0" presId="urn:microsoft.com/office/officeart/2005/8/layout/hierarchy2"/>
    <dgm:cxn modelId="{247B519C-2E12-4D64-8D05-8CF0EA50F574}" srcId="{BC0755CE-5B65-427B-AA2C-6A331B3757F8}" destId="{6E5D823E-A05B-403C-AE9C-935CBFE465FD}" srcOrd="0" destOrd="0" parTransId="{5BB8784C-0E4E-4B1F-8426-CEDCCDEF1F7E}" sibTransId="{FB35EB99-607A-4CAB-B27F-EC0FDED849BC}"/>
    <dgm:cxn modelId="{16A6E66F-51F5-465A-932F-72B3DE679F89}" type="presOf" srcId="{6C088F77-5719-42FE-B889-12A879AFA7DE}" destId="{3A0EBA55-6132-489E-B40B-11FEBE90A2A8}" srcOrd="0" destOrd="0" presId="urn:microsoft.com/office/officeart/2005/8/layout/hierarchy2"/>
    <dgm:cxn modelId="{8B031BF0-2E6D-4AD7-88A0-7DF79D32AE4D}" srcId="{D330891E-5F2C-449A-9C00-DE575B97D670}" destId="{7070B9E1-F964-42C5-801B-D773DE06B52D}" srcOrd="0" destOrd="0" parTransId="{E977950F-FCB3-408E-9ABC-CB65789EF4E8}" sibTransId="{8A50EF6A-0015-427E-8810-02EFF8E773C7}"/>
    <dgm:cxn modelId="{75C33C87-5AC9-4C47-952E-864F7040A519}" type="presOf" srcId="{D2B8BFD7-0E1D-4B72-807A-253F1CD3E14D}" destId="{E52D6E16-5C7E-4672-B2CE-C2F2CC31CFCD}" srcOrd="0" destOrd="0" presId="urn:microsoft.com/office/officeart/2005/8/layout/hierarchy2"/>
    <dgm:cxn modelId="{7537317F-D99B-4FCC-8F33-059650FE71A4}" type="presOf" srcId="{D089404A-3882-4C13-B82A-AB1FE7B6794E}" destId="{06ACC477-E560-400B-8B58-F4B526BCA877}" srcOrd="0" destOrd="0" presId="urn:microsoft.com/office/officeart/2005/8/layout/hierarchy2"/>
    <dgm:cxn modelId="{03B5456E-762C-48F8-8AF2-70929032AE88}" type="presOf" srcId="{6E5D823E-A05B-403C-AE9C-935CBFE465FD}" destId="{24F6260E-5907-46A1-9A5D-B0214A049ED0}" srcOrd="0" destOrd="0" presId="urn:microsoft.com/office/officeart/2005/8/layout/hierarchy2"/>
    <dgm:cxn modelId="{EFA453BE-E574-4B39-8C28-EF2A44FB33AB}" srcId="{7070B9E1-F964-42C5-801B-D773DE06B52D}" destId="{4E1D4B8E-B06A-4CEE-9A35-8B53E68E187A}" srcOrd="2" destOrd="0" parTransId="{5E63702F-FD7D-4FE7-9585-007475C8D915}" sibTransId="{791AA547-BBF9-48D0-A437-05F10AF86D62}"/>
    <dgm:cxn modelId="{39462576-7CE8-46DF-9BC6-4DD014C9BA41}" type="presOf" srcId="{B9B772DC-0EB0-4974-AE9B-826C55DF31E0}" destId="{A51069DF-F685-4730-8B5B-3946633290CD}" srcOrd="0" destOrd="0" presId="urn:microsoft.com/office/officeart/2005/8/layout/hierarchy2"/>
    <dgm:cxn modelId="{BC8950F7-D1C5-4D47-A1D6-1FC70E81726C}" type="presOf" srcId="{5DE215E4-C225-4CC4-85E3-4476CC1A91C4}" destId="{1564CDD4-579D-4463-B1D9-5E401C4D6B3D}" srcOrd="1" destOrd="0" presId="urn:microsoft.com/office/officeart/2005/8/layout/hierarchy2"/>
    <dgm:cxn modelId="{74E4D391-398B-4E96-8974-C8FF4B49496C}" type="presOf" srcId="{8FE90303-8108-4A9D-A5FD-A6E2BF374426}" destId="{F5EA2510-59F0-4C0D-B2F3-735EFC30AA23}" srcOrd="0" destOrd="0" presId="urn:microsoft.com/office/officeart/2005/8/layout/hierarchy2"/>
    <dgm:cxn modelId="{58151714-55AC-4140-BC4E-E25D73E7ACC2}" type="presParOf" srcId="{62AAE1D1-9D7C-433E-BEF5-4AE3B5C904C6}" destId="{412C69D9-D1DA-4CB7-8DFE-26797ABEE841}" srcOrd="0" destOrd="0" presId="urn:microsoft.com/office/officeart/2005/8/layout/hierarchy2"/>
    <dgm:cxn modelId="{47832B5E-02DD-458B-B319-1CA67C270083}" type="presParOf" srcId="{412C69D9-D1DA-4CB7-8DFE-26797ABEE841}" destId="{3A0EBA55-6132-489E-B40B-11FEBE90A2A8}" srcOrd="0" destOrd="0" presId="urn:microsoft.com/office/officeart/2005/8/layout/hierarchy2"/>
    <dgm:cxn modelId="{BEAB8A96-B019-4166-AF8D-DCDCC0551FD8}" type="presParOf" srcId="{412C69D9-D1DA-4CB7-8DFE-26797ABEE841}" destId="{4AD8C1C0-D04D-4238-9FF8-33725DBA4B17}" srcOrd="1" destOrd="0" presId="urn:microsoft.com/office/officeart/2005/8/layout/hierarchy2"/>
    <dgm:cxn modelId="{DD01B0FE-9120-4B6D-98B3-9F07797CC680}" type="presParOf" srcId="{4AD8C1C0-D04D-4238-9FF8-33725DBA4B17}" destId="{0F970630-023F-4104-BC6E-5D3CF0B04D31}" srcOrd="0" destOrd="0" presId="urn:microsoft.com/office/officeart/2005/8/layout/hierarchy2"/>
    <dgm:cxn modelId="{8441E7AC-34BF-4348-A804-623FC8B80FFF}" type="presParOf" srcId="{0F970630-023F-4104-BC6E-5D3CF0B04D31}" destId="{DE8713E9-AE72-4CB9-889E-3B6D26D3E70F}" srcOrd="0" destOrd="0" presId="urn:microsoft.com/office/officeart/2005/8/layout/hierarchy2"/>
    <dgm:cxn modelId="{B75513C0-AD69-404C-A5E2-26CCC9635AC6}" type="presParOf" srcId="{4AD8C1C0-D04D-4238-9FF8-33725DBA4B17}" destId="{ED3041C6-8592-4C68-946D-76EDBB853E19}" srcOrd="1" destOrd="0" presId="urn:microsoft.com/office/officeart/2005/8/layout/hierarchy2"/>
    <dgm:cxn modelId="{B3587BCF-C1A4-4605-994C-8D47D98465DA}" type="presParOf" srcId="{ED3041C6-8592-4C68-946D-76EDBB853E19}" destId="{A38054AE-BF16-4B7A-B75E-E396856505A1}" srcOrd="0" destOrd="0" presId="urn:microsoft.com/office/officeart/2005/8/layout/hierarchy2"/>
    <dgm:cxn modelId="{4CA73E8A-D992-4114-BB9C-A042BDCB1DD7}" type="presParOf" srcId="{ED3041C6-8592-4C68-946D-76EDBB853E19}" destId="{D18A08E0-B413-4E58-8531-3394BEF56D00}" srcOrd="1" destOrd="0" presId="urn:microsoft.com/office/officeart/2005/8/layout/hierarchy2"/>
    <dgm:cxn modelId="{84C3FEDB-0C89-4C66-9FD0-3651FDE785DD}" type="presParOf" srcId="{D18A08E0-B413-4E58-8531-3394BEF56D00}" destId="{3BFB5C6E-389B-43E1-880F-0C1DE68F5808}" srcOrd="0" destOrd="0" presId="urn:microsoft.com/office/officeart/2005/8/layout/hierarchy2"/>
    <dgm:cxn modelId="{C83C6BB3-069F-43DF-B53F-2AA0725DD7C1}" type="presParOf" srcId="{3BFB5C6E-389B-43E1-880F-0C1DE68F5808}" destId="{E59617F4-F495-4EDC-A50E-E908DC142A67}" srcOrd="0" destOrd="0" presId="urn:microsoft.com/office/officeart/2005/8/layout/hierarchy2"/>
    <dgm:cxn modelId="{D0A3E0DA-F330-4115-AB6A-E48D276AE50A}" type="presParOf" srcId="{D18A08E0-B413-4E58-8531-3394BEF56D00}" destId="{FAA3035C-CF3C-47AE-8D0A-4A425CF2831D}" srcOrd="1" destOrd="0" presId="urn:microsoft.com/office/officeart/2005/8/layout/hierarchy2"/>
    <dgm:cxn modelId="{4EDFF9B5-82F3-46F6-9E53-0AE0BF5CAD6D}" type="presParOf" srcId="{FAA3035C-CF3C-47AE-8D0A-4A425CF2831D}" destId="{0F23D2BC-2234-4723-BF6E-683B7264E64C}" srcOrd="0" destOrd="0" presId="urn:microsoft.com/office/officeart/2005/8/layout/hierarchy2"/>
    <dgm:cxn modelId="{23DD5884-E36B-4CAE-B0E8-956F12635251}" type="presParOf" srcId="{FAA3035C-CF3C-47AE-8D0A-4A425CF2831D}" destId="{BF2DABC1-B8C3-40EC-AA41-B2550F568CC5}" srcOrd="1" destOrd="0" presId="urn:microsoft.com/office/officeart/2005/8/layout/hierarchy2"/>
    <dgm:cxn modelId="{D4D143BC-D3C7-4EAD-B2D2-38918486992F}" type="presParOf" srcId="{BF2DABC1-B8C3-40EC-AA41-B2550F568CC5}" destId="{E7DB141C-932B-4588-971A-87C1FBCE7500}" srcOrd="0" destOrd="0" presId="urn:microsoft.com/office/officeart/2005/8/layout/hierarchy2"/>
    <dgm:cxn modelId="{B6E8EFD5-E1ED-47B1-9A85-BC22A73D9F03}" type="presParOf" srcId="{E7DB141C-932B-4588-971A-87C1FBCE7500}" destId="{5170DCF7-294D-4E4D-B851-E1BCAE61F2D7}" srcOrd="0" destOrd="0" presId="urn:microsoft.com/office/officeart/2005/8/layout/hierarchy2"/>
    <dgm:cxn modelId="{A1AC1B85-324A-4C39-BB69-D488F12C5A2C}" type="presParOf" srcId="{BF2DABC1-B8C3-40EC-AA41-B2550F568CC5}" destId="{62D792A0-6B33-49EA-918E-69150725CEEB}" srcOrd="1" destOrd="0" presId="urn:microsoft.com/office/officeart/2005/8/layout/hierarchy2"/>
    <dgm:cxn modelId="{55D1DBE5-E4EA-4ED1-83EE-C48CDAB9E1C2}" type="presParOf" srcId="{62D792A0-6B33-49EA-918E-69150725CEEB}" destId="{89E2F7E4-594F-48BC-A4A7-2F49129DC4EC}" srcOrd="0" destOrd="0" presId="urn:microsoft.com/office/officeart/2005/8/layout/hierarchy2"/>
    <dgm:cxn modelId="{5AD4DC21-A5F6-4AE5-BA2A-2468ED95D9C0}" type="presParOf" srcId="{62D792A0-6B33-49EA-918E-69150725CEEB}" destId="{38BADC22-1E20-453F-8878-595B9CD80975}" srcOrd="1" destOrd="0" presId="urn:microsoft.com/office/officeart/2005/8/layout/hierarchy2"/>
    <dgm:cxn modelId="{E874D4B5-2338-4627-8BAC-CC6B841C9ADC}" type="presParOf" srcId="{BF2DABC1-B8C3-40EC-AA41-B2550F568CC5}" destId="{E52D6E16-5C7E-4672-B2CE-C2F2CC31CFCD}" srcOrd="2" destOrd="0" presId="urn:microsoft.com/office/officeart/2005/8/layout/hierarchy2"/>
    <dgm:cxn modelId="{6E49A99C-BA05-42CE-AFA0-80843F99C6FF}" type="presParOf" srcId="{E52D6E16-5C7E-4672-B2CE-C2F2CC31CFCD}" destId="{AE84261B-EDC9-4CB8-8DA7-0E9F2C3AA90D}" srcOrd="0" destOrd="0" presId="urn:microsoft.com/office/officeart/2005/8/layout/hierarchy2"/>
    <dgm:cxn modelId="{419AE6ED-4490-4045-B6FC-5B28876B9E72}" type="presParOf" srcId="{BF2DABC1-B8C3-40EC-AA41-B2550F568CC5}" destId="{F6BFDAD7-CFB8-4A7A-B51F-A95E4310FACB}" srcOrd="3" destOrd="0" presId="urn:microsoft.com/office/officeart/2005/8/layout/hierarchy2"/>
    <dgm:cxn modelId="{E738D88F-5950-4424-82B2-7A81442D571E}" type="presParOf" srcId="{F6BFDAD7-CFB8-4A7A-B51F-A95E4310FACB}" destId="{B4557E8F-FF7E-4DB3-BF9B-6361F82FE0E1}" srcOrd="0" destOrd="0" presId="urn:microsoft.com/office/officeart/2005/8/layout/hierarchy2"/>
    <dgm:cxn modelId="{E112D0F7-F65F-414B-9E20-E7908C2EA15A}" type="presParOf" srcId="{F6BFDAD7-CFB8-4A7A-B51F-A95E4310FACB}" destId="{7D5F2652-B51A-46BB-B2BD-E2ECF092C6AE}" srcOrd="1" destOrd="0" presId="urn:microsoft.com/office/officeart/2005/8/layout/hierarchy2"/>
    <dgm:cxn modelId="{28A30CAD-FA8F-45E5-8BD1-14BCFDFAB87A}" type="presParOf" srcId="{7D5F2652-B51A-46BB-B2BD-E2ECF092C6AE}" destId="{12577049-6437-4089-B29B-F09E7EBA68EA}" srcOrd="0" destOrd="0" presId="urn:microsoft.com/office/officeart/2005/8/layout/hierarchy2"/>
    <dgm:cxn modelId="{988BE9A4-077A-409F-8075-E57839708261}" type="presParOf" srcId="{12577049-6437-4089-B29B-F09E7EBA68EA}" destId="{0880AF1B-C6A4-402C-8AEF-E4E44BC99862}" srcOrd="0" destOrd="0" presId="urn:microsoft.com/office/officeart/2005/8/layout/hierarchy2"/>
    <dgm:cxn modelId="{FF6B72AD-B6E8-43AC-848D-384603F7F048}" type="presParOf" srcId="{7D5F2652-B51A-46BB-B2BD-E2ECF092C6AE}" destId="{98A747A1-6DCE-4B19-956F-736FC2B6D6C6}" srcOrd="1" destOrd="0" presId="urn:microsoft.com/office/officeart/2005/8/layout/hierarchy2"/>
    <dgm:cxn modelId="{02E9AC96-95B0-4201-BF8F-AAF017F273C0}" type="presParOf" srcId="{98A747A1-6DCE-4B19-956F-736FC2B6D6C6}" destId="{82356233-0134-4EB3-A41E-950FA6461693}" srcOrd="0" destOrd="0" presId="urn:microsoft.com/office/officeart/2005/8/layout/hierarchy2"/>
    <dgm:cxn modelId="{6BF9003F-B3EA-456C-A51D-9D7F8F88BDF3}" type="presParOf" srcId="{98A747A1-6DCE-4B19-956F-736FC2B6D6C6}" destId="{0A619015-EE71-4586-93AC-48409C98CEA1}" srcOrd="1" destOrd="0" presId="urn:microsoft.com/office/officeart/2005/8/layout/hierarchy2"/>
    <dgm:cxn modelId="{62FBCBEB-D444-48F3-9770-843BC25E8F0C}" type="presParOf" srcId="{BF2DABC1-B8C3-40EC-AA41-B2550F568CC5}" destId="{79C4B25F-7052-41F7-9D8D-0774E51F1EE7}" srcOrd="4" destOrd="0" presId="urn:microsoft.com/office/officeart/2005/8/layout/hierarchy2"/>
    <dgm:cxn modelId="{E735269C-3B52-47FF-992C-AA08DE90EFAA}" type="presParOf" srcId="{79C4B25F-7052-41F7-9D8D-0774E51F1EE7}" destId="{52BF26D3-B18B-49E6-82B7-4AD1833C140A}" srcOrd="0" destOrd="0" presId="urn:microsoft.com/office/officeart/2005/8/layout/hierarchy2"/>
    <dgm:cxn modelId="{3705467E-63BA-438C-B8B9-3B8C177637C3}" type="presParOf" srcId="{BF2DABC1-B8C3-40EC-AA41-B2550F568CC5}" destId="{764FFBD0-EBEF-4E20-A498-CDBFE9896690}" srcOrd="5" destOrd="0" presId="urn:microsoft.com/office/officeart/2005/8/layout/hierarchy2"/>
    <dgm:cxn modelId="{CED373B0-C666-4E83-8BFE-69BA381E235D}" type="presParOf" srcId="{764FFBD0-EBEF-4E20-A498-CDBFE9896690}" destId="{182F0315-9C75-4132-9A3F-0995CFFB760A}" srcOrd="0" destOrd="0" presId="urn:microsoft.com/office/officeart/2005/8/layout/hierarchy2"/>
    <dgm:cxn modelId="{25449932-1BA6-46DF-9524-E5BB379FFD43}" type="presParOf" srcId="{764FFBD0-EBEF-4E20-A498-CDBFE9896690}" destId="{D8F9319D-F4B1-40F0-BC3B-EE5F96919BCF}" srcOrd="1" destOrd="0" presId="urn:microsoft.com/office/officeart/2005/8/layout/hierarchy2"/>
    <dgm:cxn modelId="{8E373C43-BD79-4B63-8AC7-933111528440}" type="presParOf" srcId="{D8F9319D-F4B1-40F0-BC3B-EE5F96919BCF}" destId="{53BB19A8-84C6-4B8F-9F12-F8526AC545D7}" srcOrd="0" destOrd="0" presId="urn:microsoft.com/office/officeart/2005/8/layout/hierarchy2"/>
    <dgm:cxn modelId="{B95556E4-1314-4688-856E-ABC40D23AD07}" type="presParOf" srcId="{53BB19A8-84C6-4B8F-9F12-F8526AC545D7}" destId="{7D6B5BC7-4D5B-4E0A-8C61-4D73205EB75B}" srcOrd="0" destOrd="0" presId="urn:microsoft.com/office/officeart/2005/8/layout/hierarchy2"/>
    <dgm:cxn modelId="{5FF7BF82-901E-4BEB-821B-8C9C182178F6}" type="presParOf" srcId="{D8F9319D-F4B1-40F0-BC3B-EE5F96919BCF}" destId="{56A4A61A-EE1A-4C42-8CA5-3E280F1E4574}" srcOrd="1" destOrd="0" presId="urn:microsoft.com/office/officeart/2005/8/layout/hierarchy2"/>
    <dgm:cxn modelId="{E8A5A93B-7684-45E9-AFB8-116C7295E4D6}" type="presParOf" srcId="{56A4A61A-EE1A-4C42-8CA5-3E280F1E4574}" destId="{24F6260E-5907-46A1-9A5D-B0214A049ED0}" srcOrd="0" destOrd="0" presId="urn:microsoft.com/office/officeart/2005/8/layout/hierarchy2"/>
    <dgm:cxn modelId="{1EA742C4-A33C-4A16-8446-0D433CEDB726}" type="presParOf" srcId="{56A4A61A-EE1A-4C42-8CA5-3E280F1E4574}" destId="{7871271B-086F-472C-81BE-972F3399EBA2}" srcOrd="1" destOrd="0" presId="urn:microsoft.com/office/officeart/2005/8/layout/hierarchy2"/>
    <dgm:cxn modelId="{143F522E-4CD5-4F19-8A48-3741BC731C46}" type="presParOf" srcId="{D18A08E0-B413-4E58-8531-3394BEF56D00}" destId="{06ACC477-E560-400B-8B58-F4B526BCA877}" srcOrd="2" destOrd="0" presId="urn:microsoft.com/office/officeart/2005/8/layout/hierarchy2"/>
    <dgm:cxn modelId="{43CFA9B5-2228-4666-8F45-8BC33364FF9E}" type="presParOf" srcId="{06ACC477-E560-400B-8B58-F4B526BCA877}" destId="{0F7B50DF-719E-4F3E-81B4-EF337A123FE8}" srcOrd="0" destOrd="0" presId="urn:microsoft.com/office/officeart/2005/8/layout/hierarchy2"/>
    <dgm:cxn modelId="{DCCBDC54-8E3C-414A-B12C-345DB715B4CF}" type="presParOf" srcId="{D18A08E0-B413-4E58-8531-3394BEF56D00}" destId="{7D8C3E57-8F67-4FCE-ACFF-B5B7B46DF2FB}" srcOrd="3" destOrd="0" presId="urn:microsoft.com/office/officeart/2005/8/layout/hierarchy2"/>
    <dgm:cxn modelId="{E8EB8073-E157-41D7-858D-0EBE68EDCF01}" type="presParOf" srcId="{7D8C3E57-8F67-4FCE-ACFF-B5B7B46DF2FB}" destId="{CBA8B4F5-4A43-4D71-84F0-A22C23B01B27}" srcOrd="0" destOrd="0" presId="urn:microsoft.com/office/officeart/2005/8/layout/hierarchy2"/>
    <dgm:cxn modelId="{C78864DC-5337-4153-8114-2364F453CBB6}" type="presParOf" srcId="{7D8C3E57-8F67-4FCE-ACFF-B5B7B46DF2FB}" destId="{250426DF-D64B-449E-9B62-2DA271CAAA3A}" srcOrd="1" destOrd="0" presId="urn:microsoft.com/office/officeart/2005/8/layout/hierarchy2"/>
    <dgm:cxn modelId="{7EA4CE61-AAE0-4982-ADDE-85073B53FC4A}" type="presParOf" srcId="{250426DF-D64B-449E-9B62-2DA271CAAA3A}" destId="{3E8FBF41-0D32-430D-97D3-F71B3E10FC45}" srcOrd="0" destOrd="0" presId="urn:microsoft.com/office/officeart/2005/8/layout/hierarchy2"/>
    <dgm:cxn modelId="{BDAF19FD-FA66-4D65-8A1D-739714BA2D76}" type="presParOf" srcId="{3E8FBF41-0D32-430D-97D3-F71B3E10FC45}" destId="{1564CDD4-579D-4463-B1D9-5E401C4D6B3D}" srcOrd="0" destOrd="0" presId="urn:microsoft.com/office/officeart/2005/8/layout/hierarchy2"/>
    <dgm:cxn modelId="{66F3C328-CCC3-4A5E-A4C8-8AC2AB43C816}" type="presParOf" srcId="{250426DF-D64B-449E-9B62-2DA271CAAA3A}" destId="{D73FD7CB-B9F6-4737-B60C-A96B47C2C2DF}" srcOrd="1" destOrd="0" presId="urn:microsoft.com/office/officeart/2005/8/layout/hierarchy2"/>
    <dgm:cxn modelId="{C5B999A7-0EBE-423C-B6AD-D122218D1AA3}" type="presParOf" srcId="{D73FD7CB-B9F6-4737-B60C-A96B47C2C2DF}" destId="{C01CCD04-5867-4879-9828-FF52B3B1454E}" srcOrd="0" destOrd="0" presId="urn:microsoft.com/office/officeart/2005/8/layout/hierarchy2"/>
    <dgm:cxn modelId="{1A85DF7F-3D46-4A0B-8B80-981033C563E3}" type="presParOf" srcId="{D73FD7CB-B9F6-4737-B60C-A96B47C2C2DF}" destId="{FFCF31AE-72FF-4FD6-AD4F-15290BFA99B7}" srcOrd="1" destOrd="0" presId="urn:microsoft.com/office/officeart/2005/8/layout/hierarchy2"/>
    <dgm:cxn modelId="{0C1447EA-0C2F-4A7D-8FF7-4C7076637959}" type="presParOf" srcId="{250426DF-D64B-449E-9B62-2DA271CAAA3A}" destId="{9F041D68-D31A-453D-AD51-BD8DF34D1F90}" srcOrd="2" destOrd="0" presId="urn:microsoft.com/office/officeart/2005/8/layout/hierarchy2"/>
    <dgm:cxn modelId="{5B0AAFB4-B708-47EA-BBA0-1F90C7C66A3B}" type="presParOf" srcId="{9F041D68-D31A-453D-AD51-BD8DF34D1F90}" destId="{99B860B4-D13F-4794-8BF3-397D29A35512}" srcOrd="0" destOrd="0" presId="urn:microsoft.com/office/officeart/2005/8/layout/hierarchy2"/>
    <dgm:cxn modelId="{C21F44EA-0571-4CE9-BD84-D62A3930FA66}" type="presParOf" srcId="{250426DF-D64B-449E-9B62-2DA271CAAA3A}" destId="{A893CEC4-5C91-4095-B66B-2189CC5911EA}" srcOrd="3" destOrd="0" presId="urn:microsoft.com/office/officeart/2005/8/layout/hierarchy2"/>
    <dgm:cxn modelId="{72D43F8B-641C-42F4-9E28-EC56F84B9FA2}" type="presParOf" srcId="{A893CEC4-5C91-4095-B66B-2189CC5911EA}" destId="{B198202C-24A9-4952-A34E-65B2D1F43AC4}" srcOrd="0" destOrd="0" presId="urn:microsoft.com/office/officeart/2005/8/layout/hierarchy2"/>
    <dgm:cxn modelId="{4672AB14-03F4-4E8C-AD4D-5854920204A3}" type="presParOf" srcId="{A893CEC4-5C91-4095-B66B-2189CC5911EA}" destId="{B2294BB0-260C-4AF4-BCDA-CE8C553530D6}" srcOrd="1" destOrd="0" presId="urn:microsoft.com/office/officeart/2005/8/layout/hierarchy2"/>
    <dgm:cxn modelId="{1680E5DF-65F8-40D9-ACF0-BB4B9C120099}" type="presParOf" srcId="{4AD8C1C0-D04D-4238-9FF8-33725DBA4B17}" destId="{3256FBB7-2D2D-4FE3-B012-89E2A1716D4F}" srcOrd="2" destOrd="0" presId="urn:microsoft.com/office/officeart/2005/8/layout/hierarchy2"/>
    <dgm:cxn modelId="{F23433A5-43D3-4A44-9146-9F5D86FB74F5}" type="presParOf" srcId="{3256FBB7-2D2D-4FE3-B012-89E2A1716D4F}" destId="{BD9FBA9A-3F14-4DC1-85EE-3A078F30ED51}" srcOrd="0" destOrd="0" presId="urn:microsoft.com/office/officeart/2005/8/layout/hierarchy2"/>
    <dgm:cxn modelId="{4E287C07-FEF8-4152-93E6-D3A096F22E4C}" type="presParOf" srcId="{4AD8C1C0-D04D-4238-9FF8-33725DBA4B17}" destId="{63149E69-28C4-4B41-9692-8A0644456D70}" srcOrd="3" destOrd="0" presId="urn:microsoft.com/office/officeart/2005/8/layout/hierarchy2"/>
    <dgm:cxn modelId="{CBCBCF0E-2232-4DDF-8776-EC62202D1B7B}" type="presParOf" srcId="{63149E69-28C4-4B41-9692-8A0644456D70}" destId="{2F25DC11-DC53-4F3A-A635-0EA83B83B4D4}" srcOrd="0" destOrd="0" presId="urn:microsoft.com/office/officeart/2005/8/layout/hierarchy2"/>
    <dgm:cxn modelId="{B23EB684-2611-4D1E-85F2-D219E91CA68B}" type="presParOf" srcId="{63149E69-28C4-4B41-9692-8A0644456D70}" destId="{E2BC701E-0A3C-4D72-98E8-27D48AAC8864}" srcOrd="1" destOrd="0" presId="urn:microsoft.com/office/officeart/2005/8/layout/hierarchy2"/>
    <dgm:cxn modelId="{EA89CA78-06FF-4DB4-BBD3-ED053BB915C3}" type="presParOf" srcId="{E2BC701E-0A3C-4D72-98E8-27D48AAC8864}" destId="{168650A7-6BB2-47E7-8916-B07B53D6CD36}" srcOrd="0" destOrd="0" presId="urn:microsoft.com/office/officeart/2005/8/layout/hierarchy2"/>
    <dgm:cxn modelId="{1BD848A2-C780-4EF5-B579-B55AC94973B8}" type="presParOf" srcId="{168650A7-6BB2-47E7-8916-B07B53D6CD36}" destId="{32C47F45-8E01-4196-A6D7-0A297064B40D}" srcOrd="0" destOrd="0" presId="urn:microsoft.com/office/officeart/2005/8/layout/hierarchy2"/>
    <dgm:cxn modelId="{AD3F3474-9AD5-4E9A-BD38-28673091E353}" type="presParOf" srcId="{E2BC701E-0A3C-4D72-98E8-27D48AAC8864}" destId="{3A267B4D-1812-47C9-9480-80CFB3676026}" srcOrd="1" destOrd="0" presId="urn:microsoft.com/office/officeart/2005/8/layout/hierarchy2"/>
    <dgm:cxn modelId="{E040B414-D6CD-4F3F-8A17-725E2063E618}" type="presParOf" srcId="{3A267B4D-1812-47C9-9480-80CFB3676026}" destId="{98F58805-C87D-4D00-9245-E3689CF269F9}" srcOrd="0" destOrd="0" presId="urn:microsoft.com/office/officeart/2005/8/layout/hierarchy2"/>
    <dgm:cxn modelId="{A6DD2A1D-B46F-4E52-A00A-A38B616AD7B1}" type="presParOf" srcId="{3A267B4D-1812-47C9-9480-80CFB3676026}" destId="{0874BB0E-7899-4F4F-B6E1-88F26FCB447E}" srcOrd="1" destOrd="0" presId="urn:microsoft.com/office/officeart/2005/8/layout/hierarchy2"/>
    <dgm:cxn modelId="{E7381F61-7A80-4EE0-A27A-C657C5B90FF1}" type="presParOf" srcId="{0874BB0E-7899-4F4F-B6E1-88F26FCB447E}" destId="{B855396C-1015-4B97-B767-683800CC1403}" srcOrd="0" destOrd="0" presId="urn:microsoft.com/office/officeart/2005/8/layout/hierarchy2"/>
    <dgm:cxn modelId="{5FCBEA25-6284-4FBE-88DF-C111FD01A25A}" type="presParOf" srcId="{B855396C-1015-4B97-B767-683800CC1403}" destId="{F2115806-C492-4B3E-8361-1F7F8B2D0EC9}" srcOrd="0" destOrd="0" presId="urn:microsoft.com/office/officeart/2005/8/layout/hierarchy2"/>
    <dgm:cxn modelId="{56EBCEB2-F76B-490E-8C1B-802AF45F9378}" type="presParOf" srcId="{0874BB0E-7899-4F4F-B6E1-88F26FCB447E}" destId="{174EE496-E3F9-4797-A1A3-3FEDED250021}" srcOrd="1" destOrd="0" presId="urn:microsoft.com/office/officeart/2005/8/layout/hierarchy2"/>
    <dgm:cxn modelId="{84072DF2-01A5-42B9-A6F0-A04C665CA62B}" type="presParOf" srcId="{174EE496-E3F9-4797-A1A3-3FEDED250021}" destId="{97475569-7BB0-4BD0-9A9B-C4E236913E27}" srcOrd="0" destOrd="0" presId="urn:microsoft.com/office/officeart/2005/8/layout/hierarchy2"/>
    <dgm:cxn modelId="{CAF128DC-18CE-4D7E-9B30-9932559E0A4D}" type="presParOf" srcId="{174EE496-E3F9-4797-A1A3-3FEDED250021}" destId="{68E0E628-0BF6-4348-8FE4-97418D37B0CC}" srcOrd="1" destOrd="0" presId="urn:microsoft.com/office/officeart/2005/8/layout/hierarchy2"/>
    <dgm:cxn modelId="{B6242403-E8BA-4A3B-A35F-7E0CEE5B4AE0}" type="presParOf" srcId="{0874BB0E-7899-4F4F-B6E1-88F26FCB447E}" destId="{B94979E4-70D5-44EC-9D9D-715F7C9AE991}" srcOrd="2" destOrd="0" presId="urn:microsoft.com/office/officeart/2005/8/layout/hierarchy2"/>
    <dgm:cxn modelId="{E40D6EDA-A3BD-4FBC-BD69-9E952E57D860}" type="presParOf" srcId="{B94979E4-70D5-44EC-9D9D-715F7C9AE991}" destId="{0C685355-02A1-48DA-9AEA-A1E31C73AA08}" srcOrd="0" destOrd="0" presId="urn:microsoft.com/office/officeart/2005/8/layout/hierarchy2"/>
    <dgm:cxn modelId="{6D96F959-B32F-489E-B1F1-59032371F092}" type="presParOf" srcId="{0874BB0E-7899-4F4F-B6E1-88F26FCB447E}" destId="{8049CD2A-103F-488C-B97B-077FC6220DF5}" srcOrd="3" destOrd="0" presId="urn:microsoft.com/office/officeart/2005/8/layout/hierarchy2"/>
    <dgm:cxn modelId="{7650EE5C-905F-4308-AECD-3B9E827095FE}" type="presParOf" srcId="{8049CD2A-103F-488C-B97B-077FC6220DF5}" destId="{F5EA2510-59F0-4C0D-B2F3-735EFC30AA23}" srcOrd="0" destOrd="0" presId="urn:microsoft.com/office/officeart/2005/8/layout/hierarchy2"/>
    <dgm:cxn modelId="{E4E064BC-CEAB-4014-B427-0E1421B698FB}" type="presParOf" srcId="{8049CD2A-103F-488C-B97B-077FC6220DF5}" destId="{9226B026-BA25-4681-8B2C-5A55B96313A9}" srcOrd="1" destOrd="0" presId="urn:microsoft.com/office/officeart/2005/8/layout/hierarchy2"/>
    <dgm:cxn modelId="{07153D55-6EC3-4B9F-BC09-1566796DD782}" type="presParOf" srcId="{0874BB0E-7899-4F4F-B6E1-88F26FCB447E}" destId="{74E1FDE3-5C2C-4096-B78C-7D3431EF671C}" srcOrd="4" destOrd="0" presId="urn:microsoft.com/office/officeart/2005/8/layout/hierarchy2"/>
    <dgm:cxn modelId="{08A5EDFC-DFE8-4388-8954-1295D1CE219B}" type="presParOf" srcId="{74E1FDE3-5C2C-4096-B78C-7D3431EF671C}" destId="{A601A0E2-68AA-41F3-86CE-B8A6F6668E4C}" srcOrd="0" destOrd="0" presId="urn:microsoft.com/office/officeart/2005/8/layout/hierarchy2"/>
    <dgm:cxn modelId="{6FAAB611-0285-482B-9EEB-F47936BF1562}" type="presParOf" srcId="{0874BB0E-7899-4F4F-B6E1-88F26FCB447E}" destId="{4C34798F-D0E1-421C-B059-D0A2604BD7F9}" srcOrd="5" destOrd="0" presId="urn:microsoft.com/office/officeart/2005/8/layout/hierarchy2"/>
    <dgm:cxn modelId="{1CC5823F-17F6-48E0-82C4-FE0F812CCD36}" type="presParOf" srcId="{4C34798F-D0E1-421C-B059-D0A2604BD7F9}" destId="{E738465F-2FDD-41D0-8FC6-CD3925AD908F}" srcOrd="0" destOrd="0" presId="urn:microsoft.com/office/officeart/2005/8/layout/hierarchy2"/>
    <dgm:cxn modelId="{A276AB99-4B7B-45EF-8CD2-D3CFA367D629}" type="presParOf" srcId="{4C34798F-D0E1-421C-B059-D0A2604BD7F9}" destId="{C990ADD9-58F8-4285-A8E5-EC84BE0F10AA}" srcOrd="1" destOrd="0" presId="urn:microsoft.com/office/officeart/2005/8/layout/hierarchy2"/>
    <dgm:cxn modelId="{3F50909F-5F04-483C-81B8-606AF3659B4C}" type="presParOf" srcId="{E2BC701E-0A3C-4D72-98E8-27D48AAC8864}" destId="{94F6417F-0185-4FA3-9647-3E7981074AC2}" srcOrd="2" destOrd="0" presId="urn:microsoft.com/office/officeart/2005/8/layout/hierarchy2"/>
    <dgm:cxn modelId="{C8EA1CFB-B5FB-46F6-8ECC-EE91C2294304}" type="presParOf" srcId="{94F6417F-0185-4FA3-9647-3E7981074AC2}" destId="{45D4748B-B844-473D-9AC7-8556E99639E2}" srcOrd="0" destOrd="0" presId="urn:microsoft.com/office/officeart/2005/8/layout/hierarchy2"/>
    <dgm:cxn modelId="{99F324F3-36BA-4231-8E89-67621D6F39C4}" type="presParOf" srcId="{E2BC701E-0A3C-4D72-98E8-27D48AAC8864}" destId="{8CBAF1B5-E9B7-45A5-A6A3-0624FDEDAE2D}" srcOrd="3" destOrd="0" presId="urn:microsoft.com/office/officeart/2005/8/layout/hierarchy2"/>
    <dgm:cxn modelId="{CCEAFBE5-59AB-4583-A69D-8C1D23A67BE5}" type="presParOf" srcId="{8CBAF1B5-E9B7-45A5-A6A3-0624FDEDAE2D}" destId="{53DAC453-2815-4CBB-8D92-4D2CF632922B}" srcOrd="0" destOrd="0" presId="urn:microsoft.com/office/officeart/2005/8/layout/hierarchy2"/>
    <dgm:cxn modelId="{A8A92F29-F6AE-4001-A3DF-A6A65A774978}" type="presParOf" srcId="{8CBAF1B5-E9B7-45A5-A6A3-0624FDEDAE2D}" destId="{EA1D9843-E959-4896-BDB5-14094DB71F38}" srcOrd="1" destOrd="0" presId="urn:microsoft.com/office/officeart/2005/8/layout/hierarchy2"/>
    <dgm:cxn modelId="{03E0EBF2-CA32-4BD1-9E2F-0C9D515B1F2B}" type="presParOf" srcId="{EA1D9843-E959-4896-BDB5-14094DB71F38}" destId="{69E649A0-A56E-4F05-882D-0484B3059FD3}" srcOrd="0" destOrd="0" presId="urn:microsoft.com/office/officeart/2005/8/layout/hierarchy2"/>
    <dgm:cxn modelId="{BD3A1F3B-274A-469E-9AB1-F08EB335C412}" type="presParOf" srcId="{69E649A0-A56E-4F05-882D-0484B3059FD3}" destId="{E25F15ED-3CC2-4F11-9CB4-7B4E74933E73}" srcOrd="0" destOrd="0" presId="urn:microsoft.com/office/officeart/2005/8/layout/hierarchy2"/>
    <dgm:cxn modelId="{95C48CAB-B653-4E1E-93E0-AE0376CF631C}" type="presParOf" srcId="{EA1D9843-E959-4896-BDB5-14094DB71F38}" destId="{651449ED-39E3-4B8D-A865-D38462F7A656}" srcOrd="1" destOrd="0" presId="urn:microsoft.com/office/officeart/2005/8/layout/hierarchy2"/>
    <dgm:cxn modelId="{2CF43E8C-9001-4D33-82B7-088059517CFA}" type="presParOf" srcId="{651449ED-39E3-4B8D-A865-D38462F7A656}" destId="{A51069DF-F685-4730-8B5B-3946633290CD}" srcOrd="0" destOrd="0" presId="urn:microsoft.com/office/officeart/2005/8/layout/hierarchy2"/>
    <dgm:cxn modelId="{D6522D03-C740-42ED-AF17-2F04C222F565}" type="presParOf" srcId="{651449ED-39E3-4B8D-A865-D38462F7A656}" destId="{87ADF059-4368-4F89-8C61-253750C2BFB4}" srcOrd="1" destOrd="0" presId="urn:microsoft.com/office/officeart/2005/8/layout/hierarchy2"/>
    <dgm:cxn modelId="{49E2559A-ABF1-47FD-A5CC-B4E9BAE7E11E}" type="presParOf" srcId="{4AD8C1C0-D04D-4238-9FF8-33725DBA4B17}" destId="{F35E7131-EC5D-428D-BC93-115FAC96E5D3}" srcOrd="4" destOrd="0" presId="urn:microsoft.com/office/officeart/2005/8/layout/hierarchy2"/>
    <dgm:cxn modelId="{05C475E5-0E59-43AD-BF63-816BD40B8FBE}" type="presParOf" srcId="{F35E7131-EC5D-428D-BC93-115FAC96E5D3}" destId="{B48A56E8-B083-46A9-A558-503F74AE7C0A}" srcOrd="0" destOrd="0" presId="urn:microsoft.com/office/officeart/2005/8/layout/hierarchy2"/>
    <dgm:cxn modelId="{B4E75DE1-F88D-4E67-BF61-710891A22050}" type="presParOf" srcId="{4AD8C1C0-D04D-4238-9FF8-33725DBA4B17}" destId="{2D51B974-0656-4B6F-8CBD-373AC14F5A0F}" srcOrd="5" destOrd="0" presId="urn:microsoft.com/office/officeart/2005/8/layout/hierarchy2"/>
    <dgm:cxn modelId="{039F0778-3FA7-44AB-BB38-E03119E0AE84}" type="presParOf" srcId="{2D51B974-0656-4B6F-8CBD-373AC14F5A0F}" destId="{03D54E4A-FA58-4B15-B780-621C9E271EBD}" srcOrd="0" destOrd="0" presId="urn:microsoft.com/office/officeart/2005/8/layout/hierarchy2"/>
    <dgm:cxn modelId="{98B8F03B-982F-480D-B1B8-084DD8FA2AAF}" type="presParOf" srcId="{2D51B974-0656-4B6F-8CBD-373AC14F5A0F}" destId="{D78037C7-6627-426F-A0E9-AA713C356CDA}" srcOrd="1" destOrd="0" presId="urn:microsoft.com/office/officeart/2005/8/layout/hierarchy2"/>
    <dgm:cxn modelId="{799E2CF8-1B2B-4EB4-B005-BA6BD7C3CC8E}" type="presParOf" srcId="{4AD8C1C0-D04D-4238-9FF8-33725DBA4B17}" destId="{FA67DE34-12D5-4F41-8052-BE1986912155}" srcOrd="6" destOrd="0" presId="urn:microsoft.com/office/officeart/2005/8/layout/hierarchy2"/>
    <dgm:cxn modelId="{40CF3C3F-48D5-4B48-B586-3C1319AF27C1}" type="presParOf" srcId="{FA67DE34-12D5-4F41-8052-BE1986912155}" destId="{C7010D80-EC2D-4429-96D6-99217B3D754D}" srcOrd="0" destOrd="0" presId="urn:microsoft.com/office/officeart/2005/8/layout/hierarchy2"/>
    <dgm:cxn modelId="{08FFE04E-951B-40FD-B977-7B4C9A5FF139}" type="presParOf" srcId="{4AD8C1C0-D04D-4238-9FF8-33725DBA4B17}" destId="{525305F6-02E1-458A-8198-417C5053EAE9}" srcOrd="7" destOrd="0" presId="urn:microsoft.com/office/officeart/2005/8/layout/hierarchy2"/>
    <dgm:cxn modelId="{B4CE5526-4A01-43C9-8FDD-AE99D338D215}" type="presParOf" srcId="{525305F6-02E1-458A-8198-417C5053EAE9}" destId="{C8322F09-85E9-47F6-B509-FAF974B07B58}" srcOrd="0" destOrd="0" presId="urn:microsoft.com/office/officeart/2005/8/layout/hierarchy2"/>
    <dgm:cxn modelId="{36C0374B-55C7-4A28-B91C-ABF4BFB1F190}" type="presParOf" srcId="{525305F6-02E1-458A-8198-417C5053EAE9}" destId="{C8AF9FD6-EA86-4F55-842D-A2DA58F0DF96}" srcOrd="1" destOrd="0" presId="urn:microsoft.com/office/officeart/2005/8/layout/hierarchy2"/>
    <dgm:cxn modelId="{814D585F-3528-4D83-BB9E-19883C6A2AEB}" type="presParOf" srcId="{4AD8C1C0-D04D-4238-9FF8-33725DBA4B17}" destId="{7122149E-6A33-48D7-9F2D-48DCD51442BC}" srcOrd="8" destOrd="0" presId="urn:microsoft.com/office/officeart/2005/8/layout/hierarchy2"/>
    <dgm:cxn modelId="{E1424DBE-70CB-49C4-ABE7-77422CD86AE7}" type="presParOf" srcId="{7122149E-6A33-48D7-9F2D-48DCD51442BC}" destId="{304F3B13-FFED-4B32-A682-F24054C5073B}" srcOrd="0" destOrd="0" presId="urn:microsoft.com/office/officeart/2005/8/layout/hierarchy2"/>
    <dgm:cxn modelId="{A08C1971-3067-4D04-BAD4-3B9F44F07C72}" type="presParOf" srcId="{4AD8C1C0-D04D-4238-9FF8-33725DBA4B17}" destId="{E8FFC4CF-8912-4E86-8B7F-34EA5B951762}" srcOrd="9" destOrd="0" presId="urn:microsoft.com/office/officeart/2005/8/layout/hierarchy2"/>
    <dgm:cxn modelId="{0AED0713-F60F-403E-88E8-623BE42A26D6}" type="presParOf" srcId="{E8FFC4CF-8912-4E86-8B7F-34EA5B951762}" destId="{E21307A1-639F-4835-85D8-CE5AE8402BE1}" srcOrd="0" destOrd="0" presId="urn:microsoft.com/office/officeart/2005/8/layout/hierarchy2"/>
    <dgm:cxn modelId="{74EF9CED-A967-4850-9165-665E3AB5CEE3}" type="presParOf" srcId="{E8FFC4CF-8912-4E86-8B7F-34EA5B951762}" destId="{C6836067-10FD-43A0-A2C2-4B7A53D77A82}" srcOrd="1" destOrd="0" presId="urn:microsoft.com/office/officeart/2005/8/layout/hierarchy2"/>
  </dgm:cxnLst>
  <dgm:bg>
    <a:noFill/>
    <a:effectLst>
      <a:outerShdw blurRad="50800" dist="50800" dir="5400000" algn="ctr" rotWithShape="0">
        <a:schemeClr val="accent2">
          <a:lumMod val="40000"/>
          <a:lumOff val="60000"/>
          <a:alpha val="50000"/>
        </a:schemeClr>
      </a:outerShdw>
    </a:effect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A0EBA55-6132-489E-B40B-11FEBE90A2A8}">
      <dsp:nvSpPr>
        <dsp:cNvPr id="0" name=""/>
        <dsp:cNvSpPr/>
      </dsp:nvSpPr>
      <dsp:spPr>
        <a:xfrm>
          <a:off x="244302" y="3250411"/>
          <a:ext cx="739906" cy="810227"/>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solidFill>
            </a:rPr>
            <a:t>Power</a:t>
          </a:r>
          <a:r>
            <a:rPr lang="en-US" sz="900" kern="1200" dirty="0" smtClean="0">
              <a:solidFill>
                <a:schemeClr val="tx1"/>
              </a:solidFill>
            </a:rPr>
            <a:t> </a:t>
          </a:r>
          <a:r>
            <a:rPr lang="en-US" sz="1200" kern="1200" baseline="0" dirty="0" smtClean="0">
              <a:solidFill>
                <a:schemeClr val="tx1"/>
              </a:solidFill>
            </a:rPr>
            <a:t>Markets</a:t>
          </a:r>
          <a:r>
            <a:rPr lang="en-US" sz="900" kern="1200" dirty="0" smtClean="0">
              <a:solidFill>
                <a:schemeClr val="tx1"/>
              </a:solidFill>
            </a:rPr>
            <a:t> </a:t>
          </a:r>
          <a:endParaRPr lang="en-IN" sz="900" kern="1200" dirty="0">
            <a:solidFill>
              <a:schemeClr val="tx1"/>
            </a:solidFill>
          </a:endParaRPr>
        </a:p>
      </dsp:txBody>
      <dsp:txXfrm>
        <a:off x="244302" y="3250411"/>
        <a:ext cx="739906" cy="810227"/>
      </dsp:txXfrm>
    </dsp:sp>
    <dsp:sp modelId="{0F970630-023F-4104-BC6E-5D3CF0B04D31}">
      <dsp:nvSpPr>
        <dsp:cNvPr id="0" name=""/>
        <dsp:cNvSpPr/>
      </dsp:nvSpPr>
      <dsp:spPr>
        <a:xfrm rot="17934422">
          <a:off x="412785" y="2681842"/>
          <a:ext cx="2212204" cy="10789"/>
        </a:xfrm>
        <a:custGeom>
          <a:avLst/>
          <a:gdLst/>
          <a:ahLst/>
          <a:cxnLst/>
          <a:rect l="0" t="0" r="0" b="0"/>
          <a:pathLst>
            <a:path>
              <a:moveTo>
                <a:pt x="0" y="5394"/>
              </a:moveTo>
              <a:lnTo>
                <a:pt x="2212204" y="53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IN" sz="700" kern="1200"/>
        </a:p>
      </dsp:txBody>
      <dsp:txXfrm rot="17934422">
        <a:off x="1463582" y="2631932"/>
        <a:ext cx="110610" cy="110610"/>
      </dsp:txXfrm>
    </dsp:sp>
    <dsp:sp modelId="{A38054AE-BF16-4B7A-B75E-E396856505A1}">
      <dsp:nvSpPr>
        <dsp:cNvPr id="0" name=""/>
        <dsp:cNvSpPr/>
      </dsp:nvSpPr>
      <dsp:spPr>
        <a:xfrm>
          <a:off x="2053566" y="1334479"/>
          <a:ext cx="739906" cy="768940"/>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Bilateral/</a:t>
          </a:r>
        </a:p>
        <a:p>
          <a:pPr lvl="0" algn="ctr" defTabSz="533400">
            <a:lnSpc>
              <a:spcPct val="90000"/>
            </a:lnSpc>
            <a:spcBef>
              <a:spcPct val="0"/>
            </a:spcBef>
            <a:spcAft>
              <a:spcPct val="35000"/>
            </a:spcAft>
          </a:pPr>
          <a:r>
            <a:rPr lang="en-US" sz="1200" kern="1200" baseline="0" dirty="0" smtClean="0"/>
            <a:t>OTC</a:t>
          </a:r>
        </a:p>
        <a:p>
          <a:pPr lvl="0" algn="ctr" defTabSz="533400">
            <a:lnSpc>
              <a:spcPct val="90000"/>
            </a:lnSpc>
            <a:spcBef>
              <a:spcPct val="0"/>
            </a:spcBef>
            <a:spcAft>
              <a:spcPct val="35000"/>
            </a:spcAft>
          </a:pPr>
          <a:r>
            <a:rPr lang="en-US" sz="1200" kern="1200" baseline="0" dirty="0" smtClean="0"/>
            <a:t>Markets</a:t>
          </a:r>
          <a:endParaRPr lang="en-IN" sz="1200" kern="1200" baseline="0" dirty="0"/>
        </a:p>
      </dsp:txBody>
      <dsp:txXfrm>
        <a:off x="2053566" y="1334479"/>
        <a:ext cx="739906" cy="768940"/>
      </dsp:txXfrm>
    </dsp:sp>
    <dsp:sp modelId="{3BFB5C6E-389B-43E1-880F-0C1DE68F5808}">
      <dsp:nvSpPr>
        <dsp:cNvPr id="0" name=""/>
        <dsp:cNvSpPr/>
      </dsp:nvSpPr>
      <dsp:spPr>
        <a:xfrm rot="18005574">
          <a:off x="2636932" y="1441909"/>
          <a:ext cx="627927" cy="10789"/>
        </a:xfrm>
        <a:custGeom>
          <a:avLst/>
          <a:gdLst/>
          <a:ahLst/>
          <a:cxnLst/>
          <a:rect l="0" t="0" r="0" b="0"/>
          <a:pathLst>
            <a:path>
              <a:moveTo>
                <a:pt x="0" y="5394"/>
              </a:moveTo>
              <a:lnTo>
                <a:pt x="627927"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8005574">
        <a:off x="2935197" y="1431605"/>
        <a:ext cx="31396" cy="31396"/>
      </dsp:txXfrm>
    </dsp:sp>
    <dsp:sp modelId="{0F23D2BC-2234-4723-BF6E-683B7264E64C}">
      <dsp:nvSpPr>
        <dsp:cNvPr id="0" name=""/>
        <dsp:cNvSpPr/>
      </dsp:nvSpPr>
      <dsp:spPr>
        <a:xfrm>
          <a:off x="3108318" y="801471"/>
          <a:ext cx="739906" cy="748374"/>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Delivery based Contract </a:t>
          </a:r>
        </a:p>
      </dsp:txBody>
      <dsp:txXfrm>
        <a:off x="3108318" y="801471"/>
        <a:ext cx="739906" cy="748374"/>
      </dsp:txXfrm>
    </dsp:sp>
    <dsp:sp modelId="{E7DB141C-932B-4588-971A-87C1FBCE7500}">
      <dsp:nvSpPr>
        <dsp:cNvPr id="0" name=""/>
        <dsp:cNvSpPr/>
      </dsp:nvSpPr>
      <dsp:spPr>
        <a:xfrm rot="17503436">
          <a:off x="3568884" y="758269"/>
          <a:ext cx="886985" cy="10789"/>
        </a:xfrm>
        <a:custGeom>
          <a:avLst/>
          <a:gdLst/>
          <a:ahLst/>
          <a:cxnLst/>
          <a:rect l="0" t="0" r="0" b="0"/>
          <a:pathLst>
            <a:path>
              <a:moveTo>
                <a:pt x="0" y="5394"/>
              </a:moveTo>
              <a:lnTo>
                <a:pt x="886985"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7503436">
        <a:off x="3990202" y="741489"/>
        <a:ext cx="44349" cy="44349"/>
      </dsp:txXfrm>
    </dsp:sp>
    <dsp:sp modelId="{89E2F7E4-594F-48BC-A4A7-2F49129DC4EC}">
      <dsp:nvSpPr>
        <dsp:cNvPr id="0" name=""/>
        <dsp:cNvSpPr/>
      </dsp:nvSpPr>
      <dsp:spPr>
        <a:xfrm>
          <a:off x="4176528" y="58432"/>
          <a:ext cx="1453620" cy="58647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Negotiated deal/ Competitive  process direct buyer /seller</a:t>
          </a:r>
          <a:endParaRPr lang="en-IN" sz="1200" kern="1200" baseline="0" dirty="0">
            <a:solidFill>
              <a:schemeClr val="tx1">
                <a:lumMod val="95000"/>
                <a:lumOff val="5000"/>
              </a:schemeClr>
            </a:solidFill>
          </a:endParaRPr>
        </a:p>
      </dsp:txBody>
      <dsp:txXfrm>
        <a:off x="4176528" y="58432"/>
        <a:ext cx="1453620" cy="586472"/>
      </dsp:txXfrm>
    </dsp:sp>
    <dsp:sp modelId="{E52D6E16-5C7E-4672-B2CE-C2F2CC31CFCD}">
      <dsp:nvSpPr>
        <dsp:cNvPr id="0" name=""/>
        <dsp:cNvSpPr/>
      </dsp:nvSpPr>
      <dsp:spPr>
        <a:xfrm rot="20576827">
          <a:off x="3839236" y="1110309"/>
          <a:ext cx="408892" cy="10789"/>
        </a:xfrm>
        <a:custGeom>
          <a:avLst/>
          <a:gdLst/>
          <a:ahLst/>
          <a:cxnLst/>
          <a:rect l="0" t="0" r="0" b="0"/>
          <a:pathLst>
            <a:path>
              <a:moveTo>
                <a:pt x="0" y="5394"/>
              </a:moveTo>
              <a:lnTo>
                <a:pt x="408892"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20576827">
        <a:off x="4033460" y="1105481"/>
        <a:ext cx="20444" cy="20444"/>
      </dsp:txXfrm>
    </dsp:sp>
    <dsp:sp modelId="{B4557E8F-FF7E-4DB3-BF9B-6361F82FE0E1}">
      <dsp:nvSpPr>
        <dsp:cNvPr id="0" name=""/>
        <dsp:cNvSpPr/>
      </dsp:nvSpPr>
      <dsp:spPr>
        <a:xfrm>
          <a:off x="4239139" y="764647"/>
          <a:ext cx="1382537" cy="582202"/>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Back</a:t>
          </a:r>
          <a:r>
            <a:rPr lang="en-US" sz="1200" kern="1200" dirty="0" smtClean="0">
              <a:solidFill>
                <a:schemeClr val="tx1">
                  <a:lumMod val="95000"/>
                  <a:lumOff val="5000"/>
                </a:schemeClr>
              </a:solidFill>
            </a:rPr>
            <a:t> to back deal</a:t>
          </a:r>
        </a:p>
        <a:p>
          <a:pPr lvl="0" algn="ctr" defTabSz="533400">
            <a:lnSpc>
              <a:spcPct val="90000"/>
            </a:lnSpc>
            <a:spcBef>
              <a:spcPct val="0"/>
            </a:spcBef>
            <a:spcAft>
              <a:spcPct val="35000"/>
            </a:spcAft>
          </a:pPr>
          <a:r>
            <a:rPr lang="en-US" sz="1200" kern="1200" dirty="0" smtClean="0">
              <a:solidFill>
                <a:schemeClr val="tx1">
                  <a:lumMod val="95000"/>
                  <a:lumOff val="5000"/>
                </a:schemeClr>
              </a:solidFill>
            </a:rPr>
            <a:t>By traders</a:t>
          </a:r>
          <a:endParaRPr lang="en-IN" sz="1200" kern="1200" dirty="0">
            <a:solidFill>
              <a:schemeClr val="tx1">
                <a:lumMod val="95000"/>
                <a:lumOff val="5000"/>
              </a:schemeClr>
            </a:solidFill>
          </a:endParaRPr>
        </a:p>
      </dsp:txBody>
      <dsp:txXfrm>
        <a:off x="4239139" y="764647"/>
        <a:ext cx="1382537" cy="582202"/>
      </dsp:txXfrm>
    </dsp:sp>
    <dsp:sp modelId="{12577049-6437-4089-B29B-F09E7EBA68EA}">
      <dsp:nvSpPr>
        <dsp:cNvPr id="0" name=""/>
        <dsp:cNvSpPr/>
      </dsp:nvSpPr>
      <dsp:spPr>
        <a:xfrm rot="21345236">
          <a:off x="5621356" y="1041692"/>
          <a:ext cx="233994" cy="10789"/>
        </a:xfrm>
        <a:custGeom>
          <a:avLst/>
          <a:gdLst/>
          <a:ahLst/>
          <a:cxnLst/>
          <a:rect l="0" t="0" r="0" b="0"/>
          <a:pathLst>
            <a:path>
              <a:moveTo>
                <a:pt x="0" y="5394"/>
              </a:moveTo>
              <a:lnTo>
                <a:pt x="233994"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21345236">
        <a:off x="5732503" y="1041236"/>
        <a:ext cx="11699" cy="11699"/>
      </dsp:txXfrm>
    </dsp:sp>
    <dsp:sp modelId="{82356233-0134-4EB3-A41E-950FA6461693}">
      <dsp:nvSpPr>
        <dsp:cNvPr id="0" name=""/>
        <dsp:cNvSpPr/>
      </dsp:nvSpPr>
      <dsp:spPr>
        <a:xfrm>
          <a:off x="5855029" y="831892"/>
          <a:ext cx="1381849" cy="41306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Aggregation of </a:t>
          </a:r>
        </a:p>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Buyers/ sellers</a:t>
          </a:r>
          <a:endParaRPr lang="en-IN" sz="1200" kern="1200" baseline="0" dirty="0">
            <a:solidFill>
              <a:schemeClr val="tx1">
                <a:lumMod val="95000"/>
                <a:lumOff val="5000"/>
              </a:schemeClr>
            </a:solidFill>
          </a:endParaRPr>
        </a:p>
      </dsp:txBody>
      <dsp:txXfrm>
        <a:off x="5855029" y="831892"/>
        <a:ext cx="1381849" cy="413063"/>
      </dsp:txXfrm>
    </dsp:sp>
    <dsp:sp modelId="{79C4B25F-7052-41F7-9D8D-0774E51F1EE7}">
      <dsp:nvSpPr>
        <dsp:cNvPr id="0" name=""/>
        <dsp:cNvSpPr/>
      </dsp:nvSpPr>
      <dsp:spPr>
        <a:xfrm rot="3006908">
          <a:off x="3738873" y="1404153"/>
          <a:ext cx="609616" cy="10789"/>
        </a:xfrm>
        <a:custGeom>
          <a:avLst/>
          <a:gdLst/>
          <a:ahLst/>
          <a:cxnLst/>
          <a:rect l="0" t="0" r="0" b="0"/>
          <a:pathLst>
            <a:path>
              <a:moveTo>
                <a:pt x="0" y="5394"/>
              </a:moveTo>
              <a:lnTo>
                <a:pt x="609616"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3006908">
        <a:off x="4028441" y="1394308"/>
        <a:ext cx="30480" cy="30480"/>
      </dsp:txXfrm>
    </dsp:sp>
    <dsp:sp modelId="{182F0315-9C75-4132-9A3F-0995CFFB760A}">
      <dsp:nvSpPr>
        <dsp:cNvPr id="0" name=""/>
        <dsp:cNvSpPr/>
      </dsp:nvSpPr>
      <dsp:spPr>
        <a:xfrm>
          <a:off x="4239139" y="1401870"/>
          <a:ext cx="1382537" cy="483136"/>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Deal With Open </a:t>
          </a:r>
        </a:p>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Position by traders</a:t>
          </a:r>
          <a:endParaRPr lang="en-IN" sz="1200" kern="1200" baseline="0" dirty="0">
            <a:solidFill>
              <a:schemeClr val="tx1">
                <a:lumMod val="95000"/>
                <a:lumOff val="5000"/>
              </a:schemeClr>
            </a:solidFill>
          </a:endParaRPr>
        </a:p>
      </dsp:txBody>
      <dsp:txXfrm>
        <a:off x="4239139" y="1401870"/>
        <a:ext cx="1382537" cy="483136"/>
      </dsp:txXfrm>
    </dsp:sp>
    <dsp:sp modelId="{53BB19A8-84C6-4B8F-9F12-F8526AC545D7}">
      <dsp:nvSpPr>
        <dsp:cNvPr id="0" name=""/>
        <dsp:cNvSpPr/>
      </dsp:nvSpPr>
      <dsp:spPr>
        <a:xfrm rot="270273">
          <a:off x="5621235" y="1649286"/>
          <a:ext cx="286303" cy="10789"/>
        </a:xfrm>
        <a:custGeom>
          <a:avLst/>
          <a:gdLst/>
          <a:ahLst/>
          <a:cxnLst/>
          <a:rect l="0" t="0" r="0" b="0"/>
          <a:pathLst>
            <a:path>
              <a:moveTo>
                <a:pt x="0" y="5394"/>
              </a:moveTo>
              <a:lnTo>
                <a:pt x="286303"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270273">
        <a:off x="5757229" y="1647523"/>
        <a:ext cx="14315" cy="14315"/>
      </dsp:txXfrm>
    </dsp:sp>
    <dsp:sp modelId="{24F6260E-5907-46A1-9A5D-B0214A049ED0}">
      <dsp:nvSpPr>
        <dsp:cNvPr id="0" name=""/>
        <dsp:cNvSpPr/>
      </dsp:nvSpPr>
      <dsp:spPr>
        <a:xfrm>
          <a:off x="5907096" y="1424877"/>
          <a:ext cx="1381849" cy="482093"/>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Buy Long Term &amp;</a:t>
          </a:r>
        </a:p>
        <a:p>
          <a:pPr lvl="0" algn="ctr" defTabSz="533400">
            <a:lnSpc>
              <a:spcPct val="90000"/>
            </a:lnSpc>
            <a:spcBef>
              <a:spcPct val="0"/>
            </a:spcBef>
            <a:spcAft>
              <a:spcPct val="35000"/>
            </a:spcAft>
          </a:pPr>
          <a:r>
            <a:rPr lang="en-US" sz="1200" kern="1200" baseline="0" dirty="0" smtClean="0">
              <a:solidFill>
                <a:schemeClr val="tx1">
                  <a:lumMod val="95000"/>
                  <a:lumOff val="5000"/>
                </a:schemeClr>
              </a:solidFill>
            </a:rPr>
            <a:t> Sell Short Term</a:t>
          </a:r>
          <a:endParaRPr lang="en-IN" sz="1200" kern="1200" baseline="0" dirty="0">
            <a:solidFill>
              <a:schemeClr val="tx1">
                <a:lumMod val="95000"/>
                <a:lumOff val="5000"/>
              </a:schemeClr>
            </a:solidFill>
          </a:endParaRPr>
        </a:p>
      </dsp:txBody>
      <dsp:txXfrm>
        <a:off x="5907096" y="1424877"/>
        <a:ext cx="1381849" cy="482093"/>
      </dsp:txXfrm>
    </dsp:sp>
    <dsp:sp modelId="{06ACC477-E560-400B-8B58-F4B526BCA877}">
      <dsp:nvSpPr>
        <dsp:cNvPr id="0" name=""/>
        <dsp:cNvSpPr/>
      </dsp:nvSpPr>
      <dsp:spPr>
        <a:xfrm rot="3441099">
          <a:off x="2659139" y="1959166"/>
          <a:ext cx="583401" cy="10789"/>
        </a:xfrm>
        <a:custGeom>
          <a:avLst/>
          <a:gdLst/>
          <a:ahLst/>
          <a:cxnLst/>
          <a:rect l="0" t="0" r="0" b="0"/>
          <a:pathLst>
            <a:path>
              <a:moveTo>
                <a:pt x="0" y="5394"/>
              </a:moveTo>
              <a:lnTo>
                <a:pt x="583401"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3441099">
        <a:off x="2936255" y="1949975"/>
        <a:ext cx="29170" cy="29170"/>
      </dsp:txXfrm>
    </dsp:sp>
    <dsp:sp modelId="{CBA8B4F5-4A43-4D71-84F0-A22C23B01B27}">
      <dsp:nvSpPr>
        <dsp:cNvPr id="0" name=""/>
        <dsp:cNvSpPr/>
      </dsp:nvSpPr>
      <dsp:spPr>
        <a:xfrm>
          <a:off x="3108207" y="1916391"/>
          <a:ext cx="739906" cy="587559"/>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Derivative</a:t>
          </a:r>
        </a:p>
        <a:p>
          <a:pPr lvl="0" algn="ctr" defTabSz="533400">
            <a:lnSpc>
              <a:spcPct val="90000"/>
            </a:lnSpc>
            <a:spcBef>
              <a:spcPct val="0"/>
            </a:spcBef>
            <a:spcAft>
              <a:spcPct val="35000"/>
            </a:spcAft>
          </a:pPr>
          <a:r>
            <a:rPr lang="en-US" sz="1200" kern="1200" baseline="0" dirty="0" smtClean="0"/>
            <a:t>Contracts </a:t>
          </a:r>
          <a:endParaRPr lang="en-IN" sz="1200" kern="1200" baseline="0" dirty="0"/>
        </a:p>
      </dsp:txBody>
      <dsp:txXfrm>
        <a:off x="3108207" y="1916391"/>
        <a:ext cx="739906" cy="587559"/>
      </dsp:txXfrm>
    </dsp:sp>
    <dsp:sp modelId="{3E8FBF41-0D32-430D-97D3-F71B3E10FC45}">
      <dsp:nvSpPr>
        <dsp:cNvPr id="0" name=""/>
        <dsp:cNvSpPr/>
      </dsp:nvSpPr>
      <dsp:spPr>
        <a:xfrm rot="834180">
          <a:off x="3842213" y="2253172"/>
          <a:ext cx="402827" cy="10789"/>
        </a:xfrm>
        <a:custGeom>
          <a:avLst/>
          <a:gdLst/>
          <a:ahLst/>
          <a:cxnLst/>
          <a:rect l="0" t="0" r="0" b="0"/>
          <a:pathLst>
            <a:path>
              <a:moveTo>
                <a:pt x="0" y="5394"/>
              </a:moveTo>
              <a:lnTo>
                <a:pt x="402827"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834180">
        <a:off x="4033556" y="2248496"/>
        <a:ext cx="20141" cy="20141"/>
      </dsp:txXfrm>
    </dsp:sp>
    <dsp:sp modelId="{C01CCD04-5867-4879-9828-FF52B3B1454E}">
      <dsp:nvSpPr>
        <dsp:cNvPr id="0" name=""/>
        <dsp:cNvSpPr/>
      </dsp:nvSpPr>
      <dsp:spPr>
        <a:xfrm>
          <a:off x="4239139" y="2030846"/>
          <a:ext cx="1359445" cy="552233"/>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Plain</a:t>
          </a:r>
          <a:r>
            <a:rPr lang="en-US" sz="1000" kern="1200" dirty="0" smtClean="0"/>
            <a:t> </a:t>
          </a:r>
          <a:r>
            <a:rPr lang="en-US" sz="1200" kern="1200" baseline="0" dirty="0" smtClean="0"/>
            <a:t>Vanilla- Forward, swaps,</a:t>
          </a:r>
          <a:endParaRPr lang="en-IN" sz="1200" kern="1200" baseline="0" dirty="0"/>
        </a:p>
      </dsp:txBody>
      <dsp:txXfrm>
        <a:off x="4239139" y="2030846"/>
        <a:ext cx="1359445" cy="552233"/>
      </dsp:txXfrm>
    </dsp:sp>
    <dsp:sp modelId="{9F041D68-D31A-453D-AD51-BD8DF34D1F90}">
      <dsp:nvSpPr>
        <dsp:cNvPr id="0" name=""/>
        <dsp:cNvSpPr/>
      </dsp:nvSpPr>
      <dsp:spPr>
        <a:xfrm rot="3651529">
          <a:off x="3642132" y="2555451"/>
          <a:ext cx="802988" cy="10789"/>
        </a:xfrm>
        <a:custGeom>
          <a:avLst/>
          <a:gdLst/>
          <a:ahLst/>
          <a:cxnLst/>
          <a:rect l="0" t="0" r="0" b="0"/>
          <a:pathLst>
            <a:path>
              <a:moveTo>
                <a:pt x="0" y="5394"/>
              </a:moveTo>
              <a:lnTo>
                <a:pt x="802988"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3651529">
        <a:off x="4023552" y="2540771"/>
        <a:ext cx="40149" cy="40149"/>
      </dsp:txXfrm>
    </dsp:sp>
    <dsp:sp modelId="{B198202C-24A9-4952-A34E-65B2D1F43AC4}">
      <dsp:nvSpPr>
        <dsp:cNvPr id="0" name=""/>
        <dsp:cNvSpPr/>
      </dsp:nvSpPr>
      <dsp:spPr>
        <a:xfrm>
          <a:off x="4239139" y="2671305"/>
          <a:ext cx="1370625" cy="480428"/>
        </a:xfrm>
        <a:prstGeom prst="roundRect">
          <a:avLst>
            <a:gd name="adj" fmla="val 10000"/>
          </a:avLst>
        </a:prstGeom>
        <a:solidFill>
          <a:schemeClr val="accent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Structured Contracts  by traders / banks </a:t>
          </a:r>
          <a:endParaRPr lang="en-IN" sz="1200" kern="1200" baseline="0" dirty="0"/>
        </a:p>
      </dsp:txBody>
      <dsp:txXfrm>
        <a:off x="4239139" y="2671305"/>
        <a:ext cx="1370625" cy="480428"/>
      </dsp:txXfrm>
    </dsp:sp>
    <dsp:sp modelId="{3256FBB7-2D2D-4FE3-B012-89E2A1716D4F}">
      <dsp:nvSpPr>
        <dsp:cNvPr id="0" name=""/>
        <dsp:cNvSpPr/>
      </dsp:nvSpPr>
      <dsp:spPr>
        <a:xfrm rot="20112372">
          <a:off x="928120" y="3394960"/>
          <a:ext cx="1216968" cy="10789"/>
        </a:xfrm>
        <a:custGeom>
          <a:avLst/>
          <a:gdLst/>
          <a:ahLst/>
          <a:cxnLst/>
          <a:rect l="0" t="0" r="0" b="0"/>
          <a:pathLst>
            <a:path>
              <a:moveTo>
                <a:pt x="0" y="5394"/>
              </a:moveTo>
              <a:lnTo>
                <a:pt x="1216968" y="53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20112372">
        <a:off x="1506180" y="3369930"/>
        <a:ext cx="60848" cy="60848"/>
      </dsp:txXfrm>
    </dsp:sp>
    <dsp:sp modelId="{2F25DC11-DC53-4F3A-A635-0EA83B83B4D4}">
      <dsp:nvSpPr>
        <dsp:cNvPr id="0" name=""/>
        <dsp:cNvSpPr/>
      </dsp:nvSpPr>
      <dsp:spPr>
        <a:xfrm>
          <a:off x="2089000" y="2855899"/>
          <a:ext cx="739906" cy="578569"/>
        </a:xfrm>
        <a:prstGeom prst="roundRect">
          <a:avLst>
            <a:gd name="adj" fmla="val 10000"/>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Exchange</a:t>
          </a:r>
          <a:r>
            <a:rPr lang="en-US" sz="900" kern="1200" dirty="0" smtClean="0"/>
            <a:t> </a:t>
          </a:r>
        </a:p>
        <a:p>
          <a:pPr lvl="0" algn="ctr" defTabSz="533400">
            <a:lnSpc>
              <a:spcPct val="90000"/>
            </a:lnSpc>
            <a:spcBef>
              <a:spcPct val="0"/>
            </a:spcBef>
            <a:spcAft>
              <a:spcPct val="35000"/>
            </a:spcAft>
          </a:pPr>
          <a:r>
            <a:rPr lang="en-US" sz="1200" kern="1200" baseline="0" dirty="0" smtClean="0"/>
            <a:t>Traded</a:t>
          </a:r>
          <a:r>
            <a:rPr lang="en-US" sz="900" kern="1200" dirty="0" smtClean="0"/>
            <a:t> </a:t>
          </a:r>
          <a:r>
            <a:rPr lang="en-US" sz="1200" kern="1200" baseline="0" dirty="0" smtClean="0"/>
            <a:t>markets</a:t>
          </a:r>
          <a:r>
            <a:rPr lang="en-US" sz="900" kern="1200" dirty="0" smtClean="0"/>
            <a:t> </a:t>
          </a:r>
          <a:endParaRPr lang="en-IN" sz="900" kern="1200" dirty="0"/>
        </a:p>
      </dsp:txBody>
      <dsp:txXfrm>
        <a:off x="2089000" y="2855899"/>
        <a:ext cx="739906" cy="578569"/>
      </dsp:txXfrm>
    </dsp:sp>
    <dsp:sp modelId="{168650A7-6BB2-47E7-8916-B07B53D6CD36}">
      <dsp:nvSpPr>
        <dsp:cNvPr id="0" name=""/>
        <dsp:cNvSpPr/>
      </dsp:nvSpPr>
      <dsp:spPr>
        <a:xfrm rot="1893290">
          <a:off x="2805347" y="3223172"/>
          <a:ext cx="318672" cy="10789"/>
        </a:xfrm>
        <a:custGeom>
          <a:avLst/>
          <a:gdLst/>
          <a:ahLst/>
          <a:cxnLst/>
          <a:rect l="0" t="0" r="0" b="0"/>
          <a:pathLst>
            <a:path>
              <a:moveTo>
                <a:pt x="0" y="5394"/>
              </a:moveTo>
              <a:lnTo>
                <a:pt x="318672"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893290">
        <a:off x="2956717" y="3220600"/>
        <a:ext cx="15933" cy="15933"/>
      </dsp:txXfrm>
    </dsp:sp>
    <dsp:sp modelId="{98F58805-C87D-4D00-9245-E3689CF269F9}">
      <dsp:nvSpPr>
        <dsp:cNvPr id="0" name=""/>
        <dsp:cNvSpPr/>
      </dsp:nvSpPr>
      <dsp:spPr>
        <a:xfrm>
          <a:off x="3100460" y="2937738"/>
          <a:ext cx="739906" cy="748422"/>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Delivery  based Spot Contracts</a:t>
          </a:r>
          <a:endParaRPr lang="en-IN" sz="1200" kern="1200" baseline="0" dirty="0"/>
        </a:p>
      </dsp:txBody>
      <dsp:txXfrm>
        <a:off x="3100460" y="2937738"/>
        <a:ext cx="739906" cy="748422"/>
      </dsp:txXfrm>
    </dsp:sp>
    <dsp:sp modelId="{B855396C-1015-4B97-B767-683800CC1403}">
      <dsp:nvSpPr>
        <dsp:cNvPr id="0" name=""/>
        <dsp:cNvSpPr/>
      </dsp:nvSpPr>
      <dsp:spPr>
        <a:xfrm rot="1079507">
          <a:off x="3830116" y="3371308"/>
          <a:ext cx="419274" cy="10789"/>
        </a:xfrm>
        <a:custGeom>
          <a:avLst/>
          <a:gdLst/>
          <a:ahLst/>
          <a:cxnLst/>
          <a:rect l="0" t="0" r="0" b="0"/>
          <a:pathLst>
            <a:path>
              <a:moveTo>
                <a:pt x="0" y="5394"/>
              </a:moveTo>
              <a:lnTo>
                <a:pt x="419274"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079507">
        <a:off x="4029271" y="3366221"/>
        <a:ext cx="20963" cy="20963"/>
      </dsp:txXfrm>
    </dsp:sp>
    <dsp:sp modelId="{97475569-7BB0-4BD0-9A9B-C4E236913E27}">
      <dsp:nvSpPr>
        <dsp:cNvPr id="0" name=""/>
        <dsp:cNvSpPr/>
      </dsp:nvSpPr>
      <dsp:spPr>
        <a:xfrm>
          <a:off x="4239139" y="3257407"/>
          <a:ext cx="1458925" cy="368096"/>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baseline="0" dirty="0" smtClean="0"/>
            <a:t>Intra day</a:t>
          </a:r>
          <a:endParaRPr lang="en-IN" sz="1400" kern="1200" baseline="0" dirty="0"/>
        </a:p>
      </dsp:txBody>
      <dsp:txXfrm>
        <a:off x="4239139" y="3257407"/>
        <a:ext cx="1458925" cy="368096"/>
      </dsp:txXfrm>
    </dsp:sp>
    <dsp:sp modelId="{B94979E4-70D5-44EC-9D9D-715F7C9AE991}">
      <dsp:nvSpPr>
        <dsp:cNvPr id="0" name=""/>
        <dsp:cNvSpPr/>
      </dsp:nvSpPr>
      <dsp:spPr>
        <a:xfrm rot="3421314">
          <a:off x="3673448" y="3613840"/>
          <a:ext cx="732609" cy="10789"/>
        </a:xfrm>
        <a:custGeom>
          <a:avLst/>
          <a:gdLst/>
          <a:ahLst/>
          <a:cxnLst/>
          <a:rect l="0" t="0" r="0" b="0"/>
          <a:pathLst>
            <a:path>
              <a:moveTo>
                <a:pt x="0" y="5394"/>
              </a:moveTo>
              <a:lnTo>
                <a:pt x="732609"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3421314">
        <a:off x="4021438" y="3600920"/>
        <a:ext cx="36630" cy="36630"/>
      </dsp:txXfrm>
    </dsp:sp>
    <dsp:sp modelId="{F5EA2510-59F0-4C0D-B2F3-735EFC30AA23}">
      <dsp:nvSpPr>
        <dsp:cNvPr id="0" name=""/>
        <dsp:cNvSpPr/>
      </dsp:nvSpPr>
      <dsp:spPr>
        <a:xfrm>
          <a:off x="4239139" y="3753896"/>
          <a:ext cx="1508847" cy="345247"/>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baseline="0" dirty="0" smtClean="0"/>
            <a:t>Day Ahead</a:t>
          </a:r>
          <a:endParaRPr lang="en-IN" sz="1400" kern="1200" baseline="0" dirty="0"/>
        </a:p>
      </dsp:txBody>
      <dsp:txXfrm>
        <a:off x="4239139" y="3753896"/>
        <a:ext cx="1508847" cy="345247"/>
      </dsp:txXfrm>
    </dsp:sp>
    <dsp:sp modelId="{74E1FDE3-5C2C-4096-B78C-7D3431EF671C}">
      <dsp:nvSpPr>
        <dsp:cNvPr id="0" name=""/>
        <dsp:cNvSpPr/>
      </dsp:nvSpPr>
      <dsp:spPr>
        <a:xfrm rot="4016754">
          <a:off x="3477653" y="3855118"/>
          <a:ext cx="1192352" cy="10789"/>
        </a:xfrm>
        <a:custGeom>
          <a:avLst/>
          <a:gdLst/>
          <a:ahLst/>
          <a:cxnLst/>
          <a:rect l="0" t="0" r="0" b="0"/>
          <a:pathLst>
            <a:path>
              <a:moveTo>
                <a:pt x="0" y="5394"/>
              </a:moveTo>
              <a:lnTo>
                <a:pt x="1192352"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4016754">
        <a:off x="4044021" y="3830704"/>
        <a:ext cx="59617" cy="59617"/>
      </dsp:txXfrm>
    </dsp:sp>
    <dsp:sp modelId="{E738465F-2FDD-41D0-8FC6-CD3925AD908F}">
      <dsp:nvSpPr>
        <dsp:cNvPr id="0" name=""/>
        <dsp:cNvSpPr/>
      </dsp:nvSpPr>
      <dsp:spPr>
        <a:xfrm>
          <a:off x="4307292" y="4224099"/>
          <a:ext cx="1436661" cy="369953"/>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baseline="0" dirty="0" smtClean="0"/>
            <a:t>Term ahead </a:t>
          </a:r>
          <a:endParaRPr lang="en-IN" sz="1400" kern="1200" baseline="0" dirty="0"/>
        </a:p>
      </dsp:txBody>
      <dsp:txXfrm>
        <a:off x="4307292" y="4224099"/>
        <a:ext cx="1436661" cy="369953"/>
      </dsp:txXfrm>
    </dsp:sp>
    <dsp:sp modelId="{94F6417F-0185-4FA3-9647-3E7981074AC2}">
      <dsp:nvSpPr>
        <dsp:cNvPr id="0" name=""/>
        <dsp:cNvSpPr/>
      </dsp:nvSpPr>
      <dsp:spPr>
        <a:xfrm rot="4833717">
          <a:off x="1935924" y="4193468"/>
          <a:ext cx="2136275" cy="10789"/>
        </a:xfrm>
        <a:custGeom>
          <a:avLst/>
          <a:gdLst/>
          <a:ahLst/>
          <a:cxnLst/>
          <a:rect l="0" t="0" r="0" b="0"/>
          <a:pathLst>
            <a:path>
              <a:moveTo>
                <a:pt x="0" y="5394"/>
              </a:moveTo>
              <a:lnTo>
                <a:pt x="2136275"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IN" sz="700" kern="1200"/>
        </a:p>
      </dsp:txBody>
      <dsp:txXfrm rot="4833717">
        <a:off x="2950654" y="4145456"/>
        <a:ext cx="106813" cy="106813"/>
      </dsp:txXfrm>
    </dsp:sp>
    <dsp:sp modelId="{53DAC453-2815-4CBB-8D92-4D2CF632922B}">
      <dsp:nvSpPr>
        <dsp:cNvPr id="0" name=""/>
        <dsp:cNvSpPr/>
      </dsp:nvSpPr>
      <dsp:spPr>
        <a:xfrm>
          <a:off x="3179216" y="5089834"/>
          <a:ext cx="1569919" cy="325414"/>
        </a:xfrm>
        <a:prstGeom prst="roundRect">
          <a:avLst>
            <a:gd name="adj" fmla="val 10000"/>
          </a:avLst>
        </a:prstGeom>
        <a:solidFill>
          <a:schemeClr val="accent5">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Derivative contracts </a:t>
          </a:r>
          <a:endParaRPr lang="en-IN" sz="1200" kern="1200" baseline="0" dirty="0"/>
        </a:p>
      </dsp:txBody>
      <dsp:txXfrm>
        <a:off x="3179216" y="5089834"/>
        <a:ext cx="1569919" cy="325414"/>
      </dsp:txXfrm>
    </dsp:sp>
    <dsp:sp modelId="{69E649A0-A56E-4F05-882D-0484B3059FD3}">
      <dsp:nvSpPr>
        <dsp:cNvPr id="0" name=""/>
        <dsp:cNvSpPr/>
      </dsp:nvSpPr>
      <dsp:spPr>
        <a:xfrm rot="1300684">
          <a:off x="4733752" y="5327488"/>
          <a:ext cx="434990" cy="10789"/>
        </a:xfrm>
        <a:custGeom>
          <a:avLst/>
          <a:gdLst/>
          <a:ahLst/>
          <a:cxnLst/>
          <a:rect l="0" t="0" r="0" b="0"/>
          <a:pathLst>
            <a:path>
              <a:moveTo>
                <a:pt x="0" y="5394"/>
              </a:moveTo>
              <a:lnTo>
                <a:pt x="434990" y="539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300684">
        <a:off x="4940373" y="5322008"/>
        <a:ext cx="21749" cy="21749"/>
      </dsp:txXfrm>
    </dsp:sp>
    <dsp:sp modelId="{A51069DF-F685-4730-8B5B-3946633290CD}">
      <dsp:nvSpPr>
        <dsp:cNvPr id="0" name=""/>
        <dsp:cNvSpPr/>
      </dsp:nvSpPr>
      <dsp:spPr>
        <a:xfrm>
          <a:off x="5153361" y="5089834"/>
          <a:ext cx="1456476" cy="646778"/>
        </a:xfrm>
        <a:prstGeom prst="roundRect">
          <a:avLst>
            <a:gd name="adj" fmla="val 10000"/>
          </a:avLst>
        </a:prstGeom>
        <a:solidFill>
          <a:schemeClr val="accent5">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Financially Settled – Futures</a:t>
          </a:r>
          <a:endParaRPr lang="en-IN" sz="1200" kern="1200" baseline="0" dirty="0"/>
        </a:p>
      </dsp:txBody>
      <dsp:txXfrm>
        <a:off x="5153361" y="5089834"/>
        <a:ext cx="1456476" cy="646778"/>
      </dsp:txXfrm>
    </dsp:sp>
    <dsp:sp modelId="{F35E7131-EC5D-428D-BC93-115FAC96E5D3}">
      <dsp:nvSpPr>
        <dsp:cNvPr id="0" name=""/>
        <dsp:cNvSpPr/>
      </dsp:nvSpPr>
      <dsp:spPr>
        <a:xfrm rot="1345317">
          <a:off x="939032" y="3878059"/>
          <a:ext cx="1195144" cy="10789"/>
        </a:xfrm>
        <a:custGeom>
          <a:avLst/>
          <a:gdLst/>
          <a:ahLst/>
          <a:cxnLst/>
          <a:rect l="0" t="0" r="0" b="0"/>
          <a:pathLst>
            <a:path>
              <a:moveTo>
                <a:pt x="0" y="5394"/>
              </a:moveTo>
              <a:lnTo>
                <a:pt x="1195144" y="53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1345317">
        <a:off x="1506726" y="3853574"/>
        <a:ext cx="59757" cy="59757"/>
      </dsp:txXfrm>
    </dsp:sp>
    <dsp:sp modelId="{03D54E4A-FA58-4B15-B780-621C9E271EBD}">
      <dsp:nvSpPr>
        <dsp:cNvPr id="0" name=""/>
        <dsp:cNvSpPr/>
      </dsp:nvSpPr>
      <dsp:spPr>
        <a:xfrm>
          <a:off x="2089000" y="3818107"/>
          <a:ext cx="739906" cy="586549"/>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Real</a:t>
          </a:r>
          <a:r>
            <a:rPr lang="en-US" sz="1200" kern="1200" dirty="0" smtClean="0"/>
            <a:t> </a:t>
          </a:r>
          <a:r>
            <a:rPr lang="en-US" sz="1200" kern="1200" baseline="0" dirty="0" smtClean="0"/>
            <a:t>Time</a:t>
          </a:r>
          <a:r>
            <a:rPr lang="en-US" sz="1200" kern="1200" dirty="0" smtClean="0"/>
            <a:t> </a:t>
          </a:r>
          <a:r>
            <a:rPr lang="en-US" sz="1200" kern="1200" baseline="0" dirty="0" smtClean="0"/>
            <a:t>Balancing</a:t>
          </a:r>
          <a:r>
            <a:rPr lang="en-US" sz="1200" kern="1200" dirty="0" smtClean="0"/>
            <a:t> markets</a:t>
          </a:r>
          <a:endParaRPr lang="en-IN" sz="1200" kern="1200" dirty="0"/>
        </a:p>
      </dsp:txBody>
      <dsp:txXfrm>
        <a:off x="2089000" y="3818107"/>
        <a:ext cx="739906" cy="586549"/>
      </dsp:txXfrm>
    </dsp:sp>
    <dsp:sp modelId="{FA67DE34-12D5-4F41-8052-BE1986912155}">
      <dsp:nvSpPr>
        <dsp:cNvPr id="0" name=""/>
        <dsp:cNvSpPr/>
      </dsp:nvSpPr>
      <dsp:spPr>
        <a:xfrm rot="2798470">
          <a:off x="732026" y="4235113"/>
          <a:ext cx="1609157" cy="10789"/>
        </a:xfrm>
        <a:custGeom>
          <a:avLst/>
          <a:gdLst/>
          <a:ahLst/>
          <a:cxnLst/>
          <a:rect l="0" t="0" r="0" b="0"/>
          <a:pathLst>
            <a:path>
              <a:moveTo>
                <a:pt x="0" y="5394"/>
              </a:moveTo>
              <a:lnTo>
                <a:pt x="1609157" y="53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IN" sz="500" kern="1200"/>
        </a:p>
      </dsp:txBody>
      <dsp:txXfrm rot="2798470">
        <a:off x="1496376" y="4200279"/>
        <a:ext cx="80457" cy="80457"/>
      </dsp:txXfrm>
    </dsp:sp>
    <dsp:sp modelId="{C8322F09-85E9-47F6-B509-FAF974B07B58}">
      <dsp:nvSpPr>
        <dsp:cNvPr id="0" name=""/>
        <dsp:cNvSpPr/>
      </dsp:nvSpPr>
      <dsp:spPr>
        <a:xfrm>
          <a:off x="2089000" y="4558265"/>
          <a:ext cx="739906" cy="534453"/>
        </a:xfrm>
        <a:prstGeom prst="roundRect">
          <a:avLst>
            <a:gd name="adj" fmla="val 10000"/>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t>Ancillary</a:t>
          </a:r>
          <a:r>
            <a:rPr lang="en-US" sz="1200" kern="1200" dirty="0" smtClean="0"/>
            <a:t> </a:t>
          </a:r>
          <a:r>
            <a:rPr lang="en-US" sz="1200" kern="1200" baseline="0" dirty="0" smtClean="0"/>
            <a:t>Services</a:t>
          </a:r>
          <a:r>
            <a:rPr lang="en-US" sz="1200" kern="1200" dirty="0" smtClean="0"/>
            <a:t> market</a:t>
          </a:r>
          <a:endParaRPr lang="en-IN" sz="1200" kern="1200" dirty="0"/>
        </a:p>
      </dsp:txBody>
      <dsp:txXfrm>
        <a:off x="2089000" y="4558265"/>
        <a:ext cx="739906" cy="534453"/>
      </dsp:txXfrm>
    </dsp:sp>
    <dsp:sp modelId="{7122149E-6A33-48D7-9F2D-48DCD51442BC}">
      <dsp:nvSpPr>
        <dsp:cNvPr id="0" name=""/>
        <dsp:cNvSpPr/>
      </dsp:nvSpPr>
      <dsp:spPr>
        <a:xfrm rot="3556296">
          <a:off x="450675" y="4587954"/>
          <a:ext cx="2182002" cy="10789"/>
        </a:xfrm>
        <a:custGeom>
          <a:avLst/>
          <a:gdLst/>
          <a:ahLst/>
          <a:cxnLst/>
          <a:rect l="0" t="0" r="0" b="0"/>
          <a:pathLst>
            <a:path>
              <a:moveTo>
                <a:pt x="0" y="5394"/>
              </a:moveTo>
              <a:lnTo>
                <a:pt x="2182002" y="53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IN" sz="700" kern="1200"/>
        </a:p>
      </dsp:txBody>
      <dsp:txXfrm rot="3556296">
        <a:off x="1487126" y="4538798"/>
        <a:ext cx="109100" cy="109100"/>
      </dsp:txXfrm>
    </dsp:sp>
    <dsp:sp modelId="{E21307A1-639F-4835-85D8-CE5AE8402BE1}">
      <dsp:nvSpPr>
        <dsp:cNvPr id="0" name=""/>
        <dsp:cNvSpPr/>
      </dsp:nvSpPr>
      <dsp:spPr>
        <a:xfrm>
          <a:off x="2099144" y="5208192"/>
          <a:ext cx="739906" cy="645960"/>
        </a:xfrm>
        <a:prstGeom prst="roundRect">
          <a:avLst>
            <a:gd name="adj" fmla="val 10000"/>
          </a:avLst>
        </a:prstGeom>
        <a:gradFill rotWithShape="1">
          <a:gsLst>
            <a:gs pos="0">
              <a:schemeClr val="accent1">
                <a:tint val="98000"/>
                <a:shade val="25000"/>
                <a:satMod val="250000"/>
              </a:schemeClr>
            </a:gs>
            <a:gs pos="68000">
              <a:schemeClr val="accent1">
                <a:tint val="86000"/>
                <a:satMod val="115000"/>
              </a:schemeClr>
            </a:gs>
            <a:gs pos="100000">
              <a:schemeClr val="accent1">
                <a:tint val="50000"/>
                <a:satMod val="1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dsp:spPr>
      <dsp:style>
        <a:lnRef idx="1">
          <a:schemeClr val="accent1"/>
        </a:lnRef>
        <a:fillRef idx="3">
          <a:schemeClr val="accent1"/>
        </a:fillRef>
        <a:effectRef idx="2">
          <a:schemeClr val="accent1"/>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sz="1200" kern="1200" baseline="0" dirty="0" smtClean="0">
              <a:solidFill>
                <a:schemeClr val="tx1"/>
              </a:solidFill>
            </a:rPr>
            <a:t>REC / Emissions Market</a:t>
          </a:r>
          <a:endParaRPr lang="en-IN" sz="1200" kern="1200" baseline="0" dirty="0">
            <a:solidFill>
              <a:schemeClr val="tx1"/>
            </a:solidFill>
          </a:endParaRPr>
        </a:p>
      </dsp:txBody>
      <dsp:txXfrm>
        <a:off x="2099144" y="5208192"/>
        <a:ext cx="739906" cy="64596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drawings/drawing1.xml><?xml version="1.0" encoding="utf-8"?>
<c:userShapes xmlns:c="http://schemas.openxmlformats.org/drawingml/2006/chart">
  <cdr:relSizeAnchor xmlns:cdr="http://schemas.openxmlformats.org/drawingml/2006/chartDrawing">
    <cdr:from>
      <cdr:x>0.14407</cdr:x>
      <cdr:y>0.16176</cdr:y>
    </cdr:from>
    <cdr:to>
      <cdr:x>0.30747</cdr:x>
      <cdr:y>0.21</cdr:y>
    </cdr:to>
    <cdr:pic>
      <cdr:nvPicPr>
        <cdr:cNvPr id="2"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295400" y="838200"/>
          <a:ext cx="1469263" cy="249958"/>
        </a:xfrm>
        <a:prstGeom xmlns:a="http://schemas.openxmlformats.org/drawingml/2006/main" prst="rect">
          <a:avLst/>
        </a:prstGeom>
      </cdr:spPr>
    </cdr:pic>
  </cdr:relSizeAnchor>
  <cdr:relSizeAnchor xmlns:cdr="http://schemas.openxmlformats.org/drawingml/2006/chartDrawing">
    <cdr:from>
      <cdr:x>0.40678</cdr:x>
      <cdr:y>0.23611</cdr:y>
    </cdr:from>
    <cdr:to>
      <cdr:x>0.57627</cdr:x>
      <cdr:y>0.29167</cdr:y>
    </cdr:to>
    <cdr:pic>
      <cdr:nvPicPr>
        <cdr:cNvPr id="3" name="chart"/>
        <cdr:cNvPicPr>
          <a:picLocks xmlns:a="http://schemas.openxmlformats.org/drawingml/2006/main" noChangeAspect="1"/>
        </cdr:cNvPicPr>
      </cdr:nvPicPr>
      <cdr:blipFill>
        <a:blip xmlns:a="http://schemas.openxmlformats.org/drawingml/2006/main" xmlns:r="http://schemas.openxmlformats.org/officeDocument/2006/relationships" r:embed="rId2"/>
        <a:stretch xmlns:a="http://schemas.openxmlformats.org/drawingml/2006/main">
          <a:fillRect/>
        </a:stretch>
      </cdr:blipFill>
      <cdr:spPr>
        <a:xfrm xmlns:a="http://schemas.openxmlformats.org/drawingml/2006/main">
          <a:off x="3657601" y="1295400"/>
          <a:ext cx="1523999" cy="304800"/>
        </a:xfrm>
        <a:prstGeom xmlns:a="http://schemas.openxmlformats.org/drawingml/2006/main" prst="rect">
          <a:avLst/>
        </a:prstGeom>
      </cdr:spPr>
    </cdr:pic>
  </cdr:relSizeAnchor>
  <cdr:relSizeAnchor xmlns:cdr="http://schemas.openxmlformats.org/drawingml/2006/chartDrawing">
    <cdr:from>
      <cdr:x>0.51568</cdr:x>
      <cdr:y>0.3518</cdr:y>
    </cdr:from>
    <cdr:to>
      <cdr:x>0.64247</cdr:x>
      <cdr:y>0.39736</cdr:y>
    </cdr:to>
    <cdr:pic>
      <cdr:nvPicPr>
        <cdr:cNvPr id="4" name="chart"/>
        <cdr:cNvPicPr>
          <a:picLocks xmlns:a="http://schemas.openxmlformats.org/drawingml/2006/main" noChangeAspect="1"/>
        </cdr:cNvPicPr>
      </cdr:nvPicPr>
      <cdr:blipFill>
        <a:blip xmlns:a="http://schemas.openxmlformats.org/drawingml/2006/main" xmlns:r="http://schemas.openxmlformats.org/officeDocument/2006/relationships" r:embed="rId3"/>
        <a:stretch xmlns:a="http://schemas.openxmlformats.org/drawingml/2006/main">
          <a:fillRect/>
        </a:stretch>
      </cdr:blipFill>
      <cdr:spPr>
        <a:xfrm xmlns:a="http://schemas.openxmlformats.org/drawingml/2006/main">
          <a:off x="4736426" y="1880355"/>
          <a:ext cx="1164543" cy="243513"/>
        </a:xfrm>
        <a:prstGeom xmlns:a="http://schemas.openxmlformats.org/drawingml/2006/main" prst="rect">
          <a:avLst/>
        </a:prstGeom>
      </cdr:spPr>
    </cdr:pic>
  </cdr:relSizeAnchor>
  <cdr:relSizeAnchor xmlns:cdr="http://schemas.openxmlformats.org/drawingml/2006/chartDrawing">
    <cdr:from>
      <cdr:x>0.28048</cdr:x>
      <cdr:y>0.24403</cdr:y>
    </cdr:from>
    <cdr:to>
      <cdr:x>0.4076</cdr:x>
      <cdr:y>0.32736</cdr:y>
    </cdr:to>
    <cdr:sp macro="" textlink="">
      <cdr:nvSpPr>
        <cdr:cNvPr id="5" name="TextBox 4"/>
        <cdr:cNvSpPr txBox="1"/>
      </cdr:nvSpPr>
      <cdr:spPr>
        <a:xfrm xmlns:a="http://schemas.openxmlformats.org/drawingml/2006/main">
          <a:off x="2576186" y="1304291"/>
          <a:ext cx="1167575" cy="44539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en-GB" sz="1100" b="1" dirty="0" smtClean="0"/>
            <a:t>High temperatures</a:t>
          </a:r>
          <a:endParaRPr lang="en-GB" sz="1100" b="1" dirty="0"/>
        </a:p>
      </cdr:txBody>
    </cdr:sp>
  </cdr:relSizeAnchor>
  <cdr:relSizeAnchor xmlns:cdr="http://schemas.openxmlformats.org/drawingml/2006/chartDrawing">
    <cdr:from>
      <cdr:x>0.25424</cdr:x>
      <cdr:y>0.20833</cdr:y>
    </cdr:from>
    <cdr:to>
      <cdr:x>0.27966</cdr:x>
      <cdr:y>0.27778</cdr:y>
    </cdr:to>
    <cdr:sp macro="" textlink="">
      <cdr:nvSpPr>
        <cdr:cNvPr id="7" name="Straight Arrow Connector 6"/>
        <cdr:cNvSpPr/>
      </cdr:nvSpPr>
      <cdr:spPr>
        <a:xfrm xmlns:a="http://schemas.openxmlformats.org/drawingml/2006/main" rot="16200000" flipH="1">
          <a:off x="2286000" y="1142999"/>
          <a:ext cx="228600" cy="381001"/>
        </a:xfrm>
        <a:prstGeom xmlns:a="http://schemas.openxmlformats.org/drawingml/2006/main" prst="straightConnector1">
          <a:avLst/>
        </a:prstGeom>
        <a:ln xmlns:a="http://schemas.openxmlformats.org/drawingml/2006/main" w="28575">
          <a:headEnd type="oval"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0.36672</cdr:x>
      <cdr:y>0.32486</cdr:y>
    </cdr:from>
    <cdr:to>
      <cdr:x>0.37456</cdr:x>
      <cdr:y>0.39222</cdr:y>
    </cdr:to>
    <cdr:sp macro="" textlink="">
      <cdr:nvSpPr>
        <cdr:cNvPr id="9" name="Straight Arrow Connector 8"/>
        <cdr:cNvSpPr/>
      </cdr:nvSpPr>
      <cdr:spPr>
        <a:xfrm xmlns:a="http://schemas.openxmlformats.org/drawingml/2006/main" rot="5400000" flipV="1">
          <a:off x="3224260" y="1880356"/>
          <a:ext cx="360042" cy="72007"/>
        </a:xfrm>
        <a:prstGeom xmlns:a="http://schemas.openxmlformats.org/drawingml/2006/main" prst="straightConnector1">
          <a:avLst/>
        </a:prstGeom>
        <a:ln xmlns:a="http://schemas.openxmlformats.org/drawingml/2006/main" w="28575">
          <a:headEnd type="oval"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0.5784</cdr:x>
      <cdr:y>0.39222</cdr:y>
    </cdr:from>
    <cdr:to>
      <cdr:x>0.58338</cdr:x>
      <cdr:y>0.45791</cdr:y>
    </cdr:to>
    <cdr:sp macro="" textlink="">
      <cdr:nvSpPr>
        <cdr:cNvPr id="11" name="Straight Arrow Connector 10"/>
        <cdr:cNvSpPr/>
      </cdr:nvSpPr>
      <cdr:spPr>
        <a:xfrm xmlns:a="http://schemas.openxmlformats.org/drawingml/2006/main" rot="16200000" flipV="1">
          <a:off x="5159795" y="2249073"/>
          <a:ext cx="351108" cy="45719"/>
        </a:xfrm>
        <a:prstGeom xmlns:a="http://schemas.openxmlformats.org/drawingml/2006/main" prst="straightConnector1">
          <a:avLst/>
        </a:prstGeom>
        <a:ln xmlns:a="http://schemas.openxmlformats.org/drawingml/2006/main" w="28575">
          <a:headEnd type="oval"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n-US"/>
        </a:p>
      </cdr:txBody>
    </cdr:sp>
  </cdr:relSizeAnchor>
  <cdr:relSizeAnchor xmlns:cdr="http://schemas.openxmlformats.org/drawingml/2006/chartDrawing">
    <cdr:from>
      <cdr:x>0.86063</cdr:x>
      <cdr:y>0.43264</cdr:y>
    </cdr:from>
    <cdr:to>
      <cdr:x>0.86847</cdr:x>
      <cdr:y>0.5</cdr:y>
    </cdr:to>
    <cdr:sp macro="" textlink="">
      <cdr:nvSpPr>
        <cdr:cNvPr id="15" name="Straight Arrow Connector 14"/>
        <cdr:cNvSpPr/>
      </cdr:nvSpPr>
      <cdr:spPr>
        <a:xfrm xmlns:a="http://schemas.openxmlformats.org/drawingml/2006/main" rot="16200000" flipH="1">
          <a:off x="7760763" y="2456419"/>
          <a:ext cx="360040" cy="72009"/>
        </a:xfrm>
        <a:prstGeom xmlns:a="http://schemas.openxmlformats.org/drawingml/2006/main" prst="straightConnector1">
          <a:avLst/>
        </a:prstGeom>
        <a:ln xmlns:a="http://schemas.openxmlformats.org/drawingml/2006/main" w="22225">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0.79008</cdr:x>
      <cdr:y>0.24403</cdr:y>
    </cdr:from>
    <cdr:to>
      <cdr:x>0.88963</cdr:x>
      <cdr:y>0.41511</cdr:y>
    </cdr:to>
    <cdr:sp macro="" textlink="">
      <cdr:nvSpPr>
        <cdr:cNvPr id="16" name="TextBox 15"/>
        <cdr:cNvSpPr txBox="1"/>
      </cdr:nvSpPr>
      <cdr:spPr>
        <a:xfrm xmlns:a="http://schemas.openxmlformats.org/drawingml/2006/main">
          <a:off x="7256706" y="130429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0.78224</cdr:x>
      <cdr:y>0.31139</cdr:y>
    </cdr:from>
    <cdr:to>
      <cdr:x>0.96255</cdr:x>
      <cdr:y>0.45535</cdr:y>
    </cdr:to>
    <cdr:sp macro="" textlink="">
      <cdr:nvSpPr>
        <cdr:cNvPr id="18" name="TextBox 17"/>
        <cdr:cNvSpPr txBox="1"/>
      </cdr:nvSpPr>
      <cdr:spPr>
        <a:xfrm xmlns:a="http://schemas.openxmlformats.org/drawingml/2006/main">
          <a:off x="7184734" y="1729075"/>
          <a:ext cx="1656115" cy="79935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dirty="0" smtClean="0"/>
            <a:t>Supply increase  - KG Basin gas , New generation added </a:t>
          </a:r>
          <a:endParaRPr lang="en-US"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solidFill>
                  <a:schemeClr val="tx1"/>
                </a:solidFill>
                <a:latin typeface="Arial" charset="0"/>
              </a:defRPr>
            </a:lvl1pPr>
          </a:lstStyle>
          <a:p>
            <a:endParaRPr lang="en-US"/>
          </a:p>
        </p:txBody>
      </p:sp>
      <p:sp>
        <p:nvSpPr>
          <p:cNvPr id="235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solidFill>
                  <a:schemeClr val="tx1"/>
                </a:solidFill>
                <a:latin typeface="Arial" charset="0"/>
              </a:defRPr>
            </a:lvl1pPr>
          </a:lstStyle>
          <a:p>
            <a:endParaRPr lang="en-US"/>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solidFill>
                  <a:schemeClr val="tx1"/>
                </a:solidFill>
                <a:latin typeface="Arial" charset="0"/>
              </a:defRPr>
            </a:lvl1pPr>
          </a:lstStyle>
          <a:p>
            <a:endParaRPr lang="en-US"/>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Arial" charset="0"/>
              </a:defRPr>
            </a:lvl1pPr>
          </a:lstStyle>
          <a:p>
            <a:fld id="{D44C3876-D0C8-4B9A-90C8-6912D511CDF5}"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4AAC045-FB29-4D89-A16A-98145853B60F}" type="slidenum">
              <a:rPr lang="en-US"/>
              <a:pPr/>
              <a:t>1</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E3DA5642-8073-4426-ABED-DF8EDA4C50B8}" type="slidenum">
              <a:rPr lang="en-IN" smtClean="0"/>
              <a:pPr/>
              <a:t>11</a:t>
            </a:fld>
            <a:endParaRPr lang="en-IN" smtClean="0"/>
          </a:p>
        </p:txBody>
      </p:sp>
      <p:sp>
        <p:nvSpPr>
          <p:cNvPr id="75779" name="Rectangle 7"/>
          <p:cNvSpPr txBox="1">
            <a:spLocks noGrp="1" noChangeArrowheads="1"/>
          </p:cNvSpPr>
          <p:nvPr/>
        </p:nvSpPr>
        <p:spPr bwMode="auto">
          <a:xfrm>
            <a:off x="3910358" y="8680595"/>
            <a:ext cx="2950772" cy="474401"/>
          </a:xfrm>
          <a:prstGeom prst="rect">
            <a:avLst/>
          </a:prstGeom>
          <a:noFill/>
          <a:ln w="9525">
            <a:noFill/>
            <a:miter lim="800000"/>
            <a:headEnd/>
            <a:tailEnd/>
          </a:ln>
        </p:spPr>
        <p:txBody>
          <a:bodyPr lIns="92176" tIns="46091" rIns="92176" bIns="46091" anchor="b"/>
          <a:lstStyle/>
          <a:p>
            <a:pPr algn="r" defTabSz="922338" eaLnBrk="0" hangingPunct="0"/>
            <a:fld id="{0FC64F47-B7F8-4C51-BBE7-D6F100BC3064}" type="slidenum">
              <a:rPr lang="en-US" sz="1100">
                <a:latin typeface="Times New Roman" pitchFamily="18" charset="0"/>
              </a:rPr>
              <a:pPr algn="r" defTabSz="922338" eaLnBrk="0" hangingPunct="0"/>
              <a:t>11</a:t>
            </a:fld>
            <a:endParaRPr lang="en-US" sz="1100">
              <a:latin typeface="Times New Roman" pitchFamily="18" charset="0"/>
            </a:endParaRPr>
          </a:p>
        </p:txBody>
      </p:sp>
      <p:sp>
        <p:nvSpPr>
          <p:cNvPr id="75780" name="Rectangle 7"/>
          <p:cNvSpPr txBox="1">
            <a:spLocks noGrp="1" noChangeArrowheads="1"/>
          </p:cNvSpPr>
          <p:nvPr/>
        </p:nvSpPr>
        <p:spPr bwMode="auto">
          <a:xfrm>
            <a:off x="3886880" y="8686879"/>
            <a:ext cx="2971122" cy="457122"/>
          </a:xfrm>
          <a:prstGeom prst="rect">
            <a:avLst/>
          </a:prstGeom>
          <a:noFill/>
          <a:ln w="9525">
            <a:noFill/>
            <a:miter lim="800000"/>
            <a:headEnd/>
            <a:tailEnd/>
          </a:ln>
        </p:spPr>
        <p:txBody>
          <a:bodyPr lIns="92153" tIns="46077" rIns="92153" bIns="46077" anchor="b"/>
          <a:lstStyle/>
          <a:p>
            <a:pPr algn="r" defTabSz="920750"/>
            <a:fld id="{4B6CF9B0-6ED9-4531-880E-7538123BA8BA}" type="slidenum">
              <a:rPr lang="en-US" sz="1200">
                <a:latin typeface="Times New Roman" pitchFamily="18" charset="0"/>
              </a:rPr>
              <a:pPr algn="r" defTabSz="920750"/>
              <a:t>11</a:t>
            </a:fld>
            <a:endParaRPr lang="en-US" sz="1200">
              <a:latin typeface="Times New Roman" pitchFamily="18" charset="0"/>
            </a:endParaRP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xfrm>
            <a:off x="914192" y="4341868"/>
            <a:ext cx="5029618" cy="4115664"/>
          </a:xfrm>
          <a:noFill/>
          <a:ln/>
        </p:spPr>
        <p:txBody>
          <a:bodyPr lIns="92153" tIns="46077" rIns="92153" bIns="46077"/>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1E89D90C-8711-4CEC-9EB8-0E61E970F5A8}" type="slidenum">
              <a:rPr lang="en-IN" smtClean="0"/>
              <a:pPr/>
              <a:t>12</a:t>
            </a:fld>
            <a:endParaRPr lang="en-IN"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13</a:t>
            </a:fld>
            <a:endParaRPr lang="en-I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endParaRPr lang="en-US" smtClean="0"/>
          </a:p>
        </p:txBody>
      </p:sp>
      <p:sp>
        <p:nvSpPr>
          <p:cNvPr id="69636" name="Slide Number Placeholder 3"/>
          <p:cNvSpPr>
            <a:spLocks noGrp="1"/>
          </p:cNvSpPr>
          <p:nvPr>
            <p:ph type="sldNum" sz="quarter" idx="5"/>
          </p:nvPr>
        </p:nvSpPr>
        <p:spPr>
          <a:noFill/>
        </p:spPr>
        <p:txBody>
          <a:bodyPr/>
          <a:lstStyle/>
          <a:p>
            <a:fld id="{65DA9BDF-CE4F-4510-8F8F-0F4BD73337A2}" type="slidenum">
              <a:rPr lang="en-IN" smtClean="0"/>
              <a:pPr/>
              <a:t>15</a:t>
            </a:fld>
            <a:endParaRPr lang="en-I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695F3AB-A089-49E2-BBD3-4859C4258026}" type="slidenum">
              <a:rPr lang="en-IN" smtClean="0"/>
              <a:pPr/>
              <a:t>16</a:t>
            </a:fld>
            <a:endParaRPr lang="en-IN"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r>
              <a:rPr lang="en-US" smtClean="0"/>
              <a:t>PPA</a:t>
            </a:r>
          </a:p>
        </p:txBody>
      </p:sp>
      <p:sp>
        <p:nvSpPr>
          <p:cNvPr id="28676" name="Slide Number Placeholder 3"/>
          <p:cNvSpPr>
            <a:spLocks noGrp="1"/>
          </p:cNvSpPr>
          <p:nvPr>
            <p:ph type="sldNum" sz="quarter" idx="5"/>
          </p:nvPr>
        </p:nvSpPr>
        <p:spPr>
          <a:noFill/>
        </p:spPr>
        <p:txBody>
          <a:bodyPr/>
          <a:lstStyle/>
          <a:p>
            <a:fld id="{0A1CB5E4-A927-488A-91CF-B3FF57B3D4BD}"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endParaRPr lang="en-US" smtClean="0"/>
          </a:p>
        </p:txBody>
      </p:sp>
      <p:sp>
        <p:nvSpPr>
          <p:cNvPr id="29700" name="Slide Number Placeholder 3"/>
          <p:cNvSpPr>
            <a:spLocks noGrp="1"/>
          </p:cNvSpPr>
          <p:nvPr>
            <p:ph type="sldNum" sz="quarter" idx="5"/>
          </p:nvPr>
        </p:nvSpPr>
        <p:spPr>
          <a:noFill/>
        </p:spPr>
        <p:txBody>
          <a:bodyPr/>
          <a:lstStyle/>
          <a:p>
            <a:fld id="{6CE4E538-CE77-40A9-87FD-54B030202E0A}" type="slidenum">
              <a:rPr lang="en-IN" smtClean="0"/>
              <a:pPr/>
              <a:t>18</a:t>
            </a:fld>
            <a:endParaRPr lang="en-I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4F7EB86-E7D8-4EB5-9414-536ADE189CF8}" type="slidenum">
              <a:rPr lang="en-GB" smtClean="0"/>
              <a:pPr/>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C61DC0C5-ACCE-41C1-AA35-297E733370E7}" type="slidenum">
              <a:rPr lang="en-GB" smtClean="0"/>
              <a:pPr/>
              <a:t>20</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C61DC0C5-ACCE-41C1-AA35-297E733370E7}" type="slidenum">
              <a:rPr lang="en-GB" smtClean="0"/>
              <a:pPr/>
              <a:t>21</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Slide Number Placeholder 3"/>
          <p:cNvSpPr>
            <a:spLocks noGrp="1"/>
          </p:cNvSpPr>
          <p:nvPr>
            <p:ph type="sldNum" sz="quarter" idx="5"/>
          </p:nvPr>
        </p:nvSpPr>
        <p:spPr>
          <a:noFill/>
        </p:spPr>
        <p:txBody>
          <a:bodyPr/>
          <a:lstStyle/>
          <a:p>
            <a:fld id="{C7E7B6C2-E20B-469C-8900-00233BDD6833}" type="slidenum">
              <a:rPr lang="en-IN" smtClean="0"/>
              <a:pPr/>
              <a:t>24</a:t>
            </a:fld>
            <a:endParaRPr lang="en-IN"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25</a:t>
            </a:fld>
            <a:endParaRPr lang="en-I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27</a:t>
            </a:fld>
            <a:endParaRPr lang="en-I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28</a:t>
            </a:fld>
            <a:endParaRPr lang="en-I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3</a:t>
            </a:fld>
            <a:endParaRPr lang="en-I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44C3876-D0C8-4B9A-90C8-6912D511CDF5}"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09ACB1B-0C03-423C-B277-C80EDFD73A0F}"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44</a:t>
            </a:fld>
            <a:endParaRPr lang="en-I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endParaRPr lang="en-US" smtClean="0"/>
          </a:p>
        </p:txBody>
      </p:sp>
      <p:sp>
        <p:nvSpPr>
          <p:cNvPr id="68612" name="Slide Number Placeholder 3"/>
          <p:cNvSpPr>
            <a:spLocks noGrp="1"/>
          </p:cNvSpPr>
          <p:nvPr>
            <p:ph type="sldNum" sz="quarter" idx="5"/>
          </p:nvPr>
        </p:nvSpPr>
        <p:spPr>
          <a:noFill/>
        </p:spPr>
        <p:txBody>
          <a:bodyPr/>
          <a:lstStyle/>
          <a:p>
            <a:fld id="{31ACF3AB-54D4-44E3-AA16-87582E3EE69D}" type="slidenum">
              <a:rPr lang="en-IN" smtClean="0"/>
              <a:pPr/>
              <a:t>45</a:t>
            </a:fld>
            <a:endParaRPr lang="en-IN"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p>
        </p:txBody>
      </p:sp>
      <p:sp>
        <p:nvSpPr>
          <p:cNvPr id="80900" name="Slide Number Placeholder 3"/>
          <p:cNvSpPr>
            <a:spLocks noGrp="1"/>
          </p:cNvSpPr>
          <p:nvPr>
            <p:ph type="sldNum" sz="quarter" idx="5"/>
          </p:nvPr>
        </p:nvSpPr>
        <p:spPr>
          <a:noFill/>
        </p:spPr>
        <p:txBody>
          <a:bodyPr/>
          <a:lstStyle/>
          <a:p>
            <a:fld id="{CEF836E1-D296-4ED2-AC2B-AD8083C3A064}" type="slidenum">
              <a:rPr lang="en-IN" smtClean="0"/>
              <a:pPr/>
              <a:t>46</a:t>
            </a:fld>
            <a:endParaRPr lang="en-IN"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A7C8A4B1-3B7F-4306-B82C-25BDC413A690}" type="slidenum">
              <a:rPr lang="en-IN" smtClean="0"/>
              <a:pPr/>
              <a:t>47</a:t>
            </a:fld>
            <a:endParaRPr lang="en-IN"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p>
        </p:txBody>
      </p:sp>
      <p:sp>
        <p:nvSpPr>
          <p:cNvPr id="82948" name="Slide Number Placeholder 3"/>
          <p:cNvSpPr>
            <a:spLocks noGrp="1"/>
          </p:cNvSpPr>
          <p:nvPr>
            <p:ph type="sldNum" sz="quarter" idx="5"/>
          </p:nvPr>
        </p:nvSpPr>
        <p:spPr>
          <a:noFill/>
        </p:spPr>
        <p:txBody>
          <a:bodyPr/>
          <a:lstStyle/>
          <a:p>
            <a:fld id="{10A3115D-F629-47ED-8270-1F4C7BA329EF}" type="slidenum">
              <a:rPr lang="en-IN" smtClean="0"/>
              <a:pPr/>
              <a:t>48</a:t>
            </a:fld>
            <a:endParaRPr lang="en-IN"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49</a:t>
            </a:fld>
            <a:endParaRPr lang="en-I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11B25618-F4FB-4512-81B8-800B79BF6FA3}" type="slidenum">
              <a:rPr lang="en-US" smtClean="0"/>
              <a:pPr/>
              <a:t>5</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50</a:t>
            </a:fld>
            <a:endParaRPr lang="en-I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55</a:t>
            </a:fld>
            <a:endParaRPr lang="en-I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56</a:t>
            </a:fld>
            <a:endParaRPr lang="en-I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57</a:t>
            </a:fld>
            <a:endParaRPr lang="en-I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58</a:t>
            </a:fld>
            <a:endParaRPr lang="en-I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FE52DDC-EFEE-4D20-8DB8-D977915EE459}" type="slidenum">
              <a:rPr lang="en-IN" smtClean="0"/>
              <a:pPr>
                <a:defRPr/>
              </a:pPr>
              <a:t>59</a:t>
            </a:fld>
            <a:endParaRPr lang="en-I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F38A9354-1410-4008-82E0-627082AA49D6}" type="slidenum">
              <a:rPr lang="en-IN" smtClean="0"/>
              <a:pPr/>
              <a:t>6</a:t>
            </a:fld>
            <a:endParaRPr lang="en-IN"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F5AD2D-4CA4-4656-B19A-43F54DCD2AAF}" type="slidenum">
              <a:rPr lang="en-US"/>
              <a:pPr/>
              <a:t>65</a:t>
            </a:fld>
            <a:endParaRPr lang="en-US"/>
          </a:p>
        </p:txBody>
      </p:sp>
      <p:sp>
        <p:nvSpPr>
          <p:cNvPr id="798722" name="Rectangle 2"/>
          <p:cNvSpPr>
            <a:spLocks noGrp="1" noRot="1" noChangeAspect="1" noChangeArrowheads="1" noTextEdit="1"/>
          </p:cNvSpPr>
          <p:nvPr>
            <p:ph type="sldImg"/>
          </p:nvPr>
        </p:nvSpPr>
        <p:spPr>
          <a:ln/>
        </p:spPr>
      </p:sp>
      <p:sp>
        <p:nvSpPr>
          <p:cNvPr id="798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0A6AC7-FC38-46F1-AFBE-DBA74AD16A16}" type="slidenum">
              <a:rPr lang="en-US"/>
              <a:pPr/>
              <a:t>66</a:t>
            </a:fld>
            <a:endParaRPr lang="en-US"/>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221153-CB06-47E2-ADA9-16BB41552FA8}" type="slidenum">
              <a:rPr lang="en-US"/>
              <a:pPr/>
              <a:t>7</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44C3876-D0C8-4B9A-90C8-6912D511CDF5}" type="slidenum">
              <a:rPr lang="en-US" smtClean="0"/>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D44C3876-D0C8-4B9A-90C8-6912D511CDF5}" type="slidenum">
              <a:rPr lang="en-US" smtClean="0"/>
              <a:pPr/>
              <a:t>75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D44C3876-D0C8-4B9A-90C8-6912D511CDF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a:p>
        </p:txBody>
      </p:sp>
      <p:sp>
        <p:nvSpPr>
          <p:cNvPr id="4" name="Slide Number Placeholder 3"/>
          <p:cNvSpPr>
            <a:spLocks noGrp="1"/>
          </p:cNvSpPr>
          <p:nvPr>
            <p:ph type="sldNum" sz="quarter" idx="10"/>
          </p:nvPr>
        </p:nvSpPr>
        <p:spPr/>
        <p:txBody>
          <a:bodyPr/>
          <a:lstStyle/>
          <a:p>
            <a:fld id="{D44C3876-D0C8-4B9A-90C8-6912D511CDF5}"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A8B49BC-FF63-4746-8CE8-01036F51A8E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87E09D-0A8E-4542-B00E-FE1EA58E608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FEE029-A0E2-4D63-BA67-2AB3ED4473F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03559A-7CA9-4737-877B-3C6606344CE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FA1280-55DD-43DE-80B8-B568259F0F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20A6E2-51FA-4CC2-8FDB-BCADEA65B22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B51B43-19B5-4D02-B9B5-F6DCFB7A58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FCC808-D2BE-49A0-A3EF-02E1558CE26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F19C29-94D2-482F-81CC-613BC3E008A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89B6F3-1A8B-421F-A2DB-CE98E041C0F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70E5EC4-40FD-4CC0-A214-0D5B1B5C2591}"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2ACACA-9D38-4C67-AB0D-B64A13D10E8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subTitle" idx="1"/>
          </p:nvPr>
        </p:nvSpPr>
        <p:spPr>
          <a:xfrm>
            <a:off x="0" y="1066800"/>
            <a:ext cx="8839200" cy="4648200"/>
          </a:xfrm>
        </p:spPr>
        <p:txBody>
          <a:bodyPr>
            <a:normAutofit fontScale="25000" lnSpcReduction="20000"/>
          </a:bodyPr>
          <a:lstStyle/>
          <a:p>
            <a:r>
              <a:rPr lang="en-IN" sz="12800" dirty="0" smtClean="0"/>
              <a:t>Power Markets and Power Exchanges </a:t>
            </a:r>
            <a:r>
              <a:rPr lang="en-IN" sz="8600" dirty="0" smtClean="0">
                <a:solidFill>
                  <a:schemeClr val="tx1"/>
                </a:solidFill>
                <a:latin typeface="+mn-lt"/>
                <a:ea typeface="+mn-ea"/>
                <a:cs typeface="+mn-cs"/>
              </a:rPr>
              <a:t> </a:t>
            </a:r>
          </a:p>
          <a:p>
            <a:r>
              <a:rPr lang="en-IN" sz="6700" dirty="0" smtClean="0">
                <a:solidFill>
                  <a:schemeClr val="tx1"/>
                </a:solidFill>
                <a:latin typeface="+mn-lt"/>
                <a:ea typeface="+mn-ea"/>
                <a:cs typeface="+mn-cs"/>
              </a:rPr>
              <a:t> </a:t>
            </a:r>
          </a:p>
          <a:p>
            <a:pPr>
              <a:buFontTx/>
              <a:buChar char="-"/>
            </a:pPr>
            <a:r>
              <a:rPr lang="en-IN" sz="12800" dirty="0" smtClean="0">
                <a:solidFill>
                  <a:schemeClr val="tx1"/>
                </a:solidFill>
                <a:latin typeface="+mn-lt"/>
                <a:ea typeface="+mn-ea"/>
                <a:cs typeface="+mn-cs"/>
              </a:rPr>
              <a:t>A perspective</a:t>
            </a:r>
          </a:p>
          <a:p>
            <a:r>
              <a:rPr lang="en-IN" sz="11200" dirty="0" smtClean="0"/>
              <a:t>Forum of Regulators  Capacity Building Program</a:t>
            </a:r>
          </a:p>
          <a:p>
            <a:r>
              <a:rPr lang="en-IN" sz="11200" dirty="0" smtClean="0"/>
              <a:t>23r July 2011 </a:t>
            </a:r>
            <a:endParaRPr lang="en-IN" sz="11200" dirty="0" smtClean="0">
              <a:solidFill>
                <a:schemeClr val="tx1"/>
              </a:solidFill>
              <a:latin typeface="+mn-lt"/>
              <a:ea typeface="+mn-ea"/>
              <a:cs typeface="+mn-cs"/>
            </a:endParaRPr>
          </a:p>
          <a:p>
            <a:endParaRPr lang="en-IN" sz="11200" dirty="0" smtClean="0"/>
          </a:p>
          <a:p>
            <a:endParaRPr lang="en-IN" sz="11200" dirty="0" smtClean="0">
              <a:solidFill>
                <a:schemeClr val="tx1"/>
              </a:solidFill>
              <a:latin typeface="+mn-lt"/>
              <a:ea typeface="+mn-ea"/>
              <a:cs typeface="+mn-cs"/>
            </a:endParaRPr>
          </a:p>
          <a:p>
            <a:endParaRPr lang="en-IN" sz="11200" dirty="0" smtClean="0"/>
          </a:p>
          <a:p>
            <a:endParaRPr lang="en-IN" sz="5100" dirty="0" smtClean="0"/>
          </a:p>
          <a:p>
            <a:r>
              <a:rPr lang="en-IN" sz="8000" dirty="0" smtClean="0"/>
              <a:t>Rahul Banerjee </a:t>
            </a:r>
          </a:p>
          <a:p>
            <a:r>
              <a:rPr lang="en-IN" sz="8000" dirty="0" smtClean="0"/>
              <a:t>Senior Advisor – Power Markets</a:t>
            </a:r>
          </a:p>
          <a:p>
            <a:r>
              <a:rPr lang="en-IN" sz="8000" dirty="0" smtClean="0"/>
              <a:t>CERC </a:t>
            </a:r>
          </a:p>
          <a:p>
            <a:pPr algn="l"/>
            <a:endParaRPr lang="en-IN" sz="8000" dirty="0" smtClean="0"/>
          </a:p>
          <a:p>
            <a:pPr algn="l"/>
            <a:endParaRPr lang="en-IN" sz="8000" dirty="0" smtClean="0"/>
          </a:p>
          <a:p>
            <a:pPr algn="l"/>
            <a:r>
              <a:rPr lang="en-IN" sz="8000" dirty="0" smtClean="0">
                <a:solidFill>
                  <a:schemeClr val="tx1"/>
                </a:solidFill>
                <a:latin typeface="+mn-lt"/>
                <a:ea typeface="+mn-ea"/>
                <a:cs typeface="+mn-cs"/>
              </a:rPr>
              <a:t> </a:t>
            </a:r>
          </a:p>
          <a:p>
            <a:pPr algn="l"/>
            <a:endParaRPr lang="en-IN" sz="8000" dirty="0" smtClean="0"/>
          </a:p>
          <a:p>
            <a:endParaRPr lang="en-IN" dirty="0" smtClean="0"/>
          </a:p>
          <a:p>
            <a:endParaRPr lang="en-IN" dirty="0" smtClean="0">
              <a:solidFill>
                <a:schemeClr val="tx1"/>
              </a:solidFill>
              <a:latin typeface="+mn-lt"/>
              <a:ea typeface="+mn-ea"/>
              <a:cs typeface="+mn-cs"/>
            </a:endParaRPr>
          </a:p>
          <a:p>
            <a:r>
              <a:rPr lang="en-IN" dirty="0" smtClean="0">
                <a:solidFill>
                  <a:schemeClr val="tx1"/>
                </a:solidFill>
                <a:latin typeface="+mn-lt"/>
                <a:ea typeface="+mn-ea"/>
                <a:cs typeface="+mn-cs"/>
              </a:rPr>
              <a:t> </a:t>
            </a:r>
            <a:endParaRPr lang="en-US" dirty="0"/>
          </a:p>
        </p:txBody>
      </p:sp>
      <p:sp>
        <p:nvSpPr>
          <p:cNvPr id="4" name="TextBox 3"/>
          <p:cNvSpPr txBox="1"/>
          <p:nvPr/>
        </p:nvSpPr>
        <p:spPr>
          <a:xfrm>
            <a:off x="3429000" y="5943600"/>
            <a:ext cx="5486400" cy="338554"/>
          </a:xfrm>
          <a:prstGeom prst="rect">
            <a:avLst/>
          </a:prstGeom>
          <a:noFill/>
        </p:spPr>
        <p:txBody>
          <a:bodyPr wrap="square" rtlCol="0">
            <a:spAutoFit/>
          </a:bodyPr>
          <a:lstStyle/>
          <a:p>
            <a:r>
              <a:rPr lang="en-US" sz="1600" dirty="0" smtClean="0">
                <a:solidFill>
                  <a:schemeClr val="tx1"/>
                </a:solidFill>
              </a:rPr>
              <a:t>Disclaimer</a:t>
            </a:r>
            <a:r>
              <a:rPr lang="en-US" dirty="0" smtClean="0">
                <a:solidFill>
                  <a:schemeClr val="tx1"/>
                </a:solidFill>
              </a:rPr>
              <a:t> </a:t>
            </a:r>
            <a:r>
              <a:rPr lang="en-US" sz="1600" dirty="0" smtClean="0">
                <a:solidFill>
                  <a:schemeClr val="tx1"/>
                </a:solidFill>
              </a:rPr>
              <a:t>: These are the personal views of the speaker </a:t>
            </a:r>
            <a:endParaRPr lang="en-US" sz="16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305800" cy="1143000"/>
          </a:xfrm>
        </p:spPr>
        <p:txBody>
          <a:bodyPr/>
          <a:lstStyle/>
          <a:p>
            <a:r>
              <a:rPr lang="en-US" dirty="0" smtClean="0"/>
              <a:t>Indian Power Markets</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2"/>
          <p:cNvSpPr>
            <a:spLocks noGrp="1"/>
          </p:cNvSpPr>
          <p:nvPr>
            <p:ph type="sldNum" sz="quarter" idx="12"/>
          </p:nvPr>
        </p:nvSpPr>
        <p:spPr>
          <a:noFill/>
        </p:spPr>
        <p:txBody>
          <a:bodyPr/>
          <a:lstStyle/>
          <a:p>
            <a:fld id="{FD9DE571-D333-446C-9029-4FB3B565DDE1}" type="slidenum">
              <a:rPr lang="en-IN" smtClean="0"/>
              <a:pPr/>
              <a:t>11</a:t>
            </a:fld>
            <a:endParaRPr lang="en-IN" smtClean="0"/>
          </a:p>
        </p:txBody>
      </p:sp>
      <p:sp>
        <p:nvSpPr>
          <p:cNvPr id="19460" name="Rectangle 2"/>
          <p:cNvSpPr>
            <a:spLocks noGrp="1" noChangeArrowheads="1"/>
          </p:cNvSpPr>
          <p:nvPr>
            <p:ph type="title" idx="4294967295"/>
          </p:nvPr>
        </p:nvSpPr>
        <p:spPr>
          <a:xfrm>
            <a:off x="1214438" y="214313"/>
            <a:ext cx="7772400" cy="857250"/>
          </a:xfrm>
        </p:spPr>
        <p:txBody>
          <a:bodyPr>
            <a:normAutofit/>
          </a:bodyPr>
          <a:lstStyle/>
          <a:p>
            <a:pPr algn="ctr" eaLnBrk="1" hangingPunct="1">
              <a:defRPr/>
            </a:pPr>
            <a:r>
              <a:rPr lang="en-GB" sz="3900" dirty="0" smtClean="0"/>
              <a:t>Evolving Power Industry Structure </a:t>
            </a:r>
            <a:endParaRPr lang="en-US" sz="3900" dirty="0" smtClean="0"/>
          </a:p>
        </p:txBody>
      </p:sp>
      <p:pic>
        <p:nvPicPr>
          <p:cNvPr id="21508" name="Picture 3"/>
          <p:cNvPicPr>
            <a:picLocks noGrp="1" noChangeAspect="1" noChangeArrowheads="1"/>
          </p:cNvPicPr>
          <p:nvPr>
            <p:ph type="body" idx="4294967295"/>
          </p:nvPr>
        </p:nvPicPr>
        <p:blipFill>
          <a:blip r:embed="rId3" cstate="print"/>
          <a:srcRect/>
          <a:stretch>
            <a:fillRect/>
          </a:stretch>
        </p:blipFill>
        <p:spPr>
          <a:xfrm>
            <a:off x="1000125" y="1285875"/>
            <a:ext cx="8072438" cy="5429250"/>
          </a:xfrm>
        </p:spPr>
      </p:pic>
      <p:sp>
        <p:nvSpPr>
          <p:cNvPr id="21509" name="Slide Number Placeholder 3"/>
          <p:cNvSpPr txBox="1">
            <a:spLocks noGrp="1"/>
          </p:cNvSpPr>
          <p:nvPr/>
        </p:nvSpPr>
        <p:spPr bwMode="auto">
          <a:xfrm>
            <a:off x="7173913" y="6400800"/>
            <a:ext cx="1970087" cy="476250"/>
          </a:xfrm>
          <a:prstGeom prst="rect">
            <a:avLst/>
          </a:prstGeom>
          <a:noFill/>
          <a:ln w="9525">
            <a:noFill/>
            <a:miter lim="800000"/>
            <a:headEnd/>
            <a:tailEnd/>
          </a:ln>
        </p:spPr>
        <p:txBody>
          <a:bodyPr/>
          <a:lstStyle/>
          <a:p>
            <a:pPr algn="r"/>
            <a:endParaRPr lang="en-US" sz="1400" b="1" i="1">
              <a:latin typeface="Times New Roman" pitchFamily="18" charset="0"/>
            </a:endParaRPr>
          </a:p>
        </p:txBody>
      </p:sp>
      <p:sp>
        <p:nvSpPr>
          <p:cNvPr id="21510" name="TextBox 5"/>
          <p:cNvSpPr txBox="1">
            <a:spLocks noChangeArrowheads="1"/>
          </p:cNvSpPr>
          <p:nvPr/>
        </p:nvSpPr>
        <p:spPr bwMode="auto">
          <a:xfrm>
            <a:off x="1143000" y="6000750"/>
            <a:ext cx="3000375" cy="461963"/>
          </a:xfrm>
          <a:prstGeom prst="rect">
            <a:avLst/>
          </a:prstGeom>
          <a:noFill/>
          <a:ln w="9525">
            <a:noFill/>
            <a:miter lim="800000"/>
            <a:headEnd/>
            <a:tailEnd/>
          </a:ln>
        </p:spPr>
        <p:txBody>
          <a:bodyPr>
            <a:spAutoFit/>
          </a:bodyPr>
          <a:lstStyle/>
          <a:p>
            <a:r>
              <a:rPr lang="en-US" sz="1200"/>
              <a:t>MO = Market Operator</a:t>
            </a:r>
          </a:p>
          <a:p>
            <a:r>
              <a:rPr lang="en-US" sz="1200"/>
              <a:t>EG = Embedded Generator </a:t>
            </a:r>
          </a:p>
        </p:txBody>
      </p:sp>
      <p:sp>
        <p:nvSpPr>
          <p:cNvPr id="7" name="Up Arrow 6"/>
          <p:cNvSpPr/>
          <p:nvPr/>
        </p:nvSpPr>
        <p:spPr>
          <a:xfrm rot="19351580">
            <a:off x="6247212" y="5858372"/>
            <a:ext cx="504056" cy="943666"/>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52400" y="628628"/>
            <a:ext cx="8839200" cy="1000108"/>
          </a:xfrm>
        </p:spPr>
        <p:txBody>
          <a:bodyPr>
            <a:noAutofit/>
          </a:bodyPr>
          <a:lstStyle/>
          <a:p>
            <a:pPr eaLnBrk="1" fontAlgn="auto" hangingPunct="1">
              <a:spcAft>
                <a:spcPts val="0"/>
              </a:spcAft>
              <a:defRPr/>
            </a:pPr>
            <a:r>
              <a:rPr lang="en-US" sz="3600" dirty="0" smtClean="0"/>
              <a:t>Market related Sections in Electricity Act 2003</a:t>
            </a:r>
            <a:endParaRPr lang="en-IN" sz="3600" dirty="0" smtClean="0"/>
          </a:p>
        </p:txBody>
      </p:sp>
      <p:sp>
        <p:nvSpPr>
          <p:cNvPr id="2" name="Rectangle 3"/>
          <p:cNvSpPr>
            <a:spLocks noGrp="1" noChangeArrowheads="1"/>
          </p:cNvSpPr>
          <p:nvPr>
            <p:ph idx="1"/>
          </p:nvPr>
        </p:nvSpPr>
        <p:spPr>
          <a:xfrm>
            <a:off x="711200" y="1666860"/>
            <a:ext cx="8204200" cy="5572140"/>
          </a:xfrm>
        </p:spPr>
        <p:txBody>
          <a:bodyPr/>
          <a:lstStyle/>
          <a:p>
            <a:pPr eaLnBrk="1" hangingPunct="1"/>
            <a:r>
              <a:rPr lang="en-US" sz="2400" dirty="0" smtClean="0"/>
              <a:t>Development of power markets including trading - Section 66</a:t>
            </a:r>
          </a:p>
          <a:p>
            <a:pPr marL="611187" lvl="2" indent="-282575" eaLnBrk="1" hangingPunct="1">
              <a:spcBef>
                <a:spcPts val="600"/>
              </a:spcBef>
              <a:buSzPct val="80000"/>
              <a:buFont typeface="Wingdings 2" pitchFamily="18" charset="2"/>
              <a:buChar char=""/>
            </a:pPr>
            <a:r>
              <a:rPr lang="en-US" dirty="0" smtClean="0"/>
              <a:t>NEP suggests 15% of new capacities to be sold outside long-term PPAs</a:t>
            </a:r>
          </a:p>
          <a:p>
            <a:pPr marL="611187" lvl="2" indent="-282575" eaLnBrk="1" hangingPunct="1">
              <a:spcBef>
                <a:spcPts val="600"/>
              </a:spcBef>
              <a:buSzPct val="80000"/>
              <a:buFont typeface="Wingdings 2" pitchFamily="18" charset="2"/>
              <a:buChar char=""/>
            </a:pPr>
            <a:r>
              <a:rPr lang="en-US" dirty="0" smtClean="0"/>
              <a:t>NEP stipulates power exchanges</a:t>
            </a:r>
          </a:p>
          <a:p>
            <a:pPr eaLnBrk="1" hangingPunct="1"/>
            <a:r>
              <a:rPr lang="en-US" sz="2400" dirty="0" smtClean="0"/>
              <a:t>Generation </a:t>
            </a:r>
            <a:r>
              <a:rPr lang="en-US" sz="2400" dirty="0" err="1" smtClean="0"/>
              <a:t>delicensed</a:t>
            </a:r>
            <a:r>
              <a:rPr lang="en-US" sz="2400" dirty="0" smtClean="0"/>
              <a:t> –Sec 7 </a:t>
            </a:r>
          </a:p>
          <a:p>
            <a:pPr eaLnBrk="1" hangingPunct="1"/>
            <a:r>
              <a:rPr lang="en-US" sz="2400" dirty="0" smtClean="0"/>
              <a:t>Trading, Transmission, Distribution are licensed - Sec 14</a:t>
            </a:r>
          </a:p>
          <a:p>
            <a:pPr marL="611187" lvl="2" indent="-282575" eaLnBrk="1" hangingPunct="1">
              <a:spcBef>
                <a:spcPts val="600"/>
              </a:spcBef>
              <a:buSzPct val="80000"/>
              <a:buFont typeface="Wingdings 2" pitchFamily="18" charset="2"/>
              <a:buChar char=""/>
            </a:pPr>
            <a:r>
              <a:rPr lang="en-US" dirty="0" smtClean="0"/>
              <a:t>Regulatory oversight only on trading margin ,not on sale price by trader  </a:t>
            </a:r>
          </a:p>
          <a:p>
            <a:pPr eaLnBrk="1" hangingPunct="1"/>
            <a:r>
              <a:rPr lang="en-US" sz="2400" dirty="0" smtClean="0"/>
              <a:t>Max &amp; Min tariff for a period of 1 yr  in periods of shortages – Sec 62 (3)</a:t>
            </a:r>
          </a:p>
          <a:p>
            <a:pPr eaLnBrk="1" hangingPunct="1">
              <a:buFont typeface="Wingdings" pitchFamily="2" charset="2"/>
              <a:buNone/>
            </a:pPr>
            <a:endParaRPr lang="en-US" sz="2800" dirty="0" smtClean="0"/>
          </a:p>
        </p:txBody>
      </p:sp>
      <p:sp>
        <p:nvSpPr>
          <p:cNvPr id="10242" name="Slide Number Placeholder 4"/>
          <p:cNvSpPr>
            <a:spLocks noGrp="1"/>
          </p:cNvSpPr>
          <p:nvPr>
            <p:ph type="sldNum" sz="quarter" idx="12"/>
          </p:nvPr>
        </p:nvSpPr>
        <p:spPr/>
        <p:txBody>
          <a:bodyPr/>
          <a:lstStyle/>
          <a:p>
            <a:pPr>
              <a:defRPr/>
            </a:pPr>
            <a:fld id="{598B6CCB-D801-4945-AF43-5B7924ED2665}" type="slidenum">
              <a:rPr lang="en-IN"/>
              <a:pPr>
                <a:defRPr/>
              </a:pPr>
              <a:t>12</a:t>
            </a:fld>
            <a:endParaRPr lang="en-IN"/>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eaLnBrk="1" hangingPunct="1"/>
            <a:r>
              <a:rPr lang="en-US" sz="2400" dirty="0" smtClean="0"/>
              <a:t>Determination of tariff by( competitive) bidding process based on guidelines issued by GOI – Sec </a:t>
            </a:r>
            <a:r>
              <a:rPr lang="en-US" sz="2400" dirty="0" smtClean="0"/>
              <a:t>63</a:t>
            </a:r>
          </a:p>
          <a:p>
            <a:pPr lvl="1"/>
            <a:r>
              <a:rPr lang="en-US" sz="2200" dirty="0" smtClean="0"/>
              <a:t> Jan 2011 onwards all long term  procurement by DISCOM thru competitive bidding </a:t>
            </a:r>
          </a:p>
          <a:p>
            <a:pPr lvl="1"/>
            <a:r>
              <a:rPr lang="en-US" sz="2200" dirty="0" err="1" smtClean="0"/>
              <a:t>Aptel</a:t>
            </a:r>
            <a:r>
              <a:rPr lang="en-US" sz="2200" dirty="0" smtClean="0"/>
              <a:t> Order – Both regulated and Competition can co exist</a:t>
            </a:r>
            <a:endParaRPr lang="en-US" sz="2200" dirty="0" smtClean="0"/>
          </a:p>
          <a:p>
            <a:pPr eaLnBrk="1" hangingPunct="1"/>
            <a:r>
              <a:rPr lang="en-US" sz="2400" dirty="0" smtClean="0"/>
              <a:t>Preventing market domination- responsibility of  Regulators - Sec 60</a:t>
            </a:r>
          </a:p>
          <a:p>
            <a:pPr eaLnBrk="1" hangingPunct="1"/>
            <a:r>
              <a:rPr lang="en-US" sz="2400" dirty="0" smtClean="0"/>
              <a:t>Open Access to Generation ,Consumers  by Transmission, Distribution </a:t>
            </a:r>
            <a:r>
              <a:rPr lang="en-US" sz="2400" dirty="0" err="1" smtClean="0"/>
              <a:t>cos</a:t>
            </a:r>
            <a:r>
              <a:rPr lang="en-US" sz="2400" dirty="0" smtClean="0"/>
              <a:t> -Sec 38, 40, 42</a:t>
            </a:r>
          </a:p>
          <a:p>
            <a:pPr lvl="1" eaLnBrk="1" hangingPunct="1"/>
            <a:r>
              <a:rPr lang="en-US" sz="2000" dirty="0" smtClean="0"/>
              <a:t>Cornerstone of the act </a:t>
            </a:r>
            <a:r>
              <a:rPr lang="en-US" sz="2000" dirty="0" smtClean="0"/>
              <a:t>,Bring </a:t>
            </a:r>
            <a:r>
              <a:rPr lang="en-US" sz="2000" dirty="0" smtClean="0"/>
              <a:t>competition  </a:t>
            </a:r>
          </a:p>
          <a:p>
            <a:pPr lvl="1" eaLnBrk="1" hangingPunct="1"/>
            <a:r>
              <a:rPr lang="en-US" sz="2000" dirty="0" smtClean="0"/>
              <a:t>Similar to FERC order 888 , 889 in 1996</a:t>
            </a:r>
          </a:p>
          <a:p>
            <a:pPr lvl="2" eaLnBrk="1" hangingPunct="1"/>
            <a:r>
              <a:rPr lang="en-US" sz="1600" dirty="0" smtClean="0"/>
              <a:t> Access to line on payment of charges </a:t>
            </a:r>
          </a:p>
          <a:p>
            <a:pPr lvl="2" eaLnBrk="1" hangingPunct="1"/>
            <a:r>
              <a:rPr lang="en-US" sz="1600" dirty="0" smtClean="0"/>
              <a:t>Allow transmission to recover stranded cost through  energy customers </a:t>
            </a:r>
          </a:p>
          <a:p>
            <a:pPr lvl="2" eaLnBrk="1" hangingPunct="1"/>
            <a:r>
              <a:rPr lang="en-US" sz="1600" dirty="0" smtClean="0"/>
              <a:t> All info in open market – OASIS Open access same time information system</a:t>
            </a:r>
          </a:p>
          <a:p>
            <a:pPr lvl="2" eaLnBrk="1" hangingPunct="1"/>
            <a:r>
              <a:rPr lang="en-US" sz="1600" dirty="0" smtClean="0"/>
              <a:t>NLDC, RLDC similar function , information asymmetry reduction </a:t>
            </a:r>
          </a:p>
          <a:p>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13</a:t>
            </a:fld>
            <a:endParaRPr lang="en-IN"/>
          </a:p>
        </p:txBody>
      </p:sp>
      <p:sp>
        <p:nvSpPr>
          <p:cNvPr id="6" name="Rectangle 2"/>
          <p:cNvSpPr txBox="1">
            <a:spLocks noChangeArrowheads="1"/>
          </p:cNvSpPr>
          <p:nvPr/>
        </p:nvSpPr>
        <p:spPr>
          <a:xfrm>
            <a:off x="152400" y="628628"/>
            <a:ext cx="8839200" cy="1000108"/>
          </a:xfrm>
          <a:prstGeom prst="rect">
            <a:avLst/>
          </a:prstGeom>
        </p:spPr>
        <p:txBody>
          <a:bodyPr vert="horz" lIns="0" rIns="0" bIns="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smtClean="0">
                <a:ln>
                  <a:noFill/>
                </a:ln>
                <a:solidFill>
                  <a:schemeClr val="tx2"/>
                </a:solidFill>
                <a:effectLst/>
                <a:uLnTx/>
                <a:uFillTx/>
                <a:latin typeface="+mj-lt"/>
                <a:ea typeface="+mj-ea"/>
                <a:cs typeface="+mj-cs"/>
              </a:rPr>
              <a:t>Market related Sections in Electricity Act 2003</a:t>
            </a:r>
            <a:endParaRPr kumimoji="0" lang="en-IN" sz="3600" b="0" i="0" u="none" strike="noStrike" kern="1200" cap="none" spc="0" normalizeH="0" baseline="0" noProof="0" dirty="0" smtClean="0">
              <a:ln>
                <a:noFill/>
              </a:ln>
              <a:solidFill>
                <a:schemeClr val="tx2"/>
              </a:solidFill>
              <a:effectLst/>
              <a:uLnTx/>
              <a:uFillTx/>
              <a:latin typeface="+mj-lt"/>
              <a:ea typeface="+mj-ea"/>
              <a:cs typeface="+mj-cs"/>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371600"/>
            <a:ext cx="2057400" cy="9906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lumMod val="95000"/>
                    <a:lumOff val="5000"/>
                  </a:schemeClr>
                </a:solidFill>
              </a:rPr>
              <a:t>Long Term Markets </a:t>
            </a:r>
            <a:r>
              <a:rPr lang="en-US" sz="1800" dirty="0" smtClean="0">
                <a:solidFill>
                  <a:schemeClr val="tx1">
                    <a:lumMod val="95000"/>
                    <a:lumOff val="5000"/>
                  </a:schemeClr>
                </a:solidFill>
              </a:rPr>
              <a:t>  </a:t>
            </a:r>
            <a:endParaRPr lang="en-US" sz="1800" dirty="0">
              <a:solidFill>
                <a:schemeClr val="tx1">
                  <a:lumMod val="95000"/>
                  <a:lumOff val="5000"/>
                </a:schemeClr>
              </a:solidFill>
            </a:endParaRPr>
          </a:p>
        </p:txBody>
      </p:sp>
      <p:sp>
        <p:nvSpPr>
          <p:cNvPr id="5" name="Rectangle 4"/>
          <p:cNvSpPr/>
          <p:nvPr/>
        </p:nvSpPr>
        <p:spPr>
          <a:xfrm>
            <a:off x="3810000" y="1371600"/>
            <a:ext cx="20574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Short Term  Markets  (up to 1 year ) </a:t>
            </a:r>
            <a:endParaRPr lang="en-US" sz="1800" dirty="0"/>
          </a:p>
        </p:txBody>
      </p:sp>
      <p:cxnSp>
        <p:nvCxnSpPr>
          <p:cNvPr id="7" name="Straight Arrow Connector 6"/>
          <p:cNvCxnSpPr/>
          <p:nvPr/>
        </p:nvCxnSpPr>
        <p:spPr>
          <a:xfrm rot="5400000">
            <a:off x="419100" y="2628900"/>
            <a:ext cx="10668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25400" y="3479800"/>
            <a:ext cx="2057400" cy="12192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lumMod val="95000"/>
                    <a:lumOff val="5000"/>
                  </a:schemeClr>
                </a:solidFill>
              </a:rPr>
              <a:t>Regulated Assets – Interstate and as State level </a:t>
            </a:r>
            <a:endParaRPr lang="en-US" sz="1600" dirty="0">
              <a:solidFill>
                <a:schemeClr val="tx1">
                  <a:lumMod val="95000"/>
                  <a:lumOff val="5000"/>
                </a:schemeClr>
              </a:solidFill>
            </a:endParaRPr>
          </a:p>
        </p:txBody>
      </p:sp>
      <p:cxnSp>
        <p:nvCxnSpPr>
          <p:cNvPr id="10" name="Straight Arrow Connector 9"/>
          <p:cNvCxnSpPr/>
          <p:nvPr/>
        </p:nvCxnSpPr>
        <p:spPr>
          <a:xfrm rot="16200000" flipH="1">
            <a:off x="990600" y="3200400"/>
            <a:ext cx="25908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752600" y="5105400"/>
            <a:ext cx="2057400" cy="12192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lumMod val="95000"/>
                    <a:lumOff val="5000"/>
                  </a:schemeClr>
                </a:solidFill>
              </a:rPr>
              <a:t>Competitive Bidding – </a:t>
            </a:r>
            <a:r>
              <a:rPr lang="en-US" sz="1800" dirty="0" smtClean="0">
                <a:solidFill>
                  <a:schemeClr val="tx1">
                    <a:lumMod val="95000"/>
                    <a:lumOff val="5000"/>
                  </a:schemeClr>
                </a:solidFill>
              </a:rPr>
              <a:t>Case </a:t>
            </a:r>
            <a:r>
              <a:rPr lang="en-US" sz="1800" dirty="0" smtClean="0">
                <a:solidFill>
                  <a:schemeClr val="tx1">
                    <a:lumMod val="95000"/>
                    <a:lumOff val="5000"/>
                  </a:schemeClr>
                </a:solidFill>
              </a:rPr>
              <a:t>1 and </a:t>
            </a:r>
            <a:r>
              <a:rPr lang="en-US" sz="1800" dirty="0" smtClean="0">
                <a:solidFill>
                  <a:schemeClr val="tx1">
                    <a:lumMod val="95000"/>
                    <a:lumOff val="5000"/>
                  </a:schemeClr>
                </a:solidFill>
              </a:rPr>
              <a:t>Case </a:t>
            </a:r>
            <a:r>
              <a:rPr lang="en-US" sz="1800" dirty="0" smtClean="0">
                <a:solidFill>
                  <a:schemeClr val="tx1">
                    <a:lumMod val="95000"/>
                    <a:lumOff val="5000"/>
                  </a:schemeClr>
                </a:solidFill>
              </a:rPr>
              <a:t>2 </a:t>
            </a:r>
            <a:endParaRPr lang="en-US" sz="1800" dirty="0">
              <a:solidFill>
                <a:schemeClr val="tx1">
                  <a:lumMod val="95000"/>
                  <a:lumOff val="5000"/>
                </a:schemeClr>
              </a:solidFill>
            </a:endParaRPr>
          </a:p>
        </p:txBody>
      </p:sp>
      <p:sp>
        <p:nvSpPr>
          <p:cNvPr id="14" name="Oval 13"/>
          <p:cNvSpPr/>
          <p:nvPr/>
        </p:nvSpPr>
        <p:spPr>
          <a:xfrm>
            <a:off x="3073400" y="3581400"/>
            <a:ext cx="2057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Licensed Traders / Bilateral</a:t>
            </a:r>
            <a:endParaRPr lang="en-US" sz="1600" dirty="0"/>
          </a:p>
        </p:txBody>
      </p:sp>
      <p:sp>
        <p:nvSpPr>
          <p:cNvPr id="15" name="Oval 14"/>
          <p:cNvSpPr/>
          <p:nvPr/>
        </p:nvSpPr>
        <p:spPr>
          <a:xfrm>
            <a:off x="5803900" y="4953000"/>
            <a:ext cx="2057400" cy="1219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Power Exchange </a:t>
            </a:r>
            <a:endParaRPr lang="en-US" sz="1600" dirty="0"/>
          </a:p>
        </p:txBody>
      </p:sp>
      <p:cxnSp>
        <p:nvCxnSpPr>
          <p:cNvPr id="16" name="Straight Arrow Connector 15"/>
          <p:cNvCxnSpPr/>
          <p:nvPr/>
        </p:nvCxnSpPr>
        <p:spPr>
          <a:xfrm rot="5400000">
            <a:off x="3670300" y="2628900"/>
            <a:ext cx="10668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rot="16200000" flipH="1">
            <a:off x="4419600" y="3200400"/>
            <a:ext cx="2590800" cy="1066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934200" y="1371600"/>
            <a:ext cx="2057400" cy="99060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rPr>
              <a:t>Real time balancing  </a:t>
            </a:r>
            <a:endParaRPr lang="en-US" sz="1800" dirty="0">
              <a:solidFill>
                <a:schemeClr val="tx1"/>
              </a:solidFill>
            </a:endParaRPr>
          </a:p>
        </p:txBody>
      </p:sp>
      <p:sp>
        <p:nvSpPr>
          <p:cNvPr id="20" name="Oval 19"/>
          <p:cNvSpPr/>
          <p:nvPr/>
        </p:nvSpPr>
        <p:spPr>
          <a:xfrm>
            <a:off x="6858000" y="3505200"/>
            <a:ext cx="2057400" cy="12192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UI mechanism</a:t>
            </a:r>
          </a:p>
          <a:p>
            <a:pPr algn="ctr"/>
            <a:r>
              <a:rPr lang="en-US" sz="1600" dirty="0" smtClean="0">
                <a:solidFill>
                  <a:schemeClr val="tx1"/>
                </a:solidFill>
              </a:rPr>
              <a:t>Cost curve + penalty </a:t>
            </a:r>
            <a:endParaRPr lang="en-US" sz="1600" dirty="0">
              <a:solidFill>
                <a:schemeClr val="tx1"/>
              </a:solidFill>
            </a:endParaRPr>
          </a:p>
        </p:txBody>
      </p:sp>
      <p:cxnSp>
        <p:nvCxnSpPr>
          <p:cNvPr id="21" name="Straight Arrow Connector 20"/>
          <p:cNvCxnSpPr/>
          <p:nvPr/>
        </p:nvCxnSpPr>
        <p:spPr>
          <a:xfrm rot="5400000">
            <a:off x="7378700" y="2932906"/>
            <a:ext cx="990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Title 22"/>
          <p:cNvSpPr>
            <a:spLocks noGrp="1"/>
          </p:cNvSpPr>
          <p:nvPr>
            <p:ph type="title"/>
          </p:nvPr>
        </p:nvSpPr>
        <p:spPr>
          <a:xfrm>
            <a:off x="457200" y="228600"/>
            <a:ext cx="8229600" cy="1143000"/>
          </a:xfrm>
        </p:spPr>
        <p:txBody>
          <a:bodyPr/>
          <a:lstStyle/>
          <a:p>
            <a:r>
              <a:rPr lang="en-US" dirty="0" smtClean="0"/>
              <a:t>Power Market Structure in India  </a:t>
            </a:r>
            <a:endParaRPr lang="en-US" dirty="0"/>
          </a:p>
        </p:txBody>
      </p:sp>
      <p:sp>
        <p:nvSpPr>
          <p:cNvPr id="19" name="TextBox 18"/>
          <p:cNvSpPr txBox="1"/>
          <p:nvPr/>
        </p:nvSpPr>
        <p:spPr>
          <a:xfrm>
            <a:off x="1691680" y="6367046"/>
            <a:ext cx="4785320" cy="338554"/>
          </a:xfrm>
          <a:prstGeom prst="rect">
            <a:avLst/>
          </a:prstGeom>
          <a:solidFill>
            <a:srgbClr val="92D050"/>
          </a:solidFill>
        </p:spPr>
        <p:txBody>
          <a:bodyPr wrap="square">
            <a:spAutoFit/>
          </a:bodyPr>
          <a:lstStyle/>
          <a:p>
            <a:pPr algn="ctr">
              <a:defRPr/>
            </a:pPr>
            <a:r>
              <a:rPr lang="en-US" sz="1600" dirty="0" smtClean="0">
                <a:solidFill>
                  <a:schemeClr val="accent4">
                    <a:lumMod val="10000"/>
                  </a:schemeClr>
                </a:solidFill>
              </a:rPr>
              <a:t>Medium term market is not existing</a:t>
            </a:r>
            <a:endParaRPr lang="en-IN" sz="1600" dirty="0">
              <a:solidFill>
                <a:schemeClr val="accent4">
                  <a:lumMod val="10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p:cNvGrpSpPr>
          <p:nvPr/>
        </p:nvGrpSpPr>
        <p:grpSpPr bwMode="auto">
          <a:xfrm>
            <a:off x="119063" y="228600"/>
            <a:ext cx="9024937" cy="6450013"/>
            <a:chOff x="119063" y="228600"/>
            <a:chExt cx="9024937" cy="6450048"/>
          </a:xfrm>
        </p:grpSpPr>
        <p:grpSp>
          <p:nvGrpSpPr>
            <p:cNvPr id="3" name="Group 23"/>
            <p:cNvGrpSpPr>
              <a:grpSpLocks/>
            </p:cNvGrpSpPr>
            <p:nvPr/>
          </p:nvGrpSpPr>
          <p:grpSpPr bwMode="auto">
            <a:xfrm>
              <a:off x="119063" y="228600"/>
              <a:ext cx="9024937" cy="6450048"/>
              <a:chOff x="119063" y="228600"/>
              <a:chExt cx="9024937" cy="6450048"/>
            </a:xfrm>
          </p:grpSpPr>
          <p:sp>
            <p:nvSpPr>
              <p:cNvPr id="10" name="Rectangle 9"/>
              <p:cNvSpPr/>
              <p:nvPr/>
            </p:nvSpPr>
            <p:spPr>
              <a:xfrm>
                <a:off x="119063" y="228600"/>
                <a:ext cx="3124200" cy="6172233"/>
              </a:xfrm>
              <a:prstGeom prst="rect">
                <a:avLst/>
              </a:prstGeom>
              <a:solidFill>
                <a:schemeClr val="accent2">
                  <a:lumMod val="40000"/>
                  <a:lumOff val="60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
            <p:nvSpPr>
              <p:cNvPr id="11" name="Rectangle 10"/>
              <p:cNvSpPr/>
              <p:nvPr/>
            </p:nvSpPr>
            <p:spPr>
              <a:xfrm>
                <a:off x="3368675" y="228600"/>
                <a:ext cx="4419600" cy="6172233"/>
              </a:xfrm>
              <a:prstGeom prst="rect">
                <a:avLst/>
              </a:prstGeom>
              <a:solidFill>
                <a:schemeClr val="accent2">
                  <a:lumMod val="75000"/>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graphicFrame>
            <p:nvGraphicFramePr>
              <p:cNvPr id="5" name="Diagram 4"/>
              <p:cNvGraphicFramePr/>
              <p:nvPr/>
            </p:nvGraphicFramePr>
            <p:xfrm>
              <a:off x="334100" y="506448"/>
              <a:ext cx="8305800" cy="617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7" name="TextBox 11"/>
              <p:cNvSpPr txBox="1">
                <a:spLocks noChangeArrowheads="1"/>
              </p:cNvSpPr>
              <p:nvPr/>
            </p:nvSpPr>
            <p:spPr bwMode="auto">
              <a:xfrm>
                <a:off x="1066800" y="849313"/>
                <a:ext cx="1447800" cy="277001"/>
              </a:xfrm>
              <a:prstGeom prst="rect">
                <a:avLst/>
              </a:prstGeom>
              <a:noFill/>
              <a:ln w="9525">
                <a:noFill/>
                <a:miter lim="800000"/>
                <a:headEnd/>
                <a:tailEnd/>
              </a:ln>
            </p:spPr>
            <p:txBody>
              <a:bodyPr>
                <a:spAutoFit/>
              </a:bodyPr>
              <a:lstStyle/>
              <a:p>
                <a:pPr algn="ctr"/>
                <a:r>
                  <a:rPr lang="en-US" b="1" dirty="0">
                    <a:solidFill>
                      <a:schemeClr val="tx1"/>
                    </a:solidFill>
                  </a:rPr>
                  <a:t>Markets</a:t>
                </a:r>
                <a:r>
                  <a:rPr lang="en-US" dirty="0"/>
                  <a:t> </a:t>
                </a:r>
                <a:endParaRPr lang="en-IN" dirty="0"/>
              </a:p>
            </p:txBody>
          </p:sp>
          <p:sp>
            <p:nvSpPr>
              <p:cNvPr id="27658" name="TextBox 12"/>
              <p:cNvSpPr txBox="1">
                <a:spLocks noChangeArrowheads="1"/>
              </p:cNvSpPr>
              <p:nvPr/>
            </p:nvSpPr>
            <p:spPr bwMode="auto">
              <a:xfrm>
                <a:off x="6324600" y="850900"/>
                <a:ext cx="1295400" cy="277001"/>
              </a:xfrm>
              <a:prstGeom prst="rect">
                <a:avLst/>
              </a:prstGeom>
              <a:noFill/>
              <a:ln w="9525">
                <a:noFill/>
                <a:miter lim="800000"/>
                <a:headEnd/>
                <a:tailEnd/>
              </a:ln>
            </p:spPr>
            <p:txBody>
              <a:bodyPr>
                <a:spAutoFit/>
              </a:bodyPr>
              <a:lstStyle/>
              <a:p>
                <a:pPr algn="ctr"/>
                <a:r>
                  <a:rPr lang="en-US" b="1" dirty="0">
                    <a:solidFill>
                      <a:schemeClr val="tx1"/>
                    </a:solidFill>
                  </a:rPr>
                  <a:t>Contracts</a:t>
                </a:r>
                <a:r>
                  <a:rPr lang="en-US" dirty="0"/>
                  <a:t> </a:t>
                </a:r>
                <a:endParaRPr lang="en-IN" dirty="0"/>
              </a:p>
            </p:txBody>
          </p:sp>
          <p:cxnSp>
            <p:nvCxnSpPr>
              <p:cNvPr id="15" name="Straight Arrow Connector 14"/>
              <p:cNvCxnSpPr/>
              <p:nvPr/>
            </p:nvCxnSpPr>
            <p:spPr>
              <a:xfrm>
                <a:off x="311150" y="1214443"/>
                <a:ext cx="2819400" cy="1587"/>
              </a:xfrm>
              <a:prstGeom prst="straightConnector1">
                <a:avLst/>
              </a:prstGeom>
              <a:ln w="158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505200" y="1211268"/>
                <a:ext cx="4267200" cy="1587"/>
              </a:xfrm>
              <a:prstGeom prst="straightConnector1">
                <a:avLst/>
              </a:prstGeom>
              <a:ln w="158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848600" y="228600"/>
                <a:ext cx="1143000" cy="617223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22539" name="TextBox 19"/>
              <p:cNvSpPr txBox="1">
                <a:spLocks noChangeArrowheads="1"/>
              </p:cNvSpPr>
              <p:nvPr/>
            </p:nvSpPr>
            <p:spPr bwMode="auto">
              <a:xfrm>
                <a:off x="7848600" y="1296994"/>
                <a:ext cx="1066800" cy="739779"/>
              </a:xfrm>
              <a:prstGeom prst="rect">
                <a:avLst/>
              </a:prstGeom>
              <a:noFill/>
              <a:ln w="9525">
                <a:noFill/>
                <a:miter lim="800000"/>
                <a:headEnd/>
                <a:tailEnd/>
              </a:ln>
            </p:spPr>
            <p:txBody>
              <a:bodyPr>
                <a:spAutoFit/>
              </a:bodyPr>
              <a:lstStyle/>
              <a:p>
                <a:pPr algn="ctr">
                  <a:defRPr/>
                </a:pPr>
                <a:r>
                  <a:rPr lang="en-US" sz="1400" dirty="0">
                    <a:solidFill>
                      <a:schemeClr val="tx1"/>
                    </a:solidFill>
                  </a:rPr>
                  <a:t>Grid Connected Entities</a:t>
                </a:r>
                <a:endParaRPr lang="en-IN" sz="1400" dirty="0">
                  <a:solidFill>
                    <a:schemeClr val="tx1"/>
                  </a:solidFill>
                </a:endParaRPr>
              </a:p>
            </p:txBody>
          </p:sp>
          <p:cxnSp>
            <p:nvCxnSpPr>
              <p:cNvPr id="21" name="Straight Arrow Connector 20"/>
              <p:cNvCxnSpPr/>
              <p:nvPr/>
            </p:nvCxnSpPr>
            <p:spPr>
              <a:xfrm flipV="1">
                <a:off x="7924800" y="1203330"/>
                <a:ext cx="1066800" cy="15875"/>
              </a:xfrm>
              <a:prstGeom prst="straightConnector1">
                <a:avLst/>
              </a:prstGeom>
              <a:ln w="158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2541" name="TextBox 25"/>
              <p:cNvSpPr txBox="1">
                <a:spLocks noChangeArrowheads="1"/>
              </p:cNvSpPr>
              <p:nvPr/>
            </p:nvSpPr>
            <p:spPr bwMode="auto">
              <a:xfrm>
                <a:off x="7848600" y="838203"/>
                <a:ext cx="1295400" cy="338140"/>
              </a:xfrm>
              <a:prstGeom prst="rect">
                <a:avLst/>
              </a:prstGeom>
              <a:noFill/>
              <a:ln w="9525">
                <a:noFill/>
                <a:miter lim="800000"/>
                <a:headEnd/>
                <a:tailEnd/>
              </a:ln>
            </p:spPr>
            <p:txBody>
              <a:bodyPr>
                <a:spAutoFit/>
              </a:bodyPr>
              <a:lstStyle/>
              <a:p>
                <a:pPr algn="ctr">
                  <a:defRPr/>
                </a:pPr>
                <a:r>
                  <a:rPr lang="en-US" sz="1600" b="1" dirty="0">
                    <a:solidFill>
                      <a:schemeClr val="tx1"/>
                    </a:solidFill>
                  </a:rPr>
                  <a:t>Participant</a:t>
                </a:r>
                <a:endParaRPr lang="en-IN" sz="1600" dirty="0">
                  <a:solidFill>
                    <a:schemeClr val="tx1"/>
                  </a:solidFill>
                </a:endParaRPr>
              </a:p>
            </p:txBody>
          </p:sp>
          <p:sp>
            <p:nvSpPr>
              <p:cNvPr id="22542" name="TextBox 27"/>
              <p:cNvSpPr txBox="1">
                <a:spLocks noChangeArrowheads="1"/>
              </p:cNvSpPr>
              <p:nvPr/>
            </p:nvSpPr>
            <p:spPr bwMode="auto">
              <a:xfrm>
                <a:off x="7840663" y="2286011"/>
                <a:ext cx="1066800" cy="523878"/>
              </a:xfrm>
              <a:prstGeom prst="rect">
                <a:avLst/>
              </a:prstGeom>
              <a:noFill/>
              <a:ln w="9525">
                <a:noFill/>
                <a:miter lim="800000"/>
                <a:headEnd/>
                <a:tailEnd/>
              </a:ln>
            </p:spPr>
            <p:txBody>
              <a:bodyPr>
                <a:spAutoFit/>
              </a:bodyPr>
              <a:lstStyle/>
              <a:p>
                <a:pPr algn="ctr">
                  <a:defRPr/>
                </a:pPr>
                <a:r>
                  <a:rPr lang="en-US" sz="1400">
                    <a:solidFill>
                      <a:schemeClr val="tx1"/>
                    </a:solidFill>
                  </a:rPr>
                  <a:t>Licensed Traders</a:t>
                </a:r>
                <a:endParaRPr lang="en-IN" sz="1400">
                  <a:solidFill>
                    <a:schemeClr val="tx1"/>
                  </a:solidFill>
                </a:endParaRPr>
              </a:p>
            </p:txBody>
          </p:sp>
          <p:sp>
            <p:nvSpPr>
              <p:cNvPr id="22543" name="TextBox 28"/>
              <p:cNvSpPr txBox="1">
                <a:spLocks noChangeArrowheads="1"/>
              </p:cNvSpPr>
              <p:nvPr/>
            </p:nvSpPr>
            <p:spPr bwMode="auto">
              <a:xfrm>
                <a:off x="7812088" y="2960703"/>
                <a:ext cx="1066800" cy="523878"/>
              </a:xfrm>
              <a:prstGeom prst="rect">
                <a:avLst/>
              </a:prstGeom>
              <a:noFill/>
              <a:ln w="9525">
                <a:noFill/>
                <a:miter lim="800000"/>
                <a:headEnd/>
                <a:tailEnd/>
              </a:ln>
            </p:spPr>
            <p:txBody>
              <a:bodyPr>
                <a:spAutoFit/>
              </a:bodyPr>
              <a:lstStyle/>
              <a:p>
                <a:pPr algn="ctr">
                  <a:defRPr/>
                </a:pPr>
                <a:r>
                  <a:rPr lang="en-US" sz="1400">
                    <a:solidFill>
                      <a:schemeClr val="tx1"/>
                    </a:solidFill>
                  </a:rPr>
                  <a:t>Power Exchange</a:t>
                </a:r>
                <a:endParaRPr lang="en-IN" sz="1400">
                  <a:solidFill>
                    <a:schemeClr val="tx1"/>
                  </a:solidFill>
                </a:endParaRPr>
              </a:p>
            </p:txBody>
          </p:sp>
          <p:sp>
            <p:nvSpPr>
              <p:cNvPr id="22544" name="TextBox 29"/>
              <p:cNvSpPr txBox="1">
                <a:spLocks noChangeArrowheads="1"/>
              </p:cNvSpPr>
              <p:nvPr/>
            </p:nvSpPr>
            <p:spPr bwMode="auto">
              <a:xfrm>
                <a:off x="7772400" y="3630631"/>
                <a:ext cx="1143000" cy="523878"/>
              </a:xfrm>
              <a:prstGeom prst="rect">
                <a:avLst/>
              </a:prstGeom>
              <a:noFill/>
              <a:ln w="9525">
                <a:noFill/>
                <a:miter lim="800000"/>
                <a:headEnd/>
                <a:tailEnd/>
              </a:ln>
            </p:spPr>
            <p:txBody>
              <a:bodyPr>
                <a:spAutoFit/>
              </a:bodyPr>
              <a:lstStyle/>
              <a:p>
                <a:pPr algn="ctr">
                  <a:defRPr/>
                </a:pPr>
                <a:r>
                  <a:rPr lang="en-US" sz="1400">
                    <a:solidFill>
                      <a:schemeClr val="tx1"/>
                    </a:solidFill>
                  </a:rPr>
                  <a:t>Clearing Corporation</a:t>
                </a:r>
                <a:endParaRPr lang="en-IN" sz="1400">
                  <a:solidFill>
                    <a:schemeClr val="tx1"/>
                  </a:solidFill>
                </a:endParaRPr>
              </a:p>
            </p:txBody>
          </p:sp>
          <p:sp>
            <p:nvSpPr>
              <p:cNvPr id="22545" name="TextBox 30"/>
              <p:cNvSpPr txBox="1">
                <a:spLocks noChangeArrowheads="1"/>
              </p:cNvSpPr>
              <p:nvPr/>
            </p:nvSpPr>
            <p:spPr bwMode="auto">
              <a:xfrm>
                <a:off x="7772400" y="4800625"/>
                <a:ext cx="1143000" cy="523878"/>
              </a:xfrm>
              <a:prstGeom prst="rect">
                <a:avLst/>
              </a:prstGeom>
              <a:noFill/>
              <a:ln w="9525">
                <a:noFill/>
                <a:miter lim="800000"/>
                <a:headEnd/>
                <a:tailEnd/>
              </a:ln>
            </p:spPr>
            <p:txBody>
              <a:bodyPr>
                <a:spAutoFit/>
              </a:bodyPr>
              <a:lstStyle/>
              <a:p>
                <a:pPr algn="ctr">
                  <a:defRPr/>
                </a:pPr>
                <a:r>
                  <a:rPr lang="en-US" sz="1400" dirty="0">
                    <a:solidFill>
                      <a:schemeClr val="tx1"/>
                    </a:solidFill>
                  </a:rPr>
                  <a:t>Other Exchange</a:t>
                </a:r>
                <a:endParaRPr lang="en-IN" sz="1400" dirty="0">
                  <a:solidFill>
                    <a:schemeClr val="tx1"/>
                  </a:solidFill>
                </a:endParaRPr>
              </a:p>
            </p:txBody>
          </p:sp>
          <p:sp>
            <p:nvSpPr>
              <p:cNvPr id="22546" name="TextBox 31"/>
              <p:cNvSpPr txBox="1">
                <a:spLocks noChangeArrowheads="1"/>
              </p:cNvSpPr>
              <p:nvPr/>
            </p:nvSpPr>
            <p:spPr bwMode="auto">
              <a:xfrm>
                <a:off x="7800975" y="4219597"/>
                <a:ext cx="1143000" cy="523878"/>
              </a:xfrm>
              <a:prstGeom prst="rect">
                <a:avLst/>
              </a:prstGeom>
              <a:noFill/>
              <a:ln w="9525">
                <a:noFill/>
                <a:miter lim="800000"/>
                <a:headEnd/>
                <a:tailEnd/>
              </a:ln>
            </p:spPr>
            <p:txBody>
              <a:bodyPr>
                <a:spAutoFit/>
              </a:bodyPr>
              <a:lstStyle/>
              <a:p>
                <a:pPr algn="ctr">
                  <a:defRPr/>
                </a:pPr>
                <a:r>
                  <a:rPr lang="en-US" sz="1400">
                    <a:solidFill>
                      <a:schemeClr val="tx1"/>
                    </a:solidFill>
                  </a:rPr>
                  <a:t>Exchange Member</a:t>
                </a:r>
                <a:endParaRPr lang="en-IN" sz="1400">
                  <a:solidFill>
                    <a:schemeClr val="tx1"/>
                  </a:solidFill>
                </a:endParaRPr>
              </a:p>
            </p:txBody>
          </p:sp>
        </p:grpSp>
        <p:sp>
          <p:nvSpPr>
            <p:cNvPr id="25" name="TextBox 24"/>
            <p:cNvSpPr txBox="1"/>
            <p:nvPr/>
          </p:nvSpPr>
          <p:spPr>
            <a:xfrm>
              <a:off x="7786688" y="5572154"/>
              <a:ext cx="1214437" cy="738192"/>
            </a:xfrm>
            <a:prstGeom prst="rect">
              <a:avLst/>
            </a:prstGeom>
            <a:noFill/>
          </p:spPr>
          <p:txBody>
            <a:bodyPr>
              <a:spAutoFit/>
            </a:bodyPr>
            <a:lstStyle/>
            <a:p>
              <a:pPr algn="ctr">
                <a:defRPr/>
              </a:pPr>
              <a:r>
                <a:rPr lang="en-US" sz="1400" dirty="0">
                  <a:solidFill>
                    <a:schemeClr val="tx1"/>
                  </a:solidFill>
                </a:rPr>
                <a:t>Other Transacting parties</a:t>
              </a:r>
              <a:endParaRPr lang="en-IN" sz="1400" dirty="0">
                <a:solidFill>
                  <a:schemeClr val="tx1"/>
                </a:solidFill>
              </a:endParaRPr>
            </a:p>
          </p:txBody>
        </p:sp>
      </p:grpSp>
      <p:sp>
        <p:nvSpPr>
          <p:cNvPr id="22" name="Title 1"/>
          <p:cNvSpPr txBox="1">
            <a:spLocks/>
          </p:cNvSpPr>
          <p:nvPr/>
        </p:nvSpPr>
        <p:spPr>
          <a:xfrm>
            <a:off x="150813" y="192088"/>
            <a:ext cx="7772400" cy="1143000"/>
          </a:xfrm>
          <a:prstGeom prst="rect">
            <a:avLst/>
          </a:prstGeom>
        </p:spPr>
        <p:txBody>
          <a:bodyPr/>
          <a:lstStyle/>
          <a:p>
            <a:pPr algn="l" eaLnBrk="0" hangingPunct="0">
              <a:defRPr/>
            </a:pPr>
            <a:r>
              <a:rPr lang="en-US" sz="2800" dirty="0" smtClean="0">
                <a:solidFill>
                  <a:schemeClr val="tx1"/>
                </a:solidFill>
                <a:latin typeface="Century Gothic" pitchFamily="34" charset="0"/>
                <a:ea typeface="+mj-ea"/>
                <a:cs typeface="+mj-cs"/>
              </a:rPr>
              <a:t>Market Structure </a:t>
            </a:r>
            <a:endParaRPr lang="en-IN" sz="2800" dirty="0">
              <a:solidFill>
                <a:schemeClr val="tx1"/>
              </a:solidFill>
              <a:latin typeface="Century Gothic" pitchFamily="34" charset="0"/>
              <a:ea typeface="+mj-ea"/>
              <a:cs typeface="+mj-cs"/>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52400" y="284163"/>
            <a:ext cx="8991600" cy="1011237"/>
          </a:xfrm>
        </p:spPr>
        <p:txBody>
          <a:bodyPr>
            <a:noAutofit/>
          </a:bodyPr>
          <a:lstStyle/>
          <a:p>
            <a:pPr eaLnBrk="1" fontAlgn="auto" hangingPunct="1">
              <a:spcAft>
                <a:spcPts val="0"/>
              </a:spcAft>
              <a:defRPr/>
            </a:pPr>
            <a:r>
              <a:rPr lang="en-US" sz="3900" dirty="0" smtClean="0"/>
              <a:t>Some Features of Short Term Power Markets</a:t>
            </a:r>
            <a:endParaRPr lang="en-IN" sz="3900" dirty="0" smtClean="0"/>
          </a:p>
        </p:txBody>
      </p:sp>
      <p:sp>
        <p:nvSpPr>
          <p:cNvPr id="12291" name="Rectangle 3"/>
          <p:cNvSpPr>
            <a:spLocks noGrp="1" noChangeArrowheads="1"/>
          </p:cNvSpPr>
          <p:nvPr>
            <p:ph idx="1"/>
          </p:nvPr>
        </p:nvSpPr>
        <p:spPr>
          <a:xfrm>
            <a:off x="304800" y="1357313"/>
            <a:ext cx="8553480" cy="4967287"/>
          </a:xfrm>
        </p:spPr>
        <p:txBody>
          <a:bodyPr>
            <a:normAutofit/>
          </a:bodyPr>
          <a:lstStyle/>
          <a:p>
            <a:pPr eaLnBrk="1" hangingPunct="1"/>
            <a:r>
              <a:rPr lang="en-US" sz="2400" dirty="0" smtClean="0"/>
              <a:t> Trading licensees (38) – Top 5 control 80 % of market </a:t>
            </a:r>
          </a:p>
          <a:p>
            <a:pPr marL="611187" lvl="2" indent="-282575" eaLnBrk="1" hangingPunct="1">
              <a:spcBef>
                <a:spcPts val="600"/>
              </a:spcBef>
              <a:buSzPct val="80000"/>
              <a:buFont typeface="Wingdings 2" pitchFamily="18" charset="2"/>
              <a:buChar char=""/>
            </a:pPr>
            <a:r>
              <a:rPr lang="en-US" dirty="0" smtClean="0"/>
              <a:t>HHI Index to monitor market power </a:t>
            </a:r>
          </a:p>
          <a:p>
            <a:pPr marL="611187" lvl="2" indent="-282575" eaLnBrk="1" hangingPunct="1">
              <a:spcBef>
                <a:spcPts val="600"/>
              </a:spcBef>
              <a:buSzPct val="80000"/>
              <a:buFont typeface="Wingdings 2" pitchFamily="18" charset="2"/>
              <a:buChar char=""/>
            </a:pPr>
            <a:r>
              <a:rPr lang="en-US" dirty="0" smtClean="0"/>
              <a:t>Traders also facilitating investments in new capacities</a:t>
            </a:r>
          </a:p>
          <a:p>
            <a:pPr marL="611187" lvl="2" indent="-282575" eaLnBrk="1" hangingPunct="1">
              <a:spcBef>
                <a:spcPts val="600"/>
              </a:spcBef>
              <a:buSzPct val="80000"/>
              <a:buFont typeface="Wingdings 2" pitchFamily="18" charset="2"/>
              <a:buChar char=""/>
            </a:pPr>
            <a:r>
              <a:rPr lang="en-US" dirty="0" smtClean="0"/>
              <a:t>New smaller category created to penetrate market </a:t>
            </a:r>
          </a:p>
          <a:p>
            <a:pPr eaLnBrk="1" hangingPunct="1"/>
            <a:r>
              <a:rPr lang="en-US" sz="2400" dirty="0" smtClean="0"/>
              <a:t>Two Power exchanges - electronic platform for day ahead markets , week ahead markets ,intra day (Similar to </a:t>
            </a:r>
            <a:r>
              <a:rPr lang="en-US" sz="2400" dirty="0" err="1" smtClean="0"/>
              <a:t>Nordpool</a:t>
            </a:r>
            <a:r>
              <a:rPr lang="en-US" sz="2400" dirty="0" smtClean="0"/>
              <a:t>) </a:t>
            </a:r>
          </a:p>
          <a:p>
            <a:pPr marL="611187" lvl="2" indent="-282575" eaLnBrk="1" hangingPunct="1">
              <a:spcBef>
                <a:spcPts val="600"/>
              </a:spcBef>
              <a:buSzPct val="80000"/>
              <a:buFont typeface="Wingdings 2" pitchFamily="18" charset="2"/>
              <a:buChar char=""/>
            </a:pPr>
            <a:r>
              <a:rPr lang="en-US" dirty="0" smtClean="0"/>
              <a:t>Assured payment security and risk management </a:t>
            </a:r>
          </a:p>
          <a:p>
            <a:pPr marL="611187" lvl="2" indent="-282575" eaLnBrk="1" hangingPunct="1">
              <a:spcBef>
                <a:spcPts val="600"/>
              </a:spcBef>
              <a:buSzPct val="80000"/>
              <a:buFont typeface="Wingdings 2" pitchFamily="18" charset="2"/>
              <a:buChar char=""/>
            </a:pPr>
            <a:r>
              <a:rPr lang="en-US" dirty="0" smtClean="0"/>
              <a:t>Prices Dissemination across country </a:t>
            </a:r>
          </a:p>
          <a:p>
            <a:pPr lvl="2" eaLnBrk="1" hangingPunct="1"/>
            <a:r>
              <a:rPr lang="en-US" dirty="0" smtClean="0"/>
              <a:t>Reduce information asymmetry </a:t>
            </a:r>
          </a:p>
          <a:p>
            <a:pPr marL="611187" lvl="2" indent="-282575" eaLnBrk="1" hangingPunct="1">
              <a:spcBef>
                <a:spcPts val="600"/>
              </a:spcBef>
              <a:buSzPct val="80000"/>
              <a:buFont typeface="Wingdings 2" pitchFamily="18" charset="2"/>
              <a:buChar char=""/>
            </a:pPr>
            <a:r>
              <a:rPr lang="en-US" dirty="0" smtClean="0"/>
              <a:t>Provide equal bargaining power to all players in a supply deficit environment </a:t>
            </a:r>
          </a:p>
        </p:txBody>
      </p:sp>
      <p:sp>
        <p:nvSpPr>
          <p:cNvPr id="10242" name="Slide Number Placeholder 4"/>
          <p:cNvSpPr>
            <a:spLocks noGrp="1"/>
          </p:cNvSpPr>
          <p:nvPr>
            <p:ph type="sldNum" sz="quarter" idx="12"/>
          </p:nvPr>
        </p:nvSpPr>
        <p:spPr/>
        <p:txBody>
          <a:bodyPr/>
          <a:lstStyle/>
          <a:p>
            <a:pPr>
              <a:defRPr/>
            </a:pPr>
            <a:fld id="{E94E5EE8-3810-41D7-9334-AFA65F975F55}" type="slidenum">
              <a:rPr lang="en-IN"/>
              <a:pPr>
                <a:defRPr/>
              </a:pPr>
              <a:t>16</a:t>
            </a:fld>
            <a:endParaRPr lang="en-IN"/>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42938" y="500063"/>
            <a:ext cx="7500962" cy="1143000"/>
          </a:xfrm>
        </p:spPr>
        <p:txBody>
          <a:bodyPr>
            <a:normAutofit/>
          </a:bodyPr>
          <a:lstStyle/>
          <a:p>
            <a:pPr eaLnBrk="1" hangingPunct="1"/>
            <a:r>
              <a:rPr lang="en-US" sz="3200" b="1" dirty="0" smtClean="0">
                <a:solidFill>
                  <a:srgbClr val="00B050"/>
                </a:solidFill>
              </a:rPr>
              <a:t>	</a:t>
            </a:r>
            <a:r>
              <a:rPr lang="en-US" sz="3900" dirty="0" smtClean="0"/>
              <a:t>How DISCOMs Procure Power</a:t>
            </a:r>
          </a:p>
        </p:txBody>
      </p:sp>
      <p:sp>
        <p:nvSpPr>
          <p:cNvPr id="10243" name="Rectangle 3" descr="Rectangle: Click to edit Master text styles&#10;Second level&#10;Third level&#10;Fourth level&#10;Fifth level"/>
          <p:cNvSpPr>
            <a:spLocks noGrp="1" noChangeArrowheads="1"/>
          </p:cNvSpPr>
          <p:nvPr>
            <p:ph idx="1"/>
          </p:nvPr>
        </p:nvSpPr>
        <p:spPr/>
        <p:txBody>
          <a:bodyPr/>
          <a:lstStyle/>
          <a:p>
            <a:pPr eaLnBrk="1" hangingPunct="1">
              <a:lnSpc>
                <a:spcPct val="90000"/>
              </a:lnSpc>
            </a:pPr>
            <a:r>
              <a:rPr lang="en-US" sz="2400" dirty="0" smtClean="0"/>
              <a:t>Long-term regulated Cost-Plus PPA</a:t>
            </a:r>
          </a:p>
          <a:p>
            <a:pPr eaLnBrk="1" hangingPunct="1">
              <a:lnSpc>
                <a:spcPct val="90000"/>
              </a:lnSpc>
            </a:pPr>
            <a:r>
              <a:rPr lang="en-US" sz="2400" dirty="0" smtClean="0"/>
              <a:t>Long Term Competitive bidding based price PPA</a:t>
            </a:r>
          </a:p>
          <a:p>
            <a:pPr eaLnBrk="1" hangingPunct="1">
              <a:lnSpc>
                <a:spcPct val="90000"/>
              </a:lnSpc>
            </a:pPr>
            <a:r>
              <a:rPr lang="en-US" sz="2400" dirty="0" smtClean="0"/>
              <a:t>Medium term contracts &gt; 1 year to up to 7 years through PPA</a:t>
            </a:r>
          </a:p>
          <a:p>
            <a:pPr eaLnBrk="1" hangingPunct="1">
              <a:lnSpc>
                <a:spcPct val="90000"/>
              </a:lnSpc>
            </a:pPr>
            <a:r>
              <a:rPr lang="en-US" sz="2400" dirty="0" smtClean="0"/>
              <a:t>Short term contracts for 1 year </a:t>
            </a:r>
          </a:p>
          <a:p>
            <a:pPr eaLnBrk="1" hangingPunct="1">
              <a:lnSpc>
                <a:spcPct val="90000"/>
              </a:lnSpc>
            </a:pPr>
            <a:r>
              <a:rPr lang="en-US" sz="2400" dirty="0" smtClean="0"/>
              <a:t>Short-term seasonal contracts (non-standard contracts through Traders or directly )</a:t>
            </a:r>
          </a:p>
          <a:p>
            <a:pPr eaLnBrk="1" hangingPunct="1">
              <a:lnSpc>
                <a:spcPct val="90000"/>
              </a:lnSpc>
            </a:pPr>
            <a:r>
              <a:rPr lang="en-US" sz="2400" dirty="0" smtClean="0"/>
              <a:t>Term ahead contracts (through PX)</a:t>
            </a:r>
          </a:p>
          <a:p>
            <a:pPr eaLnBrk="1" hangingPunct="1">
              <a:lnSpc>
                <a:spcPct val="90000"/>
              </a:lnSpc>
            </a:pPr>
            <a:r>
              <a:rPr lang="en-US" sz="2400" dirty="0" smtClean="0"/>
              <a:t>Day ahead contracts (through Open Access/PX)</a:t>
            </a:r>
          </a:p>
          <a:p>
            <a:pPr eaLnBrk="1" hangingPunct="1">
              <a:lnSpc>
                <a:spcPct val="90000"/>
              </a:lnSpc>
            </a:pPr>
            <a:r>
              <a:rPr lang="en-US" sz="2400" dirty="0" smtClean="0"/>
              <a:t>Real time market Unscheduled Interchange</a:t>
            </a:r>
          </a:p>
          <a:p>
            <a:pPr eaLnBrk="1" hangingPunct="1">
              <a:lnSpc>
                <a:spcPct val="90000"/>
              </a:lnSpc>
              <a:buNone/>
            </a:pPr>
            <a:endParaRPr lang="en-US" sz="2400" b="1" dirty="0" smtClean="0">
              <a:solidFill>
                <a:srgbClr val="FF0000"/>
              </a:solidFill>
            </a:endParaRPr>
          </a:p>
        </p:txBody>
      </p:sp>
      <p:sp>
        <p:nvSpPr>
          <p:cNvPr id="32770" name="Slide Number Placeholder 5"/>
          <p:cNvSpPr>
            <a:spLocks noGrp="1"/>
          </p:cNvSpPr>
          <p:nvPr>
            <p:ph type="sldNum" sz="quarter" idx="12"/>
          </p:nvPr>
        </p:nvSpPr>
        <p:spPr/>
        <p:txBody>
          <a:bodyPr/>
          <a:lstStyle/>
          <a:p>
            <a:pPr>
              <a:defRPr/>
            </a:pPr>
            <a:fld id="{D2D0AF1D-AB07-437A-9458-854DEB2355E6}" type="slidenum">
              <a:rPr lang="en-US"/>
              <a:pPr>
                <a:defRPr/>
              </a:pPr>
              <a:t>17</a:t>
            </a:fld>
            <a:endParaRPr lang="en-US" dirty="0"/>
          </a:p>
        </p:txBody>
      </p:sp>
      <p:sp>
        <p:nvSpPr>
          <p:cNvPr id="5" name="TextBox 4"/>
          <p:cNvSpPr txBox="1"/>
          <p:nvPr/>
        </p:nvSpPr>
        <p:spPr>
          <a:xfrm>
            <a:off x="1691680" y="6019800"/>
            <a:ext cx="4785320" cy="338554"/>
          </a:xfrm>
          <a:prstGeom prst="rect">
            <a:avLst/>
          </a:prstGeom>
          <a:solidFill>
            <a:srgbClr val="92D050"/>
          </a:solidFill>
        </p:spPr>
        <p:txBody>
          <a:bodyPr wrap="square">
            <a:spAutoFit/>
          </a:bodyPr>
          <a:lstStyle/>
          <a:p>
            <a:pPr algn="ctr">
              <a:defRPr/>
            </a:pPr>
            <a:r>
              <a:rPr lang="en-US" sz="1600" dirty="0">
                <a:solidFill>
                  <a:schemeClr val="accent4">
                    <a:lumMod val="10000"/>
                  </a:schemeClr>
                </a:solidFill>
              </a:rPr>
              <a:t>These are the various contracts in the market   </a:t>
            </a:r>
            <a:endParaRPr lang="en-IN" sz="1600" dirty="0">
              <a:solidFill>
                <a:schemeClr val="accent4">
                  <a:lumMod val="10000"/>
                </a:schemeClr>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Arrow Connector 3"/>
          <p:cNvCxnSpPr/>
          <p:nvPr/>
        </p:nvCxnSpPr>
        <p:spPr>
          <a:xfrm rot="5400000" flipH="1" flipV="1">
            <a:off x="-1216024" y="3714750"/>
            <a:ext cx="5002212" cy="158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1295400" y="6215063"/>
            <a:ext cx="7848600" cy="1111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Elbow Connector 11"/>
          <p:cNvCxnSpPr/>
          <p:nvPr/>
        </p:nvCxnSpPr>
        <p:spPr>
          <a:xfrm flipV="1">
            <a:off x="1331913" y="2000250"/>
            <a:ext cx="3597275" cy="857250"/>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4000500" y="2000250"/>
            <a:ext cx="2071688" cy="642938"/>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Elbow Connector 22"/>
          <p:cNvCxnSpPr/>
          <p:nvPr/>
        </p:nvCxnSpPr>
        <p:spPr>
          <a:xfrm>
            <a:off x="7072313" y="1785938"/>
            <a:ext cx="2071687" cy="857250"/>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Elbow Connector 23"/>
          <p:cNvCxnSpPr/>
          <p:nvPr/>
        </p:nvCxnSpPr>
        <p:spPr>
          <a:xfrm flipV="1">
            <a:off x="4929188" y="1785938"/>
            <a:ext cx="3000375" cy="857250"/>
          </a:xfrm>
          <a:prstGeom prst="bentConnector3">
            <a:avLst>
              <a:gd name="adj1" fmla="val 50000"/>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Freeform 27"/>
          <p:cNvSpPr/>
          <p:nvPr/>
        </p:nvSpPr>
        <p:spPr>
          <a:xfrm>
            <a:off x="1339850" y="1711325"/>
            <a:ext cx="7572375" cy="1031875"/>
          </a:xfrm>
          <a:custGeom>
            <a:avLst/>
            <a:gdLst>
              <a:gd name="connsiteX0" fmla="*/ 0 w 7572777"/>
              <a:gd name="connsiteY0" fmla="*/ 1032255 h 1032255"/>
              <a:gd name="connsiteX1" fmla="*/ 347729 w 7572777"/>
              <a:gd name="connsiteY1" fmla="*/ 1019376 h 1032255"/>
              <a:gd name="connsiteX2" fmla="*/ 450760 w 7572777"/>
              <a:gd name="connsiteY2" fmla="*/ 993618 h 1032255"/>
              <a:gd name="connsiteX3" fmla="*/ 502276 w 7572777"/>
              <a:gd name="connsiteY3" fmla="*/ 967861 h 1032255"/>
              <a:gd name="connsiteX4" fmla="*/ 553791 w 7572777"/>
              <a:gd name="connsiteY4" fmla="*/ 954982 h 1032255"/>
              <a:gd name="connsiteX5" fmla="*/ 605307 w 7572777"/>
              <a:gd name="connsiteY5" fmla="*/ 929224 h 1032255"/>
              <a:gd name="connsiteX6" fmla="*/ 695459 w 7572777"/>
              <a:gd name="connsiteY6" fmla="*/ 903466 h 1032255"/>
              <a:gd name="connsiteX7" fmla="*/ 734096 w 7572777"/>
              <a:gd name="connsiteY7" fmla="*/ 890587 h 1032255"/>
              <a:gd name="connsiteX8" fmla="*/ 978794 w 7572777"/>
              <a:gd name="connsiteY8" fmla="*/ 864830 h 1032255"/>
              <a:gd name="connsiteX9" fmla="*/ 1159098 w 7572777"/>
              <a:gd name="connsiteY9" fmla="*/ 839072 h 1032255"/>
              <a:gd name="connsiteX10" fmla="*/ 1262129 w 7572777"/>
              <a:gd name="connsiteY10" fmla="*/ 813314 h 1032255"/>
              <a:gd name="connsiteX11" fmla="*/ 1378039 w 7572777"/>
              <a:gd name="connsiteY11" fmla="*/ 723162 h 1032255"/>
              <a:gd name="connsiteX12" fmla="*/ 1416676 w 7572777"/>
              <a:gd name="connsiteY12" fmla="*/ 697404 h 1032255"/>
              <a:gd name="connsiteX13" fmla="*/ 1506828 w 7572777"/>
              <a:gd name="connsiteY13" fmla="*/ 620131 h 1032255"/>
              <a:gd name="connsiteX14" fmla="*/ 1596980 w 7572777"/>
              <a:gd name="connsiteY14" fmla="*/ 555737 h 1032255"/>
              <a:gd name="connsiteX15" fmla="*/ 1609859 w 7572777"/>
              <a:gd name="connsiteY15" fmla="*/ 517100 h 1032255"/>
              <a:gd name="connsiteX16" fmla="*/ 1841679 w 7572777"/>
              <a:gd name="connsiteY16" fmla="*/ 323917 h 1032255"/>
              <a:gd name="connsiteX17" fmla="*/ 1906073 w 7572777"/>
              <a:gd name="connsiteY17" fmla="*/ 233765 h 1032255"/>
              <a:gd name="connsiteX18" fmla="*/ 1931831 w 7572777"/>
              <a:gd name="connsiteY18" fmla="*/ 195128 h 1032255"/>
              <a:gd name="connsiteX19" fmla="*/ 1983346 w 7572777"/>
              <a:gd name="connsiteY19" fmla="*/ 182249 h 1032255"/>
              <a:gd name="connsiteX20" fmla="*/ 2073498 w 7572777"/>
              <a:gd name="connsiteY20" fmla="*/ 169370 h 1032255"/>
              <a:gd name="connsiteX21" fmla="*/ 2150772 w 7572777"/>
              <a:gd name="connsiteY21" fmla="*/ 143613 h 1032255"/>
              <a:gd name="connsiteX22" fmla="*/ 2189408 w 7572777"/>
              <a:gd name="connsiteY22" fmla="*/ 130734 h 1032255"/>
              <a:gd name="connsiteX23" fmla="*/ 2266682 w 7572777"/>
              <a:gd name="connsiteY23" fmla="*/ 92097 h 1032255"/>
              <a:gd name="connsiteX24" fmla="*/ 2434107 w 7572777"/>
              <a:gd name="connsiteY24" fmla="*/ 66340 h 1032255"/>
              <a:gd name="connsiteX25" fmla="*/ 2485622 w 7572777"/>
              <a:gd name="connsiteY25" fmla="*/ 53461 h 1032255"/>
              <a:gd name="connsiteX26" fmla="*/ 2975020 w 7572777"/>
              <a:gd name="connsiteY26" fmla="*/ 53461 h 1032255"/>
              <a:gd name="connsiteX27" fmla="*/ 3168203 w 7572777"/>
              <a:gd name="connsiteY27" fmla="*/ 79218 h 1032255"/>
              <a:gd name="connsiteX28" fmla="*/ 3245476 w 7572777"/>
              <a:gd name="connsiteY28" fmla="*/ 104976 h 1032255"/>
              <a:gd name="connsiteX29" fmla="*/ 3425780 w 7572777"/>
              <a:gd name="connsiteY29" fmla="*/ 130734 h 1032255"/>
              <a:gd name="connsiteX30" fmla="*/ 3477296 w 7572777"/>
              <a:gd name="connsiteY30" fmla="*/ 143613 h 1032255"/>
              <a:gd name="connsiteX31" fmla="*/ 3541690 w 7572777"/>
              <a:gd name="connsiteY31" fmla="*/ 156492 h 1032255"/>
              <a:gd name="connsiteX32" fmla="*/ 3580327 w 7572777"/>
              <a:gd name="connsiteY32" fmla="*/ 182249 h 1032255"/>
              <a:gd name="connsiteX33" fmla="*/ 3657600 w 7572777"/>
              <a:gd name="connsiteY33" fmla="*/ 208007 h 1032255"/>
              <a:gd name="connsiteX34" fmla="*/ 3696236 w 7572777"/>
              <a:gd name="connsiteY34" fmla="*/ 220886 h 1032255"/>
              <a:gd name="connsiteX35" fmla="*/ 3721994 w 7572777"/>
              <a:gd name="connsiteY35" fmla="*/ 259523 h 1032255"/>
              <a:gd name="connsiteX36" fmla="*/ 3760631 w 7572777"/>
              <a:gd name="connsiteY36" fmla="*/ 272401 h 1032255"/>
              <a:gd name="connsiteX37" fmla="*/ 3850783 w 7572777"/>
              <a:gd name="connsiteY37" fmla="*/ 362554 h 1032255"/>
              <a:gd name="connsiteX38" fmla="*/ 3876541 w 7572777"/>
              <a:gd name="connsiteY38" fmla="*/ 401190 h 1032255"/>
              <a:gd name="connsiteX39" fmla="*/ 3915177 w 7572777"/>
              <a:gd name="connsiteY39" fmla="*/ 426948 h 1032255"/>
              <a:gd name="connsiteX40" fmla="*/ 3966693 w 7572777"/>
              <a:gd name="connsiteY40" fmla="*/ 504221 h 1032255"/>
              <a:gd name="connsiteX41" fmla="*/ 3979572 w 7572777"/>
              <a:gd name="connsiteY41" fmla="*/ 542858 h 1032255"/>
              <a:gd name="connsiteX42" fmla="*/ 4031087 w 7572777"/>
              <a:gd name="connsiteY42" fmla="*/ 620131 h 1032255"/>
              <a:gd name="connsiteX43" fmla="*/ 4056845 w 7572777"/>
              <a:gd name="connsiteY43" fmla="*/ 697404 h 1032255"/>
              <a:gd name="connsiteX44" fmla="*/ 4069724 w 7572777"/>
              <a:gd name="connsiteY44" fmla="*/ 736041 h 1032255"/>
              <a:gd name="connsiteX45" fmla="*/ 4108360 w 7572777"/>
              <a:gd name="connsiteY45" fmla="*/ 761799 h 1032255"/>
              <a:gd name="connsiteX46" fmla="*/ 4159876 w 7572777"/>
              <a:gd name="connsiteY46" fmla="*/ 813314 h 1032255"/>
              <a:gd name="connsiteX47" fmla="*/ 4224270 w 7572777"/>
              <a:gd name="connsiteY47" fmla="*/ 890587 h 1032255"/>
              <a:gd name="connsiteX48" fmla="*/ 4237149 w 7572777"/>
              <a:gd name="connsiteY48" fmla="*/ 929224 h 1032255"/>
              <a:gd name="connsiteX49" fmla="*/ 4520484 w 7572777"/>
              <a:gd name="connsiteY49" fmla="*/ 929224 h 1032255"/>
              <a:gd name="connsiteX50" fmla="*/ 4559121 w 7572777"/>
              <a:gd name="connsiteY50" fmla="*/ 916345 h 1032255"/>
              <a:gd name="connsiteX51" fmla="*/ 4572000 w 7572777"/>
              <a:gd name="connsiteY51" fmla="*/ 877709 h 1032255"/>
              <a:gd name="connsiteX52" fmla="*/ 4610636 w 7572777"/>
              <a:gd name="connsiteY52" fmla="*/ 839072 h 1032255"/>
              <a:gd name="connsiteX53" fmla="*/ 4687910 w 7572777"/>
              <a:gd name="connsiteY53" fmla="*/ 787556 h 1032255"/>
              <a:gd name="connsiteX54" fmla="*/ 4726546 w 7572777"/>
              <a:gd name="connsiteY54" fmla="*/ 748920 h 1032255"/>
              <a:gd name="connsiteX55" fmla="*/ 4816698 w 7572777"/>
              <a:gd name="connsiteY55" fmla="*/ 684525 h 1032255"/>
              <a:gd name="connsiteX56" fmla="*/ 4868214 w 7572777"/>
              <a:gd name="connsiteY56" fmla="*/ 607252 h 1032255"/>
              <a:gd name="connsiteX57" fmla="*/ 4893972 w 7572777"/>
              <a:gd name="connsiteY57" fmla="*/ 529979 h 1032255"/>
              <a:gd name="connsiteX58" fmla="*/ 4984124 w 7572777"/>
              <a:gd name="connsiteY58" fmla="*/ 452706 h 1032255"/>
              <a:gd name="connsiteX59" fmla="*/ 5009882 w 7572777"/>
              <a:gd name="connsiteY59" fmla="*/ 414069 h 1032255"/>
              <a:gd name="connsiteX60" fmla="*/ 5087155 w 7572777"/>
              <a:gd name="connsiteY60" fmla="*/ 323917 h 1032255"/>
              <a:gd name="connsiteX61" fmla="*/ 5125791 w 7572777"/>
              <a:gd name="connsiteY61" fmla="*/ 285280 h 1032255"/>
              <a:gd name="connsiteX62" fmla="*/ 5151549 w 7572777"/>
              <a:gd name="connsiteY62" fmla="*/ 246644 h 1032255"/>
              <a:gd name="connsiteX63" fmla="*/ 5228822 w 7572777"/>
              <a:gd name="connsiteY63" fmla="*/ 169370 h 1032255"/>
              <a:gd name="connsiteX64" fmla="*/ 5344732 w 7572777"/>
              <a:gd name="connsiteY64" fmla="*/ 66340 h 1032255"/>
              <a:gd name="connsiteX65" fmla="*/ 5563673 w 7572777"/>
              <a:gd name="connsiteY65" fmla="*/ 40582 h 1032255"/>
              <a:gd name="connsiteX66" fmla="*/ 6284890 w 7572777"/>
              <a:gd name="connsiteY66" fmla="*/ 66340 h 1032255"/>
              <a:gd name="connsiteX67" fmla="*/ 6323527 w 7572777"/>
              <a:gd name="connsiteY67" fmla="*/ 79218 h 1032255"/>
              <a:gd name="connsiteX68" fmla="*/ 6336405 w 7572777"/>
              <a:gd name="connsiteY68" fmla="*/ 117855 h 1032255"/>
              <a:gd name="connsiteX69" fmla="*/ 6413679 w 7572777"/>
              <a:gd name="connsiteY69" fmla="*/ 143613 h 1032255"/>
              <a:gd name="connsiteX70" fmla="*/ 6452315 w 7572777"/>
              <a:gd name="connsiteY70" fmla="*/ 156492 h 1032255"/>
              <a:gd name="connsiteX71" fmla="*/ 6529589 w 7572777"/>
              <a:gd name="connsiteY71" fmla="*/ 208007 h 1032255"/>
              <a:gd name="connsiteX72" fmla="*/ 6606862 w 7572777"/>
              <a:gd name="connsiteY72" fmla="*/ 233765 h 1032255"/>
              <a:gd name="connsiteX73" fmla="*/ 6632620 w 7572777"/>
              <a:gd name="connsiteY73" fmla="*/ 272401 h 1032255"/>
              <a:gd name="connsiteX74" fmla="*/ 6671256 w 7572777"/>
              <a:gd name="connsiteY74" fmla="*/ 298159 h 1032255"/>
              <a:gd name="connsiteX75" fmla="*/ 6684135 w 7572777"/>
              <a:gd name="connsiteY75" fmla="*/ 336796 h 1032255"/>
              <a:gd name="connsiteX76" fmla="*/ 6709893 w 7572777"/>
              <a:gd name="connsiteY76" fmla="*/ 375432 h 1032255"/>
              <a:gd name="connsiteX77" fmla="*/ 6722772 w 7572777"/>
              <a:gd name="connsiteY77" fmla="*/ 414069 h 1032255"/>
              <a:gd name="connsiteX78" fmla="*/ 6774287 w 7572777"/>
              <a:gd name="connsiteY78" fmla="*/ 478463 h 1032255"/>
              <a:gd name="connsiteX79" fmla="*/ 6812924 w 7572777"/>
              <a:gd name="connsiteY79" fmla="*/ 620131 h 1032255"/>
              <a:gd name="connsiteX80" fmla="*/ 6851560 w 7572777"/>
              <a:gd name="connsiteY80" fmla="*/ 645889 h 1032255"/>
              <a:gd name="connsiteX81" fmla="*/ 6941712 w 7572777"/>
              <a:gd name="connsiteY81" fmla="*/ 736041 h 1032255"/>
              <a:gd name="connsiteX82" fmla="*/ 6954591 w 7572777"/>
              <a:gd name="connsiteY82" fmla="*/ 826193 h 1032255"/>
              <a:gd name="connsiteX83" fmla="*/ 7044743 w 7572777"/>
              <a:gd name="connsiteY83" fmla="*/ 839072 h 1032255"/>
              <a:gd name="connsiteX84" fmla="*/ 7122017 w 7572777"/>
              <a:gd name="connsiteY84" fmla="*/ 877709 h 1032255"/>
              <a:gd name="connsiteX85" fmla="*/ 7199290 w 7572777"/>
              <a:gd name="connsiteY85" fmla="*/ 903466 h 1032255"/>
              <a:gd name="connsiteX86" fmla="*/ 7353836 w 7572777"/>
              <a:gd name="connsiteY86" fmla="*/ 929224 h 1032255"/>
              <a:gd name="connsiteX87" fmla="*/ 7572777 w 7572777"/>
              <a:gd name="connsiteY87" fmla="*/ 916345 h 103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7572777" h="1032255">
                <a:moveTo>
                  <a:pt x="0" y="1032255"/>
                </a:moveTo>
                <a:cubicBezTo>
                  <a:pt x="115910" y="1027962"/>
                  <a:pt x="231966" y="1026611"/>
                  <a:pt x="347729" y="1019376"/>
                </a:cubicBezTo>
                <a:cubicBezTo>
                  <a:pt x="371331" y="1017901"/>
                  <a:pt x="424911" y="1004696"/>
                  <a:pt x="450760" y="993618"/>
                </a:cubicBezTo>
                <a:cubicBezTo>
                  <a:pt x="468406" y="986055"/>
                  <a:pt x="484300" y="974602"/>
                  <a:pt x="502276" y="967861"/>
                </a:cubicBezTo>
                <a:cubicBezTo>
                  <a:pt x="518849" y="961646"/>
                  <a:pt x="537218" y="961197"/>
                  <a:pt x="553791" y="954982"/>
                </a:cubicBezTo>
                <a:cubicBezTo>
                  <a:pt x="571767" y="948241"/>
                  <a:pt x="587660" y="936787"/>
                  <a:pt x="605307" y="929224"/>
                </a:cubicBezTo>
                <a:cubicBezTo>
                  <a:pt x="636188" y="915989"/>
                  <a:pt x="662779" y="912803"/>
                  <a:pt x="695459" y="903466"/>
                </a:cubicBezTo>
                <a:cubicBezTo>
                  <a:pt x="708512" y="899736"/>
                  <a:pt x="720926" y="893879"/>
                  <a:pt x="734096" y="890587"/>
                </a:cubicBezTo>
                <a:cubicBezTo>
                  <a:pt x="826696" y="867438"/>
                  <a:pt x="861653" y="875016"/>
                  <a:pt x="978794" y="864830"/>
                </a:cubicBezTo>
                <a:cubicBezTo>
                  <a:pt x="1040236" y="859487"/>
                  <a:pt x="1099505" y="853970"/>
                  <a:pt x="1159098" y="839072"/>
                </a:cubicBezTo>
                <a:cubicBezTo>
                  <a:pt x="1317506" y="799470"/>
                  <a:pt x="1024786" y="860783"/>
                  <a:pt x="1262129" y="813314"/>
                </a:cubicBezTo>
                <a:cubicBezTo>
                  <a:pt x="1349245" y="755236"/>
                  <a:pt x="1244292" y="827187"/>
                  <a:pt x="1378039" y="723162"/>
                </a:cubicBezTo>
                <a:cubicBezTo>
                  <a:pt x="1390257" y="713659"/>
                  <a:pt x="1404589" y="707073"/>
                  <a:pt x="1416676" y="697404"/>
                </a:cubicBezTo>
                <a:cubicBezTo>
                  <a:pt x="1447582" y="672679"/>
                  <a:pt x="1476196" y="645194"/>
                  <a:pt x="1506828" y="620131"/>
                </a:cubicBezTo>
                <a:cubicBezTo>
                  <a:pt x="1541982" y="591369"/>
                  <a:pt x="1561211" y="579582"/>
                  <a:pt x="1596980" y="555737"/>
                </a:cubicBezTo>
                <a:cubicBezTo>
                  <a:pt x="1601273" y="542858"/>
                  <a:pt x="1600260" y="526699"/>
                  <a:pt x="1609859" y="517100"/>
                </a:cubicBezTo>
                <a:cubicBezTo>
                  <a:pt x="1732786" y="394173"/>
                  <a:pt x="1747027" y="387018"/>
                  <a:pt x="1841679" y="323917"/>
                </a:cubicBezTo>
                <a:cubicBezTo>
                  <a:pt x="1865343" y="252924"/>
                  <a:pt x="1839403" y="311547"/>
                  <a:pt x="1906073" y="233765"/>
                </a:cubicBezTo>
                <a:cubicBezTo>
                  <a:pt x="1916146" y="222013"/>
                  <a:pt x="1918952" y="203714"/>
                  <a:pt x="1931831" y="195128"/>
                </a:cubicBezTo>
                <a:cubicBezTo>
                  <a:pt x="1946558" y="185310"/>
                  <a:pt x="1965931" y="185415"/>
                  <a:pt x="1983346" y="182249"/>
                </a:cubicBezTo>
                <a:cubicBezTo>
                  <a:pt x="2013212" y="176819"/>
                  <a:pt x="2043447" y="173663"/>
                  <a:pt x="2073498" y="169370"/>
                </a:cubicBezTo>
                <a:lnTo>
                  <a:pt x="2150772" y="143613"/>
                </a:lnTo>
                <a:cubicBezTo>
                  <a:pt x="2163651" y="139320"/>
                  <a:pt x="2178113" y="138264"/>
                  <a:pt x="2189408" y="130734"/>
                </a:cubicBezTo>
                <a:cubicBezTo>
                  <a:pt x="2227182" y="105551"/>
                  <a:pt x="2224025" y="102761"/>
                  <a:pt x="2266682" y="92097"/>
                </a:cubicBezTo>
                <a:cubicBezTo>
                  <a:pt x="2325686" y="77346"/>
                  <a:pt x="2371540" y="74160"/>
                  <a:pt x="2434107" y="66340"/>
                </a:cubicBezTo>
                <a:cubicBezTo>
                  <a:pt x="2451279" y="62047"/>
                  <a:pt x="2467967" y="54722"/>
                  <a:pt x="2485622" y="53461"/>
                </a:cubicBezTo>
                <a:cubicBezTo>
                  <a:pt x="2777981" y="32578"/>
                  <a:pt x="2736812" y="36446"/>
                  <a:pt x="2975020" y="53461"/>
                </a:cubicBezTo>
                <a:cubicBezTo>
                  <a:pt x="3084766" y="90044"/>
                  <a:pt x="2916093" y="37200"/>
                  <a:pt x="3168203" y="79218"/>
                </a:cubicBezTo>
                <a:cubicBezTo>
                  <a:pt x="3194985" y="83682"/>
                  <a:pt x="3218852" y="99651"/>
                  <a:pt x="3245476" y="104976"/>
                </a:cubicBezTo>
                <a:cubicBezTo>
                  <a:pt x="3347989" y="125479"/>
                  <a:pt x="3288114" y="115438"/>
                  <a:pt x="3425780" y="130734"/>
                </a:cubicBezTo>
                <a:cubicBezTo>
                  <a:pt x="3442952" y="135027"/>
                  <a:pt x="3460017" y="139773"/>
                  <a:pt x="3477296" y="143613"/>
                </a:cubicBezTo>
                <a:cubicBezTo>
                  <a:pt x="3498664" y="148362"/>
                  <a:pt x="3521194" y="148806"/>
                  <a:pt x="3541690" y="156492"/>
                </a:cubicBezTo>
                <a:cubicBezTo>
                  <a:pt x="3556183" y="161927"/>
                  <a:pt x="3566183" y="175963"/>
                  <a:pt x="3580327" y="182249"/>
                </a:cubicBezTo>
                <a:cubicBezTo>
                  <a:pt x="3605138" y="193276"/>
                  <a:pt x="3631842" y="199421"/>
                  <a:pt x="3657600" y="208007"/>
                </a:cubicBezTo>
                <a:lnTo>
                  <a:pt x="3696236" y="220886"/>
                </a:lnTo>
                <a:cubicBezTo>
                  <a:pt x="3704822" y="233765"/>
                  <a:pt x="3709907" y="249854"/>
                  <a:pt x="3721994" y="259523"/>
                </a:cubicBezTo>
                <a:cubicBezTo>
                  <a:pt x="3732595" y="268003"/>
                  <a:pt x="3751032" y="262802"/>
                  <a:pt x="3760631" y="272401"/>
                </a:cubicBezTo>
                <a:cubicBezTo>
                  <a:pt x="3863963" y="375733"/>
                  <a:pt x="3763356" y="333412"/>
                  <a:pt x="3850783" y="362554"/>
                </a:cubicBezTo>
                <a:cubicBezTo>
                  <a:pt x="3859369" y="375433"/>
                  <a:pt x="3865596" y="390245"/>
                  <a:pt x="3876541" y="401190"/>
                </a:cubicBezTo>
                <a:cubicBezTo>
                  <a:pt x="3887486" y="412135"/>
                  <a:pt x="3904984" y="415299"/>
                  <a:pt x="3915177" y="426948"/>
                </a:cubicBezTo>
                <a:cubicBezTo>
                  <a:pt x="3935562" y="450246"/>
                  <a:pt x="3966693" y="504221"/>
                  <a:pt x="3966693" y="504221"/>
                </a:cubicBezTo>
                <a:cubicBezTo>
                  <a:pt x="3970986" y="517100"/>
                  <a:pt x="3972979" y="530991"/>
                  <a:pt x="3979572" y="542858"/>
                </a:cubicBezTo>
                <a:cubicBezTo>
                  <a:pt x="3994606" y="569919"/>
                  <a:pt x="4021297" y="590763"/>
                  <a:pt x="4031087" y="620131"/>
                </a:cubicBezTo>
                <a:lnTo>
                  <a:pt x="4056845" y="697404"/>
                </a:lnTo>
                <a:cubicBezTo>
                  <a:pt x="4061138" y="710283"/>
                  <a:pt x="4058428" y="728510"/>
                  <a:pt x="4069724" y="736041"/>
                </a:cubicBezTo>
                <a:lnTo>
                  <a:pt x="4108360" y="761799"/>
                </a:lnTo>
                <a:cubicBezTo>
                  <a:pt x="4132892" y="835392"/>
                  <a:pt x="4101000" y="774063"/>
                  <a:pt x="4159876" y="813314"/>
                </a:cubicBezTo>
                <a:cubicBezTo>
                  <a:pt x="4189622" y="833145"/>
                  <a:pt x="4205265" y="862080"/>
                  <a:pt x="4224270" y="890587"/>
                </a:cubicBezTo>
                <a:cubicBezTo>
                  <a:pt x="4228563" y="903466"/>
                  <a:pt x="4224096" y="925494"/>
                  <a:pt x="4237149" y="929224"/>
                </a:cubicBezTo>
                <a:cubicBezTo>
                  <a:pt x="4334849" y="957139"/>
                  <a:pt x="4424288" y="939913"/>
                  <a:pt x="4520484" y="929224"/>
                </a:cubicBezTo>
                <a:cubicBezTo>
                  <a:pt x="4533363" y="924931"/>
                  <a:pt x="4549521" y="925944"/>
                  <a:pt x="4559121" y="916345"/>
                </a:cubicBezTo>
                <a:cubicBezTo>
                  <a:pt x="4568720" y="906746"/>
                  <a:pt x="4564470" y="889004"/>
                  <a:pt x="4572000" y="877709"/>
                </a:cubicBezTo>
                <a:cubicBezTo>
                  <a:pt x="4582103" y="862554"/>
                  <a:pt x="4596259" y="850254"/>
                  <a:pt x="4610636" y="839072"/>
                </a:cubicBezTo>
                <a:cubicBezTo>
                  <a:pt x="4635072" y="820066"/>
                  <a:pt x="4666020" y="809446"/>
                  <a:pt x="4687910" y="787556"/>
                </a:cubicBezTo>
                <a:cubicBezTo>
                  <a:pt x="4700789" y="774677"/>
                  <a:pt x="4712718" y="760773"/>
                  <a:pt x="4726546" y="748920"/>
                </a:cubicBezTo>
                <a:cubicBezTo>
                  <a:pt x="4754499" y="724961"/>
                  <a:pt x="4786123" y="704909"/>
                  <a:pt x="4816698" y="684525"/>
                </a:cubicBezTo>
                <a:cubicBezTo>
                  <a:pt x="4833870" y="658767"/>
                  <a:pt x="4854369" y="634941"/>
                  <a:pt x="4868214" y="607252"/>
                </a:cubicBezTo>
                <a:cubicBezTo>
                  <a:pt x="4880356" y="582967"/>
                  <a:pt x="4871381" y="545040"/>
                  <a:pt x="4893972" y="529979"/>
                </a:cubicBezTo>
                <a:cubicBezTo>
                  <a:pt x="4939542" y="499598"/>
                  <a:pt x="4942485" y="501284"/>
                  <a:pt x="4984124" y="452706"/>
                </a:cubicBezTo>
                <a:cubicBezTo>
                  <a:pt x="4994197" y="440954"/>
                  <a:pt x="5000213" y="426156"/>
                  <a:pt x="5009882" y="414069"/>
                </a:cubicBezTo>
                <a:cubicBezTo>
                  <a:pt x="5034607" y="383163"/>
                  <a:pt x="5060678" y="353336"/>
                  <a:pt x="5087155" y="323917"/>
                </a:cubicBezTo>
                <a:cubicBezTo>
                  <a:pt x="5099339" y="310379"/>
                  <a:pt x="5114131" y="299272"/>
                  <a:pt x="5125791" y="285280"/>
                </a:cubicBezTo>
                <a:cubicBezTo>
                  <a:pt x="5135700" y="273389"/>
                  <a:pt x="5141266" y="258213"/>
                  <a:pt x="5151549" y="246644"/>
                </a:cubicBezTo>
                <a:cubicBezTo>
                  <a:pt x="5175750" y="219418"/>
                  <a:pt x="5204454" y="196446"/>
                  <a:pt x="5228822" y="169370"/>
                </a:cubicBezTo>
                <a:cubicBezTo>
                  <a:pt x="5274108" y="119052"/>
                  <a:pt x="5266798" y="92318"/>
                  <a:pt x="5344732" y="66340"/>
                </a:cubicBezTo>
                <a:cubicBezTo>
                  <a:pt x="5440531" y="34407"/>
                  <a:pt x="5369828" y="54428"/>
                  <a:pt x="5563673" y="40582"/>
                </a:cubicBezTo>
                <a:cubicBezTo>
                  <a:pt x="5797917" y="45087"/>
                  <a:pt x="6052690" y="0"/>
                  <a:pt x="6284890" y="66340"/>
                </a:cubicBezTo>
                <a:cubicBezTo>
                  <a:pt x="6297943" y="70069"/>
                  <a:pt x="6310648" y="74925"/>
                  <a:pt x="6323527" y="79218"/>
                </a:cubicBezTo>
                <a:cubicBezTo>
                  <a:pt x="6327820" y="92097"/>
                  <a:pt x="6325358" y="109964"/>
                  <a:pt x="6336405" y="117855"/>
                </a:cubicBezTo>
                <a:cubicBezTo>
                  <a:pt x="6358499" y="133636"/>
                  <a:pt x="6387921" y="135027"/>
                  <a:pt x="6413679" y="143613"/>
                </a:cubicBezTo>
                <a:cubicBezTo>
                  <a:pt x="6426558" y="147906"/>
                  <a:pt x="6441020" y="148962"/>
                  <a:pt x="6452315" y="156492"/>
                </a:cubicBezTo>
                <a:cubicBezTo>
                  <a:pt x="6478073" y="173664"/>
                  <a:pt x="6500221" y="198217"/>
                  <a:pt x="6529589" y="208007"/>
                </a:cubicBezTo>
                <a:lnTo>
                  <a:pt x="6606862" y="233765"/>
                </a:lnTo>
                <a:cubicBezTo>
                  <a:pt x="6615448" y="246644"/>
                  <a:pt x="6621675" y="261456"/>
                  <a:pt x="6632620" y="272401"/>
                </a:cubicBezTo>
                <a:cubicBezTo>
                  <a:pt x="6643565" y="283346"/>
                  <a:pt x="6661587" y="286072"/>
                  <a:pt x="6671256" y="298159"/>
                </a:cubicBezTo>
                <a:cubicBezTo>
                  <a:pt x="6679737" y="308760"/>
                  <a:pt x="6678064" y="324654"/>
                  <a:pt x="6684135" y="336796"/>
                </a:cubicBezTo>
                <a:cubicBezTo>
                  <a:pt x="6691057" y="350640"/>
                  <a:pt x="6701307" y="362553"/>
                  <a:pt x="6709893" y="375432"/>
                </a:cubicBezTo>
                <a:cubicBezTo>
                  <a:pt x="6714186" y="388311"/>
                  <a:pt x="6714291" y="403468"/>
                  <a:pt x="6722772" y="414069"/>
                </a:cubicBezTo>
                <a:cubicBezTo>
                  <a:pt x="6789348" y="497291"/>
                  <a:pt x="6741915" y="381349"/>
                  <a:pt x="6774287" y="478463"/>
                </a:cubicBezTo>
                <a:cubicBezTo>
                  <a:pt x="6781906" y="539412"/>
                  <a:pt x="6771178" y="578385"/>
                  <a:pt x="6812924" y="620131"/>
                </a:cubicBezTo>
                <a:cubicBezTo>
                  <a:pt x="6823869" y="631076"/>
                  <a:pt x="6838681" y="637303"/>
                  <a:pt x="6851560" y="645889"/>
                </a:cubicBezTo>
                <a:cubicBezTo>
                  <a:pt x="6910606" y="734457"/>
                  <a:pt x="6873708" y="713372"/>
                  <a:pt x="6941712" y="736041"/>
                </a:cubicBezTo>
                <a:cubicBezTo>
                  <a:pt x="6946005" y="766092"/>
                  <a:pt x="6933126" y="804728"/>
                  <a:pt x="6954591" y="826193"/>
                </a:cubicBezTo>
                <a:cubicBezTo>
                  <a:pt x="6976056" y="847658"/>
                  <a:pt x="7014977" y="833119"/>
                  <a:pt x="7044743" y="839072"/>
                </a:cubicBezTo>
                <a:cubicBezTo>
                  <a:pt x="7108794" y="851882"/>
                  <a:pt x="7059851" y="850080"/>
                  <a:pt x="7122017" y="877709"/>
                </a:cubicBezTo>
                <a:cubicBezTo>
                  <a:pt x="7146828" y="888736"/>
                  <a:pt x="7172509" y="899002"/>
                  <a:pt x="7199290" y="903466"/>
                </a:cubicBezTo>
                <a:lnTo>
                  <a:pt x="7353836" y="929224"/>
                </a:lnTo>
                <a:cubicBezTo>
                  <a:pt x="7564183" y="916077"/>
                  <a:pt x="7491077" y="916345"/>
                  <a:pt x="7572777" y="916345"/>
                </a:cubicBezTo>
              </a:path>
            </a:pathLst>
          </a:cu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IN" dirty="0"/>
          </a:p>
        </p:txBody>
      </p:sp>
      <p:sp>
        <p:nvSpPr>
          <p:cNvPr id="31" name="Rectangle 30"/>
          <p:cNvSpPr/>
          <p:nvPr/>
        </p:nvSpPr>
        <p:spPr>
          <a:xfrm>
            <a:off x="1357313" y="3500438"/>
            <a:ext cx="7500937" cy="2643187"/>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1274" name="TextBox 31"/>
          <p:cNvSpPr txBox="1">
            <a:spLocks noChangeArrowheads="1"/>
          </p:cNvSpPr>
          <p:nvPr/>
        </p:nvSpPr>
        <p:spPr bwMode="auto">
          <a:xfrm>
            <a:off x="2428875" y="3857625"/>
            <a:ext cx="3929063" cy="369888"/>
          </a:xfrm>
          <a:prstGeom prst="rect">
            <a:avLst/>
          </a:prstGeom>
          <a:noFill/>
          <a:ln w="9525">
            <a:noFill/>
            <a:miter lim="800000"/>
            <a:headEnd/>
            <a:tailEnd/>
          </a:ln>
        </p:spPr>
        <p:txBody>
          <a:bodyPr>
            <a:spAutoFit/>
          </a:bodyPr>
          <a:lstStyle/>
          <a:p>
            <a:r>
              <a:rPr lang="en-US" sz="1800" dirty="0"/>
              <a:t>Long Term Contracts 7-25 yrs  </a:t>
            </a:r>
            <a:endParaRPr lang="en-IN" sz="1800" dirty="0"/>
          </a:p>
        </p:txBody>
      </p:sp>
      <p:sp>
        <p:nvSpPr>
          <p:cNvPr id="33" name="Rectangle 32"/>
          <p:cNvSpPr/>
          <p:nvPr/>
        </p:nvSpPr>
        <p:spPr>
          <a:xfrm>
            <a:off x="1357313" y="2928938"/>
            <a:ext cx="7500937" cy="500062"/>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1276" name="TextBox 34"/>
          <p:cNvSpPr txBox="1">
            <a:spLocks noChangeArrowheads="1"/>
          </p:cNvSpPr>
          <p:nvPr/>
        </p:nvSpPr>
        <p:spPr bwMode="auto">
          <a:xfrm>
            <a:off x="2224088" y="2952750"/>
            <a:ext cx="5848350" cy="523220"/>
          </a:xfrm>
          <a:prstGeom prst="rect">
            <a:avLst/>
          </a:prstGeom>
          <a:noFill/>
          <a:ln w="9525">
            <a:noFill/>
            <a:miter lim="800000"/>
            <a:headEnd/>
            <a:tailEnd/>
          </a:ln>
        </p:spPr>
        <p:txBody>
          <a:bodyPr>
            <a:spAutoFit/>
          </a:bodyPr>
          <a:lstStyle/>
          <a:p>
            <a:r>
              <a:rPr lang="en-US" sz="1600" dirty="0">
                <a:solidFill>
                  <a:schemeClr val="tx1"/>
                </a:solidFill>
              </a:rPr>
              <a:t>Medium  Term Contracts &gt; 1year up to 7 years</a:t>
            </a:r>
          </a:p>
          <a:p>
            <a:r>
              <a:rPr lang="en-US" dirty="0"/>
              <a:t>  </a:t>
            </a:r>
            <a:endParaRPr lang="en-IN" dirty="0"/>
          </a:p>
        </p:txBody>
      </p:sp>
      <p:sp>
        <p:nvSpPr>
          <p:cNvPr id="36" name="Rectangle 35"/>
          <p:cNvSpPr/>
          <p:nvPr/>
        </p:nvSpPr>
        <p:spPr>
          <a:xfrm>
            <a:off x="3209925" y="2500313"/>
            <a:ext cx="1704975" cy="35083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37" name="Rectangle 36"/>
          <p:cNvSpPr/>
          <p:nvPr/>
        </p:nvSpPr>
        <p:spPr>
          <a:xfrm>
            <a:off x="6588125" y="2428875"/>
            <a:ext cx="1357313" cy="33020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sp>
        <p:nvSpPr>
          <p:cNvPr id="11279" name="TextBox 33"/>
          <p:cNvSpPr txBox="1">
            <a:spLocks noChangeArrowheads="1"/>
          </p:cNvSpPr>
          <p:nvPr/>
        </p:nvSpPr>
        <p:spPr bwMode="auto">
          <a:xfrm>
            <a:off x="3278188" y="2428875"/>
            <a:ext cx="2008187" cy="523875"/>
          </a:xfrm>
          <a:prstGeom prst="rect">
            <a:avLst/>
          </a:prstGeom>
          <a:noFill/>
          <a:ln w="9525">
            <a:noFill/>
            <a:miter lim="800000"/>
            <a:headEnd/>
            <a:tailEnd/>
          </a:ln>
        </p:spPr>
        <p:txBody>
          <a:bodyPr>
            <a:spAutoFit/>
          </a:bodyPr>
          <a:lstStyle/>
          <a:p>
            <a:r>
              <a:rPr lang="en-US" sz="1400" dirty="0">
                <a:solidFill>
                  <a:schemeClr val="tx1"/>
                </a:solidFill>
              </a:rPr>
              <a:t>Short Term Contracts</a:t>
            </a:r>
          </a:p>
          <a:p>
            <a:r>
              <a:rPr lang="en-US" sz="1400" dirty="0">
                <a:solidFill>
                  <a:schemeClr val="tx1"/>
                </a:solidFill>
              </a:rPr>
              <a:t> &lt; 1 yr </a:t>
            </a:r>
            <a:endParaRPr lang="en-IN" sz="1400" dirty="0">
              <a:solidFill>
                <a:schemeClr val="tx1"/>
              </a:solidFill>
            </a:endParaRPr>
          </a:p>
        </p:txBody>
      </p:sp>
      <p:sp>
        <p:nvSpPr>
          <p:cNvPr id="11280" name="TextBox 37"/>
          <p:cNvSpPr txBox="1">
            <a:spLocks noChangeArrowheads="1"/>
          </p:cNvSpPr>
          <p:nvPr/>
        </p:nvSpPr>
        <p:spPr bwMode="auto">
          <a:xfrm>
            <a:off x="2244725" y="6329363"/>
            <a:ext cx="928688" cy="400110"/>
          </a:xfrm>
          <a:prstGeom prst="rect">
            <a:avLst/>
          </a:prstGeom>
          <a:noFill/>
          <a:ln w="9525">
            <a:noFill/>
            <a:miter lim="800000"/>
            <a:headEnd/>
            <a:tailEnd/>
          </a:ln>
        </p:spPr>
        <p:txBody>
          <a:bodyPr>
            <a:spAutoFit/>
          </a:bodyPr>
          <a:lstStyle/>
          <a:p>
            <a:r>
              <a:rPr lang="en-US" sz="2000" dirty="0">
                <a:solidFill>
                  <a:schemeClr val="tx1"/>
                </a:solidFill>
              </a:rPr>
              <a:t>Time</a:t>
            </a:r>
            <a:r>
              <a:rPr lang="en-US" sz="2000" dirty="0"/>
              <a:t> </a:t>
            </a:r>
            <a:endParaRPr lang="en-IN" sz="2000" dirty="0"/>
          </a:p>
        </p:txBody>
      </p:sp>
      <p:sp>
        <p:nvSpPr>
          <p:cNvPr id="11281" name="TextBox 38"/>
          <p:cNvSpPr txBox="1">
            <a:spLocks noChangeArrowheads="1"/>
          </p:cNvSpPr>
          <p:nvPr/>
        </p:nvSpPr>
        <p:spPr bwMode="auto">
          <a:xfrm rot="-5400000">
            <a:off x="279400" y="4351616"/>
            <a:ext cx="1357313" cy="369332"/>
          </a:xfrm>
          <a:prstGeom prst="rect">
            <a:avLst/>
          </a:prstGeom>
          <a:noFill/>
          <a:ln w="9525">
            <a:noFill/>
            <a:miter lim="800000"/>
            <a:headEnd/>
            <a:tailEnd/>
          </a:ln>
        </p:spPr>
        <p:txBody>
          <a:bodyPr>
            <a:spAutoFit/>
          </a:bodyPr>
          <a:lstStyle/>
          <a:p>
            <a:r>
              <a:rPr lang="en-US" sz="1800" dirty="0">
                <a:solidFill>
                  <a:schemeClr val="tx1"/>
                </a:solidFill>
              </a:rPr>
              <a:t>Demand</a:t>
            </a:r>
            <a:r>
              <a:rPr lang="en-US" dirty="0">
                <a:solidFill>
                  <a:schemeClr val="tx1"/>
                </a:solidFill>
              </a:rPr>
              <a:t> </a:t>
            </a:r>
            <a:endParaRPr lang="en-IN" dirty="0">
              <a:solidFill>
                <a:schemeClr val="tx1"/>
              </a:solidFill>
            </a:endParaRPr>
          </a:p>
        </p:txBody>
      </p:sp>
      <p:cxnSp>
        <p:nvCxnSpPr>
          <p:cNvPr id="43" name="Straight Arrow Connector 42"/>
          <p:cNvCxnSpPr>
            <a:endCxn id="28" idx="8"/>
          </p:cNvCxnSpPr>
          <p:nvPr/>
        </p:nvCxnSpPr>
        <p:spPr>
          <a:xfrm rot="5400000">
            <a:off x="1871663" y="2090738"/>
            <a:ext cx="933450" cy="381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283" name="TextBox 43"/>
          <p:cNvSpPr txBox="1">
            <a:spLocks noChangeArrowheads="1"/>
          </p:cNvSpPr>
          <p:nvPr/>
        </p:nvSpPr>
        <p:spPr bwMode="auto">
          <a:xfrm>
            <a:off x="1643063" y="1357313"/>
            <a:ext cx="1500187" cy="276999"/>
          </a:xfrm>
          <a:prstGeom prst="rect">
            <a:avLst/>
          </a:prstGeom>
          <a:noFill/>
          <a:ln w="9525">
            <a:noFill/>
            <a:miter lim="800000"/>
            <a:headEnd/>
            <a:tailEnd/>
          </a:ln>
        </p:spPr>
        <p:txBody>
          <a:bodyPr>
            <a:spAutoFit/>
          </a:bodyPr>
          <a:lstStyle/>
          <a:p>
            <a:r>
              <a:rPr lang="en-US" dirty="0">
                <a:solidFill>
                  <a:schemeClr val="tx1"/>
                </a:solidFill>
              </a:rPr>
              <a:t>Actual Load  </a:t>
            </a:r>
            <a:endParaRPr lang="en-IN" dirty="0">
              <a:solidFill>
                <a:schemeClr val="tx1"/>
              </a:solidFill>
            </a:endParaRPr>
          </a:p>
        </p:txBody>
      </p:sp>
      <p:sp>
        <p:nvSpPr>
          <p:cNvPr id="11284" name="TextBox 44"/>
          <p:cNvSpPr txBox="1">
            <a:spLocks noChangeArrowheads="1"/>
          </p:cNvSpPr>
          <p:nvPr/>
        </p:nvSpPr>
        <p:spPr bwMode="auto">
          <a:xfrm>
            <a:off x="3286125" y="1273175"/>
            <a:ext cx="2071688" cy="276999"/>
          </a:xfrm>
          <a:prstGeom prst="rect">
            <a:avLst/>
          </a:prstGeom>
          <a:noFill/>
          <a:ln w="9525">
            <a:noFill/>
            <a:miter lim="800000"/>
            <a:headEnd/>
            <a:tailEnd/>
          </a:ln>
        </p:spPr>
        <p:txBody>
          <a:bodyPr>
            <a:spAutoFit/>
          </a:bodyPr>
          <a:lstStyle/>
          <a:p>
            <a:r>
              <a:rPr lang="en-US" dirty="0">
                <a:solidFill>
                  <a:schemeClr val="tx1"/>
                </a:solidFill>
              </a:rPr>
              <a:t> Forecasted Load   </a:t>
            </a:r>
            <a:endParaRPr lang="en-IN" dirty="0">
              <a:solidFill>
                <a:schemeClr val="tx1"/>
              </a:solidFill>
            </a:endParaRPr>
          </a:p>
        </p:txBody>
      </p:sp>
      <p:cxnSp>
        <p:nvCxnSpPr>
          <p:cNvPr id="46" name="Straight Arrow Connector 45"/>
          <p:cNvCxnSpPr/>
          <p:nvPr/>
        </p:nvCxnSpPr>
        <p:spPr>
          <a:xfrm rot="5400000">
            <a:off x="2464594" y="1821657"/>
            <a:ext cx="1285875" cy="6429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itle 21"/>
          <p:cNvSpPr>
            <a:spLocks noGrp="1"/>
          </p:cNvSpPr>
          <p:nvPr>
            <p:ph type="title" idx="4294967295"/>
          </p:nvPr>
        </p:nvSpPr>
        <p:spPr>
          <a:xfrm>
            <a:off x="914400" y="0"/>
            <a:ext cx="8229600" cy="1143000"/>
          </a:xfrm>
        </p:spPr>
        <p:txBody>
          <a:bodyPr/>
          <a:lstStyle/>
          <a:p>
            <a:pPr eaLnBrk="1" hangingPunct="1">
              <a:defRPr/>
            </a:pPr>
            <a:r>
              <a:rPr lang="en-US" dirty="0" smtClean="0"/>
              <a:t> </a:t>
            </a:r>
            <a:r>
              <a:rPr lang="en-US" sz="3900" dirty="0" smtClean="0"/>
              <a:t>DISCOM Portfolio </a:t>
            </a:r>
            <a:endParaRPr lang="en-IN" sz="3900" dirty="0" smtClean="0"/>
          </a:p>
        </p:txBody>
      </p:sp>
      <p:cxnSp>
        <p:nvCxnSpPr>
          <p:cNvPr id="25" name="Straight Arrow Connector 24"/>
          <p:cNvCxnSpPr/>
          <p:nvPr/>
        </p:nvCxnSpPr>
        <p:spPr>
          <a:xfrm rot="10800000" flipV="1">
            <a:off x="4429125" y="1785938"/>
            <a:ext cx="1357313" cy="1428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288" name="TextBox 44"/>
          <p:cNvSpPr txBox="1">
            <a:spLocks noChangeArrowheads="1"/>
          </p:cNvSpPr>
          <p:nvPr/>
        </p:nvSpPr>
        <p:spPr bwMode="auto">
          <a:xfrm>
            <a:off x="5715000" y="1416050"/>
            <a:ext cx="2500313" cy="276999"/>
          </a:xfrm>
          <a:prstGeom prst="rect">
            <a:avLst/>
          </a:prstGeom>
          <a:noFill/>
          <a:ln w="9525">
            <a:noFill/>
            <a:miter lim="800000"/>
            <a:headEnd/>
            <a:tailEnd/>
          </a:ln>
        </p:spPr>
        <p:txBody>
          <a:bodyPr>
            <a:spAutoFit/>
          </a:bodyPr>
          <a:lstStyle/>
          <a:p>
            <a:r>
              <a:rPr lang="en-US" dirty="0">
                <a:solidFill>
                  <a:schemeClr val="tx1"/>
                </a:solidFill>
              </a:rPr>
              <a:t> Real Time Market / UI  </a:t>
            </a:r>
            <a:endParaRPr lang="en-IN" dirty="0">
              <a:solidFill>
                <a:schemeClr val="tx1"/>
              </a:solidFill>
            </a:endParaRPr>
          </a:p>
        </p:txBody>
      </p:sp>
      <p:sp>
        <p:nvSpPr>
          <p:cNvPr id="32" name="Rectangle 31"/>
          <p:cNvSpPr/>
          <p:nvPr/>
        </p:nvSpPr>
        <p:spPr>
          <a:xfrm>
            <a:off x="3214688" y="2071688"/>
            <a:ext cx="1704975" cy="35083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dirty="0">
                <a:solidFill>
                  <a:schemeClr val="bg1"/>
                </a:solidFill>
                <a:latin typeface="Arial" pitchFamily="34" charset="0"/>
                <a:cs typeface="Arial" pitchFamily="34" charset="0"/>
              </a:rPr>
              <a:t>Day ahead Contracts </a:t>
            </a:r>
            <a:endParaRPr lang="en-IN" sz="1200" dirty="0">
              <a:solidFill>
                <a:schemeClr val="bg1"/>
              </a:solidFill>
              <a:latin typeface="Arial" pitchFamily="34" charset="0"/>
              <a:cs typeface="Arial" pitchFamily="34" charset="0"/>
            </a:endParaRPr>
          </a:p>
        </p:txBody>
      </p:sp>
      <p:sp>
        <p:nvSpPr>
          <p:cNvPr id="34" name="Rectangle 33"/>
          <p:cNvSpPr/>
          <p:nvPr/>
        </p:nvSpPr>
        <p:spPr>
          <a:xfrm>
            <a:off x="6559550" y="2143125"/>
            <a:ext cx="1428750" cy="214313"/>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dirty="0"/>
          </a:p>
        </p:txBody>
      </p:sp>
      <p:cxnSp>
        <p:nvCxnSpPr>
          <p:cNvPr id="49" name="Straight Connector 48"/>
          <p:cNvCxnSpPr/>
          <p:nvPr/>
        </p:nvCxnSpPr>
        <p:spPr>
          <a:xfrm>
            <a:off x="984250" y="3500438"/>
            <a:ext cx="285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1000125" y="2500313"/>
            <a:ext cx="285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000125" y="2928938"/>
            <a:ext cx="285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1071563" y="3500438"/>
            <a:ext cx="285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a:off x="1020763" y="2114550"/>
            <a:ext cx="285750" cy="0"/>
          </a:xfrm>
          <a:prstGeom prst="line">
            <a:avLst/>
          </a:prstGeom>
        </p:spPr>
        <p:style>
          <a:lnRef idx="1">
            <a:schemeClr val="accent1"/>
          </a:lnRef>
          <a:fillRef idx="0">
            <a:schemeClr val="accent1"/>
          </a:fillRef>
          <a:effectRef idx="0">
            <a:schemeClr val="accent1"/>
          </a:effectRef>
          <a:fontRef idx="minor">
            <a:schemeClr val="tx1"/>
          </a:fontRef>
        </p:style>
      </p:cxnSp>
      <p:sp>
        <p:nvSpPr>
          <p:cNvPr id="11296" name="TextBox 53"/>
          <p:cNvSpPr txBox="1">
            <a:spLocks noChangeArrowheads="1"/>
          </p:cNvSpPr>
          <p:nvPr/>
        </p:nvSpPr>
        <p:spPr bwMode="auto">
          <a:xfrm>
            <a:off x="0" y="3357563"/>
            <a:ext cx="1143000" cy="276999"/>
          </a:xfrm>
          <a:prstGeom prst="rect">
            <a:avLst/>
          </a:prstGeom>
          <a:noFill/>
          <a:ln w="9525">
            <a:noFill/>
            <a:miter lim="800000"/>
            <a:headEnd/>
            <a:tailEnd/>
          </a:ln>
        </p:spPr>
        <p:txBody>
          <a:bodyPr>
            <a:spAutoFit/>
          </a:bodyPr>
          <a:lstStyle/>
          <a:p>
            <a:r>
              <a:rPr lang="en-US">
                <a:solidFill>
                  <a:schemeClr val="tx1"/>
                </a:solidFill>
              </a:rPr>
              <a:t>70-85%</a:t>
            </a:r>
            <a:endParaRPr lang="en-IN">
              <a:solidFill>
                <a:schemeClr val="tx1"/>
              </a:solidFill>
            </a:endParaRPr>
          </a:p>
        </p:txBody>
      </p:sp>
      <p:sp>
        <p:nvSpPr>
          <p:cNvPr id="11297" name="TextBox 54"/>
          <p:cNvSpPr txBox="1">
            <a:spLocks noChangeArrowheads="1"/>
          </p:cNvSpPr>
          <p:nvPr/>
        </p:nvSpPr>
        <p:spPr bwMode="auto">
          <a:xfrm>
            <a:off x="0" y="2786063"/>
            <a:ext cx="1143000" cy="276999"/>
          </a:xfrm>
          <a:prstGeom prst="rect">
            <a:avLst/>
          </a:prstGeom>
          <a:noFill/>
          <a:ln w="9525">
            <a:noFill/>
            <a:miter lim="800000"/>
            <a:headEnd/>
            <a:tailEnd/>
          </a:ln>
        </p:spPr>
        <p:txBody>
          <a:bodyPr>
            <a:spAutoFit/>
          </a:bodyPr>
          <a:lstStyle/>
          <a:p>
            <a:r>
              <a:rPr lang="en-US">
                <a:solidFill>
                  <a:schemeClr val="tx1"/>
                </a:solidFill>
              </a:rPr>
              <a:t>10-15 %</a:t>
            </a:r>
            <a:endParaRPr lang="en-IN">
              <a:solidFill>
                <a:schemeClr val="tx1"/>
              </a:solidFill>
            </a:endParaRPr>
          </a:p>
        </p:txBody>
      </p:sp>
      <p:sp>
        <p:nvSpPr>
          <p:cNvPr id="11298" name="TextBox 55"/>
          <p:cNvSpPr txBox="1">
            <a:spLocks noChangeArrowheads="1"/>
          </p:cNvSpPr>
          <p:nvPr/>
        </p:nvSpPr>
        <p:spPr bwMode="auto">
          <a:xfrm>
            <a:off x="0" y="2286000"/>
            <a:ext cx="1143000" cy="276999"/>
          </a:xfrm>
          <a:prstGeom prst="rect">
            <a:avLst/>
          </a:prstGeom>
          <a:noFill/>
          <a:ln w="9525">
            <a:noFill/>
            <a:miter lim="800000"/>
            <a:headEnd/>
            <a:tailEnd/>
          </a:ln>
        </p:spPr>
        <p:txBody>
          <a:bodyPr>
            <a:spAutoFit/>
          </a:bodyPr>
          <a:lstStyle/>
          <a:p>
            <a:r>
              <a:rPr lang="en-US">
                <a:solidFill>
                  <a:schemeClr val="tx1"/>
                </a:solidFill>
              </a:rPr>
              <a:t>5-10%</a:t>
            </a:r>
            <a:endParaRPr lang="en-IN">
              <a:solidFill>
                <a:schemeClr val="tx1"/>
              </a:solidFill>
            </a:endParaRPr>
          </a:p>
        </p:txBody>
      </p:sp>
      <p:sp>
        <p:nvSpPr>
          <p:cNvPr id="11299" name="TextBox 56"/>
          <p:cNvSpPr txBox="1">
            <a:spLocks noChangeArrowheads="1"/>
          </p:cNvSpPr>
          <p:nvPr/>
        </p:nvSpPr>
        <p:spPr bwMode="auto">
          <a:xfrm>
            <a:off x="0" y="1928813"/>
            <a:ext cx="1143000" cy="276999"/>
          </a:xfrm>
          <a:prstGeom prst="rect">
            <a:avLst/>
          </a:prstGeom>
          <a:noFill/>
          <a:ln w="9525">
            <a:noFill/>
            <a:miter lim="800000"/>
            <a:headEnd/>
            <a:tailEnd/>
          </a:ln>
        </p:spPr>
        <p:txBody>
          <a:bodyPr>
            <a:spAutoFit/>
          </a:bodyPr>
          <a:lstStyle/>
          <a:p>
            <a:r>
              <a:rPr lang="en-US">
                <a:solidFill>
                  <a:schemeClr val="tx1"/>
                </a:solidFill>
              </a:rPr>
              <a:t>2 - 3 %</a:t>
            </a:r>
            <a:endParaRPr lang="en-IN">
              <a:solidFill>
                <a:schemeClr val="tx1"/>
              </a:solidFill>
            </a:endParaRPr>
          </a:p>
        </p:txBody>
      </p:sp>
      <p:sp>
        <p:nvSpPr>
          <p:cNvPr id="11300" name="TextBox 57"/>
          <p:cNvSpPr txBox="1">
            <a:spLocks noChangeArrowheads="1"/>
          </p:cNvSpPr>
          <p:nvPr/>
        </p:nvSpPr>
        <p:spPr bwMode="auto">
          <a:xfrm>
            <a:off x="0" y="1571625"/>
            <a:ext cx="1143000" cy="276999"/>
          </a:xfrm>
          <a:prstGeom prst="rect">
            <a:avLst/>
          </a:prstGeom>
          <a:noFill/>
          <a:ln w="9525">
            <a:noFill/>
            <a:miter lim="800000"/>
            <a:headEnd/>
            <a:tailEnd/>
          </a:ln>
        </p:spPr>
        <p:txBody>
          <a:bodyPr>
            <a:spAutoFit/>
          </a:bodyPr>
          <a:lstStyle/>
          <a:p>
            <a:r>
              <a:rPr lang="en-US" dirty="0">
                <a:solidFill>
                  <a:schemeClr val="tx1"/>
                </a:solidFill>
              </a:rPr>
              <a:t>&gt;0.5 %</a:t>
            </a:r>
            <a:endParaRPr lang="en-IN" dirty="0">
              <a:solidFill>
                <a:schemeClr val="tx1"/>
              </a:solidFill>
            </a:endParaRPr>
          </a:p>
        </p:txBody>
      </p:sp>
      <p:cxnSp>
        <p:nvCxnSpPr>
          <p:cNvPr id="59" name="Straight Connector 58"/>
          <p:cNvCxnSpPr/>
          <p:nvPr/>
        </p:nvCxnSpPr>
        <p:spPr>
          <a:xfrm>
            <a:off x="1000125" y="1785938"/>
            <a:ext cx="2857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1285875" y="2500313"/>
            <a:ext cx="1785938"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343025" y="2114550"/>
            <a:ext cx="1785938" cy="0"/>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a:endCxn id="28" idx="24"/>
          </p:cNvCxnSpPr>
          <p:nvPr/>
        </p:nvCxnSpPr>
        <p:spPr>
          <a:xfrm flipV="1">
            <a:off x="1285875" y="1778000"/>
            <a:ext cx="2487613" cy="7938"/>
          </a:xfrm>
          <a:prstGeom prst="line">
            <a:avLst/>
          </a:prstGeom>
          <a:ln w="50800">
            <a:prstDash val="dash"/>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276600" y="6324600"/>
            <a:ext cx="5715000" cy="276999"/>
          </a:xfrm>
          <a:prstGeom prst="rect">
            <a:avLst/>
          </a:prstGeom>
          <a:solidFill>
            <a:srgbClr val="92D050"/>
          </a:solidFill>
        </p:spPr>
        <p:txBody>
          <a:bodyPr wrap="square" rtlCol="0">
            <a:spAutoFit/>
          </a:bodyPr>
          <a:lstStyle/>
          <a:p>
            <a:r>
              <a:rPr lang="en-US" dirty="0" smtClean="0">
                <a:solidFill>
                  <a:schemeClr val="tx1"/>
                </a:solidFill>
              </a:rPr>
              <a:t>Varies from country to country – Norway 50-60 % Spot, Brazil 103 % Long term </a:t>
            </a:r>
            <a:endParaRPr lang="en-US" dirty="0">
              <a:solidFill>
                <a:schemeClr val="tx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214414" y="285728"/>
            <a:ext cx="7467600" cy="1143000"/>
          </a:xfrm>
        </p:spPr>
        <p:txBody>
          <a:bodyPr>
            <a:normAutofit/>
          </a:bodyPr>
          <a:lstStyle/>
          <a:p>
            <a:r>
              <a:rPr lang="en-US" sz="3900" dirty="0" smtClean="0"/>
              <a:t>Market Breakup  </a:t>
            </a:r>
            <a:endParaRPr lang="en-IN" sz="3900" dirty="0"/>
          </a:p>
        </p:txBody>
      </p:sp>
      <p:sp>
        <p:nvSpPr>
          <p:cNvPr id="7" name="TextBox 6"/>
          <p:cNvSpPr txBox="1">
            <a:spLocks noChangeArrowheads="1"/>
          </p:cNvSpPr>
          <p:nvPr/>
        </p:nvSpPr>
        <p:spPr bwMode="auto">
          <a:xfrm>
            <a:off x="304800" y="5857892"/>
            <a:ext cx="8624918" cy="646331"/>
          </a:xfrm>
          <a:prstGeom prst="rect">
            <a:avLst/>
          </a:prstGeom>
          <a:solidFill>
            <a:srgbClr val="92D050"/>
          </a:solidFill>
          <a:ln w="9525">
            <a:noFill/>
            <a:miter lim="800000"/>
            <a:headEnd/>
            <a:tailEnd/>
          </a:ln>
        </p:spPr>
        <p:txBody>
          <a:bodyPr wrap="square">
            <a:spAutoFit/>
          </a:bodyPr>
          <a:lstStyle/>
          <a:p>
            <a:r>
              <a:rPr lang="en-US" sz="1800" dirty="0" smtClean="0">
                <a:solidFill>
                  <a:schemeClr val="tx1"/>
                </a:solidFill>
                <a:latin typeface="Constantia" pitchFamily="18" charset="0"/>
              </a:rPr>
              <a:t>Short term market turnover is only 10 % of total generation ,PX volume is 2 % of total generation </a:t>
            </a:r>
            <a:endParaRPr lang="en-US" sz="1800" dirty="0">
              <a:solidFill>
                <a:schemeClr val="tx1"/>
              </a:solidFill>
              <a:latin typeface="Constantia" pitchFamily="18" charset="0"/>
            </a:endParaRPr>
          </a:p>
        </p:txBody>
      </p:sp>
      <p:graphicFrame>
        <p:nvGraphicFramePr>
          <p:cNvPr id="8" name="Chart 7"/>
          <p:cNvGraphicFramePr/>
          <p:nvPr/>
        </p:nvGraphicFramePr>
        <p:xfrm>
          <a:off x="990600" y="1600200"/>
          <a:ext cx="6858000" cy="37337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shall discuss….</a:t>
            </a:r>
            <a:endParaRPr lang="en-US" dirty="0"/>
          </a:p>
        </p:txBody>
      </p:sp>
      <p:sp>
        <p:nvSpPr>
          <p:cNvPr id="3" name="Content Placeholder 2"/>
          <p:cNvSpPr>
            <a:spLocks noGrp="1"/>
          </p:cNvSpPr>
          <p:nvPr>
            <p:ph idx="1"/>
          </p:nvPr>
        </p:nvSpPr>
        <p:spPr/>
        <p:txBody>
          <a:bodyPr/>
          <a:lstStyle/>
          <a:p>
            <a:r>
              <a:rPr lang="en-US" dirty="0" smtClean="0"/>
              <a:t>Markets </a:t>
            </a:r>
          </a:p>
          <a:p>
            <a:r>
              <a:rPr lang="en-US" dirty="0" smtClean="0"/>
              <a:t>Indian Power markets </a:t>
            </a:r>
          </a:p>
          <a:p>
            <a:r>
              <a:rPr lang="en-US" dirty="0" smtClean="0"/>
              <a:t>Power Exchanges</a:t>
            </a:r>
          </a:p>
          <a:p>
            <a:r>
              <a:rPr lang="en-US" dirty="0" smtClean="0"/>
              <a:t>Regulatory Initiatives for market development </a:t>
            </a:r>
          </a:p>
          <a:p>
            <a:pPr>
              <a:buNone/>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142976" y="1071546"/>
          <a:ext cx="7786742" cy="4368254"/>
        </p:xfrm>
        <a:graphic>
          <a:graphicData uri="http://schemas.openxmlformats.org/drawingml/2006/table">
            <a:tbl>
              <a:tblPr/>
              <a:tblGrid>
                <a:gridCol w="980752"/>
                <a:gridCol w="633086"/>
                <a:gridCol w="663756"/>
                <a:gridCol w="730132"/>
                <a:gridCol w="929259"/>
                <a:gridCol w="929259"/>
                <a:gridCol w="1390246"/>
                <a:gridCol w="1530252"/>
              </a:tblGrid>
              <a:tr h="276925">
                <a:tc>
                  <a:txBody>
                    <a:bodyPr/>
                    <a:lstStyle/>
                    <a:p>
                      <a:pPr algn="ctr" fontAlgn="b"/>
                      <a:r>
                        <a:rPr lang="en-US" sz="1600" b="0" i="0" u="none" strike="noStrike" dirty="0">
                          <a:solidFill>
                            <a:srgbClr val="000000"/>
                          </a:solidFill>
                          <a:latin typeface="Calibri"/>
                        </a:rPr>
                        <a:t>Year</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gridSpan="2">
                  <a:txBody>
                    <a:bodyPr/>
                    <a:lstStyle/>
                    <a:p>
                      <a:pPr algn="ctr" fontAlgn="b"/>
                      <a:r>
                        <a:rPr lang="en-US" sz="1600" b="0" i="0" u="none" strike="noStrike" dirty="0">
                          <a:solidFill>
                            <a:srgbClr val="000000"/>
                          </a:solidFill>
                          <a:latin typeface="Calibri"/>
                        </a:rPr>
                        <a:t>Transactions through Traders</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hMerge="1">
                  <a:txBody>
                    <a:bodyPr/>
                    <a:lstStyle/>
                    <a:p>
                      <a:endParaRPr lang="en-GB"/>
                    </a:p>
                  </a:txBody>
                  <a:tcPr/>
                </a:tc>
                <a:tc gridSpan="2">
                  <a:txBody>
                    <a:bodyPr/>
                    <a:lstStyle/>
                    <a:p>
                      <a:pPr algn="ctr" fontAlgn="b"/>
                      <a:r>
                        <a:rPr lang="en-US" sz="1600" b="0" i="0" u="none" strike="noStrike" dirty="0">
                          <a:solidFill>
                            <a:srgbClr val="000000"/>
                          </a:solidFill>
                          <a:latin typeface="Calibri"/>
                        </a:rPr>
                        <a:t>Transactions through Power Exchanges</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en-GB"/>
                    </a:p>
                  </a:txBody>
                  <a:tcPr/>
                </a:tc>
                <a:tc rowSpan="2">
                  <a:txBody>
                    <a:bodyPr/>
                    <a:lstStyle/>
                    <a:p>
                      <a:pPr algn="ctr" fontAlgn="b"/>
                      <a:r>
                        <a:rPr lang="en-US" sz="1600" b="0" i="0" u="none" strike="noStrike" dirty="0">
                          <a:solidFill>
                            <a:srgbClr val="000000"/>
                          </a:solidFill>
                          <a:latin typeface="Calibri"/>
                        </a:rPr>
                        <a:t>Size of Market </a:t>
                      </a:r>
                      <a:r>
                        <a:rPr lang="en-US" sz="1600" b="0" i="0" u="none" strike="noStrike" dirty="0" smtClean="0">
                          <a:solidFill>
                            <a:srgbClr val="000000"/>
                          </a:solidFill>
                          <a:latin typeface="Calibri"/>
                        </a:rPr>
                        <a:t>through </a:t>
                      </a:r>
                      <a:r>
                        <a:rPr lang="en-US" sz="1600" b="0" i="0" u="none" strike="noStrike" dirty="0">
                          <a:solidFill>
                            <a:srgbClr val="000000"/>
                          </a:solidFill>
                          <a:latin typeface="Calibri"/>
                        </a:rPr>
                        <a:t>Traders (Rs. Crore)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rowSpan="2">
                  <a:txBody>
                    <a:bodyPr/>
                    <a:lstStyle/>
                    <a:p>
                      <a:pPr algn="ctr" fontAlgn="b"/>
                      <a:r>
                        <a:rPr lang="en-US" sz="1600" b="0" i="0" u="none" strike="noStrike" dirty="0">
                          <a:solidFill>
                            <a:srgbClr val="000000"/>
                          </a:solidFill>
                          <a:latin typeface="Calibri"/>
                        </a:rPr>
                        <a:t>Size of Market for </a:t>
                      </a:r>
                      <a:r>
                        <a:rPr lang="en-US" sz="1600" b="0" i="0" u="none" strike="noStrike" dirty="0" smtClean="0">
                          <a:solidFill>
                            <a:srgbClr val="000000"/>
                          </a:solidFill>
                          <a:latin typeface="Calibri"/>
                        </a:rPr>
                        <a:t>Exchanges </a:t>
                      </a:r>
                      <a:r>
                        <a:rPr lang="en-US" sz="1600" b="0" i="0" u="none" strike="noStrike" dirty="0">
                          <a:solidFill>
                            <a:srgbClr val="000000"/>
                          </a:solidFill>
                          <a:latin typeface="Calibri"/>
                        </a:rPr>
                        <a:t>(Rs. Crore)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rowSpan="2">
                  <a:txBody>
                    <a:bodyPr/>
                    <a:lstStyle/>
                    <a:p>
                      <a:pPr algn="ctr" fontAlgn="b"/>
                      <a:r>
                        <a:rPr lang="en-US" sz="1600" b="0" i="0" u="none" strike="noStrike" dirty="0">
                          <a:solidFill>
                            <a:srgbClr val="000000"/>
                          </a:solidFill>
                          <a:latin typeface="Calibri"/>
                        </a:rPr>
                        <a:t>Total Size of Short Term Market Excluding UI, Bilateral Through DISCOMs, and Input from Bhutan (Rs. Crore)</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491719">
                <a:tc>
                  <a:txBody>
                    <a:bodyPr/>
                    <a:lstStyle/>
                    <a:p>
                      <a:pPr algn="ctr" fontAlgn="b"/>
                      <a:r>
                        <a:rPr lang="en-US" sz="1600" b="0"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0" i="0" u="none" strike="noStrike" dirty="0">
                          <a:solidFill>
                            <a:srgbClr val="000000"/>
                          </a:solidFill>
                          <a:latin typeface="Calibri"/>
                        </a:rPr>
                        <a:t>Volume in Billion Units*</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0" i="0" u="none" strike="noStrike" dirty="0">
                          <a:solidFill>
                            <a:srgbClr val="000000"/>
                          </a:solidFill>
                          <a:latin typeface="Calibri"/>
                        </a:rPr>
                        <a:t>Weighted Average Price (Rs/kWh)</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0" i="0" u="none" strike="noStrike" dirty="0">
                          <a:solidFill>
                            <a:srgbClr val="000000"/>
                          </a:solidFill>
                          <a:latin typeface="Calibri"/>
                        </a:rPr>
                        <a:t>Volume in Billion </a:t>
                      </a:r>
                      <a:r>
                        <a:rPr lang="en-US" sz="1600" b="0" i="0" u="none" strike="noStrike" dirty="0" smtClean="0">
                          <a:solidFill>
                            <a:srgbClr val="000000"/>
                          </a:solidFill>
                          <a:latin typeface="Calibri"/>
                        </a:rPr>
                        <a:t>Units</a:t>
                      </a:r>
                      <a:endParaRPr lang="en-US" sz="1600" b="0"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0" i="0" u="none" strike="noStrike" dirty="0">
                          <a:solidFill>
                            <a:srgbClr val="000000"/>
                          </a:solidFill>
                          <a:latin typeface="Calibri"/>
                        </a:rPr>
                        <a:t>Weighted Average </a:t>
                      </a:r>
                      <a:r>
                        <a:rPr lang="en-US" sz="1600" b="0" i="0" u="none" strike="noStrike" dirty="0" smtClean="0">
                          <a:solidFill>
                            <a:srgbClr val="000000"/>
                          </a:solidFill>
                          <a:latin typeface="Calibri"/>
                        </a:rPr>
                        <a:t>Price (Rs/kWh)</a:t>
                      </a:r>
                      <a:endParaRPr lang="en-US" sz="1600" b="0"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vMerge="1">
                  <a:txBody>
                    <a:bodyPr/>
                    <a:lstStyle/>
                    <a:p>
                      <a:endParaRPr lang="en-GB"/>
                    </a:p>
                  </a:txBody>
                  <a:tcPr/>
                </a:tc>
                <a:tc vMerge="1">
                  <a:txBody>
                    <a:bodyPr/>
                    <a:lstStyle/>
                    <a:p>
                      <a:endParaRPr lang="en-GB"/>
                    </a:p>
                  </a:txBody>
                  <a:tcPr/>
                </a:tc>
                <a:tc vMerge="1">
                  <a:txBody>
                    <a:bodyPr/>
                    <a:lstStyle/>
                    <a:p>
                      <a:endParaRPr lang="en-GB"/>
                    </a:p>
                  </a:txBody>
                  <a:tcPr/>
                </a:tc>
              </a:tr>
              <a:tr h="308252">
                <a:tc>
                  <a:txBody>
                    <a:bodyPr/>
                    <a:lstStyle/>
                    <a:p>
                      <a:pPr algn="ctr" fontAlgn="b"/>
                      <a:r>
                        <a:rPr lang="en-US" sz="1600" b="1" i="0" u="none" strike="noStrike" dirty="0">
                          <a:solidFill>
                            <a:srgbClr val="000000"/>
                          </a:solidFill>
                          <a:latin typeface="Calibri"/>
                        </a:rPr>
                        <a:t>2004-05</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dirty="0">
                          <a:solidFill>
                            <a:srgbClr val="000000"/>
                          </a:solidFill>
                          <a:latin typeface="Calibri"/>
                        </a:rPr>
                        <a:t>10.64</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2.41</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smtClean="0">
                          <a:solidFill>
                            <a:srgbClr val="000000"/>
                          </a:solidFill>
                          <a:latin typeface="Calibri"/>
                        </a:rPr>
                        <a:t>-</a:t>
                      </a:r>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2564</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a:solidFill>
                            <a:srgbClr val="000000"/>
                          </a:solidFill>
                          <a:latin typeface="Calibri"/>
                        </a:rPr>
                        <a:t>2564</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a:solidFill>
                            <a:srgbClr val="000000"/>
                          </a:solidFill>
                          <a:latin typeface="Calibri"/>
                        </a:rPr>
                        <a:t>2005-06</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dirty="0">
                          <a:solidFill>
                            <a:srgbClr val="000000"/>
                          </a:solidFill>
                          <a:latin typeface="Calibri"/>
                        </a:rPr>
                        <a:t>14.18</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3.23</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4580</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4580</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a:solidFill>
                            <a:srgbClr val="000000"/>
                          </a:solidFill>
                          <a:latin typeface="Calibri"/>
                        </a:rPr>
                        <a:t>2006-07</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a:solidFill>
                            <a:srgbClr val="000000"/>
                          </a:solidFill>
                          <a:latin typeface="Calibri"/>
                        </a:rPr>
                        <a:t>15.02</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4.51</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6774</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6774</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a:solidFill>
                            <a:srgbClr val="000000"/>
                          </a:solidFill>
                          <a:latin typeface="Calibri"/>
                        </a:rPr>
                        <a:t>2007-08</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a:solidFill>
                            <a:srgbClr val="000000"/>
                          </a:solidFill>
                          <a:latin typeface="Calibri"/>
                        </a:rPr>
                        <a:t>16.07</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5.6</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 </a:t>
                      </a:r>
                      <a:r>
                        <a:rPr lang="en-US" sz="1600" b="1" i="0" u="none" strike="noStrike" dirty="0" smtClean="0">
                          <a:solidFill>
                            <a:srgbClr val="000000"/>
                          </a:solidFill>
                          <a:latin typeface="Calibri"/>
                        </a:rPr>
                        <a:t>-</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smtClean="0">
                          <a:solidFill>
                            <a:srgbClr val="000000"/>
                          </a:solidFill>
                          <a:latin typeface="Calibri"/>
                        </a:rPr>
                        <a:t>-</a:t>
                      </a:r>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a:solidFill>
                            <a:srgbClr val="000000"/>
                          </a:solidFill>
                          <a:latin typeface="Calibri"/>
                        </a:rPr>
                        <a:t>8999</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 </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8999</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a:solidFill>
                            <a:srgbClr val="000000"/>
                          </a:solidFill>
                          <a:latin typeface="Calibri"/>
                        </a:rPr>
                        <a:t>2008-09</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a:solidFill>
                            <a:srgbClr val="000000"/>
                          </a:solidFill>
                          <a:latin typeface="Calibri"/>
                        </a:rPr>
                        <a:t>21.42</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7.31</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a:solidFill>
                            <a:srgbClr val="000000"/>
                          </a:solidFill>
                          <a:latin typeface="Calibri"/>
                        </a:rPr>
                        <a:t>2.77</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7.49</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a:solidFill>
                            <a:srgbClr val="000000"/>
                          </a:solidFill>
                          <a:latin typeface="Calibri"/>
                        </a:rPr>
                        <a:t>15658</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a:solidFill>
                            <a:srgbClr val="000000"/>
                          </a:solidFill>
                          <a:latin typeface="Calibri"/>
                        </a:rPr>
                        <a:t>2075</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a:solidFill>
                            <a:srgbClr val="000000"/>
                          </a:solidFill>
                          <a:latin typeface="Calibri"/>
                        </a:rPr>
                        <a:t>17733</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a:solidFill>
                            <a:srgbClr val="000000"/>
                          </a:solidFill>
                          <a:latin typeface="Calibri"/>
                        </a:rPr>
                        <a:t>2009-10</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dirty="0">
                          <a:solidFill>
                            <a:srgbClr val="000000"/>
                          </a:solidFill>
                          <a:latin typeface="Calibri"/>
                        </a:rPr>
                        <a:t>26.82</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5.26</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a:solidFill>
                            <a:srgbClr val="000000"/>
                          </a:solidFill>
                          <a:latin typeface="Calibri"/>
                        </a:rPr>
                        <a:t>7.086</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smtClean="0">
                          <a:solidFill>
                            <a:srgbClr val="000000"/>
                          </a:solidFill>
                          <a:latin typeface="Calibri"/>
                        </a:rPr>
                        <a:t>4.99</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a:solidFill>
                            <a:srgbClr val="000000"/>
                          </a:solidFill>
                          <a:latin typeface="Calibri"/>
                        </a:rPr>
                        <a:t>14107</a:t>
                      </a: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smtClean="0">
                          <a:solidFill>
                            <a:srgbClr val="000000"/>
                          </a:solidFill>
                          <a:latin typeface="Calibri"/>
                        </a:rPr>
                        <a:t>3536</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smtClean="0">
                          <a:solidFill>
                            <a:srgbClr val="000000"/>
                          </a:solidFill>
                          <a:latin typeface="Calibri"/>
                        </a:rPr>
                        <a:t>17643</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r h="308252">
                <a:tc>
                  <a:txBody>
                    <a:bodyPr/>
                    <a:lstStyle/>
                    <a:p>
                      <a:pPr algn="ctr" fontAlgn="b"/>
                      <a:r>
                        <a:rPr lang="en-US" sz="1600" b="1" i="0" u="none" strike="noStrike" dirty="0" smtClean="0">
                          <a:solidFill>
                            <a:srgbClr val="000000"/>
                          </a:solidFill>
                          <a:latin typeface="Calibri"/>
                        </a:rPr>
                        <a:t>2010-11**</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alpha val="11000"/>
                      </a:srgbClr>
                    </a:solidFill>
                  </a:tcPr>
                </a:tc>
                <a:tc>
                  <a:txBody>
                    <a:bodyPr/>
                    <a:lstStyle/>
                    <a:p>
                      <a:pPr algn="ctr" fontAlgn="b"/>
                      <a:r>
                        <a:rPr lang="en-US" sz="1600" b="1" i="0" u="none" strike="noStrike" dirty="0" smtClean="0">
                          <a:solidFill>
                            <a:srgbClr val="000000"/>
                          </a:solidFill>
                          <a:latin typeface="Calibri"/>
                        </a:rPr>
                        <a:t>29.17</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smtClean="0">
                          <a:solidFill>
                            <a:srgbClr val="000000"/>
                          </a:solidFill>
                          <a:latin typeface="Calibri"/>
                        </a:rPr>
                        <a:t>4.92</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fontAlgn="b"/>
                      <a:r>
                        <a:rPr lang="en-US" sz="1600" b="1" i="0" u="none" strike="noStrike" dirty="0" smtClean="0">
                          <a:solidFill>
                            <a:srgbClr val="000000"/>
                          </a:solidFill>
                          <a:latin typeface="Calibri"/>
                        </a:rPr>
                        <a:t>11.55</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smtClean="0">
                          <a:solidFill>
                            <a:srgbClr val="000000"/>
                          </a:solidFill>
                          <a:latin typeface="Calibri"/>
                        </a:rPr>
                        <a:t>3.47</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600" b="1" i="0" u="none" strike="noStrike" dirty="0" smtClean="0">
                          <a:solidFill>
                            <a:srgbClr val="000000"/>
                          </a:solidFill>
                          <a:latin typeface="Calibri"/>
                        </a:rPr>
                        <a:t>14335</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smtClean="0">
                          <a:solidFill>
                            <a:srgbClr val="000000"/>
                          </a:solidFill>
                          <a:latin typeface="Calibri"/>
                        </a:rPr>
                        <a:t>4009</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gn="ctr" fontAlgn="b"/>
                      <a:r>
                        <a:rPr lang="en-US" sz="1600" b="1" i="0" u="none" strike="noStrike" dirty="0" smtClean="0">
                          <a:solidFill>
                            <a:srgbClr val="000000"/>
                          </a:solidFill>
                          <a:latin typeface="Calibri"/>
                        </a:rPr>
                        <a:t>18300</a:t>
                      </a:r>
                      <a:endParaRPr lang="en-US" sz="1600" b="1" i="0" u="none" strike="noStrike" dirty="0">
                        <a:solidFill>
                          <a:srgbClr val="000000"/>
                        </a:solidFill>
                        <a:latin typeface="Calibri"/>
                      </a:endParaRPr>
                    </a:p>
                  </a:txBody>
                  <a:tcPr marL="7965" marR="7965" marT="79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2">
                        <a:lumMod val="20000"/>
                        <a:lumOff val="80000"/>
                      </a:schemeClr>
                    </a:solidFill>
                  </a:tcPr>
                </a:tc>
              </a:tr>
            </a:tbl>
          </a:graphicData>
        </a:graphic>
      </p:graphicFrame>
      <p:sp>
        <p:nvSpPr>
          <p:cNvPr id="3" name="TextBox 2"/>
          <p:cNvSpPr txBox="1"/>
          <p:nvPr/>
        </p:nvSpPr>
        <p:spPr>
          <a:xfrm>
            <a:off x="457200" y="5445224"/>
            <a:ext cx="8229600" cy="338554"/>
          </a:xfrm>
          <a:prstGeom prst="rect">
            <a:avLst/>
          </a:prstGeom>
          <a:noFill/>
        </p:spPr>
        <p:txBody>
          <a:bodyPr wrap="square" rtlCol="0">
            <a:spAutoFit/>
          </a:bodyPr>
          <a:lstStyle/>
          <a:p>
            <a:r>
              <a:rPr lang="en-GB" sz="1600" b="1" i="1" dirty="0" smtClean="0">
                <a:solidFill>
                  <a:schemeClr val="tx1"/>
                </a:solidFill>
              </a:rPr>
              <a:t>* = Excludes imports from Bhutan and banking volumes</a:t>
            </a:r>
            <a:endParaRPr lang="en-GB" sz="1600" b="1" i="1" dirty="0">
              <a:solidFill>
                <a:schemeClr val="tx1"/>
              </a:solidFill>
            </a:endParaRPr>
          </a:p>
        </p:txBody>
      </p:sp>
      <p:sp>
        <p:nvSpPr>
          <p:cNvPr id="4" name="TextBox 3"/>
          <p:cNvSpPr txBox="1"/>
          <p:nvPr/>
        </p:nvSpPr>
        <p:spPr>
          <a:xfrm>
            <a:off x="990600" y="381000"/>
            <a:ext cx="6781800" cy="692497"/>
          </a:xfrm>
          <a:prstGeom prst="rect">
            <a:avLst/>
          </a:prstGeom>
          <a:noFill/>
        </p:spPr>
        <p:txBody>
          <a:bodyPr wrap="square" rtlCol="0">
            <a:spAutoFit/>
          </a:bodyPr>
          <a:lstStyle/>
          <a:p>
            <a:pPr algn="ctr"/>
            <a:r>
              <a:rPr lang="en-GB" sz="3900" dirty="0" smtClean="0">
                <a:solidFill>
                  <a:srgbClr val="572314"/>
                </a:solidFill>
                <a:effectLst>
                  <a:outerShdw blurRad="50000" dist="30000" dir="5400000" algn="tl" rotWithShape="0">
                    <a:srgbClr val="000000">
                      <a:alpha val="30000"/>
                    </a:srgbClr>
                  </a:outerShdw>
                </a:effectLst>
                <a:latin typeface="+mj-lt"/>
                <a:ea typeface="+mj-ea"/>
                <a:cs typeface="+mj-cs"/>
              </a:rPr>
              <a:t>Short Term Market Size</a:t>
            </a:r>
            <a:endParaRPr lang="en-GB" sz="3900" dirty="0">
              <a:solidFill>
                <a:srgbClr val="572314"/>
              </a:solidFill>
              <a:effectLst>
                <a:outerShdw blurRad="50000" dist="30000" dir="5400000" algn="tl" rotWithShape="0">
                  <a:srgbClr val="000000">
                    <a:alpha val="30000"/>
                  </a:srgbClr>
                </a:outerShdw>
              </a:effectLst>
              <a:latin typeface="+mj-lt"/>
              <a:ea typeface="+mj-ea"/>
              <a:cs typeface="+mj-cs"/>
            </a:endParaRPr>
          </a:p>
        </p:txBody>
      </p:sp>
      <p:sp>
        <p:nvSpPr>
          <p:cNvPr id="5" name="Slide Number Placeholder 4"/>
          <p:cNvSpPr>
            <a:spLocks noGrp="1"/>
          </p:cNvSpPr>
          <p:nvPr>
            <p:ph type="sldNum" sz="quarter" idx="12"/>
          </p:nvPr>
        </p:nvSpPr>
        <p:spPr/>
        <p:txBody>
          <a:bodyPr/>
          <a:lstStyle/>
          <a:p>
            <a:fld id="{AE5AB04C-0D54-4908-BD81-2397493722BE}" type="slidenum">
              <a:rPr lang="en-GB" smtClean="0"/>
              <a:pPr/>
              <a:t>20</a:t>
            </a:fld>
            <a:endParaRPr lang="en-GB"/>
          </a:p>
        </p:txBody>
      </p:sp>
      <p:sp>
        <p:nvSpPr>
          <p:cNvPr id="7" name="Rectangle 6"/>
          <p:cNvSpPr/>
          <p:nvPr/>
        </p:nvSpPr>
        <p:spPr>
          <a:xfrm>
            <a:off x="228600" y="6000768"/>
            <a:ext cx="8686800" cy="646331"/>
          </a:xfrm>
          <a:prstGeom prst="rect">
            <a:avLst/>
          </a:prstGeom>
          <a:solidFill>
            <a:srgbClr val="92D050"/>
          </a:solidFill>
        </p:spPr>
        <p:txBody>
          <a:bodyPr wrap="square">
            <a:spAutoFit/>
          </a:bodyPr>
          <a:lstStyle/>
          <a:p>
            <a:r>
              <a:rPr lang="en-GB" sz="1800" dirty="0" smtClean="0">
                <a:solidFill>
                  <a:schemeClr val="tx1"/>
                </a:solidFill>
              </a:rPr>
              <a:t>Short Term market size is large ,although in % term it looks small (5%)</a:t>
            </a:r>
          </a:p>
          <a:p>
            <a:r>
              <a:rPr lang="en-GB" sz="1800" dirty="0" smtClean="0">
                <a:solidFill>
                  <a:schemeClr val="tx1"/>
                </a:solidFill>
              </a:rPr>
              <a:t>In absolute terms is large 18300 Cr   </a:t>
            </a:r>
          </a:p>
        </p:txBody>
      </p:sp>
      <p:sp>
        <p:nvSpPr>
          <p:cNvPr id="8" name="TextBox 7"/>
          <p:cNvSpPr txBox="1"/>
          <p:nvPr/>
        </p:nvSpPr>
        <p:spPr>
          <a:xfrm>
            <a:off x="609600" y="5682734"/>
            <a:ext cx="8229600" cy="338554"/>
          </a:xfrm>
          <a:prstGeom prst="rect">
            <a:avLst/>
          </a:prstGeom>
          <a:noFill/>
        </p:spPr>
        <p:txBody>
          <a:bodyPr wrap="square" rtlCol="0">
            <a:spAutoFit/>
          </a:bodyPr>
          <a:lstStyle/>
          <a:p>
            <a:r>
              <a:rPr lang="en-GB" sz="1600" b="1" i="1" dirty="0" smtClean="0">
                <a:solidFill>
                  <a:schemeClr val="tx1"/>
                </a:solidFill>
              </a:rPr>
              <a:t>** = </a:t>
            </a:r>
            <a:r>
              <a:rPr lang="en-GB" sz="1600" b="1" i="1" dirty="0" err="1" smtClean="0">
                <a:solidFill>
                  <a:schemeClr val="tx1"/>
                </a:solidFill>
              </a:rPr>
              <a:t>Upto</a:t>
            </a:r>
            <a:r>
              <a:rPr lang="en-GB" sz="1600" b="1" i="1" dirty="0" smtClean="0">
                <a:solidFill>
                  <a:schemeClr val="tx1"/>
                </a:solidFill>
              </a:rPr>
              <a:t> Dec 2010</a:t>
            </a:r>
            <a:endParaRPr lang="en-GB" sz="1600" b="1" i="1" dirty="0">
              <a:solidFill>
                <a:schemeClr val="tx1"/>
              </a:solidFill>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785786" y="838200"/>
          <a:ext cx="8129614"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3" name="Slide Number Placeholder 2"/>
          <p:cNvSpPr>
            <a:spLocks noGrp="1"/>
          </p:cNvSpPr>
          <p:nvPr>
            <p:ph type="sldNum" sz="quarter" idx="12"/>
          </p:nvPr>
        </p:nvSpPr>
        <p:spPr/>
        <p:txBody>
          <a:bodyPr/>
          <a:lstStyle/>
          <a:p>
            <a:fld id="{AE5AB04C-0D54-4908-BD81-2397493722BE}" type="slidenum">
              <a:rPr lang="en-GB" smtClean="0"/>
              <a:pPr/>
              <a:t>21</a:t>
            </a:fld>
            <a:endParaRPr lang="en-GB"/>
          </a:p>
        </p:txBody>
      </p:sp>
      <p:pic>
        <p:nvPicPr>
          <p:cNvPr id="4" name="Picture 3" descr="CERC-logo.JPG"/>
          <p:cNvPicPr>
            <a:picLocks noChangeAspect="1"/>
          </p:cNvPicPr>
          <p:nvPr/>
        </p:nvPicPr>
        <p:blipFill>
          <a:blip r:embed="rId4" cstate="print"/>
          <a:stretch>
            <a:fillRect/>
          </a:stretch>
        </p:blipFill>
        <p:spPr>
          <a:xfrm>
            <a:off x="8106773" y="0"/>
            <a:ext cx="1037227" cy="1000108"/>
          </a:xfrm>
          <a:prstGeom prst="rect">
            <a:avLst/>
          </a:prstGeom>
        </p:spPr>
      </p:pic>
      <p:sp>
        <p:nvSpPr>
          <p:cNvPr id="5" name="Rectangle 4"/>
          <p:cNvSpPr/>
          <p:nvPr/>
        </p:nvSpPr>
        <p:spPr>
          <a:xfrm>
            <a:off x="228600" y="5781693"/>
            <a:ext cx="8486804" cy="646331"/>
          </a:xfrm>
          <a:prstGeom prst="rect">
            <a:avLst/>
          </a:prstGeom>
          <a:solidFill>
            <a:srgbClr val="92D050"/>
          </a:solidFill>
        </p:spPr>
        <p:txBody>
          <a:bodyPr wrap="square">
            <a:spAutoFit/>
          </a:bodyPr>
          <a:lstStyle/>
          <a:p>
            <a:pPr algn="l"/>
            <a:r>
              <a:rPr lang="en-GB" sz="1800" dirty="0" smtClean="0">
                <a:solidFill>
                  <a:schemeClr val="tx1"/>
                </a:solidFill>
              </a:rPr>
              <a:t>Short term volumes are increasing ,Traders market is 3 times PX  in volume terms – Fewer transactions but monthly contracts with large volume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838200" y="1384100"/>
          <a:ext cx="6572056" cy="4089800"/>
        </p:xfrm>
        <a:graphic>
          <a:graphicData uri="http://schemas.openxmlformats.org/drawingml/2006/table">
            <a:tbl>
              <a:tblPr/>
              <a:tblGrid>
                <a:gridCol w="1031236"/>
                <a:gridCol w="723814"/>
                <a:gridCol w="813298"/>
                <a:gridCol w="723814"/>
                <a:gridCol w="995875"/>
                <a:gridCol w="723814"/>
                <a:gridCol w="723814"/>
                <a:gridCol w="836391"/>
              </a:tblGrid>
              <a:tr h="191980">
                <a:tc gridSpan="8">
                  <a:txBody>
                    <a:bodyPr/>
                    <a:lstStyle/>
                    <a:p>
                      <a:pPr marL="0" marR="0" algn="ctr">
                        <a:lnSpc>
                          <a:spcPct val="115000"/>
                        </a:lnSpc>
                        <a:spcBef>
                          <a:spcPts val="0"/>
                        </a:spcBef>
                        <a:spcAft>
                          <a:spcPts val="0"/>
                        </a:spcAft>
                      </a:pPr>
                      <a:r>
                        <a:rPr lang="en-US" sz="1000" b="1" dirty="0">
                          <a:latin typeface="Times New Roman"/>
                          <a:ea typeface="Times New Roman"/>
                        </a:rPr>
                        <a:t>Table-8: VOLUME OF SHORT-TERM TRANSACTIONS OF ELECTRICITY (MUs)</a:t>
                      </a:r>
                      <a:endParaRPr lang="en-US" sz="1200" dirty="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60172">
                <a:tc>
                  <a:txBody>
                    <a:bodyPr/>
                    <a:lstStyle/>
                    <a:p>
                      <a:pPr marL="0" marR="0" algn="ctr">
                        <a:lnSpc>
                          <a:spcPct val="115000"/>
                        </a:lnSpc>
                        <a:spcBef>
                          <a:spcPts val="0"/>
                        </a:spcBef>
                        <a:spcAft>
                          <a:spcPts val="0"/>
                        </a:spcAft>
                      </a:pPr>
                      <a:r>
                        <a:rPr lang="en-US" sz="1000" b="1">
                          <a:latin typeface="Times New Roman"/>
                          <a:ea typeface="Times New Roman"/>
                        </a:rPr>
                        <a:t>Period</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Bilateral through Traders</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Bilateral between DISCOMS</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Total Bilateral transac-tions</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Power Exchange transac-tions (DAM+TAM)</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UI transac-tions</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Total Short-term transac-tions</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Total Electricity Generation</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Apr-10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2092.18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604.01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2696.19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646.70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2010.96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5353.85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66572.47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May-10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2560.20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634.43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3194.63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670.49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2529.56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6394.67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67980.40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Jun-10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2609.91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1211.62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3821.52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1024.11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2450.00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7295.64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65211.13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Jul-10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2701.39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1231.55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3932.95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1478.21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3041.12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8452.28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65632.15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Aug-10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2834.87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1112.16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3947.03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1623.60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2398.99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7969.62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67174.98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Sep-10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2290.14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804.10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3094.23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1488.53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2302.70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6885.46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64315.24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Oct-10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1908.17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549.50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2457.66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1318.29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2470.02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6245.96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70558.09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Nov-10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1823.91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732.02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2555.93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1130.88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1953.60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5640.41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62583.80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Dec-10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1691.21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884.55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2575.76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1486.80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2121.38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6183.94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67079.74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Jan-11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2287.06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895.45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3182.51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1519.46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2527.68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7229.65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71282.05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Feb-11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2271.85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783.76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latin typeface="Times New Roman"/>
                          <a:ea typeface="Times New Roman"/>
                        </a:rPr>
                        <a:t>3055.61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1566.50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1890.66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6512.77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65566.23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a:latin typeface="Times New Roman"/>
                          <a:ea typeface="Times New Roman"/>
                        </a:rPr>
                        <a:t>Mar-11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2632.84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811.79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3444.64</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1566.83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2381.60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7393.07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a:solidFill>
                            <a:srgbClr val="000000"/>
                          </a:solidFill>
                          <a:latin typeface="Times New Roman"/>
                          <a:ea typeface="Times New Roman"/>
                        </a:rPr>
                        <a:t>75497.39</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1980">
                <a:tc>
                  <a:txBody>
                    <a:bodyPr/>
                    <a:lstStyle/>
                    <a:p>
                      <a:pPr marL="0" marR="0" algn="ctr">
                        <a:lnSpc>
                          <a:spcPct val="115000"/>
                        </a:lnSpc>
                        <a:spcBef>
                          <a:spcPts val="0"/>
                        </a:spcBef>
                        <a:spcAft>
                          <a:spcPts val="0"/>
                        </a:spcAft>
                      </a:pPr>
                      <a:r>
                        <a:rPr lang="en-US" sz="1000" b="1">
                          <a:latin typeface="Times New Roman"/>
                          <a:ea typeface="Times New Roman"/>
                        </a:rPr>
                        <a:t>Total</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27703.73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10254.93</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37958.66</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15520.40</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28078.28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solidFill>
                            <a:srgbClr val="000000"/>
                          </a:solidFill>
                          <a:latin typeface="Times New Roman"/>
                          <a:ea typeface="Times New Roman"/>
                        </a:rPr>
                        <a:t>81557.34</a:t>
                      </a:r>
                      <a:endParaRPr lang="en-US" sz="1200" dirty="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solidFill>
                            <a:srgbClr val="000000"/>
                          </a:solidFill>
                          <a:latin typeface="Times New Roman"/>
                          <a:ea typeface="Times New Roman"/>
                        </a:rPr>
                        <a:t>809453.67</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6103">
                <a:tc>
                  <a:txBody>
                    <a:bodyPr/>
                    <a:lstStyle/>
                    <a:p>
                      <a:pPr marL="0" marR="0" algn="ctr">
                        <a:lnSpc>
                          <a:spcPct val="115000"/>
                        </a:lnSpc>
                        <a:spcBef>
                          <a:spcPts val="0"/>
                        </a:spcBef>
                        <a:spcAft>
                          <a:spcPts val="0"/>
                        </a:spcAft>
                      </a:pPr>
                      <a:r>
                        <a:rPr lang="en-US" sz="1000" b="1">
                          <a:latin typeface="Times New Roman"/>
                          <a:ea typeface="Times New Roman"/>
                        </a:rPr>
                        <a:t>Compounded monthly growth rate</a:t>
                      </a:r>
                      <a:endParaRPr lang="en-US" sz="1200">
                        <a:latin typeface="Times New Roman"/>
                        <a:ea typeface="Times New Roman"/>
                      </a:endParaRPr>
                    </a:p>
                  </a:txBody>
                  <a:tcPr marL="67318" marR="673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2.11%</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2.72%</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2.25%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8.38%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1.55%</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a:latin typeface="Times New Roman"/>
                          <a:ea typeface="Times New Roman"/>
                        </a:rPr>
                        <a:t>2.98%</a:t>
                      </a:r>
                      <a:endParaRPr lang="en-US" sz="120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latin typeface="Times New Roman"/>
                          <a:ea typeface="Times New Roman"/>
                        </a:rPr>
                        <a:t>1.15%</a:t>
                      </a:r>
                      <a:endParaRPr lang="en-US" sz="1200" dirty="0">
                        <a:latin typeface="Times New Roman"/>
                        <a:ea typeface="Times New Roman"/>
                      </a:endParaRPr>
                    </a:p>
                  </a:txBody>
                  <a:tcPr marL="67318" marR="67318"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762000" y="1676400"/>
          <a:ext cx="7467599" cy="4267200"/>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a:xfrm>
            <a:off x="457200" y="457200"/>
            <a:ext cx="8305800" cy="1143000"/>
          </a:xfrm>
        </p:spPr>
        <p:txBody>
          <a:bodyPr>
            <a:normAutofit/>
          </a:bodyPr>
          <a:lstStyle/>
          <a:p>
            <a:r>
              <a:rPr lang="en-US" sz="3600" dirty="0" smtClean="0"/>
              <a:t>Volume of Transactions </a:t>
            </a:r>
            <a:endParaRPr lang="en-US" sz="3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4"/>
          <p:cNvSpPr>
            <a:spLocks noGrp="1"/>
          </p:cNvSpPr>
          <p:nvPr>
            <p:ph type="title"/>
          </p:nvPr>
        </p:nvSpPr>
        <p:spPr>
          <a:xfrm>
            <a:off x="1071538" y="428604"/>
            <a:ext cx="7467600" cy="654050"/>
          </a:xfrm>
        </p:spPr>
        <p:txBody>
          <a:bodyPr/>
          <a:lstStyle/>
          <a:p>
            <a:pPr algn="ctr" eaLnBrk="1" fontAlgn="auto" hangingPunct="1">
              <a:spcAft>
                <a:spcPts val="0"/>
              </a:spcAft>
              <a:defRPr/>
            </a:pPr>
            <a:r>
              <a:rPr lang="en-US" sz="3200" b="1" dirty="0" smtClean="0"/>
              <a:t>Price trend in Short Term markets</a:t>
            </a:r>
            <a:endParaRPr lang="en-IN" sz="3200" b="1" dirty="0" smtClean="0"/>
          </a:p>
        </p:txBody>
      </p:sp>
      <p:sp>
        <p:nvSpPr>
          <p:cNvPr id="20484" name="Slide Number Placeholder 7"/>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6F6D6B92-82FB-4C2F-A404-2244B8943D21}" type="slidenum">
              <a:rPr lang="en-IN" smtClean="0"/>
              <a:pPr/>
              <a:t>24</a:t>
            </a:fld>
            <a:endParaRPr lang="en-IN" smtClean="0"/>
          </a:p>
        </p:txBody>
      </p:sp>
      <p:sp>
        <p:nvSpPr>
          <p:cNvPr id="7" name="TextBox 4"/>
          <p:cNvSpPr txBox="1">
            <a:spLocks noChangeArrowheads="1"/>
          </p:cNvSpPr>
          <p:nvPr/>
        </p:nvSpPr>
        <p:spPr bwMode="auto">
          <a:xfrm>
            <a:off x="1043608" y="5517232"/>
            <a:ext cx="6984776" cy="615553"/>
          </a:xfrm>
          <a:prstGeom prst="rect">
            <a:avLst/>
          </a:prstGeom>
          <a:solidFill>
            <a:schemeClr val="accent2"/>
          </a:solidFill>
          <a:ln w="9525">
            <a:noFill/>
            <a:miter lim="800000"/>
            <a:headEnd/>
            <a:tailEnd/>
          </a:ln>
        </p:spPr>
        <p:txBody>
          <a:bodyPr wrap="square">
            <a:spAutoFit/>
          </a:bodyPr>
          <a:lstStyle/>
          <a:p>
            <a:pPr algn="l">
              <a:buFont typeface="Arial" pitchFamily="34" charset="0"/>
              <a:buChar char="•"/>
              <a:defRPr/>
            </a:pPr>
            <a:r>
              <a:rPr lang="en-US" dirty="0">
                <a:latin typeface="Constantia" pitchFamily="18" charset="0"/>
              </a:rPr>
              <a:t>  </a:t>
            </a:r>
            <a:r>
              <a:rPr lang="en-US" sz="1600" dirty="0">
                <a:latin typeface="Constantia" pitchFamily="18" charset="0"/>
              </a:rPr>
              <a:t>Weighted Average power price </a:t>
            </a:r>
            <a:r>
              <a:rPr lang="en-US" sz="1600" dirty="0" smtClean="0">
                <a:latin typeface="Constantia" pitchFamily="18" charset="0"/>
              </a:rPr>
              <a:t>have been declining over last 3 years </a:t>
            </a:r>
            <a:endParaRPr lang="en-US" sz="1600" dirty="0">
              <a:latin typeface="Constantia" pitchFamily="18" charset="0"/>
            </a:endParaRPr>
          </a:p>
          <a:p>
            <a:pPr algn="l">
              <a:buFont typeface="Arial" pitchFamily="34" charset="0"/>
              <a:buChar char="•"/>
              <a:defRPr/>
            </a:pPr>
            <a:r>
              <a:rPr lang="en-US" sz="1600" dirty="0">
                <a:latin typeface="Constantia" pitchFamily="18" charset="0"/>
              </a:rPr>
              <a:t>  Average Price through Traders  higher than transaction in Power </a:t>
            </a:r>
            <a:r>
              <a:rPr lang="en-US" sz="1600" dirty="0" smtClean="0">
                <a:latin typeface="Constantia" pitchFamily="18" charset="0"/>
              </a:rPr>
              <a:t>Exchange </a:t>
            </a:r>
            <a:endParaRPr lang="en-US" sz="1600" dirty="0">
              <a:latin typeface="Constantia" pitchFamily="18" charset="0"/>
            </a:endParaRPr>
          </a:p>
        </p:txBody>
      </p:sp>
      <p:graphicFrame>
        <p:nvGraphicFramePr>
          <p:cNvPr id="9" name="Chart 8"/>
          <p:cNvGraphicFramePr/>
          <p:nvPr/>
        </p:nvGraphicFramePr>
        <p:xfrm>
          <a:off x="683568" y="1340768"/>
          <a:ext cx="7704856" cy="403244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Short Term Price Range</a:t>
            </a:r>
            <a:br>
              <a:rPr lang="en-US" dirty="0" smtClean="0"/>
            </a:br>
            <a:r>
              <a:rPr lang="en-US" dirty="0" smtClean="0"/>
              <a:t> ( Jan – Dec 2010)   </a:t>
            </a:r>
            <a:endParaRPr lang="en-IN" dirty="0" smtClean="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25</a:t>
            </a:fld>
            <a:endParaRPr lang="en-IN"/>
          </a:p>
        </p:txBody>
      </p:sp>
      <p:graphicFrame>
        <p:nvGraphicFramePr>
          <p:cNvPr id="6" name="Table 5"/>
          <p:cNvGraphicFramePr>
            <a:graphicFrameLocks noGrp="1"/>
          </p:cNvGraphicFramePr>
          <p:nvPr/>
        </p:nvGraphicFramePr>
        <p:xfrm>
          <a:off x="1571604" y="2357430"/>
          <a:ext cx="6096000" cy="1928824"/>
        </p:xfrm>
        <a:graphic>
          <a:graphicData uri="http://schemas.openxmlformats.org/drawingml/2006/table">
            <a:tbl>
              <a:tblPr firstRow="1" bandRow="1">
                <a:tableStyleId>{5C22544A-7EE6-4342-B048-85BDC9FD1C3A}</a:tableStyleId>
              </a:tblPr>
              <a:tblGrid>
                <a:gridCol w="2357454"/>
                <a:gridCol w="1706546"/>
                <a:gridCol w="2032000"/>
              </a:tblGrid>
              <a:tr h="482206">
                <a:tc>
                  <a:txBody>
                    <a:bodyPr/>
                    <a:lstStyle/>
                    <a:p>
                      <a:r>
                        <a:rPr lang="en-US" dirty="0" smtClean="0"/>
                        <a:t>Power Price</a:t>
                      </a:r>
                      <a:endParaRPr lang="en-IN" dirty="0"/>
                    </a:p>
                  </a:txBody>
                  <a:tcPr/>
                </a:tc>
                <a:tc>
                  <a:txBody>
                    <a:bodyPr/>
                    <a:lstStyle/>
                    <a:p>
                      <a:r>
                        <a:rPr lang="en-US" dirty="0" smtClean="0"/>
                        <a:t>Traders</a:t>
                      </a:r>
                      <a:endParaRPr lang="en-IN" dirty="0"/>
                    </a:p>
                  </a:txBody>
                  <a:tcPr/>
                </a:tc>
                <a:tc>
                  <a:txBody>
                    <a:bodyPr/>
                    <a:lstStyle/>
                    <a:p>
                      <a:r>
                        <a:rPr lang="en-US" dirty="0" smtClean="0"/>
                        <a:t>Power Exchange </a:t>
                      </a:r>
                      <a:endParaRPr lang="en-IN" dirty="0"/>
                    </a:p>
                  </a:txBody>
                  <a:tcPr/>
                </a:tc>
              </a:tr>
              <a:tr h="482206">
                <a:tc>
                  <a:txBody>
                    <a:bodyPr/>
                    <a:lstStyle/>
                    <a:p>
                      <a:r>
                        <a:rPr lang="en-US" dirty="0" smtClean="0"/>
                        <a:t>Maximum ( Rs/ </a:t>
                      </a:r>
                      <a:r>
                        <a:rPr lang="en-US" dirty="0" err="1" smtClean="0"/>
                        <a:t>Kwh</a:t>
                      </a:r>
                      <a:r>
                        <a:rPr lang="en-US" dirty="0" smtClean="0"/>
                        <a:t>) </a:t>
                      </a:r>
                      <a:endParaRPr lang="en-IN" dirty="0"/>
                    </a:p>
                  </a:txBody>
                  <a:tcPr/>
                </a:tc>
                <a:tc>
                  <a:txBody>
                    <a:bodyPr/>
                    <a:lstStyle/>
                    <a:p>
                      <a:pPr algn="ctr"/>
                      <a:r>
                        <a:rPr lang="en-US" dirty="0" smtClean="0"/>
                        <a:t>10.57</a:t>
                      </a:r>
                      <a:endParaRPr lang="en-IN" dirty="0"/>
                    </a:p>
                  </a:txBody>
                  <a:tcPr/>
                </a:tc>
                <a:tc>
                  <a:txBody>
                    <a:bodyPr/>
                    <a:lstStyle/>
                    <a:p>
                      <a:pPr algn="ctr"/>
                      <a:r>
                        <a:rPr lang="en-US" dirty="0" smtClean="0"/>
                        <a:t>13.9</a:t>
                      </a:r>
                      <a:endParaRPr lang="en-IN" dirty="0"/>
                    </a:p>
                  </a:txBody>
                  <a:tcPr/>
                </a:tc>
              </a:tr>
              <a:tr h="482206">
                <a:tc>
                  <a:txBody>
                    <a:bodyPr/>
                    <a:lstStyle/>
                    <a:p>
                      <a:r>
                        <a:rPr lang="en-US" dirty="0" smtClean="0"/>
                        <a:t>Minimum ( Rs / </a:t>
                      </a:r>
                      <a:r>
                        <a:rPr lang="en-US" dirty="0" err="1" smtClean="0"/>
                        <a:t>Kwh</a:t>
                      </a:r>
                      <a:r>
                        <a:rPr lang="en-US" dirty="0" smtClean="0"/>
                        <a:t>)</a:t>
                      </a:r>
                      <a:endParaRPr lang="en-IN" dirty="0"/>
                    </a:p>
                  </a:txBody>
                  <a:tcPr/>
                </a:tc>
                <a:tc>
                  <a:txBody>
                    <a:bodyPr/>
                    <a:lstStyle/>
                    <a:p>
                      <a:pPr algn="ctr"/>
                      <a:r>
                        <a:rPr lang="en-US" dirty="0" smtClean="0"/>
                        <a:t>1.84</a:t>
                      </a:r>
                      <a:endParaRPr lang="en-IN" dirty="0"/>
                    </a:p>
                  </a:txBody>
                  <a:tcPr/>
                </a:tc>
                <a:tc>
                  <a:txBody>
                    <a:bodyPr/>
                    <a:lstStyle/>
                    <a:p>
                      <a:pPr algn="ctr"/>
                      <a:r>
                        <a:rPr lang="en-US" dirty="0" smtClean="0"/>
                        <a:t>0.10</a:t>
                      </a:r>
                      <a:endParaRPr lang="en-IN" dirty="0"/>
                    </a:p>
                  </a:txBody>
                  <a:tcPr/>
                </a:tc>
              </a:tr>
              <a:tr h="482206">
                <a:tc>
                  <a:txBody>
                    <a:bodyPr/>
                    <a:lstStyle/>
                    <a:p>
                      <a:r>
                        <a:rPr lang="en-US" dirty="0" smtClean="0"/>
                        <a:t>Weighted Average </a:t>
                      </a:r>
                      <a:endParaRPr lang="en-IN" dirty="0"/>
                    </a:p>
                  </a:txBody>
                  <a:tcPr/>
                </a:tc>
                <a:tc>
                  <a:txBody>
                    <a:bodyPr/>
                    <a:lstStyle/>
                    <a:p>
                      <a:pPr algn="ctr"/>
                      <a:r>
                        <a:rPr lang="en-US" dirty="0" smtClean="0"/>
                        <a:t>4.98</a:t>
                      </a:r>
                      <a:endParaRPr lang="en-IN" dirty="0"/>
                    </a:p>
                  </a:txBody>
                  <a:tcPr/>
                </a:tc>
                <a:tc>
                  <a:txBody>
                    <a:bodyPr/>
                    <a:lstStyle/>
                    <a:p>
                      <a:pPr algn="ctr"/>
                      <a:r>
                        <a:rPr lang="en-US" dirty="0" smtClean="0"/>
                        <a:t>3.47</a:t>
                      </a:r>
                      <a:endParaRPr lang="en-IN" dirty="0"/>
                    </a:p>
                  </a:txBody>
                  <a:tcPr/>
                </a:tc>
              </a:tr>
            </a:tbl>
          </a:graphicData>
        </a:graphic>
      </p:graphicFrame>
      <p:sp>
        <p:nvSpPr>
          <p:cNvPr id="7" name="TextBox 4"/>
          <p:cNvSpPr txBox="1">
            <a:spLocks noChangeArrowheads="1"/>
          </p:cNvSpPr>
          <p:nvPr/>
        </p:nvSpPr>
        <p:spPr bwMode="auto">
          <a:xfrm>
            <a:off x="152400" y="5072074"/>
            <a:ext cx="8547100" cy="1077218"/>
          </a:xfrm>
          <a:prstGeom prst="rect">
            <a:avLst/>
          </a:prstGeom>
          <a:solidFill>
            <a:srgbClr val="92D050"/>
          </a:solidFill>
          <a:ln w="9525">
            <a:noFill/>
            <a:miter lim="800000"/>
            <a:headEnd/>
            <a:tailEnd/>
          </a:ln>
        </p:spPr>
        <p:txBody>
          <a:bodyPr wrap="square">
            <a:spAutoFit/>
          </a:bodyPr>
          <a:lstStyle/>
          <a:p>
            <a:pPr algn="l"/>
            <a:r>
              <a:rPr lang="en-US" sz="1600" dirty="0" smtClean="0">
                <a:solidFill>
                  <a:schemeClr val="tx1"/>
                </a:solidFill>
                <a:latin typeface="Constantia" pitchFamily="18" charset="0"/>
              </a:rPr>
              <a:t>Average prices lower in PX  than license traders but more volatile – reflects  immediate demand supply, better bargaining  power </a:t>
            </a:r>
          </a:p>
          <a:p>
            <a:pPr algn="l"/>
            <a:r>
              <a:rPr lang="en-US" sz="1600" dirty="0" smtClean="0">
                <a:solidFill>
                  <a:schemeClr val="tx1"/>
                </a:solidFill>
                <a:latin typeface="Constantia" pitchFamily="18" charset="0"/>
              </a:rPr>
              <a:t>Prices  have risen to Rs 14/ </a:t>
            </a:r>
            <a:r>
              <a:rPr lang="en-US" sz="1600" dirty="0" err="1" smtClean="0">
                <a:solidFill>
                  <a:schemeClr val="tx1"/>
                </a:solidFill>
                <a:latin typeface="Constantia" pitchFamily="18" charset="0"/>
              </a:rPr>
              <a:t>Kwh</a:t>
            </a:r>
            <a:r>
              <a:rPr lang="en-US" sz="1600" dirty="0" smtClean="0">
                <a:solidFill>
                  <a:schemeClr val="tx1"/>
                </a:solidFill>
                <a:latin typeface="Constantia" pitchFamily="18" charset="0"/>
              </a:rPr>
              <a:t> &amp; gown down to Rs 0.10 / </a:t>
            </a:r>
            <a:r>
              <a:rPr lang="en-US" sz="1600" dirty="0" err="1" smtClean="0">
                <a:solidFill>
                  <a:schemeClr val="tx1"/>
                </a:solidFill>
                <a:latin typeface="Constantia" pitchFamily="18" charset="0"/>
              </a:rPr>
              <a:t>Kwh</a:t>
            </a:r>
            <a:r>
              <a:rPr lang="en-US" sz="1600" dirty="0" smtClean="0">
                <a:solidFill>
                  <a:schemeClr val="tx1"/>
                </a:solidFill>
                <a:latin typeface="Constantia" pitchFamily="18" charset="0"/>
              </a:rPr>
              <a:t> as well in PX as the mechanism reflects market information quicker</a:t>
            </a:r>
            <a:endParaRPr lang="en-IN" sz="1600" dirty="0">
              <a:solidFill>
                <a:schemeClr val="tx1"/>
              </a:solidFill>
              <a:latin typeface="Constantia"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609600" y="762000"/>
          <a:ext cx="80772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4"/>
          <p:cNvSpPr txBox="1">
            <a:spLocks noChangeArrowheads="1"/>
          </p:cNvSpPr>
          <p:nvPr/>
        </p:nvSpPr>
        <p:spPr bwMode="auto">
          <a:xfrm>
            <a:off x="1676400" y="6062246"/>
            <a:ext cx="5715000" cy="338554"/>
          </a:xfrm>
          <a:prstGeom prst="rect">
            <a:avLst/>
          </a:prstGeom>
          <a:solidFill>
            <a:srgbClr val="92D050"/>
          </a:solidFill>
          <a:ln w="9525">
            <a:noFill/>
            <a:miter lim="800000"/>
            <a:headEnd/>
            <a:tailEnd/>
          </a:ln>
        </p:spPr>
        <p:txBody>
          <a:bodyPr wrap="square">
            <a:spAutoFit/>
          </a:bodyPr>
          <a:lstStyle/>
          <a:p>
            <a:pPr algn="l"/>
            <a:r>
              <a:rPr lang="en-IN" sz="1600" dirty="0" smtClean="0">
                <a:solidFill>
                  <a:schemeClr val="tx1"/>
                </a:solidFill>
                <a:latin typeface="Constantia" pitchFamily="18" charset="0"/>
              </a:rPr>
              <a:t>UI and PX prices have behaved similarly for long periods </a:t>
            </a:r>
            <a:endParaRPr lang="en-IN" sz="1600" dirty="0">
              <a:solidFill>
                <a:schemeClr val="tx1"/>
              </a:solidFill>
              <a:latin typeface="Constantia"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571604" y="794404"/>
          <a:ext cx="6572296" cy="5464387"/>
        </p:xfrm>
        <a:graphic>
          <a:graphicData uri="http://schemas.openxmlformats.org/drawingml/2006/table">
            <a:tbl>
              <a:tblPr/>
              <a:tblGrid>
                <a:gridCol w="1365504"/>
                <a:gridCol w="959104"/>
                <a:gridCol w="959104"/>
                <a:gridCol w="692982"/>
                <a:gridCol w="1309718"/>
                <a:gridCol w="1285884"/>
              </a:tblGrid>
              <a:tr h="278533">
                <a:tc gridSpan="6">
                  <a:txBody>
                    <a:bodyPr/>
                    <a:lstStyle/>
                    <a:p>
                      <a:pPr algn="ctr" fontAlgn="b"/>
                      <a:r>
                        <a:rPr lang="en-IN" sz="1800" b="0" i="0" u="none" strike="noStrike" dirty="0">
                          <a:solidFill>
                            <a:srgbClr val="000000"/>
                          </a:solidFill>
                          <a:latin typeface="Calibri"/>
                        </a:rPr>
                        <a:t>International Electricity Prices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r>
              <a:tr h="447815">
                <a:tc>
                  <a:txBody>
                    <a:bodyPr/>
                    <a:lstStyle/>
                    <a:p>
                      <a:pPr algn="ctr" fontAlgn="b"/>
                      <a:r>
                        <a:rPr lang="en-IN" sz="1400" b="0" i="0" u="none" strike="noStrike" dirty="0">
                          <a:solidFill>
                            <a:srgbClr val="000000"/>
                          </a:solidFill>
                          <a:latin typeface="Calibri"/>
                        </a:rPr>
                        <a:t>Wholesale Exchange</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Country</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Units</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Delivery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Base Price</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Peak  Price</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8082">
                <a:tc>
                  <a:txBody>
                    <a:bodyPr/>
                    <a:lstStyle/>
                    <a:p>
                      <a:pPr algn="ctr" fontAlgn="b"/>
                      <a:r>
                        <a:rPr lang="en-IN" sz="1400" b="0" i="0" u="none" strike="noStrike" dirty="0" err="1">
                          <a:solidFill>
                            <a:srgbClr val="000000"/>
                          </a:solidFill>
                          <a:latin typeface="Calibri"/>
                        </a:rPr>
                        <a:t>Nordpool</a:t>
                      </a:r>
                      <a:endParaRPr lang="en-IN" sz="1400" b="0" i="0" u="none" strike="noStrike" dirty="0">
                        <a:solidFill>
                          <a:srgbClr val="000000"/>
                        </a:solidFill>
                        <a:latin typeface="Calibri"/>
                      </a:endParaRP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Norway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Euro/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May-10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49</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51</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2806.72</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IN" sz="1400" b="0" i="0" u="none" strike="noStrike" dirty="0">
                          <a:solidFill>
                            <a:srgbClr val="000000"/>
                          </a:solidFill>
                          <a:latin typeface="Calibri"/>
                        </a:rPr>
                        <a:t>2921.28</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225264">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815">
                <a:tc>
                  <a:txBody>
                    <a:bodyPr/>
                    <a:lstStyle/>
                    <a:p>
                      <a:pPr algn="ctr" fontAlgn="b"/>
                      <a:r>
                        <a:rPr lang="en-IN" sz="1400" b="0" i="0" u="none" strike="noStrike">
                          <a:solidFill>
                            <a:srgbClr val="000000"/>
                          </a:solidFill>
                          <a:latin typeface="Calibri"/>
                        </a:rPr>
                        <a:t>APX</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UK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a:solidFill>
                            <a:srgbClr val="000000"/>
                          </a:solidFill>
                          <a:latin typeface="Calibri"/>
                        </a:rPr>
                        <a:t>Pound/ MWH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May-10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54</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61</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a:solidFill>
                            <a:srgbClr val="000000"/>
                          </a:solidFill>
                          <a:latin typeface="Calibri"/>
                        </a:rPr>
                        <a:t>3600.72</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b"/>
                      <a:r>
                        <a:rPr lang="en-IN" sz="1400" b="0" i="0" u="none" strike="noStrike" dirty="0">
                          <a:solidFill>
                            <a:srgbClr val="000000"/>
                          </a:solidFill>
                          <a:latin typeface="Calibri"/>
                        </a:rPr>
                        <a:t>4067.48</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8082">
                <a:tc>
                  <a:txBody>
                    <a:bodyPr/>
                    <a:lstStyle/>
                    <a:p>
                      <a:pPr algn="ctr" fontAlgn="b"/>
                      <a:r>
                        <a:rPr lang="en-IN" sz="1400" b="0" i="0" u="none" strike="noStrike">
                          <a:solidFill>
                            <a:srgbClr val="000000"/>
                          </a:solidFill>
                          <a:latin typeface="Calibri"/>
                        </a:rPr>
                        <a:t>EEX</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Germany</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a:solidFill>
                            <a:srgbClr val="000000"/>
                          </a:solidFill>
                          <a:latin typeface="Calibri"/>
                        </a:rPr>
                        <a:t>Euro/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a:solidFill>
                            <a:srgbClr val="000000"/>
                          </a:solidFill>
                          <a:latin typeface="Calibri"/>
                        </a:rPr>
                        <a:t>May-10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50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54</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2864</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b"/>
                      <a:r>
                        <a:rPr lang="en-IN" sz="1400" b="0" i="0" u="none" strike="noStrike" dirty="0">
                          <a:solidFill>
                            <a:srgbClr val="000000"/>
                          </a:solidFill>
                          <a:latin typeface="Calibri"/>
                        </a:rPr>
                        <a:t>3093.12</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8082">
                <a:tc>
                  <a:txBody>
                    <a:bodyPr/>
                    <a:lstStyle/>
                    <a:p>
                      <a:pPr algn="ctr" fontAlgn="b"/>
                      <a:r>
                        <a:rPr lang="en-IN" sz="1400" b="0" i="0" u="none" strike="noStrike">
                          <a:solidFill>
                            <a:srgbClr val="000000"/>
                          </a:solidFill>
                          <a:latin typeface="Calibri"/>
                        </a:rPr>
                        <a:t>EEX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France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a:solidFill>
                            <a:srgbClr val="000000"/>
                          </a:solidFill>
                          <a:latin typeface="Calibri"/>
                        </a:rPr>
                        <a:t>Euro/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a:solidFill>
                            <a:srgbClr val="000000"/>
                          </a:solidFill>
                          <a:latin typeface="Calibri"/>
                        </a:rPr>
                        <a:t>May-10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a:solidFill>
                            <a:srgbClr val="000000"/>
                          </a:solidFill>
                          <a:latin typeface="Calibri"/>
                        </a:rPr>
                        <a:t>50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57</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2864</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c>
                  <a:txBody>
                    <a:bodyPr/>
                    <a:lstStyle/>
                    <a:p>
                      <a:pPr algn="ctr" fontAlgn="b"/>
                      <a:r>
                        <a:rPr lang="en-IN" sz="1400" b="0" i="0" u="none" strike="noStrike" dirty="0">
                          <a:solidFill>
                            <a:srgbClr val="000000"/>
                          </a:solidFill>
                          <a:latin typeface="Calibri"/>
                        </a:rPr>
                        <a:t>3264.96</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F8F"/>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815">
                <a:tc>
                  <a:txBody>
                    <a:bodyPr/>
                    <a:lstStyle/>
                    <a:p>
                      <a:pPr algn="ctr" fontAlgn="b"/>
                      <a:r>
                        <a:rPr lang="en-IN" sz="1400" b="0" i="0" u="none" strike="noStrike">
                          <a:solidFill>
                            <a:srgbClr val="000000"/>
                          </a:solidFill>
                          <a:latin typeface="Calibri"/>
                        </a:rPr>
                        <a:t>PJM</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dirty="0">
                          <a:solidFill>
                            <a:srgbClr val="000000"/>
                          </a:solidFill>
                          <a:latin typeface="Calibri"/>
                        </a:rPr>
                        <a:t>US  East Coast</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a:solidFill>
                            <a:srgbClr val="000000"/>
                          </a:solidFill>
                          <a:latin typeface="Calibri"/>
                        </a:rPr>
                        <a:t>$/MWH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dirty="0">
                          <a:solidFill>
                            <a:srgbClr val="000000"/>
                          </a:solidFill>
                          <a:latin typeface="Calibri"/>
                        </a:rPr>
                        <a:t>May-10</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a:solidFill>
                            <a:srgbClr val="000000"/>
                          </a:solidFill>
                          <a:latin typeface="Calibri"/>
                        </a:rPr>
                        <a:t>38</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dirty="0">
                          <a:solidFill>
                            <a:srgbClr val="000000"/>
                          </a:solidFill>
                          <a:latin typeface="Calibri"/>
                        </a:rPr>
                        <a:t>44</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dirty="0">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a:solidFill>
                            <a:srgbClr val="000000"/>
                          </a:solidFill>
                          <a:latin typeface="Calibri"/>
                        </a:rPr>
                        <a:t>1715.32</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ctr" fontAlgn="b"/>
                      <a:r>
                        <a:rPr lang="en-IN" sz="1400" b="0" i="0" u="none" strike="noStrike" dirty="0">
                          <a:solidFill>
                            <a:srgbClr val="000000"/>
                          </a:solidFill>
                          <a:latin typeface="Calibri"/>
                        </a:rPr>
                        <a:t>1986.16</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28082">
                <a:tc>
                  <a:txBody>
                    <a:bodyPr/>
                    <a:lstStyle/>
                    <a:p>
                      <a:pPr algn="ctr"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39251">
                <a:tc>
                  <a:txBody>
                    <a:bodyPr/>
                    <a:lstStyle/>
                    <a:p>
                      <a:pPr algn="ctr" fontAlgn="b"/>
                      <a:r>
                        <a:rPr lang="en-IN" sz="1400" b="0" i="0" u="none" strike="noStrike" dirty="0" smtClean="0">
                          <a:solidFill>
                            <a:srgbClr val="000000"/>
                          </a:solidFill>
                          <a:latin typeface="Calibri"/>
                        </a:rPr>
                        <a:t>Market Monitoring  </a:t>
                      </a:r>
                      <a:r>
                        <a:rPr lang="en-IN" sz="1400" b="0" i="0" u="none" strike="noStrike" dirty="0">
                          <a:solidFill>
                            <a:srgbClr val="000000"/>
                          </a:solidFill>
                          <a:latin typeface="Calibri"/>
                        </a:rPr>
                        <a:t>Report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India</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err="1">
                          <a:solidFill>
                            <a:srgbClr val="000000"/>
                          </a:solidFill>
                          <a:latin typeface="Calibri"/>
                        </a:rPr>
                        <a:t>Avg</a:t>
                      </a:r>
                      <a:r>
                        <a:rPr lang="en-IN" sz="1400" b="0" i="0" u="none" strike="noStrike" dirty="0">
                          <a:solidFill>
                            <a:srgbClr val="000000"/>
                          </a:solidFill>
                          <a:latin typeface="Calibri"/>
                        </a:rPr>
                        <a:t> of</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Power Exchange</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a:solidFill>
                            <a:srgbClr val="000000"/>
                          </a:solidFill>
                          <a:latin typeface="Calibri"/>
                        </a:rPr>
                        <a:t>Electricity Trader</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8082">
                <a:tc>
                  <a:txBody>
                    <a:bodyPr/>
                    <a:lstStyle/>
                    <a:p>
                      <a:pPr algn="l"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400" b="0" i="0" u="none" strike="noStrike">
                          <a:solidFill>
                            <a:srgbClr val="000000"/>
                          </a:solidFill>
                          <a:latin typeface="Calibri"/>
                        </a:rPr>
                        <a:t> </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1400" b="0" i="0" u="none" strike="noStrike">
                          <a:solidFill>
                            <a:srgbClr val="000000"/>
                          </a:solidFill>
                          <a:latin typeface="Calibri"/>
                        </a:rPr>
                        <a:t>Rs/ MWH</a:t>
                      </a: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IN" sz="1400" b="0" i="0" u="none" strike="noStrike" dirty="0" smtClean="0">
                          <a:solidFill>
                            <a:srgbClr val="000000"/>
                          </a:solidFill>
                          <a:latin typeface="Calibri"/>
                        </a:rPr>
                        <a:t>2010--1</a:t>
                      </a:r>
                      <a:endParaRPr lang="en-IN" sz="1400" b="0" i="0" u="none" strike="noStrike" dirty="0">
                        <a:solidFill>
                          <a:srgbClr val="000000"/>
                        </a:solidFill>
                        <a:latin typeface="Calibri"/>
                      </a:endParaRP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smtClean="0">
                          <a:solidFill>
                            <a:srgbClr val="000000"/>
                          </a:solidFill>
                          <a:latin typeface="Calibri"/>
                        </a:rPr>
                        <a:t>3.47</a:t>
                      </a:r>
                      <a:endParaRPr lang="en-IN" sz="1400" b="0" i="0" u="none" strike="noStrike" dirty="0">
                        <a:solidFill>
                          <a:srgbClr val="000000"/>
                        </a:solidFill>
                        <a:latin typeface="Calibri"/>
                      </a:endParaRP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IN" sz="1400" b="0" i="0" u="none" strike="noStrike" dirty="0" smtClean="0">
                          <a:solidFill>
                            <a:srgbClr val="000000"/>
                          </a:solidFill>
                          <a:latin typeface="Calibri"/>
                        </a:rPr>
                        <a:t>4.98</a:t>
                      </a:r>
                      <a:endParaRPr lang="en-IN" sz="1400" b="0" i="0" u="none" strike="noStrike" dirty="0">
                        <a:solidFill>
                          <a:srgbClr val="000000"/>
                        </a:solidFill>
                        <a:latin typeface="Calibri"/>
                      </a:endParaRPr>
                    </a:p>
                  </a:txBody>
                  <a:tcPr marL="8106" marR="8106" marT="810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 name="TextBox 4"/>
          <p:cNvSpPr txBox="1">
            <a:spLocks noChangeArrowheads="1"/>
          </p:cNvSpPr>
          <p:nvPr/>
        </p:nvSpPr>
        <p:spPr bwMode="auto">
          <a:xfrm>
            <a:off x="0" y="6376554"/>
            <a:ext cx="9144000" cy="338554"/>
          </a:xfrm>
          <a:prstGeom prst="rect">
            <a:avLst/>
          </a:prstGeom>
          <a:solidFill>
            <a:srgbClr val="92D050"/>
          </a:solidFill>
          <a:ln w="9525">
            <a:noFill/>
            <a:miter lim="800000"/>
            <a:headEnd/>
            <a:tailEnd/>
          </a:ln>
        </p:spPr>
        <p:txBody>
          <a:bodyPr wrap="square">
            <a:spAutoFit/>
          </a:bodyPr>
          <a:lstStyle/>
          <a:p>
            <a:r>
              <a:rPr lang="en-US" sz="1600" dirty="0" smtClean="0">
                <a:solidFill>
                  <a:schemeClr val="tx1"/>
                </a:solidFill>
                <a:latin typeface="Constantia" pitchFamily="18" charset="0"/>
              </a:rPr>
              <a:t>Short Term power prices in India  higher than other markets , in PPP terms prices  will be even higher   </a:t>
            </a:r>
            <a:endParaRPr lang="en-IN" sz="1600" dirty="0">
              <a:solidFill>
                <a:schemeClr val="tx1"/>
              </a:solidFill>
              <a:latin typeface="Constantia" pitchFamily="18"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14BB239-9526-43DA-93E7-771506B3A600}" type="slidenum">
              <a:rPr lang="en-IN" smtClean="0"/>
              <a:pPr>
                <a:defRPr/>
              </a:pPr>
              <a:t>28</a:t>
            </a:fld>
            <a:endParaRPr lang="en-IN"/>
          </a:p>
        </p:txBody>
      </p:sp>
      <p:graphicFrame>
        <p:nvGraphicFramePr>
          <p:cNvPr id="3" name="Chart 2"/>
          <p:cNvGraphicFramePr/>
          <p:nvPr/>
        </p:nvGraphicFramePr>
        <p:xfrm>
          <a:off x="-20410" y="756556"/>
          <a:ext cx="9184821" cy="555276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4"/>
          <p:cNvSpPr txBox="1">
            <a:spLocks noChangeArrowheads="1"/>
          </p:cNvSpPr>
          <p:nvPr/>
        </p:nvSpPr>
        <p:spPr bwMode="auto">
          <a:xfrm>
            <a:off x="609600" y="6376554"/>
            <a:ext cx="8001000" cy="338554"/>
          </a:xfrm>
          <a:prstGeom prst="rect">
            <a:avLst/>
          </a:prstGeom>
          <a:solidFill>
            <a:srgbClr val="92D050"/>
          </a:solidFill>
          <a:ln w="9525">
            <a:noFill/>
            <a:miter lim="800000"/>
            <a:headEnd/>
            <a:tailEnd/>
          </a:ln>
        </p:spPr>
        <p:txBody>
          <a:bodyPr wrap="square">
            <a:spAutoFit/>
          </a:bodyPr>
          <a:lstStyle/>
          <a:p>
            <a:r>
              <a:rPr lang="en-US" sz="1600" dirty="0" smtClean="0">
                <a:solidFill>
                  <a:schemeClr val="tx1"/>
                </a:solidFill>
                <a:latin typeface="Constantia" pitchFamily="18" charset="0"/>
              </a:rPr>
              <a:t>Short Term power prices are showing a declining trend . Decline higher for PX than OTC </a:t>
            </a:r>
            <a:endParaRPr lang="en-IN" sz="1600" dirty="0">
              <a:solidFill>
                <a:schemeClr val="tx1"/>
              </a:solidFill>
              <a:latin typeface="Constantia" pitchFamily="18"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305800" cy="1143000"/>
          </a:xfrm>
        </p:spPr>
        <p:txBody>
          <a:bodyPr>
            <a:normAutofit/>
          </a:bodyPr>
          <a:lstStyle/>
          <a:p>
            <a:r>
              <a:rPr lang="en-US" sz="4000" dirty="0" smtClean="0"/>
              <a:t>Time of day prices on PX  </a:t>
            </a:r>
            <a:endParaRPr lang="en-US" sz="4000" dirty="0"/>
          </a:p>
        </p:txBody>
      </p:sp>
      <p:graphicFrame>
        <p:nvGraphicFramePr>
          <p:cNvPr id="4" name="Chart 3"/>
          <p:cNvGraphicFramePr/>
          <p:nvPr/>
        </p:nvGraphicFramePr>
        <p:xfrm>
          <a:off x="685800" y="1447800"/>
          <a:ext cx="8001000" cy="49529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1143000"/>
          </a:xfrm>
        </p:spPr>
        <p:txBody>
          <a:bodyPr>
            <a:normAutofit/>
          </a:bodyPr>
          <a:lstStyle/>
          <a:p>
            <a:r>
              <a:rPr lang="en-US" sz="3900" dirty="0" smtClean="0"/>
              <a:t>Interesting facts </a:t>
            </a:r>
          </a:p>
        </p:txBody>
      </p:sp>
      <p:sp>
        <p:nvSpPr>
          <p:cNvPr id="3" name="Content Placeholder 2"/>
          <p:cNvSpPr>
            <a:spLocks noGrp="1"/>
          </p:cNvSpPr>
          <p:nvPr>
            <p:ph idx="1"/>
          </p:nvPr>
        </p:nvSpPr>
        <p:spPr>
          <a:xfrm>
            <a:off x="654050" y="1524000"/>
            <a:ext cx="7499350" cy="4800600"/>
          </a:xfrm>
        </p:spPr>
        <p:txBody>
          <a:bodyPr>
            <a:normAutofit/>
          </a:bodyPr>
          <a:lstStyle/>
          <a:p>
            <a:r>
              <a:rPr lang="en-US" sz="2400" dirty="0" smtClean="0"/>
              <a:t>Google a electricity trader as huge exposure to electricity prices , data centers are power intensive </a:t>
            </a:r>
          </a:p>
          <a:p>
            <a:r>
              <a:rPr lang="en-US" sz="2400" dirty="0" smtClean="0"/>
              <a:t>Nuclear  plants built at country boundary  or coast in France </a:t>
            </a:r>
          </a:p>
          <a:p>
            <a:r>
              <a:rPr lang="en-US" sz="2400" dirty="0" smtClean="0"/>
              <a:t>Negative price bidding by generators –Must run generators like Nuclear </a:t>
            </a:r>
          </a:p>
          <a:p>
            <a:r>
              <a:rPr lang="en-US" sz="2400" dirty="0" smtClean="0"/>
              <a:t>Hydro dam valuation – Value of water </a:t>
            </a:r>
          </a:p>
          <a:p>
            <a:pPr lvl="1"/>
            <a:r>
              <a:rPr lang="en-US" sz="2200" dirty="0" smtClean="0"/>
              <a:t> Is a call option on the asset </a:t>
            </a:r>
          </a:p>
          <a:p>
            <a:pPr lvl="1"/>
            <a:r>
              <a:rPr lang="en-US" sz="2200" dirty="0" smtClean="0"/>
              <a:t>Cascading assets on same river basin</a:t>
            </a:r>
          </a:p>
          <a:p>
            <a:endParaRPr lang="en-US" sz="2400" dirty="0" smtClean="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3</a:t>
            </a:fld>
            <a:endParaRPr lang="en-IN"/>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143000"/>
          </a:xfrm>
        </p:spPr>
        <p:txBody>
          <a:bodyPr>
            <a:normAutofit/>
          </a:bodyPr>
          <a:lstStyle/>
          <a:p>
            <a:r>
              <a:rPr lang="en-US" sz="4000" dirty="0" smtClean="0"/>
              <a:t> Comparative Prices in 2011</a:t>
            </a:r>
            <a:endParaRPr lang="en-US" sz="4000" dirty="0"/>
          </a:p>
        </p:txBody>
      </p:sp>
      <p:graphicFrame>
        <p:nvGraphicFramePr>
          <p:cNvPr id="3" name="Chart 2"/>
          <p:cNvGraphicFramePr/>
          <p:nvPr/>
        </p:nvGraphicFramePr>
        <p:xfrm>
          <a:off x="381000" y="1676400"/>
          <a:ext cx="8229599" cy="472439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616200"/>
            <a:ext cx="8305800" cy="1143000"/>
          </a:xfrm>
        </p:spPr>
        <p:txBody>
          <a:bodyPr/>
          <a:lstStyle/>
          <a:p>
            <a:r>
              <a:rPr lang="en-US" dirty="0" smtClean="0"/>
              <a:t>Power Exchanges in India</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lstStyle/>
          <a:p>
            <a:r>
              <a:rPr lang="en-US" dirty="0" smtClean="0"/>
              <a:t>Power Exchange – Model  </a:t>
            </a:r>
            <a:endParaRPr lang="en-US" dirty="0"/>
          </a:p>
        </p:txBody>
      </p:sp>
      <p:sp>
        <p:nvSpPr>
          <p:cNvPr id="3" name="Content Placeholder 2"/>
          <p:cNvSpPr>
            <a:spLocks noGrp="1"/>
          </p:cNvSpPr>
          <p:nvPr>
            <p:ph idx="1"/>
          </p:nvPr>
        </p:nvSpPr>
        <p:spPr>
          <a:xfrm>
            <a:off x="457200" y="1600200"/>
            <a:ext cx="8229600" cy="4724400"/>
          </a:xfrm>
        </p:spPr>
        <p:txBody>
          <a:bodyPr>
            <a:normAutofit/>
          </a:bodyPr>
          <a:lstStyle/>
          <a:p>
            <a:r>
              <a:rPr lang="en-US" dirty="0" smtClean="0"/>
              <a:t>Multiple power exchange model</a:t>
            </a:r>
          </a:p>
          <a:p>
            <a:r>
              <a:rPr lang="en-US" dirty="0" smtClean="0"/>
              <a:t>Voluntary participation</a:t>
            </a:r>
          </a:p>
          <a:p>
            <a:r>
              <a:rPr lang="en-US" dirty="0" smtClean="0"/>
              <a:t>For profit organizations- Market operator</a:t>
            </a:r>
          </a:p>
          <a:p>
            <a:r>
              <a:rPr lang="en-US" dirty="0" smtClean="0"/>
              <a:t>Co ordinate with system operator for transmission corridor </a:t>
            </a:r>
          </a:p>
          <a:p>
            <a:r>
              <a:rPr lang="en-US" dirty="0" smtClean="0"/>
              <a:t>Two Power Exchanges operational , 3rd  in principle approval </a:t>
            </a:r>
          </a:p>
          <a:p>
            <a:pPr lvl="1"/>
            <a:r>
              <a:rPr lang="en-US" dirty="0" smtClean="0"/>
              <a:t>Indian Energy Exchange  and Power Exchange of India Ltd. – Both have experience in commodity markets</a:t>
            </a:r>
          </a:p>
          <a:p>
            <a:pPr lvl="1"/>
            <a:r>
              <a:rPr lang="en-US" dirty="0" smtClean="0"/>
              <a:t>National Power Exchange – generators promoted </a:t>
            </a:r>
          </a:p>
          <a:p>
            <a:endParaRPr lang="en-US"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53000"/>
          </a:xfrm>
        </p:spPr>
        <p:txBody>
          <a:bodyPr>
            <a:normAutofit fontScale="92500" lnSpcReduction="10000"/>
          </a:bodyPr>
          <a:lstStyle/>
          <a:p>
            <a:r>
              <a:rPr lang="en-US" dirty="0" smtClean="0"/>
              <a:t>Electronic platforms </a:t>
            </a:r>
          </a:p>
          <a:p>
            <a:r>
              <a:rPr lang="en-US" dirty="0" smtClean="0"/>
              <a:t>Transparent price discovery and anonymous bidding  </a:t>
            </a:r>
          </a:p>
          <a:p>
            <a:r>
              <a:rPr lang="en-US" dirty="0" smtClean="0"/>
              <a:t>Equal bargaining power to buyer and seller</a:t>
            </a:r>
          </a:p>
          <a:p>
            <a:pPr lvl="1"/>
            <a:r>
              <a:rPr lang="en-US" dirty="0" smtClean="0"/>
              <a:t>In a supply deficit market </a:t>
            </a:r>
          </a:p>
          <a:p>
            <a:r>
              <a:rPr lang="en-US" dirty="0" smtClean="0"/>
              <a:t>Helped in introducing open access at ground level</a:t>
            </a:r>
          </a:p>
          <a:p>
            <a:r>
              <a:rPr lang="en-US" dirty="0" smtClean="0"/>
              <a:t>Around 1100 customer- Tamil Nadu , Punjab</a:t>
            </a:r>
          </a:p>
          <a:p>
            <a:r>
              <a:rPr lang="en-US" dirty="0" smtClean="0"/>
              <a:t>Technology has acted as a great leveler</a:t>
            </a:r>
          </a:p>
          <a:p>
            <a:pPr lvl="1"/>
            <a:r>
              <a:rPr lang="en-US" dirty="0" smtClean="0"/>
              <a:t>Large participation , different from other markets where only wholesaler participates</a:t>
            </a:r>
          </a:p>
          <a:p>
            <a:r>
              <a:rPr lang="en-US" dirty="0" smtClean="0"/>
              <a:t>Standardized products</a:t>
            </a:r>
          </a:p>
          <a:p>
            <a:r>
              <a:rPr lang="en-US" dirty="0" smtClean="0"/>
              <a:t>High Liquidity </a:t>
            </a:r>
          </a:p>
          <a:p>
            <a:pPr lvl="1"/>
            <a:r>
              <a:rPr lang="en-US" dirty="0" smtClean="0"/>
              <a:t>Pricing improves</a:t>
            </a:r>
          </a:p>
          <a:p>
            <a:endParaRPr lang="en-US" dirty="0" smtClean="0"/>
          </a:p>
          <a:p>
            <a:pPr lvl="1"/>
            <a:endParaRPr lang="en-US" dirty="0" smtClean="0"/>
          </a:p>
          <a:p>
            <a:endParaRPr lang="en-US" dirty="0"/>
          </a:p>
        </p:txBody>
      </p:sp>
      <p:sp>
        <p:nvSpPr>
          <p:cNvPr id="4" name="Title 1"/>
          <p:cNvSpPr>
            <a:spLocks noGrp="1"/>
          </p:cNvSpPr>
          <p:nvPr>
            <p:ph type="title"/>
          </p:nvPr>
        </p:nvSpPr>
        <p:spPr>
          <a:xfrm>
            <a:off x="457200" y="381000"/>
            <a:ext cx="8229600" cy="1143000"/>
          </a:xfrm>
        </p:spPr>
        <p:txBody>
          <a:bodyPr/>
          <a:lstStyle/>
          <a:p>
            <a:r>
              <a:rPr lang="en-US" dirty="0" smtClean="0"/>
              <a:t>Power Exchange-  Features </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r>
              <a:rPr lang="en-US" dirty="0" err="1" smtClean="0"/>
              <a:t>Demutalised</a:t>
            </a:r>
            <a:r>
              <a:rPr lang="en-US" dirty="0" smtClean="0"/>
              <a:t> – Shareholder and members are ring fenced.</a:t>
            </a:r>
          </a:p>
          <a:p>
            <a:pPr lvl="1"/>
            <a:r>
              <a:rPr lang="en-US" dirty="0" smtClean="0"/>
              <a:t>Any members cannot have more than 5 % stake </a:t>
            </a:r>
          </a:p>
          <a:p>
            <a:pPr lvl="1"/>
            <a:r>
              <a:rPr lang="en-US" dirty="0" smtClean="0"/>
              <a:t>All members together cannot have more than 49 % </a:t>
            </a:r>
          </a:p>
          <a:p>
            <a:pPr lvl="1"/>
            <a:r>
              <a:rPr lang="en-US" dirty="0" smtClean="0"/>
              <a:t> Promoter shareholder 25 % stake- Anchor investor </a:t>
            </a:r>
          </a:p>
          <a:p>
            <a:r>
              <a:rPr lang="en-US" dirty="0" smtClean="0"/>
              <a:t> Standardized risk management</a:t>
            </a:r>
          </a:p>
          <a:p>
            <a:pPr lvl="1"/>
            <a:r>
              <a:rPr lang="en-US" dirty="0" smtClean="0"/>
              <a:t> </a:t>
            </a:r>
            <a:r>
              <a:rPr lang="en-US" dirty="0" err="1" smtClean="0"/>
              <a:t>Novation</a:t>
            </a:r>
            <a:r>
              <a:rPr lang="en-US" dirty="0" smtClean="0"/>
              <a:t> of a contract</a:t>
            </a:r>
          </a:p>
          <a:p>
            <a:pPr lvl="1"/>
            <a:r>
              <a:rPr lang="en-US" dirty="0" smtClean="0"/>
              <a:t>Exchange ensure that payment to seller will be done , </a:t>
            </a:r>
          </a:p>
          <a:p>
            <a:pPr lvl="1"/>
            <a:r>
              <a:rPr lang="en-US" dirty="0" smtClean="0"/>
              <a:t>Seller  does not interact with buyer</a:t>
            </a:r>
          </a:p>
          <a:p>
            <a:r>
              <a:rPr lang="en-US" dirty="0" smtClean="0"/>
              <a:t>Electronic price dissemination </a:t>
            </a:r>
          </a:p>
          <a:p>
            <a:pPr lvl="1"/>
            <a:r>
              <a:rPr lang="en-US" dirty="0" smtClean="0"/>
              <a:t>Quick and nation wide</a:t>
            </a:r>
          </a:p>
          <a:p>
            <a:pPr lvl="1"/>
            <a:r>
              <a:rPr lang="en-US" dirty="0" smtClean="0"/>
              <a:t>Reduces information asymmetry </a:t>
            </a:r>
          </a:p>
          <a:p>
            <a:endParaRPr lang="en-US" dirty="0" smtClean="0"/>
          </a:p>
          <a:p>
            <a:endParaRPr lang="en-US" dirty="0"/>
          </a:p>
        </p:txBody>
      </p:sp>
      <p:sp>
        <p:nvSpPr>
          <p:cNvPr id="4" name="Title 1"/>
          <p:cNvSpPr txBox="1">
            <a:spLocks/>
          </p:cNvSpPr>
          <p:nvPr/>
        </p:nvSpPr>
        <p:spPr>
          <a:xfrm>
            <a:off x="457200" y="381000"/>
            <a:ext cx="8229600" cy="1143000"/>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2"/>
                </a:solidFill>
                <a:effectLst/>
                <a:uLnTx/>
                <a:uFillTx/>
                <a:latin typeface="+mj-lt"/>
                <a:ea typeface="+mj-ea"/>
                <a:cs typeface="+mj-cs"/>
              </a:rPr>
              <a:t>Power Exchange-  Features </a:t>
            </a:r>
            <a:endParaRPr kumimoji="0" lang="en-US" sz="40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body" idx="1"/>
          </p:nvPr>
        </p:nvSpPr>
        <p:spPr>
          <a:xfrm>
            <a:off x="381000" y="1828800"/>
            <a:ext cx="8458200" cy="5029200"/>
          </a:xfrm>
        </p:spPr>
        <p:txBody>
          <a:bodyPr rtlCol="0">
            <a:normAutofit/>
          </a:bodyPr>
          <a:lstStyle/>
          <a:p>
            <a:pPr fontAlgn="auto">
              <a:lnSpc>
                <a:spcPct val="80000"/>
              </a:lnSpc>
              <a:spcAft>
                <a:spcPts val="0"/>
              </a:spcAft>
              <a:buClr>
                <a:schemeClr val="accent1">
                  <a:lumMod val="50000"/>
                </a:schemeClr>
              </a:buClr>
              <a:buSzPct val="80000"/>
              <a:buFont typeface="Arial" pitchFamily="34" charset="0"/>
              <a:buChar char="●"/>
              <a:defRPr/>
            </a:pPr>
            <a:r>
              <a:rPr lang="en-US" sz="2400" dirty="0" smtClean="0"/>
              <a:t>Day-Ahead Market ( DAM)</a:t>
            </a:r>
          </a:p>
          <a:p>
            <a:pPr lvl="2">
              <a:lnSpc>
                <a:spcPct val="80000"/>
              </a:lnSpc>
              <a:buClr>
                <a:schemeClr val="accent1">
                  <a:lumMod val="50000"/>
                </a:schemeClr>
              </a:buClr>
              <a:buSzPct val="80000"/>
              <a:buFont typeface="Arial" pitchFamily="34" charset="0"/>
              <a:buChar char="●"/>
              <a:defRPr/>
            </a:pPr>
            <a:r>
              <a:rPr lang="en-US" sz="2400" dirty="0" smtClean="0"/>
              <a:t>Double sided closed bid auction with uniform pricing</a:t>
            </a:r>
          </a:p>
          <a:p>
            <a:pPr fontAlgn="auto">
              <a:lnSpc>
                <a:spcPct val="80000"/>
              </a:lnSpc>
              <a:spcAft>
                <a:spcPts val="0"/>
              </a:spcAft>
              <a:buClr>
                <a:schemeClr val="accent1">
                  <a:lumMod val="50000"/>
                </a:schemeClr>
              </a:buClr>
              <a:buSzPct val="80000"/>
              <a:buFont typeface="Arial" pitchFamily="34" charset="0"/>
              <a:buChar char="●"/>
              <a:defRPr/>
            </a:pPr>
            <a:r>
              <a:rPr lang="en-US" dirty="0" smtClean="0"/>
              <a:t>Term-Ahead </a:t>
            </a:r>
            <a:r>
              <a:rPr lang="en-US" dirty="0"/>
              <a:t>Market</a:t>
            </a:r>
          </a:p>
          <a:p>
            <a:pPr lvl="1" fontAlgn="auto">
              <a:lnSpc>
                <a:spcPct val="80000"/>
              </a:lnSpc>
              <a:spcAft>
                <a:spcPts val="0"/>
              </a:spcAft>
              <a:buFont typeface="Wingdings" pitchFamily="2" charset="2"/>
              <a:buChar char="§"/>
              <a:defRPr/>
            </a:pPr>
            <a:r>
              <a:rPr lang="en-US" dirty="0"/>
              <a:t>Intra-day, Day-Ahead Contingency</a:t>
            </a:r>
          </a:p>
          <a:p>
            <a:pPr lvl="1" fontAlgn="auto">
              <a:lnSpc>
                <a:spcPct val="80000"/>
              </a:lnSpc>
              <a:spcAft>
                <a:spcPts val="0"/>
              </a:spcAft>
              <a:buFont typeface="Wingdings" pitchFamily="2" charset="2"/>
              <a:buChar char="§"/>
              <a:defRPr/>
            </a:pPr>
            <a:r>
              <a:rPr lang="en-US" dirty="0"/>
              <a:t>Daily</a:t>
            </a:r>
          </a:p>
          <a:p>
            <a:pPr lvl="1" fontAlgn="auto">
              <a:lnSpc>
                <a:spcPct val="80000"/>
              </a:lnSpc>
              <a:spcAft>
                <a:spcPts val="0"/>
              </a:spcAft>
              <a:buFont typeface="Wingdings" pitchFamily="2" charset="2"/>
              <a:buChar char="§"/>
              <a:defRPr/>
            </a:pPr>
            <a:r>
              <a:rPr lang="en-US" dirty="0"/>
              <a:t>Weekly</a:t>
            </a:r>
          </a:p>
          <a:p>
            <a:pPr lvl="1" fontAlgn="auto">
              <a:lnSpc>
                <a:spcPct val="80000"/>
              </a:lnSpc>
              <a:spcAft>
                <a:spcPts val="0"/>
              </a:spcAft>
              <a:buFont typeface="Wingdings" pitchFamily="2" charset="2"/>
              <a:buChar char="§"/>
              <a:defRPr/>
            </a:pPr>
            <a:r>
              <a:rPr lang="en-US" dirty="0"/>
              <a:t>Monthly </a:t>
            </a:r>
            <a:r>
              <a:rPr lang="en-US" dirty="0" smtClean="0"/>
              <a:t>(awaiting approval)</a:t>
            </a:r>
            <a:endParaRPr lang="en-US" dirty="0"/>
          </a:p>
          <a:p>
            <a:pPr lvl="1" fontAlgn="auto">
              <a:lnSpc>
                <a:spcPct val="80000"/>
              </a:lnSpc>
              <a:spcAft>
                <a:spcPts val="0"/>
              </a:spcAft>
              <a:buFont typeface="Wingdings" pitchFamily="2" charset="2"/>
              <a:buChar char="§"/>
              <a:defRPr/>
            </a:pPr>
            <a:endParaRPr lang="en-US" sz="700" dirty="0">
              <a:solidFill>
                <a:schemeClr val="accent1">
                  <a:lumMod val="50000"/>
                </a:schemeClr>
              </a:solidFill>
              <a:latin typeface="Cambria" pitchFamily="18" charset="0"/>
            </a:endParaRPr>
          </a:p>
          <a:p>
            <a:pPr fontAlgn="auto">
              <a:lnSpc>
                <a:spcPct val="80000"/>
              </a:lnSpc>
              <a:spcAft>
                <a:spcPts val="0"/>
              </a:spcAft>
              <a:buClr>
                <a:schemeClr val="accent1">
                  <a:lumMod val="50000"/>
                </a:schemeClr>
              </a:buClr>
              <a:buSzPct val="80000"/>
              <a:buFont typeface="Arial" pitchFamily="34" charset="0"/>
              <a:buChar char="●"/>
              <a:defRPr/>
            </a:pPr>
            <a:r>
              <a:rPr lang="en-US" sz="2400" dirty="0" smtClean="0"/>
              <a:t>RE Certificates Market </a:t>
            </a:r>
            <a:endParaRPr lang="en-US" sz="2400" dirty="0"/>
          </a:p>
          <a:p>
            <a:pPr lvl="1" fontAlgn="auto">
              <a:lnSpc>
                <a:spcPct val="80000"/>
              </a:lnSpc>
              <a:spcAft>
                <a:spcPts val="0"/>
              </a:spcAft>
              <a:buFont typeface="Wingdings" pitchFamily="2" charset="2"/>
              <a:buChar char="§"/>
              <a:defRPr/>
            </a:pPr>
            <a:r>
              <a:rPr lang="en-US" sz="2200" dirty="0" smtClean="0"/>
              <a:t>Commenced since November,2010</a:t>
            </a:r>
            <a:endParaRPr lang="en-US" sz="2200" dirty="0"/>
          </a:p>
          <a:p>
            <a:pPr lvl="1" fontAlgn="auto">
              <a:lnSpc>
                <a:spcPct val="80000"/>
              </a:lnSpc>
              <a:spcAft>
                <a:spcPts val="0"/>
              </a:spcAft>
              <a:buFont typeface="Wingdings" pitchFamily="2" charset="2"/>
              <a:buChar char="§"/>
              <a:defRPr/>
            </a:pPr>
            <a:r>
              <a:rPr lang="en-US" sz="2200" dirty="0" smtClean="0"/>
              <a:t>Sellers :RE </a:t>
            </a:r>
            <a:r>
              <a:rPr lang="en-US" sz="2200" dirty="0"/>
              <a:t>generators sell </a:t>
            </a:r>
            <a:r>
              <a:rPr lang="en-US" sz="2200" dirty="0" smtClean="0"/>
              <a:t>certificates</a:t>
            </a:r>
            <a:endParaRPr lang="en-US" sz="2200" dirty="0"/>
          </a:p>
          <a:p>
            <a:pPr lvl="1" fontAlgn="auto">
              <a:lnSpc>
                <a:spcPct val="80000"/>
              </a:lnSpc>
              <a:spcAft>
                <a:spcPts val="0"/>
              </a:spcAft>
              <a:buFont typeface="Wingdings" pitchFamily="2" charset="2"/>
              <a:buChar char="§"/>
              <a:defRPr/>
            </a:pPr>
            <a:r>
              <a:rPr lang="en-US" sz="2200" dirty="0" smtClean="0"/>
              <a:t>Buyers: Obligated </a:t>
            </a:r>
            <a:r>
              <a:rPr lang="en-US" sz="2200" dirty="0"/>
              <a:t>entities purchase certificates to fulfill RPO</a:t>
            </a:r>
          </a:p>
          <a:p>
            <a:pPr lvl="1" fontAlgn="auto">
              <a:lnSpc>
                <a:spcPct val="80000"/>
              </a:lnSpc>
              <a:spcAft>
                <a:spcPts val="0"/>
              </a:spcAft>
              <a:buFont typeface="Wingdings" pitchFamily="2" charset="2"/>
              <a:buChar char="§"/>
              <a:defRPr/>
            </a:pPr>
            <a:r>
              <a:rPr lang="en-US" sz="2200" dirty="0"/>
              <a:t>National market for </a:t>
            </a:r>
            <a:r>
              <a:rPr lang="en-US" sz="2200" dirty="0" smtClean="0"/>
              <a:t>RE</a:t>
            </a:r>
            <a:endParaRPr lang="en-US" sz="2200" dirty="0"/>
          </a:p>
        </p:txBody>
      </p:sp>
      <p:sp>
        <p:nvSpPr>
          <p:cNvPr id="551939" name="Rectangle 3"/>
          <p:cNvSpPr>
            <a:spLocks noChangeArrowheads="1"/>
          </p:cNvSpPr>
          <p:nvPr/>
        </p:nvSpPr>
        <p:spPr bwMode="auto">
          <a:xfrm>
            <a:off x="457200" y="838200"/>
            <a:ext cx="8991600" cy="609600"/>
          </a:xfrm>
          <a:prstGeom prst="rect">
            <a:avLst/>
          </a:prstGeom>
          <a:noFill/>
          <a:ln w="9525">
            <a:noFill/>
            <a:miter lim="800000"/>
            <a:headEnd/>
            <a:tailEnd/>
          </a:ln>
          <a:effectLst/>
        </p:spPr>
        <p:txBody>
          <a:bodyPr/>
          <a:lstStyle/>
          <a:p>
            <a:pPr fontAlgn="auto">
              <a:spcBef>
                <a:spcPts val="0"/>
              </a:spcBef>
              <a:spcAft>
                <a:spcPts val="0"/>
              </a:spcAft>
              <a:defRPr/>
            </a:pPr>
            <a:r>
              <a:rPr lang="en-US" sz="3600" dirty="0">
                <a:solidFill>
                  <a:schemeClr val="accent1">
                    <a:lumMod val="50000"/>
                  </a:schemeClr>
                </a:solidFill>
                <a:latin typeface="+mj-lt"/>
              </a:rPr>
              <a:t>Products on Exchange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51938">
                                            <p:txEl>
                                              <p:pRg st="0" end="0"/>
                                            </p:txEl>
                                          </p:spTgt>
                                        </p:tgtEl>
                                        <p:attrNameLst>
                                          <p:attrName>style.visibility</p:attrName>
                                        </p:attrNameLst>
                                      </p:cBhvr>
                                      <p:to>
                                        <p:strVal val="visible"/>
                                      </p:to>
                                    </p:set>
                                    <p:animEffect transition="in" filter="slide(fromBottom)">
                                      <p:cBhvr>
                                        <p:cTn id="7" dur="500"/>
                                        <p:tgtEl>
                                          <p:spTgt spid="551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551938">
                                            <p:txEl>
                                              <p:pRg st="1" end="1"/>
                                            </p:txEl>
                                          </p:spTgt>
                                        </p:tgtEl>
                                        <p:attrNameLst>
                                          <p:attrName>style.visibility</p:attrName>
                                        </p:attrNameLst>
                                      </p:cBhvr>
                                      <p:to>
                                        <p:strVal val="visible"/>
                                      </p:to>
                                    </p:set>
                                    <p:animEffect transition="in" filter="slide(fromBottom)">
                                      <p:cBhvr>
                                        <p:cTn id="12" dur="500"/>
                                        <p:tgtEl>
                                          <p:spTgt spid="5519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51938">
                                            <p:txEl>
                                              <p:pRg st="2" end="2"/>
                                            </p:txEl>
                                          </p:spTgt>
                                        </p:tgtEl>
                                        <p:attrNameLst>
                                          <p:attrName>style.visibility</p:attrName>
                                        </p:attrNameLst>
                                      </p:cBhvr>
                                      <p:to>
                                        <p:strVal val="visible"/>
                                      </p:to>
                                    </p:set>
                                    <p:animEffect transition="in" filter="slide(fromBottom)">
                                      <p:cBhvr>
                                        <p:cTn id="17" dur="500"/>
                                        <p:tgtEl>
                                          <p:spTgt spid="5519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551938">
                                            <p:txEl>
                                              <p:pRg st="3" end="3"/>
                                            </p:txEl>
                                          </p:spTgt>
                                        </p:tgtEl>
                                        <p:attrNameLst>
                                          <p:attrName>style.visibility</p:attrName>
                                        </p:attrNameLst>
                                      </p:cBhvr>
                                      <p:to>
                                        <p:strVal val="visible"/>
                                      </p:to>
                                    </p:set>
                                    <p:animEffect transition="in" filter="slide(fromBottom)">
                                      <p:cBhvr>
                                        <p:cTn id="22" dur="500"/>
                                        <p:tgtEl>
                                          <p:spTgt spid="55193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551938">
                                            <p:txEl>
                                              <p:pRg st="4" end="4"/>
                                            </p:txEl>
                                          </p:spTgt>
                                        </p:tgtEl>
                                        <p:attrNameLst>
                                          <p:attrName>style.visibility</p:attrName>
                                        </p:attrNameLst>
                                      </p:cBhvr>
                                      <p:to>
                                        <p:strVal val="visible"/>
                                      </p:to>
                                    </p:set>
                                    <p:animEffect transition="in" filter="slide(fromBottom)">
                                      <p:cBhvr>
                                        <p:cTn id="27" dur="500"/>
                                        <p:tgtEl>
                                          <p:spTgt spid="55193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551938">
                                            <p:txEl>
                                              <p:pRg st="5" end="5"/>
                                            </p:txEl>
                                          </p:spTgt>
                                        </p:tgtEl>
                                        <p:attrNameLst>
                                          <p:attrName>style.visibility</p:attrName>
                                        </p:attrNameLst>
                                      </p:cBhvr>
                                      <p:to>
                                        <p:strVal val="visible"/>
                                      </p:to>
                                    </p:set>
                                    <p:animEffect transition="in" filter="slide(fromBottom)">
                                      <p:cBhvr>
                                        <p:cTn id="32" dur="500"/>
                                        <p:tgtEl>
                                          <p:spTgt spid="55193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551938">
                                            <p:txEl>
                                              <p:pRg st="6" end="6"/>
                                            </p:txEl>
                                          </p:spTgt>
                                        </p:tgtEl>
                                        <p:attrNameLst>
                                          <p:attrName>style.visibility</p:attrName>
                                        </p:attrNameLst>
                                      </p:cBhvr>
                                      <p:to>
                                        <p:strVal val="visible"/>
                                      </p:to>
                                    </p:set>
                                    <p:animEffect transition="in" filter="slide(fromBottom)">
                                      <p:cBhvr>
                                        <p:cTn id="37" dur="500"/>
                                        <p:tgtEl>
                                          <p:spTgt spid="55193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551938">
                                            <p:txEl>
                                              <p:pRg st="8" end="8"/>
                                            </p:txEl>
                                          </p:spTgt>
                                        </p:tgtEl>
                                        <p:attrNameLst>
                                          <p:attrName>style.visibility</p:attrName>
                                        </p:attrNameLst>
                                      </p:cBhvr>
                                      <p:to>
                                        <p:strVal val="visible"/>
                                      </p:to>
                                    </p:set>
                                    <p:animEffect transition="in" filter="slide(fromBottom)">
                                      <p:cBhvr>
                                        <p:cTn id="42" dur="500"/>
                                        <p:tgtEl>
                                          <p:spTgt spid="55193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551938">
                                            <p:txEl>
                                              <p:pRg st="9" end="9"/>
                                            </p:txEl>
                                          </p:spTgt>
                                        </p:tgtEl>
                                        <p:attrNameLst>
                                          <p:attrName>style.visibility</p:attrName>
                                        </p:attrNameLst>
                                      </p:cBhvr>
                                      <p:to>
                                        <p:strVal val="visible"/>
                                      </p:to>
                                    </p:set>
                                    <p:animEffect transition="in" filter="slide(fromBottom)">
                                      <p:cBhvr>
                                        <p:cTn id="47" dur="500"/>
                                        <p:tgtEl>
                                          <p:spTgt spid="551938">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nodeType="clickEffect">
                                  <p:stCondLst>
                                    <p:cond delay="0"/>
                                  </p:stCondLst>
                                  <p:childTnLst>
                                    <p:set>
                                      <p:cBhvr>
                                        <p:cTn id="51" dur="1" fill="hold">
                                          <p:stCondLst>
                                            <p:cond delay="0"/>
                                          </p:stCondLst>
                                        </p:cTn>
                                        <p:tgtEl>
                                          <p:spTgt spid="551938">
                                            <p:txEl>
                                              <p:pRg st="10" end="10"/>
                                            </p:txEl>
                                          </p:spTgt>
                                        </p:tgtEl>
                                        <p:attrNameLst>
                                          <p:attrName>style.visibility</p:attrName>
                                        </p:attrNameLst>
                                      </p:cBhvr>
                                      <p:to>
                                        <p:strVal val="visible"/>
                                      </p:to>
                                    </p:set>
                                    <p:animEffect transition="in" filter="slide(fromBottom)">
                                      <p:cBhvr>
                                        <p:cTn id="52" dur="500"/>
                                        <p:tgtEl>
                                          <p:spTgt spid="551938">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551938">
                                            <p:txEl>
                                              <p:pRg st="11" end="11"/>
                                            </p:txEl>
                                          </p:spTgt>
                                        </p:tgtEl>
                                        <p:attrNameLst>
                                          <p:attrName>style.visibility</p:attrName>
                                        </p:attrNameLst>
                                      </p:cBhvr>
                                      <p:to>
                                        <p:strVal val="visible"/>
                                      </p:to>
                                    </p:set>
                                    <p:animEffect transition="in" filter="slide(fromBottom)">
                                      <p:cBhvr>
                                        <p:cTn id="57" dur="500"/>
                                        <p:tgtEl>
                                          <p:spTgt spid="551938">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nodeType="clickEffect">
                                  <p:stCondLst>
                                    <p:cond delay="0"/>
                                  </p:stCondLst>
                                  <p:childTnLst>
                                    <p:set>
                                      <p:cBhvr>
                                        <p:cTn id="61" dur="1" fill="hold">
                                          <p:stCondLst>
                                            <p:cond delay="0"/>
                                          </p:stCondLst>
                                        </p:cTn>
                                        <p:tgtEl>
                                          <p:spTgt spid="551938">
                                            <p:txEl>
                                              <p:pRg st="12" end="12"/>
                                            </p:txEl>
                                          </p:spTgt>
                                        </p:tgtEl>
                                        <p:attrNameLst>
                                          <p:attrName>style.visibility</p:attrName>
                                        </p:attrNameLst>
                                      </p:cBhvr>
                                      <p:to>
                                        <p:strVal val="visible"/>
                                      </p:to>
                                    </p:set>
                                    <p:animEffect transition="in" filter="slide(fromBottom)">
                                      <p:cBhvr>
                                        <p:cTn id="62" dur="500"/>
                                        <p:tgtEl>
                                          <p:spTgt spid="55193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p:cNvSpPr>
            <a:spLocks noChangeArrowheads="1"/>
          </p:cNvSpPr>
          <p:nvPr/>
        </p:nvSpPr>
        <p:spPr bwMode="auto">
          <a:xfrm>
            <a:off x="-762000" y="508000"/>
            <a:ext cx="8305800" cy="762000"/>
          </a:xfrm>
          <a:prstGeom prst="rect">
            <a:avLst/>
          </a:prstGeom>
          <a:noFill/>
          <a:ln w="9525">
            <a:noFill/>
            <a:miter lim="800000"/>
            <a:headEnd/>
            <a:tailEnd/>
          </a:ln>
        </p:spPr>
        <p:txBody>
          <a:bodyPr anchor="ctr" anchorCtr="1"/>
          <a:lstStyle/>
          <a:p>
            <a:pPr fontAlgn="auto">
              <a:spcBef>
                <a:spcPts val="0"/>
              </a:spcBef>
              <a:spcAft>
                <a:spcPts val="0"/>
              </a:spcAft>
              <a:tabLst>
                <a:tab pos="520700" algn="l"/>
              </a:tabLst>
              <a:defRPr/>
            </a:pPr>
            <a:r>
              <a:rPr lang="en-US" sz="3200" dirty="0" smtClean="0">
                <a:solidFill>
                  <a:schemeClr val="accent1">
                    <a:lumMod val="75000"/>
                  </a:schemeClr>
                </a:solidFill>
                <a:latin typeface="+mj-lt"/>
              </a:rPr>
              <a:t>DAM </a:t>
            </a:r>
            <a:r>
              <a:rPr lang="en-US" sz="3200" dirty="0">
                <a:solidFill>
                  <a:schemeClr val="accent1">
                    <a:lumMod val="75000"/>
                  </a:schemeClr>
                </a:solidFill>
                <a:latin typeface="+mj-lt"/>
              </a:rPr>
              <a:t>Product Description   </a:t>
            </a:r>
            <a:endParaRPr lang="en-US" sz="2000" dirty="0">
              <a:solidFill>
                <a:schemeClr val="accent1">
                  <a:lumMod val="75000"/>
                </a:schemeClr>
              </a:solidFill>
              <a:latin typeface="+mj-lt"/>
            </a:endParaRPr>
          </a:p>
        </p:txBody>
      </p:sp>
      <p:sp>
        <p:nvSpPr>
          <p:cNvPr id="602115" name="Rectangle 3"/>
          <p:cNvSpPr>
            <a:spLocks noChangeArrowheads="1"/>
          </p:cNvSpPr>
          <p:nvPr/>
        </p:nvSpPr>
        <p:spPr bwMode="auto">
          <a:xfrm>
            <a:off x="381000" y="1143000"/>
            <a:ext cx="8001000" cy="5181600"/>
          </a:xfrm>
          <a:prstGeom prst="rect">
            <a:avLst/>
          </a:prstGeom>
          <a:noFill/>
          <a:ln w="9525">
            <a:noFill/>
            <a:miter lim="800000"/>
            <a:headEnd/>
            <a:tailEnd/>
          </a:ln>
        </p:spPr>
        <p:txBody>
          <a:bodyPr/>
          <a:lstStyle/>
          <a:p>
            <a:pPr marL="342900" indent="-342900" fontAlgn="auto">
              <a:spcBef>
                <a:spcPct val="20000"/>
              </a:spcBef>
              <a:spcAft>
                <a:spcPts val="0"/>
              </a:spcAft>
              <a:buFontTx/>
              <a:buChar char="•"/>
              <a:defRPr/>
            </a:pPr>
            <a:r>
              <a:rPr lang="en-US" sz="2400" dirty="0">
                <a:solidFill>
                  <a:schemeClr val="tx1"/>
                </a:solidFill>
                <a:latin typeface="Constantia" pitchFamily="18" charset="0"/>
              </a:rPr>
              <a:t>Order </a:t>
            </a:r>
            <a:r>
              <a:rPr lang="en-US" sz="2400" dirty="0" smtClean="0">
                <a:solidFill>
                  <a:schemeClr val="tx1"/>
                </a:solidFill>
                <a:latin typeface="Constantia" pitchFamily="18" charset="0"/>
              </a:rPr>
              <a:t>Types</a:t>
            </a:r>
            <a:endParaRPr lang="en-US" sz="2400" dirty="0">
              <a:solidFill>
                <a:schemeClr val="tx1"/>
              </a:solidFill>
              <a:latin typeface="Constantia" pitchFamily="18" charset="0"/>
            </a:endParaRPr>
          </a:p>
          <a:p>
            <a:pPr marL="742950" lvl="1" indent="-285750" fontAlgn="auto">
              <a:spcBef>
                <a:spcPct val="20000"/>
              </a:spcBef>
              <a:spcAft>
                <a:spcPts val="0"/>
              </a:spcAft>
              <a:buFontTx/>
              <a:buChar char="–"/>
              <a:defRPr/>
            </a:pPr>
            <a:r>
              <a:rPr lang="en-US" sz="1800" dirty="0">
                <a:solidFill>
                  <a:schemeClr val="tx1"/>
                </a:solidFill>
                <a:latin typeface="+mn-lt"/>
              </a:rPr>
              <a:t>Hourly or Portfolio Orders</a:t>
            </a:r>
          </a:p>
          <a:p>
            <a:pPr marL="1143000" lvl="2" indent="-228600" fontAlgn="auto">
              <a:spcBef>
                <a:spcPct val="20000"/>
              </a:spcBef>
              <a:spcAft>
                <a:spcPts val="0"/>
              </a:spcAft>
              <a:buFontTx/>
              <a:buChar char="•"/>
              <a:defRPr/>
            </a:pPr>
            <a:r>
              <a:rPr lang="en-US" sz="1800" dirty="0">
                <a:solidFill>
                  <a:schemeClr val="tx1"/>
                </a:solidFill>
                <a:latin typeface="+mn-lt"/>
              </a:rPr>
              <a:t>Min 1 hour</a:t>
            </a:r>
          </a:p>
          <a:p>
            <a:pPr marL="1143000" lvl="2" indent="-228600" fontAlgn="auto">
              <a:spcBef>
                <a:spcPct val="20000"/>
              </a:spcBef>
              <a:spcAft>
                <a:spcPts val="0"/>
              </a:spcAft>
              <a:buFontTx/>
              <a:buChar char="•"/>
              <a:defRPr/>
            </a:pPr>
            <a:r>
              <a:rPr lang="en-US" sz="1800" dirty="0">
                <a:solidFill>
                  <a:schemeClr val="tx1"/>
                </a:solidFill>
                <a:latin typeface="+mn-lt"/>
              </a:rPr>
              <a:t>Different Price-Quantity Pairs</a:t>
            </a:r>
          </a:p>
          <a:p>
            <a:pPr marL="1143000" lvl="2" indent="-228600" fontAlgn="auto">
              <a:spcBef>
                <a:spcPct val="20000"/>
              </a:spcBef>
              <a:spcAft>
                <a:spcPts val="0"/>
              </a:spcAft>
              <a:buFontTx/>
              <a:buChar char="•"/>
              <a:defRPr/>
            </a:pPr>
            <a:r>
              <a:rPr lang="en-US" sz="1800" dirty="0">
                <a:solidFill>
                  <a:schemeClr val="tx1"/>
                </a:solidFill>
                <a:latin typeface="+mn-lt"/>
              </a:rPr>
              <a:t>Partial Execution Possible</a:t>
            </a:r>
          </a:p>
          <a:p>
            <a:pPr marL="742950" lvl="1" indent="-285750" fontAlgn="auto">
              <a:spcBef>
                <a:spcPct val="20000"/>
              </a:spcBef>
              <a:spcAft>
                <a:spcPts val="0"/>
              </a:spcAft>
              <a:buFontTx/>
              <a:buChar char="–"/>
              <a:defRPr/>
            </a:pPr>
            <a:r>
              <a:rPr lang="en-US" sz="1800" dirty="0">
                <a:solidFill>
                  <a:schemeClr val="tx1"/>
                </a:solidFill>
                <a:latin typeface="+mn-lt"/>
              </a:rPr>
              <a:t>Block Orders</a:t>
            </a:r>
          </a:p>
          <a:p>
            <a:pPr marL="1143000" lvl="2" indent="-228600" fontAlgn="auto">
              <a:spcBef>
                <a:spcPct val="20000"/>
              </a:spcBef>
              <a:spcAft>
                <a:spcPts val="0"/>
              </a:spcAft>
              <a:buFontTx/>
              <a:buChar char="•"/>
              <a:defRPr/>
            </a:pPr>
            <a:r>
              <a:rPr lang="en-US" sz="1800" dirty="0">
                <a:solidFill>
                  <a:schemeClr val="tx1"/>
                </a:solidFill>
                <a:latin typeface="+mn-lt"/>
              </a:rPr>
              <a:t>Consecutive hours during the same day</a:t>
            </a:r>
          </a:p>
          <a:p>
            <a:pPr marL="1600200" lvl="3" indent="-228600" fontAlgn="auto">
              <a:spcBef>
                <a:spcPct val="20000"/>
              </a:spcBef>
              <a:spcAft>
                <a:spcPts val="0"/>
              </a:spcAft>
              <a:buFontTx/>
              <a:buChar char="–"/>
              <a:defRPr/>
            </a:pPr>
            <a:r>
              <a:rPr lang="en-US" sz="1800" dirty="0">
                <a:solidFill>
                  <a:schemeClr val="tx1"/>
                </a:solidFill>
                <a:latin typeface="+mn-lt"/>
              </a:rPr>
              <a:t>Customized block bid allowed</a:t>
            </a:r>
          </a:p>
          <a:p>
            <a:pPr marL="342900" indent="-342900" fontAlgn="auto">
              <a:spcBef>
                <a:spcPct val="20000"/>
              </a:spcBef>
              <a:spcAft>
                <a:spcPts val="0"/>
              </a:spcAft>
              <a:buFontTx/>
              <a:buChar char="•"/>
              <a:defRPr/>
            </a:pPr>
            <a:r>
              <a:rPr lang="en-US" sz="2400" dirty="0">
                <a:solidFill>
                  <a:schemeClr val="tx1"/>
                </a:solidFill>
                <a:latin typeface="+mn-lt"/>
              </a:rPr>
              <a:t>Firm</a:t>
            </a:r>
            <a:r>
              <a:rPr lang="en-US" sz="2400" dirty="0">
                <a:solidFill>
                  <a:schemeClr val="tx1"/>
                </a:solidFill>
                <a:latin typeface="Constantia" pitchFamily="18" charset="0"/>
              </a:rPr>
              <a:t> commitment to purchase or sell</a:t>
            </a:r>
          </a:p>
          <a:p>
            <a:pPr marL="342900" indent="-342900" fontAlgn="auto">
              <a:spcBef>
                <a:spcPct val="20000"/>
              </a:spcBef>
              <a:spcAft>
                <a:spcPts val="0"/>
              </a:spcAft>
              <a:buFontTx/>
              <a:buChar char="•"/>
              <a:defRPr/>
            </a:pPr>
            <a:r>
              <a:rPr lang="en-US" sz="2400" dirty="0">
                <a:solidFill>
                  <a:schemeClr val="tx1"/>
                </a:solidFill>
                <a:latin typeface="Constantia" pitchFamily="18" charset="0"/>
              </a:rPr>
              <a:t>Order Characteristics</a:t>
            </a:r>
          </a:p>
          <a:p>
            <a:pPr marL="742950" lvl="1" indent="-285750" fontAlgn="auto">
              <a:spcBef>
                <a:spcPct val="20000"/>
              </a:spcBef>
              <a:spcAft>
                <a:spcPts val="0"/>
              </a:spcAft>
              <a:buFontTx/>
              <a:buChar char="–"/>
              <a:defRPr/>
            </a:pPr>
            <a:r>
              <a:rPr lang="en-US" sz="1800" dirty="0">
                <a:solidFill>
                  <a:schemeClr val="tx1"/>
                </a:solidFill>
                <a:latin typeface="+mn-lt"/>
              </a:rPr>
              <a:t>SLDC Clearance should be ≥ 1 MW</a:t>
            </a:r>
          </a:p>
          <a:p>
            <a:pPr marL="742950" lvl="1" indent="-285750" fontAlgn="auto">
              <a:spcBef>
                <a:spcPct val="20000"/>
              </a:spcBef>
              <a:spcAft>
                <a:spcPts val="0"/>
              </a:spcAft>
              <a:buFontTx/>
              <a:buChar char="–"/>
              <a:defRPr/>
            </a:pPr>
            <a:r>
              <a:rPr lang="en-US" sz="1800" dirty="0">
                <a:solidFill>
                  <a:schemeClr val="tx1"/>
                </a:solidFill>
                <a:latin typeface="+mn-lt"/>
              </a:rPr>
              <a:t>Minimum Order quantity can be less than 1 MW</a:t>
            </a:r>
          </a:p>
          <a:p>
            <a:pPr marL="742950" lvl="1" indent="-285750" fontAlgn="auto">
              <a:spcBef>
                <a:spcPct val="20000"/>
              </a:spcBef>
              <a:spcAft>
                <a:spcPts val="0"/>
              </a:spcAft>
              <a:buFontTx/>
              <a:buChar char="–"/>
              <a:defRPr/>
            </a:pPr>
            <a:r>
              <a:rPr lang="en-US" sz="1800" dirty="0">
                <a:solidFill>
                  <a:schemeClr val="tx1"/>
                </a:solidFill>
                <a:latin typeface="+mn-lt"/>
              </a:rPr>
              <a:t>Minimum volume step: 0.1 MW</a:t>
            </a:r>
          </a:p>
          <a:p>
            <a:pPr marL="742950" lvl="1" indent="-285750" fontAlgn="auto">
              <a:spcBef>
                <a:spcPct val="20000"/>
              </a:spcBef>
              <a:spcAft>
                <a:spcPts val="0"/>
              </a:spcAft>
              <a:buFontTx/>
              <a:buChar char="–"/>
              <a:defRPr/>
            </a:pPr>
            <a:r>
              <a:rPr lang="en-US" sz="1800" dirty="0">
                <a:solidFill>
                  <a:schemeClr val="tx1"/>
                </a:solidFill>
                <a:latin typeface="+mn-lt"/>
              </a:rPr>
              <a:t>Minimum price step: Rs 1 per </a:t>
            </a:r>
            <a:r>
              <a:rPr lang="en-US" sz="1800" dirty="0" err="1">
                <a:solidFill>
                  <a:schemeClr val="tx1"/>
                </a:solidFill>
                <a:latin typeface="+mn-lt"/>
              </a:rPr>
              <a:t>MWh</a:t>
            </a:r>
            <a:r>
              <a:rPr lang="en-US" sz="1800" dirty="0">
                <a:solidFill>
                  <a:schemeClr val="tx1"/>
                </a:solidFill>
                <a:latin typeface="+mn-lt"/>
              </a:rPr>
              <a:t> ( 0.1p/kWh)</a:t>
            </a:r>
          </a:p>
          <a:p>
            <a:pPr marL="342900" indent="-342900" fontAlgn="auto">
              <a:spcBef>
                <a:spcPct val="20000"/>
              </a:spcBef>
              <a:spcAft>
                <a:spcPts val="0"/>
              </a:spcAft>
              <a:defRPr/>
            </a:pPr>
            <a:endParaRPr lang="en-US" sz="2000" dirty="0">
              <a:solidFill>
                <a:schemeClr val="tx1"/>
              </a:solidFill>
              <a:latin typeface="Calibri"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9" name="Rectangle 3"/>
          <p:cNvSpPr>
            <a:spLocks noGrp="1" noChangeArrowheads="1"/>
          </p:cNvSpPr>
          <p:nvPr>
            <p:ph idx="1"/>
          </p:nvPr>
        </p:nvSpPr>
        <p:spPr>
          <a:xfrm>
            <a:off x="228600" y="1219200"/>
            <a:ext cx="8610600" cy="5105400"/>
          </a:xfrm>
          <a:ln algn="ctr"/>
        </p:spPr>
        <p:txBody>
          <a:bodyPr rtlCol="0">
            <a:normAutofit/>
          </a:bodyPr>
          <a:lstStyle/>
          <a:p>
            <a:pPr fontAlgn="auto">
              <a:lnSpc>
                <a:spcPct val="90000"/>
              </a:lnSpc>
              <a:spcAft>
                <a:spcPts val="0"/>
              </a:spcAft>
              <a:defRPr/>
            </a:pPr>
            <a:r>
              <a:rPr lang="en-US" sz="2400" b="1" dirty="0" smtClean="0"/>
              <a:t>Trading Availability</a:t>
            </a:r>
          </a:p>
          <a:p>
            <a:pPr lvl="1" fontAlgn="auto">
              <a:lnSpc>
                <a:spcPct val="90000"/>
              </a:lnSpc>
              <a:spcAft>
                <a:spcPts val="0"/>
              </a:spcAft>
              <a:defRPr/>
            </a:pPr>
            <a:r>
              <a:rPr lang="en-US" sz="2000" dirty="0" smtClean="0"/>
              <a:t>Every Calendar Day</a:t>
            </a:r>
          </a:p>
          <a:p>
            <a:pPr fontAlgn="auto">
              <a:lnSpc>
                <a:spcPct val="90000"/>
              </a:lnSpc>
              <a:spcAft>
                <a:spcPts val="0"/>
              </a:spcAft>
              <a:defRPr/>
            </a:pPr>
            <a:r>
              <a:rPr lang="en-US" sz="2400" b="1" dirty="0" smtClean="0"/>
              <a:t>Order Entry / revise /cancel</a:t>
            </a:r>
          </a:p>
          <a:p>
            <a:pPr lvl="1" fontAlgn="auto">
              <a:lnSpc>
                <a:spcPct val="90000"/>
              </a:lnSpc>
              <a:spcAft>
                <a:spcPts val="0"/>
              </a:spcAft>
              <a:defRPr/>
            </a:pPr>
            <a:r>
              <a:rPr lang="en-US" sz="2000" dirty="0" smtClean="0"/>
              <a:t>Entry of orders on D-1 from 10:00 hrs to 12:00 hrs </a:t>
            </a:r>
            <a:br>
              <a:rPr lang="en-US" sz="2000" dirty="0" smtClean="0"/>
            </a:br>
            <a:r>
              <a:rPr lang="en-US" sz="2000" dirty="0" smtClean="0"/>
              <a:t>related to Delivery Day (D day)  </a:t>
            </a:r>
            <a:br>
              <a:rPr lang="en-US" sz="2000" dirty="0" smtClean="0"/>
            </a:br>
            <a:endParaRPr lang="en-US" sz="2000" dirty="0" smtClean="0"/>
          </a:p>
          <a:p>
            <a:pPr fontAlgn="auto">
              <a:lnSpc>
                <a:spcPct val="90000"/>
              </a:lnSpc>
              <a:spcAft>
                <a:spcPts val="0"/>
              </a:spcAft>
              <a:defRPr/>
            </a:pPr>
            <a:r>
              <a:rPr lang="en-US" sz="2400" b="1" dirty="0" smtClean="0"/>
              <a:t>Contract</a:t>
            </a:r>
          </a:p>
          <a:p>
            <a:pPr lvl="1" fontAlgn="auto">
              <a:lnSpc>
                <a:spcPct val="90000"/>
              </a:lnSpc>
              <a:spcAft>
                <a:spcPts val="0"/>
              </a:spcAft>
              <a:defRPr/>
            </a:pPr>
            <a:r>
              <a:rPr lang="en-US" sz="2000" dirty="0" smtClean="0"/>
              <a:t>Clearing Price : Area Clearance Price</a:t>
            </a:r>
          </a:p>
          <a:p>
            <a:pPr lvl="1" fontAlgn="auto">
              <a:lnSpc>
                <a:spcPct val="90000"/>
              </a:lnSpc>
              <a:spcAft>
                <a:spcPts val="0"/>
              </a:spcAft>
              <a:defRPr/>
            </a:pPr>
            <a:r>
              <a:rPr lang="en-US" sz="2000" dirty="0" smtClean="0"/>
              <a:t>Cleared Volume </a:t>
            </a:r>
          </a:p>
          <a:p>
            <a:pPr lvl="1" fontAlgn="auto">
              <a:lnSpc>
                <a:spcPct val="90000"/>
              </a:lnSpc>
              <a:spcAft>
                <a:spcPts val="0"/>
              </a:spcAft>
              <a:defRPr/>
            </a:pPr>
            <a:r>
              <a:rPr lang="en-US" sz="2000" dirty="0" smtClean="0"/>
              <a:t>Total Contract Value:  Cleared Volume multiplied by ACP</a:t>
            </a:r>
          </a:p>
          <a:p>
            <a:pPr lvl="1" fontAlgn="auto">
              <a:lnSpc>
                <a:spcPct val="90000"/>
              </a:lnSpc>
              <a:spcAft>
                <a:spcPts val="0"/>
              </a:spcAft>
              <a:defRPr/>
            </a:pPr>
            <a:r>
              <a:rPr lang="en-US" sz="2000" dirty="0" smtClean="0"/>
              <a:t>Final settlement adjusted for any force majeure deviations </a:t>
            </a:r>
          </a:p>
          <a:p>
            <a:pPr fontAlgn="auto">
              <a:lnSpc>
                <a:spcPct val="90000"/>
              </a:lnSpc>
              <a:spcAft>
                <a:spcPts val="0"/>
              </a:spcAft>
              <a:defRPr/>
            </a:pPr>
            <a:r>
              <a:rPr lang="en-US" sz="2400" b="1" dirty="0" smtClean="0"/>
              <a:t>Delivery Point</a:t>
            </a:r>
          </a:p>
          <a:p>
            <a:pPr lvl="1" fontAlgn="auto">
              <a:lnSpc>
                <a:spcPct val="90000"/>
              </a:lnSpc>
              <a:spcAft>
                <a:spcPts val="0"/>
              </a:spcAft>
              <a:defRPr/>
            </a:pPr>
            <a:r>
              <a:rPr lang="en-US" sz="2000" dirty="0" smtClean="0"/>
              <a:t>Periphery of Regional Transmission System in which the grid-connected  entity, is located </a:t>
            </a:r>
          </a:p>
        </p:txBody>
      </p:sp>
      <p:sp>
        <p:nvSpPr>
          <p:cNvPr id="4" name="Rectangle 2"/>
          <p:cNvSpPr>
            <a:spLocks noChangeArrowheads="1"/>
          </p:cNvSpPr>
          <p:nvPr/>
        </p:nvSpPr>
        <p:spPr bwMode="auto">
          <a:xfrm>
            <a:off x="-762000" y="533400"/>
            <a:ext cx="8305800" cy="762000"/>
          </a:xfrm>
          <a:prstGeom prst="rect">
            <a:avLst/>
          </a:prstGeom>
          <a:noFill/>
          <a:ln w="9525">
            <a:noFill/>
            <a:miter lim="800000"/>
            <a:headEnd/>
            <a:tailEnd/>
          </a:ln>
        </p:spPr>
        <p:txBody>
          <a:bodyPr anchor="ctr" anchorCtr="1"/>
          <a:lstStyle/>
          <a:p>
            <a:pPr fontAlgn="auto">
              <a:spcBef>
                <a:spcPts val="0"/>
              </a:spcBef>
              <a:spcAft>
                <a:spcPts val="0"/>
              </a:spcAft>
              <a:tabLst>
                <a:tab pos="520700" algn="l"/>
              </a:tabLst>
              <a:defRPr/>
            </a:pPr>
            <a:r>
              <a:rPr lang="en-US" sz="3200" dirty="0" smtClean="0">
                <a:solidFill>
                  <a:schemeClr val="accent1">
                    <a:lumMod val="75000"/>
                  </a:schemeClr>
                </a:solidFill>
                <a:latin typeface="+mj-lt"/>
              </a:rPr>
              <a:t>DAM </a:t>
            </a:r>
            <a:r>
              <a:rPr lang="en-US" sz="3200" dirty="0">
                <a:solidFill>
                  <a:schemeClr val="accent1">
                    <a:lumMod val="75000"/>
                  </a:schemeClr>
                </a:solidFill>
                <a:latin typeface="+mj-lt"/>
              </a:rPr>
              <a:t>Product Description   </a:t>
            </a:r>
            <a:endParaRPr lang="en-US" sz="2000" dirty="0">
              <a:solidFill>
                <a:schemeClr val="accent1">
                  <a:lumMod val="75000"/>
                </a:schemeClr>
              </a:solidFill>
              <a:latin typeface="+mj-lt"/>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7"/>
          <p:cNvSpPr>
            <a:spLocks noChangeArrowheads="1"/>
          </p:cNvSpPr>
          <p:nvPr/>
        </p:nvSpPr>
        <p:spPr bwMode="auto">
          <a:xfrm>
            <a:off x="228600" y="835025"/>
            <a:ext cx="9144000" cy="523875"/>
          </a:xfrm>
          <a:prstGeom prst="rect">
            <a:avLst/>
          </a:prstGeom>
          <a:noFill/>
          <a:ln w="9525" algn="ctr">
            <a:noFill/>
            <a:miter lim="800000"/>
            <a:headEnd/>
            <a:tailEnd/>
          </a:ln>
        </p:spPr>
        <p:txBody>
          <a:bodyPr>
            <a:spAutoFit/>
          </a:bodyPr>
          <a:lstStyle/>
          <a:p>
            <a:pPr fontAlgn="auto">
              <a:spcBef>
                <a:spcPts val="0"/>
              </a:spcBef>
              <a:spcAft>
                <a:spcPts val="0"/>
              </a:spcAft>
              <a:defRPr/>
            </a:pPr>
            <a:r>
              <a:rPr lang="en-US" sz="2800" dirty="0">
                <a:solidFill>
                  <a:schemeClr val="accent1">
                    <a:lumMod val="75000"/>
                  </a:schemeClr>
                </a:solidFill>
                <a:latin typeface="+mj-lt"/>
                <a:ea typeface="Arial Unicode MS" pitchFamily="34" charset="-128"/>
                <a:cs typeface="Arial Unicode MS" pitchFamily="34" charset="-128"/>
              </a:rPr>
              <a:t>Time Line for scheduling of Collective Transaction</a:t>
            </a:r>
          </a:p>
        </p:txBody>
      </p:sp>
      <p:grpSp>
        <p:nvGrpSpPr>
          <p:cNvPr id="2" name="Group 33"/>
          <p:cNvGrpSpPr>
            <a:grpSpLocks/>
          </p:cNvGrpSpPr>
          <p:nvPr/>
        </p:nvGrpSpPr>
        <p:grpSpPr bwMode="auto">
          <a:xfrm>
            <a:off x="152400" y="1600200"/>
            <a:ext cx="8753475" cy="4538663"/>
            <a:chOff x="144" y="1198"/>
            <a:chExt cx="5514" cy="2859"/>
          </a:xfrm>
        </p:grpSpPr>
        <p:sp>
          <p:nvSpPr>
            <p:cNvPr id="14340" name="Line 2"/>
            <p:cNvSpPr>
              <a:spLocks noChangeShapeType="1"/>
            </p:cNvSpPr>
            <p:nvPr/>
          </p:nvSpPr>
          <p:spPr bwMode="auto">
            <a:xfrm>
              <a:off x="480" y="1680"/>
              <a:ext cx="4704" cy="0"/>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1" name="Line 3"/>
            <p:cNvSpPr>
              <a:spLocks noChangeShapeType="1"/>
            </p:cNvSpPr>
            <p:nvPr/>
          </p:nvSpPr>
          <p:spPr bwMode="auto">
            <a:xfrm>
              <a:off x="480" y="1536"/>
              <a:ext cx="0" cy="336"/>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2" name="Line 4"/>
            <p:cNvSpPr>
              <a:spLocks noChangeShapeType="1"/>
            </p:cNvSpPr>
            <p:nvPr/>
          </p:nvSpPr>
          <p:spPr bwMode="auto">
            <a:xfrm>
              <a:off x="5184" y="1536"/>
              <a:ext cx="0" cy="336"/>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3" name="Line 5"/>
            <p:cNvSpPr>
              <a:spLocks noChangeShapeType="1"/>
            </p:cNvSpPr>
            <p:nvPr/>
          </p:nvSpPr>
          <p:spPr bwMode="auto">
            <a:xfrm>
              <a:off x="2112" y="1392"/>
              <a:ext cx="0" cy="672"/>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4" name="Line 6"/>
            <p:cNvSpPr>
              <a:spLocks noChangeShapeType="1"/>
            </p:cNvSpPr>
            <p:nvPr/>
          </p:nvSpPr>
          <p:spPr bwMode="auto">
            <a:xfrm flipH="1">
              <a:off x="2736" y="1392"/>
              <a:ext cx="0" cy="672"/>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5" name="Line 7"/>
            <p:cNvSpPr>
              <a:spLocks noChangeShapeType="1"/>
            </p:cNvSpPr>
            <p:nvPr/>
          </p:nvSpPr>
          <p:spPr bwMode="auto">
            <a:xfrm>
              <a:off x="4176" y="1392"/>
              <a:ext cx="0" cy="672"/>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46" name="Text Box 8"/>
            <p:cNvSpPr txBox="1">
              <a:spLocks noChangeArrowheads="1"/>
            </p:cNvSpPr>
            <p:nvPr/>
          </p:nvSpPr>
          <p:spPr bwMode="auto">
            <a:xfrm>
              <a:off x="1056"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000099"/>
                  </a:solidFill>
                  <a:latin typeface="+mj-lt"/>
                  <a:cs typeface="Arial" pitchFamily="34" charset="0"/>
                </a:rPr>
                <a:t>10:00</a:t>
              </a:r>
            </a:p>
          </p:txBody>
        </p:sp>
        <p:sp>
          <p:nvSpPr>
            <p:cNvPr id="14347" name="Text Box 9"/>
            <p:cNvSpPr txBox="1">
              <a:spLocks noChangeArrowheads="1"/>
            </p:cNvSpPr>
            <p:nvPr/>
          </p:nvSpPr>
          <p:spPr bwMode="auto">
            <a:xfrm>
              <a:off x="2544"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14:00</a:t>
              </a:r>
            </a:p>
          </p:txBody>
        </p:sp>
        <p:sp>
          <p:nvSpPr>
            <p:cNvPr id="14348" name="Text Box 10"/>
            <p:cNvSpPr txBox="1">
              <a:spLocks noChangeArrowheads="1"/>
            </p:cNvSpPr>
            <p:nvPr/>
          </p:nvSpPr>
          <p:spPr bwMode="auto">
            <a:xfrm>
              <a:off x="3962"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000099"/>
                  </a:solidFill>
                  <a:latin typeface="+mj-lt"/>
                  <a:cs typeface="Arial" pitchFamily="34" charset="0"/>
                </a:rPr>
                <a:t>18:00</a:t>
              </a:r>
            </a:p>
          </p:txBody>
        </p:sp>
        <p:sp>
          <p:nvSpPr>
            <p:cNvPr id="14349" name="Text Box 11"/>
            <p:cNvSpPr txBox="1">
              <a:spLocks noChangeArrowheads="1"/>
            </p:cNvSpPr>
            <p:nvPr/>
          </p:nvSpPr>
          <p:spPr bwMode="auto">
            <a:xfrm>
              <a:off x="1872"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12:00</a:t>
              </a:r>
            </a:p>
          </p:txBody>
        </p:sp>
        <p:sp>
          <p:nvSpPr>
            <p:cNvPr id="14350" name="Text Box 12"/>
            <p:cNvSpPr txBox="1">
              <a:spLocks noChangeArrowheads="1"/>
            </p:cNvSpPr>
            <p:nvPr/>
          </p:nvSpPr>
          <p:spPr bwMode="auto">
            <a:xfrm>
              <a:off x="144" y="2256"/>
              <a:ext cx="1008" cy="523"/>
            </a:xfrm>
            <a:prstGeom prst="rect">
              <a:avLst/>
            </a:prstGeom>
            <a:noFill/>
            <a:ln w="9525">
              <a:solidFill>
                <a:srgbClr val="800000"/>
              </a:solid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Market Participants to place their Bids</a:t>
              </a:r>
            </a:p>
          </p:txBody>
        </p:sp>
        <p:sp>
          <p:nvSpPr>
            <p:cNvPr id="14351" name="Text Box 13"/>
            <p:cNvSpPr txBox="1">
              <a:spLocks noChangeArrowheads="1"/>
            </p:cNvSpPr>
            <p:nvPr/>
          </p:nvSpPr>
          <p:spPr bwMode="auto">
            <a:xfrm>
              <a:off x="3304" y="3081"/>
              <a:ext cx="1536" cy="756"/>
            </a:xfrm>
            <a:prstGeom prst="rect">
              <a:avLst/>
            </a:prstGeom>
            <a:noFill/>
            <a:ln w="9525">
              <a:solidFill>
                <a:srgbClr val="339966"/>
              </a:solidFill>
              <a:miter lim="800000"/>
              <a:headEnd/>
              <a:tailEnd/>
            </a:ln>
          </p:spPr>
          <p:txBody>
            <a:bodyPr>
              <a:spAutoFit/>
            </a:bodyPr>
            <a:lstStyle/>
            <a:p>
              <a:pPr fontAlgn="auto">
                <a:spcBef>
                  <a:spcPct val="50000"/>
                </a:spcBef>
                <a:spcAft>
                  <a:spcPts val="0"/>
                </a:spcAft>
                <a:defRPr/>
              </a:pPr>
              <a:r>
                <a:rPr lang="en-US">
                  <a:solidFill>
                    <a:srgbClr val="006600"/>
                  </a:solidFill>
                  <a:latin typeface="+mj-lt"/>
                  <a:cs typeface="Arial" pitchFamily="34" charset="0"/>
                </a:rPr>
                <a:t>PX to send Scheduling Request to NLDC based on margin specified by NLDC</a:t>
              </a:r>
            </a:p>
          </p:txBody>
        </p:sp>
        <p:sp>
          <p:nvSpPr>
            <p:cNvPr id="14352" name="Text Box 14"/>
            <p:cNvSpPr txBox="1">
              <a:spLocks noChangeArrowheads="1"/>
            </p:cNvSpPr>
            <p:nvPr/>
          </p:nvSpPr>
          <p:spPr bwMode="auto">
            <a:xfrm>
              <a:off x="4698" y="1824"/>
              <a:ext cx="960" cy="989"/>
            </a:xfrm>
            <a:prstGeom prst="rect">
              <a:avLst/>
            </a:prstGeom>
            <a:noFill/>
            <a:ln w="9525">
              <a:solidFill>
                <a:srgbClr val="0000FF"/>
              </a:solidFill>
              <a:miter lim="800000"/>
              <a:headEnd/>
              <a:tailEnd/>
            </a:ln>
          </p:spPr>
          <p:txBody>
            <a:bodyPr>
              <a:spAutoFit/>
            </a:bodyPr>
            <a:lstStyle/>
            <a:p>
              <a:pPr fontAlgn="auto">
                <a:spcBef>
                  <a:spcPct val="50000"/>
                </a:spcBef>
                <a:spcAft>
                  <a:spcPts val="0"/>
                </a:spcAft>
                <a:defRPr/>
              </a:pPr>
              <a:r>
                <a:rPr lang="en-US" sz="1600">
                  <a:solidFill>
                    <a:srgbClr val="000099"/>
                  </a:solidFill>
                  <a:latin typeface="+mj-lt"/>
                  <a:cs typeface="Arial" pitchFamily="34" charset="0"/>
                </a:rPr>
                <a:t>RLDCs/SLDCs to incorporate Collective Transactions in the Daily Schedule</a:t>
              </a:r>
            </a:p>
          </p:txBody>
        </p:sp>
        <p:sp>
          <p:nvSpPr>
            <p:cNvPr id="14353" name="Line 15"/>
            <p:cNvSpPr>
              <a:spLocks noChangeShapeType="1"/>
            </p:cNvSpPr>
            <p:nvPr/>
          </p:nvSpPr>
          <p:spPr bwMode="auto">
            <a:xfrm flipH="1">
              <a:off x="2416" y="1392"/>
              <a:ext cx="0" cy="672"/>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54" name="Line 16"/>
            <p:cNvSpPr>
              <a:spLocks noChangeShapeType="1"/>
            </p:cNvSpPr>
            <p:nvPr/>
          </p:nvSpPr>
          <p:spPr bwMode="auto">
            <a:xfrm flipH="1">
              <a:off x="3264" y="1392"/>
              <a:ext cx="0" cy="672"/>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55" name="Text Box 17"/>
            <p:cNvSpPr txBox="1">
              <a:spLocks noChangeArrowheads="1"/>
            </p:cNvSpPr>
            <p:nvPr/>
          </p:nvSpPr>
          <p:spPr bwMode="auto">
            <a:xfrm>
              <a:off x="1200" y="2688"/>
              <a:ext cx="960" cy="1299"/>
            </a:xfrm>
            <a:prstGeom prst="rect">
              <a:avLst/>
            </a:prstGeom>
            <a:noFill/>
            <a:ln w="9525">
              <a:solidFill>
                <a:srgbClr val="0000FF"/>
              </a:solidFill>
              <a:miter lim="800000"/>
              <a:headEnd/>
              <a:tailEnd/>
            </a:ln>
          </p:spPr>
          <p:txBody>
            <a:bodyPr>
              <a:spAutoFit/>
            </a:bodyPr>
            <a:lstStyle/>
            <a:p>
              <a:pPr fontAlgn="auto">
                <a:spcBef>
                  <a:spcPct val="50000"/>
                </a:spcBef>
                <a:spcAft>
                  <a:spcPts val="0"/>
                </a:spcAft>
                <a:defRPr/>
              </a:pPr>
              <a:r>
                <a:rPr lang="en-US" sz="1600">
                  <a:solidFill>
                    <a:srgbClr val="000099"/>
                  </a:solidFill>
                  <a:latin typeface="+mj-lt"/>
                  <a:cs typeface="Arial" pitchFamily="34" charset="0"/>
                </a:rPr>
                <a:t>PX to send provisional unconstrained solution to NLDC and flow on TS as informed by NLDC</a:t>
              </a:r>
            </a:p>
          </p:txBody>
        </p:sp>
        <p:sp>
          <p:nvSpPr>
            <p:cNvPr id="14356" name="Text Box 18"/>
            <p:cNvSpPr txBox="1">
              <a:spLocks noChangeArrowheads="1"/>
            </p:cNvSpPr>
            <p:nvPr/>
          </p:nvSpPr>
          <p:spPr bwMode="auto">
            <a:xfrm>
              <a:off x="2224"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000099"/>
                  </a:solidFill>
                  <a:latin typeface="+mj-lt"/>
                  <a:cs typeface="Arial" pitchFamily="34" charset="0"/>
                </a:rPr>
                <a:t>13:00</a:t>
              </a:r>
            </a:p>
          </p:txBody>
        </p:sp>
        <p:sp>
          <p:nvSpPr>
            <p:cNvPr id="14357" name="Text Box 19"/>
            <p:cNvSpPr txBox="1">
              <a:spLocks noChangeArrowheads="1"/>
            </p:cNvSpPr>
            <p:nvPr/>
          </p:nvSpPr>
          <p:spPr bwMode="auto">
            <a:xfrm>
              <a:off x="3168" y="1200"/>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15:00</a:t>
              </a:r>
            </a:p>
          </p:txBody>
        </p:sp>
        <p:sp>
          <p:nvSpPr>
            <p:cNvPr id="14358" name="Text Box 20"/>
            <p:cNvSpPr txBox="1">
              <a:spLocks noChangeArrowheads="1"/>
            </p:cNvSpPr>
            <p:nvPr/>
          </p:nvSpPr>
          <p:spPr bwMode="auto">
            <a:xfrm>
              <a:off x="2208" y="2448"/>
              <a:ext cx="1008" cy="1609"/>
            </a:xfrm>
            <a:prstGeom prst="rect">
              <a:avLst/>
            </a:prstGeom>
            <a:noFill/>
            <a:ln w="9525">
              <a:solidFill>
                <a:srgbClr val="800000"/>
              </a:solid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NLDC to check for congestion. In case of congestion shall intimate PX regarding to the period for congestion and available margins</a:t>
              </a:r>
            </a:p>
          </p:txBody>
        </p:sp>
        <p:sp>
          <p:nvSpPr>
            <p:cNvPr id="14359" name="Line 21"/>
            <p:cNvSpPr>
              <a:spLocks noChangeShapeType="1"/>
            </p:cNvSpPr>
            <p:nvPr/>
          </p:nvSpPr>
          <p:spPr bwMode="auto">
            <a:xfrm>
              <a:off x="1296" y="1440"/>
              <a:ext cx="0" cy="576"/>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60" name="Line 22"/>
            <p:cNvSpPr>
              <a:spLocks noChangeShapeType="1"/>
            </p:cNvSpPr>
            <p:nvPr/>
          </p:nvSpPr>
          <p:spPr bwMode="auto">
            <a:xfrm flipV="1">
              <a:off x="1152" y="1968"/>
              <a:ext cx="528" cy="576"/>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sp>
          <p:nvSpPr>
            <p:cNvPr id="14361" name="Line 23"/>
            <p:cNvSpPr>
              <a:spLocks noChangeShapeType="1"/>
            </p:cNvSpPr>
            <p:nvPr/>
          </p:nvSpPr>
          <p:spPr bwMode="auto">
            <a:xfrm flipV="1">
              <a:off x="1968" y="1920"/>
              <a:ext cx="432" cy="768"/>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sp>
          <p:nvSpPr>
            <p:cNvPr id="14362" name="Line 24"/>
            <p:cNvSpPr>
              <a:spLocks noChangeShapeType="1"/>
            </p:cNvSpPr>
            <p:nvPr/>
          </p:nvSpPr>
          <p:spPr bwMode="auto">
            <a:xfrm flipV="1">
              <a:off x="2736" y="2112"/>
              <a:ext cx="0" cy="336"/>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sp>
          <p:nvSpPr>
            <p:cNvPr id="14363" name="Line 25"/>
            <p:cNvSpPr>
              <a:spLocks noChangeShapeType="1"/>
            </p:cNvSpPr>
            <p:nvPr/>
          </p:nvSpPr>
          <p:spPr bwMode="auto">
            <a:xfrm flipH="1">
              <a:off x="4190" y="2016"/>
              <a:ext cx="480" cy="0"/>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sp>
          <p:nvSpPr>
            <p:cNvPr id="14364" name="Line 26"/>
            <p:cNvSpPr>
              <a:spLocks noChangeShapeType="1"/>
            </p:cNvSpPr>
            <p:nvPr/>
          </p:nvSpPr>
          <p:spPr bwMode="auto">
            <a:xfrm flipH="1" flipV="1">
              <a:off x="3312" y="2064"/>
              <a:ext cx="288" cy="1008"/>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sp>
          <p:nvSpPr>
            <p:cNvPr id="14365" name="AutoShape 28"/>
            <p:cNvSpPr>
              <a:spLocks/>
            </p:cNvSpPr>
            <p:nvPr/>
          </p:nvSpPr>
          <p:spPr bwMode="auto">
            <a:xfrm rot="-5400000">
              <a:off x="1656" y="1560"/>
              <a:ext cx="96" cy="720"/>
            </a:xfrm>
            <a:prstGeom prst="leftBrace">
              <a:avLst>
                <a:gd name="adj1" fmla="val 62500"/>
                <a:gd name="adj2" fmla="val 50000"/>
              </a:avLst>
            </a:prstGeom>
            <a:noFill/>
            <a:ln w="9525">
              <a:solidFill>
                <a:schemeClr val="tx1"/>
              </a:solidFill>
              <a:round/>
              <a:headEnd/>
              <a:tailEnd/>
            </a:ln>
          </p:spPr>
          <p:txBody>
            <a:bodyPr wrap="none" anchor="ctr"/>
            <a:lstStyle/>
            <a:p>
              <a:pPr fontAlgn="auto">
                <a:spcBef>
                  <a:spcPts val="0"/>
                </a:spcBef>
                <a:spcAft>
                  <a:spcPts val="0"/>
                </a:spcAft>
                <a:defRPr/>
              </a:pPr>
              <a:endParaRPr lang="en-US" sz="4000">
                <a:latin typeface="+mj-lt"/>
              </a:endParaRPr>
            </a:p>
          </p:txBody>
        </p:sp>
        <p:sp>
          <p:nvSpPr>
            <p:cNvPr id="14366" name="Text Box 29"/>
            <p:cNvSpPr txBox="1">
              <a:spLocks noChangeArrowheads="1"/>
            </p:cNvSpPr>
            <p:nvPr/>
          </p:nvSpPr>
          <p:spPr bwMode="auto">
            <a:xfrm>
              <a:off x="3635" y="2105"/>
              <a:ext cx="960" cy="989"/>
            </a:xfrm>
            <a:prstGeom prst="rect">
              <a:avLst/>
            </a:prstGeom>
            <a:noFill/>
            <a:ln w="9525">
              <a:solidFill>
                <a:srgbClr val="800000"/>
              </a:solid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NLDC to confirm acceptance.  PX to send files to SLDCs for scheduling</a:t>
              </a:r>
            </a:p>
          </p:txBody>
        </p:sp>
        <p:sp>
          <p:nvSpPr>
            <p:cNvPr id="14367" name="Text Box 30"/>
            <p:cNvSpPr txBox="1">
              <a:spLocks noChangeArrowheads="1"/>
            </p:cNvSpPr>
            <p:nvPr/>
          </p:nvSpPr>
          <p:spPr bwMode="auto">
            <a:xfrm>
              <a:off x="3540" y="1198"/>
              <a:ext cx="480" cy="213"/>
            </a:xfrm>
            <a:prstGeom prst="rect">
              <a:avLst/>
            </a:prstGeom>
            <a:noFill/>
            <a:ln w="9525">
              <a:noFill/>
              <a:miter lim="800000"/>
              <a:headEnd/>
              <a:tailEnd/>
            </a:ln>
          </p:spPr>
          <p:txBody>
            <a:bodyPr>
              <a:spAutoFit/>
            </a:bodyPr>
            <a:lstStyle/>
            <a:p>
              <a:pPr fontAlgn="auto">
                <a:spcBef>
                  <a:spcPct val="50000"/>
                </a:spcBef>
                <a:spcAft>
                  <a:spcPts val="0"/>
                </a:spcAft>
                <a:defRPr/>
              </a:pPr>
              <a:r>
                <a:rPr lang="en-US" sz="1600">
                  <a:solidFill>
                    <a:srgbClr val="800000"/>
                  </a:solidFill>
                  <a:latin typeface="+mj-lt"/>
                  <a:cs typeface="Arial" pitchFamily="34" charset="0"/>
                </a:rPr>
                <a:t>17:30</a:t>
              </a:r>
            </a:p>
          </p:txBody>
        </p:sp>
        <p:sp>
          <p:nvSpPr>
            <p:cNvPr id="14368" name="Line 31"/>
            <p:cNvSpPr>
              <a:spLocks noChangeShapeType="1"/>
            </p:cNvSpPr>
            <p:nvPr/>
          </p:nvSpPr>
          <p:spPr bwMode="auto">
            <a:xfrm>
              <a:off x="3744" y="1355"/>
              <a:ext cx="0" cy="661"/>
            </a:xfrm>
            <a:prstGeom prst="line">
              <a:avLst/>
            </a:prstGeom>
            <a:noFill/>
            <a:ln w="9525">
              <a:solidFill>
                <a:schemeClr val="tx1"/>
              </a:solidFill>
              <a:round/>
              <a:headEnd/>
              <a:tailEnd/>
            </a:ln>
          </p:spPr>
          <p:txBody>
            <a:bodyPr/>
            <a:lstStyle/>
            <a:p>
              <a:pPr fontAlgn="auto">
                <a:spcBef>
                  <a:spcPts val="0"/>
                </a:spcBef>
                <a:spcAft>
                  <a:spcPts val="0"/>
                </a:spcAft>
                <a:defRPr/>
              </a:pPr>
              <a:endParaRPr lang="en-US" sz="4000">
                <a:latin typeface="+mj-lt"/>
              </a:endParaRPr>
            </a:p>
          </p:txBody>
        </p:sp>
        <p:sp>
          <p:nvSpPr>
            <p:cNvPr id="14369" name="Line 32"/>
            <p:cNvSpPr>
              <a:spLocks noChangeShapeType="1"/>
            </p:cNvSpPr>
            <p:nvPr/>
          </p:nvSpPr>
          <p:spPr bwMode="auto">
            <a:xfrm flipH="1" flipV="1">
              <a:off x="3744" y="1920"/>
              <a:ext cx="144" cy="192"/>
            </a:xfrm>
            <a:prstGeom prst="line">
              <a:avLst/>
            </a:prstGeom>
            <a:noFill/>
            <a:ln w="9525">
              <a:solidFill>
                <a:schemeClr val="tx1"/>
              </a:solidFill>
              <a:round/>
              <a:headEnd/>
              <a:tailEnd type="triangle" w="med" len="med"/>
            </a:ln>
          </p:spPr>
          <p:txBody>
            <a:bodyPr/>
            <a:lstStyle/>
            <a:p>
              <a:pPr fontAlgn="auto">
                <a:spcBef>
                  <a:spcPts val="0"/>
                </a:spcBef>
                <a:spcAft>
                  <a:spcPts val="0"/>
                </a:spcAft>
                <a:defRPr/>
              </a:pPr>
              <a:endParaRPr lang="en-US" sz="4000">
                <a:latin typeface="+mj-lt"/>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 demand and supply </a:t>
            </a:r>
            <a:endParaRPr lang="en-US" dirty="0"/>
          </a:p>
        </p:txBody>
      </p:sp>
      <p:grpSp>
        <p:nvGrpSpPr>
          <p:cNvPr id="3" name="Group 318"/>
          <p:cNvGrpSpPr>
            <a:grpSpLocks/>
          </p:cNvGrpSpPr>
          <p:nvPr/>
        </p:nvGrpSpPr>
        <p:grpSpPr bwMode="auto">
          <a:xfrm>
            <a:off x="1675769" y="2514600"/>
            <a:ext cx="5791831" cy="3428673"/>
            <a:chOff x="957" y="3429000"/>
            <a:chExt cx="5104443" cy="3428673"/>
          </a:xfrm>
        </p:grpSpPr>
        <p:grpSp>
          <p:nvGrpSpPr>
            <p:cNvPr id="4" name="Group 317"/>
            <p:cNvGrpSpPr>
              <a:grpSpLocks/>
            </p:cNvGrpSpPr>
            <p:nvPr/>
          </p:nvGrpSpPr>
          <p:grpSpPr bwMode="auto">
            <a:xfrm>
              <a:off x="957" y="3429000"/>
              <a:ext cx="5104443" cy="3428673"/>
              <a:chOff x="957" y="3429000"/>
              <a:chExt cx="5104443" cy="3428673"/>
            </a:xfrm>
          </p:grpSpPr>
          <p:pic>
            <p:nvPicPr>
              <p:cNvPr id="7" name="Picture 284"/>
              <p:cNvPicPr>
                <a:picLocks noChangeAspect="1" noChangeArrowheads="1"/>
              </p:cNvPicPr>
              <p:nvPr/>
            </p:nvPicPr>
            <p:blipFill>
              <a:blip r:embed="rId3" cstate="print"/>
              <a:srcRect/>
              <a:stretch>
                <a:fillRect/>
              </a:stretch>
            </p:blipFill>
            <p:spPr bwMode="auto">
              <a:xfrm>
                <a:off x="222250" y="3429000"/>
                <a:ext cx="4883150" cy="3160713"/>
              </a:xfrm>
              <a:prstGeom prst="rect">
                <a:avLst/>
              </a:prstGeom>
              <a:noFill/>
              <a:ln w="9525">
                <a:noFill/>
                <a:miter lim="800000"/>
                <a:headEnd/>
                <a:tailEnd/>
              </a:ln>
            </p:spPr>
          </p:pic>
          <p:cxnSp>
            <p:nvCxnSpPr>
              <p:cNvPr id="8" name="Straight Connector 7"/>
              <p:cNvCxnSpPr/>
              <p:nvPr/>
            </p:nvCxnSpPr>
            <p:spPr>
              <a:xfrm>
                <a:off x="228600" y="5105400"/>
                <a:ext cx="2163763" cy="17463"/>
              </a:xfrm>
              <a:prstGeom prst="line">
                <a:avLst/>
              </a:prstGeom>
            </p:spPr>
            <p:style>
              <a:lnRef idx="2">
                <a:schemeClr val="accent2"/>
              </a:lnRef>
              <a:fillRef idx="0">
                <a:schemeClr val="accent2"/>
              </a:fillRef>
              <a:effectRef idx="1">
                <a:schemeClr val="accent2"/>
              </a:effectRef>
              <a:fontRef idx="minor">
                <a:schemeClr val="tx1"/>
              </a:fontRef>
            </p:style>
          </p:cxnSp>
          <p:cxnSp>
            <p:nvCxnSpPr>
              <p:cNvPr id="9" name="Straight Connector 8"/>
              <p:cNvCxnSpPr/>
              <p:nvPr/>
            </p:nvCxnSpPr>
            <p:spPr>
              <a:xfrm rot="5400000" flipH="1" flipV="1">
                <a:off x="1828800" y="5668963"/>
                <a:ext cx="1144587" cy="1588"/>
              </a:xfrm>
              <a:prstGeom prst="line">
                <a:avLst/>
              </a:prstGeom>
            </p:spPr>
            <p:style>
              <a:lnRef idx="2">
                <a:schemeClr val="accent2"/>
              </a:lnRef>
              <a:fillRef idx="0">
                <a:schemeClr val="accent2"/>
              </a:fillRef>
              <a:effectRef idx="1">
                <a:schemeClr val="accent2"/>
              </a:effectRef>
              <a:fontRef idx="minor">
                <a:schemeClr val="tx1"/>
              </a:fontRef>
            </p:style>
          </p:cxnSp>
          <p:sp>
            <p:nvSpPr>
              <p:cNvPr id="10" name="TextBox 300"/>
              <p:cNvSpPr txBox="1">
                <a:spLocks noChangeArrowheads="1"/>
              </p:cNvSpPr>
              <p:nvPr/>
            </p:nvSpPr>
            <p:spPr bwMode="auto">
              <a:xfrm rot="16200000">
                <a:off x="-495974" y="4297527"/>
                <a:ext cx="1255472" cy="261610"/>
              </a:xfrm>
              <a:prstGeom prst="rect">
                <a:avLst/>
              </a:prstGeom>
              <a:noFill/>
              <a:ln w="9525">
                <a:noFill/>
                <a:miter lim="800000"/>
                <a:headEnd/>
                <a:tailEnd/>
              </a:ln>
            </p:spPr>
            <p:txBody>
              <a:bodyPr wrap="none">
                <a:spAutoFit/>
              </a:bodyPr>
              <a:lstStyle/>
              <a:p>
                <a:r>
                  <a:rPr lang="en-US" sz="1100" b="1" dirty="0">
                    <a:solidFill>
                      <a:schemeClr val="tx1"/>
                    </a:solidFill>
                  </a:rPr>
                  <a:t>Price (Rs./</a:t>
                </a:r>
                <a:r>
                  <a:rPr lang="en-US" sz="1100" b="1" dirty="0" err="1">
                    <a:solidFill>
                      <a:schemeClr val="tx1"/>
                    </a:solidFill>
                  </a:rPr>
                  <a:t>MWh</a:t>
                </a:r>
                <a:r>
                  <a:rPr lang="en-US" sz="1100" b="1" dirty="0">
                    <a:solidFill>
                      <a:schemeClr val="tx1"/>
                    </a:solidFill>
                  </a:rPr>
                  <a:t>)</a:t>
                </a:r>
              </a:p>
            </p:txBody>
          </p:sp>
          <p:sp>
            <p:nvSpPr>
              <p:cNvPr id="11" name="TextBox 301"/>
              <p:cNvSpPr txBox="1">
                <a:spLocks noChangeArrowheads="1"/>
              </p:cNvSpPr>
              <p:nvPr/>
            </p:nvSpPr>
            <p:spPr bwMode="auto">
              <a:xfrm>
                <a:off x="1604963" y="6596063"/>
                <a:ext cx="1075936" cy="261610"/>
              </a:xfrm>
              <a:prstGeom prst="rect">
                <a:avLst/>
              </a:prstGeom>
              <a:noFill/>
              <a:ln w="9525">
                <a:noFill/>
                <a:miter lim="800000"/>
                <a:headEnd/>
                <a:tailEnd/>
              </a:ln>
            </p:spPr>
            <p:txBody>
              <a:bodyPr wrap="none">
                <a:spAutoFit/>
              </a:bodyPr>
              <a:lstStyle/>
              <a:p>
                <a:r>
                  <a:rPr lang="en-US" sz="1100" b="1" dirty="0">
                    <a:solidFill>
                      <a:schemeClr val="tx1"/>
                    </a:solidFill>
                  </a:rPr>
                  <a:t>Volume (MW)</a:t>
                </a:r>
              </a:p>
            </p:txBody>
          </p:sp>
        </p:grpSp>
        <p:sp>
          <p:nvSpPr>
            <p:cNvPr id="5" name="TextBox 298"/>
            <p:cNvSpPr txBox="1">
              <a:spLocks noChangeArrowheads="1"/>
            </p:cNvSpPr>
            <p:nvPr/>
          </p:nvSpPr>
          <p:spPr bwMode="auto">
            <a:xfrm>
              <a:off x="1210328" y="3657600"/>
              <a:ext cx="688294" cy="261610"/>
            </a:xfrm>
            <a:prstGeom prst="rect">
              <a:avLst/>
            </a:prstGeom>
            <a:noFill/>
            <a:ln w="9525">
              <a:noFill/>
              <a:miter lim="800000"/>
              <a:headEnd/>
              <a:tailEnd/>
            </a:ln>
          </p:spPr>
          <p:txBody>
            <a:bodyPr wrap="none">
              <a:spAutoFit/>
            </a:bodyPr>
            <a:lstStyle/>
            <a:p>
              <a:r>
                <a:rPr lang="en-US" sz="1100" b="1" dirty="0" smtClean="0">
                  <a:solidFill>
                    <a:schemeClr val="tx1"/>
                  </a:solidFill>
                </a:rPr>
                <a:t>Demand </a:t>
              </a:r>
              <a:endParaRPr lang="en-US" sz="1100" b="1" dirty="0">
                <a:solidFill>
                  <a:schemeClr val="tx1"/>
                </a:solidFill>
              </a:endParaRPr>
            </a:p>
          </p:txBody>
        </p:sp>
        <p:sp>
          <p:nvSpPr>
            <p:cNvPr id="6" name="TextBox 299"/>
            <p:cNvSpPr txBox="1">
              <a:spLocks noChangeArrowheads="1"/>
            </p:cNvSpPr>
            <p:nvPr/>
          </p:nvSpPr>
          <p:spPr bwMode="auto">
            <a:xfrm>
              <a:off x="3505200" y="4648200"/>
              <a:ext cx="578099" cy="261610"/>
            </a:xfrm>
            <a:prstGeom prst="rect">
              <a:avLst/>
            </a:prstGeom>
            <a:noFill/>
            <a:ln w="9525">
              <a:noFill/>
              <a:miter lim="800000"/>
              <a:headEnd/>
              <a:tailEnd/>
            </a:ln>
          </p:spPr>
          <p:txBody>
            <a:bodyPr wrap="none">
              <a:spAutoFit/>
            </a:bodyPr>
            <a:lstStyle/>
            <a:p>
              <a:r>
                <a:rPr lang="en-US" sz="1100" b="1" dirty="0" smtClean="0">
                  <a:solidFill>
                    <a:schemeClr val="tx1"/>
                  </a:solidFill>
                </a:rPr>
                <a:t>Supply</a:t>
              </a:r>
              <a:endParaRPr lang="en-US" sz="1100" b="1" dirty="0">
                <a:solidFill>
                  <a:schemeClr val="tx1"/>
                </a:solidFill>
              </a:endParaRPr>
            </a:p>
          </p:txBody>
        </p:sp>
      </p:grpSp>
      <p:sp>
        <p:nvSpPr>
          <p:cNvPr id="12" name="Rectangle 11"/>
          <p:cNvSpPr/>
          <p:nvPr/>
        </p:nvSpPr>
        <p:spPr>
          <a:xfrm>
            <a:off x="304800" y="5943600"/>
            <a:ext cx="8077200" cy="584775"/>
          </a:xfrm>
          <a:prstGeom prst="rect">
            <a:avLst/>
          </a:prstGeom>
        </p:spPr>
        <p:txBody>
          <a:bodyPr wrap="square">
            <a:spAutoFit/>
          </a:bodyPr>
          <a:lstStyle/>
          <a:p>
            <a:pPr lvl="2">
              <a:lnSpc>
                <a:spcPct val="80000"/>
              </a:lnSpc>
              <a:buClr>
                <a:schemeClr val="accent1">
                  <a:lumMod val="50000"/>
                </a:schemeClr>
              </a:buClr>
              <a:buSzPct val="80000"/>
              <a:buFont typeface="Arial" pitchFamily="34" charset="0"/>
              <a:buChar char="●"/>
              <a:defRPr/>
            </a:pPr>
            <a:r>
              <a:rPr lang="en-US" sz="2000" dirty="0" smtClean="0">
                <a:solidFill>
                  <a:schemeClr val="accent1">
                    <a:lumMod val="50000"/>
                  </a:schemeClr>
                </a:solidFill>
                <a:latin typeface="Cambria" pitchFamily="18" charset="0"/>
              </a:rPr>
              <a:t>Market splitting for congestion management</a:t>
            </a:r>
          </a:p>
          <a:p>
            <a:pPr lvl="2">
              <a:lnSpc>
                <a:spcPct val="80000"/>
              </a:lnSpc>
              <a:buClr>
                <a:schemeClr val="accent1">
                  <a:lumMod val="50000"/>
                </a:schemeClr>
              </a:buClr>
              <a:buSzPct val="80000"/>
              <a:buFont typeface="Arial" pitchFamily="34" charset="0"/>
              <a:buChar char="●"/>
              <a:defRPr/>
            </a:pPr>
            <a:r>
              <a:rPr lang="en-US" sz="2000" dirty="0" smtClean="0">
                <a:solidFill>
                  <a:schemeClr val="accent1">
                    <a:lumMod val="50000"/>
                  </a:schemeClr>
                </a:solidFill>
                <a:latin typeface="Cambria" pitchFamily="18" charset="0"/>
              </a:rPr>
              <a:t>Social welfare maximization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09800"/>
            <a:ext cx="8305800" cy="1143000"/>
          </a:xfrm>
        </p:spPr>
        <p:txBody>
          <a:bodyPr/>
          <a:lstStyle/>
          <a:p>
            <a:r>
              <a:rPr lang="en-US" dirty="0" smtClean="0"/>
              <a:t> Markets </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bwMode="auto">
          <a:xfrm>
            <a:off x="0" y="0"/>
            <a:ext cx="7772400" cy="990600"/>
          </a:xfrm>
          <a:solidFill>
            <a:srgbClr val="FFFFFF"/>
          </a:solidFill>
          <a:ln>
            <a:noFill/>
            <a:miter lim="800000"/>
            <a:headEnd/>
            <a:tailEnd/>
          </a:ln>
        </p:spPr>
        <p:txBody>
          <a:bodyPr vert="horz" wrap="square" lIns="91440" tIns="45720" rIns="91440" bIns="45720" numCol="1" anchor="t" anchorCtr="0" compatLnSpc="1">
            <a:prstTxWarp prst="textNoShape">
              <a:avLst/>
            </a:prstTxWarp>
          </a:bodyPr>
          <a:lstStyle/>
          <a:p>
            <a:pPr algn="l"/>
            <a:r>
              <a:rPr lang="en-US" smtClean="0">
                <a:solidFill>
                  <a:schemeClr val="accent1">
                    <a:lumMod val="50000"/>
                  </a:schemeClr>
                </a:solidFill>
              </a:rPr>
              <a:t>BID AREAS</a:t>
            </a:r>
          </a:p>
        </p:txBody>
      </p:sp>
      <p:sp>
        <p:nvSpPr>
          <p:cNvPr id="39939"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9940" name="Rectangle 4"/>
          <p:cNvSpPr>
            <a:spLocks noChangeArrowheads="1"/>
          </p:cNvSpPr>
          <p:nvPr/>
        </p:nvSpPr>
        <p:spPr bwMode="auto">
          <a:xfrm>
            <a:off x="1828800" y="1235075"/>
            <a:ext cx="9144000" cy="0"/>
          </a:xfrm>
          <a:prstGeom prst="rect">
            <a:avLst/>
          </a:prstGeom>
          <a:noFill/>
          <a:ln w="9525">
            <a:noFill/>
            <a:miter lim="800000"/>
            <a:headEnd/>
            <a:tailEnd/>
          </a:ln>
          <a:effectLst/>
        </p:spPr>
        <p:txBody>
          <a:bodyPr>
            <a:spAutoFit/>
          </a:bodyPr>
          <a:lstStyle/>
          <a:p>
            <a:endParaRPr lang="en-US"/>
          </a:p>
        </p:txBody>
      </p:sp>
      <p:pic>
        <p:nvPicPr>
          <p:cNvPr id="39941" name="Picture 5"/>
          <p:cNvPicPr>
            <a:picLocks noChangeAspect="1" noChangeArrowheads="1"/>
          </p:cNvPicPr>
          <p:nvPr/>
        </p:nvPicPr>
        <p:blipFill>
          <a:blip r:embed="rId3" cstate="print"/>
          <a:srcRect/>
          <a:stretch>
            <a:fillRect/>
          </a:stretch>
        </p:blipFill>
        <p:spPr bwMode="auto">
          <a:xfrm>
            <a:off x="0" y="1066800"/>
            <a:ext cx="9144000" cy="5791200"/>
          </a:xfrm>
          <a:prstGeom prst="rect">
            <a:avLst/>
          </a:prstGeom>
          <a:noFill/>
        </p:spPr>
      </p:pic>
      <p:cxnSp>
        <p:nvCxnSpPr>
          <p:cNvPr id="7" name="Straight Arrow Connector 6"/>
          <p:cNvCxnSpPr/>
          <p:nvPr/>
        </p:nvCxnSpPr>
        <p:spPr>
          <a:xfrm rot="5400000">
            <a:off x="7658100" y="2171700"/>
            <a:ext cx="609600" cy="381000"/>
          </a:xfrm>
          <a:prstGeom prst="straightConnector1">
            <a:avLst/>
          </a:prstGeom>
          <a:ln w="412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3505200" y="2286000"/>
            <a:ext cx="457200" cy="304800"/>
          </a:xfrm>
          <a:prstGeom prst="straightConnector1">
            <a:avLst/>
          </a:prstGeom>
          <a:ln w="41275">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543800" y="6324600"/>
            <a:ext cx="1066800" cy="276999"/>
          </a:xfrm>
          <a:prstGeom prst="rect">
            <a:avLst/>
          </a:prstGeom>
          <a:noFill/>
        </p:spPr>
        <p:txBody>
          <a:bodyPr wrap="square" rtlCol="0">
            <a:spAutoFit/>
          </a:bodyPr>
          <a:lstStyle/>
          <a:p>
            <a:r>
              <a:rPr lang="en-US" i="1" dirty="0" smtClean="0">
                <a:solidFill>
                  <a:schemeClr val="bg1"/>
                </a:solidFill>
              </a:rPr>
              <a:t>Source IEX</a:t>
            </a:r>
            <a:endParaRPr lang="en-US" i="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7"/>
                                        </p:tgtEl>
                                      </p:cBhvr>
                                    </p:animEffect>
                                    <p:animScale>
                                      <p:cBhvr>
                                        <p:cTn id="7" dur="250" autoRev="1" fill="hold"/>
                                        <p:tgtEl>
                                          <p:spTgt spid="7"/>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8"/>
                                        </p:tgtEl>
                                      </p:cBhvr>
                                    </p:animEffect>
                                    <p:animScale>
                                      <p:cBhvr>
                                        <p:cTn id="10"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algn="l"/>
            <a:r>
              <a:rPr lang="en-US" sz="3200" b="1" dirty="0" smtClean="0">
                <a:solidFill>
                  <a:schemeClr val="accent1">
                    <a:lumMod val="75000"/>
                  </a:schemeClr>
                </a:solidFill>
              </a:rPr>
              <a:t>Collective transaction:</a:t>
            </a:r>
            <a:br>
              <a:rPr lang="en-US" sz="3200" b="1" dirty="0" smtClean="0">
                <a:solidFill>
                  <a:schemeClr val="accent1">
                    <a:lumMod val="75000"/>
                  </a:schemeClr>
                </a:solidFill>
              </a:rPr>
            </a:br>
            <a:r>
              <a:rPr lang="en-US" sz="3200" dirty="0" smtClean="0">
                <a:solidFill>
                  <a:schemeClr val="accent1">
                    <a:lumMod val="75000"/>
                  </a:schemeClr>
                </a:solidFill>
              </a:rPr>
              <a:t> </a:t>
            </a:r>
            <a:r>
              <a:rPr lang="en-US" sz="2800" i="1" dirty="0" smtClean="0">
                <a:solidFill>
                  <a:schemeClr val="accent1">
                    <a:lumMod val="75000"/>
                  </a:schemeClr>
                </a:solidFill>
              </a:rPr>
              <a:t>TREATMENT OF LOSSES</a:t>
            </a:r>
          </a:p>
        </p:txBody>
      </p:sp>
      <p:sp>
        <p:nvSpPr>
          <p:cNvPr id="12291" name="Content Placeholder 2"/>
          <p:cNvSpPr>
            <a:spLocks noGrp="1"/>
          </p:cNvSpPr>
          <p:nvPr>
            <p:ph idx="1"/>
          </p:nvPr>
        </p:nvSpPr>
        <p:spPr bwMode="auto">
          <a:xfrm>
            <a:off x="457200" y="1295400"/>
            <a:ext cx="8229600" cy="4830763"/>
          </a:xfr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z="2000" dirty="0" smtClean="0">
              <a:solidFill>
                <a:schemeClr val="accent1">
                  <a:lumMod val="75000"/>
                </a:schemeClr>
              </a:solidFill>
            </a:endParaRPr>
          </a:p>
          <a:p>
            <a:pPr eaLnBrk="1" hangingPunct="1"/>
            <a:r>
              <a:rPr lang="en-US" sz="2000" dirty="0" smtClean="0">
                <a:solidFill>
                  <a:schemeClr val="accent1">
                    <a:lumMod val="75000"/>
                  </a:schemeClr>
                </a:solidFill>
              </a:rPr>
              <a:t>Inter-state transmission losses to be applied separately on buyers and sellers.</a:t>
            </a:r>
          </a:p>
          <a:p>
            <a:pPr eaLnBrk="1" hangingPunct="1"/>
            <a:r>
              <a:rPr lang="en-US" sz="2000" dirty="0" smtClean="0">
                <a:solidFill>
                  <a:schemeClr val="accent1">
                    <a:lumMod val="75000"/>
                  </a:schemeClr>
                </a:solidFill>
              </a:rPr>
              <a:t>To compensate for losses in the system, the sellers shall inject extra power into the system in addition to the contracted power.</a:t>
            </a:r>
          </a:p>
          <a:p>
            <a:pPr eaLnBrk="1" hangingPunct="1"/>
            <a:r>
              <a:rPr lang="en-US" sz="2000" dirty="0" smtClean="0">
                <a:solidFill>
                  <a:schemeClr val="accent1">
                    <a:lumMod val="75000"/>
                  </a:schemeClr>
                </a:solidFill>
              </a:rPr>
              <a:t>To compensate for losses, the buyers shall draw less power than contracted.</a:t>
            </a:r>
          </a:p>
          <a:p>
            <a:pPr eaLnBrk="1" hangingPunct="1"/>
            <a:r>
              <a:rPr lang="en-US" sz="2000" dirty="0" smtClean="0">
                <a:solidFill>
                  <a:schemeClr val="accent1">
                    <a:lumMod val="75000"/>
                  </a:schemeClr>
                </a:solidFill>
              </a:rPr>
              <a:t>Intra-state transmission losses should also be taken care of in the schedules by respective SLDCs.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idx="1"/>
          </p:nvPr>
        </p:nvSpPr>
        <p:spPr>
          <a:xfrm>
            <a:off x="304800" y="1295400"/>
            <a:ext cx="8458200" cy="4267200"/>
          </a:xfrm>
        </p:spPr>
        <p:txBody>
          <a:bodyPr rtlCol="0">
            <a:normAutofit/>
          </a:bodyPr>
          <a:lstStyle/>
          <a:p>
            <a:pPr algn="just" fontAlgn="auto">
              <a:lnSpc>
                <a:spcPct val="80000"/>
              </a:lnSpc>
              <a:spcAft>
                <a:spcPts val="0"/>
              </a:spcAft>
              <a:defRPr/>
            </a:pPr>
            <a:r>
              <a:rPr lang="en-US" sz="2400" b="1" dirty="0" smtClean="0">
                <a:solidFill>
                  <a:schemeClr val="accent1">
                    <a:lumMod val="75000"/>
                  </a:schemeClr>
                </a:solidFill>
              </a:rPr>
              <a:t>Both Buyers and Sellers to absorb losses</a:t>
            </a:r>
          </a:p>
          <a:p>
            <a:pPr lvl="1" algn="just" fontAlgn="auto">
              <a:lnSpc>
                <a:spcPct val="80000"/>
              </a:lnSpc>
              <a:spcAft>
                <a:spcPts val="0"/>
              </a:spcAft>
              <a:defRPr/>
            </a:pPr>
            <a:r>
              <a:rPr lang="en-US" sz="2000" b="1" dirty="0" smtClean="0">
                <a:solidFill>
                  <a:schemeClr val="accent1">
                    <a:lumMod val="75000"/>
                  </a:schemeClr>
                </a:solidFill>
              </a:rPr>
              <a:t>Buyer</a:t>
            </a:r>
          </a:p>
          <a:p>
            <a:pPr lvl="2" algn="just" fontAlgn="auto">
              <a:lnSpc>
                <a:spcPct val="80000"/>
              </a:lnSpc>
              <a:spcAft>
                <a:spcPts val="0"/>
              </a:spcAft>
              <a:defRPr/>
            </a:pPr>
            <a:r>
              <a:rPr lang="en-US" sz="2000" i="1" dirty="0" smtClean="0">
                <a:solidFill>
                  <a:schemeClr val="accent1">
                    <a:lumMod val="75000"/>
                  </a:schemeClr>
                </a:solidFill>
              </a:rPr>
              <a:t>draw less than Contracted Power</a:t>
            </a:r>
          </a:p>
          <a:p>
            <a:pPr lvl="2" algn="just" fontAlgn="auto">
              <a:lnSpc>
                <a:spcPct val="80000"/>
              </a:lnSpc>
              <a:spcAft>
                <a:spcPts val="0"/>
              </a:spcAft>
              <a:buFontTx/>
              <a:buNone/>
              <a:defRPr/>
            </a:pPr>
            <a:r>
              <a:rPr lang="en-US" sz="2000" i="1" dirty="0" smtClean="0">
                <a:solidFill>
                  <a:schemeClr val="accent1">
                    <a:lumMod val="75000"/>
                  </a:schemeClr>
                </a:solidFill>
              </a:rPr>
              <a:t>(Contracted Power – losses)</a:t>
            </a:r>
          </a:p>
          <a:p>
            <a:pPr lvl="1" algn="just" fontAlgn="auto">
              <a:lnSpc>
                <a:spcPct val="80000"/>
              </a:lnSpc>
              <a:spcAft>
                <a:spcPts val="0"/>
              </a:spcAft>
              <a:defRPr/>
            </a:pPr>
            <a:r>
              <a:rPr lang="en-US" sz="2000" b="1" dirty="0" smtClean="0">
                <a:solidFill>
                  <a:schemeClr val="accent1">
                    <a:lumMod val="75000"/>
                  </a:schemeClr>
                </a:solidFill>
              </a:rPr>
              <a:t>Seller</a:t>
            </a:r>
          </a:p>
          <a:p>
            <a:pPr lvl="2" algn="just" fontAlgn="auto">
              <a:lnSpc>
                <a:spcPct val="80000"/>
              </a:lnSpc>
              <a:spcAft>
                <a:spcPts val="0"/>
              </a:spcAft>
              <a:defRPr/>
            </a:pPr>
            <a:r>
              <a:rPr lang="en-US" sz="2000" i="1" dirty="0" smtClean="0">
                <a:solidFill>
                  <a:schemeClr val="accent1">
                    <a:lumMod val="75000"/>
                  </a:schemeClr>
                </a:solidFill>
              </a:rPr>
              <a:t>inject more than Contracted Power </a:t>
            </a:r>
          </a:p>
          <a:p>
            <a:pPr lvl="2" algn="just" fontAlgn="auto">
              <a:lnSpc>
                <a:spcPct val="80000"/>
              </a:lnSpc>
              <a:spcAft>
                <a:spcPts val="0"/>
              </a:spcAft>
              <a:buFontTx/>
              <a:buNone/>
              <a:defRPr/>
            </a:pPr>
            <a:r>
              <a:rPr lang="en-US" sz="2000" i="1" dirty="0" smtClean="0">
                <a:solidFill>
                  <a:schemeClr val="accent1">
                    <a:lumMod val="75000"/>
                  </a:schemeClr>
                </a:solidFill>
              </a:rPr>
              <a:t>(Contracted Power + Losses)</a:t>
            </a:r>
          </a:p>
          <a:p>
            <a:pPr lvl="2" algn="just" fontAlgn="auto">
              <a:lnSpc>
                <a:spcPct val="80000"/>
              </a:lnSpc>
              <a:spcAft>
                <a:spcPts val="0"/>
              </a:spcAft>
              <a:buFontTx/>
              <a:buNone/>
              <a:defRPr/>
            </a:pPr>
            <a:endParaRPr lang="en-US" sz="2000" i="1" dirty="0" smtClean="0">
              <a:solidFill>
                <a:schemeClr val="accent1">
                  <a:lumMod val="75000"/>
                </a:schemeClr>
              </a:solidFill>
            </a:endParaRPr>
          </a:p>
          <a:p>
            <a:pPr algn="just" fontAlgn="auto">
              <a:lnSpc>
                <a:spcPct val="80000"/>
              </a:lnSpc>
              <a:spcBef>
                <a:spcPct val="0"/>
              </a:spcBef>
              <a:spcAft>
                <a:spcPts val="0"/>
              </a:spcAft>
              <a:defRPr/>
            </a:pPr>
            <a:r>
              <a:rPr lang="en-US" sz="2000" dirty="0" smtClean="0">
                <a:solidFill>
                  <a:schemeClr val="accent1">
                    <a:lumMod val="75000"/>
                  </a:schemeClr>
                </a:solidFill>
              </a:rPr>
              <a:t>Average Transmission Losses of the Region where the Entity is geographically located</a:t>
            </a:r>
          </a:p>
          <a:p>
            <a:pPr algn="just" fontAlgn="auto">
              <a:lnSpc>
                <a:spcPct val="80000"/>
              </a:lnSpc>
              <a:spcBef>
                <a:spcPct val="0"/>
              </a:spcBef>
              <a:spcAft>
                <a:spcPts val="0"/>
              </a:spcAft>
              <a:buFontTx/>
              <a:buNone/>
              <a:defRPr/>
            </a:pPr>
            <a:endParaRPr lang="en-US" sz="2000" dirty="0" smtClean="0">
              <a:solidFill>
                <a:schemeClr val="accent1">
                  <a:lumMod val="75000"/>
                </a:schemeClr>
              </a:solidFill>
            </a:endParaRPr>
          </a:p>
          <a:p>
            <a:pPr lvl="1" algn="just" fontAlgn="auto">
              <a:lnSpc>
                <a:spcPct val="80000"/>
              </a:lnSpc>
              <a:spcBef>
                <a:spcPct val="0"/>
              </a:spcBef>
              <a:spcAft>
                <a:spcPts val="0"/>
              </a:spcAft>
              <a:buNone/>
              <a:defRPr/>
            </a:pPr>
            <a:endParaRPr lang="en-US" sz="2000" dirty="0" smtClean="0">
              <a:solidFill>
                <a:schemeClr val="accent1">
                  <a:lumMod val="75000"/>
                </a:schemeClr>
              </a:solidFill>
            </a:endParaRPr>
          </a:p>
          <a:p>
            <a:pPr lvl="1" algn="just" fontAlgn="auto">
              <a:lnSpc>
                <a:spcPct val="80000"/>
              </a:lnSpc>
              <a:spcBef>
                <a:spcPct val="0"/>
              </a:spcBef>
              <a:spcAft>
                <a:spcPts val="0"/>
              </a:spcAft>
              <a:buFontTx/>
              <a:buNone/>
              <a:defRPr/>
            </a:pPr>
            <a:endParaRPr lang="en-US" sz="2000" dirty="0" smtClean="0">
              <a:solidFill>
                <a:schemeClr val="accent1">
                  <a:lumMod val="75000"/>
                </a:schemeClr>
              </a:solidFill>
            </a:endParaRPr>
          </a:p>
        </p:txBody>
      </p:sp>
      <p:sp>
        <p:nvSpPr>
          <p:cNvPr id="18435" name="Rectangle 3"/>
          <p:cNvSpPr>
            <a:spLocks noChangeArrowheads="1"/>
          </p:cNvSpPr>
          <p:nvPr/>
        </p:nvSpPr>
        <p:spPr bwMode="auto">
          <a:xfrm>
            <a:off x="228600" y="182563"/>
            <a:ext cx="5562600" cy="579437"/>
          </a:xfrm>
          <a:prstGeom prst="rect">
            <a:avLst/>
          </a:prstGeom>
          <a:noFill/>
          <a:ln w="9525">
            <a:noFill/>
            <a:miter lim="800000"/>
            <a:headEnd/>
            <a:tailEnd/>
          </a:ln>
        </p:spPr>
        <p:txBody>
          <a:bodyPr>
            <a:spAutoFit/>
          </a:bodyPr>
          <a:lstStyle/>
          <a:p>
            <a:pPr eaLnBrk="0" fontAlgn="auto" hangingPunct="0">
              <a:spcBef>
                <a:spcPts val="0"/>
              </a:spcBef>
              <a:spcAft>
                <a:spcPts val="0"/>
              </a:spcAft>
              <a:defRPr/>
            </a:pPr>
            <a:r>
              <a:rPr lang="en-US" sz="3200" dirty="0">
                <a:solidFill>
                  <a:schemeClr val="accent1">
                    <a:lumMod val="75000"/>
                  </a:schemeClr>
                </a:solidFill>
                <a:latin typeface="+mn-lt"/>
                <a:ea typeface="Arial Unicode MS" pitchFamily="34" charset="-128"/>
                <a:cs typeface="Arial Unicode MS" pitchFamily="34" charset="-128"/>
              </a:rPr>
              <a:t>Treatment of Losses</a:t>
            </a:r>
            <a:endParaRPr lang="nb-NO" sz="3200" dirty="0">
              <a:solidFill>
                <a:schemeClr val="accent1">
                  <a:lumMod val="75000"/>
                </a:schemeClr>
              </a:solidFill>
              <a:latin typeface="+mn-lt"/>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33400" y="2362200"/>
            <a:ext cx="8305800" cy="1143000"/>
          </a:xfrm>
        </p:spPr>
        <p:txBody>
          <a:bodyPr>
            <a:normAutofit fontScale="90000"/>
          </a:bodyPr>
          <a:lstStyle/>
          <a:p>
            <a:r>
              <a:rPr lang="en-US" dirty="0" smtClean="0"/>
              <a:t>Regulatory Initiatives for Market Development </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Regulations CERC </a:t>
            </a:r>
            <a:endParaRPr lang="en-US" dirty="0"/>
          </a:p>
        </p:txBody>
      </p:sp>
      <p:sp>
        <p:nvSpPr>
          <p:cNvPr id="3" name="Content Placeholder 2"/>
          <p:cNvSpPr>
            <a:spLocks noGrp="1"/>
          </p:cNvSpPr>
          <p:nvPr>
            <p:ph idx="1"/>
          </p:nvPr>
        </p:nvSpPr>
        <p:spPr/>
        <p:txBody>
          <a:bodyPr>
            <a:normAutofit fontScale="92500" lnSpcReduction="10000"/>
          </a:bodyPr>
          <a:lstStyle/>
          <a:p>
            <a:r>
              <a:rPr lang="en-US" sz="2400" dirty="0" smtClean="0"/>
              <a:t>EA 2003 mandates Commission to formulate regulations in certain areas </a:t>
            </a:r>
          </a:p>
          <a:p>
            <a:r>
              <a:rPr lang="en-US" sz="2400" dirty="0" smtClean="0"/>
              <a:t>Approximately 25 Regulations notified</a:t>
            </a:r>
          </a:p>
          <a:p>
            <a:pPr lvl="1"/>
            <a:r>
              <a:rPr lang="en-US" sz="2000" dirty="0" smtClean="0"/>
              <a:t>Tariff Regulation</a:t>
            </a:r>
          </a:p>
          <a:p>
            <a:pPr lvl="1"/>
            <a:r>
              <a:rPr lang="en-US" sz="2000" dirty="0" smtClean="0"/>
              <a:t>Interstate Transmission regulations  </a:t>
            </a:r>
          </a:p>
          <a:p>
            <a:pPr lvl="1"/>
            <a:r>
              <a:rPr lang="en-US" sz="2000" dirty="0" smtClean="0"/>
              <a:t>Renewable energy regulation</a:t>
            </a:r>
          </a:p>
          <a:p>
            <a:pPr lvl="1"/>
            <a:r>
              <a:rPr lang="en-US" sz="2000" dirty="0" smtClean="0"/>
              <a:t>Licensing regulations</a:t>
            </a:r>
          </a:p>
          <a:p>
            <a:pPr lvl="1"/>
            <a:r>
              <a:rPr lang="en-US" sz="2000" dirty="0" smtClean="0"/>
              <a:t>Market Regulations </a:t>
            </a:r>
          </a:p>
          <a:p>
            <a:pPr lvl="1"/>
            <a:r>
              <a:rPr lang="en-US" sz="2000" dirty="0" smtClean="0"/>
              <a:t>Miscellaneous  and procedural regulations </a:t>
            </a:r>
          </a:p>
          <a:p>
            <a:r>
              <a:rPr lang="en-US" sz="2400" dirty="0" smtClean="0"/>
              <a:t>Last 2 years around 12-15 Regulations published and /or amended </a:t>
            </a:r>
          </a:p>
          <a:p>
            <a:r>
              <a:rPr lang="en-US" sz="2400" dirty="0" smtClean="0"/>
              <a:t>Model Regulation for SERCs under Forum of Regulators </a:t>
            </a:r>
          </a:p>
          <a:p>
            <a:r>
              <a:rPr lang="en-US" sz="2400" dirty="0" smtClean="0"/>
              <a:t>18 Statutory Advice to Central Government </a:t>
            </a:r>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44</a:t>
            </a:fld>
            <a:endParaRPr lang="en-IN"/>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71563" y="0"/>
            <a:ext cx="7772400" cy="1143000"/>
          </a:xfrm>
        </p:spPr>
        <p:txBody>
          <a:bodyPr>
            <a:normAutofit/>
          </a:bodyPr>
          <a:lstStyle/>
          <a:p>
            <a:pPr>
              <a:defRPr/>
            </a:pPr>
            <a:r>
              <a:rPr lang="en-US" sz="3900" dirty="0" smtClean="0"/>
              <a:t>Power Market Regulation </a:t>
            </a:r>
            <a:endParaRPr lang="en-IN" sz="3900" dirty="0"/>
          </a:p>
        </p:txBody>
      </p:sp>
      <p:sp>
        <p:nvSpPr>
          <p:cNvPr id="26627" name="Content Placeholder 3"/>
          <p:cNvSpPr>
            <a:spLocks noGrp="1"/>
          </p:cNvSpPr>
          <p:nvPr>
            <p:ph idx="1"/>
          </p:nvPr>
        </p:nvSpPr>
        <p:spPr>
          <a:xfrm>
            <a:off x="457200" y="1524000"/>
            <a:ext cx="8229600" cy="4800600"/>
          </a:xfrm>
        </p:spPr>
        <p:txBody>
          <a:bodyPr>
            <a:normAutofit/>
          </a:bodyPr>
          <a:lstStyle/>
          <a:p>
            <a:r>
              <a:rPr lang="en-US" sz="2400" dirty="0" smtClean="0"/>
              <a:t>Market Structure</a:t>
            </a:r>
          </a:p>
          <a:p>
            <a:r>
              <a:rPr lang="en-US" sz="2400" dirty="0" smtClean="0"/>
              <a:t>Market design and principles  </a:t>
            </a:r>
          </a:p>
          <a:p>
            <a:r>
              <a:rPr lang="en-US" sz="2400" dirty="0" smtClean="0"/>
              <a:t>Power Exchange</a:t>
            </a:r>
          </a:p>
          <a:p>
            <a:pPr lvl="1"/>
            <a:r>
              <a:rPr lang="en-US" sz="2400" dirty="0" smtClean="0"/>
              <a:t>Approval, Prudential Norms</a:t>
            </a:r>
          </a:p>
          <a:p>
            <a:pPr lvl="1"/>
            <a:r>
              <a:rPr lang="en-US" sz="2400" dirty="0" smtClean="0"/>
              <a:t>Various Committees for governance </a:t>
            </a:r>
          </a:p>
          <a:p>
            <a:pPr lvl="1"/>
            <a:r>
              <a:rPr lang="en-US" sz="2400" dirty="0" smtClean="0"/>
              <a:t>Trading systems</a:t>
            </a:r>
          </a:p>
          <a:p>
            <a:pPr lvl="1"/>
            <a:r>
              <a:rPr lang="en-US" sz="2400" dirty="0" smtClean="0"/>
              <a:t>Risk management and Default settlement </a:t>
            </a:r>
          </a:p>
          <a:p>
            <a:r>
              <a:rPr lang="en-US" sz="2400" dirty="0" smtClean="0"/>
              <a:t>Market Oversight</a:t>
            </a:r>
          </a:p>
          <a:p>
            <a:pPr lvl="1"/>
            <a:r>
              <a:rPr lang="en-US" sz="2400" dirty="0" smtClean="0"/>
              <a:t>Market monitoring</a:t>
            </a:r>
          </a:p>
          <a:p>
            <a:pPr lvl="1"/>
            <a:r>
              <a:rPr lang="en-US" sz="2400" dirty="0" smtClean="0"/>
              <a:t>Reports and analysis </a:t>
            </a:r>
            <a:endParaRPr lang="en-IN" sz="2400" dirty="0" smtClean="0"/>
          </a:p>
        </p:txBody>
      </p:sp>
      <p:sp>
        <p:nvSpPr>
          <p:cNvPr id="26628" name="Slide Number Placeholder 1"/>
          <p:cNvSpPr>
            <a:spLocks noGrp="1"/>
          </p:cNvSpPr>
          <p:nvPr>
            <p:ph type="sldNum" sz="quarter" idx="12"/>
          </p:nvPr>
        </p:nvSpPr>
        <p:spPr>
          <a:noFill/>
        </p:spPr>
        <p:txBody>
          <a:bodyPr/>
          <a:lstStyle/>
          <a:p>
            <a:fld id="{9E09FEBF-1F0C-4F31-A95A-48C3247C1B47}" type="slidenum">
              <a:rPr lang="en-IN" smtClean="0"/>
              <a:pPr/>
              <a:t>45</a:t>
            </a:fld>
            <a:endParaRPr lang="en-IN" smtClean="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p:cNvSpPr>
            <a:spLocks noGrp="1" noChangeArrowheads="1"/>
          </p:cNvSpPr>
          <p:nvPr>
            <p:ph type="title"/>
          </p:nvPr>
        </p:nvSpPr>
        <p:spPr>
          <a:xfrm>
            <a:off x="976064" y="304800"/>
            <a:ext cx="7772400" cy="914400"/>
          </a:xfrm>
        </p:spPr>
        <p:txBody>
          <a:bodyPr>
            <a:normAutofit/>
          </a:bodyPr>
          <a:lstStyle/>
          <a:p>
            <a:pPr>
              <a:defRPr/>
            </a:pPr>
            <a:r>
              <a:rPr lang="en-US" sz="3900" dirty="0" smtClean="0"/>
              <a:t>Short Term </a:t>
            </a:r>
            <a:r>
              <a:rPr lang="en-US" sz="3900" dirty="0"/>
              <a:t>Open </a:t>
            </a:r>
            <a:r>
              <a:rPr lang="en-US" sz="3900" dirty="0" smtClean="0"/>
              <a:t>Access Regulations </a:t>
            </a:r>
            <a:endParaRPr lang="en-US" sz="3900" dirty="0"/>
          </a:p>
        </p:txBody>
      </p:sp>
      <p:sp>
        <p:nvSpPr>
          <p:cNvPr id="38915" name="Rectangle 3" descr="Rectangle: Click to edit Master text styles&#10;Second level&#10;Third level&#10;Fourth level&#10;Fifth level"/>
          <p:cNvSpPr>
            <a:spLocks noGrp="1" noChangeArrowheads="1"/>
          </p:cNvSpPr>
          <p:nvPr>
            <p:ph idx="1"/>
          </p:nvPr>
        </p:nvSpPr>
        <p:spPr/>
        <p:txBody>
          <a:bodyPr/>
          <a:lstStyle/>
          <a:p>
            <a:pPr algn="just">
              <a:lnSpc>
                <a:spcPct val="90000"/>
              </a:lnSpc>
              <a:spcBef>
                <a:spcPct val="50000"/>
              </a:spcBef>
              <a:buSzPct val="150000"/>
              <a:buFont typeface="Arial" pitchFamily="34" charset="0"/>
              <a:buChar char="•"/>
            </a:pPr>
            <a:r>
              <a:rPr lang="en-US" sz="2400" dirty="0" smtClean="0"/>
              <a:t>Short Term Open Access Regulations facilitated power trading in orderly manner</a:t>
            </a:r>
          </a:p>
          <a:p>
            <a:pPr lvl="1" algn="just">
              <a:lnSpc>
                <a:spcPct val="90000"/>
              </a:lnSpc>
              <a:spcBef>
                <a:spcPct val="50000"/>
              </a:spcBef>
              <a:buSzPct val="150000"/>
              <a:buFont typeface="Arial" pitchFamily="34" charset="0"/>
              <a:buChar char="•"/>
            </a:pPr>
            <a:r>
              <a:rPr lang="en-US" sz="2400" dirty="0" smtClean="0"/>
              <a:t>3 month Advance reservation , first come first serve, power exchange corridor reservation , day basis opened again for traders</a:t>
            </a:r>
          </a:p>
          <a:p>
            <a:pPr algn="just">
              <a:lnSpc>
                <a:spcPct val="90000"/>
              </a:lnSpc>
              <a:spcBef>
                <a:spcPct val="50000"/>
              </a:spcBef>
              <a:buSzPct val="150000"/>
              <a:buFont typeface="Arial" pitchFamily="34" charset="0"/>
              <a:buChar char="•"/>
            </a:pPr>
            <a:r>
              <a:rPr lang="en-US" sz="2400" dirty="0" smtClean="0"/>
              <a:t>Energy agreements and transmission clearance to be arranged separately</a:t>
            </a:r>
          </a:p>
          <a:p>
            <a:pPr algn="just">
              <a:lnSpc>
                <a:spcPct val="90000"/>
              </a:lnSpc>
              <a:spcBef>
                <a:spcPct val="50000"/>
              </a:spcBef>
              <a:buSzPct val="150000"/>
              <a:buFont typeface="Arial" pitchFamily="34" charset="0"/>
              <a:buChar char="•"/>
            </a:pPr>
            <a:r>
              <a:rPr lang="en-US" sz="2400" dirty="0" smtClean="0"/>
              <a:t>Open Access charges are reasonable and simple to apply</a:t>
            </a:r>
          </a:p>
          <a:p>
            <a:pPr algn="just">
              <a:lnSpc>
                <a:spcPct val="90000"/>
              </a:lnSpc>
              <a:spcBef>
                <a:spcPct val="50000"/>
              </a:spcBef>
              <a:buSzPct val="150000"/>
              <a:buFont typeface="Arial" pitchFamily="34" charset="0"/>
              <a:buChar char="•"/>
            </a:pPr>
            <a:r>
              <a:rPr lang="en-US" sz="2400" dirty="0" smtClean="0"/>
              <a:t>Increasing Competition in wholesale market </a:t>
            </a:r>
          </a:p>
        </p:txBody>
      </p:sp>
      <p:sp>
        <p:nvSpPr>
          <p:cNvPr id="38916" name="Slide Number Placeholder 5"/>
          <p:cNvSpPr>
            <a:spLocks noGrp="1"/>
          </p:cNvSpPr>
          <p:nvPr>
            <p:ph type="sldNum" sz="quarter" idx="12"/>
          </p:nvPr>
        </p:nvSpPr>
        <p:spPr>
          <a:noFill/>
        </p:spPr>
        <p:txBody>
          <a:bodyPr/>
          <a:lstStyle/>
          <a:p>
            <a:fld id="{8CF9309D-0B5F-46A3-847E-C8004FFEDD22}" type="slidenum">
              <a:rPr lang="en-US" smtClean="0"/>
              <a:pPr/>
              <a:t>46</a:t>
            </a:fld>
            <a:endParaRPr lang="en-US"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304800" y="838200"/>
            <a:ext cx="8839200" cy="600164"/>
          </a:xfrm>
        </p:spPr>
        <p:txBody>
          <a:bodyPr wrap="square">
            <a:spAutoFit/>
          </a:bodyPr>
          <a:lstStyle/>
          <a:p>
            <a:pPr>
              <a:defRPr/>
            </a:pPr>
            <a:r>
              <a:rPr lang="en-US" sz="3600" dirty="0" smtClean="0"/>
              <a:t>Long/Medium term Open Access Regulation</a:t>
            </a:r>
          </a:p>
        </p:txBody>
      </p:sp>
      <p:sp>
        <p:nvSpPr>
          <p:cNvPr id="33795" name="Rectangle 3"/>
          <p:cNvSpPr>
            <a:spLocks noGrp="1" noChangeArrowheads="1"/>
          </p:cNvSpPr>
          <p:nvPr>
            <p:ph idx="1"/>
          </p:nvPr>
        </p:nvSpPr>
        <p:spPr>
          <a:xfrm>
            <a:off x="533400" y="1576366"/>
            <a:ext cx="8001024" cy="5053034"/>
          </a:xfrm>
        </p:spPr>
        <p:txBody>
          <a:bodyPr>
            <a:normAutofit fontScale="92500"/>
          </a:bodyPr>
          <a:lstStyle/>
          <a:p>
            <a:r>
              <a:rPr lang="en-GB" sz="2400" dirty="0" smtClean="0"/>
              <a:t>Framework for connectivity medium term  ( 3 months - 3 yrs) and long term access (12 – 25 Yrs) to ISTS ,inter-state transmission , non discriminatory </a:t>
            </a:r>
          </a:p>
          <a:p>
            <a:pPr lvl="1"/>
            <a:r>
              <a:rPr lang="en-GB" sz="2000" dirty="0" smtClean="0"/>
              <a:t> Thermal 500 MW, Hydro 250 MW</a:t>
            </a:r>
          </a:p>
          <a:p>
            <a:r>
              <a:rPr lang="en-US" sz="2400" dirty="0" smtClean="0"/>
              <a:t>Central </a:t>
            </a:r>
            <a:r>
              <a:rPr lang="en-US" sz="2400" dirty="0" err="1" smtClean="0"/>
              <a:t>gencos</a:t>
            </a:r>
            <a:r>
              <a:rPr lang="en-US" sz="2400" dirty="0" smtClean="0"/>
              <a:t> and IPP being treated by CTU in same manner for connectivity to interstate grid </a:t>
            </a:r>
          </a:p>
          <a:p>
            <a:pPr lvl="1"/>
            <a:r>
              <a:rPr lang="en-US" sz="2000" dirty="0" smtClean="0"/>
              <a:t>Bring parity between central </a:t>
            </a:r>
            <a:r>
              <a:rPr lang="en-US" sz="2000" dirty="0" err="1" smtClean="0"/>
              <a:t>gencso</a:t>
            </a:r>
            <a:r>
              <a:rPr lang="en-US" sz="2000" dirty="0" smtClean="0"/>
              <a:t> and IPP</a:t>
            </a:r>
          </a:p>
          <a:p>
            <a:pPr lvl="1"/>
            <a:r>
              <a:rPr lang="en-US" sz="2000" dirty="0" smtClean="0"/>
              <a:t>Improves access to markets for all </a:t>
            </a:r>
            <a:r>
              <a:rPr lang="en-US" sz="2000" dirty="0" err="1" smtClean="0"/>
              <a:t>gencos</a:t>
            </a:r>
            <a:r>
              <a:rPr lang="en-US" sz="2000" dirty="0" smtClean="0"/>
              <a:t>  </a:t>
            </a:r>
          </a:p>
          <a:p>
            <a:pPr lvl="1"/>
            <a:r>
              <a:rPr lang="en-US" sz="2000" dirty="0" smtClean="0"/>
              <a:t>Reduce operational risk for </a:t>
            </a:r>
            <a:r>
              <a:rPr lang="en-US" sz="2000" dirty="0" err="1" smtClean="0"/>
              <a:t>gencos</a:t>
            </a:r>
            <a:r>
              <a:rPr lang="en-US" sz="2000" dirty="0" smtClean="0"/>
              <a:t>  and make projects more bankable </a:t>
            </a:r>
          </a:p>
          <a:p>
            <a:pPr marL="342900" lvl="1" indent="-342900">
              <a:lnSpc>
                <a:spcPct val="150000"/>
              </a:lnSpc>
              <a:buFontTx/>
              <a:buChar char="•"/>
              <a:defRPr/>
            </a:pPr>
            <a:r>
              <a:rPr lang="en-US" sz="2400" dirty="0" smtClean="0"/>
              <a:t>In line with NEP/Tariff policy stipulation</a:t>
            </a:r>
          </a:p>
          <a:p>
            <a:pPr lvl="1"/>
            <a:r>
              <a:rPr lang="en-US" sz="2000" dirty="0" smtClean="0"/>
              <a:t>Based on anticipated transmission needs , expected regional flows </a:t>
            </a:r>
          </a:p>
          <a:p>
            <a:pPr lvl="1"/>
            <a:r>
              <a:rPr lang="en-US" sz="2000" dirty="0" smtClean="0"/>
              <a:t>Prior agreement with beneficiaries  not  a pre-condition for  network expansion</a:t>
            </a:r>
          </a:p>
          <a:p>
            <a:pPr marL="342900" lvl="1" indent="-342900">
              <a:lnSpc>
                <a:spcPct val="150000"/>
              </a:lnSpc>
              <a:buFontTx/>
              <a:buChar char="•"/>
              <a:defRPr/>
            </a:pPr>
            <a:endParaRPr lang="en-US" sz="2400" dirty="0" smtClean="0"/>
          </a:p>
        </p:txBody>
      </p:sp>
      <p:sp>
        <p:nvSpPr>
          <p:cNvPr id="37892" name="Slide Number Placeholder 4"/>
          <p:cNvSpPr>
            <a:spLocks noGrp="1"/>
          </p:cNvSpPr>
          <p:nvPr>
            <p:ph type="sldNum" sz="quarter" idx="12"/>
          </p:nvPr>
        </p:nvSpPr>
        <p:spPr>
          <a:noFill/>
        </p:spPr>
        <p:txBody>
          <a:bodyPr/>
          <a:lstStyle/>
          <a:p>
            <a:fld id="{F81B6B80-079C-49F5-A540-D2DC1E7D2634}" type="slidenum">
              <a:rPr lang="en-IN" smtClean="0"/>
              <a:pPr/>
              <a:t>47</a:t>
            </a:fld>
            <a:endParaRPr lang="en-IN" smtClean="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52400"/>
            <a:ext cx="7499350" cy="1143000"/>
          </a:xfrm>
        </p:spPr>
        <p:txBody>
          <a:bodyPr>
            <a:normAutofit/>
          </a:bodyPr>
          <a:lstStyle/>
          <a:p>
            <a:pPr>
              <a:defRPr/>
            </a:pPr>
            <a:r>
              <a:rPr lang="en-US" sz="3900" dirty="0" smtClean="0"/>
              <a:t>Trading License Regulation </a:t>
            </a:r>
            <a:endParaRPr lang="en-IN" sz="3900" dirty="0"/>
          </a:p>
        </p:txBody>
      </p:sp>
      <p:sp>
        <p:nvSpPr>
          <p:cNvPr id="39939" name="Content Placeholder 2"/>
          <p:cNvSpPr>
            <a:spLocks noGrp="1"/>
          </p:cNvSpPr>
          <p:nvPr>
            <p:ph idx="1"/>
          </p:nvPr>
        </p:nvSpPr>
        <p:spPr>
          <a:xfrm>
            <a:off x="457200" y="1219200"/>
            <a:ext cx="7720036" cy="5029200"/>
          </a:xfrm>
        </p:spPr>
        <p:txBody>
          <a:bodyPr>
            <a:normAutofit fontScale="92500" lnSpcReduction="10000"/>
          </a:bodyPr>
          <a:lstStyle/>
          <a:p>
            <a:pPr algn="just" eaLnBrk="1" hangingPunct="1">
              <a:lnSpc>
                <a:spcPct val="150000"/>
              </a:lnSpc>
            </a:pPr>
            <a:r>
              <a:rPr lang="en-US" sz="2400" dirty="0" smtClean="0"/>
              <a:t>Trading - a licensed activity - Capital adequacy needed as taking risk on behalf of participants  </a:t>
            </a:r>
          </a:p>
          <a:p>
            <a:pPr lvl="1" algn="just" eaLnBrk="1" hangingPunct="1">
              <a:lnSpc>
                <a:spcPct val="150000"/>
              </a:lnSpc>
            </a:pPr>
            <a:r>
              <a:rPr lang="en-US" sz="2000" dirty="0" err="1" smtClean="0"/>
              <a:t>Networth</a:t>
            </a:r>
            <a:r>
              <a:rPr lang="en-US" sz="2000" dirty="0" smtClean="0"/>
              <a:t> , Liquidity criteria</a:t>
            </a:r>
          </a:p>
          <a:p>
            <a:pPr lvl="1" algn="just" eaLnBrk="1" hangingPunct="1">
              <a:lnSpc>
                <a:spcPct val="150000"/>
              </a:lnSpc>
            </a:pPr>
            <a:r>
              <a:rPr lang="en-US" sz="2000" dirty="0" smtClean="0"/>
              <a:t> Capital intensive players absorb credit risk of DISCOM, risk mitigation for suppliers </a:t>
            </a:r>
          </a:p>
          <a:p>
            <a:r>
              <a:rPr lang="en-US" sz="2400" dirty="0" smtClean="0"/>
              <a:t>Trading margin imposed by regulator </a:t>
            </a:r>
          </a:p>
          <a:p>
            <a:pPr lvl="1"/>
            <a:r>
              <a:rPr lang="en-US" sz="2000" dirty="0" smtClean="0"/>
              <a:t>To ensure prices do not increase much  </a:t>
            </a:r>
          </a:p>
          <a:p>
            <a:pPr lvl="1"/>
            <a:r>
              <a:rPr lang="en-US" sz="2000" dirty="0" smtClean="0"/>
              <a:t>Stymies innovation as there is no incentive </a:t>
            </a:r>
          </a:p>
          <a:p>
            <a:pPr>
              <a:spcBef>
                <a:spcPct val="30000"/>
              </a:spcBef>
              <a:buSzPct val="120000"/>
            </a:pPr>
            <a:r>
              <a:rPr lang="en-US" sz="2400" dirty="0" smtClean="0"/>
              <a:t>No margin on long term transactions</a:t>
            </a:r>
          </a:p>
          <a:p>
            <a:pPr>
              <a:spcBef>
                <a:spcPct val="30000"/>
              </a:spcBef>
              <a:buSzPct val="120000"/>
            </a:pPr>
            <a:r>
              <a:rPr lang="en-US" sz="2400" dirty="0" smtClean="0"/>
              <a:t>Margin on short </a:t>
            </a:r>
            <a:r>
              <a:rPr lang="en-US" sz="2400" dirty="0" err="1" smtClean="0"/>
              <a:t>Trem</a:t>
            </a:r>
            <a:r>
              <a:rPr lang="en-US" sz="2400" dirty="0" smtClean="0"/>
              <a:t> Transactions </a:t>
            </a:r>
          </a:p>
          <a:p>
            <a:pPr lvl="1">
              <a:spcBef>
                <a:spcPct val="30000"/>
              </a:spcBef>
              <a:buSzPct val="120000"/>
            </a:pPr>
            <a:r>
              <a:rPr lang="en-US" sz="2000" dirty="0" smtClean="0"/>
              <a:t>4 paisa margin if power price less than Rs 3/</a:t>
            </a:r>
            <a:r>
              <a:rPr lang="en-US" sz="2000" dirty="0" err="1" smtClean="0"/>
              <a:t>kwh</a:t>
            </a:r>
            <a:endParaRPr lang="en-US" sz="2000" dirty="0" smtClean="0"/>
          </a:p>
          <a:p>
            <a:pPr lvl="1">
              <a:spcBef>
                <a:spcPct val="30000"/>
              </a:spcBef>
              <a:buSzPct val="120000"/>
            </a:pPr>
            <a:r>
              <a:rPr lang="en-US" sz="2000" dirty="0" smtClean="0"/>
              <a:t>7 Paisa margin if power price more than Rs 3/</a:t>
            </a:r>
            <a:r>
              <a:rPr lang="en-US" sz="2000" dirty="0" err="1" smtClean="0"/>
              <a:t>kwh</a:t>
            </a:r>
            <a:r>
              <a:rPr lang="en-US" sz="2000" dirty="0" smtClean="0"/>
              <a:t> </a:t>
            </a:r>
            <a:endParaRPr lang="en-IN" sz="2000" dirty="0" smtClean="0"/>
          </a:p>
        </p:txBody>
      </p:sp>
      <p:sp>
        <p:nvSpPr>
          <p:cNvPr id="39940" name="Slide Number Placeholder 3"/>
          <p:cNvSpPr>
            <a:spLocks noGrp="1"/>
          </p:cNvSpPr>
          <p:nvPr>
            <p:ph type="sldNum" sz="quarter" idx="12"/>
          </p:nvPr>
        </p:nvSpPr>
        <p:spPr>
          <a:noFill/>
        </p:spPr>
        <p:txBody>
          <a:bodyPr/>
          <a:lstStyle/>
          <a:p>
            <a:fld id="{6057A316-6EE5-4213-9D8B-2042BB5F3632}" type="slidenum">
              <a:rPr lang="en-IN" smtClean="0"/>
              <a:pPr/>
              <a:t>48</a:t>
            </a:fld>
            <a:endParaRPr lang="en-IN" smtClean="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17198" cy="1143000"/>
          </a:xfrm>
        </p:spPr>
        <p:txBody>
          <a:bodyPr>
            <a:normAutofit/>
          </a:bodyPr>
          <a:lstStyle/>
          <a:p>
            <a:r>
              <a:rPr lang="en-US" sz="3600" dirty="0" smtClean="0"/>
              <a:t>Regulation on Grant Transmission License </a:t>
            </a:r>
            <a:endParaRPr lang="en-US" sz="3600" dirty="0"/>
          </a:p>
        </p:txBody>
      </p:sp>
      <p:sp>
        <p:nvSpPr>
          <p:cNvPr id="3" name="Content Placeholder 2"/>
          <p:cNvSpPr>
            <a:spLocks noGrp="1"/>
          </p:cNvSpPr>
          <p:nvPr>
            <p:ph idx="1"/>
          </p:nvPr>
        </p:nvSpPr>
        <p:spPr>
          <a:xfrm>
            <a:off x="381000" y="1676400"/>
            <a:ext cx="8553450" cy="4800600"/>
          </a:xfrm>
        </p:spPr>
        <p:txBody>
          <a:bodyPr>
            <a:normAutofit fontScale="92500"/>
          </a:bodyPr>
          <a:lstStyle/>
          <a:p>
            <a:r>
              <a:rPr lang="en-US" sz="2400" dirty="0" smtClean="0"/>
              <a:t>Transmission Plan by CEA- Certain  projects identified by Empowered Committee developed through Competitive Bidding </a:t>
            </a:r>
          </a:p>
          <a:p>
            <a:r>
              <a:rPr lang="en-US" sz="2400" dirty="0" smtClean="0"/>
              <a:t>Other projects by CTU under regulated asset mode – 25 year period license , tariff after that bas eon regulation then </a:t>
            </a:r>
          </a:p>
          <a:p>
            <a:r>
              <a:rPr lang="en-US" sz="2400" dirty="0" err="1" smtClean="0"/>
              <a:t>Genco</a:t>
            </a:r>
            <a:r>
              <a:rPr lang="en-US" sz="2400" dirty="0" smtClean="0"/>
              <a:t> also gets transmission license for a development of dedicated line which becomes a part  of interstate grid</a:t>
            </a:r>
          </a:p>
          <a:p>
            <a:r>
              <a:rPr lang="en-US" sz="2400" dirty="0" smtClean="0"/>
              <a:t>License for 25 yrs period , can be renewed 2 years before  </a:t>
            </a:r>
          </a:p>
          <a:p>
            <a:r>
              <a:rPr lang="en-US" sz="2400" dirty="0" smtClean="0"/>
              <a:t>Competitive Tariff quoted for 35 year period</a:t>
            </a:r>
          </a:p>
          <a:p>
            <a:pPr lvl="1"/>
            <a:r>
              <a:rPr lang="en-US" sz="2000" dirty="0" smtClean="0"/>
              <a:t>After 25 yrs get tariff as has been quoted for the particular year of operation</a:t>
            </a:r>
          </a:p>
          <a:p>
            <a:pPr lvl="1"/>
            <a:r>
              <a:rPr lang="en-US" sz="2000" dirty="0" smtClean="0"/>
              <a:t>After 35 yrs , tariff based on ROE on equity invested in project or equity as 30 % of Gross block  ,other norms as per tariff period block when tariff is due to expire    </a:t>
            </a:r>
            <a:endParaRPr lang="en-US" sz="20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49</a:t>
            </a:fld>
            <a:endParaRPr lang="en-IN"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2"/>
          <p:cNvSpPr>
            <a:spLocks noGrp="1"/>
          </p:cNvSpPr>
          <p:nvPr>
            <p:ph type="sldNum" sz="quarter" idx="12"/>
          </p:nvPr>
        </p:nvSpPr>
        <p:spPr>
          <a:xfrm>
            <a:off x="5791200" y="6405563"/>
            <a:ext cx="3044825" cy="365125"/>
          </a:xfrm>
          <a:noFill/>
        </p:spPr>
        <p:txBody>
          <a:bodyPr/>
          <a:lstStyle/>
          <a:p>
            <a:fld id="{C42BBA6B-1DB6-4CC7-8EA7-A1BC0922C09E}" type="slidenum">
              <a:rPr lang="en-US" smtClean="0">
                <a:solidFill>
                  <a:srgbClr val="FFFFFF"/>
                </a:solidFill>
              </a:rPr>
              <a:pPr/>
              <a:t>5</a:t>
            </a:fld>
            <a:endParaRPr lang="en-US" smtClean="0">
              <a:solidFill>
                <a:srgbClr val="FFFFFF"/>
              </a:solidFill>
            </a:endParaRPr>
          </a:p>
        </p:txBody>
      </p:sp>
      <p:sp>
        <p:nvSpPr>
          <p:cNvPr id="18435" name="Rectangle 2"/>
          <p:cNvSpPr>
            <a:spLocks noGrp="1" noChangeArrowheads="1"/>
          </p:cNvSpPr>
          <p:nvPr>
            <p:ph type="title"/>
          </p:nvPr>
        </p:nvSpPr>
        <p:spPr>
          <a:xfrm>
            <a:off x="1071538" y="142852"/>
            <a:ext cx="8534400" cy="758825"/>
          </a:xfrm>
        </p:spPr>
        <p:txBody>
          <a:bodyPr>
            <a:normAutofit/>
          </a:bodyPr>
          <a:lstStyle/>
          <a:p>
            <a:pPr eaLnBrk="1" hangingPunct="1"/>
            <a:r>
              <a:rPr lang="en-US" sz="3900" dirty="0" smtClean="0"/>
              <a:t>Market Development  S- Curve </a:t>
            </a:r>
          </a:p>
        </p:txBody>
      </p:sp>
      <p:grpSp>
        <p:nvGrpSpPr>
          <p:cNvPr id="4" name="Group 24"/>
          <p:cNvGrpSpPr>
            <a:grpSpLocks/>
          </p:cNvGrpSpPr>
          <p:nvPr/>
        </p:nvGrpSpPr>
        <p:grpSpPr bwMode="auto">
          <a:xfrm>
            <a:off x="-14288" y="914400"/>
            <a:ext cx="9217026" cy="5829300"/>
            <a:chOff x="-14068" y="914400"/>
            <a:chExt cx="9216806" cy="5828795"/>
          </a:xfrm>
        </p:grpSpPr>
        <p:sp>
          <p:nvSpPr>
            <p:cNvPr id="23" name="TextBox 22"/>
            <p:cNvSpPr txBox="1"/>
            <p:nvPr/>
          </p:nvSpPr>
          <p:spPr>
            <a:xfrm>
              <a:off x="1600381" y="6157459"/>
              <a:ext cx="6324449" cy="585736"/>
            </a:xfrm>
            <a:prstGeom prst="rect">
              <a:avLst/>
            </a:prstGeom>
            <a:solidFill>
              <a:srgbClr val="92D050"/>
            </a:solidFill>
          </p:spPr>
          <p:txBody>
            <a:bodyPr>
              <a:spAutoFit/>
            </a:bodyPr>
            <a:lstStyle/>
            <a:p>
              <a:pPr algn="ctr">
                <a:buFont typeface="Arial" pitchFamily="34" charset="0"/>
                <a:buChar char="•"/>
                <a:defRPr/>
              </a:pPr>
              <a:r>
                <a:rPr lang="en-US" sz="1600" i="1" dirty="0">
                  <a:solidFill>
                    <a:schemeClr val="tx1">
                      <a:lumMod val="95000"/>
                      <a:lumOff val="5000"/>
                    </a:schemeClr>
                  </a:solidFill>
                </a:rPr>
                <a:t>In matured markets all these types of markets exist </a:t>
              </a:r>
            </a:p>
            <a:p>
              <a:pPr algn="ctr">
                <a:buFont typeface="Arial" pitchFamily="34" charset="0"/>
                <a:buChar char="•"/>
                <a:defRPr/>
              </a:pPr>
              <a:r>
                <a:rPr lang="en-US" sz="1600" i="1" dirty="0">
                  <a:solidFill>
                    <a:schemeClr val="tx1">
                      <a:lumMod val="95000"/>
                      <a:lumOff val="5000"/>
                    </a:schemeClr>
                  </a:solidFill>
                </a:rPr>
                <a:t>Interplay between markets improves price discovery </a:t>
              </a:r>
              <a:endParaRPr lang="en-IN" sz="1600" i="1" dirty="0">
                <a:solidFill>
                  <a:schemeClr val="tx1">
                    <a:lumMod val="95000"/>
                    <a:lumOff val="5000"/>
                  </a:schemeClr>
                </a:solidFill>
              </a:endParaRPr>
            </a:p>
          </p:txBody>
        </p:sp>
        <p:grpSp>
          <p:nvGrpSpPr>
            <p:cNvPr id="5" name="Group 23"/>
            <p:cNvGrpSpPr>
              <a:grpSpLocks/>
            </p:cNvGrpSpPr>
            <p:nvPr/>
          </p:nvGrpSpPr>
          <p:grpSpPr bwMode="auto">
            <a:xfrm>
              <a:off x="-14068" y="914400"/>
              <a:ext cx="9216806" cy="5257800"/>
              <a:chOff x="-14068" y="914400"/>
              <a:chExt cx="9216806" cy="5257800"/>
            </a:xfrm>
          </p:grpSpPr>
          <p:sp>
            <p:nvSpPr>
              <p:cNvPr id="18441" name="AutoShape 3"/>
              <p:cNvSpPr>
                <a:spLocks noChangeAspect="1" noChangeArrowheads="1"/>
              </p:cNvSpPr>
              <p:nvPr/>
            </p:nvSpPr>
            <p:spPr bwMode="auto">
              <a:xfrm>
                <a:off x="304800" y="914400"/>
                <a:ext cx="8839200" cy="5181600"/>
              </a:xfrm>
              <a:prstGeom prst="rect">
                <a:avLst/>
              </a:prstGeom>
              <a:solidFill>
                <a:srgbClr val="0070C0"/>
              </a:solidFill>
              <a:ln w="9525">
                <a:solidFill>
                  <a:srgbClr val="FFFF00"/>
                </a:solidFill>
                <a:miter lim="800000"/>
                <a:headEnd/>
                <a:tailEnd/>
              </a:ln>
            </p:spPr>
            <p:txBody>
              <a:bodyPr/>
              <a:lstStyle/>
              <a:p>
                <a:pPr algn="ctr"/>
                <a:endParaRPr lang="en-US">
                  <a:latin typeface="Georgia" pitchFamily="18" charset="0"/>
                </a:endParaRPr>
              </a:p>
            </p:txBody>
          </p:sp>
          <p:sp>
            <p:nvSpPr>
              <p:cNvPr id="18442" name="Line 4"/>
              <p:cNvSpPr>
                <a:spLocks noChangeShapeType="1"/>
              </p:cNvSpPr>
              <p:nvPr/>
            </p:nvSpPr>
            <p:spPr bwMode="auto">
              <a:xfrm flipH="1" flipV="1">
                <a:off x="838200" y="1143000"/>
                <a:ext cx="0" cy="4876800"/>
              </a:xfrm>
              <a:prstGeom prst="line">
                <a:avLst/>
              </a:prstGeom>
              <a:noFill/>
              <a:ln w="63500">
                <a:solidFill>
                  <a:srgbClr val="FFFF00"/>
                </a:solidFill>
                <a:round/>
                <a:headEnd/>
                <a:tailEnd type="triangle" w="med" len="med"/>
              </a:ln>
            </p:spPr>
            <p:txBody>
              <a:bodyPr/>
              <a:lstStyle/>
              <a:p>
                <a:endParaRPr lang="en-US"/>
              </a:p>
            </p:txBody>
          </p:sp>
          <p:sp>
            <p:nvSpPr>
              <p:cNvPr id="18443" name="Line 5"/>
              <p:cNvSpPr>
                <a:spLocks noChangeShapeType="1"/>
              </p:cNvSpPr>
              <p:nvPr/>
            </p:nvSpPr>
            <p:spPr bwMode="auto">
              <a:xfrm flipV="1">
                <a:off x="838200" y="5937740"/>
                <a:ext cx="7762875" cy="65828"/>
              </a:xfrm>
              <a:prstGeom prst="line">
                <a:avLst/>
              </a:prstGeom>
              <a:noFill/>
              <a:ln w="63500">
                <a:solidFill>
                  <a:srgbClr val="FFFF00"/>
                </a:solidFill>
                <a:round/>
                <a:headEnd/>
                <a:tailEnd type="triangle" w="med" len="med"/>
              </a:ln>
            </p:spPr>
            <p:txBody>
              <a:bodyPr/>
              <a:lstStyle/>
              <a:p>
                <a:endParaRPr lang="en-US"/>
              </a:p>
            </p:txBody>
          </p:sp>
          <p:sp>
            <p:nvSpPr>
              <p:cNvPr id="18444" name="Freeform 6"/>
              <p:cNvSpPr>
                <a:spLocks/>
              </p:cNvSpPr>
              <p:nvPr/>
            </p:nvSpPr>
            <p:spPr bwMode="auto">
              <a:xfrm>
                <a:off x="838200" y="2209800"/>
                <a:ext cx="8305800" cy="3962400"/>
              </a:xfrm>
              <a:custGeom>
                <a:avLst/>
                <a:gdLst>
                  <a:gd name="T0" fmla="*/ 0 w 6660"/>
                  <a:gd name="T1" fmla="*/ 2147483647 h 3900"/>
                  <a:gd name="T2" fmla="*/ 2147483647 w 6660"/>
                  <a:gd name="T3" fmla="*/ 2147483647 h 3900"/>
                  <a:gd name="T4" fmla="*/ 2147483647 w 6660"/>
                  <a:gd name="T5" fmla="*/ 2147483647 h 3900"/>
                  <a:gd name="T6" fmla="*/ 2147483647 w 6660"/>
                  <a:gd name="T7" fmla="*/ 2147483647 h 3900"/>
                  <a:gd name="T8" fmla="*/ 2147483647 w 6660"/>
                  <a:gd name="T9" fmla="*/ 2147483647 h 3900"/>
                  <a:gd name="T10" fmla="*/ 0 60000 65536"/>
                  <a:gd name="T11" fmla="*/ 0 60000 65536"/>
                  <a:gd name="T12" fmla="*/ 0 60000 65536"/>
                  <a:gd name="T13" fmla="*/ 0 60000 65536"/>
                  <a:gd name="T14" fmla="*/ 0 60000 65536"/>
                  <a:gd name="T15" fmla="*/ 0 w 6660"/>
                  <a:gd name="T16" fmla="*/ 0 h 3900"/>
                  <a:gd name="T17" fmla="*/ 6660 w 6660"/>
                  <a:gd name="T18" fmla="*/ 3900 h 3900"/>
                </a:gdLst>
                <a:ahLst/>
                <a:cxnLst>
                  <a:cxn ang="T10">
                    <a:pos x="T0" y="T1"/>
                  </a:cxn>
                  <a:cxn ang="T11">
                    <a:pos x="T2" y="T3"/>
                  </a:cxn>
                  <a:cxn ang="T12">
                    <a:pos x="T4" y="T5"/>
                  </a:cxn>
                  <a:cxn ang="T13">
                    <a:pos x="T6" y="T7"/>
                  </a:cxn>
                  <a:cxn ang="T14">
                    <a:pos x="T8" y="T9"/>
                  </a:cxn>
                </a:cxnLst>
                <a:rect l="T15" t="T16" r="T17" b="T18"/>
                <a:pathLst>
                  <a:path w="6660" h="3900">
                    <a:moveTo>
                      <a:pt x="0" y="3570"/>
                    </a:moveTo>
                    <a:cubicBezTo>
                      <a:pt x="45" y="3735"/>
                      <a:pt x="90" y="3900"/>
                      <a:pt x="720" y="3390"/>
                    </a:cubicBezTo>
                    <a:cubicBezTo>
                      <a:pt x="1350" y="2880"/>
                      <a:pt x="2850" y="1020"/>
                      <a:pt x="3780" y="510"/>
                    </a:cubicBezTo>
                    <a:cubicBezTo>
                      <a:pt x="4710" y="0"/>
                      <a:pt x="5940" y="360"/>
                      <a:pt x="6300" y="330"/>
                    </a:cubicBezTo>
                    <a:cubicBezTo>
                      <a:pt x="6660" y="300"/>
                      <a:pt x="6300" y="315"/>
                      <a:pt x="5940" y="330"/>
                    </a:cubicBezTo>
                  </a:path>
                </a:pathLst>
              </a:custGeom>
              <a:noFill/>
              <a:ln w="63500">
                <a:solidFill>
                  <a:srgbClr val="FFFF00"/>
                </a:solidFill>
                <a:round/>
                <a:headEnd/>
                <a:tailEnd/>
              </a:ln>
            </p:spPr>
            <p:txBody>
              <a:bodyPr/>
              <a:lstStyle/>
              <a:p>
                <a:endParaRPr lang="en-US"/>
              </a:p>
            </p:txBody>
          </p:sp>
          <p:sp>
            <p:nvSpPr>
              <p:cNvPr id="16395" name="Oval 7"/>
              <p:cNvSpPr>
                <a:spLocks noChangeArrowheads="1"/>
              </p:cNvSpPr>
              <p:nvPr/>
            </p:nvSpPr>
            <p:spPr bwMode="auto">
              <a:xfrm>
                <a:off x="3352940" y="2285881"/>
                <a:ext cx="1598575" cy="609547"/>
              </a:xfrm>
              <a:prstGeom prst="ellipse">
                <a:avLst/>
              </a:prstGeom>
              <a:solidFill>
                <a:srgbClr val="92D050"/>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Auction markets</a:t>
                </a:r>
              </a:p>
            </p:txBody>
          </p:sp>
          <p:sp>
            <p:nvSpPr>
              <p:cNvPr id="16396" name="Oval 8"/>
              <p:cNvSpPr>
                <a:spLocks noChangeArrowheads="1"/>
              </p:cNvSpPr>
              <p:nvPr/>
            </p:nvSpPr>
            <p:spPr bwMode="auto">
              <a:xfrm>
                <a:off x="1905174" y="3657362"/>
                <a:ext cx="1571587" cy="736536"/>
              </a:xfrm>
              <a:prstGeom prst="ellipse">
                <a:avLst/>
              </a:prstGeom>
              <a:solidFill>
                <a:srgbClr val="92D050"/>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OTC Markets</a:t>
                </a:r>
              </a:p>
            </p:txBody>
          </p:sp>
          <p:sp>
            <p:nvSpPr>
              <p:cNvPr id="16397" name="Oval 9"/>
              <p:cNvSpPr>
                <a:spLocks noChangeArrowheads="1"/>
              </p:cNvSpPr>
              <p:nvPr/>
            </p:nvSpPr>
            <p:spPr bwMode="auto">
              <a:xfrm>
                <a:off x="6553263" y="1066787"/>
                <a:ext cx="1523964" cy="1219094"/>
              </a:xfrm>
              <a:prstGeom prst="ellipse">
                <a:avLst/>
              </a:prstGeom>
              <a:solidFill>
                <a:srgbClr val="FFFFFF"/>
              </a:solidFill>
              <a:ln w="9525">
                <a:solidFill>
                  <a:srgbClr val="000000"/>
                </a:solidFill>
                <a:round/>
                <a:headEnd/>
                <a:tailEnd/>
              </a:ln>
            </p:spPr>
            <p:txBody>
              <a:bodyPr/>
              <a:lstStyle/>
              <a:p>
                <a:pPr algn="ctr">
                  <a:defRPr/>
                </a:pPr>
                <a:r>
                  <a:rPr lang="en-US" sz="1200" b="1" dirty="0">
                    <a:solidFill>
                      <a:schemeClr val="bg2">
                        <a:lumMod val="50000"/>
                      </a:schemeClr>
                    </a:solidFill>
                    <a:latin typeface="Georgia" pitchFamily="18" charset="0"/>
                  </a:rPr>
                  <a:t>Financially settled Derivatives Exchange/ Options </a:t>
                </a:r>
              </a:p>
            </p:txBody>
          </p:sp>
          <p:sp>
            <p:nvSpPr>
              <p:cNvPr id="2" name="Text Box 10"/>
              <p:cNvSpPr txBox="1">
                <a:spLocks noChangeArrowheads="1"/>
              </p:cNvSpPr>
              <p:nvPr/>
            </p:nvSpPr>
            <p:spPr bwMode="auto">
              <a:xfrm>
                <a:off x="4343516" y="5638390"/>
                <a:ext cx="835005" cy="295249"/>
              </a:xfrm>
              <a:prstGeom prst="rect">
                <a:avLst/>
              </a:prstGeom>
              <a:solidFill>
                <a:schemeClr val="bg2">
                  <a:lumMod val="75000"/>
                </a:schemeClr>
              </a:solidFill>
              <a:ln w="9525">
                <a:solidFill>
                  <a:srgbClr val="000000"/>
                </a:solidFill>
                <a:miter lim="800000"/>
                <a:headEnd/>
                <a:tailEnd/>
              </a:ln>
            </p:spPr>
            <p:txBody>
              <a:bodyPr/>
              <a:lstStyle/>
              <a:p>
                <a:pPr algn="ctr">
                  <a:defRPr/>
                </a:pPr>
                <a:r>
                  <a:rPr lang="en-US" sz="1600" b="1" dirty="0">
                    <a:solidFill>
                      <a:schemeClr val="tx1">
                        <a:lumMod val="95000"/>
                        <a:lumOff val="5000"/>
                      </a:schemeClr>
                    </a:solidFill>
                    <a:latin typeface="Times New Roman" pitchFamily="18" charset="0"/>
                    <a:cs typeface="Times New Roman" pitchFamily="18" charset="0"/>
                  </a:rPr>
                  <a:t>Time </a:t>
                </a:r>
                <a:endParaRPr lang="en-US" sz="1600" dirty="0">
                  <a:solidFill>
                    <a:schemeClr val="tx1">
                      <a:lumMod val="95000"/>
                      <a:lumOff val="5000"/>
                    </a:schemeClr>
                  </a:solidFill>
                  <a:latin typeface="Times New Roman" pitchFamily="18" charset="0"/>
                  <a:cs typeface="Times New Roman" pitchFamily="18" charset="0"/>
                </a:endParaRPr>
              </a:p>
            </p:txBody>
          </p:sp>
          <p:sp>
            <p:nvSpPr>
              <p:cNvPr id="3" name="Text Box 11"/>
              <p:cNvSpPr txBox="1">
                <a:spLocks noChangeArrowheads="1"/>
              </p:cNvSpPr>
              <p:nvPr/>
            </p:nvSpPr>
            <p:spPr bwMode="auto">
              <a:xfrm rot="16200000">
                <a:off x="-288649" y="2682705"/>
                <a:ext cx="1568314" cy="533387"/>
              </a:xfrm>
              <a:prstGeom prst="rect">
                <a:avLst/>
              </a:prstGeom>
              <a:solidFill>
                <a:schemeClr val="bg2">
                  <a:lumMod val="75000"/>
                </a:schemeClr>
              </a:solidFill>
              <a:ln w="9525" algn="ctr">
                <a:solidFill>
                  <a:srgbClr val="CCFFFF"/>
                </a:solidFill>
                <a:miter lim="800000"/>
                <a:headEnd/>
                <a:tailEnd/>
              </a:ln>
            </p:spPr>
            <p:txBody>
              <a:bodyPr/>
              <a:lstStyle/>
              <a:p>
                <a:pPr algn="ctr">
                  <a:defRPr/>
                </a:pPr>
                <a:r>
                  <a:rPr lang="en-US" sz="1400" b="1" dirty="0">
                    <a:solidFill>
                      <a:schemeClr val="tx1">
                        <a:lumMod val="95000"/>
                        <a:lumOff val="5000"/>
                      </a:schemeClr>
                    </a:solidFill>
                    <a:latin typeface="Georgia" pitchFamily="18" charset="0"/>
                  </a:rPr>
                  <a:t>Market</a:t>
                </a:r>
              </a:p>
              <a:p>
                <a:pPr algn="ctr">
                  <a:defRPr/>
                </a:pPr>
                <a:r>
                  <a:rPr lang="en-US" sz="1400" b="1" dirty="0">
                    <a:solidFill>
                      <a:schemeClr val="tx1">
                        <a:lumMod val="95000"/>
                        <a:lumOff val="5000"/>
                      </a:schemeClr>
                    </a:solidFill>
                    <a:latin typeface="Georgia" pitchFamily="18" charset="0"/>
                  </a:rPr>
                  <a:t> Maturity </a:t>
                </a:r>
              </a:p>
            </p:txBody>
          </p:sp>
          <p:sp>
            <p:nvSpPr>
              <p:cNvPr id="16400" name="Oval 12"/>
              <p:cNvSpPr>
                <a:spLocks noChangeArrowheads="1"/>
              </p:cNvSpPr>
              <p:nvPr/>
            </p:nvSpPr>
            <p:spPr bwMode="auto">
              <a:xfrm>
                <a:off x="914598" y="4190716"/>
                <a:ext cx="1625561" cy="914321"/>
              </a:xfrm>
              <a:prstGeom prst="ellipse">
                <a:avLst/>
              </a:prstGeom>
              <a:solidFill>
                <a:srgbClr val="FFFFFF"/>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Multiple buyers - sellers</a:t>
                </a:r>
              </a:p>
            </p:txBody>
          </p:sp>
          <p:sp>
            <p:nvSpPr>
              <p:cNvPr id="18451" name="Line 14"/>
              <p:cNvSpPr>
                <a:spLocks noChangeShapeType="1"/>
              </p:cNvSpPr>
              <p:nvPr/>
            </p:nvSpPr>
            <p:spPr bwMode="auto">
              <a:xfrm flipV="1">
                <a:off x="1420813" y="1654175"/>
                <a:ext cx="0" cy="588963"/>
              </a:xfrm>
              <a:prstGeom prst="line">
                <a:avLst/>
              </a:prstGeom>
              <a:noFill/>
              <a:ln w="9525">
                <a:solidFill>
                  <a:srgbClr val="FFFF00"/>
                </a:solidFill>
                <a:round/>
                <a:headEnd/>
                <a:tailEnd type="triangle" w="med" len="med"/>
              </a:ln>
            </p:spPr>
            <p:txBody>
              <a:bodyPr/>
              <a:lstStyle/>
              <a:p>
                <a:endParaRPr lang="en-US"/>
              </a:p>
            </p:txBody>
          </p:sp>
          <p:sp>
            <p:nvSpPr>
              <p:cNvPr id="16403" name="Oval 7"/>
              <p:cNvSpPr>
                <a:spLocks noChangeArrowheads="1"/>
              </p:cNvSpPr>
              <p:nvPr/>
            </p:nvSpPr>
            <p:spPr bwMode="auto">
              <a:xfrm>
                <a:off x="2057571" y="2895428"/>
                <a:ext cx="2208160" cy="738124"/>
              </a:xfrm>
              <a:prstGeom prst="ellipse">
                <a:avLst/>
              </a:prstGeom>
              <a:solidFill>
                <a:srgbClr val="92D050"/>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Spot Markets on Exchanges </a:t>
                </a:r>
              </a:p>
            </p:txBody>
          </p:sp>
          <p:sp>
            <p:nvSpPr>
              <p:cNvPr id="16404" name="Oval 7"/>
              <p:cNvSpPr>
                <a:spLocks noChangeArrowheads="1"/>
              </p:cNvSpPr>
              <p:nvPr/>
            </p:nvSpPr>
            <p:spPr bwMode="auto">
              <a:xfrm>
                <a:off x="-14068" y="5035193"/>
                <a:ext cx="1741446" cy="831778"/>
              </a:xfrm>
              <a:prstGeom prst="ellipse">
                <a:avLst/>
              </a:prstGeom>
              <a:solidFill>
                <a:srgbClr val="FFFFFF"/>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Individual Buyer /Seller</a:t>
                </a:r>
              </a:p>
            </p:txBody>
          </p:sp>
          <p:sp>
            <p:nvSpPr>
              <p:cNvPr id="16405" name="Oval 7"/>
              <p:cNvSpPr>
                <a:spLocks noChangeArrowheads="1"/>
              </p:cNvSpPr>
              <p:nvPr/>
            </p:nvSpPr>
            <p:spPr bwMode="auto">
              <a:xfrm>
                <a:off x="3886327" y="1600141"/>
                <a:ext cx="1828756" cy="738124"/>
              </a:xfrm>
              <a:prstGeom prst="ellipse">
                <a:avLst/>
              </a:prstGeom>
              <a:solidFill>
                <a:srgbClr val="FFFFFF"/>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Continuous Trading </a:t>
                </a:r>
              </a:p>
            </p:txBody>
          </p:sp>
          <p:cxnSp>
            <p:nvCxnSpPr>
              <p:cNvPr id="21" name="Straight Arrow Connector 20"/>
              <p:cNvCxnSpPr/>
              <p:nvPr/>
            </p:nvCxnSpPr>
            <p:spPr>
              <a:xfrm flipV="1">
                <a:off x="3810129" y="2666848"/>
                <a:ext cx="3352720" cy="2361995"/>
              </a:xfrm>
              <a:prstGeom prst="straightConnector1">
                <a:avLst/>
              </a:prstGeom>
              <a:ln w="317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9464424">
                <a:off x="4462576" y="4055939"/>
                <a:ext cx="2725672" cy="461625"/>
              </a:xfrm>
              <a:prstGeom prst="rect">
                <a:avLst/>
              </a:prstGeom>
              <a:solidFill>
                <a:schemeClr val="bg1">
                  <a:lumMod val="95000"/>
                </a:schemeClr>
              </a:solidFill>
            </p:spPr>
            <p:txBody>
              <a:bodyPr>
                <a:spAutoFit/>
              </a:bodyPr>
              <a:lstStyle/>
              <a:p>
                <a:pPr algn="ctr" fontAlgn="auto">
                  <a:spcBef>
                    <a:spcPts val="0"/>
                  </a:spcBef>
                  <a:spcAft>
                    <a:spcPts val="0"/>
                  </a:spcAft>
                  <a:defRPr/>
                </a:pPr>
                <a:r>
                  <a:rPr lang="en-US" dirty="0">
                    <a:solidFill>
                      <a:schemeClr val="tx1">
                        <a:lumMod val="95000"/>
                        <a:lumOff val="5000"/>
                      </a:schemeClr>
                    </a:solidFill>
                    <a:latin typeface="+mn-lt"/>
                    <a:cs typeface="+mn-cs"/>
                  </a:rPr>
                  <a:t>Liquidity Improves, Pricing more efficient</a:t>
                </a:r>
                <a:endParaRPr lang="en-IN" dirty="0">
                  <a:solidFill>
                    <a:schemeClr val="tx1">
                      <a:lumMod val="95000"/>
                      <a:lumOff val="5000"/>
                    </a:schemeClr>
                  </a:solidFill>
                  <a:latin typeface="+mn-lt"/>
                  <a:cs typeface="+mn-cs"/>
                </a:endParaRPr>
              </a:p>
            </p:txBody>
          </p:sp>
          <p:sp>
            <p:nvSpPr>
              <p:cNvPr id="16408" name="Oval 7"/>
              <p:cNvSpPr>
                <a:spLocks noChangeArrowheads="1"/>
              </p:cNvSpPr>
              <p:nvPr/>
            </p:nvSpPr>
            <p:spPr bwMode="auto">
              <a:xfrm>
                <a:off x="7831171" y="990593"/>
                <a:ext cx="1371567" cy="1447674"/>
              </a:xfrm>
              <a:prstGeom prst="ellipse">
                <a:avLst/>
              </a:prstGeom>
              <a:solidFill>
                <a:srgbClr val="FFFFFF"/>
              </a:solidFill>
              <a:ln w="9525">
                <a:solidFill>
                  <a:srgbClr val="000000"/>
                </a:solidFill>
                <a:round/>
                <a:headEnd/>
                <a:tailEnd/>
              </a:ln>
            </p:spPr>
            <p:txBody>
              <a:bodyPr/>
              <a:lstStyle/>
              <a:p>
                <a:pPr algn="ctr">
                  <a:defRPr/>
                </a:pPr>
                <a:r>
                  <a:rPr lang="en-US" sz="1200" b="1" dirty="0">
                    <a:solidFill>
                      <a:schemeClr val="bg2">
                        <a:lumMod val="50000"/>
                      </a:schemeClr>
                    </a:solidFill>
                    <a:latin typeface="Georgia" pitchFamily="18" charset="0"/>
                  </a:rPr>
                  <a:t>Structured Products  financially settled </a:t>
                </a:r>
              </a:p>
            </p:txBody>
          </p:sp>
          <p:sp>
            <p:nvSpPr>
              <p:cNvPr id="16409" name="Oval 12"/>
              <p:cNvSpPr>
                <a:spLocks noChangeArrowheads="1"/>
              </p:cNvSpPr>
              <p:nvPr/>
            </p:nvSpPr>
            <p:spPr bwMode="auto">
              <a:xfrm>
                <a:off x="5410291" y="1523947"/>
                <a:ext cx="1447765" cy="838127"/>
              </a:xfrm>
              <a:prstGeom prst="ellipse">
                <a:avLst/>
              </a:prstGeom>
              <a:solidFill>
                <a:srgbClr val="FFFFFF"/>
              </a:solidFill>
              <a:ln w="9525">
                <a:solidFill>
                  <a:srgbClr val="000000"/>
                </a:solidFill>
                <a:round/>
                <a:headEnd/>
                <a:tailEnd/>
              </a:ln>
            </p:spPr>
            <p:txBody>
              <a:bodyPr/>
              <a:lstStyle/>
              <a:p>
                <a:pPr algn="ctr">
                  <a:defRPr/>
                </a:pPr>
                <a:r>
                  <a:rPr lang="en-US" sz="1400" b="1" dirty="0">
                    <a:solidFill>
                      <a:schemeClr val="bg2">
                        <a:lumMod val="50000"/>
                      </a:schemeClr>
                    </a:solidFill>
                    <a:latin typeface="Georgia" pitchFamily="18" charset="0"/>
                  </a:rPr>
                  <a:t>OTC Derivatives</a:t>
                </a:r>
              </a:p>
            </p:txBody>
          </p:sp>
        </p:grpSp>
      </p:grpSp>
      <p:sp>
        <p:nvSpPr>
          <p:cNvPr id="25" name="Down Arrow 24"/>
          <p:cNvSpPr/>
          <p:nvPr/>
        </p:nvSpPr>
        <p:spPr>
          <a:xfrm rot="18233586">
            <a:off x="2274888" y="1771650"/>
            <a:ext cx="571500" cy="11366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N"/>
          </a:p>
        </p:txBody>
      </p:sp>
      <p:sp>
        <p:nvSpPr>
          <p:cNvPr id="18438" name="TextBox 25"/>
          <p:cNvSpPr txBox="1">
            <a:spLocks noChangeArrowheads="1"/>
          </p:cNvSpPr>
          <p:nvPr/>
        </p:nvSpPr>
        <p:spPr bwMode="auto">
          <a:xfrm>
            <a:off x="1928813" y="1285875"/>
            <a:ext cx="1571625" cy="461665"/>
          </a:xfrm>
          <a:prstGeom prst="rect">
            <a:avLst/>
          </a:prstGeom>
          <a:noFill/>
          <a:ln w="9525">
            <a:noFill/>
            <a:miter lim="800000"/>
            <a:headEnd/>
            <a:tailEnd/>
          </a:ln>
        </p:spPr>
        <p:txBody>
          <a:bodyPr>
            <a:spAutoFit/>
          </a:bodyPr>
          <a:lstStyle/>
          <a:p>
            <a:pPr algn="ctr"/>
            <a:r>
              <a:rPr lang="en-US" dirty="0"/>
              <a:t>Indian </a:t>
            </a:r>
            <a:r>
              <a:rPr lang="en-US" dirty="0" smtClean="0"/>
              <a:t> Power market </a:t>
            </a:r>
            <a:r>
              <a:rPr lang="en-US" dirty="0"/>
              <a:t>is here </a:t>
            </a:r>
            <a:endParaRPr lang="en-IN"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
            <a:ext cx="8229600" cy="1143000"/>
          </a:xfrm>
        </p:spPr>
        <p:txBody>
          <a:bodyPr>
            <a:normAutofit/>
          </a:bodyPr>
          <a:lstStyle/>
          <a:p>
            <a:r>
              <a:rPr lang="en-US" sz="3900" dirty="0" smtClean="0"/>
              <a:t>Market Monitoring </a:t>
            </a:r>
          </a:p>
        </p:txBody>
      </p:sp>
      <p:sp>
        <p:nvSpPr>
          <p:cNvPr id="4" name="Content Placeholder 3"/>
          <p:cNvSpPr>
            <a:spLocks noGrp="1"/>
          </p:cNvSpPr>
          <p:nvPr>
            <p:ph idx="1"/>
          </p:nvPr>
        </p:nvSpPr>
        <p:spPr>
          <a:xfrm>
            <a:off x="457200" y="1371600"/>
            <a:ext cx="8229600" cy="4838700"/>
          </a:xfrm>
        </p:spPr>
        <p:txBody>
          <a:bodyPr>
            <a:noAutofit/>
          </a:bodyPr>
          <a:lstStyle/>
          <a:p>
            <a:r>
              <a:rPr lang="en-US" sz="2000" dirty="0" smtClean="0"/>
              <a:t>Focus is more on Short Term market presently</a:t>
            </a:r>
          </a:p>
          <a:p>
            <a:pPr lvl="1"/>
            <a:r>
              <a:rPr lang="en-US" sz="1800" dirty="0" smtClean="0"/>
              <a:t> Started creating a forward curve as no futures market there</a:t>
            </a:r>
          </a:p>
          <a:p>
            <a:r>
              <a:rPr lang="en-US" sz="2000" dirty="0" smtClean="0"/>
              <a:t> Start monitoring long term , medium contracts also</a:t>
            </a:r>
          </a:p>
          <a:p>
            <a:pPr lvl="1"/>
            <a:r>
              <a:rPr lang="en-US" sz="2000" dirty="0" smtClean="0"/>
              <a:t> </a:t>
            </a:r>
            <a:r>
              <a:rPr lang="en-US" sz="2000" dirty="0" smtClean="0"/>
              <a:t>90 </a:t>
            </a:r>
            <a:r>
              <a:rPr lang="en-US" sz="2000" dirty="0" smtClean="0"/>
              <a:t>% of  market is long term </a:t>
            </a:r>
          </a:p>
          <a:p>
            <a:pPr lvl="1"/>
            <a:r>
              <a:rPr lang="en-US" sz="2000" dirty="0" smtClean="0"/>
              <a:t>State market difficult to monitor centrally  </a:t>
            </a:r>
          </a:p>
          <a:p>
            <a:pPr marL="274320" lvl="1" indent="-274320">
              <a:buClr>
                <a:schemeClr val="accent3"/>
              </a:buClr>
              <a:buSzPct val="95000"/>
            </a:pPr>
            <a:r>
              <a:rPr lang="en-US" sz="2000" dirty="0" smtClean="0"/>
              <a:t>Forward looking and not post facto only</a:t>
            </a:r>
            <a:endParaRPr lang="en-US" dirty="0" smtClean="0"/>
          </a:p>
          <a:p>
            <a:r>
              <a:rPr lang="en-US" sz="2000" dirty="0" smtClean="0"/>
              <a:t>Look at open positions of traders -is a metric to monitor risk ,not just prices – when price going down  </a:t>
            </a:r>
          </a:p>
          <a:p>
            <a:r>
              <a:rPr lang="en-US" sz="2000" dirty="0" smtClean="0"/>
              <a:t>Financial health of </a:t>
            </a:r>
            <a:r>
              <a:rPr lang="en-US" sz="2000" dirty="0" err="1" smtClean="0"/>
              <a:t>gencos</a:t>
            </a:r>
            <a:r>
              <a:rPr lang="en-US" sz="2000" dirty="0" smtClean="0"/>
              <a:t> </a:t>
            </a:r>
            <a:r>
              <a:rPr lang="en-US" sz="2000" dirty="0" smtClean="0"/>
              <a:t>/ traders companies </a:t>
            </a:r>
            <a:r>
              <a:rPr lang="en-US" sz="2000" dirty="0" smtClean="0"/>
              <a:t>who have large number of contracts – when sale price fixed and fuel cost increasing </a:t>
            </a:r>
          </a:p>
          <a:p>
            <a:r>
              <a:rPr lang="en-US" sz="2000" dirty="0" smtClean="0"/>
              <a:t>Contract reneging phenomena – is it increasing ?</a:t>
            </a:r>
          </a:p>
          <a:p>
            <a:pPr lvl="1"/>
            <a:r>
              <a:rPr lang="en-US" sz="2000" dirty="0" smtClean="0"/>
              <a:t>especially as contract period is 25 yrs </a:t>
            </a:r>
          </a:p>
          <a:p>
            <a:r>
              <a:rPr lang="en-US" sz="2200" dirty="0" smtClean="0"/>
              <a:t>Physical /Economic withholding of assets  </a:t>
            </a:r>
          </a:p>
          <a:p>
            <a:r>
              <a:rPr lang="en-US" sz="2200" dirty="0" smtClean="0"/>
              <a:t>Generators cost curve monitor ? PJM , California do </a:t>
            </a:r>
            <a:r>
              <a:rPr lang="en-US" sz="2200" dirty="0" smtClean="0"/>
              <a:t>this</a:t>
            </a:r>
          </a:p>
          <a:p>
            <a:r>
              <a:rPr lang="en-US" sz="2200" dirty="0" err="1" smtClean="0"/>
              <a:t>Marke</a:t>
            </a:r>
            <a:r>
              <a:rPr lang="en-US" sz="2200" dirty="0" smtClean="0"/>
              <a:t> Dominance regulation – Sec 60 under process</a:t>
            </a:r>
            <a:r>
              <a:rPr lang="en-US" sz="2200" dirty="0" smtClean="0"/>
              <a:t>  </a:t>
            </a:r>
            <a:endParaRPr lang="en-US" sz="2200" dirty="0" smtClean="0"/>
          </a:p>
          <a:p>
            <a:pPr lvl="1"/>
            <a:endParaRPr lang="en-US" sz="2000" dirty="0" smtClean="0"/>
          </a:p>
          <a:p>
            <a:endParaRPr lang="en-US" sz="2000" dirty="0" smtClean="0"/>
          </a:p>
          <a:p>
            <a:endParaRPr lang="en-US" sz="2000" dirty="0" smtClean="0"/>
          </a:p>
          <a:p>
            <a:endParaRPr lang="en-US" sz="2000" dirty="0" smtClean="0"/>
          </a:p>
          <a:p>
            <a:pPr lvl="1"/>
            <a:endParaRPr lang="en-US" sz="2000" dirty="0" smtClean="0"/>
          </a:p>
          <a:p>
            <a:endParaRPr lang="en-US" sz="2000" dirty="0" smtClean="0"/>
          </a:p>
          <a:p>
            <a:endParaRPr lang="en-US" sz="2000" dirty="0" smtClean="0"/>
          </a:p>
          <a:p>
            <a:endParaRPr lang="en-US" sz="2000" dirty="0" smtClean="0"/>
          </a:p>
          <a:p>
            <a:pPr>
              <a:buNone/>
            </a:pPr>
            <a:r>
              <a:rPr lang="en-US" sz="2000" dirty="0" smtClean="0"/>
              <a:t> </a:t>
            </a:r>
          </a:p>
          <a:p>
            <a:pPr lvl="1"/>
            <a:endParaRPr lang="en-US" sz="2000" dirty="0"/>
          </a:p>
        </p:txBody>
      </p:sp>
      <p:sp>
        <p:nvSpPr>
          <p:cNvPr id="3" name="Slide Number Placeholder 2"/>
          <p:cNvSpPr>
            <a:spLocks noGrp="1"/>
          </p:cNvSpPr>
          <p:nvPr>
            <p:ph type="sldNum" sz="quarter" idx="12"/>
          </p:nvPr>
        </p:nvSpPr>
        <p:spPr/>
        <p:txBody>
          <a:bodyPr/>
          <a:lstStyle/>
          <a:p>
            <a:pPr>
              <a:defRPr/>
            </a:pPr>
            <a:fld id="{BE582D94-786B-42A3-98CC-F2CC79E329C8}" type="slidenum">
              <a:rPr lang="en-IN" smtClean="0"/>
              <a:pPr>
                <a:defRPr/>
              </a:pPr>
              <a:t>50</a:t>
            </a:fld>
            <a:endParaRPr lang="en-IN"/>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Regulators role </a:t>
            </a:r>
            <a:endParaRPr lang="en-US" dirty="0"/>
          </a:p>
        </p:txBody>
      </p:sp>
      <p:sp>
        <p:nvSpPr>
          <p:cNvPr id="3" name="Content Placeholder 2"/>
          <p:cNvSpPr>
            <a:spLocks noGrp="1"/>
          </p:cNvSpPr>
          <p:nvPr>
            <p:ph idx="1"/>
          </p:nvPr>
        </p:nvSpPr>
        <p:spPr/>
        <p:txBody>
          <a:bodyPr>
            <a:normAutofit/>
          </a:bodyPr>
          <a:lstStyle/>
          <a:p>
            <a:r>
              <a:rPr lang="en-US" sz="2000" dirty="0" smtClean="0"/>
              <a:t>Regulator to think from systemic risk point of view </a:t>
            </a:r>
          </a:p>
          <a:p>
            <a:r>
              <a:rPr lang="en-US" sz="2000" dirty="0" smtClean="0"/>
              <a:t>As market size increase , market integrity to be maintained</a:t>
            </a:r>
          </a:p>
          <a:p>
            <a:r>
              <a:rPr lang="en-US" sz="2000" dirty="0" smtClean="0"/>
              <a:t>Role of regulator will be as watchdog of market</a:t>
            </a:r>
          </a:p>
          <a:p>
            <a:r>
              <a:rPr lang="en-US" sz="2000" dirty="0" smtClean="0"/>
              <a:t>Regulators role transformation from tariff fixation to market oversight</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Short Term </a:t>
            </a:r>
            <a:r>
              <a:rPr lang="en-US" dirty="0" err="1" smtClean="0"/>
              <a:t>vs</a:t>
            </a:r>
            <a:r>
              <a:rPr lang="en-US" dirty="0" smtClean="0"/>
              <a:t> Long term Contract </a:t>
            </a:r>
            <a:endParaRPr lang="en-US" dirty="0"/>
          </a:p>
        </p:txBody>
      </p:sp>
      <p:sp>
        <p:nvSpPr>
          <p:cNvPr id="3" name="Content Placeholder 2"/>
          <p:cNvSpPr>
            <a:spLocks noGrp="1"/>
          </p:cNvSpPr>
          <p:nvPr>
            <p:ph idx="1"/>
          </p:nvPr>
        </p:nvSpPr>
        <p:spPr/>
        <p:txBody>
          <a:bodyPr>
            <a:normAutofit lnSpcReduction="10000"/>
          </a:bodyPr>
          <a:lstStyle/>
          <a:p>
            <a:r>
              <a:rPr lang="en-US" dirty="0" smtClean="0"/>
              <a:t>ST- </a:t>
            </a:r>
            <a:r>
              <a:rPr lang="en-US" sz="2000" dirty="0" smtClean="0"/>
              <a:t>Acts as a payment security mechanism in case of default in long term contracts</a:t>
            </a:r>
          </a:p>
          <a:p>
            <a:r>
              <a:rPr lang="en-US" sz="2000" dirty="0" smtClean="0"/>
              <a:t>ST- Generation resource optimization and helps transfer power from surplus to deficit region in a geographically seasonally diverse country like India</a:t>
            </a:r>
          </a:p>
          <a:p>
            <a:r>
              <a:rPr lang="en-US" sz="2000" dirty="0" smtClean="0"/>
              <a:t>Is short term market a procurement market or a balancing market?</a:t>
            </a:r>
          </a:p>
          <a:p>
            <a:r>
              <a:rPr lang="en-US" sz="2000" dirty="0" smtClean="0"/>
              <a:t>Utilities  to decided their own expectation of the market prices and demand projections. </a:t>
            </a:r>
          </a:p>
          <a:p>
            <a:r>
              <a:rPr lang="en-US" sz="2000" dirty="0" smtClean="0"/>
              <a:t>In long term contracts  , utilities are stuck to a technology</a:t>
            </a:r>
          </a:p>
          <a:p>
            <a:r>
              <a:rPr lang="en-US" sz="2000" dirty="0" smtClean="0"/>
              <a:t>Long term contracts help to bring certainty of cash flow and are necessary for making projects bankable</a:t>
            </a:r>
          </a:p>
          <a:p>
            <a:r>
              <a:rPr lang="en-US" sz="2000" dirty="0" smtClean="0"/>
              <a:t>Long term contract can be done only if , contacts on fuel side can be done  else risk not mitigated , chance of contract reneging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Short Term </a:t>
            </a:r>
            <a:r>
              <a:rPr lang="en-US" dirty="0" err="1" smtClean="0"/>
              <a:t>vs</a:t>
            </a:r>
            <a:r>
              <a:rPr lang="en-US" dirty="0" smtClean="0"/>
              <a:t> Long term Contract </a:t>
            </a:r>
            <a:endParaRPr lang="en-US" dirty="0"/>
          </a:p>
        </p:txBody>
      </p:sp>
      <p:sp>
        <p:nvSpPr>
          <p:cNvPr id="4" name="Content Placeholder 3"/>
          <p:cNvSpPr>
            <a:spLocks noGrp="1"/>
          </p:cNvSpPr>
          <p:nvPr>
            <p:ph idx="1"/>
          </p:nvPr>
        </p:nvSpPr>
        <p:spPr/>
        <p:txBody>
          <a:bodyPr/>
          <a:lstStyle/>
          <a:p>
            <a:r>
              <a:rPr lang="en-US" dirty="0" smtClean="0"/>
              <a:t>Utilities can enter into long term contracts for their future demand projections and in case demand does not grow as per their anticipation can sell any extra supply in the short term market as a part of their portfolio management </a:t>
            </a:r>
          </a:p>
          <a:p>
            <a:r>
              <a:rPr lang="en-US" dirty="0" smtClean="0"/>
              <a:t>System Operation - Large volume of short term transaction creates congestion in transmission due to unplanned power flow </a:t>
            </a:r>
            <a:endParaRPr 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Markets </a:t>
            </a:r>
            <a:endParaRPr lang="en-US" dirty="0"/>
          </a:p>
        </p:txBody>
      </p:sp>
      <p:sp>
        <p:nvSpPr>
          <p:cNvPr id="3" name="Content Placeholder 2"/>
          <p:cNvSpPr>
            <a:spLocks noGrp="1"/>
          </p:cNvSpPr>
          <p:nvPr>
            <p:ph idx="1"/>
          </p:nvPr>
        </p:nvSpPr>
        <p:spPr/>
        <p:txBody>
          <a:bodyPr/>
          <a:lstStyle/>
          <a:p>
            <a:r>
              <a:rPr lang="en-US" dirty="0" smtClean="0"/>
              <a:t>Generators risk for project financing is taken care of</a:t>
            </a:r>
          </a:p>
          <a:p>
            <a:r>
              <a:rPr lang="en-US" dirty="0" smtClean="0"/>
              <a:t>Recovers his fixed cost , DSCR, ROE </a:t>
            </a:r>
          </a:p>
          <a:p>
            <a:r>
              <a:rPr lang="en-US" dirty="0" smtClean="0"/>
              <a:t>How to price capacity – is a real call option </a:t>
            </a:r>
          </a:p>
          <a:p>
            <a:pPr lvl="1"/>
            <a:r>
              <a:rPr lang="en-US" dirty="0" smtClean="0"/>
              <a:t>Buyer  asks for electricity  to be scheduled  whenever the day ahead price is higher than the variable cost of this generators  </a:t>
            </a:r>
          </a:p>
          <a:p>
            <a:r>
              <a:rPr lang="en-US" dirty="0" smtClean="0"/>
              <a:t>Fuel cost is a pass through to DISCOM </a:t>
            </a:r>
          </a:p>
          <a:p>
            <a:r>
              <a:rPr lang="en-US" dirty="0" smtClean="0"/>
              <a:t>Fuel cost is 60 % of total power cost </a:t>
            </a:r>
          </a:p>
          <a:p>
            <a:r>
              <a:rPr lang="en-US" dirty="0" smtClean="0"/>
              <a:t>Can be an alternative to Power Derivatives ?</a:t>
            </a:r>
            <a:endParaRPr 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fontScale="90000"/>
          </a:bodyPr>
          <a:lstStyle/>
          <a:p>
            <a:r>
              <a:rPr lang="en-US" dirty="0" smtClean="0"/>
              <a:t>Competitive bidding – CERC </a:t>
            </a:r>
            <a:r>
              <a:rPr lang="en-US" dirty="0" err="1" smtClean="0"/>
              <a:t>reco</a:t>
            </a:r>
            <a:endParaRPr lang="en-US" dirty="0"/>
          </a:p>
        </p:txBody>
      </p:sp>
      <p:sp>
        <p:nvSpPr>
          <p:cNvPr id="3" name="Content Placeholder 2"/>
          <p:cNvSpPr>
            <a:spLocks noGrp="1"/>
          </p:cNvSpPr>
          <p:nvPr>
            <p:ph idx="1"/>
          </p:nvPr>
        </p:nvSpPr>
        <p:spPr>
          <a:xfrm>
            <a:off x="546100" y="1454944"/>
            <a:ext cx="7499350" cy="4800600"/>
          </a:xfrm>
        </p:spPr>
        <p:txBody>
          <a:bodyPr>
            <a:normAutofit fontScale="92500" lnSpcReduction="10000"/>
          </a:bodyPr>
          <a:lstStyle/>
          <a:p>
            <a:r>
              <a:rPr lang="en-US" sz="2400" dirty="0" smtClean="0"/>
              <a:t>All future power procurement / transmission projects through competitive bidding except large storage </a:t>
            </a:r>
            <a:r>
              <a:rPr lang="en-US" sz="2400" dirty="0" err="1" smtClean="0"/>
              <a:t>hyrdo</a:t>
            </a:r>
            <a:r>
              <a:rPr lang="en-US" sz="2400" dirty="0" smtClean="0"/>
              <a:t> projects / peaking stations post Jan 2011</a:t>
            </a:r>
          </a:p>
          <a:p>
            <a:pPr lvl="1"/>
            <a:r>
              <a:rPr lang="en-US" sz="2000" dirty="0" smtClean="0"/>
              <a:t>Existing substations, upgrades of lines, urgent projects , HVDC out of competitive bidding</a:t>
            </a:r>
          </a:p>
          <a:p>
            <a:r>
              <a:rPr lang="en-US" sz="2400" dirty="0" smtClean="0"/>
              <a:t>Our finding - Cost based regulated tariff higher than competitive bidding tariff</a:t>
            </a:r>
          </a:p>
          <a:p>
            <a:r>
              <a:rPr lang="en-US" sz="2400" dirty="0" smtClean="0"/>
              <a:t>Regulated assets – Tendency to increase equity base through additional </a:t>
            </a:r>
            <a:r>
              <a:rPr lang="en-US" sz="2400" dirty="0" err="1" smtClean="0"/>
              <a:t>captiliasation</a:t>
            </a:r>
            <a:r>
              <a:rPr lang="en-US" sz="2400" dirty="0" smtClean="0"/>
              <a:t> - pass to consumers higher tariff, variable cost full pass through consumer</a:t>
            </a:r>
          </a:p>
          <a:p>
            <a:r>
              <a:rPr lang="en-US" sz="2400" dirty="0" smtClean="0"/>
              <a:t>In competitive bidding -Non </a:t>
            </a:r>
            <a:r>
              <a:rPr lang="en-US" sz="2400" dirty="0" err="1" smtClean="0"/>
              <a:t>escalable</a:t>
            </a:r>
            <a:r>
              <a:rPr lang="en-US" sz="2400" dirty="0" smtClean="0"/>
              <a:t> portion ensures cost not passed to consumer</a:t>
            </a:r>
          </a:p>
          <a:p>
            <a:r>
              <a:rPr lang="en-US" sz="2400" dirty="0" smtClean="0"/>
              <a:t>States to be encouraged to go for competitive bidding </a:t>
            </a:r>
          </a:p>
          <a:p>
            <a:r>
              <a:rPr lang="en-US" sz="2400" dirty="0" smtClean="0"/>
              <a:t>Blended coal based competitive bidding should be done </a:t>
            </a:r>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55</a:t>
            </a:fld>
            <a:endParaRPr lang="en-IN"/>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1143000"/>
          </a:xfrm>
        </p:spPr>
        <p:txBody>
          <a:bodyPr>
            <a:normAutofit fontScale="90000"/>
          </a:bodyPr>
          <a:lstStyle/>
          <a:p>
            <a:r>
              <a:rPr lang="en-US" dirty="0" smtClean="0"/>
              <a:t> </a:t>
            </a:r>
            <a:r>
              <a:rPr lang="en-US" sz="4400" dirty="0" smtClean="0"/>
              <a:t>Sec11, Open Access denial – CERC </a:t>
            </a:r>
            <a:r>
              <a:rPr lang="en-US" sz="4400" dirty="0" err="1" smtClean="0"/>
              <a:t>Reco</a:t>
            </a:r>
            <a:endParaRPr lang="en-US" sz="4400" dirty="0"/>
          </a:p>
        </p:txBody>
      </p:sp>
      <p:sp>
        <p:nvSpPr>
          <p:cNvPr id="3" name="Content Placeholder 2"/>
          <p:cNvSpPr>
            <a:spLocks noGrp="1"/>
          </p:cNvSpPr>
          <p:nvPr>
            <p:ph idx="1"/>
          </p:nvPr>
        </p:nvSpPr>
        <p:spPr>
          <a:xfrm>
            <a:off x="533400" y="1447800"/>
            <a:ext cx="8229600" cy="4800600"/>
          </a:xfrm>
        </p:spPr>
        <p:txBody>
          <a:bodyPr>
            <a:normAutofit fontScale="92500"/>
          </a:bodyPr>
          <a:lstStyle/>
          <a:p>
            <a:r>
              <a:rPr lang="en-US" sz="2400" dirty="0" smtClean="0"/>
              <a:t>Open access is cornerstone of EA2003 to bring competition and choice to </a:t>
            </a:r>
            <a:r>
              <a:rPr lang="en-US" sz="2400" dirty="0" err="1" smtClean="0"/>
              <a:t>genco</a:t>
            </a:r>
            <a:r>
              <a:rPr lang="en-US" sz="2400" dirty="0" smtClean="0"/>
              <a:t> and </a:t>
            </a:r>
            <a:r>
              <a:rPr lang="en-US" sz="2400" dirty="0" err="1" smtClean="0"/>
              <a:t>discom</a:t>
            </a:r>
            <a:r>
              <a:rPr lang="en-US" sz="2400" dirty="0" smtClean="0"/>
              <a:t> </a:t>
            </a:r>
          </a:p>
          <a:p>
            <a:r>
              <a:rPr lang="en-US" sz="2400" dirty="0" smtClean="0"/>
              <a:t>State </a:t>
            </a:r>
            <a:r>
              <a:rPr lang="en-US" sz="2400" dirty="0" err="1" smtClean="0"/>
              <a:t>Govt</a:t>
            </a:r>
            <a:r>
              <a:rPr lang="en-US" sz="2400" dirty="0" smtClean="0"/>
              <a:t> using Sec 11 to prohibit sale of power outside state by embedded </a:t>
            </a:r>
            <a:r>
              <a:rPr lang="en-US" sz="2400" dirty="0" err="1" smtClean="0"/>
              <a:t>gencos</a:t>
            </a:r>
            <a:r>
              <a:rPr lang="en-US" sz="2400" dirty="0" smtClean="0"/>
              <a:t>  as shortages in state prevail – To be used only in exigencies but being abused </a:t>
            </a:r>
          </a:p>
          <a:p>
            <a:r>
              <a:rPr lang="en-US" sz="2400" dirty="0" smtClean="0"/>
              <a:t>Done through denial of open access by SLDC</a:t>
            </a:r>
          </a:p>
          <a:p>
            <a:r>
              <a:rPr lang="en-US" sz="2400" dirty="0" smtClean="0"/>
              <a:t>Leads to breach of contract by </a:t>
            </a:r>
            <a:r>
              <a:rPr lang="en-US" sz="2400" dirty="0" err="1" smtClean="0"/>
              <a:t>gencos</a:t>
            </a:r>
            <a:r>
              <a:rPr lang="en-US" sz="2400" dirty="0" smtClean="0"/>
              <a:t> with </a:t>
            </a:r>
            <a:r>
              <a:rPr lang="en-US" sz="2400" dirty="0" err="1" smtClean="0"/>
              <a:t>cos</a:t>
            </a:r>
            <a:r>
              <a:rPr lang="en-US" sz="2400" dirty="0" smtClean="0"/>
              <a:t> outside the state , Increase risk for private investment  </a:t>
            </a:r>
          </a:p>
          <a:p>
            <a:r>
              <a:rPr lang="en-US" sz="2400" dirty="0" smtClean="0"/>
              <a:t>Denial of open access could disrupt market development </a:t>
            </a:r>
          </a:p>
          <a:p>
            <a:r>
              <a:rPr lang="en-US" sz="2400" dirty="0" smtClean="0"/>
              <a:t>Unfortunately some high courts have stayed CERC orders against such act by state </a:t>
            </a:r>
            <a:r>
              <a:rPr lang="en-US" sz="2400" dirty="0" err="1" smtClean="0"/>
              <a:t>govt</a:t>
            </a:r>
            <a:endParaRPr lang="en-US" sz="2400" dirty="0" smtClean="0"/>
          </a:p>
          <a:p>
            <a:r>
              <a:rPr lang="en-US" sz="2400" dirty="0" smtClean="0"/>
              <a:t>GOI advised to move Supreme court for vacation of stay order  </a:t>
            </a:r>
          </a:p>
          <a:p>
            <a:endParaRPr lang="en-US"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56</a:t>
            </a:fld>
            <a:endParaRPr lang="en-IN"/>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Free Hydro power sale by States – CERC </a:t>
            </a:r>
            <a:r>
              <a:rPr lang="en-US" dirty="0" err="1" smtClean="0"/>
              <a:t>Reco</a:t>
            </a:r>
            <a:endParaRPr lang="en-US" dirty="0"/>
          </a:p>
        </p:txBody>
      </p:sp>
      <p:sp>
        <p:nvSpPr>
          <p:cNvPr id="3" name="Content Placeholder 2"/>
          <p:cNvSpPr>
            <a:spLocks noGrp="1"/>
          </p:cNvSpPr>
          <p:nvPr>
            <p:ph idx="1"/>
          </p:nvPr>
        </p:nvSpPr>
        <p:spPr/>
        <p:txBody>
          <a:bodyPr>
            <a:normAutofit fontScale="92500"/>
          </a:bodyPr>
          <a:lstStyle/>
          <a:p>
            <a:r>
              <a:rPr lang="en-US" sz="2400" dirty="0" smtClean="0"/>
              <a:t>State </a:t>
            </a:r>
            <a:r>
              <a:rPr lang="en-US" sz="2400" dirty="0" err="1" smtClean="0"/>
              <a:t>govt</a:t>
            </a:r>
            <a:r>
              <a:rPr lang="en-US" sz="2400" dirty="0" smtClean="0"/>
              <a:t> get 12 % free power for hydro projects in their state under Hydro Policy as compensation for use of its resources </a:t>
            </a:r>
          </a:p>
          <a:p>
            <a:pPr lvl="1"/>
            <a:r>
              <a:rPr lang="en-US" sz="2400" dirty="0" smtClean="0"/>
              <a:t> Can sell this free power to DISCOM, licensed trader or other party as deemed fit in short term</a:t>
            </a:r>
          </a:p>
          <a:p>
            <a:pPr lvl="1"/>
            <a:r>
              <a:rPr lang="en-US" sz="2400" dirty="0" smtClean="0"/>
              <a:t>If sold in the state transaction under purview of SERC </a:t>
            </a:r>
          </a:p>
          <a:p>
            <a:pPr lvl="1"/>
            <a:r>
              <a:rPr lang="en-US" sz="2400" dirty="0" smtClean="0"/>
              <a:t>As States are not licensees , these transactions  if  inter state in nature should be under the purview of CERC  </a:t>
            </a:r>
          </a:p>
          <a:p>
            <a:pPr lvl="1"/>
            <a:r>
              <a:rPr lang="en-US" sz="2400" dirty="0" smtClean="0"/>
              <a:t>As the proportion of free power transaction increases, need to be monitor gains significance  as can distort market </a:t>
            </a:r>
          </a:p>
          <a:p>
            <a:pPr lvl="1"/>
            <a:r>
              <a:rPr lang="en-US" dirty="0" smtClean="0"/>
              <a:t>Trend seen in case of Coal also , abuse of market power ,distort market   </a:t>
            </a:r>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57</a:t>
            </a:fld>
            <a:endParaRPr lang="en-IN"/>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Ring fencing of Load Dispatch Centers –CERC </a:t>
            </a:r>
            <a:r>
              <a:rPr lang="en-US" dirty="0" err="1" smtClean="0"/>
              <a:t>Reco</a:t>
            </a:r>
            <a:endParaRPr lang="en-US" dirty="0"/>
          </a:p>
        </p:txBody>
      </p:sp>
      <p:sp>
        <p:nvSpPr>
          <p:cNvPr id="3" name="Content Placeholder 2"/>
          <p:cNvSpPr>
            <a:spLocks noGrp="1"/>
          </p:cNvSpPr>
          <p:nvPr>
            <p:ph idx="1"/>
          </p:nvPr>
        </p:nvSpPr>
        <p:spPr/>
        <p:txBody>
          <a:bodyPr>
            <a:normAutofit fontScale="92500"/>
          </a:bodyPr>
          <a:lstStyle/>
          <a:p>
            <a:r>
              <a:rPr lang="en-US" sz="2400" dirty="0" smtClean="0"/>
              <a:t>Non discriminatory open access needed to promote competition</a:t>
            </a:r>
          </a:p>
          <a:p>
            <a:r>
              <a:rPr lang="en-US" sz="2400" dirty="0" smtClean="0"/>
              <a:t>All consumer and large no of </a:t>
            </a:r>
            <a:r>
              <a:rPr lang="en-US" sz="2400" dirty="0" err="1" smtClean="0"/>
              <a:t>genco</a:t>
            </a:r>
            <a:r>
              <a:rPr lang="en-US" sz="2400" dirty="0" smtClean="0"/>
              <a:t> still connected to state level networks</a:t>
            </a:r>
          </a:p>
          <a:p>
            <a:r>
              <a:rPr lang="en-US" sz="2400" dirty="0" smtClean="0"/>
              <a:t>SLDC still under control of state </a:t>
            </a:r>
            <a:r>
              <a:rPr lang="en-US" sz="2400" dirty="0" err="1" smtClean="0"/>
              <a:t>govt</a:t>
            </a:r>
            <a:r>
              <a:rPr lang="en-US" sz="2400" dirty="0" smtClean="0"/>
              <a:t> controlled </a:t>
            </a:r>
            <a:r>
              <a:rPr lang="en-US" sz="2400" dirty="0" err="1" smtClean="0"/>
              <a:t>DISCOms</a:t>
            </a:r>
            <a:r>
              <a:rPr lang="en-US" sz="2400" dirty="0" smtClean="0"/>
              <a:t> &amp; state traders or STU – not functioning independently and neutrally</a:t>
            </a:r>
          </a:p>
          <a:p>
            <a:r>
              <a:rPr lang="en-US" sz="2400" dirty="0" smtClean="0"/>
              <a:t>Unable to protect interest of open access consumer and </a:t>
            </a:r>
            <a:r>
              <a:rPr lang="en-US" sz="2400" dirty="0" err="1" smtClean="0"/>
              <a:t>gencos</a:t>
            </a:r>
            <a:endParaRPr lang="en-US" sz="2400" dirty="0" smtClean="0"/>
          </a:p>
          <a:p>
            <a:r>
              <a:rPr lang="en-US" sz="2400" dirty="0" smtClean="0"/>
              <a:t> Completely separate management of SLDC from DISCOM or State </a:t>
            </a:r>
            <a:r>
              <a:rPr lang="en-US" sz="2400" dirty="0" err="1" smtClean="0"/>
              <a:t>tarder</a:t>
            </a:r>
            <a:r>
              <a:rPr lang="en-US" sz="2400" dirty="0" smtClean="0"/>
              <a:t> or STU </a:t>
            </a:r>
          </a:p>
          <a:p>
            <a:r>
              <a:rPr lang="en-US" sz="2400" dirty="0" smtClean="0"/>
              <a:t>Has been achieved partially in case of NLDC and CTU  by creation of subsidiary of CTU </a:t>
            </a:r>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58</a:t>
            </a:fld>
            <a:endParaRPr lang="en-IN"/>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285728"/>
            <a:ext cx="7499350" cy="1143000"/>
          </a:xfrm>
        </p:spPr>
        <p:txBody>
          <a:bodyPr>
            <a:normAutofit/>
          </a:bodyPr>
          <a:lstStyle/>
          <a:p>
            <a:r>
              <a:rPr lang="en-US" sz="3900" dirty="0" smtClean="0"/>
              <a:t>Other discussion points</a:t>
            </a:r>
          </a:p>
        </p:txBody>
      </p:sp>
      <p:sp>
        <p:nvSpPr>
          <p:cNvPr id="3" name="Content Placeholder 2"/>
          <p:cNvSpPr>
            <a:spLocks noGrp="1"/>
          </p:cNvSpPr>
          <p:nvPr>
            <p:ph idx="1"/>
          </p:nvPr>
        </p:nvSpPr>
        <p:spPr>
          <a:xfrm>
            <a:off x="457200" y="1524000"/>
            <a:ext cx="8229600" cy="4800600"/>
          </a:xfrm>
        </p:spPr>
        <p:txBody>
          <a:bodyPr>
            <a:normAutofit/>
          </a:bodyPr>
          <a:lstStyle/>
          <a:p>
            <a:r>
              <a:rPr lang="en-US" sz="2400" dirty="0" smtClean="0"/>
              <a:t>Should merchant power plant be always available in shortage condition?</a:t>
            </a:r>
          </a:p>
          <a:p>
            <a:pPr lvl="1"/>
            <a:r>
              <a:rPr lang="en-US" sz="2400" dirty="0" smtClean="0"/>
              <a:t>Should they declare capacity daily?</a:t>
            </a:r>
          </a:p>
          <a:p>
            <a:pPr lvl="1"/>
            <a:r>
              <a:rPr lang="en-US" sz="2400" dirty="0" smtClean="0"/>
              <a:t>Is </a:t>
            </a:r>
            <a:r>
              <a:rPr lang="en-US" dirty="0" smtClean="0"/>
              <a:t>generator  </a:t>
            </a:r>
            <a:r>
              <a:rPr lang="en-US" sz="2400" dirty="0" smtClean="0"/>
              <a:t>a public utility ?</a:t>
            </a:r>
          </a:p>
          <a:p>
            <a:pPr lvl="1"/>
            <a:r>
              <a:rPr lang="en-US" sz="2400" dirty="0" smtClean="0"/>
              <a:t>Has no assured return , why commit availability?  </a:t>
            </a:r>
          </a:p>
          <a:p>
            <a:r>
              <a:rPr lang="en-US" sz="2400" dirty="0" smtClean="0"/>
              <a:t>What should be the mix of short term and log term markets ?</a:t>
            </a:r>
          </a:p>
          <a:p>
            <a:pPr lvl="1"/>
            <a:r>
              <a:rPr lang="en-US" sz="2000" dirty="0" smtClean="0"/>
              <a:t>Share of short term purchase in portfolio low but rising</a:t>
            </a:r>
          </a:p>
          <a:p>
            <a:pPr lvl="1"/>
            <a:r>
              <a:rPr lang="en-US" sz="2000" dirty="0" smtClean="0"/>
              <a:t>Is </a:t>
            </a:r>
            <a:r>
              <a:rPr lang="en-US" sz="2000" dirty="0" err="1" smtClean="0"/>
              <a:t>upto</a:t>
            </a:r>
            <a:r>
              <a:rPr lang="en-US" sz="2000" dirty="0" smtClean="0"/>
              <a:t> 15- 30  % of total portfolio  ( </a:t>
            </a:r>
            <a:r>
              <a:rPr lang="en-US" sz="2000" dirty="0" err="1" smtClean="0"/>
              <a:t>Rel</a:t>
            </a:r>
            <a:r>
              <a:rPr lang="en-US" sz="2000" dirty="0" smtClean="0"/>
              <a:t> Infra- JVVN) , </a:t>
            </a:r>
            <a:r>
              <a:rPr lang="en-US" sz="2000" dirty="0" err="1" smtClean="0"/>
              <a:t>Avg</a:t>
            </a:r>
            <a:r>
              <a:rPr lang="en-US" sz="2000" dirty="0" smtClean="0"/>
              <a:t>  5 %</a:t>
            </a:r>
          </a:p>
          <a:p>
            <a:r>
              <a:rPr lang="en-US" sz="2400" dirty="0" smtClean="0"/>
              <a:t>How to equitably allocate corridor between license trader and power exchange to increase social welfare ? </a:t>
            </a:r>
          </a:p>
          <a:p>
            <a:pPr>
              <a:buNone/>
            </a:pPr>
            <a:endParaRPr lang="en-US" sz="2400" dirty="0"/>
          </a:p>
        </p:txBody>
      </p:sp>
      <p:sp>
        <p:nvSpPr>
          <p:cNvPr id="4" name="Slide Number Placeholder 3"/>
          <p:cNvSpPr>
            <a:spLocks noGrp="1"/>
          </p:cNvSpPr>
          <p:nvPr>
            <p:ph type="sldNum" sz="quarter" idx="12"/>
          </p:nvPr>
        </p:nvSpPr>
        <p:spPr/>
        <p:txBody>
          <a:bodyPr/>
          <a:lstStyle/>
          <a:p>
            <a:pPr>
              <a:defRPr/>
            </a:pPr>
            <a:fld id="{95BFBC19-CC06-497F-BD4B-44C632278FB0}" type="slidenum">
              <a:rPr lang="en-IN" smtClean="0"/>
              <a:pPr>
                <a:defRPr/>
              </a:pPr>
              <a:t>59</a:t>
            </a:fld>
            <a:endParaRPr lang="en-IN"/>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876300" y="817563"/>
            <a:ext cx="7499350" cy="1011237"/>
          </a:xfrm>
        </p:spPr>
        <p:txBody>
          <a:bodyPr>
            <a:noAutofit/>
          </a:bodyPr>
          <a:lstStyle/>
          <a:p>
            <a:pPr eaLnBrk="1" fontAlgn="auto" hangingPunct="1">
              <a:spcAft>
                <a:spcPts val="0"/>
              </a:spcAft>
              <a:defRPr/>
            </a:pPr>
            <a:r>
              <a:rPr lang="en-US" sz="3900" dirty="0" smtClean="0"/>
              <a:t>Why have a Power Market ?</a:t>
            </a:r>
            <a:br>
              <a:rPr lang="en-US" sz="3900" dirty="0" smtClean="0"/>
            </a:br>
            <a:endParaRPr lang="en-IN" sz="3900" dirty="0" smtClean="0"/>
          </a:p>
        </p:txBody>
      </p:sp>
      <p:sp>
        <p:nvSpPr>
          <p:cNvPr id="11267" name="Rectangle 3"/>
          <p:cNvSpPr>
            <a:spLocks noGrp="1" noChangeArrowheads="1"/>
          </p:cNvSpPr>
          <p:nvPr>
            <p:ph idx="1"/>
          </p:nvPr>
        </p:nvSpPr>
        <p:spPr>
          <a:xfrm>
            <a:off x="685800" y="1142984"/>
            <a:ext cx="8101042" cy="4929207"/>
          </a:xfrm>
        </p:spPr>
        <p:txBody>
          <a:bodyPr>
            <a:normAutofit fontScale="92500" lnSpcReduction="10000"/>
          </a:bodyPr>
          <a:lstStyle/>
          <a:p>
            <a:pPr eaLnBrk="1" hangingPunct="1"/>
            <a:endParaRPr lang="en-US" sz="2400" dirty="0" smtClean="0"/>
          </a:p>
          <a:p>
            <a:pPr eaLnBrk="1" hangingPunct="1"/>
            <a:r>
              <a:rPr lang="en-US" sz="2400" dirty="0" smtClean="0"/>
              <a:t>Markets - Ultimate payment security mechanism -superior to government  guarantee </a:t>
            </a:r>
          </a:p>
          <a:p>
            <a:pPr lvl="1" eaLnBrk="1" hangingPunct="1"/>
            <a:r>
              <a:rPr lang="en-US" sz="2000" dirty="0" smtClean="0"/>
              <a:t>Induces price risk ,Reduces liquidity risk </a:t>
            </a:r>
          </a:p>
          <a:p>
            <a:pPr>
              <a:lnSpc>
                <a:spcPct val="150000"/>
              </a:lnSpc>
            </a:pPr>
            <a:r>
              <a:rPr lang="en-US" sz="2400" dirty="0" smtClean="0"/>
              <a:t>Risk Mitigation mechanism –from take or pay contracts  </a:t>
            </a:r>
          </a:p>
          <a:p>
            <a:pPr lvl="1">
              <a:lnSpc>
                <a:spcPct val="150000"/>
              </a:lnSpc>
            </a:pPr>
            <a:r>
              <a:rPr lang="en-US" sz="2200" dirty="0" smtClean="0"/>
              <a:t>Liquidity improves valuation of companies as risk reduces</a:t>
            </a:r>
          </a:p>
          <a:p>
            <a:pPr lvl="1">
              <a:lnSpc>
                <a:spcPct val="150000"/>
              </a:lnSpc>
            </a:pPr>
            <a:r>
              <a:rPr lang="en-US" sz="2200" dirty="0" smtClean="0"/>
              <a:t>Cost of capital reduces as alternative platform to sell available</a:t>
            </a:r>
          </a:p>
          <a:p>
            <a:pPr eaLnBrk="1" hangingPunct="1"/>
            <a:r>
              <a:rPr lang="en-US" sz="2400" dirty="0" smtClean="0"/>
              <a:t>Price acts as signal for new investments</a:t>
            </a:r>
          </a:p>
          <a:p>
            <a:pPr lvl="2" eaLnBrk="1" hangingPunct="1"/>
            <a:r>
              <a:rPr lang="en-US" sz="1600" dirty="0" smtClean="0"/>
              <a:t>Merchant Power capacity and private sector investment</a:t>
            </a:r>
          </a:p>
          <a:p>
            <a:pPr eaLnBrk="1" hangingPunct="1"/>
            <a:r>
              <a:rPr lang="en-US" sz="2400" dirty="0" smtClean="0"/>
              <a:t>Match short-term surplus with demand variation in a diverse country – optimal asset utilization</a:t>
            </a:r>
          </a:p>
          <a:p>
            <a:pPr eaLnBrk="1" hangingPunct="1"/>
            <a:r>
              <a:rPr lang="en-US" sz="2400" dirty="0" smtClean="0"/>
              <a:t>Bring latent generation capacity - captive power plants to market</a:t>
            </a:r>
          </a:p>
          <a:p>
            <a:pPr eaLnBrk="1" hangingPunct="1">
              <a:buFont typeface="Wingdings" pitchFamily="2" charset="2"/>
              <a:buNone/>
            </a:pPr>
            <a:endParaRPr lang="en-US" sz="2400" dirty="0" smtClean="0"/>
          </a:p>
        </p:txBody>
      </p:sp>
      <p:sp>
        <p:nvSpPr>
          <p:cNvPr id="10242" name="Slide Number Placeholder 4"/>
          <p:cNvSpPr>
            <a:spLocks noGrp="1"/>
          </p:cNvSpPr>
          <p:nvPr>
            <p:ph type="sldNum" sz="quarter" idx="12"/>
          </p:nvPr>
        </p:nvSpPr>
        <p:spPr/>
        <p:txBody>
          <a:bodyPr/>
          <a:lstStyle/>
          <a:p>
            <a:pPr>
              <a:defRPr/>
            </a:pPr>
            <a:fld id="{D6555805-A1ED-46D3-914E-EC89A7AAF59B}" type="slidenum">
              <a:rPr lang="en-IN"/>
              <a:pPr>
                <a:defRPr/>
              </a:pPr>
              <a:t>6</a:t>
            </a:fld>
            <a:endParaRPr lang="en-IN"/>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819400"/>
            <a:ext cx="8458200" cy="1219200"/>
          </a:xfrm>
        </p:spPr>
        <p:txBody>
          <a:bodyPr>
            <a:normAutofit fontScale="90000"/>
          </a:bodyPr>
          <a:lstStyle/>
          <a:p>
            <a:r>
              <a:rPr lang="en-US" dirty="0" smtClean="0"/>
              <a:t>International Power Market Models  </a:t>
            </a: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458200" cy="1143000"/>
          </a:xfrm>
        </p:spPr>
        <p:txBody>
          <a:bodyPr>
            <a:normAutofit fontScale="90000"/>
          </a:bodyPr>
          <a:lstStyle/>
          <a:p>
            <a:r>
              <a:rPr lang="en-US" sz="4400" dirty="0" smtClean="0"/>
              <a:t>Pennsylvania New Jersey Maryland( PJM) </a:t>
            </a:r>
            <a:endParaRPr lang="en-US" sz="4400" dirty="0"/>
          </a:p>
        </p:txBody>
      </p:sp>
      <p:sp>
        <p:nvSpPr>
          <p:cNvPr id="3" name="Content Placeholder 2"/>
          <p:cNvSpPr>
            <a:spLocks noGrp="1"/>
          </p:cNvSpPr>
          <p:nvPr>
            <p:ph idx="1"/>
          </p:nvPr>
        </p:nvSpPr>
        <p:spPr>
          <a:xfrm>
            <a:off x="457200" y="1524000"/>
            <a:ext cx="8229600" cy="4876800"/>
          </a:xfrm>
        </p:spPr>
        <p:txBody>
          <a:bodyPr>
            <a:normAutofit fontScale="85000" lnSpcReduction="10000"/>
          </a:bodyPr>
          <a:lstStyle/>
          <a:p>
            <a:r>
              <a:rPr lang="en-US" dirty="0" smtClean="0"/>
              <a:t>RTO and market operator, Non profit organization </a:t>
            </a:r>
          </a:p>
          <a:p>
            <a:r>
              <a:rPr lang="en-US" dirty="0" smtClean="0"/>
              <a:t>13 US states with 700 members</a:t>
            </a:r>
          </a:p>
          <a:p>
            <a:pPr lvl="3"/>
            <a:r>
              <a:rPr lang="en-US" dirty="0" err="1" smtClean="0"/>
              <a:t>Gencos</a:t>
            </a:r>
            <a:r>
              <a:rPr lang="en-US" dirty="0" smtClean="0"/>
              <a:t>, </a:t>
            </a:r>
            <a:r>
              <a:rPr lang="en-US" dirty="0" err="1" smtClean="0"/>
              <a:t>Discom</a:t>
            </a:r>
            <a:r>
              <a:rPr lang="en-US" dirty="0" smtClean="0"/>
              <a:t>, Trading Cos, Large Eng users ,captives</a:t>
            </a:r>
          </a:p>
          <a:p>
            <a:pPr lvl="5"/>
            <a:r>
              <a:rPr lang="en-US" dirty="0" smtClean="0"/>
              <a:t>Capital intensive </a:t>
            </a:r>
            <a:r>
              <a:rPr lang="en-US" dirty="0" err="1" smtClean="0"/>
              <a:t>cos</a:t>
            </a:r>
            <a:r>
              <a:rPr lang="en-US" dirty="0" smtClean="0"/>
              <a:t>- Aluminum, steel , Cement</a:t>
            </a:r>
          </a:p>
          <a:p>
            <a:r>
              <a:rPr lang="en-US" dirty="0" smtClean="0"/>
              <a:t>Is a centralized dispatch model – Security constrained Economic </a:t>
            </a:r>
            <a:r>
              <a:rPr lang="en-US" dirty="0" err="1" smtClean="0"/>
              <a:t>desptach</a:t>
            </a:r>
            <a:r>
              <a:rPr lang="en-US" dirty="0" smtClean="0"/>
              <a:t>/ merit order </a:t>
            </a:r>
            <a:r>
              <a:rPr lang="en-US" dirty="0" err="1" smtClean="0"/>
              <a:t>despatch</a:t>
            </a:r>
            <a:r>
              <a:rPr lang="en-US" dirty="0" smtClean="0"/>
              <a:t> by RTO</a:t>
            </a:r>
          </a:p>
          <a:p>
            <a:r>
              <a:rPr lang="en-US" dirty="0" smtClean="0"/>
              <a:t>Reliability Pricing model </a:t>
            </a:r>
          </a:p>
          <a:p>
            <a:pPr lvl="1"/>
            <a:r>
              <a:rPr lang="en-US" sz="2000" dirty="0" smtClean="0"/>
              <a:t>Capacity Auction market </a:t>
            </a:r>
            <a:r>
              <a:rPr lang="en-US" sz="2000" dirty="0" err="1" smtClean="0"/>
              <a:t>upto</a:t>
            </a:r>
            <a:r>
              <a:rPr lang="en-US" sz="2000" dirty="0" smtClean="0"/>
              <a:t> 3 years  ahead – One Base Residual Auction </a:t>
            </a:r>
          </a:p>
          <a:p>
            <a:pPr lvl="1"/>
            <a:r>
              <a:rPr lang="en-US" sz="2000" dirty="0" smtClean="0"/>
              <a:t>All </a:t>
            </a:r>
            <a:r>
              <a:rPr lang="en-US" sz="2000" dirty="0" err="1" smtClean="0"/>
              <a:t>gencos</a:t>
            </a:r>
            <a:r>
              <a:rPr lang="en-US" sz="2000" dirty="0" smtClean="0"/>
              <a:t> in PJM  region have to bid , demand side management can also bid  </a:t>
            </a:r>
          </a:p>
          <a:p>
            <a:pPr lvl="1"/>
            <a:r>
              <a:rPr lang="en-US" sz="2000" dirty="0" smtClean="0"/>
              <a:t>Demand curves are posted before hand for </a:t>
            </a:r>
            <a:r>
              <a:rPr lang="en-US" sz="2000" dirty="0" err="1" smtClean="0"/>
              <a:t>genco</a:t>
            </a:r>
            <a:r>
              <a:rPr lang="en-US" sz="2000" dirty="0" smtClean="0"/>
              <a:t> to see and bids</a:t>
            </a:r>
          </a:p>
          <a:p>
            <a:pPr lvl="1"/>
            <a:r>
              <a:rPr lang="en-US" sz="2000" dirty="0" smtClean="0"/>
              <a:t>3 </a:t>
            </a:r>
            <a:r>
              <a:rPr lang="en-US" sz="2000" dirty="0" err="1" smtClean="0"/>
              <a:t>Incremnetal</a:t>
            </a:r>
            <a:r>
              <a:rPr lang="en-US" sz="2000" dirty="0" smtClean="0"/>
              <a:t> auctions - Every year incremental capacity auctioned to fine tune requirement</a:t>
            </a:r>
          </a:p>
          <a:p>
            <a:pPr lvl="1"/>
            <a:r>
              <a:rPr lang="en-US" sz="2000" dirty="0" smtClean="0"/>
              <a:t>All load serving entities have to  forecast peak demand and procure capacity through  self supply, bilateral contracts , remaining through PJM capacity auctions  </a:t>
            </a:r>
          </a:p>
          <a:p>
            <a:pPr lvl="1"/>
            <a:r>
              <a:rPr lang="en-US" sz="2000" dirty="0" smtClean="0"/>
              <a:t>Long term price signal for new </a:t>
            </a:r>
            <a:r>
              <a:rPr lang="en-US" sz="2000" dirty="0" err="1" smtClean="0"/>
              <a:t>genco</a:t>
            </a:r>
            <a:r>
              <a:rPr lang="en-US" sz="2000" dirty="0" smtClean="0"/>
              <a:t> investment          </a:t>
            </a:r>
            <a:endParaRPr lang="en-US" dirty="0"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PJM</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Energy market </a:t>
            </a:r>
          </a:p>
          <a:p>
            <a:r>
              <a:rPr lang="en-US" sz="2200" dirty="0" smtClean="0"/>
              <a:t>Energy price is the LMP of the Hub/ Zone one is connected to  </a:t>
            </a:r>
          </a:p>
          <a:p>
            <a:pPr lvl="1"/>
            <a:r>
              <a:rPr lang="en-US" dirty="0" err="1" smtClean="0"/>
              <a:t>Locational</a:t>
            </a:r>
            <a:r>
              <a:rPr lang="en-US" dirty="0" smtClean="0"/>
              <a:t> Marginal Price   - marginal power price+ transmission congestion + marginal  loss</a:t>
            </a:r>
          </a:p>
          <a:p>
            <a:pPr lvl="1"/>
            <a:r>
              <a:rPr lang="en-US" dirty="0" smtClean="0"/>
              <a:t>May vary based on generator dispatched and congestion in network </a:t>
            </a:r>
          </a:p>
          <a:p>
            <a:pPr lvl="1"/>
            <a:r>
              <a:rPr lang="en-US" dirty="0" smtClean="0"/>
              <a:t>Day ahead forward ( both buyers and sellers)  </a:t>
            </a:r>
          </a:p>
          <a:p>
            <a:pPr lvl="1"/>
            <a:r>
              <a:rPr lang="en-US" dirty="0" smtClean="0"/>
              <a:t>Day ahead Scheduled Reserve market – 30 minute , offer based for </a:t>
            </a:r>
            <a:r>
              <a:rPr lang="en-US" dirty="0" err="1" smtClean="0"/>
              <a:t>gencos</a:t>
            </a:r>
            <a:r>
              <a:rPr lang="en-US" dirty="0" smtClean="0"/>
              <a:t>, after PJM forecast of day ahead market </a:t>
            </a:r>
          </a:p>
          <a:p>
            <a:pPr lvl="1"/>
            <a:r>
              <a:rPr lang="en-US" dirty="0" smtClean="0"/>
              <a:t>Operating reserves - offer based price for </a:t>
            </a:r>
            <a:r>
              <a:rPr lang="en-US" dirty="0" err="1" smtClean="0"/>
              <a:t>gencos</a:t>
            </a:r>
            <a:r>
              <a:rPr lang="en-US" dirty="0" smtClean="0"/>
              <a:t> </a:t>
            </a:r>
          </a:p>
          <a:p>
            <a:pPr lvl="1"/>
            <a:r>
              <a:rPr lang="en-US" dirty="0" smtClean="0"/>
              <a:t>Real time balancing-  5 minute based on grid condition</a:t>
            </a:r>
          </a:p>
          <a:p>
            <a:pPr lvl="1"/>
            <a:endParaRPr lang="en-US" sz="2000" dirty="0" smtClean="0"/>
          </a:p>
          <a:p>
            <a:r>
              <a:rPr lang="en-US" sz="2200" dirty="0" smtClean="0"/>
              <a:t>Financial Transmission rights </a:t>
            </a:r>
          </a:p>
          <a:p>
            <a:pPr lvl="1"/>
            <a:r>
              <a:rPr lang="en-US" sz="2000" dirty="0" smtClean="0"/>
              <a:t>Hedge transmission congestion price risk </a:t>
            </a:r>
          </a:p>
          <a:p>
            <a:pPr lvl="1"/>
            <a:r>
              <a:rPr lang="en-US" sz="2000" dirty="0" smtClean="0"/>
              <a:t>Price risk = LMP </a:t>
            </a:r>
            <a:r>
              <a:rPr lang="en-US" sz="2000" dirty="0" err="1" smtClean="0"/>
              <a:t>Genco</a:t>
            </a:r>
            <a:r>
              <a:rPr lang="en-US" sz="2000" dirty="0" smtClean="0"/>
              <a:t>- LMP </a:t>
            </a:r>
            <a:r>
              <a:rPr lang="en-US" sz="2000" dirty="0" err="1" smtClean="0"/>
              <a:t>Discom</a:t>
            </a:r>
            <a:endParaRPr lang="en-US" sz="2000" dirty="0" smtClean="0"/>
          </a:p>
          <a:p>
            <a:pPr lvl="1"/>
            <a:r>
              <a:rPr lang="en-US" sz="2000" dirty="0" smtClean="0"/>
              <a:t>Ancillary Services – synchronized reserves , black /brown start etc</a:t>
            </a:r>
          </a:p>
          <a:p>
            <a:pPr lvl="1"/>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458200" cy="1143000"/>
          </a:xfrm>
        </p:spPr>
        <p:txBody>
          <a:bodyPr>
            <a:normAutofit/>
          </a:bodyPr>
          <a:lstStyle/>
          <a:p>
            <a:r>
              <a:rPr lang="en-US" sz="4400" dirty="0" smtClean="0"/>
              <a:t>Financial Electricity Derivatives in US </a:t>
            </a:r>
            <a:endParaRPr lang="en-US" sz="4400" dirty="0"/>
          </a:p>
        </p:txBody>
      </p:sp>
      <p:sp>
        <p:nvSpPr>
          <p:cNvPr id="3" name="Content Placeholder 2"/>
          <p:cNvSpPr>
            <a:spLocks noGrp="1"/>
          </p:cNvSpPr>
          <p:nvPr>
            <p:ph idx="1"/>
          </p:nvPr>
        </p:nvSpPr>
        <p:spPr/>
        <p:txBody>
          <a:bodyPr>
            <a:normAutofit fontScale="92500" lnSpcReduction="10000"/>
          </a:bodyPr>
          <a:lstStyle/>
          <a:p>
            <a:r>
              <a:rPr lang="en-US" dirty="0" smtClean="0"/>
              <a:t>Commodity Exchanges –</a:t>
            </a:r>
          </a:p>
          <a:p>
            <a:pPr lvl="1"/>
            <a:r>
              <a:rPr lang="en-US" dirty="0" smtClean="0"/>
              <a:t>New York Mercantile Exchange ( NYMEX) </a:t>
            </a:r>
          </a:p>
          <a:p>
            <a:pPr lvl="1"/>
            <a:r>
              <a:rPr lang="en-US" dirty="0" smtClean="0"/>
              <a:t>Intercontinental Exchange  ( ICE)</a:t>
            </a:r>
          </a:p>
          <a:p>
            <a:pPr lvl="1"/>
            <a:r>
              <a:rPr lang="en-US" dirty="0" smtClean="0"/>
              <a:t>Derivative contracts settled on PJM spot day ahead prices </a:t>
            </a:r>
          </a:p>
          <a:p>
            <a:pPr lvl="1"/>
            <a:r>
              <a:rPr lang="en-US" dirty="0" smtClean="0"/>
              <a:t>Not liquid , ICE more liquid than NYMEX</a:t>
            </a:r>
          </a:p>
          <a:p>
            <a:pPr lvl="1"/>
            <a:r>
              <a:rPr lang="en-US" dirty="0" smtClean="0"/>
              <a:t>Large number of contracts </a:t>
            </a:r>
          </a:p>
          <a:p>
            <a:pPr lvl="1"/>
            <a:r>
              <a:rPr lang="en-US" dirty="0" smtClean="0"/>
              <a:t>Each ISO, Zone , peak -off peak, daily - month </a:t>
            </a:r>
          </a:p>
          <a:p>
            <a:r>
              <a:rPr lang="en-US" dirty="0" smtClean="0"/>
              <a:t> US gas market much more liquid – Henry hub gas price is benchmark price in US </a:t>
            </a:r>
          </a:p>
          <a:p>
            <a:pPr lvl="1"/>
            <a:r>
              <a:rPr lang="en-US" dirty="0" smtClean="0"/>
              <a:t>Pipeline network dense</a:t>
            </a:r>
          </a:p>
          <a:p>
            <a:pPr lvl="1"/>
            <a:r>
              <a:rPr lang="en-US" dirty="0" smtClean="0"/>
              <a:t>Old commodity , used for heating homes in winter   </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 Regulators</a:t>
            </a:r>
            <a:endParaRPr lang="en-US" dirty="0"/>
          </a:p>
        </p:txBody>
      </p:sp>
      <p:sp>
        <p:nvSpPr>
          <p:cNvPr id="3" name="Content Placeholder 2"/>
          <p:cNvSpPr>
            <a:spLocks noGrp="1"/>
          </p:cNvSpPr>
          <p:nvPr>
            <p:ph idx="1"/>
          </p:nvPr>
        </p:nvSpPr>
        <p:spPr/>
        <p:txBody>
          <a:bodyPr/>
          <a:lstStyle/>
          <a:p>
            <a:r>
              <a:rPr lang="en-US" dirty="0" smtClean="0"/>
              <a:t>Both FERC and CFTC have a role in derivative market </a:t>
            </a:r>
          </a:p>
          <a:p>
            <a:r>
              <a:rPr lang="en-US" dirty="0" smtClean="0"/>
              <a:t> </a:t>
            </a:r>
            <a:r>
              <a:rPr lang="en-US" dirty="0" err="1" smtClean="0"/>
              <a:t>MoU</a:t>
            </a:r>
            <a:r>
              <a:rPr lang="en-US" dirty="0" smtClean="0"/>
              <a:t> between them for information sharing on energy trading &amp; maintain confidentially of proprietary trades -  under Energy Policy Act 2005  </a:t>
            </a:r>
          </a:p>
          <a:p>
            <a:r>
              <a:rPr lang="en-US" dirty="0" smtClean="0"/>
              <a:t>FERC/ state regulator  looks at physical market – ISO </a:t>
            </a:r>
          </a:p>
          <a:p>
            <a:r>
              <a:rPr lang="en-US" dirty="0" smtClean="0"/>
              <a:t>CFTC looks at derivative market &amp; exchanges  </a:t>
            </a:r>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0BB1F47-7BED-4F45-9A4A-8CD1F6A60610}" type="slidenum">
              <a:rPr lang="en-US"/>
              <a:pPr/>
              <a:t>65</a:t>
            </a:fld>
            <a:endParaRPr lang="en-US"/>
          </a:p>
        </p:txBody>
      </p:sp>
      <p:sp>
        <p:nvSpPr>
          <p:cNvPr id="796674" name="Rectangle 2"/>
          <p:cNvSpPr>
            <a:spLocks noGrp="1" noChangeArrowheads="1"/>
          </p:cNvSpPr>
          <p:nvPr>
            <p:ph type="title"/>
          </p:nvPr>
        </p:nvSpPr>
        <p:spPr>
          <a:xfrm>
            <a:off x="457200" y="304800"/>
            <a:ext cx="8229600" cy="1143000"/>
          </a:xfrm>
        </p:spPr>
        <p:txBody>
          <a:bodyPr/>
          <a:lstStyle/>
          <a:p>
            <a:r>
              <a:rPr lang="en-US" dirty="0"/>
              <a:t>Synthetics in </a:t>
            </a:r>
            <a:r>
              <a:rPr lang="en-US" dirty="0" smtClean="0"/>
              <a:t>Power Markets</a:t>
            </a:r>
            <a:endParaRPr lang="en-US" dirty="0"/>
          </a:p>
        </p:txBody>
      </p:sp>
      <p:sp>
        <p:nvSpPr>
          <p:cNvPr id="796675" name="Rectangle 3"/>
          <p:cNvSpPr>
            <a:spLocks noGrp="1" noChangeArrowheads="1"/>
          </p:cNvSpPr>
          <p:nvPr>
            <p:ph type="body" idx="1"/>
          </p:nvPr>
        </p:nvSpPr>
        <p:spPr>
          <a:xfrm>
            <a:off x="228600" y="1600200"/>
            <a:ext cx="8534400" cy="4648200"/>
          </a:xfrm>
        </p:spPr>
        <p:txBody>
          <a:bodyPr>
            <a:normAutofit/>
          </a:bodyPr>
          <a:lstStyle/>
          <a:p>
            <a:pPr>
              <a:lnSpc>
                <a:spcPct val="90000"/>
              </a:lnSpc>
            </a:pPr>
            <a:r>
              <a:rPr lang="en-US" sz="2400" dirty="0" smtClean="0"/>
              <a:t>Spark </a:t>
            </a:r>
            <a:r>
              <a:rPr lang="en-US" sz="2400" dirty="0"/>
              <a:t>Spread-  Dark and Clean</a:t>
            </a:r>
          </a:p>
          <a:p>
            <a:pPr lvl="1">
              <a:lnSpc>
                <a:spcPct val="90000"/>
              </a:lnSpc>
            </a:pPr>
            <a:r>
              <a:rPr lang="en-US" dirty="0"/>
              <a:t>Long Coal </a:t>
            </a:r>
            <a:r>
              <a:rPr lang="en-US" dirty="0" smtClean="0"/>
              <a:t>or Gas  And Short </a:t>
            </a:r>
            <a:r>
              <a:rPr lang="en-US" dirty="0"/>
              <a:t>E</a:t>
            </a:r>
            <a:r>
              <a:rPr lang="en-US" dirty="0" smtClean="0"/>
              <a:t>lectricity </a:t>
            </a:r>
          </a:p>
          <a:p>
            <a:pPr>
              <a:lnSpc>
                <a:spcPct val="90000"/>
              </a:lnSpc>
            </a:pPr>
            <a:r>
              <a:rPr lang="en-US" sz="2400" dirty="0" smtClean="0"/>
              <a:t>Price </a:t>
            </a:r>
            <a:r>
              <a:rPr lang="en-US" sz="2400" dirty="0"/>
              <a:t>of Gas + Profit of </a:t>
            </a:r>
            <a:r>
              <a:rPr lang="en-US" sz="2400" dirty="0" smtClean="0"/>
              <a:t>Carbon </a:t>
            </a:r>
            <a:r>
              <a:rPr lang="en-US" sz="2400" dirty="0"/>
              <a:t>credit emission </a:t>
            </a:r>
            <a:r>
              <a:rPr lang="en-US" sz="2400" dirty="0" smtClean="0"/>
              <a:t>vs. </a:t>
            </a:r>
            <a:r>
              <a:rPr lang="en-US" sz="2400" dirty="0"/>
              <a:t>Price of Coal</a:t>
            </a:r>
          </a:p>
          <a:p>
            <a:pPr>
              <a:lnSpc>
                <a:spcPct val="90000"/>
              </a:lnSpc>
            </a:pPr>
            <a:r>
              <a:rPr lang="en-US" sz="2400" dirty="0" smtClean="0"/>
              <a:t> </a:t>
            </a:r>
            <a:r>
              <a:rPr lang="en-US" sz="2400" dirty="0"/>
              <a:t>P</a:t>
            </a:r>
            <a:r>
              <a:rPr lang="en-US" sz="2400" dirty="0" smtClean="0"/>
              <a:t>aper </a:t>
            </a:r>
            <a:r>
              <a:rPr lang="en-US" sz="2400" dirty="0"/>
              <a:t>power plant</a:t>
            </a:r>
          </a:p>
          <a:p>
            <a:pPr lvl="1">
              <a:lnSpc>
                <a:spcPct val="90000"/>
              </a:lnSpc>
            </a:pPr>
            <a:r>
              <a:rPr lang="en-US" dirty="0" smtClean="0"/>
              <a:t>Energy </a:t>
            </a:r>
            <a:r>
              <a:rPr lang="en-US" dirty="0"/>
              <a:t>Trading Cos, Energy Hedge </a:t>
            </a:r>
            <a:r>
              <a:rPr lang="en-US" dirty="0" smtClean="0"/>
              <a:t>Funds</a:t>
            </a:r>
            <a:endParaRPr lang="en-US" dirty="0"/>
          </a:p>
          <a:p>
            <a:pPr lvl="1">
              <a:lnSpc>
                <a:spcPct val="90000"/>
              </a:lnSpc>
            </a:pPr>
            <a:r>
              <a:rPr lang="en-US" dirty="0"/>
              <a:t>Financial Institution like </a:t>
            </a:r>
            <a:r>
              <a:rPr lang="en-US" dirty="0" smtClean="0"/>
              <a:t>Morgan Stanley / </a:t>
            </a:r>
            <a:r>
              <a:rPr lang="en-US" dirty="0"/>
              <a:t>Goldman </a:t>
            </a:r>
            <a:r>
              <a:rPr lang="en-US" dirty="0" smtClean="0"/>
              <a:t>Sachs also hold physical assets </a:t>
            </a:r>
          </a:p>
          <a:p>
            <a:pPr lvl="1">
              <a:lnSpc>
                <a:spcPct val="90000"/>
              </a:lnSpc>
            </a:pPr>
            <a:r>
              <a:rPr lang="en-US" dirty="0" smtClean="0"/>
              <a:t>For asset based trading – has become the core commodity business , derivative after financial crisis are less preferred</a:t>
            </a:r>
          </a:p>
          <a:p>
            <a:pPr lvl="1">
              <a:lnSpc>
                <a:spcPct val="90000"/>
              </a:lnSpc>
            </a:pPr>
            <a:r>
              <a:rPr lang="en-US" dirty="0" smtClean="0"/>
              <a:t>Trade prices at strategic gas pipeline hubs – Arbitrage </a:t>
            </a:r>
          </a:p>
          <a:p>
            <a:pPr lvl="1">
              <a:lnSpc>
                <a:spcPct val="90000"/>
              </a:lnSpc>
            </a:pPr>
            <a:endParaRPr lang="en-US" dirty="0"/>
          </a:p>
          <a:p>
            <a:pPr>
              <a:lnSpc>
                <a:spcPct val="90000"/>
              </a:lnSpc>
            </a:pPr>
            <a:endParaRPr lang="en-US" sz="2400" dirty="0"/>
          </a:p>
          <a:p>
            <a:pPr>
              <a:lnSpc>
                <a:spcPct val="90000"/>
              </a:lnSpc>
            </a:pPr>
            <a:endParaRPr lang="en-US" sz="2400"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en-US" dirty="0" smtClean="0"/>
              <a:t>Trading Techniques</a:t>
            </a:r>
            <a:endParaRPr lang="en-US" dirty="0"/>
          </a:p>
        </p:txBody>
      </p:sp>
      <p:sp>
        <p:nvSpPr>
          <p:cNvPr id="86019" name="Rectangle 3"/>
          <p:cNvSpPr>
            <a:spLocks noGrp="1" noChangeArrowheads="1"/>
          </p:cNvSpPr>
          <p:nvPr>
            <p:ph idx="1"/>
          </p:nvPr>
        </p:nvSpPr>
        <p:spPr/>
        <p:txBody>
          <a:bodyPr>
            <a:normAutofit/>
          </a:bodyPr>
          <a:lstStyle/>
          <a:p>
            <a:pPr>
              <a:lnSpc>
                <a:spcPct val="90000"/>
              </a:lnSpc>
            </a:pPr>
            <a:r>
              <a:rPr lang="en-US" smtClean="0"/>
              <a:t>DISCOM portfolio similar </a:t>
            </a:r>
            <a:r>
              <a:rPr lang="en-US" dirty="0" smtClean="0"/>
              <a:t>to Asset </a:t>
            </a:r>
            <a:r>
              <a:rPr lang="en-US" dirty="0"/>
              <a:t>Liability Matching in bank</a:t>
            </a:r>
          </a:p>
          <a:p>
            <a:pPr lvl="1">
              <a:lnSpc>
                <a:spcPct val="90000"/>
              </a:lnSpc>
            </a:pPr>
            <a:r>
              <a:rPr lang="en-US" dirty="0"/>
              <a:t>Long term contract with long term , medium term   with </a:t>
            </a:r>
            <a:r>
              <a:rPr lang="en-US" dirty="0" smtClean="0"/>
              <a:t>medium </a:t>
            </a:r>
            <a:r>
              <a:rPr lang="en-US" dirty="0"/>
              <a:t>, spot with </a:t>
            </a:r>
            <a:r>
              <a:rPr lang="en-US" dirty="0" smtClean="0"/>
              <a:t>spot.</a:t>
            </a:r>
          </a:p>
          <a:p>
            <a:pPr lvl="1">
              <a:lnSpc>
                <a:spcPct val="90000"/>
              </a:lnSpc>
            </a:pPr>
            <a:r>
              <a:rPr lang="en-US" dirty="0" smtClean="0"/>
              <a:t>In case of retail competition becomes a bigger challenge </a:t>
            </a:r>
          </a:p>
          <a:p>
            <a:pPr lvl="2">
              <a:lnSpc>
                <a:spcPct val="90000"/>
              </a:lnSpc>
            </a:pPr>
            <a:r>
              <a:rPr lang="en-US" dirty="0" smtClean="0"/>
              <a:t>Portfolio churn</a:t>
            </a:r>
          </a:p>
          <a:p>
            <a:pPr lvl="2">
              <a:lnSpc>
                <a:spcPct val="90000"/>
              </a:lnSpc>
            </a:pPr>
            <a:r>
              <a:rPr lang="en-US" dirty="0" smtClean="0"/>
              <a:t>Floating and fixed rates to be matched in the portfolio   </a:t>
            </a:r>
            <a:endParaRPr lang="en-US" dirty="0"/>
          </a:p>
          <a:p>
            <a:pPr>
              <a:lnSpc>
                <a:spcPct val="90000"/>
              </a:lnSpc>
            </a:pPr>
            <a:r>
              <a:rPr lang="en-US" dirty="0"/>
              <a:t>Dirty hedge </a:t>
            </a:r>
            <a:r>
              <a:rPr lang="en-US" dirty="0" smtClean="0"/>
              <a:t>to cover most of risk </a:t>
            </a:r>
          </a:p>
          <a:p>
            <a:pPr lvl="1">
              <a:lnSpc>
                <a:spcPct val="90000"/>
              </a:lnSpc>
            </a:pPr>
            <a:r>
              <a:rPr lang="en-US" dirty="0" smtClean="0"/>
              <a:t>Basis Risk exists  </a:t>
            </a:r>
          </a:p>
          <a:p>
            <a:pPr lvl="1">
              <a:lnSpc>
                <a:spcPct val="90000"/>
              </a:lnSpc>
            </a:pPr>
            <a:r>
              <a:rPr lang="en-US" dirty="0" smtClean="0"/>
              <a:t>Change into actual hedge when </a:t>
            </a:r>
            <a:r>
              <a:rPr lang="en-US" dirty="0"/>
              <a:t>get </a:t>
            </a:r>
            <a:r>
              <a:rPr lang="en-US" dirty="0" smtClean="0"/>
              <a:t>a good </a:t>
            </a:r>
            <a:r>
              <a:rPr lang="en-US" dirty="0"/>
              <a:t>price</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Trading Techniques</a:t>
            </a:r>
            <a:endParaRPr lang="en-US" dirty="0"/>
          </a:p>
        </p:txBody>
      </p:sp>
      <p:sp>
        <p:nvSpPr>
          <p:cNvPr id="3" name="Content Placeholder 2"/>
          <p:cNvSpPr>
            <a:spLocks noGrp="1"/>
          </p:cNvSpPr>
          <p:nvPr>
            <p:ph idx="1"/>
          </p:nvPr>
        </p:nvSpPr>
        <p:spPr/>
        <p:txBody>
          <a:bodyPr/>
          <a:lstStyle/>
          <a:p>
            <a:r>
              <a:rPr lang="en-US" dirty="0" smtClean="0"/>
              <a:t>In day ahead uniform price auction – Price of  marginal fuel determines the electricity price – Natural gas.</a:t>
            </a:r>
          </a:p>
          <a:p>
            <a:r>
              <a:rPr lang="en-US" dirty="0" smtClean="0"/>
              <a:t>Revenue of a coal  based generator as MPP is then linked to gas prices and not coal</a:t>
            </a:r>
          </a:p>
          <a:p>
            <a:r>
              <a:rPr lang="en-US" dirty="0" smtClean="0"/>
              <a:t>Coal generators is exposed to coal price on revenue side, needs to hedge natural gas and not coal !!</a:t>
            </a:r>
            <a:endParaRPr 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California Crisis</a:t>
            </a:r>
            <a:endParaRPr lang="en-US" dirty="0"/>
          </a:p>
        </p:txBody>
      </p:sp>
      <p:sp>
        <p:nvSpPr>
          <p:cNvPr id="3" name="Content Placeholder 2"/>
          <p:cNvSpPr>
            <a:spLocks noGrp="1"/>
          </p:cNvSpPr>
          <p:nvPr>
            <p:ph idx="1"/>
          </p:nvPr>
        </p:nvSpPr>
        <p:spPr/>
        <p:txBody>
          <a:bodyPr>
            <a:normAutofit/>
          </a:bodyPr>
          <a:lstStyle/>
          <a:p>
            <a:r>
              <a:rPr lang="en-US" sz="2000" dirty="0" smtClean="0"/>
              <a:t>1998- 2001,</a:t>
            </a:r>
          </a:p>
          <a:p>
            <a:r>
              <a:rPr lang="en-US" sz="2000" dirty="0" smtClean="0"/>
              <a:t>Utilities went bankrupt </a:t>
            </a:r>
          </a:p>
          <a:p>
            <a:pPr lvl="1"/>
            <a:r>
              <a:rPr lang="en-US" sz="1800" dirty="0" smtClean="0"/>
              <a:t>Wholesale electricity prices went up 500 %</a:t>
            </a:r>
          </a:p>
          <a:p>
            <a:pPr lvl="1"/>
            <a:r>
              <a:rPr lang="en-US" sz="1800" dirty="0" smtClean="0"/>
              <a:t>Retail prices were fixed  by regulators </a:t>
            </a:r>
          </a:p>
          <a:p>
            <a:r>
              <a:rPr lang="en-US" sz="2000" dirty="0" smtClean="0"/>
              <a:t>Unregulated </a:t>
            </a:r>
            <a:r>
              <a:rPr lang="en-US" sz="2000" dirty="0" err="1" smtClean="0"/>
              <a:t>Gencos</a:t>
            </a:r>
            <a:r>
              <a:rPr lang="en-US" sz="2000" dirty="0" smtClean="0"/>
              <a:t>  stopped selling power  to utilities </a:t>
            </a:r>
          </a:p>
          <a:p>
            <a:r>
              <a:rPr lang="en-US" sz="2000" dirty="0" smtClean="0"/>
              <a:t>State had to interfere to avoid blackouts , state fund had to be used to buy power </a:t>
            </a:r>
          </a:p>
          <a:p>
            <a:r>
              <a:rPr lang="en-US" sz="2000" dirty="0" smtClean="0"/>
              <a:t>Later Had to enter into long term contracts at that point at high prices , retail consumers will be burdens with this for years</a:t>
            </a:r>
          </a:p>
          <a:p>
            <a:r>
              <a:rPr lang="en-US" sz="2000" dirty="0" smtClean="0"/>
              <a:t>Late 2001 , wholesale prices crashed  due to economic recession and reduction in natural gas prices</a:t>
            </a:r>
          </a:p>
          <a:p>
            <a:endParaRPr lang="en-US" sz="2000" dirty="0" smtClean="0"/>
          </a:p>
          <a:p>
            <a:pPr>
              <a:buNone/>
            </a:pPr>
            <a:endParaRPr lang="en-US" sz="20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California Crisis </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Three regulated private vertically integrated monopolies (IOUs) </a:t>
            </a:r>
          </a:p>
          <a:p>
            <a:pPr lvl="1"/>
            <a:r>
              <a:rPr lang="en-US" sz="1800" dirty="0" smtClean="0"/>
              <a:t>owned and operated generation, transmission and distribution facilities </a:t>
            </a:r>
          </a:p>
          <a:p>
            <a:pPr lvl="1"/>
            <a:r>
              <a:rPr lang="en-US" sz="1800" dirty="0" smtClean="0"/>
              <a:t>provides  electricity to all consumers in their exclusive franchise areas</a:t>
            </a:r>
          </a:p>
          <a:p>
            <a:r>
              <a:rPr lang="en-US" sz="2000" dirty="0" smtClean="0"/>
              <a:t>Pressure from industrial consumers to reduce electricity prices </a:t>
            </a:r>
          </a:p>
          <a:p>
            <a:pPr lvl="1"/>
            <a:r>
              <a:rPr lang="en-US" sz="1800" dirty="0" smtClean="0"/>
              <a:t>were among the highest in U.S. and much higher than  neighboring states</a:t>
            </a:r>
          </a:p>
          <a:p>
            <a:r>
              <a:rPr lang="en-US" sz="2000" dirty="0" smtClean="0"/>
              <a:t>Generation was deregulated and unbundled  </a:t>
            </a:r>
          </a:p>
          <a:p>
            <a:pPr lvl="1"/>
            <a:r>
              <a:rPr lang="en-US" sz="1800" dirty="0" smtClean="0"/>
              <a:t>Utilities divested their thermal generating assets/ sell power in the market and buy form market</a:t>
            </a:r>
          </a:p>
          <a:p>
            <a:r>
              <a:rPr lang="en-US" sz="2000" dirty="0" smtClean="0"/>
              <a:t>Retail competition was introduced , but few moved to new the new suppliers, they remained in regulated tariff </a:t>
            </a:r>
          </a:p>
          <a:p>
            <a:r>
              <a:rPr lang="en-US" sz="2000" dirty="0" smtClean="0"/>
              <a:t>Power was to be procured through PX in day ahead market </a:t>
            </a:r>
          </a:p>
          <a:p>
            <a:r>
              <a:rPr lang="en-US" sz="2000" dirty="0" smtClean="0"/>
              <a:t>Utilities were exposed to price volatility </a:t>
            </a:r>
          </a:p>
          <a:p>
            <a:r>
              <a:rPr lang="en-US" sz="2000" dirty="0" smtClean="0"/>
              <a:t>Derivatives was introduced  to hedge price risk </a:t>
            </a:r>
          </a:p>
          <a:p>
            <a:pPr lvl="1">
              <a:buNone/>
            </a:pP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fontScale="90000"/>
          </a:bodyPr>
          <a:lstStyle/>
          <a:p>
            <a:r>
              <a:rPr lang="en-US" sz="4000" dirty="0"/>
              <a:t>Why </a:t>
            </a:r>
            <a:r>
              <a:rPr lang="en-US" sz="4000" dirty="0" smtClean="0"/>
              <a:t>have a power market ?</a:t>
            </a:r>
            <a:r>
              <a:rPr lang="en-US" sz="4000" dirty="0"/>
              <a:t/>
            </a:r>
            <a:br>
              <a:rPr lang="en-US" sz="4000" dirty="0"/>
            </a:br>
            <a:endParaRPr lang="en-US" sz="4000" dirty="0"/>
          </a:p>
        </p:txBody>
      </p:sp>
      <p:sp>
        <p:nvSpPr>
          <p:cNvPr id="41987" name="Rectangle 3"/>
          <p:cNvSpPr>
            <a:spLocks noGrp="1" noChangeArrowheads="1"/>
          </p:cNvSpPr>
          <p:nvPr>
            <p:ph idx="1"/>
          </p:nvPr>
        </p:nvSpPr>
        <p:spPr>
          <a:xfrm>
            <a:off x="457200" y="1447800"/>
            <a:ext cx="8229600" cy="4876800"/>
          </a:xfrm>
        </p:spPr>
        <p:txBody>
          <a:bodyPr>
            <a:normAutofit/>
          </a:bodyPr>
          <a:lstStyle/>
          <a:p>
            <a:pPr>
              <a:lnSpc>
                <a:spcPct val="90000"/>
              </a:lnSpc>
            </a:pPr>
            <a:r>
              <a:rPr lang="en-US" sz="2400" dirty="0" smtClean="0"/>
              <a:t>Liquidity reduces business risk </a:t>
            </a:r>
          </a:p>
          <a:p>
            <a:pPr>
              <a:lnSpc>
                <a:spcPct val="90000"/>
              </a:lnSpc>
            </a:pPr>
            <a:r>
              <a:rPr lang="en-US" sz="2400" dirty="0" smtClean="0"/>
              <a:t>Increases price volatility </a:t>
            </a:r>
          </a:p>
          <a:p>
            <a:r>
              <a:rPr lang="en-US" sz="2400" dirty="0" smtClean="0"/>
              <a:t>Access to markets - Open  Access – Key to competition  </a:t>
            </a:r>
          </a:p>
          <a:p>
            <a:pPr lvl="1"/>
            <a:r>
              <a:rPr lang="en-US" sz="2000" dirty="0" smtClean="0"/>
              <a:t>Alternative to consumers - by using open access </a:t>
            </a:r>
          </a:p>
          <a:p>
            <a:pPr lvl="1"/>
            <a:r>
              <a:rPr lang="en-US" sz="2000" dirty="0" smtClean="0"/>
              <a:t>Industrial consumers getting access through PX and technology  </a:t>
            </a:r>
          </a:p>
          <a:p>
            <a:pPr lvl="1">
              <a:lnSpc>
                <a:spcPct val="150000"/>
              </a:lnSpc>
              <a:buNone/>
            </a:pPr>
            <a:endParaRPr lang="en-US" sz="22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California Crisis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California Power Exchange was set up where day ahead contracts were traded – 80 % market share</a:t>
            </a:r>
          </a:p>
          <a:p>
            <a:r>
              <a:rPr lang="en-US" dirty="0" smtClean="0"/>
              <a:t>CAISO  to handle scheduling ,balancing and ancillary service </a:t>
            </a:r>
          </a:p>
          <a:p>
            <a:r>
              <a:rPr lang="en-US" dirty="0" smtClean="0"/>
              <a:t>New plant difficult to set up in California due to environmental concerns</a:t>
            </a:r>
          </a:p>
          <a:p>
            <a:r>
              <a:rPr lang="en-US" dirty="0" smtClean="0"/>
              <a:t>Buying power form other states</a:t>
            </a:r>
          </a:p>
          <a:p>
            <a:r>
              <a:rPr lang="en-US" dirty="0" smtClean="0"/>
              <a:t>Generators started withholding assets </a:t>
            </a:r>
          </a:p>
          <a:p>
            <a:r>
              <a:rPr lang="en-US" dirty="0" smtClean="0"/>
              <a:t>Trader like Enron took position in derivative markets  and squeezed physical market to make windfall profits</a:t>
            </a:r>
          </a:p>
          <a:p>
            <a:r>
              <a:rPr lang="en-US" dirty="0" smtClean="0"/>
              <a:t>Market design and regulatory decisions was flawed</a:t>
            </a:r>
          </a:p>
          <a:p>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err="1" smtClean="0"/>
              <a:t>Nordpool</a:t>
            </a:r>
            <a:endParaRPr lang="en-US" dirty="0"/>
          </a:p>
        </p:txBody>
      </p:sp>
      <p:sp>
        <p:nvSpPr>
          <p:cNvPr id="3" name="Content Placeholder 2"/>
          <p:cNvSpPr>
            <a:spLocks noGrp="1"/>
          </p:cNvSpPr>
          <p:nvPr>
            <p:ph idx="1"/>
          </p:nvPr>
        </p:nvSpPr>
        <p:spPr>
          <a:xfrm>
            <a:off x="457200" y="1524000"/>
            <a:ext cx="8229600" cy="5029200"/>
          </a:xfrm>
        </p:spPr>
        <p:txBody>
          <a:bodyPr>
            <a:normAutofit fontScale="77500" lnSpcReduction="20000"/>
          </a:bodyPr>
          <a:lstStyle/>
          <a:p>
            <a:r>
              <a:rPr lang="en-US" dirty="0" smtClean="0"/>
              <a:t>Nordic Countries - </a:t>
            </a:r>
            <a:r>
              <a:rPr lang="en-US" dirty="0" err="1" smtClean="0"/>
              <a:t>Norwary</a:t>
            </a:r>
            <a:r>
              <a:rPr lang="en-US" dirty="0" smtClean="0"/>
              <a:t>, Denmark, Finland , Sweden</a:t>
            </a:r>
          </a:p>
          <a:p>
            <a:r>
              <a:rPr lang="en-US" dirty="0" smtClean="0"/>
              <a:t>Large power </a:t>
            </a:r>
            <a:r>
              <a:rPr lang="en-US" dirty="0" err="1" smtClean="0"/>
              <a:t>cos</a:t>
            </a:r>
            <a:r>
              <a:rPr lang="en-US" dirty="0" smtClean="0"/>
              <a:t> - State owned  </a:t>
            </a:r>
          </a:p>
          <a:p>
            <a:pPr lvl="1"/>
            <a:r>
              <a:rPr lang="en-US" dirty="0" smtClean="0"/>
              <a:t>Market power mitigation through Unbundling  </a:t>
            </a:r>
            <a:r>
              <a:rPr lang="en-US" dirty="0" err="1" smtClean="0"/>
              <a:t>vs</a:t>
            </a:r>
            <a:r>
              <a:rPr lang="en-US" dirty="0" smtClean="0"/>
              <a:t> integrated   market</a:t>
            </a:r>
          </a:p>
          <a:p>
            <a:pPr lvl="1"/>
            <a:r>
              <a:rPr lang="en-US" smtClean="0"/>
              <a:t>Market Coupling </a:t>
            </a:r>
            <a:endParaRPr lang="en-US" dirty="0" smtClean="0"/>
          </a:p>
          <a:p>
            <a:r>
              <a:rPr lang="en-US" dirty="0" smtClean="0"/>
              <a:t>Generation competition , Transmission regulated monopoly, </a:t>
            </a:r>
            <a:r>
              <a:rPr lang="en-US" dirty="0" err="1" smtClean="0"/>
              <a:t>Discom</a:t>
            </a:r>
            <a:r>
              <a:rPr lang="en-US" dirty="0" smtClean="0"/>
              <a:t> network regulated monopoly , retail competition  ( many retailers )</a:t>
            </a:r>
          </a:p>
          <a:p>
            <a:r>
              <a:rPr lang="en-US" dirty="0" smtClean="0"/>
              <a:t>In US -</a:t>
            </a:r>
            <a:r>
              <a:rPr lang="en-US" dirty="0" err="1" smtClean="0"/>
              <a:t>Discom</a:t>
            </a:r>
            <a:r>
              <a:rPr lang="en-US" dirty="0" smtClean="0"/>
              <a:t> is regulated monopoly in most states </a:t>
            </a:r>
          </a:p>
          <a:p>
            <a:pPr lvl="1">
              <a:buNone/>
            </a:pPr>
            <a:endParaRPr lang="en-US" dirty="0" smtClean="0"/>
          </a:p>
          <a:p>
            <a:r>
              <a:rPr lang="en-US" dirty="0" smtClean="0"/>
              <a:t>Market Design </a:t>
            </a:r>
          </a:p>
          <a:p>
            <a:r>
              <a:rPr lang="en-US" dirty="0" smtClean="0"/>
              <a:t>Day Ahead Spot market – </a:t>
            </a:r>
            <a:r>
              <a:rPr lang="en-US" dirty="0" err="1" smtClean="0"/>
              <a:t>Elspot</a:t>
            </a:r>
            <a:r>
              <a:rPr lang="en-US" dirty="0" smtClean="0"/>
              <a:t>- demand and supply in full Nordic region – </a:t>
            </a:r>
          </a:p>
          <a:p>
            <a:pPr lvl="1"/>
            <a:r>
              <a:rPr lang="en-US" dirty="0" smtClean="0"/>
              <a:t>Energy + Transmission Capacity right </a:t>
            </a:r>
          </a:p>
          <a:p>
            <a:pPr lvl="1"/>
            <a:r>
              <a:rPr lang="en-US" dirty="0" smtClean="0"/>
              <a:t>Double sided closed bid Auction </a:t>
            </a:r>
          </a:p>
          <a:p>
            <a:pPr lvl="1"/>
            <a:r>
              <a:rPr lang="en-US" dirty="0" smtClean="0"/>
              <a:t>Run By </a:t>
            </a:r>
            <a:r>
              <a:rPr lang="en-US" dirty="0" err="1" smtClean="0"/>
              <a:t>Nordpool</a:t>
            </a:r>
            <a:r>
              <a:rPr lang="en-US" dirty="0" smtClean="0"/>
              <a:t> Spot</a:t>
            </a:r>
          </a:p>
          <a:p>
            <a:pPr lvl="1"/>
            <a:r>
              <a:rPr lang="en-US" dirty="0" smtClean="0"/>
              <a:t>750  MU  daily  </a:t>
            </a:r>
            <a:r>
              <a:rPr lang="en-US" dirty="0" err="1" smtClean="0"/>
              <a:t>vs</a:t>
            </a:r>
            <a:r>
              <a:rPr lang="en-US" dirty="0" smtClean="0"/>
              <a:t> 40 MU in India </a:t>
            </a:r>
          </a:p>
          <a:p>
            <a:pPr lvl="1"/>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Nordpool</a:t>
            </a:r>
            <a:endParaRPr lang="en-US" dirty="0"/>
          </a:p>
        </p:txBody>
      </p:sp>
      <p:sp>
        <p:nvSpPr>
          <p:cNvPr id="3" name="Content Placeholder 2"/>
          <p:cNvSpPr>
            <a:spLocks noGrp="1"/>
          </p:cNvSpPr>
          <p:nvPr>
            <p:ph idx="1"/>
          </p:nvPr>
        </p:nvSpPr>
        <p:spPr/>
        <p:txBody>
          <a:bodyPr/>
          <a:lstStyle/>
          <a:p>
            <a:r>
              <a:rPr lang="en-US" dirty="0" smtClean="0"/>
              <a:t>Balancing  Market – </a:t>
            </a:r>
            <a:r>
              <a:rPr lang="en-US" dirty="0" err="1" smtClean="0"/>
              <a:t>Elbas</a:t>
            </a:r>
            <a:r>
              <a:rPr lang="en-US" dirty="0" smtClean="0"/>
              <a:t>- Intra day  </a:t>
            </a:r>
            <a:r>
              <a:rPr lang="en-US" dirty="0" err="1" smtClean="0"/>
              <a:t>upto</a:t>
            </a:r>
            <a:r>
              <a:rPr lang="en-US" dirty="0" smtClean="0"/>
              <a:t> 1 hour before delivery – Continuous market </a:t>
            </a:r>
          </a:p>
          <a:p>
            <a:r>
              <a:rPr lang="en-US" dirty="0" smtClean="0"/>
              <a:t>Financial Futures market – </a:t>
            </a:r>
            <a:r>
              <a:rPr lang="en-US" dirty="0" err="1" smtClean="0"/>
              <a:t>Upto</a:t>
            </a:r>
            <a:r>
              <a:rPr lang="en-US" dirty="0" smtClean="0"/>
              <a:t> 4 years ahead</a:t>
            </a:r>
          </a:p>
          <a:p>
            <a:pPr lvl="1"/>
            <a:r>
              <a:rPr lang="en-US" dirty="0" smtClean="0"/>
              <a:t>Run By NASDAQ OMX Commodities</a:t>
            </a:r>
          </a:p>
          <a:p>
            <a:pPr lvl="1"/>
            <a:r>
              <a:rPr lang="en-US" dirty="0" smtClean="0"/>
              <a:t>Also run UK power derivatives </a:t>
            </a:r>
          </a:p>
          <a:p>
            <a:pPr lvl="1"/>
            <a:r>
              <a:rPr lang="en-US" dirty="0" smtClean="0"/>
              <a:t>Is a derivatives exchange  </a:t>
            </a:r>
          </a:p>
          <a:p>
            <a:pPr lvl="1"/>
            <a:r>
              <a:rPr lang="en-US" dirty="0" smtClean="0"/>
              <a:t>Continuous trading </a:t>
            </a:r>
          </a:p>
          <a:p>
            <a:pPr lvl="2"/>
            <a:r>
              <a:rPr lang="en-US" dirty="0" smtClean="0"/>
              <a:t>Participants can also do long term physical bilateral if they want  = Spot physical + Financial Futures </a:t>
            </a:r>
          </a:p>
          <a:p>
            <a:pPr lvl="2"/>
            <a:r>
              <a:rPr lang="en-US" dirty="0" smtClean="0"/>
              <a:t>Provides flexibility and exit whereas bilateral ‘take or pay’</a:t>
            </a:r>
          </a:p>
          <a:p>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lstStyle/>
          <a:p>
            <a:r>
              <a:rPr lang="en-US" dirty="0" err="1" smtClean="0"/>
              <a:t>Nordpool</a:t>
            </a:r>
            <a:endParaRPr lang="en-US" dirty="0"/>
          </a:p>
        </p:txBody>
      </p:sp>
      <p:sp>
        <p:nvSpPr>
          <p:cNvPr id="3" name="Content Placeholder 2"/>
          <p:cNvSpPr>
            <a:spLocks noGrp="1"/>
          </p:cNvSpPr>
          <p:nvPr>
            <p:ph idx="1"/>
          </p:nvPr>
        </p:nvSpPr>
        <p:spPr/>
        <p:txBody>
          <a:bodyPr>
            <a:normAutofit fontScale="92500" lnSpcReduction="20000"/>
          </a:bodyPr>
          <a:lstStyle/>
          <a:p>
            <a:r>
              <a:rPr lang="en-US" sz="2400" dirty="0" smtClean="0"/>
              <a:t>Contract for Difference(CFD</a:t>
            </a:r>
            <a:r>
              <a:rPr lang="en-US" dirty="0" smtClean="0"/>
              <a:t>)</a:t>
            </a:r>
          </a:p>
          <a:p>
            <a:pPr lvl="1"/>
            <a:r>
              <a:rPr lang="en-US" dirty="0" smtClean="0"/>
              <a:t>Basis risk between Financial contract ( settled on unconstrained system spot price ) and Bid area hedged with this </a:t>
            </a:r>
          </a:p>
          <a:p>
            <a:r>
              <a:rPr lang="en-US" sz="2400" dirty="0" err="1" smtClean="0"/>
              <a:t>Nordpool</a:t>
            </a:r>
            <a:r>
              <a:rPr lang="en-US" sz="2400" dirty="0" smtClean="0"/>
              <a:t> day ahead prices which are daily demand and supply prices  - Is the benchmark price</a:t>
            </a:r>
          </a:p>
          <a:p>
            <a:pPr lvl="1"/>
            <a:r>
              <a:rPr lang="en-US" sz="2200" dirty="0" smtClean="0"/>
              <a:t>All market prices bilateral  retail reflect this  </a:t>
            </a:r>
          </a:p>
          <a:p>
            <a:r>
              <a:rPr lang="en-US" sz="2400" dirty="0" smtClean="0"/>
              <a:t>TSO Dispatch based on market bids </a:t>
            </a:r>
            <a:r>
              <a:rPr lang="en-US" sz="2400" smtClean="0"/>
              <a:t>of participants </a:t>
            </a:r>
            <a:endParaRPr lang="en-US" sz="2400" dirty="0" smtClean="0"/>
          </a:p>
          <a:p>
            <a:r>
              <a:rPr lang="en-US" dirty="0" smtClean="0"/>
              <a:t>Integrated Nordic markets </a:t>
            </a:r>
          </a:p>
          <a:p>
            <a:pPr lvl="1"/>
            <a:r>
              <a:rPr lang="en-US" dirty="0" smtClean="0"/>
              <a:t>No border tariff </a:t>
            </a:r>
          </a:p>
          <a:p>
            <a:pPr lvl="1"/>
            <a:r>
              <a:rPr lang="en-US" dirty="0" smtClean="0"/>
              <a:t>Explicit transmission charges ( postage stamp) </a:t>
            </a:r>
          </a:p>
          <a:p>
            <a:r>
              <a:rPr lang="en-US" sz="2400" dirty="0" smtClean="0"/>
              <a:t>Short term market is 60 % of market  </a:t>
            </a:r>
          </a:p>
          <a:p>
            <a:r>
              <a:rPr lang="en-US" sz="2400" dirty="0" smtClean="0"/>
              <a:t>Separate </a:t>
            </a:r>
            <a:r>
              <a:rPr lang="en-US" sz="2400" dirty="0" err="1" smtClean="0"/>
              <a:t>Nordpool</a:t>
            </a:r>
            <a:r>
              <a:rPr lang="en-US" sz="2400" dirty="0" smtClean="0"/>
              <a:t> Clearing to clear all contracts </a:t>
            </a:r>
          </a:p>
          <a:p>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1143000"/>
          </a:xfrm>
        </p:spPr>
        <p:txBody>
          <a:bodyPr/>
          <a:lstStyle/>
          <a:p>
            <a:r>
              <a:rPr lang="en-US" dirty="0" smtClean="0"/>
              <a:t>Comparison </a:t>
            </a:r>
            <a:endParaRPr lang="en-US" dirty="0"/>
          </a:p>
        </p:txBody>
      </p:sp>
      <p:sp>
        <p:nvSpPr>
          <p:cNvPr id="3" name="Content Placeholder 2"/>
          <p:cNvSpPr>
            <a:spLocks noGrp="1"/>
          </p:cNvSpPr>
          <p:nvPr>
            <p:ph idx="1"/>
          </p:nvPr>
        </p:nvSpPr>
        <p:spPr>
          <a:xfrm>
            <a:off x="152400" y="1600200"/>
            <a:ext cx="8991600" cy="4724400"/>
          </a:xfrm>
        </p:spPr>
        <p:txBody>
          <a:bodyPr numCol="2">
            <a:normAutofit fontScale="85000" lnSpcReduction="10000"/>
          </a:bodyPr>
          <a:lstStyle/>
          <a:p>
            <a:pPr algn="ctr">
              <a:buNone/>
            </a:pPr>
            <a:r>
              <a:rPr lang="en-US" b="1" u="sng" dirty="0" smtClean="0"/>
              <a:t>PJM</a:t>
            </a:r>
            <a:r>
              <a:rPr lang="en-US" dirty="0" smtClean="0"/>
              <a:t>	 </a:t>
            </a:r>
          </a:p>
          <a:p>
            <a:r>
              <a:rPr lang="en-US" dirty="0" smtClean="0"/>
              <a:t>Centralized  security Constrained economic Dispatch</a:t>
            </a:r>
          </a:p>
          <a:p>
            <a:r>
              <a:rPr lang="en-US" dirty="0" smtClean="0"/>
              <a:t>LMP=Nodal Marginal price</a:t>
            </a:r>
          </a:p>
          <a:p>
            <a:r>
              <a:rPr lang="en-US" dirty="0" smtClean="0"/>
              <a:t>Marginal Transmission Loss in LMP</a:t>
            </a:r>
          </a:p>
          <a:p>
            <a:r>
              <a:rPr lang="en-US" dirty="0" smtClean="0"/>
              <a:t>Capacity Market</a:t>
            </a:r>
          </a:p>
          <a:p>
            <a:r>
              <a:rPr lang="en-US" dirty="0" err="1" smtClean="0"/>
              <a:t>Discom</a:t>
            </a:r>
            <a:r>
              <a:rPr lang="en-US" dirty="0" smtClean="0"/>
              <a:t> -Regulated monopoly</a:t>
            </a:r>
          </a:p>
          <a:p>
            <a:r>
              <a:rPr lang="en-US" dirty="0" smtClean="0"/>
              <a:t>Explicit transmission right auction </a:t>
            </a:r>
          </a:p>
          <a:p>
            <a:r>
              <a:rPr lang="en-US" dirty="0" smtClean="0"/>
              <a:t>Derivatives Not Liquid , many contracts - LMP</a:t>
            </a:r>
          </a:p>
          <a:p>
            <a:endParaRPr lang="en-US" dirty="0" smtClean="0"/>
          </a:p>
          <a:p>
            <a:pPr algn="ctr">
              <a:buNone/>
            </a:pPr>
            <a:endParaRPr lang="en-US" u="sng" dirty="0" smtClean="0"/>
          </a:p>
          <a:p>
            <a:pPr algn="ctr">
              <a:buNone/>
            </a:pPr>
            <a:r>
              <a:rPr lang="en-US" b="1" u="sng" dirty="0" err="1" smtClean="0"/>
              <a:t>Nordpool</a:t>
            </a:r>
            <a:endParaRPr lang="en-US" b="1" u="sng" dirty="0" smtClean="0"/>
          </a:p>
          <a:p>
            <a:r>
              <a:rPr lang="en-US" dirty="0" smtClean="0"/>
              <a:t>Market based dispatch </a:t>
            </a:r>
          </a:p>
          <a:p>
            <a:r>
              <a:rPr lang="en-US" dirty="0" smtClean="0"/>
              <a:t>Pool Price = Marginal price </a:t>
            </a:r>
          </a:p>
          <a:p>
            <a:r>
              <a:rPr lang="en-US" dirty="0" smtClean="0"/>
              <a:t>Transmission charge – Postage stamp</a:t>
            </a:r>
          </a:p>
          <a:p>
            <a:r>
              <a:rPr lang="en-US" dirty="0" smtClean="0"/>
              <a:t>Through Financial futures </a:t>
            </a:r>
          </a:p>
          <a:p>
            <a:r>
              <a:rPr lang="en-US" dirty="0" smtClean="0"/>
              <a:t>Retailer – retail competition </a:t>
            </a:r>
          </a:p>
          <a:p>
            <a:r>
              <a:rPr lang="en-US" dirty="0" smtClean="0"/>
              <a:t>Implicit Transmission auction </a:t>
            </a:r>
          </a:p>
          <a:p>
            <a:r>
              <a:rPr lang="en-US" dirty="0" smtClean="0"/>
              <a:t> Derivatives liquid – Pool price</a:t>
            </a:r>
          </a:p>
          <a:p>
            <a:r>
              <a:rPr lang="en-US" dirty="0" smtClean="0"/>
              <a:t>CFD</a:t>
            </a:r>
          </a:p>
          <a:p>
            <a:endParaRPr lang="en-US" dirty="0" smtClean="0"/>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wipro\Pictures\thankyou10.gif"/>
          <p:cNvPicPr>
            <a:picLocks noChangeAspect="1" noChangeArrowheads="1"/>
          </p:cNvPicPr>
          <p:nvPr/>
        </p:nvPicPr>
        <p:blipFill>
          <a:blip r:embed="rId3" cstate="print"/>
          <a:srcRect/>
          <a:stretch>
            <a:fillRect/>
          </a:stretch>
        </p:blipFill>
        <p:spPr bwMode="auto">
          <a:xfrm>
            <a:off x="2500298" y="1857364"/>
            <a:ext cx="4762500" cy="3190875"/>
          </a:xfrm>
          <a:prstGeom prst="rect">
            <a:avLst/>
          </a:prstGeom>
          <a:noFill/>
        </p:spPr>
      </p:pic>
      <p:sp>
        <p:nvSpPr>
          <p:cNvPr id="5" name="Title 4"/>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52800" y="3048000"/>
            <a:ext cx="1828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 Power Plant </a:t>
            </a:r>
            <a:endParaRPr lang="en-IN" sz="2000" dirty="0"/>
          </a:p>
        </p:txBody>
      </p:sp>
      <p:sp>
        <p:nvSpPr>
          <p:cNvPr id="5" name="Notched Right Arrow 4"/>
          <p:cNvSpPr/>
          <p:nvPr/>
        </p:nvSpPr>
        <p:spPr>
          <a:xfrm>
            <a:off x="1447800" y="3276600"/>
            <a:ext cx="1371600" cy="533400"/>
          </a:xfrm>
          <a:prstGeom prst="notched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TextBox 6"/>
          <p:cNvSpPr txBox="1"/>
          <p:nvPr/>
        </p:nvSpPr>
        <p:spPr>
          <a:xfrm>
            <a:off x="457200" y="3962400"/>
            <a:ext cx="2590800" cy="707886"/>
          </a:xfrm>
          <a:prstGeom prst="rect">
            <a:avLst/>
          </a:prstGeom>
          <a:noFill/>
        </p:spPr>
        <p:txBody>
          <a:bodyPr wrap="square" rtlCol="0">
            <a:spAutoFit/>
          </a:bodyPr>
          <a:lstStyle/>
          <a:p>
            <a:r>
              <a:rPr lang="en-US" sz="2000" dirty="0" smtClean="0">
                <a:solidFill>
                  <a:srgbClr val="92D050"/>
                </a:solidFill>
              </a:rPr>
              <a:t>Input </a:t>
            </a:r>
          </a:p>
          <a:p>
            <a:r>
              <a:rPr lang="en-US" sz="2000" dirty="0" smtClean="0">
                <a:solidFill>
                  <a:srgbClr val="92D050"/>
                </a:solidFill>
              </a:rPr>
              <a:t>Natural Gas / Coal</a:t>
            </a:r>
            <a:endParaRPr lang="en-IN" sz="2000" dirty="0">
              <a:solidFill>
                <a:srgbClr val="92D050"/>
              </a:solidFill>
            </a:endParaRPr>
          </a:p>
        </p:txBody>
      </p:sp>
      <p:sp>
        <p:nvSpPr>
          <p:cNvPr id="8" name="TextBox 7"/>
          <p:cNvSpPr txBox="1"/>
          <p:nvPr/>
        </p:nvSpPr>
        <p:spPr>
          <a:xfrm>
            <a:off x="5334000" y="4038600"/>
            <a:ext cx="3810000" cy="400110"/>
          </a:xfrm>
          <a:prstGeom prst="rect">
            <a:avLst/>
          </a:prstGeom>
          <a:noFill/>
        </p:spPr>
        <p:txBody>
          <a:bodyPr wrap="square" rtlCol="0">
            <a:spAutoFit/>
          </a:bodyPr>
          <a:lstStyle/>
          <a:p>
            <a:r>
              <a:rPr lang="en-US" sz="2000" dirty="0" smtClean="0">
                <a:solidFill>
                  <a:srgbClr val="FF0000"/>
                </a:solidFill>
              </a:rPr>
              <a:t>Output Electricity  </a:t>
            </a:r>
            <a:endParaRPr lang="en-IN" sz="2000" dirty="0">
              <a:solidFill>
                <a:srgbClr val="FF0000"/>
              </a:solidFill>
            </a:endParaRPr>
          </a:p>
        </p:txBody>
      </p:sp>
      <p:sp>
        <p:nvSpPr>
          <p:cNvPr id="9" name="TextBox 8"/>
          <p:cNvSpPr txBox="1"/>
          <p:nvPr/>
        </p:nvSpPr>
        <p:spPr>
          <a:xfrm>
            <a:off x="304800" y="5257800"/>
            <a:ext cx="8305800" cy="1323439"/>
          </a:xfrm>
          <a:prstGeom prst="rect">
            <a:avLst/>
          </a:prstGeom>
          <a:noFill/>
        </p:spPr>
        <p:txBody>
          <a:bodyPr wrap="square" rtlCol="0">
            <a:spAutoFit/>
          </a:bodyPr>
          <a:lstStyle/>
          <a:p>
            <a:r>
              <a:rPr lang="en-US" sz="2000" dirty="0" smtClean="0">
                <a:solidFill>
                  <a:schemeClr val="tx1">
                    <a:lumMod val="95000"/>
                    <a:lumOff val="5000"/>
                  </a:schemeClr>
                </a:solidFill>
              </a:rPr>
              <a:t>Spread Contract –  Crack Spread , Spark Spread Contracts to Hedge</a:t>
            </a:r>
          </a:p>
          <a:p>
            <a:r>
              <a:rPr lang="en-US" sz="2000" dirty="0" smtClean="0">
                <a:solidFill>
                  <a:schemeClr val="tx1">
                    <a:lumMod val="95000"/>
                    <a:lumOff val="5000"/>
                  </a:schemeClr>
                </a:solidFill>
              </a:rPr>
              <a:t>If can pass on the risk to customers no need to hedge</a:t>
            </a:r>
          </a:p>
          <a:p>
            <a:r>
              <a:rPr lang="en-US" sz="2000" dirty="0" smtClean="0">
                <a:solidFill>
                  <a:schemeClr val="tx1">
                    <a:lumMod val="95000"/>
                    <a:lumOff val="5000"/>
                  </a:schemeClr>
                </a:solidFill>
              </a:rPr>
              <a:t>If Competitor gives fixed price , may need to hedge </a:t>
            </a:r>
          </a:p>
          <a:p>
            <a:r>
              <a:rPr lang="en-US" sz="2000" dirty="0" smtClean="0">
                <a:solidFill>
                  <a:schemeClr val="tx1">
                    <a:lumMod val="95000"/>
                    <a:lumOff val="5000"/>
                  </a:schemeClr>
                </a:solidFill>
              </a:rPr>
              <a:t>Long term contracts on both sides – is also a hedge </a:t>
            </a:r>
            <a:endParaRPr lang="en-IN" sz="2000" dirty="0">
              <a:solidFill>
                <a:schemeClr val="tx1">
                  <a:lumMod val="95000"/>
                  <a:lumOff val="5000"/>
                </a:schemeClr>
              </a:solidFill>
            </a:endParaRPr>
          </a:p>
        </p:txBody>
      </p:sp>
      <p:sp>
        <p:nvSpPr>
          <p:cNvPr id="10" name="Freeform 9"/>
          <p:cNvSpPr/>
          <p:nvPr/>
        </p:nvSpPr>
        <p:spPr>
          <a:xfrm>
            <a:off x="1244600" y="2269067"/>
            <a:ext cx="2478617" cy="2652183"/>
          </a:xfrm>
          <a:custGeom>
            <a:avLst/>
            <a:gdLst>
              <a:gd name="connsiteX0" fmla="*/ 0 w 2478617"/>
              <a:gd name="connsiteY0" fmla="*/ 1071033 h 2652183"/>
              <a:gd name="connsiteX1" fmla="*/ 190500 w 2478617"/>
              <a:gd name="connsiteY1" fmla="*/ 486833 h 2652183"/>
              <a:gd name="connsiteX2" fmla="*/ 749300 w 2478617"/>
              <a:gd name="connsiteY2" fmla="*/ 1744133 h 2652183"/>
              <a:gd name="connsiteX3" fmla="*/ 1257300 w 2478617"/>
              <a:gd name="connsiteY3" fmla="*/ 436033 h 2652183"/>
              <a:gd name="connsiteX4" fmla="*/ 1663700 w 2478617"/>
              <a:gd name="connsiteY4" fmla="*/ 309033 h 2652183"/>
              <a:gd name="connsiteX5" fmla="*/ 2070100 w 2478617"/>
              <a:gd name="connsiteY5" fmla="*/ 2290233 h 2652183"/>
              <a:gd name="connsiteX6" fmla="*/ 2425700 w 2478617"/>
              <a:gd name="connsiteY6" fmla="*/ 2480733 h 2652183"/>
              <a:gd name="connsiteX7" fmla="*/ 2387600 w 2478617"/>
              <a:gd name="connsiteY7" fmla="*/ 2468033 h 2652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8617" h="2652183">
                <a:moveTo>
                  <a:pt x="0" y="1071033"/>
                </a:moveTo>
                <a:cubicBezTo>
                  <a:pt x="32808" y="722841"/>
                  <a:pt x="65617" y="374650"/>
                  <a:pt x="190500" y="486833"/>
                </a:cubicBezTo>
                <a:cubicBezTo>
                  <a:pt x="315383" y="599016"/>
                  <a:pt x="571500" y="1752600"/>
                  <a:pt x="749300" y="1744133"/>
                </a:cubicBezTo>
                <a:cubicBezTo>
                  <a:pt x="927100" y="1735666"/>
                  <a:pt x="1104900" y="675216"/>
                  <a:pt x="1257300" y="436033"/>
                </a:cubicBezTo>
                <a:cubicBezTo>
                  <a:pt x="1409700" y="196850"/>
                  <a:pt x="1528233" y="0"/>
                  <a:pt x="1663700" y="309033"/>
                </a:cubicBezTo>
                <a:cubicBezTo>
                  <a:pt x="1799167" y="618066"/>
                  <a:pt x="1943100" y="1928283"/>
                  <a:pt x="2070100" y="2290233"/>
                </a:cubicBezTo>
                <a:cubicBezTo>
                  <a:pt x="2197100" y="2652183"/>
                  <a:pt x="2372783" y="2451100"/>
                  <a:pt x="2425700" y="2480733"/>
                </a:cubicBezTo>
                <a:cubicBezTo>
                  <a:pt x="2478617" y="2510366"/>
                  <a:pt x="2433108" y="2489199"/>
                  <a:pt x="2387600" y="2468033"/>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1" name="Notched Right Arrow 10"/>
          <p:cNvSpPr/>
          <p:nvPr/>
        </p:nvSpPr>
        <p:spPr>
          <a:xfrm>
            <a:off x="5715000" y="3352800"/>
            <a:ext cx="1371600" cy="533400"/>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Freeform 11"/>
          <p:cNvSpPr/>
          <p:nvPr/>
        </p:nvSpPr>
        <p:spPr>
          <a:xfrm>
            <a:off x="5765800" y="1828800"/>
            <a:ext cx="2311400" cy="2235200"/>
          </a:xfrm>
          <a:custGeom>
            <a:avLst/>
            <a:gdLst>
              <a:gd name="connsiteX0" fmla="*/ 0 w 2311400"/>
              <a:gd name="connsiteY0" fmla="*/ 2108200 h 2235200"/>
              <a:gd name="connsiteX1" fmla="*/ 177800 w 2311400"/>
              <a:gd name="connsiteY1" fmla="*/ 1117600 h 2235200"/>
              <a:gd name="connsiteX2" fmla="*/ 736600 w 2311400"/>
              <a:gd name="connsiteY2" fmla="*/ 2095500 h 2235200"/>
              <a:gd name="connsiteX3" fmla="*/ 939800 w 2311400"/>
              <a:gd name="connsiteY3" fmla="*/ 838200 h 2235200"/>
              <a:gd name="connsiteX4" fmla="*/ 1130300 w 2311400"/>
              <a:gd name="connsiteY4" fmla="*/ 25400 h 2235200"/>
              <a:gd name="connsiteX5" fmla="*/ 1460500 w 2311400"/>
              <a:gd name="connsiteY5" fmla="*/ 990600 h 2235200"/>
              <a:gd name="connsiteX6" fmla="*/ 1587500 w 2311400"/>
              <a:gd name="connsiteY6" fmla="*/ 635000 h 2235200"/>
              <a:gd name="connsiteX7" fmla="*/ 1828800 w 2311400"/>
              <a:gd name="connsiteY7" fmla="*/ 914400 h 2235200"/>
              <a:gd name="connsiteX8" fmla="*/ 2070100 w 2311400"/>
              <a:gd name="connsiteY8" fmla="*/ 1422400 h 2235200"/>
              <a:gd name="connsiteX9" fmla="*/ 2311400 w 2311400"/>
              <a:gd name="connsiteY9" fmla="*/ 2235200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1400" h="2235200">
                <a:moveTo>
                  <a:pt x="0" y="2108200"/>
                </a:moveTo>
                <a:cubicBezTo>
                  <a:pt x="27516" y="1613958"/>
                  <a:pt x="55033" y="1119717"/>
                  <a:pt x="177800" y="1117600"/>
                </a:cubicBezTo>
                <a:cubicBezTo>
                  <a:pt x="300567" y="1115483"/>
                  <a:pt x="609600" y="2142067"/>
                  <a:pt x="736600" y="2095500"/>
                </a:cubicBezTo>
                <a:cubicBezTo>
                  <a:pt x="863600" y="2048933"/>
                  <a:pt x="874183" y="1183217"/>
                  <a:pt x="939800" y="838200"/>
                </a:cubicBezTo>
                <a:cubicBezTo>
                  <a:pt x="1005417" y="493183"/>
                  <a:pt x="1043517" y="0"/>
                  <a:pt x="1130300" y="25400"/>
                </a:cubicBezTo>
                <a:cubicBezTo>
                  <a:pt x="1217083" y="50800"/>
                  <a:pt x="1384300" y="889000"/>
                  <a:pt x="1460500" y="990600"/>
                </a:cubicBezTo>
                <a:cubicBezTo>
                  <a:pt x="1536700" y="1092200"/>
                  <a:pt x="1526117" y="647700"/>
                  <a:pt x="1587500" y="635000"/>
                </a:cubicBezTo>
                <a:cubicBezTo>
                  <a:pt x="1648883" y="622300"/>
                  <a:pt x="1748367" y="783167"/>
                  <a:pt x="1828800" y="914400"/>
                </a:cubicBezTo>
                <a:cubicBezTo>
                  <a:pt x="1909233" y="1045633"/>
                  <a:pt x="1989667" y="1202267"/>
                  <a:pt x="2070100" y="1422400"/>
                </a:cubicBezTo>
                <a:cubicBezTo>
                  <a:pt x="2150533" y="1642533"/>
                  <a:pt x="2230966" y="1938866"/>
                  <a:pt x="2311400" y="223520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13" name="TextBox 12"/>
          <p:cNvSpPr txBox="1"/>
          <p:nvPr/>
        </p:nvSpPr>
        <p:spPr>
          <a:xfrm>
            <a:off x="1066800" y="2362200"/>
            <a:ext cx="1295400" cy="307777"/>
          </a:xfrm>
          <a:prstGeom prst="rect">
            <a:avLst/>
          </a:prstGeom>
          <a:noFill/>
        </p:spPr>
        <p:txBody>
          <a:bodyPr wrap="square" rtlCol="0">
            <a:spAutoFit/>
          </a:bodyPr>
          <a:lstStyle/>
          <a:p>
            <a:r>
              <a:rPr lang="en-US" sz="1400" dirty="0" smtClean="0">
                <a:solidFill>
                  <a:schemeClr val="tx1">
                    <a:lumMod val="95000"/>
                    <a:lumOff val="5000"/>
                  </a:schemeClr>
                </a:solidFill>
              </a:rPr>
              <a:t>Price Risk </a:t>
            </a:r>
            <a:endParaRPr lang="en-IN" sz="1400" dirty="0">
              <a:solidFill>
                <a:schemeClr val="tx1">
                  <a:lumMod val="95000"/>
                  <a:lumOff val="5000"/>
                </a:schemeClr>
              </a:solidFill>
            </a:endParaRPr>
          </a:p>
        </p:txBody>
      </p:sp>
      <p:sp>
        <p:nvSpPr>
          <p:cNvPr id="14" name="TextBox 13"/>
          <p:cNvSpPr txBox="1"/>
          <p:nvPr/>
        </p:nvSpPr>
        <p:spPr>
          <a:xfrm>
            <a:off x="7696200" y="2590800"/>
            <a:ext cx="1295400" cy="307777"/>
          </a:xfrm>
          <a:prstGeom prst="rect">
            <a:avLst/>
          </a:prstGeom>
          <a:noFill/>
        </p:spPr>
        <p:txBody>
          <a:bodyPr wrap="square" rtlCol="0">
            <a:spAutoFit/>
          </a:bodyPr>
          <a:lstStyle/>
          <a:p>
            <a:r>
              <a:rPr lang="en-US" sz="1400" dirty="0" smtClean="0">
                <a:solidFill>
                  <a:schemeClr val="tx1">
                    <a:lumMod val="95000"/>
                    <a:lumOff val="5000"/>
                  </a:schemeClr>
                </a:solidFill>
              </a:rPr>
              <a:t>Price Risk </a:t>
            </a:r>
            <a:endParaRPr lang="en-IN" sz="1400" dirty="0">
              <a:solidFill>
                <a:schemeClr val="tx1">
                  <a:lumMod val="95000"/>
                  <a:lumOff val="5000"/>
                </a:schemeClr>
              </a:solidFill>
            </a:endParaRPr>
          </a:p>
        </p:txBody>
      </p:sp>
      <p:sp>
        <p:nvSpPr>
          <p:cNvPr id="15" name="TextBox 14"/>
          <p:cNvSpPr txBox="1"/>
          <p:nvPr/>
        </p:nvSpPr>
        <p:spPr>
          <a:xfrm>
            <a:off x="3429000" y="2438400"/>
            <a:ext cx="1676400" cy="523220"/>
          </a:xfrm>
          <a:prstGeom prst="rect">
            <a:avLst/>
          </a:prstGeom>
          <a:noFill/>
        </p:spPr>
        <p:txBody>
          <a:bodyPr wrap="square" rtlCol="0">
            <a:spAutoFit/>
          </a:bodyPr>
          <a:lstStyle/>
          <a:p>
            <a:r>
              <a:rPr lang="en-US" sz="1400" dirty="0" smtClean="0">
                <a:solidFill>
                  <a:schemeClr val="tx1">
                    <a:lumMod val="95000"/>
                    <a:lumOff val="5000"/>
                  </a:schemeClr>
                </a:solidFill>
              </a:rPr>
              <a:t>Credit Risk and Operational  Risk </a:t>
            </a:r>
            <a:endParaRPr lang="en-IN" sz="1400" dirty="0">
              <a:solidFill>
                <a:schemeClr val="tx1">
                  <a:lumMod val="95000"/>
                  <a:lumOff val="5000"/>
                </a:schemeClr>
              </a:solidFill>
            </a:endParaRPr>
          </a:p>
        </p:txBody>
      </p:sp>
      <p:sp>
        <p:nvSpPr>
          <p:cNvPr id="16" name="Title 15"/>
          <p:cNvSpPr>
            <a:spLocks noGrp="1"/>
          </p:cNvSpPr>
          <p:nvPr>
            <p:ph type="title" idx="4294967295"/>
          </p:nvPr>
        </p:nvSpPr>
        <p:spPr>
          <a:xfrm>
            <a:off x="381000" y="533400"/>
            <a:ext cx="8229600" cy="1143000"/>
          </a:xfrm>
        </p:spPr>
        <p:txBody>
          <a:bodyPr>
            <a:normAutofit/>
          </a:bodyPr>
          <a:lstStyle/>
          <a:p>
            <a:r>
              <a:rPr lang="en-US" sz="2800" dirty="0" smtClean="0"/>
              <a:t>Risk Model for a Company  </a:t>
            </a:r>
            <a:endParaRPr lang="en-IN"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2400" y="1752600"/>
            <a:ext cx="3276600" cy="830997"/>
          </a:xfrm>
          <a:prstGeom prst="rect">
            <a:avLst/>
          </a:prstGeom>
          <a:solidFill>
            <a:srgbClr val="FFC000"/>
          </a:solidFill>
        </p:spPr>
        <p:txBody>
          <a:bodyPr wrap="square" rtlCol="0">
            <a:spAutoFit/>
          </a:bodyPr>
          <a:lstStyle/>
          <a:p>
            <a:r>
              <a:rPr lang="en-US" sz="1600" dirty="0" smtClean="0">
                <a:solidFill>
                  <a:schemeClr val="tx1">
                    <a:lumMod val="95000"/>
                    <a:lumOff val="5000"/>
                  </a:schemeClr>
                </a:solidFill>
              </a:rPr>
              <a:t>ABC Buys Natural Gas December  2011 expiry at  $ 4 / </a:t>
            </a:r>
            <a:r>
              <a:rPr lang="en-US" sz="1600" dirty="0" err="1" smtClean="0">
                <a:solidFill>
                  <a:schemeClr val="tx1">
                    <a:lumMod val="95000"/>
                    <a:lumOff val="5000"/>
                  </a:schemeClr>
                </a:solidFill>
              </a:rPr>
              <a:t>mmbtu</a:t>
            </a:r>
            <a:r>
              <a:rPr lang="en-US" sz="1600" dirty="0" smtClean="0">
                <a:solidFill>
                  <a:schemeClr val="tx1">
                    <a:lumMod val="95000"/>
                    <a:lumOff val="5000"/>
                  </a:schemeClr>
                </a:solidFill>
              </a:rPr>
              <a:t>.</a:t>
            </a:r>
          </a:p>
          <a:p>
            <a:r>
              <a:rPr lang="en-US" sz="1600" dirty="0" smtClean="0">
                <a:solidFill>
                  <a:schemeClr val="tx1">
                    <a:lumMod val="95000"/>
                    <a:lumOff val="5000"/>
                  </a:schemeClr>
                </a:solidFill>
              </a:rPr>
              <a:t>This is the Futures contract price </a:t>
            </a:r>
            <a:endParaRPr lang="en-IN" sz="1600" dirty="0">
              <a:solidFill>
                <a:schemeClr val="tx1">
                  <a:lumMod val="95000"/>
                  <a:lumOff val="5000"/>
                </a:schemeClr>
              </a:solidFill>
            </a:endParaRPr>
          </a:p>
        </p:txBody>
      </p:sp>
      <p:grpSp>
        <p:nvGrpSpPr>
          <p:cNvPr id="17" name="Group 16"/>
          <p:cNvGrpSpPr/>
          <p:nvPr/>
        </p:nvGrpSpPr>
        <p:grpSpPr>
          <a:xfrm>
            <a:off x="152400" y="2882900"/>
            <a:ext cx="5638800" cy="1372632"/>
            <a:chOff x="152400" y="4191000"/>
            <a:chExt cx="5638800" cy="1372632"/>
          </a:xfrm>
        </p:grpSpPr>
        <p:cxnSp>
          <p:nvCxnSpPr>
            <p:cNvPr id="8" name="Straight Arrow Connector 7"/>
            <p:cNvCxnSpPr/>
            <p:nvPr/>
          </p:nvCxnSpPr>
          <p:spPr>
            <a:xfrm>
              <a:off x="381000" y="4648200"/>
              <a:ext cx="54102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63500" y="4648200"/>
              <a:ext cx="9144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a:off x="4648200" y="4648200"/>
              <a:ext cx="914400"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52400" y="5181600"/>
              <a:ext cx="1981200" cy="369332"/>
            </a:xfrm>
            <a:prstGeom prst="rect">
              <a:avLst/>
            </a:prstGeom>
            <a:noFill/>
          </p:spPr>
          <p:txBody>
            <a:bodyPr wrap="square" rtlCol="0">
              <a:spAutoFit/>
            </a:bodyPr>
            <a:lstStyle/>
            <a:p>
              <a:r>
                <a:rPr lang="en-US" sz="1800" dirty="0" smtClean="0">
                  <a:solidFill>
                    <a:schemeClr val="tx1">
                      <a:lumMod val="95000"/>
                      <a:lumOff val="5000"/>
                    </a:schemeClr>
                  </a:solidFill>
                </a:rPr>
                <a:t>23 </a:t>
              </a:r>
              <a:r>
                <a:rPr lang="en-US" sz="1800" baseline="30000" dirty="0" smtClean="0">
                  <a:solidFill>
                    <a:schemeClr val="tx1">
                      <a:lumMod val="95000"/>
                      <a:lumOff val="5000"/>
                    </a:schemeClr>
                  </a:solidFill>
                </a:rPr>
                <a:t>rd</a:t>
              </a:r>
              <a:r>
                <a:rPr lang="en-US" sz="1800" dirty="0" smtClean="0">
                  <a:solidFill>
                    <a:schemeClr val="tx1">
                      <a:lumMod val="95000"/>
                      <a:lumOff val="5000"/>
                    </a:schemeClr>
                  </a:solidFill>
                </a:rPr>
                <a:t> July 2011 </a:t>
              </a:r>
              <a:endParaRPr lang="en-IN" sz="1800" dirty="0">
                <a:solidFill>
                  <a:schemeClr val="tx1">
                    <a:lumMod val="95000"/>
                    <a:lumOff val="5000"/>
                  </a:schemeClr>
                </a:solidFill>
              </a:endParaRPr>
            </a:p>
          </p:txBody>
        </p:sp>
        <p:sp>
          <p:nvSpPr>
            <p:cNvPr id="15" name="TextBox 14"/>
            <p:cNvSpPr txBox="1"/>
            <p:nvPr/>
          </p:nvSpPr>
          <p:spPr>
            <a:xfrm>
              <a:off x="4114800" y="5194300"/>
              <a:ext cx="1676400" cy="369332"/>
            </a:xfrm>
            <a:prstGeom prst="rect">
              <a:avLst/>
            </a:prstGeom>
            <a:noFill/>
          </p:spPr>
          <p:txBody>
            <a:bodyPr wrap="square" rtlCol="0">
              <a:spAutoFit/>
            </a:bodyPr>
            <a:lstStyle/>
            <a:p>
              <a:r>
                <a:rPr lang="en-US" sz="1800" dirty="0" smtClean="0">
                  <a:solidFill>
                    <a:schemeClr val="tx1">
                      <a:lumMod val="95000"/>
                      <a:lumOff val="5000"/>
                    </a:schemeClr>
                  </a:solidFill>
                </a:rPr>
                <a:t>1</a:t>
              </a:r>
              <a:r>
                <a:rPr lang="en-US" sz="1800" baseline="30000" dirty="0" smtClean="0">
                  <a:solidFill>
                    <a:schemeClr val="tx1">
                      <a:lumMod val="95000"/>
                      <a:lumOff val="5000"/>
                    </a:schemeClr>
                  </a:solidFill>
                </a:rPr>
                <a:t>st</a:t>
              </a:r>
              <a:r>
                <a:rPr lang="en-US" sz="1800" dirty="0" smtClean="0">
                  <a:solidFill>
                    <a:schemeClr val="tx1">
                      <a:lumMod val="95000"/>
                      <a:lumOff val="5000"/>
                    </a:schemeClr>
                  </a:solidFill>
                </a:rPr>
                <a:t> Dec 2011 </a:t>
              </a:r>
              <a:endParaRPr lang="en-IN" sz="1800" dirty="0">
                <a:solidFill>
                  <a:schemeClr val="tx1">
                    <a:lumMod val="95000"/>
                    <a:lumOff val="5000"/>
                  </a:schemeClr>
                </a:solidFill>
              </a:endParaRPr>
            </a:p>
          </p:txBody>
        </p:sp>
      </p:grpSp>
      <p:cxnSp>
        <p:nvCxnSpPr>
          <p:cNvPr id="19" name="Straight Arrow Connector 18"/>
          <p:cNvCxnSpPr/>
          <p:nvPr/>
        </p:nvCxnSpPr>
        <p:spPr>
          <a:xfrm flipV="1">
            <a:off x="5105400" y="2286000"/>
            <a:ext cx="1295400" cy="10668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5130800" y="3352800"/>
            <a:ext cx="1447800" cy="9906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5638800" y="838200"/>
            <a:ext cx="3276600" cy="1323439"/>
          </a:xfrm>
          <a:prstGeom prst="rect">
            <a:avLst/>
          </a:prstGeom>
          <a:solidFill>
            <a:srgbClr val="92D050"/>
          </a:solidFill>
        </p:spPr>
        <p:txBody>
          <a:bodyPr wrap="square" rtlCol="0">
            <a:spAutoFit/>
          </a:bodyPr>
          <a:lstStyle/>
          <a:p>
            <a:r>
              <a:rPr lang="en-US" sz="1600" dirty="0" smtClean="0">
                <a:solidFill>
                  <a:schemeClr val="tx1">
                    <a:lumMod val="95000"/>
                    <a:lumOff val="5000"/>
                  </a:schemeClr>
                </a:solidFill>
              </a:rPr>
              <a:t>Price increases to $ 5 / </a:t>
            </a:r>
            <a:r>
              <a:rPr lang="en-US" sz="1600" dirty="0" err="1" smtClean="0">
                <a:solidFill>
                  <a:schemeClr val="tx1">
                    <a:lumMod val="95000"/>
                    <a:lumOff val="5000"/>
                  </a:schemeClr>
                </a:solidFill>
              </a:rPr>
              <a:t>mmbtu</a:t>
            </a:r>
            <a:r>
              <a:rPr lang="en-US" sz="1600" dirty="0" smtClean="0">
                <a:solidFill>
                  <a:schemeClr val="tx1">
                    <a:lumMod val="95000"/>
                    <a:lumOff val="5000"/>
                  </a:schemeClr>
                </a:solidFill>
              </a:rPr>
              <a:t> </a:t>
            </a:r>
          </a:p>
          <a:p>
            <a:r>
              <a:rPr lang="en-US" sz="1600" dirty="0" smtClean="0">
                <a:solidFill>
                  <a:schemeClr val="tx1">
                    <a:lumMod val="95000"/>
                    <a:lumOff val="5000"/>
                  </a:schemeClr>
                </a:solidFill>
              </a:rPr>
              <a:t>Sell financial Contract at $ 5 </a:t>
            </a:r>
          </a:p>
          <a:p>
            <a:r>
              <a:rPr lang="en-US" sz="1600" dirty="0" smtClean="0">
                <a:solidFill>
                  <a:schemeClr val="tx1">
                    <a:lumMod val="95000"/>
                    <a:lumOff val="5000"/>
                  </a:schemeClr>
                </a:solidFill>
              </a:rPr>
              <a:t>Profit of $1  </a:t>
            </a:r>
          </a:p>
          <a:p>
            <a:r>
              <a:rPr lang="en-US" sz="1600" dirty="0" smtClean="0">
                <a:solidFill>
                  <a:schemeClr val="tx1">
                    <a:lumMod val="95000"/>
                    <a:lumOff val="5000"/>
                  </a:schemeClr>
                </a:solidFill>
              </a:rPr>
              <a:t>Buy In physical Spot  at $ 5  </a:t>
            </a:r>
          </a:p>
          <a:p>
            <a:r>
              <a:rPr lang="en-US" sz="1600" dirty="0" smtClean="0">
                <a:solidFill>
                  <a:schemeClr val="tx1">
                    <a:lumMod val="95000"/>
                    <a:lumOff val="5000"/>
                  </a:schemeClr>
                </a:solidFill>
              </a:rPr>
              <a:t>Effective Price = 5 - 1 =$ 4  </a:t>
            </a:r>
            <a:r>
              <a:rPr lang="en-US" dirty="0" smtClean="0">
                <a:solidFill>
                  <a:schemeClr val="tx1">
                    <a:lumMod val="95000"/>
                    <a:lumOff val="5000"/>
                  </a:schemeClr>
                </a:solidFill>
              </a:rPr>
              <a:t> </a:t>
            </a:r>
            <a:endParaRPr lang="en-IN" dirty="0">
              <a:solidFill>
                <a:schemeClr val="tx1">
                  <a:lumMod val="95000"/>
                  <a:lumOff val="5000"/>
                </a:schemeClr>
              </a:solidFill>
            </a:endParaRPr>
          </a:p>
        </p:txBody>
      </p:sp>
      <p:sp>
        <p:nvSpPr>
          <p:cNvPr id="23" name="TextBox 22"/>
          <p:cNvSpPr txBox="1"/>
          <p:nvPr/>
        </p:nvSpPr>
        <p:spPr>
          <a:xfrm>
            <a:off x="5562600" y="4724400"/>
            <a:ext cx="3276600" cy="1323439"/>
          </a:xfrm>
          <a:prstGeom prst="rect">
            <a:avLst/>
          </a:prstGeom>
          <a:solidFill>
            <a:srgbClr val="FF0000"/>
          </a:solidFill>
        </p:spPr>
        <p:txBody>
          <a:bodyPr wrap="square" rtlCol="0">
            <a:spAutoFit/>
          </a:bodyPr>
          <a:lstStyle/>
          <a:p>
            <a:r>
              <a:rPr lang="en-US" sz="1600" dirty="0" smtClean="0">
                <a:solidFill>
                  <a:schemeClr val="tx1">
                    <a:lumMod val="95000"/>
                    <a:lumOff val="5000"/>
                  </a:schemeClr>
                </a:solidFill>
              </a:rPr>
              <a:t>Price decreases to  $ 3/ </a:t>
            </a:r>
            <a:r>
              <a:rPr lang="en-US" sz="1600" dirty="0" err="1" smtClean="0">
                <a:solidFill>
                  <a:schemeClr val="tx1">
                    <a:lumMod val="95000"/>
                    <a:lumOff val="5000"/>
                  </a:schemeClr>
                </a:solidFill>
              </a:rPr>
              <a:t>mmbtu</a:t>
            </a:r>
            <a:endParaRPr lang="en-US" sz="1600" dirty="0" smtClean="0">
              <a:solidFill>
                <a:schemeClr val="tx1">
                  <a:lumMod val="95000"/>
                  <a:lumOff val="5000"/>
                </a:schemeClr>
              </a:solidFill>
            </a:endParaRPr>
          </a:p>
          <a:p>
            <a:r>
              <a:rPr lang="en-US" sz="1600" dirty="0" smtClean="0">
                <a:solidFill>
                  <a:schemeClr val="tx1">
                    <a:lumMod val="95000"/>
                    <a:lumOff val="5000"/>
                  </a:schemeClr>
                </a:solidFill>
              </a:rPr>
              <a:t>Sell financial contract at $3</a:t>
            </a:r>
          </a:p>
          <a:p>
            <a:r>
              <a:rPr lang="en-US" sz="1600" dirty="0" smtClean="0">
                <a:solidFill>
                  <a:schemeClr val="tx1">
                    <a:lumMod val="95000"/>
                    <a:lumOff val="5000"/>
                  </a:schemeClr>
                </a:solidFill>
              </a:rPr>
              <a:t>Loss of $1</a:t>
            </a:r>
          </a:p>
          <a:p>
            <a:r>
              <a:rPr lang="en-US" sz="1600" dirty="0" smtClean="0">
                <a:solidFill>
                  <a:schemeClr val="tx1">
                    <a:lumMod val="95000"/>
                    <a:lumOff val="5000"/>
                  </a:schemeClr>
                </a:solidFill>
              </a:rPr>
              <a:t>Buy In physical Spot at $3 </a:t>
            </a:r>
          </a:p>
          <a:p>
            <a:r>
              <a:rPr lang="en-US" sz="1600" dirty="0" smtClean="0">
                <a:solidFill>
                  <a:schemeClr val="tx1">
                    <a:lumMod val="95000"/>
                    <a:lumOff val="5000"/>
                  </a:schemeClr>
                </a:solidFill>
              </a:rPr>
              <a:t>Effective Price = 3+ 1 = $4  </a:t>
            </a:r>
            <a:r>
              <a:rPr lang="en-US" dirty="0" smtClean="0">
                <a:solidFill>
                  <a:schemeClr val="tx1">
                    <a:lumMod val="95000"/>
                    <a:lumOff val="5000"/>
                  </a:schemeClr>
                </a:solidFill>
              </a:rPr>
              <a:t> </a:t>
            </a:r>
            <a:endParaRPr lang="en-IN" dirty="0">
              <a:solidFill>
                <a:schemeClr val="tx1">
                  <a:lumMod val="95000"/>
                  <a:lumOff val="5000"/>
                </a:schemeClr>
              </a:solidFill>
            </a:endParaRPr>
          </a:p>
        </p:txBody>
      </p:sp>
      <p:sp>
        <p:nvSpPr>
          <p:cNvPr id="24" name="TextBox 23"/>
          <p:cNvSpPr txBox="1"/>
          <p:nvPr/>
        </p:nvSpPr>
        <p:spPr>
          <a:xfrm>
            <a:off x="457200" y="914400"/>
            <a:ext cx="6019800" cy="584775"/>
          </a:xfrm>
          <a:prstGeom prst="rect">
            <a:avLst/>
          </a:prstGeom>
          <a:noFill/>
        </p:spPr>
        <p:txBody>
          <a:bodyPr wrap="square" rtlCol="0">
            <a:spAutoFit/>
          </a:bodyPr>
          <a:lstStyle/>
          <a:p>
            <a:r>
              <a:rPr lang="en-US" sz="3200" dirty="0" smtClean="0">
                <a:solidFill>
                  <a:schemeClr val="tx2"/>
                </a:solidFill>
                <a:latin typeface="+mj-lt"/>
                <a:ea typeface="+mj-ea"/>
                <a:cs typeface="+mj-cs"/>
              </a:rPr>
              <a:t>How a hedge works ? </a:t>
            </a:r>
            <a:endParaRPr lang="en-IN" sz="3200" dirty="0">
              <a:solidFill>
                <a:schemeClr val="tx2"/>
              </a:solidFill>
              <a:latin typeface="+mj-lt"/>
              <a:ea typeface="+mj-ea"/>
              <a:cs typeface="+mj-cs"/>
            </a:endParaRPr>
          </a:p>
        </p:txBody>
      </p:sp>
      <p:sp>
        <p:nvSpPr>
          <p:cNvPr id="25" name="TextBox 24"/>
          <p:cNvSpPr txBox="1"/>
          <p:nvPr/>
        </p:nvSpPr>
        <p:spPr>
          <a:xfrm>
            <a:off x="6172200" y="2971800"/>
            <a:ext cx="2362200" cy="1077218"/>
          </a:xfrm>
          <a:prstGeom prst="rect">
            <a:avLst/>
          </a:prstGeom>
          <a:noFill/>
          <a:ln>
            <a:solidFill>
              <a:schemeClr val="tx1"/>
            </a:solidFill>
          </a:ln>
        </p:spPr>
        <p:txBody>
          <a:bodyPr wrap="square" rtlCol="0">
            <a:spAutoFit/>
          </a:bodyPr>
          <a:lstStyle/>
          <a:p>
            <a:r>
              <a:rPr lang="en-US" sz="1600" dirty="0" smtClean="0">
                <a:solidFill>
                  <a:schemeClr val="tx1">
                    <a:lumMod val="95000"/>
                    <a:lumOff val="5000"/>
                  </a:schemeClr>
                </a:solidFill>
              </a:rPr>
              <a:t>Price Fixed at $ </a:t>
            </a:r>
          </a:p>
          <a:p>
            <a:r>
              <a:rPr lang="en-US" sz="1600" dirty="0" smtClean="0">
                <a:solidFill>
                  <a:schemeClr val="tx1">
                    <a:lumMod val="95000"/>
                    <a:lumOff val="5000"/>
                  </a:schemeClr>
                </a:solidFill>
              </a:rPr>
              <a:t>4/ </a:t>
            </a:r>
            <a:r>
              <a:rPr lang="en-US" sz="1600" dirty="0" err="1" smtClean="0">
                <a:solidFill>
                  <a:schemeClr val="tx1">
                    <a:lumMod val="95000"/>
                    <a:lumOff val="5000"/>
                  </a:schemeClr>
                </a:solidFill>
              </a:rPr>
              <a:t>mmbtu</a:t>
            </a:r>
            <a:r>
              <a:rPr lang="en-US" sz="1600" dirty="0" smtClean="0">
                <a:solidFill>
                  <a:schemeClr val="tx1">
                    <a:lumMod val="95000"/>
                    <a:lumOff val="5000"/>
                  </a:schemeClr>
                </a:solidFill>
              </a:rPr>
              <a:t> come what may  !</a:t>
            </a:r>
          </a:p>
          <a:p>
            <a:r>
              <a:rPr lang="en-US" sz="1600" dirty="0" smtClean="0">
                <a:solidFill>
                  <a:schemeClr val="tx1">
                    <a:lumMod val="95000"/>
                    <a:lumOff val="5000"/>
                  </a:schemeClr>
                </a:solidFill>
              </a:rPr>
              <a:t>No price risk </a:t>
            </a:r>
            <a:endParaRPr lang="en-IN" sz="1600" dirty="0">
              <a:solidFill>
                <a:schemeClr val="tx1">
                  <a:lumMod val="95000"/>
                  <a:lumOff val="5000"/>
                </a:schemeClr>
              </a:solidFill>
            </a:endParaRPr>
          </a:p>
        </p:txBody>
      </p:sp>
      <p:sp>
        <p:nvSpPr>
          <p:cNvPr id="16" name="TextBox 15"/>
          <p:cNvSpPr txBox="1"/>
          <p:nvPr/>
        </p:nvSpPr>
        <p:spPr>
          <a:xfrm>
            <a:off x="2362200" y="3429000"/>
            <a:ext cx="2057400" cy="338554"/>
          </a:xfrm>
          <a:prstGeom prst="rect">
            <a:avLst/>
          </a:prstGeom>
          <a:noFill/>
        </p:spPr>
        <p:txBody>
          <a:bodyPr wrap="square" rtlCol="0">
            <a:spAutoFit/>
          </a:bodyPr>
          <a:lstStyle/>
          <a:p>
            <a:r>
              <a:rPr lang="en-US" sz="1600" dirty="0" smtClean="0">
                <a:solidFill>
                  <a:schemeClr val="tx1"/>
                </a:solidFill>
              </a:rPr>
              <a:t>Time Axis </a:t>
            </a:r>
            <a:endParaRPr lang="en-US" sz="1600" dirty="0">
              <a:solidFill>
                <a:schemeClr val="tx1"/>
              </a:solidFill>
            </a:endParaRPr>
          </a:p>
        </p:txBody>
      </p:sp>
      <p:cxnSp>
        <p:nvCxnSpPr>
          <p:cNvPr id="21" name="Straight Arrow Connector 20"/>
          <p:cNvCxnSpPr/>
          <p:nvPr/>
        </p:nvCxnSpPr>
        <p:spPr>
          <a:xfrm rot="5400000">
            <a:off x="304800" y="2819400"/>
            <a:ext cx="609600" cy="304800"/>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838200" y="6229290"/>
            <a:ext cx="7086600" cy="400110"/>
          </a:xfrm>
          <a:prstGeom prst="rect">
            <a:avLst/>
          </a:prstGeom>
          <a:solidFill>
            <a:srgbClr val="FFC000"/>
          </a:solidFill>
        </p:spPr>
        <p:txBody>
          <a:bodyPr wrap="square" rtlCol="0">
            <a:spAutoFit/>
          </a:bodyPr>
          <a:lstStyle/>
          <a:p>
            <a:r>
              <a:rPr lang="en-US" sz="2000" i="1" dirty="0" smtClean="0">
                <a:solidFill>
                  <a:schemeClr val="tx1"/>
                </a:solidFill>
              </a:rPr>
              <a:t>Both physical and financial position to be looked at together </a:t>
            </a:r>
            <a:endParaRPr lang="en-IN" sz="2000"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linds(horizontal)">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Flow</Template>
  <TotalTime>4909</TotalTime>
  <Words>5111</Words>
  <Application>Microsoft Office PowerPoint</Application>
  <PresentationFormat>On-screen Show (4:3)</PresentationFormat>
  <Paragraphs>1091</Paragraphs>
  <Slides>75</Slides>
  <Notes>75</Notes>
  <HiddenSlides>1</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Flow</vt:lpstr>
      <vt:lpstr>Slide 1</vt:lpstr>
      <vt:lpstr>We shall discuss….</vt:lpstr>
      <vt:lpstr>Interesting facts </vt:lpstr>
      <vt:lpstr> Markets </vt:lpstr>
      <vt:lpstr>Market Development  S- Curve </vt:lpstr>
      <vt:lpstr>Why have a Power Market ? </vt:lpstr>
      <vt:lpstr>Why have a power market ? </vt:lpstr>
      <vt:lpstr>Risk Model for a Company  </vt:lpstr>
      <vt:lpstr>Slide 9</vt:lpstr>
      <vt:lpstr>Indian Power Markets</vt:lpstr>
      <vt:lpstr>Evolving Power Industry Structure </vt:lpstr>
      <vt:lpstr>Market related Sections in Electricity Act 2003</vt:lpstr>
      <vt:lpstr>Slide 13</vt:lpstr>
      <vt:lpstr>Power Market Structure in India  </vt:lpstr>
      <vt:lpstr>Slide 15</vt:lpstr>
      <vt:lpstr>Some Features of Short Term Power Markets</vt:lpstr>
      <vt:lpstr> How DISCOMs Procure Power</vt:lpstr>
      <vt:lpstr> DISCOM Portfolio </vt:lpstr>
      <vt:lpstr>Market Breakup  </vt:lpstr>
      <vt:lpstr>Slide 20</vt:lpstr>
      <vt:lpstr>Slide 21</vt:lpstr>
      <vt:lpstr>Slide 22</vt:lpstr>
      <vt:lpstr>Volume of Transactions </vt:lpstr>
      <vt:lpstr>Price trend in Short Term markets</vt:lpstr>
      <vt:lpstr> Short Term Price Range  ( Jan – Dec 2010)   </vt:lpstr>
      <vt:lpstr>Slide 26</vt:lpstr>
      <vt:lpstr>Slide 27</vt:lpstr>
      <vt:lpstr>Slide 28</vt:lpstr>
      <vt:lpstr>Time of day prices on PX  </vt:lpstr>
      <vt:lpstr> Comparative Prices in 2011</vt:lpstr>
      <vt:lpstr>Power Exchanges in India</vt:lpstr>
      <vt:lpstr>Power Exchange – Model  </vt:lpstr>
      <vt:lpstr>Power Exchange-  Features </vt:lpstr>
      <vt:lpstr>Slide 34</vt:lpstr>
      <vt:lpstr>Slide 35</vt:lpstr>
      <vt:lpstr>Slide 36</vt:lpstr>
      <vt:lpstr>Slide 37</vt:lpstr>
      <vt:lpstr>Slide 38</vt:lpstr>
      <vt:lpstr>Match demand and supply </vt:lpstr>
      <vt:lpstr>BID AREAS</vt:lpstr>
      <vt:lpstr>Collective transaction:  TREATMENT OF LOSSES</vt:lpstr>
      <vt:lpstr>Slide 42</vt:lpstr>
      <vt:lpstr>Regulatory Initiatives for Market Development </vt:lpstr>
      <vt:lpstr>Regulations CERC </vt:lpstr>
      <vt:lpstr>Power Market Regulation </vt:lpstr>
      <vt:lpstr>Short Term Open Access Regulations </vt:lpstr>
      <vt:lpstr>Long/Medium term Open Access Regulation</vt:lpstr>
      <vt:lpstr>Trading License Regulation </vt:lpstr>
      <vt:lpstr>Regulation on Grant Transmission License </vt:lpstr>
      <vt:lpstr>Market Monitoring </vt:lpstr>
      <vt:lpstr>Regulators role </vt:lpstr>
      <vt:lpstr>Short Term vs Long term Contract </vt:lpstr>
      <vt:lpstr>Short Term vs Long term Contract </vt:lpstr>
      <vt:lpstr>Capacity Markets </vt:lpstr>
      <vt:lpstr>Competitive bidding – CERC reco</vt:lpstr>
      <vt:lpstr> Sec11, Open Access denial – CERC Reco</vt:lpstr>
      <vt:lpstr> Free Hydro power sale by States – CERC Reco</vt:lpstr>
      <vt:lpstr>Ring fencing of Load Dispatch Centers –CERC Reco</vt:lpstr>
      <vt:lpstr>Other discussion points</vt:lpstr>
      <vt:lpstr>International Power Market Models  </vt:lpstr>
      <vt:lpstr>Pennsylvania New Jersey Maryland( PJM) </vt:lpstr>
      <vt:lpstr>PJM</vt:lpstr>
      <vt:lpstr>Financial Electricity Derivatives in US </vt:lpstr>
      <vt:lpstr>US Regulators</vt:lpstr>
      <vt:lpstr>Synthetics in Power Markets</vt:lpstr>
      <vt:lpstr>Trading Techniques</vt:lpstr>
      <vt:lpstr>Trading Techniques</vt:lpstr>
      <vt:lpstr>California Crisis</vt:lpstr>
      <vt:lpstr>California Crisis </vt:lpstr>
      <vt:lpstr>California Crisis</vt:lpstr>
      <vt:lpstr>Nordpool</vt:lpstr>
      <vt:lpstr>Nordpool</vt:lpstr>
      <vt:lpstr>Nordpool</vt:lpstr>
      <vt:lpstr>Comparison </vt:lpstr>
      <vt:lpstr>Slide 75</vt:lpstr>
    </vt:vector>
  </TitlesOfParts>
  <Company>Syntel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Finance for the Non Finance Guys !</dc:title>
  <dc:creator>rbanerj</dc:creator>
  <cp:lastModifiedBy>RAHULBANERJEE</cp:lastModifiedBy>
  <cp:revision>499</cp:revision>
  <dcterms:created xsi:type="dcterms:W3CDTF">2007-06-15T10:59:00Z</dcterms:created>
  <dcterms:modified xsi:type="dcterms:W3CDTF">2011-07-22T12:49:37Z</dcterms:modified>
</cp:coreProperties>
</file>