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Override1.xml" ContentType="application/vnd.openxmlformats-officedocument.themeOverride+xml"/>
  <Override PartName="/ppt/charts/chart13.xml" ContentType="application/vnd.openxmlformats-officedocument.drawingml.chart+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harts/chart3.xml" ContentType="application/vnd.openxmlformats-officedocument.drawingml.char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theme/themeOverride6.xml" ContentType="application/vnd.openxmlformats-officedocument.themeOverr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Override PartName="/ppt/theme/theme15.xml" ContentType="application/vnd.openxmlformats-officedocument.theme+xml"/>
  <Override PartName="/ppt/charts/chart10.xml" ContentType="application/vnd.openxmlformats-officedocument.drawingml.char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6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charts/chart9.xml" ContentType="application/vnd.openxmlformats-officedocument.drawingml.chart+xml"/>
  <Override PartName="/ppt/charts/chart11.xml" ContentType="application/vnd.openxmlformats-officedocument.drawingml.chart+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charts/chart5.xml" ContentType="application/vnd.openxmlformats-officedocument.drawingml.char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slideLayouts/slideLayout167.xml" ContentType="application/vnd.openxmlformats-officedocument.presentationml.slideLayout+xml"/>
  <Override PartName="/ppt/notesSlides/notesSlide1.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drawings/drawing1.xml" ContentType="application/vnd.openxmlformats-officedocument.drawingml.chartshape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theme/themeOverride4.xml" ContentType="application/vnd.openxmlformats-officedocument.themeOverride+xml"/>
  <Override PartName="/ppt/charts/chart16.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70.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theme/theme17.xml" ContentType="application/vnd.openxmlformats-officedocument.theme+xml"/>
  <Override PartName="/ppt/charts/chart12.xml" ContentType="application/vnd.openxmlformats-officedocument.drawingml.chart+xml"/>
  <Override PartName="/ppt/charts/chart6.xml" ContentType="application/vnd.openxmlformats-officedocument.drawingml.char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168.xml" ContentType="application/vnd.openxmlformats-officedocument.presentationml.slideLayout+xml"/>
  <Override PartName="/ppt/charts/chart2.xml" ContentType="application/vnd.openxmlformats-officedocument.drawingml.chart+xml"/>
  <Override PartName="/ppt/theme/themeOverride9.xml" ContentType="application/vnd.openxmlformats-officedocument.themeOverride+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theme/themeOverride5.xml" ContentType="application/vnd.openxmlformats-officedocument.themeOverr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charts/chart17.xml" ContentType="application/vnd.openxmlformats-officedocument.drawingml.chart+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heme/theme14.xml" ContentType="application/vnd.openxmlformats-officedocument.theme+xml"/>
  <Override PartName="/ppt/charts/chart7.xml" ContentType="application/vnd.openxmlformats-officedocument.drawingml.char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Override2.xml" ContentType="application/vnd.openxmlformats-officedocument.themeOverride+xml"/>
  <Override PartName="/ppt/charts/chart14.xml" ContentType="application/vnd.openxmlformats-officedocument.drawingml.chart+xml"/>
  <Override PartName="/ppt/slides/slide40.xml" ContentType="application/vnd.openxmlformats-officedocument.presentationml.slide+xml"/>
  <Override PartName="/ppt/slideLayouts/slideLayout5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99.xml" ContentType="application/vnd.openxmlformats-officedocument.presentationml.slideLayout+xml"/>
  <Override PartName="/ppt/charts/chart4.xml" ContentType="application/vnd.openxmlformats-officedocument.drawingml.chart+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theme/themeOverride7.xml" ContentType="application/vnd.openxmlformats-officedocument.themeOverr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theme/themeOverride10.xml" ContentType="application/vnd.openxmlformats-officedocument.themeOverr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66" r:id="rId3"/>
    <p:sldMasterId id="2147483680" r:id="rId4"/>
    <p:sldMasterId id="2147483694" r:id="rId5"/>
    <p:sldMasterId id="2147483706" r:id="rId6"/>
    <p:sldMasterId id="2147483710" r:id="rId7"/>
    <p:sldMasterId id="2147483727" r:id="rId8"/>
    <p:sldMasterId id="2147483742" r:id="rId9"/>
    <p:sldMasterId id="2147483760" r:id="rId10"/>
    <p:sldMasterId id="2147483775" r:id="rId11"/>
    <p:sldMasterId id="2147483778" r:id="rId12"/>
    <p:sldMasterId id="2147483793" r:id="rId13"/>
    <p:sldMasterId id="2147483809" r:id="rId14"/>
    <p:sldMasterId id="2147483812" r:id="rId15"/>
    <p:sldMasterId id="2147483828" r:id="rId16"/>
  </p:sldMasterIdLst>
  <p:notesMasterIdLst>
    <p:notesMasterId r:id="rId65"/>
  </p:notesMasterIdLst>
  <p:sldIdLst>
    <p:sldId id="257" r:id="rId17"/>
    <p:sldId id="433" r:id="rId18"/>
    <p:sldId id="501" r:id="rId19"/>
    <p:sldId id="502" r:id="rId20"/>
    <p:sldId id="475" r:id="rId21"/>
    <p:sldId id="503" r:id="rId22"/>
    <p:sldId id="504" r:id="rId23"/>
    <p:sldId id="495" r:id="rId24"/>
    <p:sldId id="506" r:id="rId25"/>
    <p:sldId id="507" r:id="rId26"/>
    <p:sldId id="508" r:id="rId27"/>
    <p:sldId id="509" r:id="rId28"/>
    <p:sldId id="510" r:id="rId29"/>
    <p:sldId id="511" r:id="rId30"/>
    <p:sldId id="512" r:id="rId31"/>
    <p:sldId id="513" r:id="rId32"/>
    <p:sldId id="514" r:id="rId33"/>
    <p:sldId id="515" r:id="rId34"/>
    <p:sldId id="516" r:id="rId35"/>
    <p:sldId id="517" r:id="rId36"/>
    <p:sldId id="518" r:id="rId37"/>
    <p:sldId id="519" r:id="rId38"/>
    <p:sldId id="520" r:id="rId39"/>
    <p:sldId id="530" r:id="rId40"/>
    <p:sldId id="522" r:id="rId41"/>
    <p:sldId id="523" r:id="rId42"/>
    <p:sldId id="524" r:id="rId43"/>
    <p:sldId id="525" r:id="rId44"/>
    <p:sldId id="526" r:id="rId45"/>
    <p:sldId id="527" r:id="rId46"/>
    <p:sldId id="528" r:id="rId47"/>
    <p:sldId id="529" r:id="rId48"/>
    <p:sldId id="531" r:id="rId49"/>
    <p:sldId id="532" r:id="rId50"/>
    <p:sldId id="534" r:id="rId51"/>
    <p:sldId id="533" r:id="rId52"/>
    <p:sldId id="535" r:id="rId53"/>
    <p:sldId id="540" r:id="rId54"/>
    <p:sldId id="541" r:id="rId55"/>
    <p:sldId id="542" r:id="rId56"/>
    <p:sldId id="536" r:id="rId57"/>
    <p:sldId id="537" r:id="rId58"/>
    <p:sldId id="539" r:id="rId59"/>
    <p:sldId id="543" r:id="rId60"/>
    <p:sldId id="544" r:id="rId61"/>
    <p:sldId id="545" r:id="rId62"/>
    <p:sldId id="538" r:id="rId63"/>
    <p:sldId id="290" r:id="rId64"/>
  </p:sldIdLst>
  <p:sldSz cx="9906000" cy="6858000" type="A4"/>
  <p:notesSz cx="6858000" cy="9144000"/>
  <p:defaultTextStyle>
    <a:defPPr>
      <a:defRPr lang="en-US"/>
    </a:defPPr>
    <a:lvl1pPr algn="l" defTabSz="1030288" rtl="0" fontAlgn="base">
      <a:spcBef>
        <a:spcPct val="0"/>
      </a:spcBef>
      <a:spcAft>
        <a:spcPct val="0"/>
      </a:spcAft>
      <a:defRPr sz="2000" kern="1200">
        <a:solidFill>
          <a:schemeClr val="tx1"/>
        </a:solidFill>
        <a:latin typeface="Arial" charset="0"/>
        <a:ea typeface="MS PGothic" pitchFamily="34" charset="-128"/>
        <a:cs typeface="+mn-cs"/>
      </a:defRPr>
    </a:lvl1pPr>
    <a:lvl2pPr marL="514350" indent="-57150" algn="l" defTabSz="1030288" rtl="0" fontAlgn="base">
      <a:spcBef>
        <a:spcPct val="0"/>
      </a:spcBef>
      <a:spcAft>
        <a:spcPct val="0"/>
      </a:spcAft>
      <a:defRPr sz="2000" kern="1200">
        <a:solidFill>
          <a:schemeClr val="tx1"/>
        </a:solidFill>
        <a:latin typeface="Arial" charset="0"/>
        <a:ea typeface="MS PGothic" pitchFamily="34" charset="-128"/>
        <a:cs typeface="+mn-cs"/>
      </a:defRPr>
    </a:lvl2pPr>
    <a:lvl3pPr marL="1030288" indent="-115888" algn="l" defTabSz="1030288" rtl="0" fontAlgn="base">
      <a:spcBef>
        <a:spcPct val="0"/>
      </a:spcBef>
      <a:spcAft>
        <a:spcPct val="0"/>
      </a:spcAft>
      <a:defRPr sz="2000" kern="1200">
        <a:solidFill>
          <a:schemeClr val="tx1"/>
        </a:solidFill>
        <a:latin typeface="Arial" charset="0"/>
        <a:ea typeface="MS PGothic" pitchFamily="34" charset="-128"/>
        <a:cs typeface="+mn-cs"/>
      </a:defRPr>
    </a:lvl3pPr>
    <a:lvl4pPr marL="1546225" indent="-174625" algn="l" defTabSz="1030288" rtl="0" fontAlgn="base">
      <a:spcBef>
        <a:spcPct val="0"/>
      </a:spcBef>
      <a:spcAft>
        <a:spcPct val="0"/>
      </a:spcAft>
      <a:defRPr sz="2000" kern="1200">
        <a:solidFill>
          <a:schemeClr val="tx1"/>
        </a:solidFill>
        <a:latin typeface="Arial" charset="0"/>
        <a:ea typeface="MS PGothic" pitchFamily="34" charset="-128"/>
        <a:cs typeface="+mn-cs"/>
      </a:defRPr>
    </a:lvl4pPr>
    <a:lvl5pPr marL="2062163" indent="-233363" algn="l" defTabSz="1030288" rtl="0" fontAlgn="base">
      <a:spcBef>
        <a:spcPct val="0"/>
      </a:spcBef>
      <a:spcAft>
        <a:spcPct val="0"/>
      </a:spcAft>
      <a:defRPr sz="2000" kern="1200">
        <a:solidFill>
          <a:schemeClr val="tx1"/>
        </a:solidFill>
        <a:latin typeface="Arial" charset="0"/>
        <a:ea typeface="MS PGothic" pitchFamily="34" charset="-128"/>
        <a:cs typeface="+mn-cs"/>
      </a:defRPr>
    </a:lvl5pPr>
    <a:lvl6pPr marL="2286000" algn="l" defTabSz="914400" rtl="0" eaLnBrk="1" latinLnBrk="0" hangingPunct="1">
      <a:defRPr sz="2000" kern="1200">
        <a:solidFill>
          <a:schemeClr val="tx1"/>
        </a:solidFill>
        <a:latin typeface="Arial" charset="0"/>
        <a:ea typeface="MS PGothic" pitchFamily="34" charset="-128"/>
        <a:cs typeface="+mn-cs"/>
      </a:defRPr>
    </a:lvl6pPr>
    <a:lvl7pPr marL="2743200" algn="l" defTabSz="914400" rtl="0" eaLnBrk="1" latinLnBrk="0" hangingPunct="1">
      <a:defRPr sz="2000" kern="1200">
        <a:solidFill>
          <a:schemeClr val="tx1"/>
        </a:solidFill>
        <a:latin typeface="Arial" charset="0"/>
        <a:ea typeface="MS PGothic" pitchFamily="34" charset="-128"/>
        <a:cs typeface="+mn-cs"/>
      </a:defRPr>
    </a:lvl7pPr>
    <a:lvl8pPr marL="3200400" algn="l" defTabSz="914400" rtl="0" eaLnBrk="1" latinLnBrk="0" hangingPunct="1">
      <a:defRPr sz="2000" kern="1200">
        <a:solidFill>
          <a:schemeClr val="tx1"/>
        </a:solidFill>
        <a:latin typeface="Arial" charset="0"/>
        <a:ea typeface="MS PGothic" pitchFamily="34" charset="-128"/>
        <a:cs typeface="+mn-cs"/>
      </a:defRPr>
    </a:lvl8pPr>
    <a:lvl9pPr marL="3657600" algn="l" defTabSz="914400" rtl="0" eaLnBrk="1" latinLnBrk="0" hangingPunct="1">
      <a:defRPr sz="2000" kern="1200">
        <a:solidFill>
          <a:schemeClr val="tx1"/>
        </a:solidFill>
        <a:latin typeface="Arial"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FFF3"/>
    <a:srgbClr val="2FFFF3"/>
    <a:srgbClr val="CCFF99"/>
    <a:srgbClr val="FFFF00"/>
    <a:srgbClr val="FFC000"/>
    <a:srgbClr val="006666"/>
    <a:srgbClr val="008080"/>
    <a:srgbClr val="0066FF"/>
    <a:srgbClr val="339966"/>
    <a:srgbClr val="499DC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4" autoAdjust="0"/>
    <p:restoredTop sz="94660"/>
  </p:normalViewPr>
  <p:slideViewPr>
    <p:cSldViewPr>
      <p:cViewPr varScale="1">
        <p:scale>
          <a:sx n="70" d="100"/>
          <a:sy n="70" d="100"/>
        </p:scale>
        <p:origin x="-984" y="-90"/>
      </p:cViewPr>
      <p:guideLst>
        <p:guide orient="horz" pos="2160"/>
        <p:guide pos="312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2.xml"/><Relationship Id="rId26" Type="http://schemas.openxmlformats.org/officeDocument/2006/relationships/slide" Target="slides/slide10.xml"/><Relationship Id="rId39" Type="http://schemas.openxmlformats.org/officeDocument/2006/relationships/slide" Target="slides/slide23.xml"/><Relationship Id="rId21" Type="http://schemas.openxmlformats.org/officeDocument/2006/relationships/slide" Target="slides/slide5.xml"/><Relationship Id="rId34" Type="http://schemas.openxmlformats.org/officeDocument/2006/relationships/slide" Target="slides/slide18.xml"/><Relationship Id="rId42" Type="http://schemas.openxmlformats.org/officeDocument/2006/relationships/slide" Target="slides/slide26.xml"/><Relationship Id="rId47" Type="http://schemas.openxmlformats.org/officeDocument/2006/relationships/slide" Target="slides/slide31.xml"/><Relationship Id="rId50" Type="http://schemas.openxmlformats.org/officeDocument/2006/relationships/slide" Target="slides/slide34.xml"/><Relationship Id="rId55" Type="http://schemas.openxmlformats.org/officeDocument/2006/relationships/slide" Target="slides/slide39.xml"/><Relationship Id="rId63" Type="http://schemas.openxmlformats.org/officeDocument/2006/relationships/slide" Target="slides/slide47.xml"/><Relationship Id="rId68"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8.xml"/><Relationship Id="rId32" Type="http://schemas.openxmlformats.org/officeDocument/2006/relationships/slide" Target="slides/slide16.xml"/><Relationship Id="rId37" Type="http://schemas.openxmlformats.org/officeDocument/2006/relationships/slide" Target="slides/slide21.xml"/><Relationship Id="rId40" Type="http://schemas.openxmlformats.org/officeDocument/2006/relationships/slide" Target="slides/slide24.xml"/><Relationship Id="rId45" Type="http://schemas.openxmlformats.org/officeDocument/2006/relationships/slide" Target="slides/slide29.xml"/><Relationship Id="rId53" Type="http://schemas.openxmlformats.org/officeDocument/2006/relationships/slide" Target="slides/slide37.xml"/><Relationship Id="rId58" Type="http://schemas.openxmlformats.org/officeDocument/2006/relationships/slide" Target="slides/slide42.xml"/><Relationship Id="rId66"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61" Type="http://schemas.openxmlformats.org/officeDocument/2006/relationships/slide" Target="slides/slide45.xml"/><Relationship Id="rId10" Type="http://schemas.openxmlformats.org/officeDocument/2006/relationships/slideMaster" Target="slideMasters/slideMaster10.xml"/><Relationship Id="rId19" Type="http://schemas.openxmlformats.org/officeDocument/2006/relationships/slide" Target="slides/slide3.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5.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viewProps" Target="viewProps.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s>
</file>

<file path=ppt/charts/_rels/chart1.xml.rels><?xml version="1.0" encoding="UTF-8" standalone="yes"?>
<Relationships xmlns="http://schemas.openxmlformats.org/package/2006/relationships"><Relationship Id="rId1" Type="http://schemas.openxmlformats.org/officeDocument/2006/relationships/oleObject" Target="file:///D:\Backup%20-%20221210\Library\RE%20Installed%20Capacity.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11.xml.rels><?xml version="1.0" encoding="UTF-8" standalone="yes"?>
<Relationships xmlns="http://schemas.openxmlformats.org/package/2006/relationships"><Relationship Id="rId2" Type="http://schemas.openxmlformats.org/officeDocument/2006/relationships/oleObject" Target="file:///C:\Users\user1\Desktop\Book1.xlsx" TargetMode="External"/><Relationship Id="rId1" Type="http://schemas.openxmlformats.org/officeDocument/2006/relationships/themeOverride" Target="../theme/themeOverride10.xml"/></Relationships>
</file>

<file path=ppt/charts/_rels/chart12.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Backup%20-%20221210\Library\RE%20Installed%20Capacity.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Backup%20-%20221210\Library\RE%20Installed%20Capacity.xlsx" TargetMode="External"/></Relationships>
</file>

<file path=ppt/charts/_rels/chart4.xml.rels><?xml version="1.0" encoding="UTF-8" standalone="yes"?>
<Relationships xmlns="http://schemas.openxmlformats.org/package/2006/relationships"><Relationship Id="rId2" Type="http://schemas.openxmlformats.org/officeDocument/2006/relationships/oleObject" Target="file:///D:\Backup%20-%20221210\FY11\Workshop%20-%20NLDC\RE%20Installed%20Capacity.xlsx" TargetMode="External"/><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1" Type="http://schemas.openxmlformats.org/officeDocument/2006/relationships/oleObject" Target="file:///D:\Backup%20-%20221210\FY12\Seminar\Book1.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_rels/chart8.xml.rels><?xml version="1.0" encoding="UTF-8" standalone="yes"?>
<Relationships xmlns="http://schemas.openxmlformats.org/package/2006/relationships"><Relationship Id="rId2" Type="http://schemas.openxmlformats.org/officeDocument/2006/relationships/oleObject" Target="file:///D:\Backup%20-%20221210\FY12\Presentation\Carbon%20Capping%20-%20RE%20Solutions_9Apr2011_Ajit\Working%20Presentation.xlsx" TargetMode="External"/><Relationship Id="rId1" Type="http://schemas.openxmlformats.org/officeDocument/2006/relationships/themeOverride" Target="../theme/themeOverride9.xml"/></Relationships>
</file>

<file path=ppt/charts/_rels/chart9.xml.rels><?xml version="1.0" encoding="UTF-8" standalone="yes"?>
<Relationships xmlns="http://schemas.openxmlformats.org/package/2006/relationships"><Relationship Id="rId1" Type="http://schemas.openxmlformats.org/officeDocument/2006/relationships/oleObject" Target="file:///D:\Backup%20-%20221210\FY12\Presentation\Carbon%20Capping%20-%20RE%20Solutions_9Apr2011_Ajit\Working%20Presentatio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200"/>
            </a:pPr>
            <a:r>
              <a:rPr lang="en-US" sz="1200"/>
              <a:t>More than 5 fold growth in past 10 years</a:t>
            </a:r>
          </a:p>
        </c:rich>
      </c:tx>
      <c:layout>
        <c:manualLayout>
          <c:xMode val="edge"/>
          <c:yMode val="edge"/>
          <c:x val="0.21254758322793452"/>
          <c:y val="0.2431837412775133"/>
        </c:manualLayout>
      </c:layout>
    </c:title>
    <c:plotArea>
      <c:layout>
        <c:manualLayout>
          <c:layoutTarget val="inner"/>
          <c:xMode val="edge"/>
          <c:yMode val="edge"/>
          <c:x val="0.15231905670882048"/>
          <c:y val="0.1374188592279624"/>
          <c:w val="0.81990316551340181"/>
          <c:h val="0.64268772805838303"/>
        </c:manualLayout>
      </c:layout>
      <c:barChart>
        <c:barDir val="col"/>
        <c:grouping val="stacked"/>
        <c:ser>
          <c:idx val="0"/>
          <c:order val="0"/>
          <c:tx>
            <c:strRef>
              <c:f>'Slide 15'!$H$4</c:f>
              <c:strCache>
                <c:ptCount val="1"/>
                <c:pt idx="0">
                  <c:v>Total</c:v>
                </c:pt>
              </c:strCache>
            </c:strRef>
          </c:tx>
          <c:dLbls>
            <c:dLbl>
              <c:idx val="0"/>
              <c:layout>
                <c:manualLayout>
                  <c:x val="0"/>
                  <c:y val="-7.3878604945067386E-2"/>
                </c:manualLayout>
              </c:layout>
              <c:showVal val="1"/>
            </c:dLbl>
            <c:dLbl>
              <c:idx val="1"/>
              <c:delete val="1"/>
            </c:dLbl>
            <c:dLbl>
              <c:idx val="2"/>
              <c:delete val="1"/>
            </c:dLbl>
            <c:dLbl>
              <c:idx val="3"/>
              <c:delete val="1"/>
            </c:dLbl>
            <c:dLbl>
              <c:idx val="4"/>
              <c:delete val="1"/>
            </c:dLbl>
            <c:dLbl>
              <c:idx val="5"/>
              <c:delete val="1"/>
            </c:dLbl>
            <c:dLbl>
              <c:idx val="6"/>
              <c:delete val="1"/>
            </c:dLbl>
            <c:dLbl>
              <c:idx val="7"/>
              <c:delete val="1"/>
            </c:dLbl>
            <c:dLbl>
              <c:idx val="8"/>
              <c:delete val="1"/>
            </c:dLbl>
            <c:dLbl>
              <c:idx val="9"/>
              <c:layout>
                <c:manualLayout>
                  <c:x val="-8.9250121533014978E-3"/>
                  <c:y val="-0.31706234622258084"/>
                </c:manualLayout>
              </c:layout>
              <c:showVal val="1"/>
            </c:dLbl>
            <c:txPr>
              <a:bodyPr/>
              <a:lstStyle/>
              <a:p>
                <a:pPr>
                  <a:defRPr b="1"/>
                </a:pPr>
                <a:endParaRPr lang="en-US"/>
              </a:p>
            </c:txPr>
            <c:showVal val="1"/>
          </c:dLbls>
          <c:cat>
            <c:strRef>
              <c:f>'Slide 15'!$B$16:$B$25</c:f>
              <c:strCache>
                <c:ptCount val="10"/>
                <c:pt idx="0">
                  <c:v>2001-02</c:v>
                </c:pt>
                <c:pt idx="1">
                  <c:v>2002-03</c:v>
                </c:pt>
                <c:pt idx="2">
                  <c:v>2003-04</c:v>
                </c:pt>
                <c:pt idx="3">
                  <c:v>2004-05</c:v>
                </c:pt>
                <c:pt idx="4">
                  <c:v>2005-06</c:v>
                </c:pt>
                <c:pt idx="5">
                  <c:v>2006-07</c:v>
                </c:pt>
                <c:pt idx="6">
                  <c:v>2007-08</c:v>
                </c:pt>
                <c:pt idx="7">
                  <c:v>2008-09</c:v>
                </c:pt>
                <c:pt idx="8">
                  <c:v>2009-10</c:v>
                </c:pt>
                <c:pt idx="9">
                  <c:v>2010-11</c:v>
                </c:pt>
              </c:strCache>
            </c:strRef>
          </c:cat>
          <c:val>
            <c:numRef>
              <c:f>'Slide 15'!$H$16:$H$25</c:f>
              <c:numCache>
                <c:formatCode>0</c:formatCode>
                <c:ptCount val="10"/>
                <c:pt idx="0">
                  <c:v>3486.9900000000002</c:v>
                </c:pt>
                <c:pt idx="1">
                  <c:v>3912.38</c:v>
                </c:pt>
                <c:pt idx="2">
                  <c:v>4746.1200000000017</c:v>
                </c:pt>
                <c:pt idx="3">
                  <c:v>6085.09</c:v>
                </c:pt>
                <c:pt idx="4">
                  <c:v>8026.68</c:v>
                </c:pt>
                <c:pt idx="5">
                  <c:v>10151.27</c:v>
                </c:pt>
                <c:pt idx="6">
                  <c:v>11270.84</c:v>
                </c:pt>
                <c:pt idx="7">
                  <c:v>14483.77</c:v>
                </c:pt>
                <c:pt idx="8">
                  <c:v>16817.82</c:v>
                </c:pt>
                <c:pt idx="9">
                  <c:v>19974.480000000003</c:v>
                </c:pt>
              </c:numCache>
            </c:numRef>
          </c:val>
        </c:ser>
        <c:overlap val="100"/>
        <c:axId val="178905472"/>
        <c:axId val="178907008"/>
      </c:barChart>
      <c:catAx>
        <c:axId val="178905472"/>
        <c:scaling>
          <c:orientation val="minMax"/>
        </c:scaling>
        <c:axPos val="b"/>
        <c:numFmt formatCode="General" sourceLinked="1"/>
        <c:tickLblPos val="nextTo"/>
        <c:txPr>
          <a:bodyPr rot="-2700000"/>
          <a:lstStyle/>
          <a:p>
            <a:pPr>
              <a:defRPr/>
            </a:pPr>
            <a:endParaRPr lang="en-US"/>
          </a:p>
        </c:txPr>
        <c:crossAx val="178907008"/>
        <c:crosses val="autoZero"/>
        <c:auto val="1"/>
        <c:lblAlgn val="ctr"/>
        <c:lblOffset val="100"/>
      </c:catAx>
      <c:valAx>
        <c:axId val="178907008"/>
        <c:scaling>
          <c:orientation val="minMax"/>
        </c:scaling>
        <c:axPos val="l"/>
        <c:title>
          <c:tx>
            <c:rich>
              <a:bodyPr rot="-5400000" vert="horz"/>
              <a:lstStyle/>
              <a:p>
                <a:pPr>
                  <a:defRPr/>
                </a:pPr>
                <a:r>
                  <a:rPr lang="en-US"/>
                  <a:t>MW</a:t>
                </a:r>
              </a:p>
            </c:rich>
          </c:tx>
          <c:layout/>
        </c:title>
        <c:numFmt formatCode="0" sourceLinked="1"/>
        <c:tickLblPos val="nextTo"/>
        <c:crossAx val="178905472"/>
        <c:crosses val="autoZero"/>
        <c:crossBetween val="between"/>
      </c:valAx>
    </c:plotArea>
    <c:plotVisOnly val="1"/>
    <c:dispBlanksAs val="gap"/>
  </c:chart>
  <c:txPr>
    <a:bodyPr/>
    <a:lstStyle/>
    <a:p>
      <a:pPr>
        <a:defRPr>
          <a:latin typeface="Arial" pitchFamily="34" charset="0"/>
          <a:cs typeface="Arial" pitchFamily="34" charset="0"/>
        </a:defRPr>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050" b="0"/>
            </a:pPr>
            <a:r>
              <a:rPr lang="en-US" sz="1050" b="0"/>
              <a:t>Transaction Price Discovered </a:t>
            </a:r>
          </a:p>
          <a:p>
            <a:pPr>
              <a:defRPr sz="1050" b="0"/>
            </a:pPr>
            <a:r>
              <a:rPr lang="en-US" sz="1050" b="0"/>
              <a:t>at </a:t>
            </a:r>
            <a:r>
              <a:rPr lang="en-US" sz="1050" b="1"/>
              <a:t>IEX</a:t>
            </a:r>
            <a:r>
              <a:rPr lang="en-US" sz="1050" b="0"/>
              <a:t> was</a:t>
            </a:r>
            <a:r>
              <a:rPr lang="en-US" sz="1050" b="0" baseline="0"/>
              <a:t> </a:t>
            </a:r>
            <a:r>
              <a:rPr lang="en-US" sz="1050" b="1" baseline="0"/>
              <a:t>Rs. 3900/REC </a:t>
            </a:r>
            <a:r>
              <a:rPr lang="en-US" sz="1050" b="0" baseline="0"/>
              <a:t>in March 2011</a:t>
            </a:r>
            <a:endParaRPr lang="en-US" sz="1050" b="1"/>
          </a:p>
        </c:rich>
      </c:tx>
      <c:layout>
        <c:manualLayout>
          <c:xMode val="edge"/>
          <c:yMode val="edge"/>
          <c:x val="0.52378477690288761"/>
          <c:y val="0.16780045351473924"/>
        </c:manualLayout>
      </c:layout>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txPr>
              <a:bodyPr/>
              <a:lstStyle/>
              <a:p>
                <a:pPr>
                  <a:defRPr b="1"/>
                </a:pPr>
                <a:endParaRPr lang="en-US"/>
              </a:p>
            </c:txPr>
            <c:showVal val="1"/>
          </c:dLbls>
          <c:cat>
            <c:strRef>
              <c:f>Sheet2!$C$18:$D$18</c:f>
              <c:strCache>
                <c:ptCount val="2"/>
                <c:pt idx="0">
                  <c:v>Non Solar Category</c:v>
                </c:pt>
                <c:pt idx="1">
                  <c:v>Solar Category</c:v>
                </c:pt>
              </c:strCache>
            </c:strRef>
          </c:cat>
          <c:val>
            <c:numRef>
              <c:f>Sheet2!$C$19:$D$19</c:f>
              <c:numCache>
                <c:formatCode>General</c:formatCode>
                <c:ptCount val="2"/>
                <c:pt idx="0">
                  <c:v>70377</c:v>
                </c:pt>
                <c:pt idx="1">
                  <c:v>30001</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285E-7"/>
                  <c:y val="-5.5555555555555455E-2"/>
                </c:manualLayout>
              </c:layout>
              <c:showVal val="1"/>
            </c:dLbl>
            <c:txPr>
              <a:bodyPr/>
              <a:lstStyle/>
              <a:p>
                <a:pPr>
                  <a:defRPr b="1"/>
                </a:pPr>
                <a:endParaRPr lang="en-US"/>
              </a:p>
            </c:txPr>
            <c:showVal val="1"/>
          </c:dLbls>
          <c:cat>
            <c:strRef>
              <c:f>Sheet2!$C$3:$D$3</c:f>
              <c:strCache>
                <c:ptCount val="2"/>
                <c:pt idx="0">
                  <c:v>Issued</c:v>
                </c:pt>
                <c:pt idx="1">
                  <c:v>Redeemed</c:v>
                </c:pt>
              </c:strCache>
            </c:strRef>
          </c:cat>
          <c:val>
            <c:numRef>
              <c:f>Sheet2!$C$25:$D$25</c:f>
              <c:numCache>
                <c:formatCode>General</c:formatCode>
                <c:ptCount val="2"/>
                <c:pt idx="0">
                  <c:v>150</c:v>
                </c:pt>
                <c:pt idx="1">
                  <c:v>0</c:v>
                </c:pt>
              </c:numCache>
            </c:numRef>
          </c:val>
        </c:ser>
        <c:axId val="179916800"/>
        <c:axId val="179918336"/>
      </c:barChart>
      <c:catAx>
        <c:axId val="179916800"/>
        <c:scaling>
          <c:orientation val="minMax"/>
        </c:scaling>
        <c:axPos val="b"/>
        <c:tickLblPos val="nextTo"/>
        <c:crossAx val="179918336"/>
        <c:crosses val="autoZero"/>
        <c:auto val="1"/>
        <c:lblAlgn val="ctr"/>
        <c:lblOffset val="100"/>
      </c:catAx>
      <c:valAx>
        <c:axId val="179918336"/>
        <c:scaling>
          <c:orientation val="minMax"/>
        </c:scaling>
        <c:delete val="1"/>
        <c:axPos val="l"/>
        <c:numFmt formatCode="General" sourceLinked="1"/>
        <c:tickLblPos val="none"/>
        <c:crossAx val="179916800"/>
        <c:crosses val="autoZero"/>
        <c:crossBetween val="between"/>
      </c:valAx>
    </c:plotArea>
    <c:legend>
      <c:legendPos val="b"/>
      <c:layout/>
    </c:legend>
    <c:plotVisOnly val="1"/>
  </c:chart>
  <c:txPr>
    <a:bodyPr/>
    <a:lstStyle/>
    <a:p>
      <a:pPr>
        <a:defRPr>
          <a:latin typeface="Book Antiqua" pitchFamily="18" charset="0"/>
        </a:defRPr>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sz="1050" b="0"/>
            </a:pPr>
            <a:r>
              <a:rPr lang="en-US" sz="1050" b="0" dirty="0"/>
              <a:t>Transaction Price Discovered </a:t>
            </a:r>
          </a:p>
          <a:p>
            <a:pPr>
              <a:defRPr sz="1050" b="0"/>
            </a:pPr>
            <a:r>
              <a:rPr lang="en-US" sz="1050" b="0" dirty="0"/>
              <a:t>at </a:t>
            </a:r>
            <a:r>
              <a:rPr lang="en-US" sz="1050" b="1" dirty="0"/>
              <a:t>IEX</a:t>
            </a:r>
            <a:r>
              <a:rPr lang="en-US" sz="1050" b="0" dirty="0"/>
              <a:t> was</a:t>
            </a:r>
            <a:r>
              <a:rPr lang="en-US" sz="1050" b="0" baseline="0" dirty="0"/>
              <a:t> </a:t>
            </a:r>
            <a:r>
              <a:rPr lang="en-US" sz="1050" b="1" baseline="0" dirty="0"/>
              <a:t>Rs. 1500/REC </a:t>
            </a:r>
            <a:r>
              <a:rPr lang="en-US" sz="1050" b="0" baseline="0" dirty="0"/>
              <a:t>in </a:t>
            </a:r>
            <a:r>
              <a:rPr lang="en-US" sz="1050" b="1" u="sng" baseline="0" dirty="0" smtClean="0"/>
              <a:t>April’11</a:t>
            </a:r>
            <a:endParaRPr lang="en-US" sz="1050" b="1" u="sng" dirty="0"/>
          </a:p>
        </c:rich>
      </c:tx>
      <c:layout>
        <c:manualLayout>
          <c:xMode val="edge"/>
          <c:yMode val="edge"/>
          <c:x val="0.48480555555555582"/>
          <c:y val="0.22494338207724099"/>
        </c:manualLayout>
      </c:layout>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txPr>
              <a:bodyPr/>
              <a:lstStyle/>
              <a:p>
                <a:pPr>
                  <a:defRPr b="1"/>
                </a:pPr>
                <a:endParaRPr lang="en-US"/>
              </a:p>
            </c:txPr>
            <c:showVal val="1"/>
          </c:dLbls>
          <c:cat>
            <c:strRef>
              <c:f>Sheet2!$C$18:$D$18</c:f>
              <c:strCache>
                <c:ptCount val="2"/>
                <c:pt idx="0">
                  <c:v>Non Solar Category</c:v>
                </c:pt>
                <c:pt idx="1">
                  <c:v>Solar Category</c:v>
                </c:pt>
              </c:strCache>
            </c:strRef>
          </c:cat>
          <c:val>
            <c:numRef>
              <c:f>Sheet2!$C$31:$D$31</c:f>
              <c:numCache>
                <c:formatCode>General</c:formatCode>
                <c:ptCount val="2"/>
                <c:pt idx="0">
                  <c:v>260</c:v>
                </c:pt>
                <c:pt idx="1">
                  <c:v>0</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312E-7"/>
                  <c:y val="-1.1337868480725641E-3"/>
                </c:manualLayout>
              </c:layout>
              <c:showVal val="1"/>
            </c:dLbl>
            <c:txPr>
              <a:bodyPr/>
              <a:lstStyle/>
              <a:p>
                <a:pPr>
                  <a:defRPr b="1"/>
                </a:pPr>
                <a:endParaRPr lang="en-US"/>
              </a:p>
            </c:txPr>
            <c:showVal val="1"/>
          </c:dLbls>
          <c:cat>
            <c:strRef>
              <c:f>Sheet2!$C$3:$D$3</c:f>
              <c:strCache>
                <c:ptCount val="2"/>
                <c:pt idx="0">
                  <c:v>Issued</c:v>
                </c:pt>
                <c:pt idx="1">
                  <c:v>Redeemed</c:v>
                </c:pt>
              </c:strCache>
            </c:strRef>
          </c:cat>
          <c:val>
            <c:numRef>
              <c:f>Sheet2!$C$37:$D$37</c:f>
              <c:numCache>
                <c:formatCode>General</c:formatCode>
                <c:ptCount val="2"/>
                <c:pt idx="0">
                  <c:v>4046</c:v>
                </c:pt>
                <c:pt idx="1">
                  <c:v>0</c:v>
                </c:pt>
              </c:numCache>
            </c:numRef>
          </c:val>
        </c:ser>
        <c:axId val="180271744"/>
        <c:axId val="180306304"/>
      </c:barChart>
      <c:catAx>
        <c:axId val="180271744"/>
        <c:scaling>
          <c:orientation val="minMax"/>
        </c:scaling>
        <c:axPos val="b"/>
        <c:tickLblPos val="nextTo"/>
        <c:crossAx val="180306304"/>
        <c:crosses val="autoZero"/>
        <c:auto val="1"/>
        <c:lblAlgn val="ctr"/>
        <c:lblOffset val="100"/>
      </c:catAx>
      <c:valAx>
        <c:axId val="180306304"/>
        <c:scaling>
          <c:orientation val="minMax"/>
        </c:scaling>
        <c:delete val="1"/>
        <c:axPos val="l"/>
        <c:numFmt formatCode="General" sourceLinked="1"/>
        <c:tickLblPos val="none"/>
        <c:crossAx val="180271744"/>
        <c:crosses val="autoZero"/>
        <c:crossBetween val="between"/>
      </c:valAx>
    </c:plotArea>
    <c:legend>
      <c:legendPos val="b"/>
      <c:layout/>
    </c:legend>
    <c:plotVisOnly val="1"/>
  </c:chart>
  <c:txPr>
    <a:bodyPr/>
    <a:lstStyle/>
    <a:p>
      <a:pPr>
        <a:defRPr>
          <a:latin typeface="Book Antiqua" pitchFamily="18" charset="0"/>
        </a:defRPr>
      </a:pPr>
      <a:endParaRPr lang="en-US"/>
    </a:p>
  </c:txPr>
  <c:externalData r:id="rId2"/>
</c:chartSpace>
</file>

<file path=ppt/charts/chart12.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Sheet2!$B$4</c:f>
              <c:strCache>
                <c:ptCount val="1"/>
                <c:pt idx="0">
                  <c:v>March</c:v>
                </c:pt>
              </c:strCache>
            </c:strRef>
          </c:tx>
          <c:dLbls>
            <c:showVal val="1"/>
          </c:dLbls>
          <c:cat>
            <c:strRef>
              <c:f>Sheet2!$C$3:$D$3</c:f>
              <c:strCache>
                <c:ptCount val="2"/>
                <c:pt idx="0">
                  <c:v>Issued</c:v>
                </c:pt>
                <c:pt idx="1">
                  <c:v>Redeemed</c:v>
                </c:pt>
              </c:strCache>
            </c:strRef>
          </c:cat>
          <c:val>
            <c:numRef>
              <c:f>Sheet2!$C$4:$D$4</c:f>
              <c:numCache>
                <c:formatCode>General</c:formatCode>
                <c:ptCount val="2"/>
                <c:pt idx="0">
                  <c:v>532</c:v>
                </c:pt>
                <c:pt idx="1">
                  <c:v>532</c:v>
                </c:pt>
              </c:numCache>
            </c:numRef>
          </c:val>
        </c:ser>
        <c:ser>
          <c:idx val="1"/>
          <c:order val="1"/>
          <c:tx>
            <c:strRef>
              <c:f>Sheet2!$B$5</c:f>
              <c:strCache>
                <c:ptCount val="1"/>
                <c:pt idx="0">
                  <c:v>April</c:v>
                </c:pt>
              </c:strCache>
            </c:strRef>
          </c:tx>
          <c:dLbls>
            <c:dLbl>
              <c:idx val="1"/>
              <c:layout>
                <c:manualLayout>
                  <c:x val="-2.1872265966754259E-7"/>
                  <c:y val="-5.5555555555555455E-2"/>
                </c:manualLayout>
              </c:layout>
              <c:showVal val="1"/>
            </c:dLbl>
            <c:showVal val="1"/>
          </c:dLbls>
          <c:cat>
            <c:strRef>
              <c:f>Sheet2!$C$3:$D$3</c:f>
              <c:strCache>
                <c:ptCount val="2"/>
                <c:pt idx="0">
                  <c:v>Issued</c:v>
                </c:pt>
                <c:pt idx="1">
                  <c:v>Redeemed</c:v>
                </c:pt>
              </c:strCache>
            </c:strRef>
          </c:cat>
          <c:val>
            <c:numRef>
              <c:f>Sheet2!$C$5:$D$5</c:f>
              <c:numCache>
                <c:formatCode>General</c:formatCode>
                <c:ptCount val="2"/>
                <c:pt idx="0">
                  <c:v>4503</c:v>
                </c:pt>
                <c:pt idx="1">
                  <c:v>4503</c:v>
                </c:pt>
              </c:numCache>
            </c:numRef>
          </c:val>
        </c:ser>
        <c:ser>
          <c:idx val="2"/>
          <c:order val="2"/>
          <c:tx>
            <c:strRef>
              <c:f>Sheet2!$B$6</c:f>
              <c:strCache>
                <c:ptCount val="1"/>
                <c:pt idx="0">
                  <c:v>May</c:v>
                </c:pt>
              </c:strCache>
            </c:strRef>
          </c:tx>
          <c:dLbls>
            <c:showVal val="1"/>
          </c:dLbls>
          <c:cat>
            <c:strRef>
              <c:f>Sheet2!$C$3:$D$3</c:f>
              <c:strCache>
                <c:ptCount val="2"/>
                <c:pt idx="0">
                  <c:v>Issued</c:v>
                </c:pt>
                <c:pt idx="1">
                  <c:v>Redeemed</c:v>
                </c:pt>
              </c:strCache>
            </c:strRef>
          </c:cat>
          <c:val>
            <c:numRef>
              <c:f>Sheet2!$C$6:$D$6</c:f>
              <c:numCache>
                <c:formatCode>General</c:formatCode>
                <c:ptCount val="2"/>
                <c:pt idx="0">
                  <c:v>28270</c:v>
                </c:pt>
                <c:pt idx="1">
                  <c:v>15392</c:v>
                </c:pt>
              </c:numCache>
            </c:numRef>
          </c:val>
        </c:ser>
        <c:ser>
          <c:idx val="3"/>
          <c:order val="3"/>
          <c:tx>
            <c:strRef>
              <c:f>Sheet2!$B$7</c:f>
              <c:strCache>
                <c:ptCount val="1"/>
                <c:pt idx="0">
                  <c:v>June</c:v>
                </c:pt>
              </c:strCache>
            </c:strRef>
          </c:tx>
          <c:dLbls>
            <c:showVal val="1"/>
          </c:dLbls>
          <c:cat>
            <c:strRef>
              <c:f>Sheet2!$C$3:$D$3</c:f>
              <c:strCache>
                <c:ptCount val="2"/>
                <c:pt idx="0">
                  <c:v>Issued</c:v>
                </c:pt>
                <c:pt idx="1">
                  <c:v>Redeemed</c:v>
                </c:pt>
              </c:strCache>
            </c:strRef>
          </c:cat>
          <c:val>
            <c:numRef>
              <c:f>Sheet2!$C$7:$D$7</c:f>
              <c:numCache>
                <c:formatCode>General</c:formatCode>
                <c:ptCount val="2"/>
                <c:pt idx="0">
                  <c:v>27090</c:v>
                </c:pt>
                <c:pt idx="1">
                  <c:v>15144</c:v>
                </c:pt>
              </c:numCache>
            </c:numRef>
          </c:val>
        </c:ser>
        <c:axId val="180347264"/>
        <c:axId val="180348800"/>
      </c:barChart>
      <c:catAx>
        <c:axId val="180347264"/>
        <c:scaling>
          <c:orientation val="minMax"/>
        </c:scaling>
        <c:axPos val="b"/>
        <c:tickLblPos val="nextTo"/>
        <c:crossAx val="180348800"/>
        <c:crosses val="autoZero"/>
        <c:auto val="1"/>
        <c:lblAlgn val="ctr"/>
        <c:lblOffset val="100"/>
      </c:catAx>
      <c:valAx>
        <c:axId val="180348800"/>
        <c:scaling>
          <c:orientation val="minMax"/>
        </c:scaling>
        <c:delete val="1"/>
        <c:axPos val="l"/>
        <c:numFmt formatCode="General" sourceLinked="1"/>
        <c:tickLblPos val="none"/>
        <c:crossAx val="180347264"/>
        <c:crosses val="autoZero"/>
        <c:crossBetween val="between"/>
      </c:valAx>
    </c:plotArea>
    <c:legend>
      <c:legendPos val="b"/>
      <c:layout/>
    </c:legend>
    <c:plotVisOnly val="1"/>
  </c:chart>
  <c:txPr>
    <a:bodyPr/>
    <a:lstStyle/>
    <a:p>
      <a:pPr>
        <a:defRPr>
          <a:latin typeface="Arial" pitchFamily="34" charset="0"/>
          <a:cs typeface="Arial" pitchFamily="34" charset="0"/>
        </a:defRPr>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sz="1050" b="0" i="0" baseline="0">
                <a:latin typeface="Book Antiqua" pitchFamily="18" charset="0"/>
              </a:rPr>
              <a:t>Transaction Price Discovered </a:t>
            </a:r>
            <a:endParaRPr lang="en-US" sz="1050">
              <a:latin typeface="Book Antiqua" pitchFamily="18" charset="0"/>
            </a:endParaRPr>
          </a:p>
          <a:p>
            <a:pPr>
              <a:defRPr/>
            </a:pPr>
            <a:r>
              <a:rPr lang="en-US" sz="1050" b="0" i="0" baseline="0">
                <a:latin typeface="Book Antiqua" pitchFamily="18" charset="0"/>
              </a:rPr>
              <a:t>at </a:t>
            </a:r>
            <a:r>
              <a:rPr lang="en-US" sz="1050" b="1" i="0" baseline="0">
                <a:latin typeface="Book Antiqua" pitchFamily="18" charset="0"/>
              </a:rPr>
              <a:t>PXIL</a:t>
            </a:r>
            <a:r>
              <a:rPr lang="en-US" sz="1050" b="0" i="0" baseline="0">
                <a:latin typeface="Book Antiqua" pitchFamily="18" charset="0"/>
              </a:rPr>
              <a:t> was </a:t>
            </a:r>
            <a:r>
              <a:rPr lang="en-US" sz="1050" b="1" i="0" baseline="0">
                <a:latin typeface="Book Antiqua" pitchFamily="18" charset="0"/>
              </a:rPr>
              <a:t>Rs. 2225/REC </a:t>
            </a:r>
            <a:r>
              <a:rPr lang="en-US" sz="1050" b="0" i="0" baseline="0">
                <a:latin typeface="Book Antiqua" pitchFamily="18" charset="0"/>
              </a:rPr>
              <a:t>in March 2011</a:t>
            </a:r>
            <a:endParaRPr lang="en-US" sz="1050" b="1" i="0" baseline="0">
              <a:latin typeface="Book Antiqua" pitchFamily="18" charset="0"/>
            </a:endParaRPr>
          </a:p>
        </c:rich>
      </c:tx>
      <c:layout>
        <c:manualLayout>
          <c:xMode val="edge"/>
          <c:yMode val="edge"/>
          <c:x val="3.5672783391346462E-2"/>
          <c:y val="0.11484599351551644"/>
        </c:manualLayout>
      </c:layout>
      <c:overlay val="1"/>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txPr>
              <a:bodyPr/>
              <a:lstStyle/>
              <a:p>
                <a:pPr>
                  <a:defRPr b="1"/>
                </a:pPr>
                <a:endParaRPr lang="en-US"/>
              </a:p>
            </c:txPr>
            <c:showVal val="1"/>
          </c:dLbls>
          <c:cat>
            <c:strRef>
              <c:f>Sheet2!$C$18:$D$18</c:f>
              <c:strCache>
                <c:ptCount val="2"/>
                <c:pt idx="0">
                  <c:v>Non Solar Category</c:v>
                </c:pt>
                <c:pt idx="1">
                  <c:v>Solar Category</c:v>
                </c:pt>
              </c:strCache>
            </c:strRef>
          </c:cat>
          <c:val>
            <c:numRef>
              <c:f>Sheet2!$C$20:$D$20</c:f>
              <c:numCache>
                <c:formatCode>General</c:formatCode>
                <c:ptCount val="2"/>
                <c:pt idx="0">
                  <c:v>324</c:v>
                </c:pt>
                <c:pt idx="1">
                  <c:v>3025</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312E-7"/>
                  <c:y val="-5.5555555555555455E-2"/>
                </c:manualLayout>
              </c:layout>
              <c:showVal val="1"/>
            </c:dLbl>
            <c:txPr>
              <a:bodyPr/>
              <a:lstStyle/>
              <a:p>
                <a:pPr>
                  <a:defRPr b="1"/>
                </a:pPr>
                <a:endParaRPr lang="en-US"/>
              </a:p>
            </c:txPr>
            <c:showVal val="1"/>
          </c:dLbls>
          <c:cat>
            <c:strRef>
              <c:f>Sheet2!$C$3:$D$3</c:f>
              <c:strCache>
                <c:ptCount val="2"/>
                <c:pt idx="0">
                  <c:v>Issued</c:v>
                </c:pt>
                <c:pt idx="1">
                  <c:v>Redeemed</c:v>
                </c:pt>
              </c:strCache>
            </c:strRef>
          </c:cat>
          <c:val>
            <c:numRef>
              <c:f>Sheet2!$C$26:$D$26</c:f>
              <c:numCache>
                <c:formatCode>General</c:formatCode>
                <c:ptCount val="2"/>
                <c:pt idx="0">
                  <c:v>274</c:v>
                </c:pt>
                <c:pt idx="1">
                  <c:v>0</c:v>
                </c:pt>
              </c:numCache>
            </c:numRef>
          </c:val>
        </c:ser>
        <c:axId val="180116096"/>
        <c:axId val="180134272"/>
      </c:barChart>
      <c:catAx>
        <c:axId val="180116096"/>
        <c:scaling>
          <c:orientation val="minMax"/>
        </c:scaling>
        <c:axPos val="b"/>
        <c:tickLblPos val="nextTo"/>
        <c:crossAx val="180134272"/>
        <c:crosses val="autoZero"/>
        <c:auto val="1"/>
        <c:lblAlgn val="ctr"/>
        <c:lblOffset val="100"/>
      </c:catAx>
      <c:valAx>
        <c:axId val="180134272"/>
        <c:scaling>
          <c:orientation val="minMax"/>
        </c:scaling>
        <c:delete val="1"/>
        <c:axPos val="l"/>
        <c:numFmt formatCode="General" sourceLinked="1"/>
        <c:tickLblPos val="none"/>
        <c:crossAx val="180116096"/>
        <c:crosses val="autoZero"/>
        <c:crossBetween val="between"/>
      </c:valAx>
    </c:plotArea>
    <c:legend>
      <c:legendPos val="b"/>
      <c:layout/>
    </c:legend>
    <c:plotVisOnly val="1"/>
  </c:chart>
  <c:txPr>
    <a:bodyPr/>
    <a:lstStyle/>
    <a:p>
      <a:pPr>
        <a:defRPr>
          <a:latin typeface="Book Antiqua" pitchFamily="18" charset="0"/>
        </a:defRPr>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000"/>
            </a:pPr>
            <a:r>
              <a:rPr lang="en-US" sz="1000"/>
              <a:t>Transaction Price Discovered </a:t>
            </a:r>
          </a:p>
          <a:p>
            <a:pPr>
              <a:defRPr sz="1000"/>
            </a:pPr>
            <a:r>
              <a:rPr lang="en-US" sz="1000"/>
              <a:t>at PXIL was Rs. 1500/REC in June 2011</a:t>
            </a:r>
          </a:p>
        </c:rich>
      </c:tx>
      <c:layout>
        <c:manualLayout>
          <c:xMode val="edge"/>
          <c:yMode val="edge"/>
          <c:x val="0.52378477690288761"/>
          <c:y val="0.16780045351473924"/>
        </c:manualLayout>
      </c:layout>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showVal val="1"/>
          </c:dLbls>
          <c:cat>
            <c:strRef>
              <c:f>Sheet2!$C$18:$D$18</c:f>
              <c:strCache>
                <c:ptCount val="2"/>
                <c:pt idx="0">
                  <c:v>Non Solar Category</c:v>
                </c:pt>
                <c:pt idx="1">
                  <c:v>Solar Category</c:v>
                </c:pt>
              </c:strCache>
            </c:strRef>
          </c:cat>
          <c:val>
            <c:numRef>
              <c:f>Sheet2!$C$56:$D$56</c:f>
              <c:numCache>
                <c:formatCode>General</c:formatCode>
                <c:ptCount val="2"/>
                <c:pt idx="0">
                  <c:v>10000</c:v>
                </c:pt>
                <c:pt idx="1">
                  <c:v>0</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312E-7"/>
                  <c:y val="-1.1337868480725641E-3"/>
                </c:manualLayout>
              </c:layout>
              <c:showVal val="1"/>
            </c:dLbl>
            <c:showVal val="1"/>
          </c:dLbls>
          <c:cat>
            <c:strRef>
              <c:f>Sheet2!$C$3:$D$3</c:f>
              <c:strCache>
                <c:ptCount val="2"/>
                <c:pt idx="0">
                  <c:v>Issued</c:v>
                </c:pt>
                <c:pt idx="1">
                  <c:v>Redeemed</c:v>
                </c:pt>
              </c:strCache>
            </c:strRef>
          </c:cat>
          <c:val>
            <c:numRef>
              <c:f>Sheet2!$C$62:$D$62</c:f>
              <c:numCache>
                <c:formatCode>General</c:formatCode>
                <c:ptCount val="2"/>
                <c:pt idx="0">
                  <c:v>3183</c:v>
                </c:pt>
                <c:pt idx="1">
                  <c:v>0</c:v>
                </c:pt>
              </c:numCache>
            </c:numRef>
          </c:val>
        </c:ser>
        <c:axId val="180371840"/>
        <c:axId val="180373376"/>
      </c:barChart>
      <c:catAx>
        <c:axId val="180371840"/>
        <c:scaling>
          <c:orientation val="minMax"/>
        </c:scaling>
        <c:axPos val="b"/>
        <c:tickLblPos val="nextTo"/>
        <c:crossAx val="180373376"/>
        <c:crosses val="autoZero"/>
        <c:auto val="1"/>
        <c:lblAlgn val="ctr"/>
        <c:lblOffset val="100"/>
      </c:catAx>
      <c:valAx>
        <c:axId val="180373376"/>
        <c:scaling>
          <c:orientation val="minMax"/>
        </c:scaling>
        <c:delete val="1"/>
        <c:axPos val="l"/>
        <c:numFmt formatCode="General" sourceLinked="1"/>
        <c:tickLblPos val="none"/>
        <c:crossAx val="180371840"/>
        <c:crosses val="autoZero"/>
        <c:crossBetween val="between"/>
      </c:valAx>
    </c:plotArea>
    <c:legend>
      <c:legendPos val="b"/>
      <c:layout/>
    </c:legend>
    <c:plotVisOnly val="1"/>
  </c:chart>
  <c:txPr>
    <a:bodyPr/>
    <a:lstStyle/>
    <a:p>
      <a:pPr>
        <a:defRPr sz="1000">
          <a:latin typeface="Arial" pitchFamily="34" charset="0"/>
          <a:cs typeface="Arial" pitchFamily="34" charset="0"/>
        </a:defRPr>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000"/>
            </a:pPr>
            <a:r>
              <a:rPr lang="en-US" sz="1000"/>
              <a:t>Transaction Price Discovered </a:t>
            </a:r>
          </a:p>
          <a:p>
            <a:pPr>
              <a:defRPr sz="1000"/>
            </a:pPr>
            <a:r>
              <a:rPr lang="en-US" sz="1000"/>
              <a:t>at IEX was Rs. 1505/REC in June 2011</a:t>
            </a:r>
          </a:p>
        </c:rich>
      </c:tx>
      <c:layout>
        <c:manualLayout>
          <c:xMode val="edge"/>
          <c:yMode val="edge"/>
          <c:x val="0.52378477690288761"/>
          <c:y val="0.16780045351473924"/>
        </c:manualLayout>
      </c:layout>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showVal val="1"/>
          </c:dLbls>
          <c:cat>
            <c:strRef>
              <c:f>Sheet2!$C$18:$D$18</c:f>
              <c:strCache>
                <c:ptCount val="2"/>
                <c:pt idx="0">
                  <c:v>Non Solar Category</c:v>
                </c:pt>
                <c:pt idx="1">
                  <c:v>Solar Category</c:v>
                </c:pt>
              </c:strCache>
            </c:strRef>
          </c:cat>
          <c:val>
            <c:numRef>
              <c:f>Sheet2!$C$55:$D$55</c:f>
              <c:numCache>
                <c:formatCode>General</c:formatCode>
                <c:ptCount val="2"/>
                <c:pt idx="0">
                  <c:v>72002</c:v>
                </c:pt>
                <c:pt idx="1">
                  <c:v>0</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285E-7"/>
                  <c:y val="-1.1337868480725641E-3"/>
                </c:manualLayout>
              </c:layout>
              <c:showVal val="1"/>
            </c:dLbl>
            <c:showVal val="1"/>
          </c:dLbls>
          <c:cat>
            <c:strRef>
              <c:f>Sheet2!$C$3:$D$3</c:f>
              <c:strCache>
                <c:ptCount val="2"/>
                <c:pt idx="0">
                  <c:v>Issued</c:v>
                </c:pt>
                <c:pt idx="1">
                  <c:v>Redeemed</c:v>
                </c:pt>
              </c:strCache>
            </c:strRef>
          </c:cat>
          <c:val>
            <c:numRef>
              <c:f>Sheet2!$C$61:$D$61</c:f>
              <c:numCache>
                <c:formatCode>General</c:formatCode>
                <c:ptCount val="2"/>
                <c:pt idx="0">
                  <c:v>21331</c:v>
                </c:pt>
                <c:pt idx="1">
                  <c:v>0</c:v>
                </c:pt>
              </c:numCache>
            </c:numRef>
          </c:val>
        </c:ser>
        <c:axId val="180395008"/>
        <c:axId val="180404992"/>
      </c:barChart>
      <c:catAx>
        <c:axId val="180395008"/>
        <c:scaling>
          <c:orientation val="minMax"/>
        </c:scaling>
        <c:axPos val="b"/>
        <c:tickLblPos val="nextTo"/>
        <c:crossAx val="180404992"/>
        <c:crosses val="autoZero"/>
        <c:auto val="1"/>
        <c:lblAlgn val="ctr"/>
        <c:lblOffset val="100"/>
      </c:catAx>
      <c:valAx>
        <c:axId val="180404992"/>
        <c:scaling>
          <c:orientation val="minMax"/>
        </c:scaling>
        <c:delete val="1"/>
        <c:axPos val="l"/>
        <c:numFmt formatCode="General" sourceLinked="1"/>
        <c:tickLblPos val="none"/>
        <c:crossAx val="180395008"/>
        <c:crosses val="autoZero"/>
        <c:crossBetween val="between"/>
      </c:valAx>
    </c:plotArea>
    <c:legend>
      <c:legendPos val="b"/>
      <c:layout/>
    </c:legend>
    <c:plotVisOnly val="1"/>
  </c:chart>
  <c:txPr>
    <a:bodyPr/>
    <a:lstStyle/>
    <a:p>
      <a:pPr>
        <a:defRPr>
          <a:latin typeface="Arial" pitchFamily="34" charset="0"/>
          <a:cs typeface="Arial" pitchFamily="34" charset="0"/>
        </a:defRPr>
      </a:pPr>
      <a:endParaRPr lang="en-U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000"/>
            </a:pPr>
            <a:r>
              <a:rPr lang="en-US" sz="1000"/>
              <a:t>Transaction Price Discovered </a:t>
            </a:r>
          </a:p>
          <a:p>
            <a:pPr>
              <a:defRPr sz="1000"/>
            </a:pPr>
            <a:r>
              <a:rPr lang="en-US" sz="1000"/>
              <a:t>at IEX was Rs. 1500/REC in May 2011</a:t>
            </a:r>
          </a:p>
        </c:rich>
      </c:tx>
      <c:layout>
        <c:manualLayout>
          <c:xMode val="edge"/>
          <c:yMode val="edge"/>
          <c:x val="0.52378477690288761"/>
          <c:y val="0.16780045351473924"/>
        </c:manualLayout>
      </c:layout>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showVal val="1"/>
          </c:dLbls>
          <c:cat>
            <c:strRef>
              <c:f>Sheet2!$C$18:$D$18</c:f>
              <c:strCache>
                <c:ptCount val="2"/>
                <c:pt idx="0">
                  <c:v>Non Solar Category</c:v>
                </c:pt>
                <c:pt idx="1">
                  <c:v>Solar Category</c:v>
                </c:pt>
              </c:strCache>
            </c:strRef>
          </c:cat>
          <c:val>
            <c:numRef>
              <c:f>Sheet2!$C$43:$D$43</c:f>
              <c:numCache>
                <c:formatCode>General</c:formatCode>
                <c:ptCount val="2"/>
                <c:pt idx="0">
                  <c:v>14002</c:v>
                </c:pt>
                <c:pt idx="1">
                  <c:v>0</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259E-7"/>
                  <c:y val="-1.1337868480725639E-3"/>
                </c:manualLayout>
              </c:layout>
              <c:showVal val="1"/>
            </c:dLbl>
            <c:showVal val="1"/>
          </c:dLbls>
          <c:cat>
            <c:strRef>
              <c:f>Sheet2!$C$3:$D$3</c:f>
              <c:strCache>
                <c:ptCount val="2"/>
                <c:pt idx="0">
                  <c:v>Issued</c:v>
                </c:pt>
                <c:pt idx="1">
                  <c:v>Redeemed</c:v>
                </c:pt>
              </c:strCache>
            </c:strRef>
          </c:cat>
          <c:val>
            <c:numRef>
              <c:f>Sheet2!$C$49:$D$49</c:f>
              <c:numCache>
                <c:formatCode>General</c:formatCode>
                <c:ptCount val="2"/>
                <c:pt idx="0">
                  <c:v>15143</c:v>
                </c:pt>
                <c:pt idx="1">
                  <c:v>0</c:v>
                </c:pt>
              </c:numCache>
            </c:numRef>
          </c:val>
        </c:ser>
        <c:axId val="180440448"/>
        <c:axId val="180454528"/>
      </c:barChart>
      <c:catAx>
        <c:axId val="180440448"/>
        <c:scaling>
          <c:orientation val="minMax"/>
        </c:scaling>
        <c:axPos val="b"/>
        <c:tickLblPos val="nextTo"/>
        <c:crossAx val="180454528"/>
        <c:crosses val="autoZero"/>
        <c:auto val="1"/>
        <c:lblAlgn val="ctr"/>
        <c:lblOffset val="100"/>
      </c:catAx>
      <c:valAx>
        <c:axId val="180454528"/>
        <c:scaling>
          <c:orientation val="minMax"/>
        </c:scaling>
        <c:delete val="1"/>
        <c:axPos val="l"/>
        <c:numFmt formatCode="General" sourceLinked="1"/>
        <c:tickLblPos val="none"/>
        <c:crossAx val="180440448"/>
        <c:crosses val="autoZero"/>
        <c:crossBetween val="between"/>
      </c:valAx>
    </c:plotArea>
    <c:legend>
      <c:legendPos val="b"/>
      <c:layout/>
    </c:legend>
    <c:plotVisOnly val="1"/>
  </c:chart>
  <c:txPr>
    <a:bodyPr/>
    <a:lstStyle/>
    <a:p>
      <a:pPr>
        <a:defRPr>
          <a:latin typeface="Arial" pitchFamily="34" charset="0"/>
          <a:cs typeface="Arial" pitchFamily="34" charset="0"/>
        </a:defRPr>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000"/>
            </a:pPr>
            <a:r>
              <a:rPr lang="en-US" sz="1000"/>
              <a:t>Transaction Price Discovered </a:t>
            </a:r>
          </a:p>
          <a:p>
            <a:pPr>
              <a:defRPr sz="1000"/>
            </a:pPr>
            <a:r>
              <a:rPr lang="en-US" sz="1000"/>
              <a:t>at PXIL was Rs. 1500/REC in May 2011</a:t>
            </a:r>
          </a:p>
        </c:rich>
      </c:tx>
      <c:layout>
        <c:manualLayout>
          <c:xMode val="edge"/>
          <c:yMode val="edge"/>
          <c:x val="0.52378477690288761"/>
          <c:y val="0.16780045351473924"/>
        </c:manualLayout>
      </c:layout>
    </c:title>
    <c:plotArea>
      <c:layout/>
      <c:barChart>
        <c:barDir val="col"/>
        <c:grouping val="clustered"/>
        <c:ser>
          <c:idx val="0"/>
          <c:order val="0"/>
          <c:tx>
            <c:strRef>
              <c:f>Sheet2!$B$18</c:f>
              <c:strCache>
                <c:ptCount val="1"/>
                <c:pt idx="0">
                  <c:v>Total Buy Bids</c:v>
                </c:pt>
              </c:strCache>
            </c:strRef>
          </c:tx>
          <c:spPr>
            <a:solidFill>
              <a:schemeClr val="accent3">
                <a:lumMod val="60000"/>
                <a:lumOff val="40000"/>
              </a:schemeClr>
            </a:solidFill>
          </c:spPr>
          <c:dLbls>
            <c:showVal val="1"/>
          </c:dLbls>
          <c:cat>
            <c:strRef>
              <c:f>Sheet2!$C$18:$D$18</c:f>
              <c:strCache>
                <c:ptCount val="2"/>
                <c:pt idx="0">
                  <c:v>Non Solar Category</c:v>
                </c:pt>
                <c:pt idx="1">
                  <c:v>Solar Category</c:v>
                </c:pt>
              </c:strCache>
            </c:strRef>
          </c:cat>
          <c:val>
            <c:numRef>
              <c:f>Sheet2!$C$44:$D$44</c:f>
              <c:numCache>
                <c:formatCode>General</c:formatCode>
                <c:ptCount val="2"/>
                <c:pt idx="0">
                  <c:v>4500</c:v>
                </c:pt>
                <c:pt idx="1">
                  <c:v>0</c:v>
                </c:pt>
              </c:numCache>
            </c:numRef>
          </c:val>
        </c:ser>
        <c:ser>
          <c:idx val="1"/>
          <c:order val="1"/>
          <c:tx>
            <c:strRef>
              <c:f>Sheet2!$B$24</c:f>
              <c:strCache>
                <c:ptCount val="1"/>
                <c:pt idx="0">
                  <c:v>Total Sell Bids</c:v>
                </c:pt>
              </c:strCache>
            </c:strRef>
          </c:tx>
          <c:spPr>
            <a:solidFill>
              <a:schemeClr val="accent3">
                <a:lumMod val="75000"/>
              </a:schemeClr>
            </a:solidFill>
          </c:spPr>
          <c:dLbls>
            <c:dLbl>
              <c:idx val="1"/>
              <c:layout>
                <c:manualLayout>
                  <c:x val="-2.1872265966754285E-7"/>
                  <c:y val="-1.1337868480725641E-3"/>
                </c:manualLayout>
              </c:layout>
              <c:showVal val="1"/>
            </c:dLbl>
            <c:showVal val="1"/>
          </c:dLbls>
          <c:cat>
            <c:strRef>
              <c:f>Sheet2!$C$3:$D$3</c:f>
              <c:strCache>
                <c:ptCount val="2"/>
                <c:pt idx="0">
                  <c:v>Issued</c:v>
                </c:pt>
                <c:pt idx="1">
                  <c:v>Redeemed</c:v>
                </c:pt>
              </c:strCache>
            </c:strRef>
          </c:cat>
          <c:val>
            <c:numRef>
              <c:f>Sheet2!$C$50:$D$50</c:f>
              <c:numCache>
                <c:formatCode>General</c:formatCode>
                <c:ptCount val="2"/>
                <c:pt idx="0">
                  <c:v>5322</c:v>
                </c:pt>
                <c:pt idx="1">
                  <c:v>0</c:v>
                </c:pt>
              </c:numCache>
            </c:numRef>
          </c:val>
        </c:ser>
        <c:axId val="180480256"/>
        <c:axId val="180170752"/>
      </c:barChart>
      <c:catAx>
        <c:axId val="180480256"/>
        <c:scaling>
          <c:orientation val="minMax"/>
        </c:scaling>
        <c:axPos val="b"/>
        <c:tickLblPos val="nextTo"/>
        <c:crossAx val="180170752"/>
        <c:crosses val="autoZero"/>
        <c:auto val="1"/>
        <c:lblAlgn val="ctr"/>
        <c:lblOffset val="100"/>
      </c:catAx>
      <c:valAx>
        <c:axId val="180170752"/>
        <c:scaling>
          <c:orientation val="minMax"/>
        </c:scaling>
        <c:delete val="1"/>
        <c:axPos val="l"/>
        <c:numFmt formatCode="General" sourceLinked="1"/>
        <c:tickLblPos val="none"/>
        <c:crossAx val="180480256"/>
        <c:crosses val="autoZero"/>
        <c:crossBetween val="between"/>
      </c:valAx>
    </c:plotArea>
    <c:legend>
      <c:legendPos val="b"/>
      <c:layout/>
    </c:legend>
    <c:plotVisOnly val="1"/>
  </c:chart>
  <c:txPr>
    <a:bodyPr/>
    <a:lstStyle/>
    <a:p>
      <a:pPr>
        <a:defRPr>
          <a:latin typeface="Arial" pitchFamily="34" charset="0"/>
          <a:cs typeface="Arial" pitchFamily="34" charset="0"/>
        </a:defRPr>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0.13680555555555557"/>
          <c:y val="4.8611111111111112E-2"/>
          <c:w val="0.8298611111111116"/>
          <c:h val="0.77868366997603555"/>
        </c:manualLayout>
      </c:layout>
      <c:barChart>
        <c:barDir val="col"/>
        <c:grouping val="clustered"/>
        <c:ser>
          <c:idx val="0"/>
          <c:order val="0"/>
          <c:tx>
            <c:strRef>
              <c:f>'Slide 22'!$C$2</c:f>
              <c:strCache>
                <c:ptCount val="1"/>
                <c:pt idx="0">
                  <c:v>RE Potential</c:v>
                </c:pt>
              </c:strCache>
            </c:strRef>
          </c:tx>
          <c:spPr>
            <a:solidFill>
              <a:srgbClr val="00B050"/>
            </a:solidFill>
            <a:ln>
              <a:solidFill>
                <a:srgbClr val="92D050"/>
              </a:solidFill>
            </a:ln>
          </c:spPr>
          <c:cat>
            <c:strRef>
              <c:f>'Slide 22'!$B$3:$B$8</c:f>
              <c:strCache>
                <c:ptCount val="6"/>
                <c:pt idx="0">
                  <c:v>Wind</c:v>
                </c:pt>
                <c:pt idx="1">
                  <c:v>Biomass</c:v>
                </c:pt>
                <c:pt idx="2">
                  <c:v>Bagasse</c:v>
                </c:pt>
                <c:pt idx="3">
                  <c:v>SHP</c:v>
                </c:pt>
                <c:pt idx="4">
                  <c:v>Waste to Energy</c:v>
                </c:pt>
                <c:pt idx="5">
                  <c:v>Solar</c:v>
                </c:pt>
              </c:strCache>
            </c:strRef>
          </c:cat>
          <c:val>
            <c:numRef>
              <c:f>'Slide 22'!$C$3:$C$8</c:f>
              <c:numCache>
                <c:formatCode>0</c:formatCode>
                <c:ptCount val="6"/>
                <c:pt idx="0">
                  <c:v>48500</c:v>
                </c:pt>
                <c:pt idx="1">
                  <c:v>16000</c:v>
                </c:pt>
                <c:pt idx="2">
                  <c:v>5000</c:v>
                </c:pt>
                <c:pt idx="3">
                  <c:v>15384</c:v>
                </c:pt>
                <c:pt idx="4">
                  <c:v>1700</c:v>
                </c:pt>
                <c:pt idx="5">
                  <c:v>50000</c:v>
                </c:pt>
              </c:numCache>
            </c:numRef>
          </c:val>
        </c:ser>
        <c:ser>
          <c:idx val="1"/>
          <c:order val="1"/>
          <c:tx>
            <c:strRef>
              <c:f>'Slide 22'!$D$2</c:f>
              <c:strCache>
                <c:ptCount val="1"/>
                <c:pt idx="0">
                  <c:v>Installed Capacity</c:v>
                </c:pt>
              </c:strCache>
            </c:strRef>
          </c:tx>
          <c:spPr>
            <a:solidFill>
              <a:srgbClr val="92D050"/>
            </a:solidFill>
            <a:ln>
              <a:solidFill>
                <a:srgbClr val="00B050"/>
              </a:solidFill>
            </a:ln>
          </c:spPr>
          <c:cat>
            <c:strRef>
              <c:f>'Slide 22'!$B$3:$B$8</c:f>
              <c:strCache>
                <c:ptCount val="6"/>
                <c:pt idx="0">
                  <c:v>Wind</c:v>
                </c:pt>
                <c:pt idx="1">
                  <c:v>Biomass</c:v>
                </c:pt>
                <c:pt idx="2">
                  <c:v>Bagasse</c:v>
                </c:pt>
                <c:pt idx="3">
                  <c:v>SHP</c:v>
                </c:pt>
                <c:pt idx="4">
                  <c:v>Waste to Energy</c:v>
                </c:pt>
                <c:pt idx="5">
                  <c:v>Solar</c:v>
                </c:pt>
              </c:strCache>
            </c:strRef>
          </c:cat>
          <c:val>
            <c:numRef>
              <c:f>'Slide 22'!$D$3:$D$8</c:f>
              <c:numCache>
                <c:formatCode>0</c:formatCode>
                <c:ptCount val="6"/>
                <c:pt idx="0">
                  <c:v>14157</c:v>
                </c:pt>
                <c:pt idx="1">
                  <c:v>997.1</c:v>
                </c:pt>
                <c:pt idx="2">
                  <c:v>1667.53</c:v>
                </c:pt>
                <c:pt idx="3">
                  <c:v>3043</c:v>
                </c:pt>
                <c:pt idx="4">
                  <c:v>72.460000000000022</c:v>
                </c:pt>
                <c:pt idx="5">
                  <c:v>38</c:v>
                </c:pt>
              </c:numCache>
            </c:numRef>
          </c:val>
        </c:ser>
        <c:dLbls>
          <c:showVal val="1"/>
        </c:dLbls>
        <c:gapWidth val="75"/>
        <c:overlap val="-25"/>
        <c:axId val="179292416"/>
        <c:axId val="179298304"/>
      </c:barChart>
      <c:catAx>
        <c:axId val="179292416"/>
        <c:scaling>
          <c:orientation val="minMax"/>
        </c:scaling>
        <c:axPos val="b"/>
        <c:numFmt formatCode="General" sourceLinked="1"/>
        <c:majorTickMark val="none"/>
        <c:tickLblPos val="nextTo"/>
        <c:crossAx val="179298304"/>
        <c:crosses val="autoZero"/>
        <c:auto val="1"/>
        <c:lblAlgn val="ctr"/>
        <c:lblOffset val="100"/>
      </c:catAx>
      <c:valAx>
        <c:axId val="179298304"/>
        <c:scaling>
          <c:orientation val="minMax"/>
        </c:scaling>
        <c:axPos val="l"/>
        <c:title>
          <c:tx>
            <c:rich>
              <a:bodyPr rot="-5400000" vert="horz"/>
              <a:lstStyle/>
              <a:p>
                <a:pPr>
                  <a:defRPr/>
                </a:pPr>
                <a:r>
                  <a:rPr lang="en-US"/>
                  <a:t>MW</a:t>
                </a:r>
              </a:p>
            </c:rich>
          </c:tx>
          <c:layout/>
        </c:title>
        <c:numFmt formatCode="0" sourceLinked="1"/>
        <c:majorTickMark val="none"/>
        <c:tickLblPos val="nextTo"/>
        <c:crossAx val="179292416"/>
        <c:crosses val="autoZero"/>
        <c:crossBetween val="between"/>
      </c:valAx>
    </c:plotArea>
    <c:legend>
      <c:legendPos val="b"/>
      <c:layout/>
    </c:legend>
    <c:plotVisOnly val="1"/>
    <c:dispBlanksAs val="gap"/>
  </c:chart>
  <c:spPr>
    <a:ln>
      <a:noFill/>
    </a:ln>
  </c:spPr>
  <c:txPr>
    <a:bodyPr/>
    <a:lstStyle/>
    <a:p>
      <a:pPr>
        <a:defRPr sz="1000" b="1">
          <a:latin typeface="Arial" pitchFamily="34" charset="0"/>
          <a:cs typeface="Arial" pitchFamily="34" charset="0"/>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stacked"/>
        <c:ser>
          <c:idx val="0"/>
          <c:order val="0"/>
          <c:tx>
            <c:strRef>
              <c:f>'Slide 15'!$C$4</c:f>
              <c:strCache>
                <c:ptCount val="1"/>
                <c:pt idx="0">
                  <c:v>Wind</c:v>
                </c:pt>
              </c:strCache>
            </c:strRef>
          </c:tx>
          <c:cat>
            <c:strRef>
              <c:f>'Slide 15'!$B$5:$B$25</c:f>
              <c:strCache>
                <c:ptCount val="21"/>
                <c:pt idx="0">
                  <c:v>1989-90</c:v>
                </c:pt>
                <c:pt idx="1">
                  <c:v>1991-92</c:v>
                </c:pt>
                <c:pt idx="2">
                  <c:v>1992-93</c:v>
                </c:pt>
                <c:pt idx="3">
                  <c:v>1993-94</c:v>
                </c:pt>
                <c:pt idx="4">
                  <c:v>1994-95</c:v>
                </c:pt>
                <c:pt idx="5">
                  <c:v>1995-96</c:v>
                </c:pt>
                <c:pt idx="6">
                  <c:v>1996-97</c:v>
                </c:pt>
                <c:pt idx="7">
                  <c:v>1997-98</c:v>
                </c:pt>
                <c:pt idx="8">
                  <c:v>1998-99</c:v>
                </c:pt>
                <c:pt idx="9">
                  <c:v>1999-00</c:v>
                </c:pt>
                <c:pt idx="10">
                  <c:v>2000-01</c:v>
                </c:pt>
                <c:pt idx="11">
                  <c:v>2001-02</c:v>
                </c:pt>
                <c:pt idx="12">
                  <c:v>2002-03</c:v>
                </c:pt>
                <c:pt idx="13">
                  <c:v>2003-04</c:v>
                </c:pt>
                <c:pt idx="14">
                  <c:v>2004-05</c:v>
                </c:pt>
                <c:pt idx="15">
                  <c:v>2005-06</c:v>
                </c:pt>
                <c:pt idx="16">
                  <c:v>2006-07</c:v>
                </c:pt>
                <c:pt idx="17">
                  <c:v>2007-08</c:v>
                </c:pt>
                <c:pt idx="18">
                  <c:v>2008-09</c:v>
                </c:pt>
                <c:pt idx="19">
                  <c:v>2009-10</c:v>
                </c:pt>
                <c:pt idx="20">
                  <c:v>2010-11</c:v>
                </c:pt>
              </c:strCache>
            </c:strRef>
          </c:cat>
          <c:val>
            <c:numRef>
              <c:f>'Slide 15'!$C$5:$C$25</c:f>
              <c:numCache>
                <c:formatCode>General</c:formatCode>
                <c:ptCount val="21"/>
                <c:pt idx="0">
                  <c:v>32</c:v>
                </c:pt>
                <c:pt idx="1">
                  <c:v>41</c:v>
                </c:pt>
                <c:pt idx="2">
                  <c:v>54</c:v>
                </c:pt>
                <c:pt idx="3">
                  <c:v>115</c:v>
                </c:pt>
                <c:pt idx="4">
                  <c:v>351</c:v>
                </c:pt>
                <c:pt idx="5">
                  <c:v>733</c:v>
                </c:pt>
                <c:pt idx="6">
                  <c:v>900</c:v>
                </c:pt>
                <c:pt idx="7">
                  <c:v>970</c:v>
                </c:pt>
                <c:pt idx="8">
                  <c:v>1025</c:v>
                </c:pt>
                <c:pt idx="9">
                  <c:v>1167</c:v>
                </c:pt>
                <c:pt idx="10">
                  <c:v>1507</c:v>
                </c:pt>
                <c:pt idx="11">
                  <c:v>1666.8</c:v>
                </c:pt>
                <c:pt idx="12">
                  <c:v>1908.8</c:v>
                </c:pt>
                <c:pt idx="13">
                  <c:v>2524</c:v>
                </c:pt>
                <c:pt idx="14">
                  <c:v>3635.7</c:v>
                </c:pt>
                <c:pt idx="15">
                  <c:v>5351.9</c:v>
                </c:pt>
                <c:pt idx="16">
                  <c:v>7094</c:v>
                </c:pt>
                <c:pt idx="17">
                  <c:v>7844.6</c:v>
                </c:pt>
                <c:pt idx="18">
                  <c:v>10242</c:v>
                </c:pt>
                <c:pt idx="19">
                  <c:v>11806.75</c:v>
                </c:pt>
                <c:pt idx="20">
                  <c:v>14157.1</c:v>
                </c:pt>
              </c:numCache>
            </c:numRef>
          </c:val>
        </c:ser>
        <c:ser>
          <c:idx val="1"/>
          <c:order val="1"/>
          <c:tx>
            <c:strRef>
              <c:f>'Slide 15'!$D$4</c:f>
              <c:strCache>
                <c:ptCount val="1"/>
                <c:pt idx="0">
                  <c:v>Biomass</c:v>
                </c:pt>
              </c:strCache>
            </c:strRef>
          </c:tx>
          <c:cat>
            <c:strRef>
              <c:f>'Slide 15'!$B$5:$B$25</c:f>
              <c:strCache>
                <c:ptCount val="21"/>
                <c:pt idx="0">
                  <c:v>1989-90</c:v>
                </c:pt>
                <c:pt idx="1">
                  <c:v>1991-92</c:v>
                </c:pt>
                <c:pt idx="2">
                  <c:v>1992-93</c:v>
                </c:pt>
                <c:pt idx="3">
                  <c:v>1993-94</c:v>
                </c:pt>
                <c:pt idx="4">
                  <c:v>1994-95</c:v>
                </c:pt>
                <c:pt idx="5">
                  <c:v>1995-96</c:v>
                </c:pt>
                <c:pt idx="6">
                  <c:v>1996-97</c:v>
                </c:pt>
                <c:pt idx="7">
                  <c:v>1997-98</c:v>
                </c:pt>
                <c:pt idx="8">
                  <c:v>1998-99</c:v>
                </c:pt>
                <c:pt idx="9">
                  <c:v>1999-00</c:v>
                </c:pt>
                <c:pt idx="10">
                  <c:v>2000-01</c:v>
                </c:pt>
                <c:pt idx="11">
                  <c:v>2001-02</c:v>
                </c:pt>
                <c:pt idx="12">
                  <c:v>2002-03</c:v>
                </c:pt>
                <c:pt idx="13">
                  <c:v>2003-04</c:v>
                </c:pt>
                <c:pt idx="14">
                  <c:v>2004-05</c:v>
                </c:pt>
                <c:pt idx="15">
                  <c:v>2005-06</c:v>
                </c:pt>
                <c:pt idx="16">
                  <c:v>2006-07</c:v>
                </c:pt>
                <c:pt idx="17">
                  <c:v>2007-08</c:v>
                </c:pt>
                <c:pt idx="18">
                  <c:v>2008-09</c:v>
                </c:pt>
                <c:pt idx="19">
                  <c:v>2009-10</c:v>
                </c:pt>
                <c:pt idx="20">
                  <c:v>2010-11</c:v>
                </c:pt>
              </c:strCache>
            </c:strRef>
          </c:cat>
          <c:val>
            <c:numRef>
              <c:f>'Slide 15'!$D$5:$D$25</c:f>
              <c:numCache>
                <c:formatCode>General</c:formatCode>
                <c:ptCount val="21"/>
                <c:pt idx="2">
                  <c:v>8.5</c:v>
                </c:pt>
                <c:pt idx="3">
                  <c:v>21.5</c:v>
                </c:pt>
                <c:pt idx="4">
                  <c:v>27</c:v>
                </c:pt>
                <c:pt idx="5">
                  <c:v>57</c:v>
                </c:pt>
                <c:pt idx="6">
                  <c:v>86</c:v>
                </c:pt>
                <c:pt idx="7">
                  <c:v>127.5</c:v>
                </c:pt>
                <c:pt idx="8">
                  <c:v>171</c:v>
                </c:pt>
                <c:pt idx="9">
                  <c:v>222</c:v>
                </c:pt>
                <c:pt idx="10">
                  <c:v>292.3</c:v>
                </c:pt>
                <c:pt idx="11">
                  <c:v>381.3</c:v>
                </c:pt>
                <c:pt idx="12">
                  <c:v>484.3</c:v>
                </c:pt>
                <c:pt idx="13">
                  <c:v>613.79999999999995</c:v>
                </c:pt>
                <c:pt idx="14">
                  <c:v>728.8</c:v>
                </c:pt>
                <c:pt idx="15">
                  <c:v>896.8</c:v>
                </c:pt>
                <c:pt idx="16">
                  <c:v>1101.83</c:v>
                </c:pt>
                <c:pt idx="17">
                  <c:v>1325.6299999999999</c:v>
                </c:pt>
                <c:pt idx="18">
                  <c:v>1752</c:v>
                </c:pt>
                <c:pt idx="19">
                  <c:v>2199.63</c:v>
                </c:pt>
                <c:pt idx="20">
                  <c:v>2664.63</c:v>
                </c:pt>
              </c:numCache>
            </c:numRef>
          </c:val>
        </c:ser>
        <c:ser>
          <c:idx val="2"/>
          <c:order val="2"/>
          <c:tx>
            <c:strRef>
              <c:f>'Slide 15'!$E$4</c:f>
              <c:strCache>
                <c:ptCount val="1"/>
                <c:pt idx="0">
                  <c:v>Small Hydro</c:v>
                </c:pt>
              </c:strCache>
            </c:strRef>
          </c:tx>
          <c:cat>
            <c:strRef>
              <c:f>'Slide 15'!$B$5:$B$25</c:f>
              <c:strCache>
                <c:ptCount val="21"/>
                <c:pt idx="0">
                  <c:v>1989-90</c:v>
                </c:pt>
                <c:pt idx="1">
                  <c:v>1991-92</c:v>
                </c:pt>
                <c:pt idx="2">
                  <c:v>1992-93</c:v>
                </c:pt>
                <c:pt idx="3">
                  <c:v>1993-94</c:v>
                </c:pt>
                <c:pt idx="4">
                  <c:v>1994-95</c:v>
                </c:pt>
                <c:pt idx="5">
                  <c:v>1995-96</c:v>
                </c:pt>
                <c:pt idx="6">
                  <c:v>1996-97</c:v>
                </c:pt>
                <c:pt idx="7">
                  <c:v>1997-98</c:v>
                </c:pt>
                <c:pt idx="8">
                  <c:v>1998-99</c:v>
                </c:pt>
                <c:pt idx="9">
                  <c:v>1999-00</c:v>
                </c:pt>
                <c:pt idx="10">
                  <c:v>2000-01</c:v>
                </c:pt>
                <c:pt idx="11">
                  <c:v>2001-02</c:v>
                </c:pt>
                <c:pt idx="12">
                  <c:v>2002-03</c:v>
                </c:pt>
                <c:pt idx="13">
                  <c:v>2003-04</c:v>
                </c:pt>
                <c:pt idx="14">
                  <c:v>2004-05</c:v>
                </c:pt>
                <c:pt idx="15">
                  <c:v>2005-06</c:v>
                </c:pt>
                <c:pt idx="16">
                  <c:v>2006-07</c:v>
                </c:pt>
                <c:pt idx="17">
                  <c:v>2007-08</c:v>
                </c:pt>
                <c:pt idx="18">
                  <c:v>2008-09</c:v>
                </c:pt>
                <c:pt idx="19">
                  <c:v>2009-10</c:v>
                </c:pt>
                <c:pt idx="20">
                  <c:v>2010-11</c:v>
                </c:pt>
              </c:strCache>
            </c:strRef>
          </c:cat>
          <c:val>
            <c:numRef>
              <c:f>'Slide 15'!$E$5:$E$25</c:f>
              <c:numCache>
                <c:formatCode>General</c:formatCode>
                <c:ptCount val="21"/>
                <c:pt idx="7">
                  <c:v>144</c:v>
                </c:pt>
                <c:pt idx="8">
                  <c:v>224</c:v>
                </c:pt>
                <c:pt idx="9">
                  <c:v>114</c:v>
                </c:pt>
                <c:pt idx="10">
                  <c:v>338</c:v>
                </c:pt>
                <c:pt idx="11">
                  <c:v>1438.8899999999999</c:v>
                </c:pt>
                <c:pt idx="12">
                  <c:v>1519.2800000000002</c:v>
                </c:pt>
                <c:pt idx="13">
                  <c:v>1603.3200000000002</c:v>
                </c:pt>
                <c:pt idx="14">
                  <c:v>1705.59</c:v>
                </c:pt>
                <c:pt idx="15">
                  <c:v>1747.98</c:v>
                </c:pt>
                <c:pt idx="16">
                  <c:v>1905.44</c:v>
                </c:pt>
                <c:pt idx="17">
                  <c:v>2045.61</c:v>
                </c:pt>
                <c:pt idx="18">
                  <c:v>2429.77</c:v>
                </c:pt>
                <c:pt idx="19">
                  <c:v>2735.4100000000003</c:v>
                </c:pt>
                <c:pt idx="20">
                  <c:v>3042.63</c:v>
                </c:pt>
              </c:numCache>
            </c:numRef>
          </c:val>
        </c:ser>
        <c:ser>
          <c:idx val="3"/>
          <c:order val="3"/>
          <c:tx>
            <c:strRef>
              <c:f>'Slide 15'!$G$4</c:f>
              <c:strCache>
                <c:ptCount val="1"/>
                <c:pt idx="0">
                  <c:v>Waste to Energy</c:v>
                </c:pt>
              </c:strCache>
            </c:strRef>
          </c:tx>
          <c:cat>
            <c:strRef>
              <c:f>'Slide 15'!$B$5:$B$25</c:f>
              <c:strCache>
                <c:ptCount val="21"/>
                <c:pt idx="0">
                  <c:v>1989-90</c:v>
                </c:pt>
                <c:pt idx="1">
                  <c:v>1991-92</c:v>
                </c:pt>
                <c:pt idx="2">
                  <c:v>1992-93</c:v>
                </c:pt>
                <c:pt idx="3">
                  <c:v>1993-94</c:v>
                </c:pt>
                <c:pt idx="4">
                  <c:v>1994-95</c:v>
                </c:pt>
                <c:pt idx="5">
                  <c:v>1995-96</c:v>
                </c:pt>
                <c:pt idx="6">
                  <c:v>1996-97</c:v>
                </c:pt>
                <c:pt idx="7">
                  <c:v>1997-98</c:v>
                </c:pt>
                <c:pt idx="8">
                  <c:v>1998-99</c:v>
                </c:pt>
                <c:pt idx="9">
                  <c:v>1999-00</c:v>
                </c:pt>
                <c:pt idx="10">
                  <c:v>2000-01</c:v>
                </c:pt>
                <c:pt idx="11">
                  <c:v>2001-02</c:v>
                </c:pt>
                <c:pt idx="12">
                  <c:v>2002-03</c:v>
                </c:pt>
                <c:pt idx="13">
                  <c:v>2003-04</c:v>
                </c:pt>
                <c:pt idx="14">
                  <c:v>2004-05</c:v>
                </c:pt>
                <c:pt idx="15">
                  <c:v>2005-06</c:v>
                </c:pt>
                <c:pt idx="16">
                  <c:v>2006-07</c:v>
                </c:pt>
                <c:pt idx="17">
                  <c:v>2007-08</c:v>
                </c:pt>
                <c:pt idx="18">
                  <c:v>2008-09</c:v>
                </c:pt>
                <c:pt idx="19">
                  <c:v>2009-10</c:v>
                </c:pt>
                <c:pt idx="20">
                  <c:v>2010-11</c:v>
                </c:pt>
              </c:strCache>
            </c:strRef>
          </c:cat>
          <c:val>
            <c:numRef>
              <c:f>'Slide 15'!$G$5:$G$25</c:f>
              <c:numCache>
                <c:formatCode>General</c:formatCode>
                <c:ptCount val="21"/>
                <c:pt idx="13">
                  <c:v>5</c:v>
                </c:pt>
                <c:pt idx="14">
                  <c:v>15</c:v>
                </c:pt>
                <c:pt idx="15">
                  <c:v>30</c:v>
                </c:pt>
                <c:pt idx="16">
                  <c:v>50</c:v>
                </c:pt>
                <c:pt idx="17">
                  <c:v>55</c:v>
                </c:pt>
                <c:pt idx="18">
                  <c:v>60</c:v>
                </c:pt>
                <c:pt idx="19">
                  <c:v>64.960000000000022</c:v>
                </c:pt>
                <c:pt idx="20">
                  <c:v>72.460000000000022</c:v>
                </c:pt>
              </c:numCache>
            </c:numRef>
          </c:val>
        </c:ser>
        <c:ser>
          <c:idx val="4"/>
          <c:order val="4"/>
          <c:tx>
            <c:strRef>
              <c:f>'Slide 15'!$F$4</c:f>
              <c:strCache>
                <c:ptCount val="1"/>
                <c:pt idx="0">
                  <c:v>Solar</c:v>
                </c:pt>
              </c:strCache>
            </c:strRef>
          </c:tx>
          <c:val>
            <c:numRef>
              <c:f>'Slide 15'!$F$5:$F$25</c:f>
              <c:numCache>
                <c:formatCode>General</c:formatCode>
                <c:ptCount val="21"/>
                <c:pt idx="19">
                  <c:v>11.07</c:v>
                </c:pt>
                <c:pt idx="20">
                  <c:v>37.660000000000004</c:v>
                </c:pt>
              </c:numCache>
            </c:numRef>
          </c:val>
        </c:ser>
        <c:overlap val="100"/>
        <c:axId val="179369472"/>
        <c:axId val="179371008"/>
      </c:barChart>
      <c:catAx>
        <c:axId val="179369472"/>
        <c:scaling>
          <c:orientation val="minMax"/>
        </c:scaling>
        <c:axPos val="b"/>
        <c:numFmt formatCode="General" sourceLinked="1"/>
        <c:tickLblPos val="nextTo"/>
        <c:txPr>
          <a:bodyPr rot="-2700000"/>
          <a:lstStyle/>
          <a:p>
            <a:pPr>
              <a:defRPr/>
            </a:pPr>
            <a:endParaRPr lang="en-US"/>
          </a:p>
        </c:txPr>
        <c:crossAx val="179371008"/>
        <c:crosses val="autoZero"/>
        <c:auto val="1"/>
        <c:lblAlgn val="ctr"/>
        <c:lblOffset val="100"/>
      </c:catAx>
      <c:valAx>
        <c:axId val="179371008"/>
        <c:scaling>
          <c:orientation val="minMax"/>
        </c:scaling>
        <c:axPos val="l"/>
        <c:title>
          <c:tx>
            <c:rich>
              <a:bodyPr rot="-5400000" vert="horz"/>
              <a:lstStyle/>
              <a:p>
                <a:pPr>
                  <a:defRPr/>
                </a:pPr>
                <a:r>
                  <a:rPr lang="en-US"/>
                  <a:t>MW</a:t>
                </a:r>
              </a:p>
            </c:rich>
          </c:tx>
          <c:layout/>
        </c:title>
        <c:numFmt formatCode="General" sourceLinked="1"/>
        <c:tickLblPos val="nextTo"/>
        <c:crossAx val="179369472"/>
        <c:crosses val="autoZero"/>
        <c:crossBetween val="between"/>
      </c:valAx>
    </c:plotArea>
    <c:legend>
      <c:legendPos val="b"/>
      <c:layout/>
    </c:legend>
    <c:plotVisOnly val="1"/>
    <c:dispBlanksAs val="gap"/>
  </c:chart>
  <c:txPr>
    <a:bodyPr/>
    <a:lstStyle/>
    <a:p>
      <a:pPr>
        <a:defRPr>
          <a:latin typeface="Arial" pitchFamily="34" charset="0"/>
          <a:cs typeface="Arial" pitchFamily="34" charset="0"/>
        </a:defRPr>
      </a:pPr>
      <a:endParaRPr lang="en-US"/>
    </a:p>
  </c:tx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plotArea>
      <c:layout/>
      <c:barChart>
        <c:barDir val="col"/>
        <c:grouping val="clustered"/>
        <c:ser>
          <c:idx val="0"/>
          <c:order val="0"/>
          <c:cat>
            <c:strRef>
              <c:f>'Slide 11'!$C$17:$C$36</c:f>
              <c:strCache>
                <c:ptCount val="20"/>
                <c:pt idx="0">
                  <c:v>1993-94</c:v>
                </c:pt>
                <c:pt idx="1">
                  <c:v>1994-95</c:v>
                </c:pt>
                <c:pt idx="2">
                  <c:v>1995-96</c:v>
                </c:pt>
                <c:pt idx="3">
                  <c:v>1996-97</c:v>
                </c:pt>
                <c:pt idx="4">
                  <c:v>1997-98</c:v>
                </c:pt>
                <c:pt idx="5">
                  <c:v>1998-99</c:v>
                </c:pt>
                <c:pt idx="6">
                  <c:v>1999-00</c:v>
                </c:pt>
                <c:pt idx="7">
                  <c:v>2000-01</c:v>
                </c:pt>
                <c:pt idx="8">
                  <c:v>2001-02</c:v>
                </c:pt>
                <c:pt idx="9">
                  <c:v>2002-03</c:v>
                </c:pt>
                <c:pt idx="10">
                  <c:v>2003-04</c:v>
                </c:pt>
                <c:pt idx="11">
                  <c:v>2004-05</c:v>
                </c:pt>
                <c:pt idx="12">
                  <c:v>2005-06</c:v>
                </c:pt>
                <c:pt idx="13">
                  <c:v>2006-07</c:v>
                </c:pt>
                <c:pt idx="14">
                  <c:v>2007-08</c:v>
                </c:pt>
                <c:pt idx="15">
                  <c:v>2008-09</c:v>
                </c:pt>
                <c:pt idx="16">
                  <c:v>2009-10</c:v>
                </c:pt>
                <c:pt idx="17">
                  <c:v>2010-11*</c:v>
                </c:pt>
                <c:pt idx="18">
                  <c:v>2011-12</c:v>
                </c:pt>
                <c:pt idx="19">
                  <c:v>2012-13</c:v>
                </c:pt>
              </c:strCache>
            </c:strRef>
          </c:cat>
          <c:val>
            <c:numRef>
              <c:f>'Slide 11'!$D$17:$D$36</c:f>
              <c:numCache>
                <c:formatCode>0.00</c:formatCode>
                <c:ptCount val="20"/>
                <c:pt idx="0">
                  <c:v>26</c:v>
                </c:pt>
                <c:pt idx="1">
                  <c:v>66.5</c:v>
                </c:pt>
                <c:pt idx="2">
                  <c:v>266</c:v>
                </c:pt>
                <c:pt idx="3">
                  <c:v>411</c:v>
                </c:pt>
                <c:pt idx="4">
                  <c:v>219.6</c:v>
                </c:pt>
                <c:pt idx="5">
                  <c:v>141.6</c:v>
                </c:pt>
                <c:pt idx="6">
                  <c:v>171.7</c:v>
                </c:pt>
                <c:pt idx="7">
                  <c:v>297.60000000000002</c:v>
                </c:pt>
                <c:pt idx="8">
                  <c:v>337</c:v>
                </c:pt>
                <c:pt idx="9">
                  <c:v>471.3</c:v>
                </c:pt>
                <c:pt idx="10">
                  <c:v>453.5</c:v>
                </c:pt>
                <c:pt idx="11">
                  <c:v>853.4</c:v>
                </c:pt>
                <c:pt idx="12">
                  <c:v>1300.8</c:v>
                </c:pt>
                <c:pt idx="13">
                  <c:v>2099</c:v>
                </c:pt>
                <c:pt idx="14">
                  <c:v>2209.6999999999998</c:v>
                </c:pt>
                <c:pt idx="15">
                  <c:v>2085.5</c:v>
                </c:pt>
                <c:pt idx="16">
                  <c:v>4280.7999999999993</c:v>
                </c:pt>
                <c:pt idx="17">
                  <c:v>2963.5200000000004</c:v>
                </c:pt>
              </c:numCache>
            </c:numRef>
          </c:val>
        </c:ser>
        <c:axId val="179401472"/>
        <c:axId val="179403008"/>
      </c:barChart>
      <c:catAx>
        <c:axId val="179401472"/>
        <c:scaling>
          <c:orientation val="minMax"/>
        </c:scaling>
        <c:axPos val="b"/>
        <c:tickLblPos val="nextTo"/>
        <c:crossAx val="179403008"/>
        <c:crosses val="autoZero"/>
        <c:auto val="1"/>
        <c:lblAlgn val="ctr"/>
        <c:lblOffset val="100"/>
      </c:catAx>
      <c:valAx>
        <c:axId val="179403008"/>
        <c:scaling>
          <c:orientation val="minMax"/>
        </c:scaling>
        <c:axPos val="l"/>
        <c:numFmt formatCode="0" sourceLinked="0"/>
        <c:tickLblPos val="nextTo"/>
        <c:crossAx val="179401472"/>
        <c:crosses val="autoZero"/>
        <c:crossBetween val="between"/>
        <c:majorUnit val="1000"/>
      </c:valAx>
    </c:plotArea>
    <c:plotVisOnly val="1"/>
  </c:chart>
  <c:txPr>
    <a:bodyPr/>
    <a:lstStyle/>
    <a:p>
      <a:pPr>
        <a:defRPr sz="1100">
          <a:latin typeface="Arial" pitchFamily="34" charset="0"/>
          <a:cs typeface="Arial" pitchFamily="34" charset="0"/>
        </a:defRPr>
      </a:pPr>
      <a:endParaRPr lang="en-US"/>
    </a:p>
  </c:txPr>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0.12233770778652669"/>
          <c:y val="5.0925925925925979E-2"/>
          <c:w val="0.8471067366579178"/>
          <c:h val="0.68072965879265124"/>
        </c:manualLayout>
      </c:layout>
      <c:barChart>
        <c:barDir val="col"/>
        <c:grouping val="stacked"/>
        <c:ser>
          <c:idx val="0"/>
          <c:order val="0"/>
          <c:tx>
            <c:strRef>
              <c:f>Sheet1!$C$7</c:f>
              <c:strCache>
                <c:ptCount val="1"/>
                <c:pt idx="0">
                  <c:v>Non Solar Category</c:v>
                </c:pt>
              </c:strCache>
            </c:strRef>
          </c:tx>
          <c:cat>
            <c:strRef>
              <c:f>Sheet1!$B$8:$B$27</c:f>
              <c:strCache>
                <c:ptCount val="20"/>
                <c:pt idx="0">
                  <c:v>AP</c:v>
                </c:pt>
                <c:pt idx="1">
                  <c:v>Assam</c:v>
                </c:pt>
                <c:pt idx="2">
                  <c:v>Bihar</c:v>
                </c:pt>
                <c:pt idx="3">
                  <c:v>Goa</c:v>
                </c:pt>
                <c:pt idx="4">
                  <c:v>Gujarat</c:v>
                </c:pt>
                <c:pt idx="5">
                  <c:v>Haryana</c:v>
                </c:pt>
                <c:pt idx="6">
                  <c:v>HP</c:v>
                </c:pt>
                <c:pt idx="7">
                  <c:v>J&amp;K</c:v>
                </c:pt>
                <c:pt idx="8">
                  <c:v>Jharkhand</c:v>
                </c:pt>
                <c:pt idx="9">
                  <c:v>Kerala</c:v>
                </c:pt>
                <c:pt idx="10">
                  <c:v>MP</c:v>
                </c:pt>
                <c:pt idx="11">
                  <c:v>Maharashtra</c:v>
                </c:pt>
                <c:pt idx="12">
                  <c:v>Manipur</c:v>
                </c:pt>
                <c:pt idx="13">
                  <c:v>Mizoram </c:v>
                </c:pt>
                <c:pt idx="14">
                  <c:v>Orissa</c:v>
                </c:pt>
                <c:pt idx="15">
                  <c:v>Rajasthan</c:v>
                </c:pt>
                <c:pt idx="16">
                  <c:v>Tamil Nadu</c:v>
                </c:pt>
                <c:pt idx="17">
                  <c:v>Tripura</c:v>
                </c:pt>
                <c:pt idx="18">
                  <c:v>UP</c:v>
                </c:pt>
                <c:pt idx="19">
                  <c:v>Uttaranchal</c:v>
                </c:pt>
              </c:strCache>
            </c:strRef>
          </c:cat>
          <c:val>
            <c:numRef>
              <c:f>Sheet1!$C$8:$C$27</c:f>
              <c:numCache>
                <c:formatCode>0.00%</c:formatCode>
                <c:ptCount val="20"/>
                <c:pt idx="0" formatCode="0%">
                  <c:v>5.0000000000000031E-2</c:v>
                </c:pt>
                <c:pt idx="1">
                  <c:v>2.8000000000000011E-2</c:v>
                </c:pt>
                <c:pt idx="2" formatCode="0%">
                  <c:v>6.0000000000000039E-2</c:v>
                </c:pt>
                <c:pt idx="3">
                  <c:v>1.7000000000000022E-2</c:v>
                </c:pt>
                <c:pt idx="4">
                  <c:v>5.5000000000000063E-2</c:v>
                </c:pt>
                <c:pt idx="5">
                  <c:v>1.4999999999999998E-2</c:v>
                </c:pt>
                <c:pt idx="6" formatCode="0%">
                  <c:v>0.11000000000000004</c:v>
                </c:pt>
                <c:pt idx="7">
                  <c:v>2.9000000000000015E-2</c:v>
                </c:pt>
                <c:pt idx="8">
                  <c:v>2.5000000000000015E-2</c:v>
                </c:pt>
                <c:pt idx="9" formatCode="0%">
                  <c:v>3.0000000000000044E-2</c:v>
                </c:pt>
                <c:pt idx="10">
                  <c:v>2.1000000000000015E-2</c:v>
                </c:pt>
                <c:pt idx="11">
                  <c:v>6.7500000000000074E-2</c:v>
                </c:pt>
                <c:pt idx="12">
                  <c:v>2.7500000000000031E-2</c:v>
                </c:pt>
                <c:pt idx="13">
                  <c:v>5.750000000000003E-2</c:v>
                </c:pt>
                <c:pt idx="14">
                  <c:v>4.9000000000000092E-2</c:v>
                </c:pt>
                <c:pt idx="15">
                  <c:v>5.5000000000000063E-2</c:v>
                </c:pt>
                <c:pt idx="16" formatCode="0%">
                  <c:v>0.14000000000000001</c:v>
                </c:pt>
                <c:pt idx="17" formatCode="0%">
                  <c:v>1.0000000000000007E-2</c:v>
                </c:pt>
                <c:pt idx="18">
                  <c:v>4.5000000000000033E-2</c:v>
                </c:pt>
                <c:pt idx="19">
                  <c:v>4.5000000000000033E-2</c:v>
                </c:pt>
              </c:numCache>
            </c:numRef>
          </c:val>
        </c:ser>
        <c:ser>
          <c:idx val="1"/>
          <c:order val="1"/>
          <c:tx>
            <c:strRef>
              <c:f>Sheet1!$D$7</c:f>
              <c:strCache>
                <c:ptCount val="1"/>
                <c:pt idx="0">
                  <c:v>Solar Category</c:v>
                </c:pt>
              </c:strCache>
            </c:strRef>
          </c:tx>
          <c:cat>
            <c:strRef>
              <c:f>Sheet1!$B$8:$B$27</c:f>
              <c:strCache>
                <c:ptCount val="20"/>
                <c:pt idx="0">
                  <c:v>AP</c:v>
                </c:pt>
                <c:pt idx="1">
                  <c:v>Assam</c:v>
                </c:pt>
                <c:pt idx="2">
                  <c:v>Bihar</c:v>
                </c:pt>
                <c:pt idx="3">
                  <c:v>Goa</c:v>
                </c:pt>
                <c:pt idx="4">
                  <c:v>Gujarat</c:v>
                </c:pt>
                <c:pt idx="5">
                  <c:v>Haryana</c:v>
                </c:pt>
                <c:pt idx="6">
                  <c:v>HP</c:v>
                </c:pt>
                <c:pt idx="7">
                  <c:v>J&amp;K</c:v>
                </c:pt>
                <c:pt idx="8">
                  <c:v>Jharkhand</c:v>
                </c:pt>
                <c:pt idx="9">
                  <c:v>Kerala</c:v>
                </c:pt>
                <c:pt idx="10">
                  <c:v>MP</c:v>
                </c:pt>
                <c:pt idx="11">
                  <c:v>Maharashtra</c:v>
                </c:pt>
                <c:pt idx="12">
                  <c:v>Manipur</c:v>
                </c:pt>
                <c:pt idx="13">
                  <c:v>Mizoram </c:v>
                </c:pt>
                <c:pt idx="14">
                  <c:v>Orissa</c:v>
                </c:pt>
                <c:pt idx="15">
                  <c:v>Rajasthan</c:v>
                </c:pt>
                <c:pt idx="16">
                  <c:v>Tamil Nadu</c:v>
                </c:pt>
                <c:pt idx="17">
                  <c:v>Tripura</c:v>
                </c:pt>
                <c:pt idx="18">
                  <c:v>UP</c:v>
                </c:pt>
                <c:pt idx="19">
                  <c:v>Uttaranchal</c:v>
                </c:pt>
              </c:strCache>
            </c:strRef>
          </c:cat>
          <c:val>
            <c:numRef>
              <c:f>Sheet1!$D$8:$D$27</c:f>
              <c:numCache>
                <c:formatCode>0.00%</c:formatCode>
                <c:ptCount val="20"/>
                <c:pt idx="1">
                  <c:v>1.0000000000000018E-3</c:v>
                </c:pt>
                <c:pt idx="3">
                  <c:v>3.0000000000000048E-3</c:v>
                </c:pt>
                <c:pt idx="4">
                  <c:v>5.000000000000007E-3</c:v>
                </c:pt>
                <c:pt idx="5">
                  <c:v>0</c:v>
                </c:pt>
                <c:pt idx="6">
                  <c:v>1.0000000000000018E-3</c:v>
                </c:pt>
                <c:pt idx="7">
                  <c:v>1.0000000000000018E-3</c:v>
                </c:pt>
                <c:pt idx="8">
                  <c:v>5.000000000000007E-3</c:v>
                </c:pt>
                <c:pt idx="10">
                  <c:v>4.000000000000007E-3</c:v>
                </c:pt>
                <c:pt idx="11">
                  <c:v>2.500000000000004E-3</c:v>
                </c:pt>
                <c:pt idx="12">
                  <c:v>2.500000000000004E-3</c:v>
                </c:pt>
                <c:pt idx="13">
                  <c:v>2.500000000000004E-3</c:v>
                </c:pt>
                <c:pt idx="14">
                  <c:v>1.0000000000000018E-3</c:v>
                </c:pt>
                <c:pt idx="15">
                  <c:v>5.000000000000007E-3</c:v>
                </c:pt>
                <c:pt idx="16" formatCode="0%">
                  <c:v>0</c:v>
                </c:pt>
                <c:pt idx="17">
                  <c:v>1.0000000000000018E-3</c:v>
                </c:pt>
                <c:pt idx="18">
                  <c:v>5.000000000000007E-3</c:v>
                </c:pt>
                <c:pt idx="19">
                  <c:v>2.5000000000000055E-4</c:v>
                </c:pt>
              </c:numCache>
            </c:numRef>
          </c:val>
        </c:ser>
        <c:overlap val="100"/>
        <c:axId val="179482624"/>
        <c:axId val="179484160"/>
      </c:barChart>
      <c:catAx>
        <c:axId val="179482624"/>
        <c:scaling>
          <c:orientation val="minMax"/>
        </c:scaling>
        <c:axPos val="b"/>
        <c:tickLblPos val="nextTo"/>
        <c:txPr>
          <a:bodyPr/>
          <a:lstStyle/>
          <a:p>
            <a:pPr>
              <a:defRPr sz="900"/>
            </a:pPr>
            <a:endParaRPr lang="en-US"/>
          </a:p>
        </c:txPr>
        <c:crossAx val="179484160"/>
        <c:crosses val="autoZero"/>
        <c:auto val="1"/>
        <c:lblAlgn val="ctr"/>
        <c:lblOffset val="100"/>
      </c:catAx>
      <c:valAx>
        <c:axId val="179484160"/>
        <c:scaling>
          <c:orientation val="minMax"/>
        </c:scaling>
        <c:axPos val="l"/>
        <c:majorGridlines/>
        <c:numFmt formatCode="0%" sourceLinked="1"/>
        <c:tickLblPos val="nextTo"/>
        <c:txPr>
          <a:bodyPr/>
          <a:lstStyle/>
          <a:p>
            <a:pPr>
              <a:defRPr sz="900"/>
            </a:pPr>
            <a:endParaRPr lang="en-US"/>
          </a:p>
        </c:txPr>
        <c:crossAx val="179482624"/>
        <c:crosses val="autoZero"/>
        <c:crossBetween val="between"/>
      </c:valAx>
    </c:plotArea>
    <c:legend>
      <c:legendPos val="b"/>
      <c:layout/>
    </c:legend>
    <c:plotVisOnly val="1"/>
  </c:chart>
  <c:txPr>
    <a:bodyPr/>
    <a:lstStyle/>
    <a:p>
      <a:pPr>
        <a:defRPr>
          <a:latin typeface="Arial" pitchFamily="34" charset="0"/>
          <a:cs typeface="Arial" pitchFamily="34" charset="0"/>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chart>
    <c:plotArea>
      <c:layout/>
      <c:barChart>
        <c:barDir val="col"/>
        <c:grouping val="clustered"/>
        <c:ser>
          <c:idx val="0"/>
          <c:order val="0"/>
          <c:tx>
            <c:strRef>
              <c:f>Sheet1!$B$26</c:f>
              <c:strCache>
                <c:ptCount val="1"/>
                <c:pt idx="0">
                  <c:v>Accreditation</c:v>
                </c:pt>
              </c:strCache>
            </c:strRef>
          </c:tx>
          <c:dLbls>
            <c:dLbl>
              <c:idx val="0"/>
              <c:delete val="1"/>
            </c:dLbl>
            <c:dLbl>
              <c:idx val="1"/>
              <c:delete val="1"/>
            </c:dLbl>
            <c:dLbl>
              <c:idx val="2"/>
              <c:delete val="1"/>
            </c:dLbl>
            <c:dLbl>
              <c:idx val="3"/>
              <c:delete val="1"/>
            </c:dLbl>
            <c:dLbl>
              <c:idx val="4"/>
              <c:delete val="1"/>
            </c:dLbl>
            <c:dLbl>
              <c:idx val="5"/>
              <c:delete val="1"/>
            </c:dLbl>
            <c:dLbl>
              <c:idx val="6"/>
              <c:delete val="1"/>
            </c:dLbl>
            <c:dLbl>
              <c:idx val="7"/>
              <c:delete val="1"/>
            </c:dLbl>
            <c:dLbl>
              <c:idx val="8"/>
              <c:delete val="1"/>
            </c:dLbl>
            <c:showVal val="1"/>
          </c:dLbls>
          <c:cat>
            <c:strRef>
              <c:f>Sheet1!$C$25:$L$25</c:f>
              <c:strCache>
                <c:ptCount val="10"/>
                <c:pt idx="0">
                  <c:v>Maharashtra</c:v>
                </c:pt>
                <c:pt idx="1">
                  <c:v>Gujarat</c:v>
                </c:pt>
                <c:pt idx="2">
                  <c:v>Chhattisgarh</c:v>
                </c:pt>
                <c:pt idx="3">
                  <c:v>Rajasthan</c:v>
                </c:pt>
                <c:pt idx="4">
                  <c:v>Haryana</c:v>
                </c:pt>
                <c:pt idx="5">
                  <c:v>Tamil Nadu</c:v>
                </c:pt>
                <c:pt idx="6">
                  <c:v>J&amp;K</c:v>
                </c:pt>
                <c:pt idx="7">
                  <c:v>UP</c:v>
                </c:pt>
                <c:pt idx="8">
                  <c:v>HP</c:v>
                </c:pt>
                <c:pt idx="9">
                  <c:v>Total</c:v>
                </c:pt>
              </c:strCache>
            </c:strRef>
          </c:cat>
          <c:val>
            <c:numRef>
              <c:f>Sheet1!$C$26:$L$26</c:f>
              <c:numCache>
                <c:formatCode>General</c:formatCode>
                <c:ptCount val="10"/>
                <c:pt idx="0">
                  <c:v>350.53</c:v>
                </c:pt>
                <c:pt idx="1">
                  <c:v>48.1</c:v>
                </c:pt>
                <c:pt idx="2">
                  <c:v>37.5</c:v>
                </c:pt>
                <c:pt idx="3">
                  <c:v>26.7</c:v>
                </c:pt>
                <c:pt idx="4">
                  <c:v>8.5</c:v>
                </c:pt>
                <c:pt idx="5">
                  <c:v>217.5</c:v>
                </c:pt>
                <c:pt idx="6">
                  <c:v>17.5</c:v>
                </c:pt>
                <c:pt idx="7">
                  <c:v>160.69999999999999</c:v>
                </c:pt>
                <c:pt idx="8">
                  <c:v>4</c:v>
                </c:pt>
                <c:pt idx="9">
                  <c:v>871.03</c:v>
                </c:pt>
              </c:numCache>
            </c:numRef>
          </c:val>
        </c:ser>
        <c:ser>
          <c:idx val="1"/>
          <c:order val="1"/>
          <c:tx>
            <c:strRef>
              <c:f>Sheet1!$B$27</c:f>
              <c:strCache>
                <c:ptCount val="1"/>
                <c:pt idx="0">
                  <c:v>Registration</c:v>
                </c:pt>
              </c:strCache>
            </c:strRef>
          </c:tx>
          <c:dLbls>
            <c:dLbl>
              <c:idx val="0"/>
              <c:delete val="1"/>
            </c:dLbl>
            <c:dLbl>
              <c:idx val="1"/>
              <c:delete val="1"/>
            </c:dLbl>
            <c:dLbl>
              <c:idx val="2"/>
              <c:delete val="1"/>
            </c:dLbl>
            <c:dLbl>
              <c:idx val="3"/>
              <c:delete val="1"/>
            </c:dLbl>
            <c:dLbl>
              <c:idx val="4"/>
              <c:delete val="1"/>
            </c:dLbl>
            <c:dLbl>
              <c:idx val="5"/>
              <c:delete val="1"/>
            </c:dLbl>
            <c:dLbl>
              <c:idx val="6"/>
              <c:delete val="1"/>
            </c:dLbl>
            <c:dLbl>
              <c:idx val="7"/>
              <c:delete val="1"/>
            </c:dLbl>
            <c:dLbl>
              <c:idx val="8"/>
              <c:delete val="1"/>
            </c:dLbl>
            <c:showVal val="1"/>
          </c:dLbls>
          <c:cat>
            <c:strRef>
              <c:f>Sheet1!$C$25:$L$25</c:f>
              <c:strCache>
                <c:ptCount val="10"/>
                <c:pt idx="0">
                  <c:v>Maharashtra</c:v>
                </c:pt>
                <c:pt idx="1">
                  <c:v>Gujarat</c:v>
                </c:pt>
                <c:pt idx="2">
                  <c:v>Chhattisgarh</c:v>
                </c:pt>
                <c:pt idx="3">
                  <c:v>Rajasthan</c:v>
                </c:pt>
                <c:pt idx="4">
                  <c:v>Haryana</c:v>
                </c:pt>
                <c:pt idx="5">
                  <c:v>Tamil Nadu</c:v>
                </c:pt>
                <c:pt idx="6">
                  <c:v>J&amp;K</c:v>
                </c:pt>
                <c:pt idx="7">
                  <c:v>UP</c:v>
                </c:pt>
                <c:pt idx="8">
                  <c:v>HP</c:v>
                </c:pt>
                <c:pt idx="9">
                  <c:v>Total</c:v>
                </c:pt>
              </c:strCache>
            </c:strRef>
          </c:cat>
          <c:val>
            <c:numRef>
              <c:f>Sheet1!$C$27:$L$27</c:f>
              <c:numCache>
                <c:formatCode>General</c:formatCode>
                <c:ptCount val="10"/>
                <c:pt idx="0">
                  <c:v>207.35000000000002</c:v>
                </c:pt>
                <c:pt idx="1">
                  <c:v>42</c:v>
                </c:pt>
                <c:pt idx="2">
                  <c:v>37.5</c:v>
                </c:pt>
                <c:pt idx="3">
                  <c:v>8.4</c:v>
                </c:pt>
                <c:pt idx="4">
                  <c:v>8.5</c:v>
                </c:pt>
                <c:pt idx="5">
                  <c:v>100.64999999999999</c:v>
                </c:pt>
                <c:pt idx="6">
                  <c:v>17.5</c:v>
                </c:pt>
                <c:pt idx="7">
                  <c:v>0</c:v>
                </c:pt>
                <c:pt idx="8">
                  <c:v>0</c:v>
                </c:pt>
                <c:pt idx="9">
                  <c:v>421.9</c:v>
                </c:pt>
              </c:numCache>
            </c:numRef>
          </c:val>
        </c:ser>
        <c:axId val="179541888"/>
        <c:axId val="179543424"/>
      </c:barChart>
      <c:catAx>
        <c:axId val="179541888"/>
        <c:scaling>
          <c:orientation val="minMax"/>
        </c:scaling>
        <c:axPos val="b"/>
        <c:tickLblPos val="nextTo"/>
        <c:crossAx val="179543424"/>
        <c:crosses val="autoZero"/>
        <c:auto val="1"/>
        <c:lblAlgn val="ctr"/>
        <c:lblOffset val="100"/>
      </c:catAx>
      <c:valAx>
        <c:axId val="179543424"/>
        <c:scaling>
          <c:orientation val="minMax"/>
        </c:scaling>
        <c:axPos val="l"/>
        <c:title>
          <c:tx>
            <c:rich>
              <a:bodyPr rot="-5400000" vert="horz"/>
              <a:lstStyle/>
              <a:p>
                <a:pPr>
                  <a:defRPr/>
                </a:pPr>
                <a:r>
                  <a:rPr lang="en-US"/>
                  <a:t>MW</a:t>
                </a:r>
              </a:p>
            </c:rich>
          </c:tx>
          <c:layout/>
        </c:title>
        <c:numFmt formatCode="General" sourceLinked="1"/>
        <c:tickLblPos val="nextTo"/>
        <c:crossAx val="179541888"/>
        <c:crosses val="autoZero"/>
        <c:crossBetween val="between"/>
        <c:majorUnit val="250"/>
      </c:valAx>
    </c:plotArea>
    <c:legend>
      <c:legendPos val="b"/>
      <c:layout/>
    </c:legend>
    <c:plotVisOnly val="1"/>
  </c:chart>
  <c:txPr>
    <a:bodyPr/>
    <a:lstStyle/>
    <a:p>
      <a:pPr>
        <a:defRPr sz="900">
          <a:latin typeface="Arial" pitchFamily="34" charset="0"/>
          <a:cs typeface="Arial" pitchFamily="34" charset="0"/>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clustered"/>
        <c:ser>
          <c:idx val="0"/>
          <c:order val="0"/>
          <c:tx>
            <c:strRef>
              <c:f>Sheet1!$B$26</c:f>
              <c:strCache>
                <c:ptCount val="1"/>
                <c:pt idx="0">
                  <c:v>Accreditation</c:v>
                </c:pt>
              </c:strCache>
            </c:strRef>
          </c:tx>
          <c:dLbls>
            <c:dLbl>
              <c:idx val="0"/>
              <c:delete val="1"/>
            </c:dLbl>
            <c:dLbl>
              <c:idx val="5"/>
              <c:delete val="1"/>
            </c:dLbl>
            <c:dLbl>
              <c:idx val="6"/>
              <c:delete val="1"/>
            </c:dLbl>
            <c:showVal val="1"/>
          </c:dLbls>
          <c:cat>
            <c:strRef>
              <c:f>Sheet1!$C$14:$J$14</c:f>
              <c:strCache>
                <c:ptCount val="8"/>
                <c:pt idx="0">
                  <c:v>ST</c:v>
                </c:pt>
                <c:pt idx="1">
                  <c:v>Wind</c:v>
                </c:pt>
                <c:pt idx="2">
                  <c:v>SHP</c:v>
                </c:pt>
                <c:pt idx="3">
                  <c:v>Cogeneration</c:v>
                </c:pt>
                <c:pt idx="4">
                  <c:v>Biomass</c:v>
                </c:pt>
                <c:pt idx="5">
                  <c:v>WtE</c:v>
                </c:pt>
                <c:pt idx="6">
                  <c:v>SPV</c:v>
                </c:pt>
                <c:pt idx="7">
                  <c:v>Total</c:v>
                </c:pt>
              </c:strCache>
            </c:strRef>
          </c:cat>
          <c:val>
            <c:numRef>
              <c:f>Sheet1!$C$12:$J$12</c:f>
              <c:numCache>
                <c:formatCode>General</c:formatCode>
                <c:ptCount val="8"/>
                <c:pt idx="0">
                  <c:v>0</c:v>
                </c:pt>
                <c:pt idx="1">
                  <c:v>474.13</c:v>
                </c:pt>
                <c:pt idx="2">
                  <c:v>42</c:v>
                </c:pt>
                <c:pt idx="3">
                  <c:v>213.7</c:v>
                </c:pt>
                <c:pt idx="4">
                  <c:v>141.19999999999999</c:v>
                </c:pt>
                <c:pt idx="5">
                  <c:v>0</c:v>
                </c:pt>
                <c:pt idx="6">
                  <c:v>0</c:v>
                </c:pt>
                <c:pt idx="7">
                  <c:v>871.03</c:v>
                </c:pt>
              </c:numCache>
            </c:numRef>
          </c:val>
        </c:ser>
        <c:ser>
          <c:idx val="1"/>
          <c:order val="1"/>
          <c:tx>
            <c:strRef>
              <c:f>Sheet1!$B$27</c:f>
              <c:strCache>
                <c:ptCount val="1"/>
                <c:pt idx="0">
                  <c:v>Registration</c:v>
                </c:pt>
              </c:strCache>
            </c:strRef>
          </c:tx>
          <c:dLbls>
            <c:dLbl>
              <c:idx val="0"/>
              <c:delete val="1"/>
            </c:dLbl>
            <c:dLbl>
              <c:idx val="5"/>
              <c:delete val="1"/>
            </c:dLbl>
            <c:dLbl>
              <c:idx val="6"/>
              <c:delete val="1"/>
            </c:dLbl>
            <c:dLbl>
              <c:idx val="7"/>
              <c:layout>
                <c:manualLayout>
                  <c:x val="1.9444444444444445E-2"/>
                  <c:y val="0"/>
                </c:manualLayout>
              </c:layout>
              <c:showVal val="1"/>
            </c:dLbl>
            <c:showVal val="1"/>
          </c:dLbls>
          <c:cat>
            <c:strRef>
              <c:f>Sheet1!$C$14:$J$14</c:f>
              <c:strCache>
                <c:ptCount val="8"/>
                <c:pt idx="0">
                  <c:v>ST</c:v>
                </c:pt>
                <c:pt idx="1">
                  <c:v>Wind</c:v>
                </c:pt>
                <c:pt idx="2">
                  <c:v>SHP</c:v>
                </c:pt>
                <c:pt idx="3">
                  <c:v>Cogeneration</c:v>
                </c:pt>
                <c:pt idx="4">
                  <c:v>Biomass</c:v>
                </c:pt>
                <c:pt idx="5">
                  <c:v>WtE</c:v>
                </c:pt>
                <c:pt idx="6">
                  <c:v>SPV</c:v>
                </c:pt>
                <c:pt idx="7">
                  <c:v>Total</c:v>
                </c:pt>
              </c:strCache>
            </c:strRef>
          </c:cat>
          <c:val>
            <c:numRef>
              <c:f>Sheet1!$C$22:$J$22</c:f>
              <c:numCache>
                <c:formatCode>General</c:formatCode>
                <c:ptCount val="8"/>
                <c:pt idx="0">
                  <c:v>0</c:v>
                </c:pt>
                <c:pt idx="1">
                  <c:v>276.2</c:v>
                </c:pt>
                <c:pt idx="2">
                  <c:v>35.5</c:v>
                </c:pt>
                <c:pt idx="3">
                  <c:v>25.5</c:v>
                </c:pt>
                <c:pt idx="4">
                  <c:v>84.7</c:v>
                </c:pt>
                <c:pt idx="5">
                  <c:v>0</c:v>
                </c:pt>
                <c:pt idx="6">
                  <c:v>0</c:v>
                </c:pt>
                <c:pt idx="7">
                  <c:v>421.9</c:v>
                </c:pt>
              </c:numCache>
            </c:numRef>
          </c:val>
        </c:ser>
        <c:axId val="179622656"/>
        <c:axId val="179624192"/>
      </c:barChart>
      <c:catAx>
        <c:axId val="179622656"/>
        <c:scaling>
          <c:orientation val="minMax"/>
        </c:scaling>
        <c:axPos val="b"/>
        <c:tickLblPos val="nextTo"/>
        <c:crossAx val="179624192"/>
        <c:crosses val="autoZero"/>
        <c:auto val="1"/>
        <c:lblAlgn val="ctr"/>
        <c:lblOffset val="100"/>
      </c:catAx>
      <c:valAx>
        <c:axId val="179624192"/>
        <c:scaling>
          <c:orientation val="minMax"/>
          <c:max val="1000"/>
        </c:scaling>
        <c:axPos val="l"/>
        <c:title>
          <c:tx>
            <c:rich>
              <a:bodyPr rot="-5400000" vert="horz"/>
              <a:lstStyle/>
              <a:p>
                <a:pPr>
                  <a:defRPr/>
                </a:pPr>
                <a:r>
                  <a:rPr lang="en-US"/>
                  <a:t>MW</a:t>
                </a:r>
              </a:p>
            </c:rich>
          </c:tx>
          <c:layout/>
        </c:title>
        <c:numFmt formatCode="General" sourceLinked="1"/>
        <c:tickLblPos val="nextTo"/>
        <c:crossAx val="179622656"/>
        <c:crosses val="autoZero"/>
        <c:crossBetween val="between"/>
        <c:majorUnit val="250"/>
      </c:valAx>
    </c:plotArea>
    <c:legend>
      <c:legendPos val="b"/>
      <c:layout/>
    </c:legend>
    <c:plotVisOnly val="1"/>
  </c:chart>
  <c:txPr>
    <a:bodyPr/>
    <a:lstStyle/>
    <a:p>
      <a:pPr>
        <a:defRPr sz="900">
          <a:latin typeface="Arial" pitchFamily="34" charset="0"/>
          <a:cs typeface="Arial" pitchFamily="34" charset="0"/>
        </a:defRPr>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clrMapOvr bg1="lt1" tx1="dk1" bg2="lt2" tx2="dk2" accent1="accent1" accent2="accent2" accent3="accent3" accent4="accent4" accent5="accent5" accent6="accent6" hlink="hlink" folHlink="folHlink"/>
  <c:chart>
    <c:title>
      <c:tx>
        <c:rich>
          <a:bodyPr/>
          <a:lstStyle/>
          <a:p>
            <a:pPr>
              <a:defRPr/>
            </a:pPr>
            <a:r>
              <a:rPr lang="en-US"/>
              <a:t>Accreditation</a:t>
            </a:r>
          </a:p>
        </c:rich>
      </c:tx>
      <c:layout/>
      <c:overlay val="1"/>
    </c:title>
    <c:plotArea>
      <c:layout>
        <c:manualLayout>
          <c:layoutTarget val="inner"/>
          <c:xMode val="edge"/>
          <c:yMode val="edge"/>
          <c:x val="0.1995739282589675"/>
          <c:y val="5.0925925925925923E-2"/>
          <c:w val="0.75112051618547815"/>
          <c:h val="0.6759729512977547"/>
        </c:manualLayout>
      </c:layout>
      <c:barChart>
        <c:barDir val="bar"/>
        <c:grouping val="stacked"/>
        <c:ser>
          <c:idx val="0"/>
          <c:order val="0"/>
          <c:tx>
            <c:strRef>
              <c:f>Sheet1!$C$2</c:f>
              <c:strCache>
                <c:ptCount val="1"/>
                <c:pt idx="0">
                  <c:v>ST</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Sheet1!$C$3:$C$11</c:f>
              <c:numCache>
                <c:formatCode>General</c:formatCode>
                <c:ptCount val="9"/>
                <c:pt idx="0">
                  <c:v>0</c:v>
                </c:pt>
                <c:pt idx="1">
                  <c:v>0</c:v>
                </c:pt>
                <c:pt idx="2">
                  <c:v>0</c:v>
                </c:pt>
                <c:pt idx="3">
                  <c:v>0</c:v>
                </c:pt>
                <c:pt idx="4">
                  <c:v>0</c:v>
                </c:pt>
                <c:pt idx="5">
                  <c:v>0</c:v>
                </c:pt>
                <c:pt idx="6">
                  <c:v>0</c:v>
                </c:pt>
                <c:pt idx="7">
                  <c:v>0</c:v>
                </c:pt>
                <c:pt idx="8">
                  <c:v>0</c:v>
                </c:pt>
              </c:numCache>
            </c:numRef>
          </c:val>
        </c:ser>
        <c:ser>
          <c:idx val="1"/>
          <c:order val="1"/>
          <c:tx>
            <c:strRef>
              <c:f>Sheet1!$D$2</c:f>
              <c:strCache>
                <c:ptCount val="1"/>
                <c:pt idx="0">
                  <c:v>Wind</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Sheet1!$D$3:$D$11</c:f>
              <c:numCache>
                <c:formatCode>General</c:formatCode>
                <c:ptCount val="9"/>
                <c:pt idx="0">
                  <c:v>0</c:v>
                </c:pt>
                <c:pt idx="1">
                  <c:v>199.5</c:v>
                </c:pt>
                <c:pt idx="2">
                  <c:v>26.7</c:v>
                </c:pt>
                <c:pt idx="3">
                  <c:v>201.03</c:v>
                </c:pt>
                <c:pt idx="4">
                  <c:v>0</c:v>
                </c:pt>
                <c:pt idx="5">
                  <c:v>0</c:v>
                </c:pt>
                <c:pt idx="6">
                  <c:v>0</c:v>
                </c:pt>
                <c:pt idx="7">
                  <c:v>46.9</c:v>
                </c:pt>
                <c:pt idx="8">
                  <c:v>0</c:v>
                </c:pt>
              </c:numCache>
            </c:numRef>
          </c:val>
        </c:ser>
        <c:ser>
          <c:idx val="2"/>
          <c:order val="2"/>
          <c:tx>
            <c:strRef>
              <c:f>Sheet1!$E$2</c:f>
              <c:strCache>
                <c:ptCount val="1"/>
                <c:pt idx="0">
                  <c:v>SHP</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Sheet1!$E$3:$E$11</c:f>
              <c:numCache>
                <c:formatCode>General</c:formatCode>
                <c:ptCount val="9"/>
                <c:pt idx="0">
                  <c:v>0</c:v>
                </c:pt>
                <c:pt idx="1">
                  <c:v>0</c:v>
                </c:pt>
                <c:pt idx="2">
                  <c:v>0</c:v>
                </c:pt>
                <c:pt idx="3">
                  <c:v>20.5</c:v>
                </c:pt>
                <c:pt idx="4">
                  <c:v>17.5</c:v>
                </c:pt>
                <c:pt idx="5">
                  <c:v>4</c:v>
                </c:pt>
                <c:pt idx="6">
                  <c:v>0</c:v>
                </c:pt>
                <c:pt idx="7">
                  <c:v>0</c:v>
                </c:pt>
                <c:pt idx="8">
                  <c:v>0</c:v>
                </c:pt>
              </c:numCache>
            </c:numRef>
          </c:val>
        </c:ser>
        <c:ser>
          <c:idx val="3"/>
          <c:order val="3"/>
          <c:tx>
            <c:strRef>
              <c:f>Sheet1!$F$2</c:f>
              <c:strCache>
                <c:ptCount val="1"/>
                <c:pt idx="0">
                  <c:v>Cogeneration</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Sheet1!$F$3:$F$11</c:f>
              <c:numCache>
                <c:formatCode>General</c:formatCode>
                <c:ptCount val="9"/>
                <c:pt idx="0">
                  <c:v>133.69999999999999</c:v>
                </c:pt>
                <c:pt idx="1">
                  <c:v>0</c:v>
                </c:pt>
                <c:pt idx="2">
                  <c:v>0</c:v>
                </c:pt>
                <c:pt idx="3">
                  <c:v>77.5</c:v>
                </c:pt>
                <c:pt idx="4">
                  <c:v>0</c:v>
                </c:pt>
                <c:pt idx="5">
                  <c:v>0</c:v>
                </c:pt>
                <c:pt idx="6">
                  <c:v>0</c:v>
                </c:pt>
                <c:pt idx="7">
                  <c:v>0</c:v>
                </c:pt>
                <c:pt idx="8">
                  <c:v>2.5</c:v>
                </c:pt>
              </c:numCache>
            </c:numRef>
          </c:val>
        </c:ser>
        <c:ser>
          <c:idx val="4"/>
          <c:order val="4"/>
          <c:tx>
            <c:strRef>
              <c:f>Sheet1!$G$2</c:f>
              <c:strCache>
                <c:ptCount val="1"/>
                <c:pt idx="0">
                  <c:v>Biomass</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Sheet1!$G$3:$G$11</c:f>
              <c:numCache>
                <c:formatCode>General</c:formatCode>
                <c:ptCount val="9"/>
                <c:pt idx="0">
                  <c:v>27</c:v>
                </c:pt>
                <c:pt idx="1">
                  <c:v>18</c:v>
                </c:pt>
                <c:pt idx="2">
                  <c:v>0</c:v>
                </c:pt>
                <c:pt idx="3">
                  <c:v>51.5</c:v>
                </c:pt>
                <c:pt idx="4">
                  <c:v>0</c:v>
                </c:pt>
                <c:pt idx="5">
                  <c:v>0</c:v>
                </c:pt>
                <c:pt idx="6">
                  <c:v>8.5</c:v>
                </c:pt>
                <c:pt idx="7">
                  <c:v>1.2</c:v>
                </c:pt>
                <c:pt idx="8">
                  <c:v>35</c:v>
                </c:pt>
              </c:numCache>
            </c:numRef>
          </c:val>
        </c:ser>
        <c:ser>
          <c:idx val="5"/>
          <c:order val="5"/>
          <c:tx>
            <c:strRef>
              <c:f>Sheet1!$H$2</c:f>
              <c:strCache>
                <c:ptCount val="1"/>
                <c:pt idx="0">
                  <c:v>WtE</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Sheet1!$H$3:$H$11</c:f>
              <c:numCache>
                <c:formatCode>General</c:formatCode>
                <c:ptCount val="9"/>
                <c:pt idx="0">
                  <c:v>0</c:v>
                </c:pt>
                <c:pt idx="1">
                  <c:v>0</c:v>
                </c:pt>
                <c:pt idx="2">
                  <c:v>0</c:v>
                </c:pt>
                <c:pt idx="3">
                  <c:v>0</c:v>
                </c:pt>
                <c:pt idx="4">
                  <c:v>0</c:v>
                </c:pt>
                <c:pt idx="5">
                  <c:v>0</c:v>
                </c:pt>
                <c:pt idx="6">
                  <c:v>0</c:v>
                </c:pt>
                <c:pt idx="7">
                  <c:v>0</c:v>
                </c:pt>
                <c:pt idx="8">
                  <c:v>0</c:v>
                </c:pt>
              </c:numCache>
            </c:numRef>
          </c:val>
        </c:ser>
        <c:ser>
          <c:idx val="6"/>
          <c:order val="6"/>
          <c:tx>
            <c:strRef>
              <c:f>Sheet1!$I$2</c:f>
              <c:strCache>
                <c:ptCount val="1"/>
                <c:pt idx="0">
                  <c:v>SPV</c:v>
                </c:pt>
              </c:strCache>
            </c:strRef>
          </c:tx>
          <c:cat>
            <c:strRef>
              <c:f>Sheet1!$B$3:$B$11</c:f>
              <c:strCache>
                <c:ptCount val="9"/>
                <c:pt idx="0">
                  <c:v>UP</c:v>
                </c:pt>
                <c:pt idx="1">
                  <c:v>Tamil Nadu</c:v>
                </c:pt>
                <c:pt idx="2">
                  <c:v>Rajasthan</c:v>
                </c:pt>
                <c:pt idx="3">
                  <c:v>Maharashtra</c:v>
                </c:pt>
                <c:pt idx="4">
                  <c:v>J&amp;K</c:v>
                </c:pt>
                <c:pt idx="5">
                  <c:v>HP</c:v>
                </c:pt>
                <c:pt idx="6">
                  <c:v>Haryana</c:v>
                </c:pt>
                <c:pt idx="7">
                  <c:v>Gujarat</c:v>
                </c:pt>
                <c:pt idx="8">
                  <c:v>Chhattisgarh</c:v>
                </c:pt>
              </c:strCache>
            </c:strRef>
          </c:cat>
          <c:val>
            <c:numRef>
              <c:f>Sheet1!$I$3:$I$11</c:f>
              <c:numCache>
                <c:formatCode>General</c:formatCode>
                <c:ptCount val="9"/>
                <c:pt idx="0">
                  <c:v>0</c:v>
                </c:pt>
                <c:pt idx="1">
                  <c:v>0</c:v>
                </c:pt>
                <c:pt idx="2">
                  <c:v>0</c:v>
                </c:pt>
                <c:pt idx="3">
                  <c:v>0</c:v>
                </c:pt>
                <c:pt idx="4">
                  <c:v>0</c:v>
                </c:pt>
                <c:pt idx="5">
                  <c:v>0</c:v>
                </c:pt>
                <c:pt idx="6">
                  <c:v>0</c:v>
                </c:pt>
                <c:pt idx="7">
                  <c:v>0</c:v>
                </c:pt>
                <c:pt idx="8">
                  <c:v>0</c:v>
                </c:pt>
              </c:numCache>
            </c:numRef>
          </c:val>
        </c:ser>
        <c:overlap val="100"/>
        <c:axId val="179878528"/>
        <c:axId val="178786688"/>
      </c:barChart>
      <c:catAx>
        <c:axId val="179878528"/>
        <c:scaling>
          <c:orientation val="minMax"/>
        </c:scaling>
        <c:axPos val="l"/>
        <c:tickLblPos val="nextTo"/>
        <c:crossAx val="178786688"/>
        <c:crosses val="autoZero"/>
        <c:auto val="1"/>
        <c:lblAlgn val="ctr"/>
        <c:lblOffset val="100"/>
      </c:catAx>
      <c:valAx>
        <c:axId val="178786688"/>
        <c:scaling>
          <c:orientation val="minMax"/>
        </c:scaling>
        <c:axPos val="b"/>
        <c:title>
          <c:tx>
            <c:rich>
              <a:bodyPr/>
              <a:lstStyle/>
              <a:p>
                <a:pPr>
                  <a:defRPr/>
                </a:pPr>
                <a:r>
                  <a:rPr lang="en-US"/>
                  <a:t>MW</a:t>
                </a:r>
              </a:p>
            </c:rich>
          </c:tx>
          <c:layout/>
        </c:title>
        <c:numFmt formatCode="General" sourceLinked="1"/>
        <c:tickLblPos val="nextTo"/>
        <c:crossAx val="179878528"/>
        <c:crosses val="autoZero"/>
        <c:crossBetween val="between"/>
      </c:valAx>
    </c:plotArea>
    <c:legend>
      <c:legendPos val="b"/>
      <c:layout/>
    </c:legend>
    <c:plotVisOnly val="1"/>
  </c:chart>
  <c:txPr>
    <a:bodyPr/>
    <a:lstStyle/>
    <a:p>
      <a:pPr>
        <a:defRPr sz="900">
          <a:latin typeface="Arial" pitchFamily="34" charset="0"/>
          <a:cs typeface="Arial" pitchFamily="34" charset="0"/>
        </a:defRPr>
      </a:pPr>
      <a:endParaRPr lang="en-US"/>
    </a:p>
  </c:txPr>
  <c:externalData r:id="rId2"/>
</c:chartSpace>
</file>

<file path=ppt/charts/chart9.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a:t>Registration</a:t>
            </a:r>
          </a:p>
        </c:rich>
      </c:tx>
      <c:layout/>
      <c:overlay val="1"/>
    </c:title>
    <c:plotArea>
      <c:layout>
        <c:manualLayout>
          <c:layoutTarget val="inner"/>
          <c:xMode val="edge"/>
          <c:yMode val="edge"/>
          <c:x val="0.1995739282589675"/>
          <c:y val="5.0925925925925923E-2"/>
          <c:w val="0.75112051618547815"/>
          <c:h val="0.66671369203849673"/>
        </c:manualLayout>
      </c:layout>
      <c:barChart>
        <c:barDir val="bar"/>
        <c:grouping val="stacked"/>
        <c:ser>
          <c:idx val="0"/>
          <c:order val="0"/>
          <c:tx>
            <c:strRef>
              <c:f>Sheet1!$C$2</c:f>
              <c:strCache>
                <c:ptCount val="1"/>
                <c:pt idx="0">
                  <c:v>ST</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Sheet1!$C$15:$C$21</c:f>
              <c:numCache>
                <c:formatCode>General</c:formatCode>
                <c:ptCount val="7"/>
                <c:pt idx="0">
                  <c:v>0</c:v>
                </c:pt>
                <c:pt idx="1">
                  <c:v>0</c:v>
                </c:pt>
                <c:pt idx="2">
                  <c:v>0</c:v>
                </c:pt>
                <c:pt idx="3">
                  <c:v>0</c:v>
                </c:pt>
                <c:pt idx="4">
                  <c:v>0</c:v>
                </c:pt>
                <c:pt idx="5">
                  <c:v>0</c:v>
                </c:pt>
                <c:pt idx="6">
                  <c:v>0</c:v>
                </c:pt>
              </c:numCache>
            </c:numRef>
          </c:val>
        </c:ser>
        <c:ser>
          <c:idx val="1"/>
          <c:order val="1"/>
          <c:tx>
            <c:strRef>
              <c:f>Sheet1!$D$2</c:f>
              <c:strCache>
                <c:ptCount val="1"/>
                <c:pt idx="0">
                  <c:v>Wind</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Sheet1!$D$15:$D$21</c:f>
              <c:numCache>
                <c:formatCode>General</c:formatCode>
                <c:ptCount val="7"/>
                <c:pt idx="0">
                  <c:v>126.35</c:v>
                </c:pt>
                <c:pt idx="1">
                  <c:v>100.64999999999999</c:v>
                </c:pt>
                <c:pt idx="2">
                  <c:v>8.4</c:v>
                </c:pt>
                <c:pt idx="3">
                  <c:v>0</c:v>
                </c:pt>
                <c:pt idx="4">
                  <c:v>0</c:v>
                </c:pt>
                <c:pt idx="5">
                  <c:v>40.800000000000011</c:v>
                </c:pt>
                <c:pt idx="6">
                  <c:v>0</c:v>
                </c:pt>
              </c:numCache>
            </c:numRef>
          </c:val>
        </c:ser>
        <c:ser>
          <c:idx val="2"/>
          <c:order val="2"/>
          <c:tx>
            <c:strRef>
              <c:f>Sheet1!$E$2</c:f>
              <c:strCache>
                <c:ptCount val="1"/>
                <c:pt idx="0">
                  <c:v>SHP</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Sheet1!$E$15:$E$21</c:f>
              <c:numCache>
                <c:formatCode>General</c:formatCode>
                <c:ptCount val="7"/>
                <c:pt idx="0">
                  <c:v>18</c:v>
                </c:pt>
                <c:pt idx="1">
                  <c:v>0</c:v>
                </c:pt>
                <c:pt idx="2">
                  <c:v>0</c:v>
                </c:pt>
                <c:pt idx="3">
                  <c:v>17.5</c:v>
                </c:pt>
                <c:pt idx="4">
                  <c:v>0</c:v>
                </c:pt>
                <c:pt idx="5">
                  <c:v>0</c:v>
                </c:pt>
                <c:pt idx="6">
                  <c:v>0</c:v>
                </c:pt>
              </c:numCache>
            </c:numRef>
          </c:val>
        </c:ser>
        <c:ser>
          <c:idx val="3"/>
          <c:order val="3"/>
          <c:tx>
            <c:strRef>
              <c:f>Sheet1!$F$2</c:f>
              <c:strCache>
                <c:ptCount val="1"/>
                <c:pt idx="0">
                  <c:v>Cogeneration</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Sheet1!$F$15:$F$21</c:f>
              <c:numCache>
                <c:formatCode>General</c:formatCode>
                <c:ptCount val="7"/>
                <c:pt idx="0">
                  <c:v>23</c:v>
                </c:pt>
                <c:pt idx="1">
                  <c:v>0</c:v>
                </c:pt>
                <c:pt idx="2">
                  <c:v>0</c:v>
                </c:pt>
                <c:pt idx="3">
                  <c:v>0</c:v>
                </c:pt>
                <c:pt idx="4">
                  <c:v>0</c:v>
                </c:pt>
                <c:pt idx="5">
                  <c:v>0</c:v>
                </c:pt>
                <c:pt idx="6">
                  <c:v>2.5</c:v>
                </c:pt>
              </c:numCache>
            </c:numRef>
          </c:val>
        </c:ser>
        <c:ser>
          <c:idx val="4"/>
          <c:order val="4"/>
          <c:tx>
            <c:strRef>
              <c:f>Sheet1!$G$2</c:f>
              <c:strCache>
                <c:ptCount val="1"/>
                <c:pt idx="0">
                  <c:v>Biomass</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Sheet1!$G$15:$G$21</c:f>
              <c:numCache>
                <c:formatCode>General</c:formatCode>
                <c:ptCount val="7"/>
                <c:pt idx="0">
                  <c:v>40</c:v>
                </c:pt>
                <c:pt idx="1">
                  <c:v>0</c:v>
                </c:pt>
                <c:pt idx="2">
                  <c:v>0</c:v>
                </c:pt>
                <c:pt idx="3">
                  <c:v>0</c:v>
                </c:pt>
                <c:pt idx="4">
                  <c:v>8.5</c:v>
                </c:pt>
                <c:pt idx="5">
                  <c:v>1.2</c:v>
                </c:pt>
                <c:pt idx="6">
                  <c:v>35</c:v>
                </c:pt>
              </c:numCache>
            </c:numRef>
          </c:val>
        </c:ser>
        <c:ser>
          <c:idx val="5"/>
          <c:order val="5"/>
          <c:tx>
            <c:strRef>
              <c:f>Sheet1!$H$2</c:f>
              <c:strCache>
                <c:ptCount val="1"/>
                <c:pt idx="0">
                  <c:v>WtE</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Sheet1!$H$15:$H$21</c:f>
              <c:numCache>
                <c:formatCode>General</c:formatCode>
                <c:ptCount val="7"/>
                <c:pt idx="0">
                  <c:v>0</c:v>
                </c:pt>
                <c:pt idx="1">
                  <c:v>0</c:v>
                </c:pt>
                <c:pt idx="2">
                  <c:v>0</c:v>
                </c:pt>
                <c:pt idx="3">
                  <c:v>0</c:v>
                </c:pt>
                <c:pt idx="4">
                  <c:v>0</c:v>
                </c:pt>
                <c:pt idx="5">
                  <c:v>0</c:v>
                </c:pt>
                <c:pt idx="6">
                  <c:v>0</c:v>
                </c:pt>
              </c:numCache>
            </c:numRef>
          </c:val>
        </c:ser>
        <c:ser>
          <c:idx val="6"/>
          <c:order val="6"/>
          <c:tx>
            <c:strRef>
              <c:f>Sheet1!$I$2</c:f>
              <c:strCache>
                <c:ptCount val="1"/>
                <c:pt idx="0">
                  <c:v>SPV</c:v>
                </c:pt>
              </c:strCache>
            </c:strRef>
          </c:tx>
          <c:cat>
            <c:strRef>
              <c:f>Sheet1!$B$15:$B$21</c:f>
              <c:strCache>
                <c:ptCount val="7"/>
                <c:pt idx="0">
                  <c:v>Maharashtra</c:v>
                </c:pt>
                <c:pt idx="1">
                  <c:v>Tamil Nadu</c:v>
                </c:pt>
                <c:pt idx="2">
                  <c:v>Rajasthan</c:v>
                </c:pt>
                <c:pt idx="3">
                  <c:v>J&amp;K</c:v>
                </c:pt>
                <c:pt idx="4">
                  <c:v>Haryana</c:v>
                </c:pt>
                <c:pt idx="5">
                  <c:v>Gujarat</c:v>
                </c:pt>
                <c:pt idx="6">
                  <c:v>Chhattisgarh</c:v>
                </c:pt>
              </c:strCache>
            </c:strRef>
          </c:cat>
          <c:val>
            <c:numRef>
              <c:f>Sheet1!$I$15:$I$21</c:f>
              <c:numCache>
                <c:formatCode>General</c:formatCode>
                <c:ptCount val="7"/>
                <c:pt idx="0">
                  <c:v>0</c:v>
                </c:pt>
                <c:pt idx="1">
                  <c:v>0</c:v>
                </c:pt>
                <c:pt idx="2">
                  <c:v>0</c:v>
                </c:pt>
                <c:pt idx="3">
                  <c:v>0</c:v>
                </c:pt>
                <c:pt idx="4">
                  <c:v>0</c:v>
                </c:pt>
                <c:pt idx="5">
                  <c:v>0</c:v>
                </c:pt>
                <c:pt idx="6">
                  <c:v>0</c:v>
                </c:pt>
              </c:numCache>
            </c:numRef>
          </c:val>
        </c:ser>
        <c:overlap val="100"/>
        <c:axId val="178820224"/>
        <c:axId val="178821760"/>
      </c:barChart>
      <c:catAx>
        <c:axId val="178820224"/>
        <c:scaling>
          <c:orientation val="minMax"/>
        </c:scaling>
        <c:axPos val="l"/>
        <c:tickLblPos val="nextTo"/>
        <c:crossAx val="178821760"/>
        <c:crosses val="autoZero"/>
        <c:auto val="1"/>
        <c:lblAlgn val="ctr"/>
        <c:lblOffset val="100"/>
      </c:catAx>
      <c:valAx>
        <c:axId val="178821760"/>
        <c:scaling>
          <c:orientation val="minMax"/>
          <c:max val="400"/>
        </c:scaling>
        <c:axPos val="b"/>
        <c:title>
          <c:tx>
            <c:rich>
              <a:bodyPr/>
              <a:lstStyle/>
              <a:p>
                <a:pPr>
                  <a:defRPr/>
                </a:pPr>
                <a:r>
                  <a:rPr lang="en-US"/>
                  <a:t>MW</a:t>
                </a:r>
              </a:p>
            </c:rich>
          </c:tx>
          <c:layout/>
        </c:title>
        <c:numFmt formatCode="General" sourceLinked="1"/>
        <c:tickLblPos val="nextTo"/>
        <c:crossAx val="178820224"/>
        <c:crosses val="autoZero"/>
        <c:crossBetween val="between"/>
        <c:majorUnit val="100"/>
      </c:valAx>
    </c:plotArea>
    <c:legend>
      <c:legendPos val="b"/>
      <c:layout/>
    </c:legend>
    <c:plotVisOnly val="1"/>
  </c:chart>
  <c:txPr>
    <a:bodyPr/>
    <a:lstStyle/>
    <a:p>
      <a:pPr>
        <a:defRPr sz="900">
          <a:latin typeface="Arial" pitchFamily="34" charset="0"/>
          <a:cs typeface="Arial" pitchFamily="34" charset="0"/>
        </a:defRPr>
      </a:pPr>
      <a:endParaRPr lang="en-US"/>
    </a:p>
  </c:txPr>
  <c:externalData r:id="rId1"/>
</c:chartSpace>
</file>

<file path=ppt/drawings/drawing1.xml><?xml version="1.0" encoding="utf-8"?>
<c:userShapes xmlns:c="http://schemas.openxmlformats.org/drawingml/2006/chart">
  <cdr:relSizeAnchor xmlns:cdr="http://schemas.openxmlformats.org/drawingml/2006/chartDrawing">
    <cdr:from>
      <cdr:x>0.20168</cdr:x>
      <cdr:y>0.37415</cdr:y>
    </cdr:from>
    <cdr:to>
      <cdr:x>0.36303</cdr:x>
      <cdr:y>0.54762</cdr:y>
    </cdr:to>
    <cdr:sp macro="" textlink="">
      <cdr:nvSpPr>
        <cdr:cNvPr id="4" name="Rounded Rectangle 3"/>
        <cdr:cNvSpPr/>
      </cdr:nvSpPr>
      <cdr:spPr>
        <a:xfrm xmlns:a="http://schemas.openxmlformats.org/drawingml/2006/main">
          <a:off x="1143000" y="1047750"/>
          <a:ext cx="914431" cy="485777"/>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pPr algn="ctr"/>
          <a:r>
            <a:rPr lang="en-US" sz="750" b="1">
              <a:latin typeface="Arial" pitchFamily="34" charset="0"/>
              <a:cs typeface="Arial" pitchFamily="34" charset="0"/>
            </a:rPr>
            <a:t>Policy Announcement by Central Government</a:t>
          </a:r>
        </a:p>
      </cdr:txBody>
    </cdr:sp>
  </cdr:relSizeAnchor>
  <cdr:relSizeAnchor xmlns:cdr="http://schemas.openxmlformats.org/drawingml/2006/chartDrawing">
    <cdr:from>
      <cdr:x>0.2874</cdr:x>
      <cdr:y>0.54832</cdr:y>
    </cdr:from>
    <cdr:to>
      <cdr:x>0.2874</cdr:x>
      <cdr:y>0.67687</cdr:y>
    </cdr:to>
    <cdr:sp macro="" textlink="">
      <cdr:nvSpPr>
        <cdr:cNvPr id="5" name="Straight Arrow Connector 4"/>
        <cdr:cNvSpPr/>
      </cdr:nvSpPr>
      <cdr:spPr>
        <a:xfrm xmlns:a="http://schemas.openxmlformats.org/drawingml/2006/main" rot="16200000" flipH="1">
          <a:off x="1448814" y="1715480"/>
          <a:ext cx="359985" cy="0"/>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olidFill>
          <a:prstDash val="solid"/>
          <a:headEnd type="none" w="med" len="med"/>
          <a:tailEnd type="triangle" w="med" len="me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p>
      </cdr:txBody>
    </cdr:sp>
  </cdr:relSizeAnchor>
  <cdr:relSizeAnchor xmlns:cdr="http://schemas.openxmlformats.org/drawingml/2006/chartDrawing">
    <cdr:from>
      <cdr:x>0.38005</cdr:x>
      <cdr:y>0.4252</cdr:y>
    </cdr:from>
    <cdr:to>
      <cdr:x>0.53785</cdr:x>
      <cdr:y>0.72459</cdr:y>
    </cdr:to>
    <cdr:grpSp>
      <cdr:nvGrpSpPr>
        <cdr:cNvPr id="16" name="Group 7"/>
        <cdr:cNvGrpSpPr>
          <a:grpSpLocks xmlns:a="http://schemas.openxmlformats.org/drawingml/2006/main"/>
        </cdr:cNvGrpSpPr>
      </cdr:nvGrpSpPr>
      <cdr:grpSpPr bwMode="auto">
        <a:xfrm xmlns:a="http://schemas.openxmlformats.org/drawingml/2006/main">
          <a:off x="2982860" y="1674023"/>
          <a:ext cx="1238510" cy="1178707"/>
          <a:chOff x="1895475" y="447675"/>
          <a:chExt cx="914431" cy="1227909"/>
        </a:xfrm>
      </cdr:grpSpPr>
      <cdr:sp macro="" textlink="">
        <cdr:nvSpPr>
          <cdr:cNvPr id="6" name="Rounded Rectangle 5"/>
          <cdr:cNvSpPr/>
        </cdr:nvSpPr>
        <cdr:spPr>
          <a:xfrm xmlns:a="http://schemas.openxmlformats.org/drawingml/2006/main">
            <a:off x="1895475" y="447675"/>
            <a:ext cx="914431" cy="485777"/>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pPr algn="ctr"/>
            <a:r>
              <a:rPr lang="en-US" sz="750" b="1">
                <a:latin typeface="Arial" pitchFamily="34" charset="0"/>
                <a:cs typeface="Arial" pitchFamily="34" charset="0"/>
              </a:rPr>
              <a:t>Policy on Hydro Power Development</a:t>
            </a:r>
          </a:p>
        </cdr:txBody>
      </cdr:sp>
      <cdr:sp macro="" textlink="">
        <cdr:nvSpPr>
          <cdr:cNvPr id="7" name="Straight Arrow Connector 6"/>
          <cdr:cNvSpPr/>
        </cdr:nvSpPr>
        <cdr:spPr>
          <a:xfrm xmlns:a="http://schemas.openxmlformats.org/drawingml/2006/main" rot="16200000" flipH="1" flipV="1">
            <a:off x="1951495" y="1305498"/>
            <a:ext cx="740173" cy="0"/>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olidFill>
            <a:prstDash val="solid"/>
            <a:headEnd type="none" w="med" len="med"/>
            <a:tailEnd type="triangle" w="med" len="me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latin typeface="Arial" pitchFamily="34" charset="0"/>
              <a:cs typeface="Arial" pitchFamily="34" charset="0"/>
            </a:endParaRPr>
          </a:p>
        </cdr:txBody>
      </cdr:sp>
    </cdr:grpSp>
  </cdr:relSizeAnchor>
  <cdr:relSizeAnchor xmlns:cdr="http://schemas.openxmlformats.org/drawingml/2006/chartDrawing">
    <cdr:from>
      <cdr:x>0.62051</cdr:x>
      <cdr:y>0.40727</cdr:y>
    </cdr:from>
    <cdr:to>
      <cdr:x>0.76788</cdr:x>
      <cdr:y>0.52209</cdr:y>
    </cdr:to>
    <cdr:sp macro="" textlink="">
      <cdr:nvSpPr>
        <cdr:cNvPr id="10" name="Rounded Rectangle 9"/>
        <cdr:cNvSpPr/>
      </cdr:nvSpPr>
      <cdr:spPr>
        <a:xfrm xmlns:a="http://schemas.openxmlformats.org/drawingml/2006/main">
          <a:off x="4044106" y="1524561"/>
          <a:ext cx="960442" cy="429799"/>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750" b="1">
              <a:latin typeface="Arial" pitchFamily="34" charset="0"/>
              <a:cs typeface="Arial" pitchFamily="34" charset="0"/>
            </a:rPr>
            <a:t>Enactment of Electricity Act, 2003</a:t>
          </a:r>
        </a:p>
      </cdr:txBody>
    </cdr:sp>
  </cdr:relSizeAnchor>
  <cdr:relSizeAnchor xmlns:cdr="http://schemas.openxmlformats.org/drawingml/2006/chartDrawing">
    <cdr:from>
      <cdr:x>0.69951</cdr:x>
      <cdr:y>0.52195</cdr:y>
    </cdr:from>
    <cdr:to>
      <cdr:x>0.69951</cdr:x>
      <cdr:y>0.59266</cdr:y>
    </cdr:to>
    <cdr:sp macro="" textlink="">
      <cdr:nvSpPr>
        <cdr:cNvPr id="11" name="Straight Arrow Connector 10"/>
        <cdr:cNvSpPr/>
      </cdr:nvSpPr>
      <cdr:spPr>
        <a:xfrm xmlns:a="http://schemas.openxmlformats.org/drawingml/2006/main" rot="16200000" flipH="1">
          <a:off x="4426630" y="2086181"/>
          <a:ext cx="264690" cy="0"/>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olidFill>
          <a:prstDash val="solid"/>
          <a:headEnd type="none" w="med" len="med"/>
          <a:tailEnd type="triangle" w="med" len="me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0.7748</cdr:x>
      <cdr:y>0.35533</cdr:y>
    </cdr:from>
    <cdr:to>
      <cdr:x>0.7748</cdr:x>
      <cdr:y>0.47103</cdr:y>
    </cdr:to>
    <cdr:sp macro="" textlink="">
      <cdr:nvSpPr>
        <cdr:cNvPr id="14" name="Straight Arrow Connector 13"/>
        <cdr:cNvSpPr/>
      </cdr:nvSpPr>
      <cdr:spPr>
        <a:xfrm xmlns:a="http://schemas.openxmlformats.org/drawingml/2006/main" rot="16200000" flipH="1">
          <a:off x="4833086" y="1546651"/>
          <a:ext cx="433103" cy="0"/>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olidFill>
          <a:prstDash val="solid"/>
          <a:headEnd type="none" w="med" len="med"/>
          <a:tailEnd type="triangle" w="med" len="me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0.7147</cdr:x>
      <cdr:y>0.12703</cdr:y>
    </cdr:from>
    <cdr:to>
      <cdr:x>0.85251</cdr:x>
      <cdr:y>0.21656</cdr:y>
    </cdr:to>
    <cdr:sp macro="" textlink="">
      <cdr:nvSpPr>
        <cdr:cNvPr id="19" name="Rounded Rectangle 18"/>
        <cdr:cNvSpPr/>
      </cdr:nvSpPr>
      <cdr:spPr>
        <a:xfrm xmlns:a="http://schemas.openxmlformats.org/drawingml/2006/main">
          <a:off x="5463394" y="500101"/>
          <a:ext cx="1053465" cy="352482"/>
        </a:xfrm>
        <a:prstGeom xmlns:a="http://schemas.openxmlformats.org/drawingml/2006/main" prst="roundRect">
          <a:avLst/>
        </a:prstGeom>
        <a:solidFill xmlns:a="http://schemas.openxmlformats.org/drawingml/2006/main">
          <a:sysClr val="window" lastClr="FFFFFF">
            <a:alpha val="0"/>
          </a:sysClr>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750" b="1">
              <a:latin typeface="Arial" pitchFamily="34" charset="0"/>
              <a:cs typeface="Arial" pitchFamily="34" charset="0"/>
            </a:rPr>
            <a:t>NAPCC, JNNSM, GBI</a:t>
          </a:r>
        </a:p>
      </cdr:txBody>
    </cdr:sp>
  </cdr:relSizeAnchor>
  <cdr:relSizeAnchor xmlns:cdr="http://schemas.openxmlformats.org/drawingml/2006/chartDrawing">
    <cdr:from>
      <cdr:x>0.49656</cdr:x>
      <cdr:y>0.26957</cdr:y>
    </cdr:from>
    <cdr:to>
      <cdr:x>0.65289</cdr:x>
      <cdr:y>0.61734</cdr:y>
    </cdr:to>
    <cdr:grpSp>
      <cdr:nvGrpSpPr>
        <cdr:cNvPr id="17" name="Group 20"/>
        <cdr:cNvGrpSpPr>
          <a:grpSpLocks xmlns:a="http://schemas.openxmlformats.org/drawingml/2006/main"/>
        </cdr:cNvGrpSpPr>
      </cdr:nvGrpSpPr>
      <cdr:grpSpPr bwMode="auto">
        <a:xfrm xmlns:a="http://schemas.openxmlformats.org/drawingml/2006/main">
          <a:off x="3897301" y="1061304"/>
          <a:ext cx="1226971" cy="1369180"/>
          <a:chOff x="1895475" y="384451"/>
          <a:chExt cx="914431" cy="1425301"/>
        </a:xfrm>
      </cdr:grpSpPr>
      <cdr:sp macro="" textlink="">
        <cdr:nvSpPr>
          <cdr:cNvPr id="22" name="Rounded Rectangle 21"/>
          <cdr:cNvSpPr/>
        </cdr:nvSpPr>
        <cdr:spPr>
          <a:xfrm xmlns:a="http://schemas.openxmlformats.org/drawingml/2006/main">
            <a:off x="1895475" y="384451"/>
            <a:ext cx="914431" cy="549002"/>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pPr algn="ctr"/>
            <a:r>
              <a:rPr lang="en-US" sz="750" b="1">
                <a:latin typeface="Arial" pitchFamily="34" charset="0"/>
                <a:cs typeface="Arial" pitchFamily="34" charset="0"/>
              </a:rPr>
              <a:t>Emergence of Electricity Regulatory Commissions</a:t>
            </a:r>
          </a:p>
        </cdr:txBody>
      </cdr:sp>
      <cdr:sp macro="" textlink="">
        <cdr:nvSpPr>
          <cdr:cNvPr id="23" name="Straight Arrow Connector 22"/>
          <cdr:cNvSpPr/>
        </cdr:nvSpPr>
        <cdr:spPr>
          <a:xfrm xmlns:a="http://schemas.openxmlformats.org/drawingml/2006/main" rot="16200000" flipH="1">
            <a:off x="1925062" y="1372582"/>
            <a:ext cx="874340" cy="0"/>
          </a:xfrm>
          <a:prstGeom xmlns:a="http://schemas.openxmlformats.org/drawingml/2006/main" prst="straightConnector1">
            <a:avLst/>
          </a:prstGeom>
          <a:noFill xmlns:a="http://schemas.openxmlformats.org/drawingml/2006/main"/>
          <a:ln xmlns:a="http://schemas.openxmlformats.org/drawingml/2006/main" w="9525" cap="flat" cmpd="sng" algn="ctr">
            <a:solidFill>
              <a:sysClr val="windowText" lastClr="000000"/>
            </a:solidFill>
            <a:prstDash val="solid"/>
            <a:headEnd type="none" w="med" len="med"/>
            <a:tailEnd type="triangle" w="med" len="me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latin typeface="Arial" pitchFamily="34" charset="0"/>
              <a:cs typeface="Arial" pitchFamily="34" charset="0"/>
            </a:endParaRPr>
          </a:p>
        </cdr:txBody>
      </cdr:sp>
    </cdr:grpSp>
  </cdr:relSizeAnchor>
  <cdr:relSizeAnchor xmlns:cdr="http://schemas.openxmlformats.org/drawingml/2006/chartDrawing">
    <cdr:from>
      <cdr:x>0.69592</cdr:x>
      <cdr:y>0.26358</cdr:y>
    </cdr:from>
    <cdr:to>
      <cdr:x>0.85727</cdr:x>
      <cdr:y>0.37035</cdr:y>
    </cdr:to>
    <cdr:sp macro="" textlink="">
      <cdr:nvSpPr>
        <cdr:cNvPr id="20" name="Rounded Rectangle 19"/>
        <cdr:cNvSpPr/>
      </cdr:nvSpPr>
      <cdr:spPr>
        <a:xfrm xmlns:a="http://schemas.openxmlformats.org/drawingml/2006/main">
          <a:off x="4535538" y="986678"/>
          <a:ext cx="1051573" cy="399673"/>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r>
            <a:rPr kumimoji="0" lang="en-US" sz="750" b="1" i="0" u="none" strike="noStrike" kern="0" cap="none" spc="0" normalizeH="0" baseline="0" noProof="0">
              <a:ln>
                <a:noFill/>
              </a:ln>
              <a:solidFill>
                <a:prstClr val="black"/>
              </a:solidFill>
              <a:effectLst/>
              <a:uLnTx/>
              <a:uFillTx/>
              <a:latin typeface="Arial" pitchFamily="34" charset="0"/>
              <a:ea typeface="+mn-ea"/>
              <a:cs typeface="Arial" pitchFamily="34" charset="0"/>
            </a:rPr>
            <a:t>Enactment of National Tariff Policy</a:t>
          </a:r>
        </a:p>
      </cdr:txBody>
    </cdr:sp>
  </cdr:relSizeAnchor>
  <cdr:relSizeAnchor xmlns:cdr="http://schemas.openxmlformats.org/drawingml/2006/chartDrawing">
    <cdr:from>
      <cdr:x>0.73752</cdr:x>
      <cdr:y>0.02463</cdr:y>
    </cdr:from>
    <cdr:to>
      <cdr:x>0.87533</cdr:x>
      <cdr:y>0.11417</cdr:y>
    </cdr:to>
    <cdr:sp macro="" textlink="">
      <cdr:nvSpPr>
        <cdr:cNvPr id="25" name="Rounded Rectangle 24"/>
        <cdr:cNvSpPr/>
      </cdr:nvSpPr>
      <cdr:spPr>
        <a:xfrm xmlns:a="http://schemas.openxmlformats.org/drawingml/2006/main">
          <a:off x="5637829" y="96964"/>
          <a:ext cx="1053466" cy="352521"/>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750" b="1">
              <a:latin typeface="Arial" pitchFamily="34" charset="0"/>
              <a:cs typeface="Arial" pitchFamily="34" charset="0"/>
            </a:rPr>
            <a:t>CERC RE Tariff</a:t>
          </a:r>
          <a:r>
            <a:rPr lang="en-US" sz="750" b="1" baseline="0">
              <a:latin typeface="Arial" pitchFamily="34" charset="0"/>
              <a:cs typeface="Arial" pitchFamily="34" charset="0"/>
            </a:rPr>
            <a:t> Regulations</a:t>
          </a:r>
          <a:endParaRPr lang="en-US" sz="750" b="1">
            <a:latin typeface="Arial" pitchFamily="34" charset="0"/>
            <a:cs typeface="Arial" pitchFamily="34" charset="0"/>
          </a:endParaRPr>
        </a:p>
      </cdr:txBody>
    </cdr:sp>
  </cdr:relSizeAnchor>
  <cdr:relSizeAnchor xmlns:cdr="http://schemas.openxmlformats.org/drawingml/2006/chartDrawing">
    <cdr:from>
      <cdr:x>0.85404</cdr:x>
      <cdr:y>0.20365</cdr:y>
    </cdr:from>
    <cdr:to>
      <cdr:x>0.87718</cdr:x>
      <cdr:y>0.3419</cdr:y>
    </cdr:to>
    <cdr:sp macro="" textlink="">
      <cdr:nvSpPr>
        <cdr:cNvPr id="27" name="Straight Arrow Connector 26"/>
        <cdr:cNvSpPr/>
      </cdr:nvSpPr>
      <cdr:spPr>
        <a:xfrm xmlns:a="http://schemas.openxmlformats.org/drawingml/2006/main" rot="16200000" flipH="1">
          <a:off x="6344852" y="985479"/>
          <a:ext cx="544284" cy="176893"/>
        </a:xfrm>
        <a:prstGeom xmlns:a="http://schemas.openxmlformats.org/drawingml/2006/main" prst="straightConnector1">
          <a:avLst/>
        </a:prstGeom>
        <a:ln xmlns:a="http://schemas.openxmlformats.org/drawingml/2006/main">
          <a:solidFill>
            <a:sysClr val="windowText" lastClr="000000"/>
          </a:solidFill>
          <a:headEnd type="none" w="med" len="med"/>
          <a:tailEnd type="triangl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0.86116</cdr:x>
      <cdr:y>0.11379</cdr:y>
    </cdr:from>
    <cdr:to>
      <cdr:x>0.91634</cdr:x>
      <cdr:y>0.26586</cdr:y>
    </cdr:to>
    <cdr:sp macro="" textlink="">
      <cdr:nvSpPr>
        <cdr:cNvPr id="29" name="Straight Arrow Connector 28"/>
        <cdr:cNvSpPr/>
      </cdr:nvSpPr>
      <cdr:spPr>
        <a:xfrm xmlns:a="http://schemas.openxmlformats.org/drawingml/2006/main" rot="16200000" flipH="1">
          <a:off x="6494531" y="536441"/>
          <a:ext cx="598713" cy="421823"/>
        </a:xfrm>
        <a:prstGeom xmlns:a="http://schemas.openxmlformats.org/drawingml/2006/main" prst="straightConnector1">
          <a:avLst/>
        </a:prstGeom>
        <a:ln xmlns:a="http://schemas.openxmlformats.org/drawingml/2006/main">
          <a:solidFill>
            <a:sysClr val="windowText" lastClr="000000"/>
          </a:solidFill>
          <a:headEnd type="none" w="med" len="med"/>
          <a:tailEnd type="triangl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0.8843</cdr:x>
      <cdr:y>0.02117</cdr:y>
    </cdr:from>
    <cdr:to>
      <cdr:x>0.99103</cdr:x>
      <cdr:y>0.11071</cdr:y>
    </cdr:to>
    <cdr:sp macro="" textlink="">
      <cdr:nvSpPr>
        <cdr:cNvPr id="30" name="Rounded Rectangle 29"/>
        <cdr:cNvSpPr/>
      </cdr:nvSpPr>
      <cdr:spPr>
        <a:xfrm xmlns:a="http://schemas.openxmlformats.org/drawingml/2006/main">
          <a:off x="6759870" y="83358"/>
          <a:ext cx="815889" cy="352521"/>
        </a:xfrm>
        <a:prstGeom xmlns:a="http://schemas.openxmlformats.org/drawingml/2006/main" prst="roundRect">
          <a:avLst/>
        </a:prstGeom>
        <a:solidFill xmlns:a="http://schemas.openxmlformats.org/drawingml/2006/main">
          <a:sysClr val="window" lastClr="FFFFFF"/>
        </a:solidFill>
        <a:ln xmlns:a="http://schemas.openxmlformats.org/drawingml/2006/main" w="3175" cap="flat" cmpd="sng" algn="ctr">
          <a:solidFill>
            <a:sysClr val="windowText" lastClr="000000"/>
          </a:solidFill>
          <a:prstDash val="solid"/>
        </a:ln>
        <a:effectLst xmlns:a="http://schemas.openxmlformats.org/drawingml/2006/main"/>
      </cdr:spPr>
      <cdr:style>
        <a:lnRef xmlns:a="http://schemas.openxmlformats.org/drawingml/2006/main" idx="2">
          <a:schemeClr val="accent6"/>
        </a:lnRef>
        <a:fillRef xmlns:a="http://schemas.openxmlformats.org/drawingml/2006/main" idx="1">
          <a:schemeClr val="lt1"/>
        </a:fillRef>
        <a:effectRef xmlns:a="http://schemas.openxmlformats.org/drawingml/2006/main" idx="0">
          <a:schemeClr val="accent6"/>
        </a:effectRef>
        <a:fontRef xmlns:a="http://schemas.openxmlformats.org/drawingml/2006/main" idx="minor">
          <a:schemeClr val="dk1"/>
        </a:fontRef>
      </cdr:style>
      <cdr:txBody>
        <a:bodyPr xmlns:a="http://schemas.openxmlformats.org/drawingml/2006/main" anchor="ctr"/>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pPr algn="ctr"/>
          <a:r>
            <a:rPr lang="en-US" sz="750" b="1">
              <a:latin typeface="Arial" pitchFamily="34" charset="0"/>
              <a:cs typeface="Arial" pitchFamily="34" charset="0"/>
            </a:rPr>
            <a:t>REC </a:t>
          </a:r>
        </a:p>
        <a:p xmlns:a="http://schemas.openxmlformats.org/drawingml/2006/main">
          <a:pPr algn="ctr"/>
          <a:r>
            <a:rPr lang="en-US" sz="750" b="1" baseline="0">
              <a:latin typeface="Arial" pitchFamily="34" charset="0"/>
              <a:cs typeface="Arial" pitchFamily="34" charset="0"/>
            </a:rPr>
            <a:t>Regulations</a:t>
          </a:r>
          <a:endParaRPr lang="en-US" sz="750" b="1">
            <a:latin typeface="Arial" pitchFamily="34" charset="0"/>
            <a:cs typeface="Arial" pitchFamily="34" charset="0"/>
          </a:endParaRPr>
        </a:p>
      </cdr:txBody>
    </cdr:sp>
  </cdr:relSizeAnchor>
  <cdr:relSizeAnchor xmlns:cdr="http://schemas.openxmlformats.org/drawingml/2006/chartDrawing">
    <cdr:from>
      <cdr:x>0.95694</cdr:x>
      <cdr:y>0.11613</cdr:y>
    </cdr:from>
    <cdr:to>
      <cdr:x>0.95694</cdr:x>
      <cdr:y>0.17419</cdr:y>
    </cdr:to>
    <cdr:sp macro="" textlink="">
      <cdr:nvSpPr>
        <cdr:cNvPr id="21" name="Straight Arrow Connector 20"/>
        <cdr:cNvSpPr/>
      </cdr:nvSpPr>
      <cdr:spPr>
        <a:xfrm xmlns:a="http://schemas.openxmlformats.org/drawingml/2006/main" rot="16200000" flipH="1">
          <a:off x="7200900" y="571501"/>
          <a:ext cx="228602" cy="0"/>
        </a:xfrm>
        <a:prstGeom xmlns:a="http://schemas.openxmlformats.org/drawingml/2006/main" prst="straightConnector1">
          <a:avLst/>
        </a:prstGeom>
        <a:ln xmlns:a="http://schemas.openxmlformats.org/drawingml/2006/main">
          <a:solidFill>
            <a:sysClr val="windowText" lastClr="000000"/>
          </a:solidFill>
          <a:headEnd type="none" w="med" len="med"/>
          <a:tailEnd type="triangle" w="med" len="med"/>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0D2A954F-C2F8-4586-9C97-905030A18D81}" type="datetime1">
              <a:rPr lang="en-US"/>
              <a:pPr>
                <a:defRPr/>
              </a:pPr>
              <a:t>13-Jul-11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80DFADE4-E9FC-427D-AD5C-4FA9D15FE5E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030288" rtl="0" eaLnBrk="0" fontAlgn="base" hangingPunct="0">
      <a:spcBef>
        <a:spcPct val="30000"/>
      </a:spcBef>
      <a:spcAft>
        <a:spcPct val="0"/>
      </a:spcAft>
      <a:defRPr sz="1400" kern="1200">
        <a:solidFill>
          <a:schemeClr val="tx1"/>
        </a:solidFill>
        <a:latin typeface="+mn-lt"/>
        <a:ea typeface="MS PGothic" pitchFamily="34" charset="-128"/>
        <a:cs typeface="+mn-cs"/>
      </a:defRPr>
    </a:lvl1pPr>
    <a:lvl2pPr marL="514350" algn="l" defTabSz="1030288" rtl="0" eaLnBrk="0" fontAlgn="base" hangingPunct="0">
      <a:spcBef>
        <a:spcPct val="30000"/>
      </a:spcBef>
      <a:spcAft>
        <a:spcPct val="0"/>
      </a:spcAft>
      <a:defRPr sz="1400" kern="1200">
        <a:solidFill>
          <a:schemeClr val="tx1"/>
        </a:solidFill>
        <a:latin typeface="+mn-lt"/>
        <a:ea typeface="MS PGothic" pitchFamily="34" charset="-128"/>
        <a:cs typeface="+mn-cs"/>
      </a:defRPr>
    </a:lvl2pPr>
    <a:lvl3pPr marL="1030288" algn="l" defTabSz="1030288" rtl="0" eaLnBrk="0" fontAlgn="base" hangingPunct="0">
      <a:spcBef>
        <a:spcPct val="30000"/>
      </a:spcBef>
      <a:spcAft>
        <a:spcPct val="0"/>
      </a:spcAft>
      <a:defRPr sz="1400" kern="1200">
        <a:solidFill>
          <a:schemeClr val="tx1"/>
        </a:solidFill>
        <a:latin typeface="+mn-lt"/>
        <a:ea typeface="MS PGothic" pitchFamily="34" charset="-128"/>
        <a:cs typeface="+mn-cs"/>
      </a:defRPr>
    </a:lvl3pPr>
    <a:lvl4pPr marL="1546225" algn="l" defTabSz="1030288" rtl="0" eaLnBrk="0" fontAlgn="base" hangingPunct="0">
      <a:spcBef>
        <a:spcPct val="30000"/>
      </a:spcBef>
      <a:spcAft>
        <a:spcPct val="0"/>
      </a:spcAft>
      <a:defRPr sz="1400" kern="1200">
        <a:solidFill>
          <a:schemeClr val="tx1"/>
        </a:solidFill>
        <a:latin typeface="+mn-lt"/>
        <a:ea typeface="MS PGothic" pitchFamily="34" charset="-128"/>
        <a:cs typeface="+mn-cs"/>
      </a:defRPr>
    </a:lvl4pPr>
    <a:lvl5pPr marL="2062163" algn="l" defTabSz="1030288" rtl="0" eaLnBrk="0" fontAlgn="base" hangingPunct="0">
      <a:spcBef>
        <a:spcPct val="30000"/>
      </a:spcBef>
      <a:spcAft>
        <a:spcPct val="0"/>
      </a:spcAft>
      <a:defRPr sz="1400" kern="1200">
        <a:solidFill>
          <a:schemeClr val="tx1"/>
        </a:solidFill>
        <a:latin typeface="+mn-lt"/>
        <a:ea typeface="MS PGothic" pitchFamily="34" charset="-128"/>
        <a:cs typeface="+mn-cs"/>
      </a:defRPr>
    </a:lvl5pPr>
    <a:lvl6pPr marL="2579065" algn="l" defTabSz="1031626" rtl="0" eaLnBrk="1" latinLnBrk="0" hangingPunct="1">
      <a:defRPr sz="1400" kern="1200">
        <a:solidFill>
          <a:schemeClr val="tx1"/>
        </a:solidFill>
        <a:latin typeface="+mn-lt"/>
        <a:ea typeface="+mn-ea"/>
        <a:cs typeface="+mn-cs"/>
      </a:defRPr>
    </a:lvl6pPr>
    <a:lvl7pPr marL="3094878" algn="l" defTabSz="1031626" rtl="0" eaLnBrk="1" latinLnBrk="0" hangingPunct="1">
      <a:defRPr sz="1400" kern="1200">
        <a:solidFill>
          <a:schemeClr val="tx1"/>
        </a:solidFill>
        <a:latin typeface="+mn-lt"/>
        <a:ea typeface="+mn-ea"/>
        <a:cs typeface="+mn-cs"/>
      </a:defRPr>
    </a:lvl7pPr>
    <a:lvl8pPr marL="3610691" algn="l" defTabSz="1031626" rtl="0" eaLnBrk="1" latinLnBrk="0" hangingPunct="1">
      <a:defRPr sz="1400" kern="1200">
        <a:solidFill>
          <a:schemeClr val="tx1"/>
        </a:solidFill>
        <a:latin typeface="+mn-lt"/>
        <a:ea typeface="+mn-ea"/>
        <a:cs typeface="+mn-cs"/>
      </a:defRPr>
    </a:lvl8pPr>
    <a:lvl9pPr marL="4126504" algn="l" defTabSz="103162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xfrm>
            <a:off x="957263" y="687388"/>
            <a:ext cx="4946650" cy="3425825"/>
          </a:xfrm>
          <a:noFill/>
          <a:ln>
            <a:solidFill>
              <a:srgbClr val="000000"/>
            </a:solidFill>
            <a:miter lim="800000"/>
            <a:headEnd/>
            <a:tailEnd/>
          </a:ln>
        </p:spPr>
      </p:sp>
      <p:sp>
        <p:nvSpPr>
          <p:cNvPr id="74755" name="Notes Placeholder 2"/>
          <p:cNvSpPr>
            <a:spLocks noGrp="1"/>
          </p:cNvSpPr>
          <p:nvPr>
            <p:ph type="body" idx="1"/>
          </p:nvPr>
        </p:nvSpPr>
        <p:spPr>
          <a:xfrm>
            <a:off x="914400" y="5795963"/>
            <a:ext cx="5029200" cy="255587"/>
          </a:xfrm>
          <a:ln/>
        </p:spPr>
        <p:txBody>
          <a:bodyPr>
            <a:normAutofit fontScale="92500" lnSpcReduction="20000"/>
          </a:bodyPr>
          <a:lstStyle/>
          <a:p>
            <a:pPr>
              <a:defRPr/>
            </a:pPr>
            <a:endParaRPr lang="en-GB" smtClean="0">
              <a:ea typeface="MS PGothic" pitchFamily="34" charset="-128"/>
            </a:endParaRPr>
          </a:p>
        </p:txBody>
      </p:sp>
      <p:sp>
        <p:nvSpPr>
          <p:cNvPr id="136196" name="Slide Number Placeholder 3"/>
          <p:cNvSpPr txBox="1">
            <a:spLocks noGrp="1"/>
          </p:cNvSpPr>
          <p:nvPr/>
        </p:nvSpPr>
        <p:spPr bwMode="auto">
          <a:xfrm>
            <a:off x="3886200" y="8685213"/>
            <a:ext cx="2971800" cy="458787"/>
          </a:xfrm>
          <a:prstGeom prst="rect">
            <a:avLst/>
          </a:prstGeom>
          <a:noFill/>
          <a:ln w="9525">
            <a:noFill/>
            <a:miter lim="800000"/>
            <a:headEnd/>
            <a:tailEnd/>
          </a:ln>
        </p:spPr>
        <p:txBody>
          <a:bodyPr lIns="93480" tIns="46741" rIns="93480" bIns="46741" anchor="b"/>
          <a:lstStyle/>
          <a:p>
            <a:pPr algn="r" defTabSz="933450" eaLnBrk="0" hangingPunct="0"/>
            <a:fld id="{1A3CDD73-25BF-4737-AE7B-F8E125D10881}" type="slidenum">
              <a:rPr lang="en-GB" sz="1300"/>
              <a:pPr algn="r" defTabSz="933450" eaLnBrk="0" hangingPunct="0"/>
              <a:t>12</a:t>
            </a:fld>
            <a:endParaRPr lang="en-GB"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a:xfrm>
            <a:off x="914400" y="5794375"/>
            <a:ext cx="5029200" cy="265113"/>
          </a:xfrm>
          <a:ln/>
        </p:spPr>
        <p:txBody>
          <a:bodyPr>
            <a:normAutofit fontScale="92500" lnSpcReduction="20000"/>
          </a:bodyPr>
          <a:lstStyle/>
          <a:p>
            <a:pPr>
              <a:defRPr/>
            </a:pPr>
            <a:endParaRPr lang="en-GB" smtClean="0">
              <a:ea typeface="MS PGothic" pitchFamily="34" charset="-128"/>
            </a:endParaRPr>
          </a:p>
        </p:txBody>
      </p:sp>
      <p:sp>
        <p:nvSpPr>
          <p:cNvPr id="137220" name="Slide Number Placeholder 3"/>
          <p:cNvSpPr txBox="1">
            <a:spLocks noGrp="1"/>
          </p:cNvSpPr>
          <p:nvPr/>
        </p:nvSpPr>
        <p:spPr bwMode="auto">
          <a:xfrm>
            <a:off x="3887788" y="8872538"/>
            <a:ext cx="2970212" cy="265112"/>
          </a:xfrm>
          <a:prstGeom prst="rect">
            <a:avLst/>
          </a:prstGeom>
          <a:noFill/>
          <a:ln w="9525">
            <a:noFill/>
            <a:miter lim="800000"/>
            <a:headEnd/>
            <a:tailEnd/>
          </a:ln>
        </p:spPr>
        <p:txBody>
          <a:bodyPr lIns="93480" tIns="46741" rIns="93480" bIns="46741" anchor="b"/>
          <a:lstStyle/>
          <a:p>
            <a:pPr algn="r"/>
            <a:fld id="{6DC9D02F-7F50-4098-B550-BDF5215C6AE9}" type="slidenum">
              <a:rPr lang="en-GB" sz="1300">
                <a:latin typeface="Book Antiqua" pitchFamily="18" charset="0"/>
              </a:rPr>
              <a:pPr algn="r"/>
              <a:t>13</a:t>
            </a:fld>
            <a:endParaRPr lang="en-GB" sz="1300">
              <a:latin typeface="Book Antiqua"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xfrm>
            <a:off x="914400" y="5794798"/>
            <a:ext cx="5029200" cy="265238"/>
          </a:xfrm>
          <a:noFill/>
          <a:ln/>
        </p:spPr>
        <p:txBody>
          <a:bodyPr/>
          <a:lstStyle/>
          <a:p>
            <a:endParaRPr lang="en-GB" smtClean="0"/>
          </a:p>
        </p:txBody>
      </p:sp>
      <p:sp>
        <p:nvSpPr>
          <p:cNvPr id="48132" name="Slide Number Placeholder 3"/>
          <p:cNvSpPr txBox="1">
            <a:spLocks noGrp="1"/>
          </p:cNvSpPr>
          <p:nvPr/>
        </p:nvSpPr>
        <p:spPr bwMode="auto">
          <a:xfrm>
            <a:off x="3887788" y="8872768"/>
            <a:ext cx="2970212" cy="265238"/>
          </a:xfrm>
          <a:prstGeom prst="rect">
            <a:avLst/>
          </a:prstGeom>
          <a:noFill/>
          <a:ln w="9525">
            <a:noFill/>
            <a:miter lim="800000"/>
            <a:headEnd/>
            <a:tailEnd/>
          </a:ln>
        </p:spPr>
        <p:txBody>
          <a:bodyPr lIns="96643" tIns="48322" rIns="96643" bIns="48322" anchor="b"/>
          <a:lstStyle/>
          <a:p>
            <a:pPr algn="r"/>
            <a:fld id="{B2D793AA-1ED5-40CA-9DE2-E668C69124F8}" type="slidenum">
              <a:rPr lang="en-GB" sz="1300">
                <a:latin typeface="Book Antiqua" pitchFamily="18" charset="0"/>
              </a:rPr>
              <a:pPr algn="r"/>
              <a:t>38</a:t>
            </a:fld>
            <a:endParaRPr lang="en-GB" sz="1300">
              <a:latin typeface="Book Antiqua"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xfrm>
            <a:off x="914400" y="5794798"/>
            <a:ext cx="5029200" cy="265238"/>
          </a:xfrm>
          <a:noFill/>
          <a:ln/>
        </p:spPr>
        <p:txBody>
          <a:bodyPr/>
          <a:lstStyle/>
          <a:p>
            <a:endParaRPr lang="en-GB" smtClean="0"/>
          </a:p>
        </p:txBody>
      </p:sp>
      <p:sp>
        <p:nvSpPr>
          <p:cNvPr id="49156" name="Slide Number Placeholder 3"/>
          <p:cNvSpPr txBox="1">
            <a:spLocks noGrp="1"/>
          </p:cNvSpPr>
          <p:nvPr/>
        </p:nvSpPr>
        <p:spPr bwMode="auto">
          <a:xfrm>
            <a:off x="3887788" y="8872768"/>
            <a:ext cx="2970212" cy="265238"/>
          </a:xfrm>
          <a:prstGeom prst="rect">
            <a:avLst/>
          </a:prstGeom>
          <a:noFill/>
          <a:ln w="9525">
            <a:noFill/>
            <a:miter lim="800000"/>
            <a:headEnd/>
            <a:tailEnd/>
          </a:ln>
        </p:spPr>
        <p:txBody>
          <a:bodyPr lIns="96643" tIns="48322" rIns="96643" bIns="48322" anchor="b"/>
          <a:lstStyle/>
          <a:p>
            <a:pPr algn="r"/>
            <a:fld id="{2D7968CE-4E93-40CE-99BC-AE1ABDD7C5B1}" type="slidenum">
              <a:rPr lang="en-GB" sz="1300">
                <a:latin typeface="Book Antiqua" pitchFamily="18" charset="0"/>
              </a:rPr>
              <a:pPr algn="r"/>
              <a:t>39</a:t>
            </a:fld>
            <a:endParaRPr lang="en-GB" sz="1300">
              <a:latin typeface="Book Antiqua"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xfrm>
            <a:off x="914400" y="5794798"/>
            <a:ext cx="5029200" cy="265238"/>
          </a:xfrm>
          <a:noFill/>
          <a:ln/>
        </p:spPr>
        <p:txBody>
          <a:bodyPr/>
          <a:lstStyle/>
          <a:p>
            <a:endParaRPr lang="en-GB" smtClean="0"/>
          </a:p>
        </p:txBody>
      </p:sp>
      <p:sp>
        <p:nvSpPr>
          <p:cNvPr id="50180" name="Slide Number Placeholder 3"/>
          <p:cNvSpPr txBox="1">
            <a:spLocks noGrp="1"/>
          </p:cNvSpPr>
          <p:nvPr/>
        </p:nvSpPr>
        <p:spPr bwMode="auto">
          <a:xfrm>
            <a:off x="3887788" y="8872768"/>
            <a:ext cx="2970212" cy="265238"/>
          </a:xfrm>
          <a:prstGeom prst="rect">
            <a:avLst/>
          </a:prstGeom>
          <a:noFill/>
          <a:ln w="9525">
            <a:noFill/>
            <a:miter lim="800000"/>
            <a:headEnd/>
            <a:tailEnd/>
          </a:ln>
        </p:spPr>
        <p:txBody>
          <a:bodyPr lIns="96643" tIns="48322" rIns="96643" bIns="48322" anchor="b"/>
          <a:lstStyle/>
          <a:p>
            <a:pPr algn="r"/>
            <a:fld id="{4574DFC1-951A-4B36-86A8-CD216D7584D3}" type="slidenum">
              <a:rPr lang="en-GB" sz="1300">
                <a:latin typeface="Book Antiqua" pitchFamily="18" charset="0"/>
              </a:rPr>
              <a:pPr algn="r"/>
              <a:t>40</a:t>
            </a:fld>
            <a:endParaRPr lang="en-GB" sz="1300">
              <a:latin typeface="Book Antiqua"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xfrm>
            <a:off x="957263" y="687388"/>
            <a:ext cx="4946650" cy="3425825"/>
          </a:xfrm>
          <a:noFill/>
          <a:ln>
            <a:solidFill>
              <a:srgbClr val="000000"/>
            </a:solidFill>
            <a:miter lim="800000"/>
            <a:headEnd/>
            <a:tailEnd/>
          </a:ln>
        </p:spPr>
      </p:sp>
      <p:sp>
        <p:nvSpPr>
          <p:cNvPr id="149507" name="Notes Placeholder 2"/>
          <p:cNvSpPr>
            <a:spLocks noGrp="1"/>
          </p:cNvSpPr>
          <p:nvPr>
            <p:ph type="body" idx="1"/>
          </p:nvPr>
        </p:nvSpPr>
        <p:spPr bwMode="auto">
          <a:xfrm>
            <a:off x="914400" y="5795963"/>
            <a:ext cx="5029200" cy="255587"/>
          </a:xfrm>
          <a:noFill/>
        </p:spPr>
        <p:txBody>
          <a:bodyPr/>
          <a:lstStyle/>
          <a:p>
            <a:endParaRPr lang="en-GB" smtClean="0"/>
          </a:p>
        </p:txBody>
      </p:sp>
      <p:sp>
        <p:nvSpPr>
          <p:cNvPr id="149508" name="Slide Number Placeholder 3"/>
          <p:cNvSpPr txBox="1">
            <a:spLocks noGrp="1"/>
          </p:cNvSpPr>
          <p:nvPr/>
        </p:nvSpPr>
        <p:spPr bwMode="auto">
          <a:xfrm>
            <a:off x="3886200" y="8685213"/>
            <a:ext cx="2971800" cy="458787"/>
          </a:xfrm>
          <a:prstGeom prst="rect">
            <a:avLst/>
          </a:prstGeom>
          <a:noFill/>
          <a:ln w="9525">
            <a:noFill/>
            <a:miter lim="800000"/>
            <a:headEnd/>
            <a:tailEnd/>
          </a:ln>
        </p:spPr>
        <p:txBody>
          <a:bodyPr lIns="96661" tIns="48331" rIns="96661" bIns="48331" anchor="b"/>
          <a:lstStyle/>
          <a:p>
            <a:pPr algn="r" defTabSz="966788" eaLnBrk="0" hangingPunct="0"/>
            <a:fld id="{C2F4E7D2-C268-4A03-9FE7-89A847E3300F}" type="slidenum">
              <a:rPr lang="en-GB" sz="1300" smtClean="0">
                <a:solidFill>
                  <a:prstClr val="black"/>
                </a:solidFill>
                <a:latin typeface="Arial" pitchFamily="34" charset="0"/>
                <a:ea typeface="ＭＳ Ｐゴシック" pitchFamily="34" charset="-128"/>
              </a:rPr>
              <a:pPr algn="r" defTabSz="966788" eaLnBrk="0" hangingPunct="0"/>
              <a:t>41</a:t>
            </a:fld>
            <a:endParaRPr lang="en-GB" sz="1300" smtClean="0">
              <a:solidFill>
                <a:prstClr val="black"/>
              </a:solidFill>
              <a:latin typeface="Arial"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0.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5.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6.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Master" Target="../slideMasters/slideMaster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www.abpsinfra.com/" TargetMode="External"/><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6.xml"/><Relationship Id="rId6" Type="http://schemas.openxmlformats.org/officeDocument/2006/relationships/image" Target="../media/image4.jpe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Layouts/_rels/slideLayout5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hyperlink" Target="http://www.abpsinfra.com/" TargetMode="External"/><Relationship Id="rId7"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Master" Target="../slideMasters/slideMaster6.xml"/><Relationship Id="rId6" Type="http://schemas.openxmlformats.org/officeDocument/2006/relationships/image" Target="../media/image4.jpe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8.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9.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latin typeface="Calibri" pitchFamily="34" charset="0"/>
            </a:endParaRPr>
          </a:p>
        </p:txBody>
      </p:sp>
      <p:grpSp>
        <p:nvGrpSpPr>
          <p:cNvPr id="4" name="Group 40"/>
          <p:cNvGrpSpPr>
            <a:grpSpLocks/>
          </p:cNvGrpSpPr>
          <p:nvPr userDrawn="1"/>
        </p:nvGrpSpPr>
        <p:grpSpPr bwMode="auto">
          <a:xfrm>
            <a:off x="0" y="0"/>
            <a:ext cx="9906000" cy="642998"/>
            <a:chOff x="0" y="0"/>
            <a:chExt cx="9144000" cy="64311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pitchFamily="34" charset="0"/>
                  <a:ea typeface="MS PGothic" pitchFamily="34" charset="-128"/>
                  <a:cs typeface="Arial" pitchFamily="34" charset="0"/>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pitchFamily="34" charset="0"/>
                  <a:ea typeface="MS PGothic" pitchFamily="34" charset="-128"/>
                  <a:cs typeface="Arial" pitchFamily="34" charset="0"/>
                </a:endParaRPr>
              </a:p>
            </p:txBody>
          </p:sp>
        </p:grpSp>
        <p:sp>
          <p:nvSpPr>
            <p:cNvPr id="6" name="Text Box 26"/>
            <p:cNvSpPr txBox="1">
              <a:spLocks noChangeArrowheads="1"/>
            </p:cNvSpPr>
            <p:nvPr userDrawn="1"/>
          </p:nvSpPr>
          <p:spPr bwMode="auto">
            <a:xfrm>
              <a:off x="152400" y="242933"/>
              <a:ext cx="5262210" cy="400185"/>
            </a:xfrm>
            <a:prstGeom prst="rect">
              <a:avLst/>
            </a:prstGeom>
            <a:noFill/>
            <a:ln w="9525">
              <a:noFill/>
              <a:miter lim="800000"/>
              <a:headEnd/>
              <a:tailEnd/>
            </a:ln>
            <a:effectLst/>
          </p:spPr>
          <p:txBody>
            <a:bodyPr wrap="none">
              <a:spAutoFit/>
            </a:bodyPr>
            <a:lstStyle/>
            <a:p>
              <a:pPr>
                <a:defRPr/>
              </a:pPr>
              <a:r>
                <a:rPr lang="en-US" b="1">
                  <a:solidFill>
                    <a:schemeClr val="bg1"/>
                  </a:solidFill>
                  <a:latin typeface="Arial" pitchFamily="34" charset="0"/>
                  <a:cs typeface="Arial" pitchFamily="34"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dirty="0">
                  <a:solidFill>
                    <a:schemeClr val="bg1"/>
                  </a:solidFill>
                  <a:latin typeface="Arial" pitchFamily="34" charset="0"/>
                  <a:cs typeface="Arial" pitchFamily="34"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BBFF7B3B-261B-46CB-A775-4D3B15BAE3B0}" type="slidenum">
              <a:rPr lang="en-US"/>
              <a:pPr>
                <a:defRPr/>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A98AE52-2B5D-4464-A308-9777B9CE6048}" type="slidenum">
              <a:rPr lang="en-US"/>
              <a:pPr>
                <a:defRPr/>
              </a:pPr>
              <a:t>‹#›</a:t>
            </a:fld>
            <a:endParaRPr 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BB32066-1050-44FA-A18C-8115CFF08FDF}" type="slidenum">
              <a:rPr lang="en-US"/>
              <a:pPr>
                <a:defRPr/>
              </a:pPr>
              <a:t>‹#›</a:t>
            </a:fld>
            <a:endParaRPr 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9022C59B-B4C0-4E7C-89FD-A6229B3A560A}" type="slidenum">
              <a:rPr lang="en-US"/>
              <a:pPr>
                <a:defRPr/>
              </a:pPr>
              <a:t>‹#›</a:t>
            </a:fld>
            <a:endParaRPr lang="en-US"/>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066FEC21-5CCC-43D4-812A-C35F3E7AE0E3}" type="slidenum">
              <a:rPr lang="en-US"/>
              <a:pPr>
                <a:defRPr/>
              </a:pPr>
              <a:t>‹#›</a:t>
            </a:fld>
            <a:endParaRPr 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BBFF7B3B-261B-46CB-A775-4D3B15BAE3B0}" type="slidenum">
              <a:rPr lang="en-US"/>
              <a:pPr>
                <a:defRPr/>
              </a:pPr>
              <a:t>‹#›</a:t>
            </a:fld>
            <a:endParaRPr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4C11B552-77EC-4E4A-A6C1-10B4063B8BCF}" type="slidenum">
              <a:rPr lang="en-US"/>
              <a:pPr>
                <a:defRPr/>
              </a:pPr>
              <a:t>‹#›</a:t>
            </a:fld>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7F52CAF7-CEBB-4D89-8A05-AA4043EE4C34}" type="slidenum">
              <a:rPr lang="en-US"/>
              <a:pPr>
                <a:defRPr/>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63F438F4-F231-47F9-A5BB-42B8CB7F7125}" type="slidenum">
              <a:rPr lang="en-US"/>
              <a:pPr>
                <a:defRPr/>
              </a:pPr>
              <a:t>‹#›</a:t>
            </a:fld>
            <a:endParaRPr 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71A7B3F-9B58-463B-9D9B-D165015B134E}" type="slidenum">
              <a:rPr lang="en-US"/>
              <a:pPr>
                <a:defRPr/>
              </a:pPr>
              <a:t>‹#›</a:t>
            </a:fld>
            <a:endParaRPr 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3FE692FE-6A1F-48FE-84FF-E7DF0ECA418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4C11B552-77EC-4E4A-A6C1-10B4063B8BCF}" type="slidenum">
              <a:rPr lang="en-US"/>
              <a:pPr>
                <a:defRPr/>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98"/>
            <a:chOff x="0" y="0"/>
            <a:chExt cx="9144000" cy="64311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pitchFamily="34" charset="0"/>
                  <a:ea typeface="MS PGothic" pitchFamily="34" charset="-128"/>
                  <a:cs typeface="Arial" pitchFamily="34" charset="0"/>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pitchFamily="34" charset="0"/>
                  <a:ea typeface="MS PGothic" pitchFamily="34" charset="-128"/>
                  <a:cs typeface="Arial" pitchFamily="34" charset="0"/>
                </a:endParaRPr>
              </a:p>
            </p:txBody>
          </p:sp>
        </p:grpSp>
        <p:sp>
          <p:nvSpPr>
            <p:cNvPr id="6" name="Text Box 26"/>
            <p:cNvSpPr txBox="1">
              <a:spLocks noChangeArrowheads="1"/>
            </p:cNvSpPr>
            <p:nvPr userDrawn="1"/>
          </p:nvSpPr>
          <p:spPr bwMode="auto">
            <a:xfrm>
              <a:off x="152400" y="242933"/>
              <a:ext cx="5262210" cy="400185"/>
            </a:xfrm>
            <a:prstGeom prst="rect">
              <a:avLst/>
            </a:prstGeom>
            <a:noFill/>
            <a:ln w="9525">
              <a:noFill/>
              <a:miter lim="800000"/>
              <a:headEnd/>
              <a:tailEnd/>
            </a:ln>
            <a:effectLst/>
          </p:spPr>
          <p:txBody>
            <a:bodyPr wrap="none">
              <a:spAutoFit/>
            </a:bodyPr>
            <a:lstStyle/>
            <a:p>
              <a:pPr>
                <a:defRPr/>
              </a:pPr>
              <a:r>
                <a:rPr lang="en-US" b="1">
                  <a:solidFill>
                    <a:prstClr val="white"/>
                  </a:solidFill>
                  <a:latin typeface="Arial" pitchFamily="34" charset="0"/>
                  <a:cs typeface="Arial" pitchFamily="34"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dirty="0">
                  <a:solidFill>
                    <a:prstClr val="white"/>
                  </a:solidFill>
                  <a:latin typeface="Arial" pitchFamily="34" charset="0"/>
                  <a:cs typeface="Arial" pitchFamily="34"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0400" y="228600"/>
            <a:ext cx="8832850" cy="685800"/>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742950" y="1066800"/>
            <a:ext cx="8750300" cy="5410200"/>
          </a:xfrm>
          <a:prstGeom prst="rect">
            <a:avLst/>
          </a:prstGeom>
        </p:spPr>
        <p:txBody>
          <a:bodyPr/>
          <a:lstStyle/>
          <a:p>
            <a:pPr lvl="0"/>
            <a:endParaRPr lang="en-US" noProof="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4BEA008A-71C7-4F96-AB60-274349B0551A}" type="slidenum">
              <a:rPr/>
              <a:pPr>
                <a:defRPr/>
              </a:pPr>
              <a:t>‹#›</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3DDD01-07DD-4E0D-9563-DF697A955700}" type="slidenum">
              <a:rPr lang="en-US"/>
              <a:pPr>
                <a:defRPr/>
              </a:pPr>
              <a:t>‹#›</a:t>
            </a:fld>
            <a:endParaRPr 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742A3A8-1B92-4AC3-9B86-0A8A106E25D6}" type="slidenum">
              <a:rPr lang="en-US"/>
              <a:pPr>
                <a:defRPr/>
              </a:pPr>
              <a:t>‹#›</a:t>
            </a:fld>
            <a:endParaRPr 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A98AE52-2B5D-4464-A308-9777B9CE6048}" type="slidenum">
              <a:rPr lang="en-US"/>
              <a:pPr>
                <a:defRPr/>
              </a:pPr>
              <a:t>‹#›</a:t>
            </a:fld>
            <a:endParaRPr 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BB32066-1050-44FA-A18C-8115CFF08FDF}" type="slidenum">
              <a:rPr lang="en-US"/>
              <a:pPr>
                <a:defRPr/>
              </a:pPr>
              <a:t>‹#›</a:t>
            </a:fld>
            <a:endParaRPr 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9022C59B-B4C0-4E7C-89FD-A6229B3A560A}" type="slidenum">
              <a:rPr lang="en-US"/>
              <a:pPr>
                <a:defRPr/>
              </a:pPr>
              <a:t>‹#›</a:t>
            </a:fld>
            <a:endParaRPr 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066FEC21-5CCC-43D4-812A-C35F3E7AE0E3}"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7F52CAF7-CEBB-4D89-8A05-AA4043EE4C34}" type="slidenum">
              <a:rPr lang="en-US"/>
              <a:pPr>
                <a:defRPr/>
              </a:pPr>
              <a:t>‹#›</a:t>
            </a:fld>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BBFF7B3B-261B-46CB-A775-4D3B15BAE3B0}" type="slidenum">
              <a:rPr lang="en-US"/>
              <a:pPr>
                <a:defRPr/>
              </a:pPr>
              <a:t>‹#›</a:t>
            </a:fld>
            <a:endParaRPr lang="en-US"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4C11B552-77EC-4E4A-A6C1-10B4063B8BCF}" type="slidenum">
              <a:rPr lang="en-US"/>
              <a:pPr>
                <a:defRPr/>
              </a:pPr>
              <a:t>‹#›</a:t>
            </a:fld>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7F52CAF7-CEBB-4D89-8A05-AA4043EE4C34}" type="slidenum">
              <a:rPr lang="en-US"/>
              <a:pPr>
                <a:defRPr/>
              </a:pPr>
              <a:t>‹#›</a:t>
            </a:fld>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63F438F4-F231-47F9-A5BB-42B8CB7F7125}" type="slidenum">
              <a:rPr lang="en-US"/>
              <a:pPr>
                <a:defRPr/>
              </a:pPr>
              <a:t>‹#›</a:t>
            </a:fld>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71A7B3F-9B58-463B-9D9B-D165015B134E}" type="slidenum">
              <a:rPr lang="en-US"/>
              <a:pPr>
                <a:defRPr/>
              </a:pPr>
              <a:t>‹#›</a:t>
            </a:fld>
            <a:endParaRPr 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3FE692FE-6A1F-48FE-84FF-E7DF0ECA418B}" type="slidenum">
              <a:rPr lang="en-US"/>
              <a:pPr>
                <a:defRPr/>
              </a:pPr>
              <a:t>‹#›</a:t>
            </a:fld>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fld id="{90E2B91E-7036-429B-9EFC-FB6043C31F7D}" type="datetime1">
              <a:rPr lang="en-GB"/>
              <a:pPr>
                <a:defRPr/>
              </a:pPr>
              <a:t>13/07/2011</a:t>
            </a:fld>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D1901630-0BD7-4266-8234-D552C3F68F3E}" type="slidenum">
              <a:rPr/>
              <a:pPr>
                <a:defRPr/>
              </a:pPr>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321D319-2994-4B96-BC33-3ACD1995B70C}" type="datetime1">
              <a:rPr lang="en-GB"/>
              <a:pPr>
                <a:defRPr/>
              </a:pPr>
              <a:t>13/07/2011</a:t>
            </a:fld>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0E5EDE4-FB0D-4699-AEB3-1F3E12BF4D0E}" type="slidenum">
              <a:rPr lang="en-US"/>
              <a:pPr>
                <a:defRPr/>
              </a:pPr>
              <a:t>‹#›</a:t>
            </a:fld>
            <a:endParaRPr 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BD5AC37-78E8-4E42-B24E-D20DD77252D3}"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AD1E5B45-74F5-45B9-96E1-2CD6225CCD5A}"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63F438F4-F231-47F9-A5BB-42B8CB7F7125}" type="slidenum">
              <a:rPr lang="en-US"/>
              <a:pPr>
                <a:defRPr/>
              </a:pPr>
              <a:t>‹#›</a:t>
            </a:fld>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DFA653A-4B3E-4203-8EFD-3D3FB96C23EE}"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8B18ECFC-AA8D-4C3D-A216-CD71E4B7783F}" type="slidenum">
              <a:rPr lang="en-US"/>
              <a:pPr>
                <a:defRPr/>
              </a:pPr>
              <a:t>‹#›</a:t>
            </a:fld>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69B062E-D1B9-4ABC-BF84-20B91342A50F}"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E496D24-CDC8-4113-AE33-740E11970ACC}" type="slidenum">
              <a:rPr lang="en-US"/>
              <a:pPr>
                <a:defRPr/>
              </a:pPr>
              <a:t>‹#›</a:t>
            </a:fld>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C2DBC23D-044F-4B07-9E84-03F9F89E8CD7}" type="datetime1">
              <a:rPr lang="en-GB"/>
              <a:pPr>
                <a:defRPr/>
              </a:pPr>
              <a:t>13/07/2011</a:t>
            </a:fld>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235FC8DD-BD41-48EA-8CD8-42D45CDB38D5}" type="slidenum">
              <a:rPr lang="en-US"/>
              <a:pPr>
                <a:defRPr/>
              </a:pPr>
              <a:t>‹#›</a:t>
            </a:fld>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FE8E73E-1348-4F27-8F8F-9FD5914AAB63}" type="datetime1">
              <a:rPr lang="en-GB"/>
              <a:pPr>
                <a:defRPr/>
              </a:pPr>
              <a:t>13/07/2011</a:t>
            </a:fld>
            <a:endParaRPr lang="en-US" dirty="0"/>
          </a:p>
        </p:txBody>
      </p:sp>
      <p:sp>
        <p:nvSpPr>
          <p:cNvPr id="8" name="Slide Number Placeholder 5"/>
          <p:cNvSpPr>
            <a:spLocks noGrp="1"/>
          </p:cNvSpPr>
          <p:nvPr>
            <p:ph type="sldNum" sz="quarter" idx="11"/>
          </p:nvPr>
        </p:nvSpPr>
        <p:spPr/>
        <p:txBody>
          <a:bodyPr/>
          <a:lstStyle>
            <a:lvl1pPr>
              <a:defRPr/>
            </a:lvl1pPr>
          </a:lstStyle>
          <a:p>
            <a:pPr>
              <a:defRPr/>
            </a:pPr>
            <a:fld id="{CA1DF509-E10A-405D-B1CF-78D754D36FC6}" type="slidenum">
              <a:rPr lang="en-US"/>
              <a:pPr>
                <a:defRPr/>
              </a:pPr>
              <a:t>‹#›</a:t>
            </a:fld>
            <a:endParaRPr lang="en-US"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6A57ACC-0DB1-4DC7-8F11-A5A9D641A58C}" type="datetime1">
              <a:rPr lang="en-GB"/>
              <a:pPr>
                <a:defRPr/>
              </a:pPr>
              <a:t>13/07/2011</a:t>
            </a:fld>
            <a:endParaRPr lang="en-US" dirty="0"/>
          </a:p>
        </p:txBody>
      </p:sp>
      <p:sp>
        <p:nvSpPr>
          <p:cNvPr id="4" name="Slide Number Placeholder 5"/>
          <p:cNvSpPr>
            <a:spLocks noGrp="1"/>
          </p:cNvSpPr>
          <p:nvPr>
            <p:ph type="sldNum" sz="quarter" idx="11"/>
          </p:nvPr>
        </p:nvSpPr>
        <p:spPr/>
        <p:txBody>
          <a:bodyPr/>
          <a:lstStyle>
            <a:lvl1pPr>
              <a:defRPr/>
            </a:lvl1pPr>
          </a:lstStyle>
          <a:p>
            <a:pPr>
              <a:defRPr/>
            </a:pPr>
            <a:fld id="{78CE9F87-3BAC-44DD-9658-57B8C05C0526}" type="slidenum">
              <a:rPr lang="en-US"/>
              <a:pPr>
                <a:defRPr/>
              </a:pPr>
              <a:t>‹#›</a:t>
            </a:fld>
            <a:endParaRPr lang="en-US" dirty="0"/>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8214487-7C17-4D0D-89FE-95338D523695}" type="datetime1">
              <a:rPr lang="en-GB"/>
              <a:pPr>
                <a:defRPr/>
              </a:pPr>
              <a:t>13/07/2011</a:t>
            </a:fld>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6F992AAE-C08C-4370-9BBA-6EB12DF419EE}" type="slidenum">
              <a:rPr lang="en-US"/>
              <a:pPr>
                <a:defRPr/>
              </a:pPr>
              <a:t>‹#›</a:t>
            </a:fld>
            <a:endParaRPr 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28694EFE-3548-42A1-BA84-790E209659D9}" type="datetime1">
              <a:rPr lang="en-GB"/>
              <a:pPr>
                <a:defRPr/>
              </a:pPr>
              <a:t>13/07/2011</a:t>
            </a:fld>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1F8CA4F-D5AC-4046-8740-052914C30E8E}" type="slidenum">
              <a:rPr lang="en-US"/>
              <a:pPr>
                <a:defRPr/>
              </a:pPr>
              <a:t>‹#›</a:t>
            </a:fld>
            <a:endParaRPr 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B6B38A81-2411-4748-8671-EB6FE2DD73C1}" type="datetime1">
              <a:rPr lang="en-GB"/>
              <a:pPr>
                <a:defRPr/>
              </a:pPr>
              <a:t>13/07/2011</a:t>
            </a:fld>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4415B9E1-AABA-4860-B062-18D8C875E0E7}" type="slidenum">
              <a:rPr lang="en-US"/>
              <a:pPr>
                <a:defRPr/>
              </a:pPr>
              <a:t>‹#›</a:t>
            </a:fld>
            <a:endParaRPr 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ADA6A04-2568-4168-B32B-5D26911D3124}"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80332E15-3038-4437-BA83-D91DBCC79EB7}" type="slidenum">
              <a:rPr lang="en-US"/>
              <a:pPr>
                <a:defRPr/>
              </a:pPr>
              <a:t>‹#›</a:t>
            </a:fld>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91B33E2-B6A5-4356-97FB-93A79E8F5B46}"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4F3E86-04D3-489C-A29B-4F138A7DA7E6}"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71A7B3F-9B58-463B-9D9B-D165015B134E}" type="slidenum">
              <a:rPr lang="en-US"/>
              <a:pPr>
                <a:defRPr/>
              </a:pPr>
              <a:t>‹#›</a:t>
            </a:fld>
            <a:endParaRPr 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0400" y="228600"/>
            <a:ext cx="883285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42950" y="1066800"/>
            <a:ext cx="8750300" cy="5410200"/>
          </a:xfrm>
        </p:spPr>
        <p:txBody>
          <a:bodyPr/>
          <a:lstStyle/>
          <a:p>
            <a:pPr lvl="0"/>
            <a:endParaRPr lang="en-US" noProof="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98"/>
            <a:chOff x="0" y="0"/>
            <a:chExt cx="9144000" cy="64311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pitchFamily="34" charset="0"/>
                  <a:ea typeface="MS PGothic" pitchFamily="34" charset="-128"/>
                  <a:cs typeface="Arial" pitchFamily="34" charset="0"/>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latin typeface="Arial" pitchFamily="34" charset="0"/>
                  <a:ea typeface="MS PGothic" pitchFamily="34" charset="-128"/>
                  <a:cs typeface="Arial" pitchFamily="34" charset="0"/>
                </a:endParaRPr>
              </a:p>
            </p:txBody>
          </p:sp>
        </p:grpSp>
        <p:sp>
          <p:nvSpPr>
            <p:cNvPr id="6" name="Text Box 26"/>
            <p:cNvSpPr txBox="1">
              <a:spLocks noChangeArrowheads="1"/>
            </p:cNvSpPr>
            <p:nvPr userDrawn="1"/>
          </p:nvSpPr>
          <p:spPr bwMode="auto">
            <a:xfrm>
              <a:off x="152400" y="242933"/>
              <a:ext cx="5262210" cy="400185"/>
            </a:xfrm>
            <a:prstGeom prst="rect">
              <a:avLst/>
            </a:prstGeom>
            <a:noFill/>
            <a:ln w="9525">
              <a:noFill/>
              <a:miter lim="800000"/>
              <a:headEnd/>
              <a:tailEnd/>
            </a:ln>
            <a:effectLst/>
          </p:spPr>
          <p:txBody>
            <a:bodyPr wrap="none">
              <a:spAutoFit/>
            </a:bodyPr>
            <a:lstStyle/>
            <a:p>
              <a:pPr>
                <a:defRPr/>
              </a:pPr>
              <a:r>
                <a:rPr lang="en-US" b="1">
                  <a:solidFill>
                    <a:prstClr val="white"/>
                  </a:solidFill>
                  <a:latin typeface="Arial" pitchFamily="34" charset="0"/>
                  <a:cs typeface="Arial" pitchFamily="34"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dirty="0">
                  <a:solidFill>
                    <a:prstClr val="white"/>
                  </a:solidFill>
                  <a:latin typeface="Arial" pitchFamily="34" charset="0"/>
                  <a:cs typeface="Arial" pitchFamily="34"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0400" y="228600"/>
            <a:ext cx="8832850" cy="685800"/>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742950" y="1066800"/>
            <a:ext cx="8750300" cy="5410200"/>
          </a:xfrm>
          <a:prstGeom prst="rect">
            <a:avLst/>
          </a:prstGeom>
        </p:spPr>
        <p:txBody>
          <a:bodyPr/>
          <a:lstStyle/>
          <a:p>
            <a:pPr lvl="0"/>
            <a:endParaRPr lang="en-US" noProof="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fld id="{90E2B91E-7036-429B-9EFC-FB6043C31F7D}" type="datetime1">
              <a:rPr lang="en-GB"/>
              <a:pPr>
                <a:defRPr/>
              </a:pPr>
              <a:t>13/07/2011</a:t>
            </a:fld>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D1901630-0BD7-4266-8234-D552C3F68F3E}" type="slidenum">
              <a:rPr/>
              <a:pPr>
                <a:defRPr/>
              </a:pPr>
              <a:t>‹#›</a:t>
            </a:fld>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321D319-2994-4B96-BC33-3ACD1995B70C}" type="datetime1">
              <a:rPr lang="en-GB"/>
              <a:pPr>
                <a:defRPr/>
              </a:pPr>
              <a:t>13/07/2011</a:t>
            </a:fld>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0E5EDE4-FB0D-4699-AEB3-1F3E12BF4D0E}" type="slidenum">
              <a:rPr lang="en-US"/>
              <a:pPr>
                <a:defRPr/>
              </a:pPr>
              <a:t>‹#›</a:t>
            </a:fld>
            <a:endParaRPr 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BD5AC37-78E8-4E42-B24E-D20DD77252D3}"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AD1E5B45-74F5-45B9-96E1-2CD6225CCD5A}" type="slidenum">
              <a:rPr lang="en-US"/>
              <a:pPr>
                <a:defRPr/>
              </a:pPr>
              <a:t>‹#›</a:t>
            </a:fld>
            <a:endParaRPr 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DFA653A-4B3E-4203-8EFD-3D3FB96C23EE}"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8B18ECFC-AA8D-4C3D-A216-CD71E4B7783F}" type="slidenum">
              <a:rPr lang="en-US"/>
              <a:pPr>
                <a:defRPr/>
              </a:pPr>
              <a:t>‹#›</a:t>
            </a:fld>
            <a:endParaRPr 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69B062E-D1B9-4ABC-BF84-20B91342A50F}"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E496D24-CDC8-4113-AE33-740E11970ACC}" type="slidenum">
              <a:rPr lang="en-US"/>
              <a:pPr>
                <a:defRPr/>
              </a:pPr>
              <a:t>‹#›</a:t>
            </a:fld>
            <a:endParaRPr 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C2DBC23D-044F-4B07-9E84-03F9F89E8CD7}" type="datetime1">
              <a:rPr lang="en-GB"/>
              <a:pPr>
                <a:defRPr/>
              </a:pPr>
              <a:t>13/07/2011</a:t>
            </a:fld>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235FC8DD-BD41-48EA-8CD8-42D45CDB38D5}"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FE692FE-6A1F-48FE-84FF-E7DF0ECA418B}" type="slidenum">
              <a:rPr lang="en-US"/>
              <a:pPr>
                <a:defRPr/>
              </a:pPr>
              <a:t>‹#›</a:t>
            </a:fld>
            <a:endParaRPr 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FE8E73E-1348-4F27-8F8F-9FD5914AAB63}" type="datetime1">
              <a:rPr lang="en-GB"/>
              <a:pPr>
                <a:defRPr/>
              </a:pPr>
              <a:t>13/07/2011</a:t>
            </a:fld>
            <a:endParaRPr lang="en-US" dirty="0"/>
          </a:p>
        </p:txBody>
      </p:sp>
      <p:sp>
        <p:nvSpPr>
          <p:cNvPr id="8" name="Slide Number Placeholder 5"/>
          <p:cNvSpPr>
            <a:spLocks noGrp="1"/>
          </p:cNvSpPr>
          <p:nvPr>
            <p:ph type="sldNum" sz="quarter" idx="11"/>
          </p:nvPr>
        </p:nvSpPr>
        <p:spPr/>
        <p:txBody>
          <a:bodyPr/>
          <a:lstStyle>
            <a:lvl1pPr>
              <a:defRPr/>
            </a:lvl1pPr>
          </a:lstStyle>
          <a:p>
            <a:pPr>
              <a:defRPr/>
            </a:pPr>
            <a:fld id="{CA1DF509-E10A-405D-B1CF-78D754D36FC6}" type="slidenum">
              <a:rPr lang="en-US"/>
              <a:pPr>
                <a:defRPr/>
              </a:pPr>
              <a:t>‹#›</a:t>
            </a:fld>
            <a:endParaRPr lang="en-US"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6A57ACC-0DB1-4DC7-8F11-A5A9D641A58C}" type="datetime1">
              <a:rPr lang="en-GB"/>
              <a:pPr>
                <a:defRPr/>
              </a:pPr>
              <a:t>13/07/2011</a:t>
            </a:fld>
            <a:endParaRPr lang="en-US" dirty="0"/>
          </a:p>
        </p:txBody>
      </p:sp>
      <p:sp>
        <p:nvSpPr>
          <p:cNvPr id="4" name="Slide Number Placeholder 5"/>
          <p:cNvSpPr>
            <a:spLocks noGrp="1"/>
          </p:cNvSpPr>
          <p:nvPr>
            <p:ph type="sldNum" sz="quarter" idx="11"/>
          </p:nvPr>
        </p:nvSpPr>
        <p:spPr/>
        <p:txBody>
          <a:bodyPr/>
          <a:lstStyle>
            <a:lvl1pPr>
              <a:defRPr/>
            </a:lvl1pPr>
          </a:lstStyle>
          <a:p>
            <a:pPr>
              <a:defRPr/>
            </a:pPr>
            <a:fld id="{78CE9F87-3BAC-44DD-9658-57B8C05C0526}" type="slidenum">
              <a:rPr lang="en-US"/>
              <a:pPr>
                <a:defRPr/>
              </a:pPr>
              <a:t>‹#›</a:t>
            </a:fld>
            <a:endParaRPr lang="en-US" dirty="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8214487-7C17-4D0D-89FE-95338D523695}" type="datetime1">
              <a:rPr lang="en-GB"/>
              <a:pPr>
                <a:defRPr/>
              </a:pPr>
              <a:t>13/07/2011</a:t>
            </a:fld>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6F992AAE-C08C-4370-9BBA-6EB12DF419EE}" type="slidenum">
              <a:rPr lang="en-US"/>
              <a:pPr>
                <a:defRPr/>
              </a:pPr>
              <a:t>‹#›</a:t>
            </a:fld>
            <a:endParaRPr 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28694EFE-3548-42A1-BA84-790E209659D9}" type="datetime1">
              <a:rPr lang="en-GB"/>
              <a:pPr>
                <a:defRPr/>
              </a:pPr>
              <a:t>13/07/2011</a:t>
            </a:fld>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1F8CA4F-D5AC-4046-8740-052914C30E8E}" type="slidenum">
              <a:rPr lang="en-US"/>
              <a:pPr>
                <a:defRPr/>
              </a:pPr>
              <a:t>‹#›</a:t>
            </a:fld>
            <a:endParaRPr 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B6B38A81-2411-4748-8671-EB6FE2DD73C1}" type="datetime1">
              <a:rPr lang="en-GB"/>
              <a:pPr>
                <a:defRPr/>
              </a:pPr>
              <a:t>13/07/2011</a:t>
            </a:fld>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4415B9E1-AABA-4860-B062-18D8C875E0E7}" type="slidenum">
              <a:rPr lang="en-US"/>
              <a:pPr>
                <a:defRPr/>
              </a:pPr>
              <a:t>‹#›</a:t>
            </a:fld>
            <a:endParaRPr 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ADA6A04-2568-4168-B32B-5D26911D3124}"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80332E15-3038-4437-BA83-D91DBCC79EB7}" type="slidenum">
              <a:rPr lang="en-US"/>
              <a:pPr>
                <a:defRPr/>
              </a:pPr>
              <a:t>‹#›</a:t>
            </a:fld>
            <a:endParaRPr lang="en-US"/>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91B33E2-B6A5-4356-97FB-93A79E8F5B46}" type="datetime1">
              <a:rPr lang="en-GB"/>
              <a:pPr>
                <a:defRPr/>
              </a:pPr>
              <a:t>13/07/2011</a:t>
            </a:fld>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ea typeface="MS PGothic" pitchFamily="34" charset="-128"/>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4F3E86-04D3-489C-A29B-4F138A7DA7E6}" type="slidenum">
              <a:rPr lang="en-US"/>
              <a:pPr>
                <a:defRPr/>
              </a:pPr>
              <a:t>‹#›</a:t>
            </a:fld>
            <a:endParaRPr 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0400" y="228600"/>
            <a:ext cx="8832850" cy="6858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742950" y="1066800"/>
            <a:ext cx="8750300" cy="5410200"/>
          </a:xfrm>
        </p:spPr>
        <p:txBody>
          <a:bodyPr/>
          <a:lstStyle/>
          <a:p>
            <a:pPr lvl="0"/>
            <a:endParaRPr lang="en-US" noProof="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4BEA008A-71C7-4F96-AB60-274349B0551A}" type="slidenum">
              <a:rPr/>
              <a:pPr>
                <a:defRPr/>
              </a:pP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3DDD01-07DD-4E0D-9563-DF697A955700}" type="slidenum">
              <a:rPr lang="en-US"/>
              <a:pPr>
                <a:defRPr/>
              </a:pPr>
              <a:t>‹#›</a:t>
            </a:fld>
            <a:endParaRPr 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742A3A8-1B92-4AC3-9B86-0A8A106E25D6}" type="slidenum">
              <a:rPr lang="en-US"/>
              <a:pPr>
                <a:defRPr/>
              </a:pPr>
              <a:t>‹#›</a:t>
            </a:fld>
            <a:endParaRPr 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A98AE52-2B5D-4464-A308-9777B9CE6048}" type="slidenum">
              <a:rPr lang="en-US"/>
              <a:pPr>
                <a:defRPr/>
              </a:pPr>
              <a:t>‹#›</a:t>
            </a:fld>
            <a:endParaRPr 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BB32066-1050-44FA-A18C-8115CFF08FDF}" type="slidenum">
              <a:rPr lang="en-US"/>
              <a:pPr>
                <a:defRPr/>
              </a:pPr>
              <a:t>‹#›</a:t>
            </a:fld>
            <a:endParaRPr 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9022C59B-B4C0-4E7C-89FD-A6229B3A560A}" type="slidenum">
              <a:rPr lang="en-US"/>
              <a:pPr>
                <a:defRPr/>
              </a:pPr>
              <a:t>‹#›</a:t>
            </a:fld>
            <a:endParaRPr 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066FEC21-5CCC-43D4-812A-C35F3E7AE0E3}" type="slidenum">
              <a:rPr lang="en-US"/>
              <a:pPr>
                <a:defRPr/>
              </a:pPr>
              <a:t>‹#›</a:t>
            </a:fld>
            <a:endParaRPr lang="en-US"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BBFF7B3B-261B-46CB-A775-4D3B15BAE3B0}" type="slidenum">
              <a:rPr lang="en-US"/>
              <a:pPr>
                <a:defRPr/>
              </a:pPr>
              <a:t>‹#›</a:t>
            </a:fld>
            <a:endParaRPr lang="en-US" dirty="0"/>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4C11B552-77EC-4E4A-A6C1-10B4063B8BCF}" type="slidenum">
              <a:rPr lang="en-US"/>
              <a:pPr>
                <a:defRPr/>
              </a:pPr>
              <a:t>‹#›</a:t>
            </a:fld>
            <a:endParaRPr 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7F52CAF7-CEBB-4D89-8A05-AA4043EE4C34}" type="slidenum">
              <a:rPr lang="en-US"/>
              <a:pPr>
                <a:defRPr/>
              </a:pPr>
              <a:t>‹#›</a:t>
            </a:fld>
            <a:endParaRPr lang="en-US"/>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63F438F4-F231-47F9-A5BB-42B8CB7F7125}"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1143000"/>
          </a:xfrm>
          <a:prstGeom prst="rect">
            <a:avLst/>
          </a:prstGeo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600201"/>
            <a:ext cx="89154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C00000"/>
                </a:solidFill>
              </a:defRPr>
            </a:lvl1pPr>
          </a:lstStyle>
          <a:p>
            <a:pPr>
              <a:defRPr/>
            </a:pPr>
            <a:fld id="{D4F998FB-1521-412E-AA9F-F13A55E24938}" type="slidenum">
              <a:rPr lang="en-US"/>
              <a:pPr>
                <a:defRPr/>
              </a:pPr>
              <a:t>‹#›</a:t>
            </a:fld>
            <a:endParaRPr 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71A7B3F-9B58-463B-9D9B-D165015B134E}" type="slidenum">
              <a:rPr lang="en-US"/>
              <a:pPr>
                <a:defRPr/>
              </a:pPr>
              <a:t>‹#›</a:t>
            </a:fld>
            <a:endParaRPr 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3FE692FE-6A1F-48FE-84FF-E7DF0ECA418B}" type="slidenum">
              <a:rPr lang="en-US"/>
              <a:pPr>
                <a:defRPr/>
              </a:pPr>
              <a:t>‹#›</a:t>
            </a:fld>
            <a:endParaRPr 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0DF928-BDD2-4C71-AC8A-BA1FB895095D}"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4B1B01C-AC79-4758-A68C-0AA9133A5D2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60400" y="228600"/>
            <a:ext cx="8832850" cy="685800"/>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742950" y="1066800"/>
            <a:ext cx="8750300" cy="5410200"/>
          </a:xfrm>
          <a:prstGeom prst="rect">
            <a:avLst/>
          </a:prstGeom>
        </p:spPr>
        <p:txBody>
          <a:bodyPr/>
          <a:lstStyle/>
          <a:p>
            <a:pPr lvl="0"/>
            <a:endParaRPr lang="en-US" noProof="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BF6DCE4-7BCD-4F07-ADB0-CCFA124CFFBD}"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6FF5C6-C702-4372-8F3E-BD090E7D8E6D}"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1C553C1-2AE5-41EB-B964-BB25824DCDE0}"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3"/>
          </a:xfrm>
        </p:spPr>
        <p:txBody>
          <a:bodyPr anchor="b"/>
          <a:lstStyle>
            <a:lvl1pPr marL="0" indent="0">
              <a:buNone/>
              <a:defRPr sz="27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535113"/>
            <a:ext cx="4378590" cy="639763"/>
          </a:xfrm>
        </p:spPr>
        <p:txBody>
          <a:bodyPr anchor="b"/>
          <a:lstStyle>
            <a:lvl1pPr marL="0" indent="0">
              <a:buNone/>
              <a:defRPr sz="27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2174875"/>
            <a:ext cx="4378590"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708E5F97-E609-45EC-A88D-CD6B76F2087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5F35DB8C-7411-4F45-8DA8-8272616E1D96}"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420DE26E-FBB0-4CC0-A42B-C1AB2A0A4808}"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273049"/>
            <a:ext cx="3259006" cy="1162051"/>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273052"/>
            <a:ext cx="5537729" cy="5853113"/>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1435102"/>
            <a:ext cx="3259006" cy="46910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5493857-C326-4686-BBA7-2134E6ECE677}"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E1FDBB37-C30F-469A-BA57-D4619A996066}"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F51515-02A8-498D-9278-5F91CA51B470}"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0"/>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40"/>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1B7D54-2731-4C85-89D6-F12DB99881D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4BEA008A-71C7-4F96-AB60-274349B0551A}" type="slidenum">
              <a:rPr/>
              <a:pPr>
                <a:defRPr/>
              </a:pP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1143000"/>
          </a:xfrm>
          <a:prstGeom prst="rect">
            <a:avLst/>
          </a:prstGeom>
        </p:spPr>
        <p:txBody>
          <a:bodyPr/>
          <a:lstStyle>
            <a:lvl1pPr>
              <a:defRPr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600201"/>
            <a:ext cx="89154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solidFill>
                  <a:srgbClr val="C00000"/>
                </a:solidFill>
              </a:defRPr>
            </a:lvl1pPr>
          </a:lstStyle>
          <a:p>
            <a:pPr>
              <a:defRPr/>
            </a:pPr>
            <a:fld id="{B5A35DF0-B09B-4584-BA08-458D8D2F387F}"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548E0BB-5C6B-45B3-9926-9AC52B43D52B}"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CFFCBBC-7EE6-4809-808F-9F252BFCE22B}"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8CE9100-4EC1-41D6-9874-734E82AA6579}"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68733B1-31B3-46B5-A2A7-B7896918BB05}"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600201"/>
            <a:ext cx="437515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600201"/>
            <a:ext cx="4375150" cy="4525963"/>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019AA17-680C-4E2D-ADAF-CAA89F77427E}"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870" cy="639763"/>
          </a:xfrm>
        </p:spPr>
        <p:txBody>
          <a:bodyPr anchor="b"/>
          <a:lstStyle>
            <a:lvl1pPr marL="0" indent="0">
              <a:buNone/>
              <a:defRPr sz="27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535113"/>
            <a:ext cx="4378590" cy="639763"/>
          </a:xfrm>
        </p:spPr>
        <p:txBody>
          <a:bodyPr anchor="b"/>
          <a:lstStyle>
            <a:lvl1pPr marL="0" indent="0">
              <a:buNone/>
              <a:defRPr sz="27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2174875"/>
            <a:ext cx="4378590" cy="3951288"/>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9A95CB2A-3CE1-4E71-9C75-A61D698B7E2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3C6A4B92-088D-4568-8C9D-B09DDE92E1CD}"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7DCF1C25-AEE3-4537-8B32-6D2D45DFCFE7}"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273049"/>
            <a:ext cx="3259006" cy="1162051"/>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273052"/>
            <a:ext cx="5537729" cy="5853113"/>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1435102"/>
            <a:ext cx="3259006" cy="46910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0C9F1B2E-3B8F-420C-81FB-A479B4CC9FF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93DDD01-07DD-4E0D-9563-DF697A955700}"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A61E8B5C-4DA5-4103-AE59-E97FD1E92B13}"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F003901-4D18-4D7A-9DD2-56982C56C473}"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40"/>
            <a:ext cx="22288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274640"/>
            <a:ext cx="65214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E97AAAE-93B4-4F15-A906-0C24DA03492E}"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3" name="Rectangle 6"/>
          <p:cNvSpPr>
            <a:spLocks noChangeArrowheads="1"/>
          </p:cNvSpPr>
          <p:nvPr/>
        </p:nvSpPr>
        <p:spPr bwMode="auto">
          <a:xfrm>
            <a:off x="7994650" y="6394450"/>
            <a:ext cx="1727200" cy="320675"/>
          </a:xfrm>
          <a:prstGeom prst="rect">
            <a:avLst/>
          </a:prstGeom>
          <a:noFill/>
          <a:ln w="9525">
            <a:noFill/>
            <a:miter lim="800000"/>
            <a:headEnd/>
            <a:tailEnd/>
          </a:ln>
          <a:effectLst/>
        </p:spPr>
        <p:txBody>
          <a:bodyPr>
            <a:spAutoFit/>
          </a:bodyPr>
          <a:lstStyle/>
          <a:p>
            <a:pPr defTabSz="914400">
              <a:spcBef>
                <a:spcPct val="20000"/>
              </a:spcBef>
              <a:defRPr/>
            </a:pPr>
            <a:r>
              <a:rPr lang="en-US" altLang="en-US" sz="1500" b="1">
                <a:solidFill>
                  <a:srgbClr val="FF3300"/>
                </a:solidFill>
                <a:effectLst>
                  <a:outerShdw blurRad="38100" dist="38100" dir="2700000" algn="tl">
                    <a:srgbClr val="C0C0C0"/>
                  </a:outerShdw>
                </a:effectLst>
                <a:ea typeface="+mn-ea"/>
                <a:cs typeface="Arial" charset="0"/>
              </a:rPr>
              <a:t>March, 2010</a:t>
            </a:r>
          </a:p>
        </p:txBody>
      </p:sp>
      <p:sp>
        <p:nvSpPr>
          <p:cNvPr id="4" name="Text Box 8"/>
          <p:cNvSpPr txBox="1">
            <a:spLocks noChangeArrowheads="1"/>
          </p:cNvSpPr>
          <p:nvPr/>
        </p:nvSpPr>
        <p:spPr bwMode="auto">
          <a:xfrm>
            <a:off x="1066800" y="6415088"/>
            <a:ext cx="3962400" cy="366712"/>
          </a:xfrm>
          <a:prstGeom prst="rect">
            <a:avLst/>
          </a:prstGeom>
          <a:noFill/>
          <a:ln w="9525">
            <a:noFill/>
            <a:miter lim="800000"/>
            <a:headEnd/>
            <a:tailEnd/>
          </a:ln>
          <a:effectLst/>
        </p:spPr>
        <p:txBody>
          <a:bodyPr>
            <a:spAutoFit/>
          </a:bodyPr>
          <a:lstStyle/>
          <a:p>
            <a:pPr defTabSz="914400" fontAlgn="auto">
              <a:spcBef>
                <a:spcPts val="0"/>
              </a:spcBef>
              <a:spcAft>
                <a:spcPts val="0"/>
              </a:spcAft>
              <a:defRPr/>
            </a:pPr>
            <a:r>
              <a:rPr lang="en-US" sz="1800" b="1">
                <a:solidFill>
                  <a:srgbClr val="FFFFFF"/>
                </a:solidFill>
                <a:latin typeface="Times New Roman" pitchFamily="18" charset="0"/>
                <a:ea typeface="+mn-ea"/>
                <a:cs typeface="Arial" charset="0"/>
              </a:rPr>
              <a:t>ABPS Infrastructure Advisory</a:t>
            </a:r>
          </a:p>
        </p:txBody>
      </p:sp>
      <p:pic>
        <p:nvPicPr>
          <p:cNvPr id="5" name="Picture 16" descr="logo1finalcolo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0" y="6218238"/>
            <a:ext cx="914400" cy="639762"/>
          </a:xfrm>
          <a:prstGeom prst="rect">
            <a:avLst/>
          </a:prstGeom>
          <a:noFill/>
          <a:ln w="9525">
            <a:noFill/>
            <a:miter lim="800000"/>
            <a:headEnd/>
            <a:tailEnd/>
          </a:ln>
        </p:spPr>
      </p:pic>
      <p:sp>
        <p:nvSpPr>
          <p:cNvPr id="6" name="Rectangle 23"/>
          <p:cNvSpPr>
            <a:spLocks noChangeArrowheads="1"/>
          </p:cNvSpPr>
          <p:nvPr/>
        </p:nvSpPr>
        <p:spPr bwMode="auto">
          <a:xfrm>
            <a:off x="1752600" y="5029200"/>
            <a:ext cx="8153400" cy="1143000"/>
          </a:xfrm>
          <a:prstGeom prst="rect">
            <a:avLst/>
          </a:prstGeom>
          <a:solidFill>
            <a:srgbClr val="0C3B7A"/>
          </a:solidFill>
          <a:ln w="9525">
            <a:noFill/>
            <a:miter lim="800000"/>
            <a:headEnd/>
            <a:tailEnd/>
          </a:ln>
          <a:effectLst/>
        </p:spPr>
        <p:txBody>
          <a:bodyPr wrap="none" anchor="ctr"/>
          <a:lstStyle/>
          <a:p>
            <a:pPr defTabSz="914400" fontAlgn="auto">
              <a:spcBef>
                <a:spcPts val="0"/>
              </a:spcBef>
              <a:spcAft>
                <a:spcPts val="0"/>
              </a:spcAft>
              <a:defRPr/>
            </a:pPr>
            <a:endParaRPr lang="en-US" sz="1800">
              <a:solidFill>
                <a:srgbClr val="FFFFFF"/>
              </a:solidFill>
              <a:ea typeface="+mn-ea"/>
              <a:cs typeface="Arial" charset="0"/>
            </a:endParaRPr>
          </a:p>
        </p:txBody>
      </p:sp>
      <p:pic>
        <p:nvPicPr>
          <p:cNvPr id="7" name="Picture 24"/>
          <p:cNvPicPr>
            <a:picLocks noChangeAspect="1" noChangeArrowheads="1"/>
          </p:cNvPicPr>
          <p:nvPr/>
        </p:nvPicPr>
        <p:blipFill>
          <a:blip r:embed="rId3" cstate="print"/>
          <a:srcRect t="6822" b="50824"/>
          <a:stretch>
            <a:fillRect/>
          </a:stretch>
        </p:blipFill>
        <p:spPr bwMode="auto">
          <a:xfrm>
            <a:off x="1752600" y="5099050"/>
            <a:ext cx="8153400" cy="1000125"/>
          </a:xfrm>
          <a:prstGeom prst="rect">
            <a:avLst/>
          </a:prstGeom>
          <a:noFill/>
          <a:ln w="9525">
            <a:noFill/>
            <a:miter lim="800000"/>
            <a:headEnd/>
            <a:tailEnd/>
          </a:ln>
        </p:spPr>
      </p:pic>
      <p:sp>
        <p:nvSpPr>
          <p:cNvPr id="8" name="Text Box 26"/>
          <p:cNvSpPr txBox="1">
            <a:spLocks noChangeArrowheads="1"/>
          </p:cNvSpPr>
          <p:nvPr/>
        </p:nvSpPr>
        <p:spPr bwMode="auto">
          <a:xfrm>
            <a:off x="912813" y="6421438"/>
            <a:ext cx="3494087" cy="276225"/>
          </a:xfrm>
          <a:prstGeom prst="rect">
            <a:avLst/>
          </a:prstGeom>
          <a:noFill/>
          <a:ln w="9525">
            <a:noFill/>
            <a:miter lim="800000"/>
            <a:headEnd/>
            <a:tailEnd/>
          </a:ln>
          <a:effectLst/>
        </p:spPr>
        <p:txBody>
          <a:bodyPr wrap="none">
            <a:spAutoFit/>
          </a:bodyPr>
          <a:lstStyle/>
          <a:p>
            <a:pPr defTabSz="914400">
              <a:defRPr/>
            </a:pPr>
            <a:r>
              <a:rPr lang="en-US" sz="1200" b="1" dirty="0">
                <a:solidFill>
                  <a:srgbClr val="000078"/>
                </a:solidFill>
                <a:ea typeface="+mn-ea"/>
                <a:cs typeface="Arial" charset="0"/>
              </a:rPr>
              <a:t>ABPS Infrastructure Advisory Private Limited</a:t>
            </a:r>
          </a:p>
        </p:txBody>
      </p:sp>
      <p:grpSp>
        <p:nvGrpSpPr>
          <p:cNvPr id="9" name="Group 28"/>
          <p:cNvGrpSpPr>
            <a:grpSpLocks/>
          </p:cNvGrpSpPr>
          <p:nvPr/>
        </p:nvGrpSpPr>
        <p:grpSpPr bwMode="auto">
          <a:xfrm>
            <a:off x="0" y="0"/>
            <a:ext cx="1752600" cy="6172200"/>
            <a:chOff x="0" y="0"/>
            <a:chExt cx="1104" cy="3888"/>
          </a:xfrm>
        </p:grpSpPr>
        <p:pic>
          <p:nvPicPr>
            <p:cNvPr id="10" name="Picture 18"/>
            <p:cNvPicPr>
              <a:picLocks noChangeAspect="1" noChangeArrowheads="1"/>
            </p:cNvPicPr>
            <p:nvPr userDrawn="1"/>
          </p:nvPicPr>
          <p:blipFill>
            <a:blip r:embed="rId4" cstate="print"/>
            <a:srcRect/>
            <a:stretch>
              <a:fillRect/>
            </a:stretch>
          </p:blipFill>
          <p:spPr bwMode="auto">
            <a:xfrm>
              <a:off x="0" y="720"/>
              <a:ext cx="1104" cy="816"/>
            </a:xfrm>
            <a:prstGeom prst="rect">
              <a:avLst/>
            </a:prstGeom>
            <a:noFill/>
            <a:ln w="9525">
              <a:noFill/>
              <a:miter lim="800000"/>
              <a:headEnd/>
              <a:tailEnd/>
            </a:ln>
          </p:spPr>
        </p:pic>
        <p:pic>
          <p:nvPicPr>
            <p:cNvPr id="11" name="Picture 19"/>
            <p:cNvPicPr>
              <a:picLocks noChangeAspect="1" noChangeArrowheads="1"/>
            </p:cNvPicPr>
            <p:nvPr userDrawn="1"/>
          </p:nvPicPr>
          <p:blipFill>
            <a:blip r:embed="rId5" cstate="print"/>
            <a:srcRect/>
            <a:stretch>
              <a:fillRect/>
            </a:stretch>
          </p:blipFill>
          <p:spPr bwMode="auto">
            <a:xfrm>
              <a:off x="0" y="2304"/>
              <a:ext cx="1104" cy="768"/>
            </a:xfrm>
            <a:prstGeom prst="rect">
              <a:avLst/>
            </a:prstGeom>
            <a:noFill/>
            <a:ln w="9525">
              <a:noFill/>
              <a:miter lim="800000"/>
              <a:headEnd/>
              <a:tailEnd/>
            </a:ln>
          </p:spPr>
        </p:pic>
        <p:pic>
          <p:nvPicPr>
            <p:cNvPr id="12" name="Picture 20"/>
            <p:cNvPicPr>
              <a:picLocks noChangeAspect="1" noChangeArrowheads="1"/>
            </p:cNvPicPr>
            <p:nvPr userDrawn="1"/>
          </p:nvPicPr>
          <p:blipFill>
            <a:blip r:embed="rId6" cstate="print"/>
            <a:srcRect/>
            <a:stretch>
              <a:fillRect/>
            </a:stretch>
          </p:blipFill>
          <p:spPr bwMode="auto">
            <a:xfrm>
              <a:off x="0" y="3052"/>
              <a:ext cx="1104" cy="836"/>
            </a:xfrm>
            <a:prstGeom prst="rect">
              <a:avLst/>
            </a:prstGeom>
            <a:noFill/>
            <a:ln w="9525">
              <a:noFill/>
              <a:miter lim="800000"/>
              <a:headEnd/>
              <a:tailEnd/>
            </a:ln>
          </p:spPr>
        </p:pic>
        <p:pic>
          <p:nvPicPr>
            <p:cNvPr id="13" name="Picture 21" descr="Windmolens 3"/>
            <p:cNvPicPr>
              <a:picLocks noChangeArrowheads="1"/>
            </p:cNvPicPr>
            <p:nvPr userDrawn="1"/>
          </p:nvPicPr>
          <p:blipFill>
            <a:blip r:embed="rId7" cstate="print"/>
            <a:srcRect/>
            <a:stretch>
              <a:fillRect/>
            </a:stretch>
          </p:blipFill>
          <p:spPr bwMode="auto">
            <a:xfrm>
              <a:off x="2" y="1536"/>
              <a:ext cx="1102" cy="768"/>
            </a:xfrm>
            <a:prstGeom prst="rect">
              <a:avLst/>
            </a:prstGeom>
            <a:noFill/>
            <a:ln w="9525">
              <a:noFill/>
              <a:miter lim="800000"/>
              <a:headEnd/>
              <a:tailEnd/>
            </a:ln>
          </p:spPr>
        </p:pic>
        <p:pic>
          <p:nvPicPr>
            <p:cNvPr id="15" name="Picture 27" descr="power-dabholplant"/>
            <p:cNvPicPr>
              <a:picLocks noChangeAspect="1" noChangeArrowheads="1"/>
            </p:cNvPicPr>
            <p:nvPr userDrawn="1"/>
          </p:nvPicPr>
          <p:blipFill>
            <a:blip r:embed="rId8" cstate="print"/>
            <a:srcRect/>
            <a:stretch>
              <a:fillRect/>
            </a:stretch>
          </p:blipFill>
          <p:spPr bwMode="auto">
            <a:xfrm>
              <a:off x="0" y="0"/>
              <a:ext cx="1104" cy="768"/>
            </a:xfrm>
            <a:prstGeom prst="rect">
              <a:avLst/>
            </a:prstGeom>
            <a:noFill/>
            <a:ln w="9525">
              <a:noFill/>
              <a:miter lim="800000"/>
              <a:headEnd/>
              <a:tailEnd/>
            </a:ln>
          </p:spPr>
        </p:pic>
      </p:grpSp>
      <p:sp>
        <p:nvSpPr>
          <p:cNvPr id="14" name="Title 1"/>
          <p:cNvSpPr>
            <a:spLocks noGrp="1"/>
          </p:cNvSpPr>
          <p:nvPr>
            <p:ph type="title"/>
          </p:nvPr>
        </p:nvSpPr>
        <p:spPr>
          <a:xfrm>
            <a:off x="2569411" y="2000240"/>
            <a:ext cx="6562712" cy="2214578"/>
          </a:xfrm>
        </p:spPr>
        <p:txBody>
          <a:bodyPr anchor="t"/>
          <a:lstStyle>
            <a:lvl1pPr algn="ctr">
              <a:defRPr sz="3600" b="1" i="1" cap="a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2400"/>
            </a:lvl1pPr>
            <a:lvl3pPr>
              <a:defRPr sz="2000"/>
            </a:lvl3pPr>
            <a:lvl4pPr>
              <a:defRPr sz="18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4"/>
            <a:ext cx="84201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2" y="1062040"/>
            <a:ext cx="4302125" cy="5330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92727" y="1062040"/>
            <a:ext cx="4303713" cy="5330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37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42A3A8-1B92-4AC3-9B86-0A8A106E25D6}" type="slidenum">
              <a:rPr lang="en-US"/>
              <a:pPr>
                <a:defRPr/>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2" y="273050"/>
            <a:ext cx="3259138"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3499" y="273053"/>
            <a:ext cx="5537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2" y="1435103"/>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407277" y="349254"/>
            <a:ext cx="2189163" cy="60436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2" y="349254"/>
            <a:ext cx="6416675" cy="60436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charset="0"/>
              <a:ea typeface="ＭＳ Ｐゴシック" charset="-128"/>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charset="0"/>
                  <a:ea typeface="ＭＳ Ｐゴシック" charset="-128"/>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dirty="0">
                  <a:solidFill>
                    <a:prstClr val="white"/>
                  </a:solidFill>
                  <a:latin typeface="Book Antiqua" charset="0"/>
                  <a:ea typeface="ＭＳ Ｐゴシック" charset="-128"/>
                  <a:hlinkClick r:id="rId3"/>
                </a:rPr>
                <a:t>www.abpsinfra.com</a:t>
              </a:r>
              <a:endParaRPr lang="en-US" sz="1600" dirty="0">
                <a:solidFill>
                  <a:prstClr val="white"/>
                </a:solidFill>
                <a:latin typeface="Book Antiqua" charset="0"/>
                <a:ea typeface="ＭＳ Ｐゴシック" charset="-128"/>
              </a:endParaRP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4"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5"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6"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7"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8"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9"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10"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charset="0"/>
              <a:ea typeface="ＭＳ Ｐゴシック" charset="-128"/>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charset="0"/>
                  <a:ea typeface="ＭＳ Ｐゴシック" charset="-128"/>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dirty="0">
                  <a:solidFill>
                    <a:prstClr val="white"/>
                  </a:solidFill>
                  <a:latin typeface="Book Antiqua" charset="0"/>
                  <a:ea typeface="ＭＳ Ｐゴシック" charset="-128"/>
                  <a:hlinkClick r:id="rId3"/>
                </a:rPr>
                <a:t>www.abpsinfra.com</a:t>
              </a:r>
              <a:endParaRPr lang="en-US" sz="1600" dirty="0">
                <a:solidFill>
                  <a:prstClr val="white"/>
                </a:solidFill>
                <a:latin typeface="Book Antiqua" charset="0"/>
                <a:ea typeface="ＭＳ Ｐゴシック" charset="-128"/>
              </a:endParaRP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4"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5"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6"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7"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8"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9"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10"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FAAF49E0-3DD2-4C26-A725-A9C31A0EA34B}" type="slidenum">
              <a:rPr/>
              <a:pPr>
                <a:defRPr/>
              </a:pPr>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9D53409-1CEB-4B23-9562-7427CCCED25C}"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8820D6-2186-4F4A-9AAB-67AB83D3E243}"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FBCCB74-EAFC-46CB-A9BD-7EDA6B8057A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98AE52-2B5D-4464-A308-9777B9CE6048}" type="slidenum">
              <a:rPr lang="en-US"/>
              <a:pPr>
                <a:defRPr/>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E3227D-C7E8-41E0-8201-C7E2D1206A66}"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9E6A59E-B06B-4114-8E50-082FAB20C5CF}"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63051926-2DFC-4914-BDB4-D65085604F3D}" type="slidenum">
              <a:rPr lang="en-US"/>
              <a:pPr>
                <a:defRPr/>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683C245F-0F34-4C56-B3D9-51A09FB2773F}" type="slidenum">
              <a:rPr lang="en-US"/>
              <a:pPr>
                <a:defRPr/>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5CECFBEB-3273-4AA2-8BDA-E3675074EF54}"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B57C63B1-F939-4998-8750-A40A492DD5A1}"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5109FD6-3610-465A-99CA-B9BABBB3F53F}"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DB615B0-5205-44BC-B226-379E3DF6CEE4}"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solidFill>
                  <a:prstClr val="black"/>
                </a:solidFill>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4D18F6-413B-4699-A79E-5E6EBAA47670}"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4BEA008A-71C7-4F96-AB60-274349B0551A}" type="slidenum">
              <a:rPr/>
              <a:pPr>
                <a:defRPr/>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BB32066-1050-44FA-A18C-8115CFF08FDF}" type="slidenum">
              <a:rPr lang="en-US"/>
              <a:pPr>
                <a:defRPr/>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3DDD01-07DD-4E0D-9563-DF697A955700}"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742A3A8-1B92-4AC3-9B86-0A8A106E25D6}"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A98AE52-2B5D-4464-A308-9777B9CE6048}"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BB32066-1050-44FA-A18C-8115CFF08FDF}"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9022C59B-B4C0-4E7C-89FD-A6229B3A560A}" type="slidenum">
              <a:rPr lang="en-US"/>
              <a:pPr>
                <a:defRPr/>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066FEC21-5CCC-43D4-812A-C35F3E7AE0E3}" type="slidenum">
              <a:rPr lang="en-US"/>
              <a:pPr>
                <a:defRPr/>
              </a:pPr>
              <a:t>‹#›</a:t>
            </a:fld>
            <a:endParaRPr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BBFF7B3B-261B-46CB-A775-4D3B15BAE3B0}" type="slidenum">
              <a:rPr lang="en-US"/>
              <a:pPr>
                <a:defRPr/>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4C11B552-77EC-4E4A-A6C1-10B4063B8BCF}" type="slidenum">
              <a:rPr lang="en-US"/>
              <a:pPr>
                <a:defRPr/>
              </a:pPr>
              <a:t>‹#›</a:t>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7F52CAF7-CEBB-4D89-8A05-AA4043EE4C34}" type="slidenum">
              <a:rPr lang="en-US"/>
              <a:pPr>
                <a:defRPr/>
              </a:pPr>
              <a:t>‹#›</a:t>
            </a:fld>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63F438F4-F231-47F9-A5BB-42B8CB7F712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9022C59B-B4C0-4E7C-89FD-A6229B3A560A}" type="slidenum">
              <a:rPr lang="en-US"/>
              <a:pPr>
                <a:defRPr/>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71A7B3F-9B58-463B-9D9B-D165015B134E}" type="slidenum">
              <a:rPr lang="en-US"/>
              <a:pPr>
                <a:defRPr/>
              </a:pPr>
              <a:t>‹#›</a:t>
            </a:fld>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3FE692FE-6A1F-48FE-84FF-E7DF0ECA418B}" type="slidenum">
              <a:rPr lang="en-US"/>
              <a:pPr>
                <a:defRPr/>
              </a:pPr>
              <a:t>‹#›</a:t>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4BEA008A-71C7-4F96-AB60-274349B0551A}" type="slidenum">
              <a:rPr/>
              <a:pPr>
                <a:defRPr/>
              </a:pPr>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3DDD01-07DD-4E0D-9563-DF697A955700}" type="slidenum">
              <a:rPr lang="en-US"/>
              <a:pPr>
                <a:defRPr/>
              </a:pPr>
              <a:t>‹#›</a:t>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742A3A8-1B92-4AC3-9B86-0A8A106E25D6}" type="slidenum">
              <a:rPr lang="en-US"/>
              <a:pPr>
                <a:defRPr/>
              </a:pPr>
              <a:t>‹#›</a:t>
            </a:fld>
            <a:endParaRPr 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A98AE52-2B5D-4464-A308-9777B9CE6048}" type="slidenum">
              <a:rPr lang="en-US"/>
              <a:pPr>
                <a:defRPr/>
              </a:pPr>
              <a:t>‹#›</a:t>
            </a:fld>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BB32066-1050-44FA-A18C-8115CFF08FDF}" type="slidenum">
              <a:rPr lang="en-US"/>
              <a:pPr>
                <a:defRPr/>
              </a:pPr>
              <a:t>‹#›</a:t>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9530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35550" y="1066801"/>
            <a:ext cx="4375150" cy="5059364"/>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9022C59B-B4C0-4E7C-89FD-A6229B3A560A}" type="slidenum">
              <a:rPr lang="en-US"/>
              <a:pPr>
                <a:defRPr/>
              </a:pPr>
              <a:t>‹#›</a:t>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066FEC21-5CCC-43D4-812A-C35F3E7AE0E3}"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95300" y="1066800"/>
            <a:ext cx="437687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495300" y="1752600"/>
            <a:ext cx="437687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113" y="1066800"/>
            <a:ext cx="4378590" cy="639763"/>
          </a:xfrm>
        </p:spPr>
        <p:txBody>
          <a:bodyPr anchor="ctr"/>
          <a:lstStyle>
            <a:lvl1pPr marL="0" indent="0" algn="ctr">
              <a:buNone/>
              <a:defRPr sz="2000" b="1"/>
            </a:lvl1pPr>
            <a:lvl2pPr marL="515813" indent="0">
              <a:buNone/>
              <a:defRPr sz="2300" b="1"/>
            </a:lvl2pPr>
            <a:lvl3pPr marL="1031626" indent="0">
              <a:buNone/>
              <a:defRPr sz="2000" b="1"/>
            </a:lvl3pPr>
            <a:lvl4pPr marL="1547439" indent="0">
              <a:buNone/>
              <a:defRPr sz="1800" b="1"/>
            </a:lvl4pPr>
            <a:lvl5pPr marL="2063252" indent="0">
              <a:buNone/>
              <a:defRPr sz="1800" b="1"/>
            </a:lvl5pPr>
            <a:lvl6pPr marL="2579065" indent="0">
              <a:buNone/>
              <a:defRPr sz="1800" b="1"/>
            </a:lvl6pPr>
            <a:lvl7pPr marL="3094878" indent="0">
              <a:buNone/>
              <a:defRPr sz="1800" b="1"/>
            </a:lvl7pPr>
            <a:lvl8pPr marL="3610691" indent="0">
              <a:buNone/>
              <a:defRPr sz="1800" b="1"/>
            </a:lvl8pPr>
            <a:lvl9pPr marL="4126504"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032113" y="1752600"/>
            <a:ext cx="4378590" cy="43735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dirty="0"/>
          </a:p>
        </p:txBody>
      </p:sp>
      <p:sp>
        <p:nvSpPr>
          <p:cNvPr id="8" name="Slide Number Placeholder 5"/>
          <p:cNvSpPr>
            <a:spLocks noGrp="1"/>
          </p:cNvSpPr>
          <p:nvPr>
            <p:ph type="sldNum" sz="quarter" idx="11"/>
          </p:nvPr>
        </p:nvSpPr>
        <p:spPr/>
        <p:txBody>
          <a:bodyPr/>
          <a:lstStyle>
            <a:lvl1pPr>
              <a:defRPr/>
            </a:lvl1pPr>
          </a:lstStyle>
          <a:p>
            <a:pPr>
              <a:defRPr/>
            </a:pPr>
            <a:fld id="{066FEC21-5CCC-43D4-812A-C35F3E7AE0E3}" type="slidenum">
              <a:rPr lang="en-US"/>
              <a:pPr>
                <a:defRPr/>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BBFF7B3B-261B-46CB-A775-4D3B15BAE3B0}" type="slidenum">
              <a:rPr lang="en-US"/>
              <a:pPr>
                <a:defRPr/>
              </a:pPr>
              <a:t>‹#›</a:t>
            </a:fld>
            <a:endParaRPr lang="en-US"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4C11B552-77EC-4E4A-A6C1-10B4063B8BCF}" type="slidenum">
              <a:rPr lang="en-US"/>
              <a:pPr>
                <a:defRPr/>
              </a:pPr>
              <a:t>‹#›</a:t>
            </a:fld>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3" y="1066800"/>
            <a:ext cx="3259006" cy="1004464"/>
          </a:xfrm>
        </p:spPr>
        <p:txBody>
          <a:bodyPr anchor="b"/>
          <a:lstStyle>
            <a:lvl1pPr algn="l">
              <a:defRPr sz="2300" b="1"/>
            </a:lvl1pPr>
          </a:lstStyle>
          <a:p>
            <a:r>
              <a:rPr lang="en-US" smtClean="0"/>
              <a:t>Click to edit Master title style</a:t>
            </a:r>
            <a:endParaRPr lang="en-US"/>
          </a:p>
        </p:txBody>
      </p:sp>
      <p:sp>
        <p:nvSpPr>
          <p:cNvPr id="3" name="Content Placeholder 2"/>
          <p:cNvSpPr>
            <a:spLocks noGrp="1"/>
          </p:cNvSpPr>
          <p:nvPr>
            <p:ph idx="1"/>
          </p:nvPr>
        </p:nvSpPr>
        <p:spPr>
          <a:xfrm>
            <a:off x="3872971" y="1066800"/>
            <a:ext cx="5537729" cy="5059365"/>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3" y="2071263"/>
            <a:ext cx="3259006" cy="4054902"/>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7F52CAF7-CEBB-4D89-8A05-AA4043EE4C34}" type="slidenum">
              <a:rPr lang="en-US"/>
              <a:pPr>
                <a:defRPr/>
              </a:pPr>
              <a:t>‹#›</a:t>
            </a:fld>
            <a:endParaRPr 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300" b="1"/>
            </a:lvl1pPr>
          </a:lstStyle>
          <a:p>
            <a:r>
              <a:rPr lang="en-US" smtClean="0"/>
              <a:t>Click to edit Master title style</a:t>
            </a:r>
            <a:endParaRPr lang="en-US"/>
          </a:p>
        </p:txBody>
      </p:sp>
      <p:sp>
        <p:nvSpPr>
          <p:cNvPr id="3" name="Picture Placeholder 2"/>
          <p:cNvSpPr>
            <a:spLocks noGrp="1"/>
          </p:cNvSpPr>
          <p:nvPr>
            <p:ph type="pic" idx="1"/>
          </p:nvPr>
        </p:nvSpPr>
        <p:spPr>
          <a:xfrm>
            <a:off x="1941645" y="612775"/>
            <a:ext cx="5943600" cy="4114800"/>
          </a:xfrm>
        </p:spPr>
        <p:txBody>
          <a:bodyPr rtlCol="0">
            <a:normAutofit/>
          </a:bodyPr>
          <a:lstStyle>
            <a:lvl1pPr marL="0" indent="0">
              <a:buNone/>
              <a:defRPr sz="3600"/>
            </a:lvl1pPr>
            <a:lvl2pPr marL="515813" indent="0">
              <a:buNone/>
              <a:defRPr sz="3200"/>
            </a:lvl2pPr>
            <a:lvl3pPr marL="1031626" indent="0">
              <a:buNone/>
              <a:defRPr sz="2700"/>
            </a:lvl3pPr>
            <a:lvl4pPr marL="1547439" indent="0">
              <a:buNone/>
              <a:defRPr sz="2300"/>
            </a:lvl4pPr>
            <a:lvl5pPr marL="2063252" indent="0">
              <a:buNone/>
              <a:defRPr sz="2300"/>
            </a:lvl5pPr>
            <a:lvl6pPr marL="2579065" indent="0">
              <a:buNone/>
              <a:defRPr sz="2300"/>
            </a:lvl6pPr>
            <a:lvl7pPr marL="3094878" indent="0">
              <a:buNone/>
              <a:defRPr sz="2300"/>
            </a:lvl7pPr>
            <a:lvl8pPr marL="3610691" indent="0">
              <a:buNone/>
              <a:defRPr sz="2300"/>
            </a:lvl8pPr>
            <a:lvl9pPr marL="4126504" indent="0">
              <a:buNone/>
              <a:defRPr sz="2300"/>
            </a:lvl9pPr>
          </a:lstStyle>
          <a:p>
            <a:pPr lvl="0"/>
            <a:endParaRPr lang="en-US" noProof="0"/>
          </a:p>
        </p:txBody>
      </p:sp>
      <p:sp>
        <p:nvSpPr>
          <p:cNvPr id="4" name="Text Placeholder 3"/>
          <p:cNvSpPr>
            <a:spLocks noGrp="1"/>
          </p:cNvSpPr>
          <p:nvPr>
            <p:ph type="body" sz="half" idx="2"/>
          </p:nvPr>
        </p:nvSpPr>
        <p:spPr>
          <a:xfrm>
            <a:off x="1941645" y="5367339"/>
            <a:ext cx="5943600" cy="804863"/>
          </a:xfrm>
        </p:spPr>
        <p:txBody>
          <a:bodyPr/>
          <a:lstStyle>
            <a:lvl1pPr marL="0" indent="0">
              <a:buNone/>
              <a:defRPr sz="1600"/>
            </a:lvl1pPr>
            <a:lvl2pPr marL="515813" indent="0">
              <a:buNone/>
              <a:defRPr sz="1400"/>
            </a:lvl2pPr>
            <a:lvl3pPr marL="1031626" indent="0">
              <a:buNone/>
              <a:defRPr sz="1100"/>
            </a:lvl3pPr>
            <a:lvl4pPr marL="1547439" indent="0">
              <a:buNone/>
              <a:defRPr sz="1000"/>
            </a:lvl4pPr>
            <a:lvl5pPr marL="2063252" indent="0">
              <a:buNone/>
              <a:defRPr sz="1000"/>
            </a:lvl5pPr>
            <a:lvl6pPr marL="2579065" indent="0">
              <a:buNone/>
              <a:defRPr sz="1000"/>
            </a:lvl6pPr>
            <a:lvl7pPr marL="3094878" indent="0">
              <a:buNone/>
              <a:defRPr sz="1000"/>
            </a:lvl7pPr>
            <a:lvl8pPr marL="3610691" indent="0">
              <a:buNone/>
              <a:defRPr sz="1000"/>
            </a:lvl8pPr>
            <a:lvl9pPr marL="4126504"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63F438F4-F231-47F9-A5BB-42B8CB7F7125}" type="slidenum">
              <a:rPr lang="en-US"/>
              <a:pPr>
                <a:defRPr/>
              </a:pPr>
              <a:t>‹#›</a:t>
            </a:fld>
            <a:endParaRPr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B71A7B3F-9B58-463B-9D9B-D165015B134E}" type="slidenum">
              <a:rPr lang="en-US"/>
              <a:pPr>
                <a:defRPr/>
              </a:pPr>
              <a:t>‹#›</a:t>
            </a:fld>
            <a:endParaRPr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1066800"/>
            <a:ext cx="2228850" cy="505936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95300" y="1066800"/>
            <a:ext cx="6521450" cy="505936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3FE692FE-6A1F-48FE-84FF-E7DF0ECA418B}" type="slidenum">
              <a:rPr lang="en-US"/>
              <a:pPr>
                <a:defRPr/>
              </a:pPr>
              <a:t>‹#›</a:t>
            </a:fld>
            <a:endParaRPr 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6" descr="logo1finalcolor"/>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6769100" y="439738"/>
            <a:ext cx="1733550" cy="1084262"/>
          </a:xfrm>
          <a:prstGeom prst="rect">
            <a:avLst/>
          </a:prstGeom>
          <a:noFill/>
          <a:ln w="9525">
            <a:noFill/>
            <a:miter lim="800000"/>
            <a:headEnd/>
            <a:tailEnd/>
          </a:ln>
        </p:spPr>
      </p:pic>
      <p:sp>
        <p:nvSpPr>
          <p:cNvPr id="3" name="Rectangle 23"/>
          <p:cNvSpPr>
            <a:spLocks noChangeArrowheads="1"/>
          </p:cNvSpPr>
          <p:nvPr userDrawn="1"/>
        </p:nvSpPr>
        <p:spPr bwMode="auto">
          <a:xfrm>
            <a:off x="0" y="5105400"/>
            <a:ext cx="9906000" cy="1143000"/>
          </a:xfrm>
          <a:prstGeom prst="rect">
            <a:avLst/>
          </a:prstGeom>
          <a:solidFill>
            <a:srgbClr val="000000"/>
          </a:solidFill>
          <a:ln w="9525">
            <a:solidFill>
              <a:srgbClr val="000000"/>
            </a:solidFill>
            <a:miter lim="800000"/>
            <a:headEnd/>
            <a:tailEnd/>
          </a:ln>
          <a:effectLst/>
        </p:spPr>
        <p:txBody>
          <a:bodyPr wrap="none" lIns="103163" tIns="51581" rIns="103163" bIns="51581" anchor="ctr"/>
          <a:lstStyle/>
          <a:p>
            <a:pPr>
              <a:defRPr/>
            </a:pPr>
            <a:endParaRPr lang="en-US">
              <a:solidFill>
                <a:prstClr val="black"/>
              </a:solidFill>
              <a:latin typeface="Calibri" pitchFamily="34" charset="0"/>
            </a:endParaRPr>
          </a:p>
        </p:txBody>
      </p:sp>
      <p:grpSp>
        <p:nvGrpSpPr>
          <p:cNvPr id="4" name="Group 40"/>
          <p:cNvGrpSpPr>
            <a:grpSpLocks/>
          </p:cNvGrpSpPr>
          <p:nvPr userDrawn="1"/>
        </p:nvGrpSpPr>
        <p:grpSpPr bwMode="auto">
          <a:xfrm>
            <a:off x="0" y="0"/>
            <a:ext cx="9906000" cy="642938"/>
            <a:chOff x="0" y="0"/>
            <a:chExt cx="9144000" cy="643058"/>
          </a:xfrm>
        </p:grpSpPr>
        <p:grpSp>
          <p:nvGrpSpPr>
            <p:cNvPr id="5" name="Group 30"/>
            <p:cNvGrpSpPr>
              <a:grpSpLocks/>
            </p:cNvGrpSpPr>
            <p:nvPr userDrawn="1"/>
          </p:nvGrpSpPr>
          <p:grpSpPr bwMode="auto">
            <a:xfrm>
              <a:off x="0" y="0"/>
              <a:ext cx="9144000" cy="609714"/>
              <a:chOff x="0" y="0"/>
              <a:chExt cx="9144000" cy="609714"/>
            </a:xfrm>
          </p:grpSpPr>
          <p:sp>
            <p:nvSpPr>
              <p:cNvPr id="7" name="Rectangle 6"/>
              <p:cNvSpPr/>
              <p:nvPr userDrawn="1"/>
            </p:nvSpPr>
            <p:spPr>
              <a:xfrm>
                <a:off x="0" y="0"/>
                <a:ext cx="9144000" cy="60971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8" name="Isosceles Triangle 7"/>
              <p:cNvSpPr/>
              <p:nvPr userDrawn="1"/>
            </p:nvSpPr>
            <p:spPr>
              <a:xfrm rot="10800000" flipV="1">
                <a:off x="6566389" y="381071"/>
                <a:ext cx="901211" cy="22864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grpSp>
        <p:sp>
          <p:nvSpPr>
            <p:cNvPr id="6" name="Text Box 26"/>
            <p:cNvSpPr txBox="1">
              <a:spLocks noChangeArrowheads="1"/>
            </p:cNvSpPr>
            <p:nvPr userDrawn="1"/>
          </p:nvSpPr>
          <p:spPr bwMode="auto">
            <a:xfrm>
              <a:off x="152400" y="242933"/>
              <a:ext cx="5150827" cy="400125"/>
            </a:xfrm>
            <a:prstGeom prst="rect">
              <a:avLst/>
            </a:prstGeom>
            <a:noFill/>
            <a:ln w="9525">
              <a:noFill/>
              <a:miter lim="800000"/>
              <a:headEnd/>
              <a:tailEnd/>
            </a:ln>
            <a:effectLst/>
          </p:spPr>
          <p:txBody>
            <a:bodyPr wrap="none">
              <a:spAutoFit/>
            </a:bodyPr>
            <a:lstStyle/>
            <a:p>
              <a:pPr>
                <a:defRPr/>
              </a:pPr>
              <a:r>
                <a:rPr lang="en-US" b="1">
                  <a:solidFill>
                    <a:prstClr val="white"/>
                  </a:solidFill>
                  <a:latin typeface="Book Antiqua" pitchFamily="18" charset="0"/>
                </a:rPr>
                <a:t>ABPS Infrastructure Advisory Private Limited</a:t>
              </a:r>
            </a:p>
          </p:txBody>
        </p:sp>
      </p:grpSp>
      <p:grpSp>
        <p:nvGrpSpPr>
          <p:cNvPr id="9" name="Group 38"/>
          <p:cNvGrpSpPr>
            <a:grpSpLocks/>
          </p:cNvGrpSpPr>
          <p:nvPr userDrawn="1"/>
        </p:nvGrpSpPr>
        <p:grpSpPr bwMode="auto">
          <a:xfrm>
            <a:off x="0" y="6400800"/>
            <a:ext cx="9906000" cy="457200"/>
            <a:chOff x="0" y="6400800"/>
            <a:chExt cx="9144000" cy="457200"/>
          </a:xfrm>
        </p:grpSpPr>
        <p:sp>
          <p:nvSpPr>
            <p:cNvPr id="10" name="Rectangle 9"/>
            <p:cNvSpPr/>
            <p:nvPr userDrawn="1"/>
          </p:nvSpPr>
          <p:spPr>
            <a:xfrm>
              <a:off x="0" y="6705600"/>
              <a:ext cx="9144000" cy="152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1" name="Rectangle 10"/>
            <p:cNvSpPr/>
            <p:nvPr userDrawn="1"/>
          </p:nvSpPr>
          <p:spPr>
            <a:xfrm>
              <a:off x="0" y="6553200"/>
              <a:ext cx="9144000" cy="152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2" name="Rectangle 11"/>
            <p:cNvSpPr/>
            <p:nvPr userDrawn="1"/>
          </p:nvSpPr>
          <p:spPr>
            <a:xfrm>
              <a:off x="0" y="6400800"/>
              <a:ext cx="9144000" cy="152400"/>
            </a:xfrm>
            <a:prstGeom prst="rect">
              <a:avLst/>
            </a:prstGeom>
            <a:solidFill>
              <a:srgbClr val="008080">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3" name="Isosceles Triangle 12"/>
            <p:cNvSpPr/>
            <p:nvPr userDrawn="1"/>
          </p:nvSpPr>
          <p:spPr>
            <a:xfrm flipV="1">
              <a:off x="6553200" y="6400800"/>
              <a:ext cx="901212" cy="3048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MS PGothic" pitchFamily="34" charset="-128"/>
              </a:endParaRPr>
            </a:p>
          </p:txBody>
        </p:sp>
        <p:sp>
          <p:nvSpPr>
            <p:cNvPr id="14" name="TextBox 13"/>
            <p:cNvSpPr txBox="1"/>
            <p:nvPr userDrawn="1"/>
          </p:nvSpPr>
          <p:spPr>
            <a:xfrm>
              <a:off x="304800" y="6473825"/>
              <a:ext cx="2057400" cy="338138"/>
            </a:xfrm>
            <a:prstGeom prst="rect">
              <a:avLst/>
            </a:prstGeom>
            <a:noFill/>
          </p:spPr>
          <p:txBody>
            <a:bodyPr>
              <a:spAutoFit/>
            </a:bodyPr>
            <a:lstStyle/>
            <a:p>
              <a:pPr>
                <a:defRPr/>
              </a:pPr>
              <a:r>
                <a:rPr lang="en-US" sz="1600">
                  <a:solidFill>
                    <a:prstClr val="white"/>
                  </a:solidFill>
                  <a:latin typeface="Book Antiqua" pitchFamily="18" charset="0"/>
                </a:rPr>
                <a:t>www.abpsinfra.com</a:t>
              </a:r>
            </a:p>
          </p:txBody>
        </p:sp>
      </p:grpSp>
      <p:grpSp>
        <p:nvGrpSpPr>
          <p:cNvPr id="15" name="Group 15"/>
          <p:cNvGrpSpPr>
            <a:grpSpLocks/>
          </p:cNvGrpSpPr>
          <p:nvPr userDrawn="1"/>
        </p:nvGrpSpPr>
        <p:grpSpPr bwMode="auto">
          <a:xfrm>
            <a:off x="0" y="5105400"/>
            <a:ext cx="6964363" cy="1143000"/>
            <a:chOff x="1341437" y="2024063"/>
            <a:chExt cx="3717792" cy="576262"/>
          </a:xfrm>
        </p:grpSpPr>
        <p:pic>
          <p:nvPicPr>
            <p:cNvPr id="16" name="Picture 3" descr="spv"/>
            <p:cNvPicPr>
              <a:picLocks noChangeAspect="1" noChangeArrowheads="1"/>
            </p:cNvPicPr>
            <p:nvPr/>
          </p:nvPicPr>
          <p:blipFill>
            <a:blip r:embed="rId3" cstate="print"/>
            <a:srcRect/>
            <a:stretch>
              <a:fillRect/>
            </a:stretch>
          </p:blipFill>
          <p:spPr bwMode="auto">
            <a:xfrm>
              <a:off x="2724443" y="2024063"/>
              <a:ext cx="768386" cy="576262"/>
            </a:xfrm>
            <a:prstGeom prst="rect">
              <a:avLst/>
            </a:prstGeom>
            <a:noFill/>
            <a:ln w="9525">
              <a:noFill/>
              <a:miter lim="800000"/>
              <a:headEnd/>
              <a:tailEnd/>
            </a:ln>
          </p:spPr>
        </p:pic>
        <p:pic>
          <p:nvPicPr>
            <p:cNvPr id="17" name="Picture 5" descr="wind energy"/>
            <p:cNvPicPr>
              <a:picLocks noChangeAspect="1" noChangeArrowheads="1"/>
            </p:cNvPicPr>
            <p:nvPr/>
          </p:nvPicPr>
          <p:blipFill>
            <a:blip r:embed="rId4" cstate="print"/>
            <a:srcRect/>
            <a:stretch>
              <a:fillRect/>
            </a:stretch>
          </p:blipFill>
          <p:spPr bwMode="auto">
            <a:xfrm>
              <a:off x="3497299" y="2024063"/>
              <a:ext cx="817734" cy="576262"/>
            </a:xfrm>
            <a:prstGeom prst="rect">
              <a:avLst/>
            </a:prstGeom>
            <a:noFill/>
            <a:ln w="9525">
              <a:noFill/>
              <a:miter lim="800000"/>
              <a:headEnd/>
              <a:tailEnd/>
            </a:ln>
          </p:spPr>
        </p:pic>
        <p:pic>
          <p:nvPicPr>
            <p:cNvPr id="18" name="Picture 6" descr="A%20View%20of%20Badarpur%20Thermal%20Power%20Station"/>
            <p:cNvPicPr>
              <a:picLocks noChangeAspect="1" noChangeArrowheads="1"/>
            </p:cNvPicPr>
            <p:nvPr/>
          </p:nvPicPr>
          <p:blipFill>
            <a:blip r:embed="rId5" cstate="print"/>
            <a:srcRect/>
            <a:stretch>
              <a:fillRect/>
            </a:stretch>
          </p:blipFill>
          <p:spPr bwMode="auto">
            <a:xfrm>
              <a:off x="1341437" y="2024063"/>
              <a:ext cx="698501" cy="576262"/>
            </a:xfrm>
            <a:prstGeom prst="rect">
              <a:avLst/>
            </a:prstGeom>
            <a:noFill/>
            <a:ln w="9525">
              <a:noFill/>
              <a:miter lim="800000"/>
              <a:headEnd/>
              <a:tailEnd/>
            </a:ln>
          </p:spPr>
        </p:pic>
        <p:pic>
          <p:nvPicPr>
            <p:cNvPr id="19" name="Picture 8"/>
            <p:cNvPicPr>
              <a:picLocks noChangeAspect="1" noChangeArrowheads="1"/>
            </p:cNvPicPr>
            <p:nvPr/>
          </p:nvPicPr>
          <p:blipFill>
            <a:blip r:embed="rId6" cstate="print"/>
            <a:srcRect/>
            <a:stretch>
              <a:fillRect/>
            </a:stretch>
          </p:blipFill>
          <p:spPr bwMode="auto">
            <a:xfrm>
              <a:off x="4310832" y="2024063"/>
              <a:ext cx="748397" cy="576262"/>
            </a:xfrm>
            <a:prstGeom prst="rect">
              <a:avLst/>
            </a:prstGeom>
            <a:noFill/>
            <a:ln w="9525">
              <a:noFill/>
              <a:miter lim="800000"/>
              <a:headEnd/>
              <a:tailEnd/>
            </a:ln>
          </p:spPr>
        </p:pic>
      </p:grpSp>
      <p:pic>
        <p:nvPicPr>
          <p:cNvPr id="20" name="Picture 23" descr="transport-Highway.jpg"/>
          <p:cNvPicPr>
            <a:picLocks noChangeAspect="1"/>
          </p:cNvPicPr>
          <p:nvPr userDrawn="1"/>
        </p:nvPicPr>
        <p:blipFill>
          <a:blip r:embed="rId7" cstate="print"/>
          <a:srcRect/>
          <a:stretch>
            <a:fillRect/>
          </a:stretch>
        </p:blipFill>
        <p:spPr bwMode="auto">
          <a:xfrm>
            <a:off x="8458200" y="5105400"/>
            <a:ext cx="1447800" cy="1143000"/>
          </a:xfrm>
          <a:prstGeom prst="rect">
            <a:avLst/>
          </a:prstGeom>
          <a:noFill/>
          <a:ln w="9525">
            <a:noFill/>
            <a:miter lim="800000"/>
            <a:headEnd/>
            <a:tailEnd/>
          </a:ln>
        </p:spPr>
      </p:pic>
      <p:pic>
        <p:nvPicPr>
          <p:cNvPr id="21" name="Picture 24" descr="Mterorail pic.jpg"/>
          <p:cNvPicPr>
            <a:picLocks noChangeAspect="1"/>
          </p:cNvPicPr>
          <p:nvPr userDrawn="1"/>
        </p:nvPicPr>
        <p:blipFill>
          <a:blip r:embed="rId8" cstate="print"/>
          <a:srcRect/>
          <a:stretch>
            <a:fillRect/>
          </a:stretch>
        </p:blipFill>
        <p:spPr bwMode="auto">
          <a:xfrm>
            <a:off x="6934200" y="5105400"/>
            <a:ext cx="1585913" cy="1143000"/>
          </a:xfrm>
          <a:prstGeom prst="rect">
            <a:avLst/>
          </a:prstGeom>
          <a:noFill/>
          <a:ln w="9525">
            <a:noFill/>
            <a:miter lim="800000"/>
            <a:headEnd/>
            <a:tailEnd/>
          </a:ln>
        </p:spPr>
      </p:pic>
      <p:pic>
        <p:nvPicPr>
          <p:cNvPr id="22" name="Picture 25" descr="045.jpg"/>
          <p:cNvPicPr>
            <a:picLocks noChangeAspect="1"/>
          </p:cNvPicPr>
          <p:nvPr userDrawn="1"/>
        </p:nvPicPr>
        <p:blipFill>
          <a:blip r:embed="rId9" cstate="print"/>
          <a:srcRect/>
          <a:stretch>
            <a:fillRect/>
          </a:stretch>
        </p:blipFill>
        <p:spPr bwMode="auto">
          <a:xfrm>
            <a:off x="1295400" y="5105400"/>
            <a:ext cx="1295400" cy="1143000"/>
          </a:xfrm>
          <a:prstGeom prst="rect">
            <a:avLst/>
          </a:prstGeom>
          <a:noFill/>
          <a:ln w="9525">
            <a:noFill/>
            <a:miter lim="800000"/>
            <a:headEnd/>
            <a:tailEnd/>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152400"/>
            <a:ext cx="8915400" cy="762000"/>
          </a:xfrm>
          <a:prstGeom prst="rect">
            <a:avLst/>
          </a:prstGeom>
        </p:spPr>
        <p:txBody>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495300" y="1066801"/>
            <a:ext cx="8915400" cy="505936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solidFill>
                  <a:srgbClr val="002060"/>
                </a:solidFill>
              </a:defRPr>
            </a:lvl1pPr>
          </a:lstStyle>
          <a:p>
            <a:pPr>
              <a:defRPr/>
            </a:pPr>
            <a:endParaRPr lang="en-GB"/>
          </a:p>
        </p:txBody>
      </p:sp>
      <p:sp>
        <p:nvSpPr>
          <p:cNvPr id="5" name="Slide Number Placeholder 5"/>
          <p:cNvSpPr>
            <a:spLocks noGrp="1"/>
          </p:cNvSpPr>
          <p:nvPr>
            <p:ph type="sldNum" sz="quarter" idx="11"/>
          </p:nvPr>
        </p:nvSpPr>
        <p:spPr>
          <a:xfrm>
            <a:off x="3733800" y="6432550"/>
            <a:ext cx="2311400" cy="365125"/>
          </a:xfrm>
        </p:spPr>
        <p:txBody>
          <a:bodyPr/>
          <a:lstStyle>
            <a:lvl1pPr algn="ctr" defTabSz="1030288" rtl="0" fontAlgn="base">
              <a:spcBef>
                <a:spcPct val="0"/>
              </a:spcBef>
              <a:spcAft>
                <a:spcPct val="0"/>
              </a:spcAft>
              <a:defRPr lang="en-US" sz="1000" kern="1200">
                <a:solidFill>
                  <a:srgbClr val="898989"/>
                </a:solidFill>
                <a:latin typeface="Book Antiqua" pitchFamily="18" charset="0"/>
                <a:ea typeface="MS PGothic" pitchFamily="34" charset="-128"/>
                <a:cs typeface="+mn-cs"/>
              </a:defRPr>
            </a:lvl1pPr>
          </a:lstStyle>
          <a:p>
            <a:pPr>
              <a:defRPr/>
            </a:pPr>
            <a:fld id="{4BEA008A-71C7-4F96-AB60-274349B0551A}" type="slidenum">
              <a:rPr/>
              <a:pPr>
                <a:defRPr/>
              </a:pPr>
              <a:t>‹#›</a:t>
            </a:fld>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2"/>
            <a:ext cx="8420100" cy="1362074"/>
          </a:xfrm>
          <a:prstGeom prst="rect">
            <a:avLst/>
          </a:prstGeom>
        </p:spPr>
        <p:txBody>
          <a:bodyPr anchor="t"/>
          <a:lstStyle>
            <a:lvl1pPr algn="l">
              <a:defRPr sz="4500" b="1" cap="all"/>
            </a:lvl1pPr>
          </a:lstStyle>
          <a:p>
            <a:r>
              <a:rPr lang="en-US" smtClean="0"/>
              <a:t>Click to edit Master title style</a:t>
            </a:r>
            <a:endParaRPr lang="en-US"/>
          </a:p>
        </p:txBody>
      </p:sp>
      <p:sp>
        <p:nvSpPr>
          <p:cNvPr id="3" name="Text Placeholder 2"/>
          <p:cNvSpPr>
            <a:spLocks noGrp="1"/>
          </p:cNvSpPr>
          <p:nvPr>
            <p:ph type="body" idx="1"/>
          </p:nvPr>
        </p:nvSpPr>
        <p:spPr>
          <a:xfrm>
            <a:off x="782506" y="2906713"/>
            <a:ext cx="8420100" cy="1500187"/>
          </a:xfrm>
          <a:prstGeom prst="rect">
            <a:avLst/>
          </a:prstGeom>
        </p:spPr>
        <p:txBody>
          <a:bodyPr anchor="b"/>
          <a:lstStyle>
            <a:lvl1pPr marL="0" indent="0">
              <a:buNone/>
              <a:defRPr sz="2300">
                <a:solidFill>
                  <a:schemeClr val="tx1">
                    <a:tint val="75000"/>
                  </a:schemeClr>
                </a:solidFill>
              </a:defRPr>
            </a:lvl1pPr>
            <a:lvl2pPr marL="515813" indent="0">
              <a:buNone/>
              <a:defRPr sz="2000">
                <a:solidFill>
                  <a:schemeClr val="tx1">
                    <a:tint val="75000"/>
                  </a:schemeClr>
                </a:solidFill>
              </a:defRPr>
            </a:lvl2pPr>
            <a:lvl3pPr marL="1031626" indent="0">
              <a:buNone/>
              <a:defRPr sz="1800">
                <a:solidFill>
                  <a:schemeClr val="tx1">
                    <a:tint val="75000"/>
                  </a:schemeClr>
                </a:solidFill>
              </a:defRPr>
            </a:lvl3pPr>
            <a:lvl4pPr marL="1547439" indent="0">
              <a:buNone/>
              <a:defRPr sz="1600">
                <a:solidFill>
                  <a:schemeClr val="tx1">
                    <a:tint val="75000"/>
                  </a:schemeClr>
                </a:solidFill>
              </a:defRPr>
            </a:lvl4pPr>
            <a:lvl5pPr marL="2063252" indent="0">
              <a:buNone/>
              <a:defRPr sz="1600">
                <a:solidFill>
                  <a:schemeClr val="tx1">
                    <a:tint val="75000"/>
                  </a:schemeClr>
                </a:solidFill>
              </a:defRPr>
            </a:lvl5pPr>
            <a:lvl6pPr marL="2579065" indent="0">
              <a:buNone/>
              <a:defRPr sz="1600">
                <a:solidFill>
                  <a:schemeClr val="tx1">
                    <a:tint val="75000"/>
                  </a:schemeClr>
                </a:solidFill>
              </a:defRPr>
            </a:lvl6pPr>
            <a:lvl7pPr marL="3094878" indent="0">
              <a:buNone/>
              <a:defRPr sz="1600">
                <a:solidFill>
                  <a:schemeClr val="tx1">
                    <a:tint val="75000"/>
                  </a:schemeClr>
                </a:solidFill>
              </a:defRPr>
            </a:lvl7pPr>
            <a:lvl8pPr marL="3610691" indent="0">
              <a:buNone/>
              <a:defRPr sz="1600">
                <a:solidFill>
                  <a:schemeClr val="tx1">
                    <a:tint val="75000"/>
                  </a:schemeClr>
                </a:solidFill>
              </a:defRPr>
            </a:lvl8pPr>
            <a:lvl9pPr marL="4126504"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549650" y="464820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693DDD01-07DD-4E0D-9563-DF697A955700}" type="slidenum">
              <a:rPr lang="en-US"/>
              <a:pPr>
                <a:defRPr/>
              </a:pPr>
              <a:t>‹#›</a:t>
            </a:fld>
            <a:endParaRPr 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7"/>
            <a:ext cx="84201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515813" indent="0" algn="ctr">
              <a:buNone/>
              <a:defRPr>
                <a:solidFill>
                  <a:schemeClr val="tx1">
                    <a:tint val="75000"/>
                  </a:schemeClr>
                </a:solidFill>
              </a:defRPr>
            </a:lvl2pPr>
            <a:lvl3pPr marL="1031626" indent="0" algn="ctr">
              <a:buNone/>
              <a:defRPr>
                <a:solidFill>
                  <a:schemeClr val="tx1">
                    <a:tint val="75000"/>
                  </a:schemeClr>
                </a:solidFill>
              </a:defRPr>
            </a:lvl3pPr>
            <a:lvl4pPr marL="1547439" indent="0" algn="ctr">
              <a:buNone/>
              <a:defRPr>
                <a:solidFill>
                  <a:schemeClr val="tx1">
                    <a:tint val="75000"/>
                  </a:schemeClr>
                </a:solidFill>
              </a:defRPr>
            </a:lvl4pPr>
            <a:lvl5pPr marL="2063252" indent="0" algn="ctr">
              <a:buNone/>
              <a:defRPr>
                <a:solidFill>
                  <a:schemeClr val="tx1">
                    <a:tint val="75000"/>
                  </a:schemeClr>
                </a:solidFill>
              </a:defRPr>
            </a:lvl5pPr>
            <a:lvl6pPr marL="2579065" indent="0" algn="ctr">
              <a:buNone/>
              <a:defRPr>
                <a:solidFill>
                  <a:schemeClr val="tx1">
                    <a:tint val="75000"/>
                  </a:schemeClr>
                </a:solidFill>
              </a:defRPr>
            </a:lvl6pPr>
            <a:lvl7pPr marL="3094878" indent="0" algn="ctr">
              <a:buNone/>
              <a:defRPr>
                <a:solidFill>
                  <a:schemeClr val="tx1">
                    <a:tint val="75000"/>
                  </a:schemeClr>
                </a:solidFill>
              </a:defRPr>
            </a:lvl7pPr>
            <a:lvl8pPr marL="3610691" indent="0" algn="ctr">
              <a:buNone/>
              <a:defRPr>
                <a:solidFill>
                  <a:schemeClr val="tx1">
                    <a:tint val="75000"/>
                  </a:schemeClr>
                </a:solidFill>
              </a:defRPr>
            </a:lvl8pPr>
            <a:lvl9pPr marL="4126504"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a:xfrm>
            <a:off x="3384550" y="6356350"/>
            <a:ext cx="3136900" cy="365125"/>
          </a:xfrm>
          <a:prstGeom prst="rect">
            <a:avLst/>
          </a:prstGeom>
        </p:spPr>
        <p:txBody>
          <a:bodyPr vert="horz" wrap="square" lIns="103163" tIns="51581" rIns="103163" bIns="51581" numCol="1" anchor="t" anchorCtr="0" compatLnSpc="1">
            <a:prstTxWarp prst="textNoShape">
              <a:avLst/>
            </a:prstTxWarp>
          </a:bodyPr>
          <a:lstStyle>
            <a:lvl1pPr>
              <a:defRPr>
                <a:latin typeface="Calibri" pitchFamily="34" charset="0"/>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C742A3A8-1B92-4AC3-9B86-0A8A106E25D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slideLayout" Target="../slideLayouts/slideLayout10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5" Type="http://schemas.openxmlformats.org/officeDocument/2006/relationships/theme" Target="../theme/theme10.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slideLayout" Target="../slideLayouts/slideLayout110.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theme" Target="../theme/theme12.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2" Type="http://schemas.openxmlformats.org/officeDocument/2006/relationships/slideLayout" Target="../slideLayouts/slideLayout128.xml"/><Relationship Id="rId16" Type="http://schemas.openxmlformats.org/officeDocument/2006/relationships/theme" Target="../theme/theme13.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s>
</file>

<file path=ppt/slideMasters/_rels/slideMaster14.xml.rels><?xml version="1.0" encoding="UTF-8" standalone="yes"?>
<Relationships xmlns="http://schemas.openxmlformats.org/package/2006/relationships"><Relationship Id="rId3" Type="http://schemas.openxmlformats.org/officeDocument/2006/relationships/theme" Target="../theme/theme14.xml"/><Relationship Id="rId2" Type="http://schemas.openxmlformats.org/officeDocument/2006/relationships/slideLayout" Target="../slideLayouts/slideLayout143.xml"/><Relationship Id="rId1" Type="http://schemas.openxmlformats.org/officeDocument/2006/relationships/slideLayout" Target="../slideLayouts/slideLayout14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2" Type="http://schemas.openxmlformats.org/officeDocument/2006/relationships/slideLayout" Target="../slideLayouts/slideLayout145.xml"/><Relationship Id="rId16" Type="http://schemas.openxmlformats.org/officeDocument/2006/relationships/theme" Target="../theme/theme1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66.xml"/><Relationship Id="rId13" Type="http://schemas.openxmlformats.org/officeDocument/2006/relationships/slideLayout" Target="../slideLayouts/slideLayout171.xml"/><Relationship Id="rId3" Type="http://schemas.openxmlformats.org/officeDocument/2006/relationships/slideLayout" Target="../slideLayouts/slideLayout161.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2" Type="http://schemas.openxmlformats.org/officeDocument/2006/relationships/slideLayout" Target="../slideLayouts/slideLayout160.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5" Type="http://schemas.openxmlformats.org/officeDocument/2006/relationships/slideLayout" Target="../slideLayouts/slideLayout163.xml"/><Relationship Id="rId15" Type="http://schemas.openxmlformats.org/officeDocument/2006/relationships/theme" Target="../theme/theme16.xml"/><Relationship Id="rId10" Type="http://schemas.openxmlformats.org/officeDocument/2006/relationships/slideLayout" Target="../slideLayouts/slideLayout168.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theme" Target="../theme/theme2.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1.jpeg"/><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3" Type="http://schemas.openxmlformats.org/officeDocument/2006/relationships/slideLayout" Target="../slideLayouts/slideLayout71.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theme" Target="../theme/theme8.xml"/><Relationship Id="rId10" Type="http://schemas.openxmlformats.org/officeDocument/2006/relationships/slideLayout" Target="../slideLayouts/slideLayout78.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0.xml"/><Relationship Id="rId13" Type="http://schemas.openxmlformats.org/officeDocument/2006/relationships/slideLayout" Target="../slideLayouts/slideLayout95.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slideLayout" Target="../slideLayouts/slideLayout94.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5" Type="http://schemas.openxmlformats.org/officeDocument/2006/relationships/theme" Target="../theme/theme9.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5283200" y="6553200"/>
            <a:ext cx="2311400" cy="304800"/>
          </a:xfrm>
          <a:prstGeom prst="rect">
            <a:avLst/>
          </a:prstGeom>
        </p:spPr>
        <p:txBody>
          <a:bodyPr vert="horz" wrap="square" lIns="103163" tIns="51581" rIns="103163" bIns="51581" numCol="1" anchor="ctr" anchorCtr="0" compatLnSpc="1">
            <a:prstTxWarp prst="textNoShape">
              <a:avLst/>
            </a:prstTxWarp>
          </a:bodyPr>
          <a:lstStyle>
            <a:lvl1pPr>
              <a:defRPr sz="1400">
                <a:solidFill>
                  <a:srgbClr val="898989"/>
                </a:solidFill>
                <a:latin typeface="Calibri" pitchFamily="34" charset="0"/>
              </a:defRPr>
            </a:lvl1pPr>
          </a:lstStyle>
          <a:p>
            <a:pPr>
              <a:defRPr/>
            </a:pPr>
            <a:endParaRPr lang="en-US"/>
          </a:p>
        </p:txBody>
      </p:sp>
      <p:sp>
        <p:nvSpPr>
          <p:cNvPr id="6" name="Slide Number Placeholder 5"/>
          <p:cNvSpPr>
            <a:spLocks noGrp="1"/>
          </p:cNvSpPr>
          <p:nvPr>
            <p:ph type="sldNum" sz="quarter" idx="4"/>
          </p:nvPr>
        </p:nvSpPr>
        <p:spPr>
          <a:xfrm>
            <a:off x="7594600" y="6553200"/>
            <a:ext cx="2311400" cy="304800"/>
          </a:xfrm>
          <a:prstGeom prst="rect">
            <a:avLst/>
          </a:prstGeom>
        </p:spPr>
        <p:txBody>
          <a:bodyPr vert="horz" wrap="square" lIns="103163" tIns="51581" rIns="103163" bIns="51581" numCol="1" anchor="ctr" anchorCtr="0" compatLnSpc="1">
            <a:prstTxWarp prst="textNoShape">
              <a:avLst/>
            </a:prstTxWarp>
          </a:bodyPr>
          <a:lstStyle>
            <a:lvl1pPr algn="r">
              <a:defRPr sz="1400">
                <a:solidFill>
                  <a:srgbClr val="898989"/>
                </a:solidFill>
                <a:latin typeface="Calibri" pitchFamily="34" charset="0"/>
              </a:defRPr>
            </a:lvl1pPr>
          </a:lstStyle>
          <a:p>
            <a:pPr>
              <a:defRPr/>
            </a:pPr>
            <a:fld id="{05049CFD-F373-45B6-BC12-68253D1E03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defTabSz="1030288" rtl="0" eaLnBrk="0" fontAlgn="base" hangingPunct="0">
        <a:spcBef>
          <a:spcPct val="0"/>
        </a:spcBef>
        <a:spcAft>
          <a:spcPct val="0"/>
        </a:spcAft>
        <a:defRPr sz="5000" kern="1200">
          <a:solidFill>
            <a:schemeClr val="tx1"/>
          </a:solidFill>
          <a:latin typeface="+mj-lt"/>
          <a:ea typeface="MS PGothic" pitchFamily="34" charset="-128"/>
          <a:cs typeface="+mj-cs"/>
        </a:defRPr>
      </a:lvl1pPr>
      <a:lvl2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2pPr>
      <a:lvl3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3pPr>
      <a:lvl4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4pPr>
      <a:lvl5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5pPr>
      <a:lvl6pPr marL="457200" algn="ctr" defTabSz="1030288" rtl="0" fontAlgn="base">
        <a:spcBef>
          <a:spcPct val="0"/>
        </a:spcBef>
        <a:spcAft>
          <a:spcPct val="0"/>
        </a:spcAft>
        <a:defRPr sz="5000">
          <a:solidFill>
            <a:schemeClr val="tx1"/>
          </a:solidFill>
          <a:latin typeface="Calibri" pitchFamily="34" charset="0"/>
        </a:defRPr>
      </a:lvl6pPr>
      <a:lvl7pPr marL="914400" algn="ctr" defTabSz="1030288" rtl="0" fontAlgn="base">
        <a:spcBef>
          <a:spcPct val="0"/>
        </a:spcBef>
        <a:spcAft>
          <a:spcPct val="0"/>
        </a:spcAft>
        <a:defRPr sz="5000">
          <a:solidFill>
            <a:schemeClr val="tx1"/>
          </a:solidFill>
          <a:latin typeface="Calibri" pitchFamily="34" charset="0"/>
        </a:defRPr>
      </a:lvl7pPr>
      <a:lvl8pPr marL="1371600" algn="ctr" defTabSz="1030288" rtl="0" fontAlgn="base">
        <a:spcBef>
          <a:spcPct val="0"/>
        </a:spcBef>
        <a:spcAft>
          <a:spcPct val="0"/>
        </a:spcAft>
        <a:defRPr sz="5000">
          <a:solidFill>
            <a:schemeClr val="tx1"/>
          </a:solidFill>
          <a:latin typeface="Calibri" pitchFamily="34" charset="0"/>
        </a:defRPr>
      </a:lvl8pPr>
      <a:lvl9pPr marL="1828800" algn="ctr" defTabSz="1030288" rtl="0" fontAlgn="base">
        <a:spcBef>
          <a:spcPct val="0"/>
        </a:spcBef>
        <a:spcAft>
          <a:spcPct val="0"/>
        </a:spcAft>
        <a:defRPr sz="5000">
          <a:solidFill>
            <a:schemeClr val="tx1"/>
          </a:solidFill>
          <a:latin typeface="Calibri" pitchFamily="34"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mn-lt"/>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mn-lt"/>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Arial" pitchFamily="34" charset="0"/>
                <a:cs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Arial" pitchFamily="34" charset="0"/>
                <a:cs typeface="Arial" pitchFamily="34" charset="0"/>
              </a:defRPr>
            </a:lvl1pPr>
          </a:lstStyle>
          <a:p>
            <a:pPr>
              <a:defRPr/>
            </a:pPr>
            <a:fld id="{EF949F36-A01C-4E16-9A0F-71D5833911C4}" type="slidenum">
              <a:rPr lang="en-US" smtClean="0"/>
              <a:pPr>
                <a:defRPr/>
              </a:pPr>
              <a:t>‹#›</a:t>
            </a:fld>
            <a:endParaRPr lang="en-US" dirty="0"/>
          </a:p>
        </p:txBody>
      </p:sp>
      <p:cxnSp>
        <p:nvCxnSpPr>
          <p:cNvPr id="2054"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Arial" pitchFamily="34" charset="0"/>
                <a:cs typeface="Arial" pitchFamily="34" charset="0"/>
              </a:rPr>
              <a:t>ABPS Infrastructure Advisory Private Limited</a:t>
            </a:r>
          </a:p>
        </p:txBody>
      </p:sp>
      <p:cxnSp>
        <p:nvCxnSpPr>
          <p:cNvPr id="14" name="Straight Connector 13"/>
          <p:cNvCxnSpPr/>
          <p:nvPr/>
        </p:nvCxnSpPr>
        <p:spPr>
          <a:xfrm>
            <a:off x="30163" y="6399212"/>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5283200" y="6553200"/>
            <a:ext cx="2311400" cy="304800"/>
          </a:xfrm>
          <a:prstGeom prst="rect">
            <a:avLst/>
          </a:prstGeom>
        </p:spPr>
        <p:txBody>
          <a:bodyPr vert="horz" wrap="square" lIns="103163" tIns="51581" rIns="103163" bIns="51581" numCol="1" anchor="ctr" anchorCtr="0" compatLnSpc="1">
            <a:prstTxWarp prst="textNoShape">
              <a:avLst/>
            </a:prstTxWarp>
          </a:bodyPr>
          <a:lstStyle>
            <a:lvl1pPr>
              <a:defRPr sz="1400">
                <a:solidFill>
                  <a:srgbClr val="898989"/>
                </a:solidFill>
                <a:latin typeface="Calibri" pitchFamily="34" charset="0"/>
              </a:defRPr>
            </a:lvl1pPr>
          </a:lstStyle>
          <a:p>
            <a:pPr>
              <a:defRPr/>
            </a:pPr>
            <a:endParaRPr lang="en-US"/>
          </a:p>
        </p:txBody>
      </p:sp>
      <p:sp>
        <p:nvSpPr>
          <p:cNvPr id="6" name="Slide Number Placeholder 5"/>
          <p:cNvSpPr>
            <a:spLocks noGrp="1"/>
          </p:cNvSpPr>
          <p:nvPr>
            <p:ph type="sldNum" sz="quarter" idx="4"/>
          </p:nvPr>
        </p:nvSpPr>
        <p:spPr>
          <a:xfrm>
            <a:off x="7594600" y="6553200"/>
            <a:ext cx="2311400" cy="304800"/>
          </a:xfrm>
          <a:prstGeom prst="rect">
            <a:avLst/>
          </a:prstGeom>
        </p:spPr>
        <p:txBody>
          <a:bodyPr vert="horz" wrap="square" lIns="103163" tIns="51581" rIns="103163" bIns="51581" numCol="1" anchor="ctr" anchorCtr="0" compatLnSpc="1">
            <a:prstTxWarp prst="textNoShape">
              <a:avLst/>
            </a:prstTxWarp>
          </a:bodyPr>
          <a:lstStyle>
            <a:lvl1pPr algn="r">
              <a:defRPr sz="1400">
                <a:solidFill>
                  <a:srgbClr val="898989"/>
                </a:solidFill>
                <a:latin typeface="Calibri" pitchFamily="34" charset="0"/>
              </a:defRPr>
            </a:lvl1pPr>
          </a:lstStyle>
          <a:p>
            <a:pPr>
              <a:defRPr/>
            </a:pPr>
            <a:fld id="{05049CFD-F373-45B6-BC12-68253D1E03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Lst>
  <p:hf hdr="0" ftr="0" dt="0"/>
  <p:txStyles>
    <p:titleStyle>
      <a:lvl1pPr algn="ctr" defTabSz="1030288" rtl="0" eaLnBrk="0" fontAlgn="base" hangingPunct="0">
        <a:spcBef>
          <a:spcPct val="0"/>
        </a:spcBef>
        <a:spcAft>
          <a:spcPct val="0"/>
        </a:spcAft>
        <a:defRPr sz="5000" kern="1200">
          <a:solidFill>
            <a:schemeClr val="tx1"/>
          </a:solidFill>
          <a:latin typeface="+mj-lt"/>
          <a:ea typeface="MS PGothic" pitchFamily="34" charset="-128"/>
          <a:cs typeface="+mj-cs"/>
        </a:defRPr>
      </a:lvl1pPr>
      <a:lvl2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2pPr>
      <a:lvl3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3pPr>
      <a:lvl4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4pPr>
      <a:lvl5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5pPr>
      <a:lvl6pPr marL="457200" algn="ctr" defTabSz="1030288" rtl="0" fontAlgn="base">
        <a:spcBef>
          <a:spcPct val="0"/>
        </a:spcBef>
        <a:spcAft>
          <a:spcPct val="0"/>
        </a:spcAft>
        <a:defRPr sz="5000">
          <a:solidFill>
            <a:schemeClr val="tx1"/>
          </a:solidFill>
          <a:latin typeface="Calibri" pitchFamily="34" charset="0"/>
        </a:defRPr>
      </a:lvl6pPr>
      <a:lvl7pPr marL="914400" algn="ctr" defTabSz="1030288" rtl="0" fontAlgn="base">
        <a:spcBef>
          <a:spcPct val="0"/>
        </a:spcBef>
        <a:spcAft>
          <a:spcPct val="0"/>
        </a:spcAft>
        <a:defRPr sz="5000">
          <a:solidFill>
            <a:schemeClr val="tx1"/>
          </a:solidFill>
          <a:latin typeface="Calibri" pitchFamily="34" charset="0"/>
        </a:defRPr>
      </a:lvl7pPr>
      <a:lvl8pPr marL="1371600" algn="ctr" defTabSz="1030288" rtl="0" fontAlgn="base">
        <a:spcBef>
          <a:spcPct val="0"/>
        </a:spcBef>
        <a:spcAft>
          <a:spcPct val="0"/>
        </a:spcAft>
        <a:defRPr sz="5000">
          <a:solidFill>
            <a:schemeClr val="tx1"/>
          </a:solidFill>
          <a:latin typeface="Calibri" pitchFamily="34" charset="0"/>
        </a:defRPr>
      </a:lvl8pPr>
      <a:lvl9pPr marL="1828800" algn="ctr" defTabSz="1030288" rtl="0" fontAlgn="base">
        <a:spcBef>
          <a:spcPct val="0"/>
        </a:spcBef>
        <a:spcAft>
          <a:spcPct val="0"/>
        </a:spcAft>
        <a:defRPr sz="5000">
          <a:solidFill>
            <a:schemeClr val="tx1"/>
          </a:solidFill>
          <a:latin typeface="Calibri" pitchFamily="34"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mn-lt"/>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mn-lt"/>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Arial" pitchFamily="34" charset="0"/>
                <a:cs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Arial" pitchFamily="34" charset="0"/>
                <a:cs typeface="Arial" pitchFamily="34" charset="0"/>
              </a:defRPr>
            </a:lvl1pPr>
          </a:lstStyle>
          <a:p>
            <a:pPr>
              <a:defRPr/>
            </a:pPr>
            <a:fld id="{EF949F36-A01C-4E16-9A0F-71D5833911C4}" type="slidenum">
              <a:rPr lang="en-US" smtClean="0"/>
              <a:pPr>
                <a:defRPr/>
              </a:pPr>
              <a:t>‹#›</a:t>
            </a:fld>
            <a:endParaRPr lang="en-US" dirty="0"/>
          </a:p>
        </p:txBody>
      </p:sp>
      <p:cxnSp>
        <p:nvCxnSpPr>
          <p:cNvPr id="2054"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Arial" pitchFamily="34" charset="0"/>
                <a:cs typeface="Arial" pitchFamily="34" charset="0"/>
              </a:rPr>
              <a:t>ABPS Infrastructure Advisory Private Limited</a:t>
            </a:r>
          </a:p>
        </p:txBody>
      </p:sp>
      <p:cxnSp>
        <p:nvCxnSpPr>
          <p:cNvPr id="14" name="Straight Connector 13"/>
          <p:cNvCxnSpPr/>
          <p:nvPr/>
        </p:nvCxnSpPr>
        <p:spPr>
          <a:xfrm>
            <a:off x="30163" y="6399212"/>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Book Antiqua" pitchFamily="18" charset="0"/>
                <a:ea typeface="MS PGothic" pitchFamily="34" charset="-128"/>
              </a:defRPr>
            </a:lvl1pPr>
          </a:lstStyle>
          <a:p>
            <a:pPr>
              <a:defRPr/>
            </a:pPr>
            <a:fld id="{9D6FBAB0-56F4-4A28-9326-EA3FB49195BF}" type="datetime1">
              <a:rPr lang="en-GB"/>
              <a:pPr>
                <a:defRPr/>
              </a:pPr>
              <a:t>13/07/2011</a:t>
            </a:fld>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Book Antiqua" pitchFamily="18" charset="0"/>
                <a:ea typeface="MS PGothic" pitchFamily="34" charset="-128"/>
              </a:defRPr>
            </a:lvl1pPr>
          </a:lstStyle>
          <a:p>
            <a:pPr>
              <a:defRPr/>
            </a:pPr>
            <a:fld id="{50FCDCCB-9DB7-41C2-B294-B4C968F99C00}" type="slidenum">
              <a:rPr lang="en-US"/>
              <a:pPr>
                <a:defRPr/>
              </a:pPr>
              <a:t>‹#›</a:t>
            </a:fld>
            <a:endParaRPr lang="en-US" dirty="0"/>
          </a:p>
        </p:txBody>
      </p:sp>
      <p:cxnSp>
        <p:nvCxnSpPr>
          <p:cNvPr id="4102" name="Straight Connector 16"/>
          <p:cNvCxnSpPr>
            <a:cxnSpLocks noChangeShapeType="1"/>
          </p:cNvCxnSpPr>
          <p:nvPr userDrawn="1"/>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userDrawn="1"/>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Book Antiqua" pitchFamily="18" charset="0"/>
              </a:rPr>
              <a:t>ABPS Infrastructure Advisory Private Limited</a:t>
            </a:r>
          </a:p>
        </p:txBody>
      </p:sp>
      <p:cxnSp>
        <p:nvCxnSpPr>
          <p:cNvPr id="14" name="Straight Connector 13"/>
          <p:cNvCxnSpPr/>
          <p:nvPr userDrawn="1"/>
        </p:nvCxnSpPr>
        <p:spPr>
          <a:xfrm>
            <a:off x="30163" y="6324600"/>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Lst>
  <p:hf hdr="0" ftr="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ＭＳ Ｐゴシック"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pitchFamily="34" charset="0"/>
        <a:buChar char="•"/>
        <a:defRPr sz="3600" kern="1200">
          <a:solidFill>
            <a:schemeClr val="tx1"/>
          </a:solidFill>
          <a:latin typeface="Book Antiqua" pitchFamily="18" charset="0"/>
          <a:ea typeface="ＭＳ Ｐゴシック" pitchFamily="34" charset="-128"/>
          <a:cs typeface="+mn-cs"/>
        </a:defRPr>
      </a:lvl1pPr>
      <a:lvl2pPr marL="836613" indent="-322263" algn="l" defTabSz="1030288" rtl="0" eaLnBrk="0" fontAlgn="base" hangingPunct="0">
        <a:spcBef>
          <a:spcPct val="20000"/>
        </a:spcBef>
        <a:spcAft>
          <a:spcPct val="0"/>
        </a:spcAft>
        <a:buFont typeface="Arial" pitchFamily="34" charset="0"/>
        <a:buChar char="–"/>
        <a:defRPr sz="3200" kern="1200">
          <a:solidFill>
            <a:schemeClr val="tx1"/>
          </a:solidFill>
          <a:latin typeface="Book Antiqua" pitchFamily="18" charset="0"/>
          <a:ea typeface="ＭＳ Ｐゴシック" pitchFamily="34" charset="-128"/>
          <a:cs typeface="+mn-cs"/>
        </a:defRPr>
      </a:lvl2pPr>
      <a:lvl3pPr marL="1289050" indent="-257175" algn="l" defTabSz="1030288" rtl="0" eaLnBrk="0" fontAlgn="base" hangingPunct="0">
        <a:spcBef>
          <a:spcPct val="20000"/>
        </a:spcBef>
        <a:spcAft>
          <a:spcPct val="0"/>
        </a:spcAft>
        <a:buFont typeface="Arial" pitchFamily="34" charset="0"/>
        <a:buChar char="•"/>
        <a:defRPr sz="2700" kern="1200">
          <a:solidFill>
            <a:schemeClr val="tx1"/>
          </a:solidFill>
          <a:latin typeface="Book Antiqua" pitchFamily="18" charset="0"/>
          <a:ea typeface="ＭＳ Ｐゴシック" pitchFamily="34" charset="-128"/>
          <a:cs typeface="+mn-cs"/>
        </a:defRPr>
      </a:lvl3pPr>
      <a:lvl4pPr marL="1804988" indent="-257175" algn="l" defTabSz="1030288" rtl="0" eaLnBrk="0" fontAlgn="base" hangingPunct="0">
        <a:spcBef>
          <a:spcPct val="20000"/>
        </a:spcBef>
        <a:spcAft>
          <a:spcPct val="0"/>
        </a:spcAft>
        <a:buFont typeface="Arial" pitchFamily="34" charset="0"/>
        <a:buChar char="–"/>
        <a:defRPr sz="2300" kern="1200">
          <a:solidFill>
            <a:schemeClr val="tx1"/>
          </a:solidFill>
          <a:latin typeface="Book Antiqua" pitchFamily="18" charset="0"/>
          <a:ea typeface="ＭＳ Ｐゴシック" pitchFamily="34" charset="-128"/>
          <a:cs typeface="+mn-cs"/>
        </a:defRPr>
      </a:lvl4pPr>
      <a:lvl5pPr marL="2320925" indent="-257175" algn="l" defTabSz="1030288" rtl="0" eaLnBrk="0" fontAlgn="base" hangingPunct="0">
        <a:spcBef>
          <a:spcPct val="20000"/>
        </a:spcBef>
        <a:spcAft>
          <a:spcPct val="0"/>
        </a:spcAft>
        <a:buFont typeface="Arial" pitchFamily="34" charset="0"/>
        <a:buChar char="»"/>
        <a:defRPr sz="2300" kern="1200">
          <a:solidFill>
            <a:schemeClr val="tx1"/>
          </a:solidFill>
          <a:latin typeface="Book Antiqua" pitchFamily="18" charset="0"/>
          <a:ea typeface="ＭＳ Ｐゴシック"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5283200" y="6553200"/>
            <a:ext cx="2311400" cy="304800"/>
          </a:xfrm>
          <a:prstGeom prst="rect">
            <a:avLst/>
          </a:prstGeom>
        </p:spPr>
        <p:txBody>
          <a:bodyPr vert="horz" wrap="square" lIns="103163" tIns="51581" rIns="103163" bIns="51581" numCol="1" anchor="ctr" anchorCtr="0" compatLnSpc="1">
            <a:prstTxWarp prst="textNoShape">
              <a:avLst/>
            </a:prstTxWarp>
          </a:bodyPr>
          <a:lstStyle>
            <a:lvl1pPr>
              <a:defRPr sz="1400">
                <a:solidFill>
                  <a:srgbClr val="898989"/>
                </a:solidFill>
                <a:latin typeface="Calibri" pitchFamily="34" charset="0"/>
              </a:defRPr>
            </a:lvl1pPr>
          </a:lstStyle>
          <a:p>
            <a:pPr>
              <a:defRPr/>
            </a:pPr>
            <a:endParaRPr lang="en-US"/>
          </a:p>
        </p:txBody>
      </p:sp>
      <p:sp>
        <p:nvSpPr>
          <p:cNvPr id="6" name="Slide Number Placeholder 5"/>
          <p:cNvSpPr>
            <a:spLocks noGrp="1"/>
          </p:cNvSpPr>
          <p:nvPr>
            <p:ph type="sldNum" sz="quarter" idx="4"/>
          </p:nvPr>
        </p:nvSpPr>
        <p:spPr>
          <a:xfrm>
            <a:off x="7594600" y="6553200"/>
            <a:ext cx="2311400" cy="304800"/>
          </a:xfrm>
          <a:prstGeom prst="rect">
            <a:avLst/>
          </a:prstGeom>
        </p:spPr>
        <p:txBody>
          <a:bodyPr vert="horz" wrap="square" lIns="103163" tIns="51581" rIns="103163" bIns="51581" numCol="1" anchor="ctr" anchorCtr="0" compatLnSpc="1">
            <a:prstTxWarp prst="textNoShape">
              <a:avLst/>
            </a:prstTxWarp>
          </a:bodyPr>
          <a:lstStyle>
            <a:lvl1pPr algn="r">
              <a:defRPr sz="1400">
                <a:solidFill>
                  <a:srgbClr val="898989"/>
                </a:solidFill>
                <a:latin typeface="Calibri" pitchFamily="34" charset="0"/>
              </a:defRPr>
            </a:lvl1pPr>
          </a:lstStyle>
          <a:p>
            <a:pPr>
              <a:defRPr/>
            </a:pPr>
            <a:fld id="{05049CFD-F373-45B6-BC12-68253D1E033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Lst>
  <p:hf hdr="0" ftr="0" dt="0"/>
  <p:txStyles>
    <p:titleStyle>
      <a:lvl1pPr algn="ctr" defTabSz="1030288" rtl="0" eaLnBrk="0" fontAlgn="base" hangingPunct="0">
        <a:spcBef>
          <a:spcPct val="0"/>
        </a:spcBef>
        <a:spcAft>
          <a:spcPct val="0"/>
        </a:spcAft>
        <a:defRPr sz="5000" kern="1200">
          <a:solidFill>
            <a:schemeClr val="tx1"/>
          </a:solidFill>
          <a:latin typeface="+mj-lt"/>
          <a:ea typeface="MS PGothic" pitchFamily="34" charset="-128"/>
          <a:cs typeface="+mj-cs"/>
        </a:defRPr>
      </a:lvl1pPr>
      <a:lvl2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2pPr>
      <a:lvl3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3pPr>
      <a:lvl4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4pPr>
      <a:lvl5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5pPr>
      <a:lvl6pPr marL="457200" algn="ctr" defTabSz="1030288" rtl="0" fontAlgn="base">
        <a:spcBef>
          <a:spcPct val="0"/>
        </a:spcBef>
        <a:spcAft>
          <a:spcPct val="0"/>
        </a:spcAft>
        <a:defRPr sz="5000">
          <a:solidFill>
            <a:schemeClr val="tx1"/>
          </a:solidFill>
          <a:latin typeface="Calibri" pitchFamily="34" charset="0"/>
        </a:defRPr>
      </a:lvl6pPr>
      <a:lvl7pPr marL="914400" algn="ctr" defTabSz="1030288" rtl="0" fontAlgn="base">
        <a:spcBef>
          <a:spcPct val="0"/>
        </a:spcBef>
        <a:spcAft>
          <a:spcPct val="0"/>
        </a:spcAft>
        <a:defRPr sz="5000">
          <a:solidFill>
            <a:schemeClr val="tx1"/>
          </a:solidFill>
          <a:latin typeface="Calibri" pitchFamily="34" charset="0"/>
        </a:defRPr>
      </a:lvl7pPr>
      <a:lvl8pPr marL="1371600" algn="ctr" defTabSz="1030288" rtl="0" fontAlgn="base">
        <a:spcBef>
          <a:spcPct val="0"/>
        </a:spcBef>
        <a:spcAft>
          <a:spcPct val="0"/>
        </a:spcAft>
        <a:defRPr sz="5000">
          <a:solidFill>
            <a:schemeClr val="tx1"/>
          </a:solidFill>
          <a:latin typeface="Calibri" pitchFamily="34" charset="0"/>
        </a:defRPr>
      </a:lvl8pPr>
      <a:lvl9pPr marL="1828800" algn="ctr" defTabSz="1030288" rtl="0" fontAlgn="base">
        <a:spcBef>
          <a:spcPct val="0"/>
        </a:spcBef>
        <a:spcAft>
          <a:spcPct val="0"/>
        </a:spcAft>
        <a:defRPr sz="5000">
          <a:solidFill>
            <a:schemeClr val="tx1"/>
          </a:solidFill>
          <a:latin typeface="Calibri" pitchFamily="34"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mn-lt"/>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mn-lt"/>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Book Antiqua" pitchFamily="18" charset="0"/>
                <a:ea typeface="MS PGothic" pitchFamily="34" charset="-128"/>
              </a:defRPr>
            </a:lvl1pPr>
          </a:lstStyle>
          <a:p>
            <a:pPr>
              <a:defRPr/>
            </a:pPr>
            <a:fld id="{9D6FBAB0-56F4-4A28-9326-EA3FB49195BF}" type="datetime1">
              <a:rPr lang="en-GB"/>
              <a:pPr>
                <a:defRPr/>
              </a:pPr>
              <a:t>13/07/2011</a:t>
            </a:fld>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Book Antiqua" pitchFamily="18" charset="0"/>
                <a:ea typeface="MS PGothic" pitchFamily="34" charset="-128"/>
              </a:defRPr>
            </a:lvl1pPr>
          </a:lstStyle>
          <a:p>
            <a:pPr>
              <a:defRPr/>
            </a:pPr>
            <a:fld id="{50FCDCCB-9DB7-41C2-B294-B4C968F99C00}" type="slidenum">
              <a:rPr lang="en-US"/>
              <a:pPr>
                <a:defRPr/>
              </a:pPr>
              <a:t>‹#›</a:t>
            </a:fld>
            <a:endParaRPr lang="en-US" dirty="0"/>
          </a:p>
        </p:txBody>
      </p:sp>
      <p:cxnSp>
        <p:nvCxnSpPr>
          <p:cNvPr id="4102" name="Straight Connector 16"/>
          <p:cNvCxnSpPr>
            <a:cxnSpLocks noChangeShapeType="1"/>
          </p:cNvCxnSpPr>
          <p:nvPr userDrawn="1"/>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userDrawn="1"/>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Book Antiqua" pitchFamily="18" charset="0"/>
              </a:rPr>
              <a:t>ABPS Infrastructure Advisory Private Limited</a:t>
            </a:r>
          </a:p>
        </p:txBody>
      </p:sp>
      <p:cxnSp>
        <p:nvCxnSpPr>
          <p:cNvPr id="14" name="Straight Connector 13"/>
          <p:cNvCxnSpPr/>
          <p:nvPr userDrawn="1"/>
        </p:nvCxnSpPr>
        <p:spPr>
          <a:xfrm>
            <a:off x="30163" y="6324600"/>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 id="2147483825" r:id="rId13"/>
    <p:sldLayoutId id="2147483826" r:id="rId14"/>
    <p:sldLayoutId id="2147483827" r:id="rId15"/>
  </p:sldLayoutIdLst>
  <p:hf hdr="0" ftr="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ＭＳ Ｐゴシック"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ＭＳ Ｐゴシック"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pitchFamily="34" charset="0"/>
        <a:buChar char="•"/>
        <a:defRPr sz="3600" kern="1200">
          <a:solidFill>
            <a:schemeClr val="tx1"/>
          </a:solidFill>
          <a:latin typeface="Book Antiqua" pitchFamily="18" charset="0"/>
          <a:ea typeface="ＭＳ Ｐゴシック" pitchFamily="34" charset="-128"/>
          <a:cs typeface="+mn-cs"/>
        </a:defRPr>
      </a:lvl1pPr>
      <a:lvl2pPr marL="836613" indent="-322263" algn="l" defTabSz="1030288" rtl="0" eaLnBrk="0" fontAlgn="base" hangingPunct="0">
        <a:spcBef>
          <a:spcPct val="20000"/>
        </a:spcBef>
        <a:spcAft>
          <a:spcPct val="0"/>
        </a:spcAft>
        <a:buFont typeface="Arial" pitchFamily="34" charset="0"/>
        <a:buChar char="–"/>
        <a:defRPr sz="3200" kern="1200">
          <a:solidFill>
            <a:schemeClr val="tx1"/>
          </a:solidFill>
          <a:latin typeface="Book Antiqua" pitchFamily="18" charset="0"/>
          <a:ea typeface="ＭＳ Ｐゴシック" pitchFamily="34" charset="-128"/>
          <a:cs typeface="+mn-cs"/>
        </a:defRPr>
      </a:lvl2pPr>
      <a:lvl3pPr marL="1289050" indent="-257175" algn="l" defTabSz="1030288" rtl="0" eaLnBrk="0" fontAlgn="base" hangingPunct="0">
        <a:spcBef>
          <a:spcPct val="20000"/>
        </a:spcBef>
        <a:spcAft>
          <a:spcPct val="0"/>
        </a:spcAft>
        <a:buFont typeface="Arial" pitchFamily="34" charset="0"/>
        <a:buChar char="•"/>
        <a:defRPr sz="2700" kern="1200">
          <a:solidFill>
            <a:schemeClr val="tx1"/>
          </a:solidFill>
          <a:latin typeface="Book Antiqua" pitchFamily="18" charset="0"/>
          <a:ea typeface="ＭＳ Ｐゴシック" pitchFamily="34" charset="-128"/>
          <a:cs typeface="+mn-cs"/>
        </a:defRPr>
      </a:lvl3pPr>
      <a:lvl4pPr marL="1804988" indent="-257175" algn="l" defTabSz="1030288" rtl="0" eaLnBrk="0" fontAlgn="base" hangingPunct="0">
        <a:spcBef>
          <a:spcPct val="20000"/>
        </a:spcBef>
        <a:spcAft>
          <a:spcPct val="0"/>
        </a:spcAft>
        <a:buFont typeface="Arial" pitchFamily="34" charset="0"/>
        <a:buChar char="–"/>
        <a:defRPr sz="2300" kern="1200">
          <a:solidFill>
            <a:schemeClr val="tx1"/>
          </a:solidFill>
          <a:latin typeface="Book Antiqua" pitchFamily="18" charset="0"/>
          <a:ea typeface="ＭＳ Ｐゴシック" pitchFamily="34" charset="-128"/>
          <a:cs typeface="+mn-cs"/>
        </a:defRPr>
      </a:lvl4pPr>
      <a:lvl5pPr marL="2320925" indent="-257175" algn="l" defTabSz="1030288" rtl="0" eaLnBrk="0" fontAlgn="base" hangingPunct="0">
        <a:spcBef>
          <a:spcPct val="20000"/>
        </a:spcBef>
        <a:spcAft>
          <a:spcPct val="0"/>
        </a:spcAft>
        <a:buFont typeface="Arial" pitchFamily="34" charset="0"/>
        <a:buChar char="»"/>
        <a:defRPr sz="2300" kern="1200">
          <a:solidFill>
            <a:schemeClr val="tx1"/>
          </a:solidFill>
          <a:latin typeface="Book Antiqua" pitchFamily="18" charset="0"/>
          <a:ea typeface="ＭＳ Ｐゴシック"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Book Antiqua" pitchFamily="18"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Book Antiqua" pitchFamily="18" charset="0"/>
              </a:defRPr>
            </a:lvl1pPr>
          </a:lstStyle>
          <a:p>
            <a:pPr>
              <a:defRPr/>
            </a:pPr>
            <a:fld id="{EF949F36-A01C-4E16-9A0F-71D5833911C4}" type="slidenum">
              <a:rPr lang="en-US"/>
              <a:pPr>
                <a:defRPr/>
              </a:pPr>
              <a:t>‹#›</a:t>
            </a:fld>
            <a:endParaRPr lang="en-US" dirty="0"/>
          </a:p>
        </p:txBody>
      </p:sp>
      <p:cxnSp>
        <p:nvCxnSpPr>
          <p:cNvPr id="2054"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Book Antiqua" pitchFamily="18" charset="0"/>
              </a:rPr>
              <a:t>ABPS Infrastructure Advisory Private Limited</a:t>
            </a:r>
          </a:p>
        </p:txBody>
      </p:sp>
      <p:cxnSp>
        <p:nvCxnSpPr>
          <p:cNvPr id="14" name="Straight Connector 13"/>
          <p:cNvCxnSpPr/>
          <p:nvPr/>
        </p:nvCxnSpPr>
        <p:spPr>
          <a:xfrm>
            <a:off x="30163" y="6399212"/>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Arial" pitchFamily="34" charset="0"/>
                <a:cs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Arial" pitchFamily="34" charset="0"/>
                <a:cs typeface="Arial" pitchFamily="34" charset="0"/>
              </a:defRPr>
            </a:lvl1pPr>
          </a:lstStyle>
          <a:p>
            <a:pPr>
              <a:defRPr/>
            </a:pPr>
            <a:fld id="{EF949F36-A01C-4E16-9A0F-71D5833911C4}" type="slidenum">
              <a:rPr lang="en-US" smtClean="0"/>
              <a:pPr>
                <a:defRPr/>
              </a:pPr>
              <a:t>‹#›</a:t>
            </a:fld>
            <a:endParaRPr lang="en-US" dirty="0"/>
          </a:p>
        </p:txBody>
      </p:sp>
      <p:cxnSp>
        <p:nvCxnSpPr>
          <p:cNvPr id="2054"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Arial" pitchFamily="34" charset="0"/>
                <a:cs typeface="Arial" pitchFamily="34" charset="0"/>
              </a:rPr>
              <a:t>ABPS Infrastructure Advisory Private Limited</a:t>
            </a:r>
          </a:p>
        </p:txBody>
      </p:sp>
      <p:cxnSp>
        <p:nvCxnSpPr>
          <p:cNvPr id="14" name="Straight Connector 13"/>
          <p:cNvCxnSpPr/>
          <p:nvPr/>
        </p:nvCxnSpPr>
        <p:spPr>
          <a:xfrm>
            <a:off x="30163" y="6399212"/>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95300" y="76200"/>
            <a:ext cx="8915400" cy="11430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4099" name="Text Placeholder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521450" y="6340475"/>
            <a:ext cx="2311400" cy="365125"/>
          </a:xfrm>
          <a:prstGeom prst="rect">
            <a:avLst/>
          </a:prstGeom>
        </p:spPr>
        <p:txBody>
          <a:bodyPr vert="horz" wrap="square" lIns="103163" tIns="51581" rIns="103163" bIns="51581" numCol="1" anchor="ctr" anchorCtr="0" compatLnSpc="1">
            <a:prstTxWarp prst="textNoShape">
              <a:avLst/>
            </a:prstTxWarp>
          </a:bodyPr>
          <a:lstStyle>
            <a:lvl1pPr>
              <a:defRPr sz="1400">
                <a:solidFill>
                  <a:srgbClr val="898989"/>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4"/>
          </p:nvPr>
        </p:nvSpPr>
        <p:spPr>
          <a:xfrm>
            <a:off x="7099300" y="6356350"/>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400">
                <a:solidFill>
                  <a:srgbClr val="898989"/>
                </a:solidFill>
                <a:latin typeface="Calibri" charset="0"/>
                <a:ea typeface="ＭＳ Ｐゴシック" charset="-128"/>
              </a:defRPr>
            </a:lvl1pPr>
          </a:lstStyle>
          <a:p>
            <a:pPr>
              <a:defRPr/>
            </a:pPr>
            <a:fld id="{89F066D7-6768-41FC-AAAF-FB3177E68D96}" type="slidenum">
              <a:rPr lang="en-US"/>
              <a:pPr>
                <a:defRPr/>
              </a:pPr>
              <a:t>‹#›</a:t>
            </a:fld>
            <a:endParaRPr lang="en-US"/>
          </a:p>
        </p:txBody>
      </p:sp>
      <p:cxnSp>
        <p:nvCxnSpPr>
          <p:cNvPr id="4102" name="Straight Connector 16"/>
          <p:cNvCxnSpPr>
            <a:cxnSpLocks noChangeShapeType="1"/>
          </p:cNvCxnSpPr>
          <p:nvPr/>
        </p:nvCxnSpPr>
        <p:spPr bwMode="auto">
          <a:xfrm>
            <a:off x="0" y="1066800"/>
            <a:ext cx="9906000" cy="0"/>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412750" y="6397625"/>
            <a:ext cx="4387850" cy="350838"/>
          </a:xfrm>
          <a:prstGeom prst="rect">
            <a:avLst/>
          </a:prstGeom>
          <a:noFill/>
          <a:ln w="9525">
            <a:noFill/>
            <a:miter lim="800000"/>
            <a:headEnd/>
            <a:tailEnd/>
          </a:ln>
          <a:effectLst/>
        </p:spPr>
        <p:txBody>
          <a:bodyPr lIns="103163" tIns="51581" rIns="103163" bIns="51581">
            <a:spAutoFit/>
          </a:bodyPr>
          <a:lstStyle/>
          <a:p>
            <a:pPr eaLnBrk="0" hangingPunct="0">
              <a:defRPr/>
            </a:pPr>
            <a:r>
              <a:rPr lang="en-US" sz="1600" b="1">
                <a:solidFill>
                  <a:srgbClr val="002060"/>
                </a:solidFill>
                <a:latin typeface="Times New Roman" charset="0"/>
                <a:ea typeface="ＭＳ Ｐゴシック" charset="-128"/>
              </a:rPr>
              <a:t>ABPS Infrastructure Advisory Private Limited</a:t>
            </a:r>
          </a:p>
        </p:txBody>
      </p:sp>
      <p:cxnSp>
        <p:nvCxnSpPr>
          <p:cNvPr id="14" name="Straight Connector 13"/>
          <p:cNvCxnSpPr/>
          <p:nvPr/>
        </p:nvCxnSpPr>
        <p:spPr>
          <a:xfrm>
            <a:off x="0" y="6324600"/>
            <a:ext cx="9906000"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95300" y="76200"/>
            <a:ext cx="8915400" cy="11430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95300" y="1600200"/>
            <a:ext cx="8915400" cy="4525963"/>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521450" y="6340475"/>
            <a:ext cx="2311400" cy="365125"/>
          </a:xfrm>
          <a:prstGeom prst="rect">
            <a:avLst/>
          </a:prstGeom>
        </p:spPr>
        <p:txBody>
          <a:bodyPr vert="horz" wrap="square" lIns="103163" tIns="51581" rIns="103163" bIns="51581" numCol="1" anchor="ctr" anchorCtr="0" compatLnSpc="1">
            <a:prstTxWarp prst="textNoShape">
              <a:avLst/>
            </a:prstTxWarp>
          </a:bodyPr>
          <a:lstStyle>
            <a:lvl1pPr>
              <a:defRPr sz="1400">
                <a:solidFill>
                  <a:srgbClr val="898989"/>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4"/>
          </p:nvPr>
        </p:nvSpPr>
        <p:spPr>
          <a:xfrm>
            <a:off x="7099300" y="6356350"/>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400">
                <a:solidFill>
                  <a:srgbClr val="898989"/>
                </a:solidFill>
                <a:latin typeface="Calibri" charset="0"/>
                <a:ea typeface="ＭＳ Ｐゴシック" charset="-128"/>
              </a:defRPr>
            </a:lvl1pPr>
          </a:lstStyle>
          <a:p>
            <a:pPr>
              <a:defRPr/>
            </a:pPr>
            <a:fld id="{9A235E66-AC46-4CE2-961A-C152BCBFB75E}" type="slidenum">
              <a:rPr lang="en-US"/>
              <a:pPr>
                <a:defRPr/>
              </a:pPr>
              <a:t>‹#›</a:t>
            </a:fld>
            <a:endParaRPr lang="en-US"/>
          </a:p>
        </p:txBody>
      </p:sp>
      <p:cxnSp>
        <p:nvCxnSpPr>
          <p:cNvPr id="5126" name="Straight Connector 16"/>
          <p:cNvCxnSpPr>
            <a:cxnSpLocks noChangeShapeType="1"/>
          </p:cNvCxnSpPr>
          <p:nvPr/>
        </p:nvCxnSpPr>
        <p:spPr bwMode="auto">
          <a:xfrm>
            <a:off x="0" y="1066800"/>
            <a:ext cx="9906000" cy="0"/>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412750" y="6397625"/>
            <a:ext cx="4387850" cy="350838"/>
          </a:xfrm>
          <a:prstGeom prst="rect">
            <a:avLst/>
          </a:prstGeom>
          <a:noFill/>
          <a:ln w="9525">
            <a:noFill/>
            <a:miter lim="800000"/>
            <a:headEnd/>
            <a:tailEnd/>
          </a:ln>
          <a:effectLst/>
        </p:spPr>
        <p:txBody>
          <a:bodyPr lIns="103163" tIns="51581" rIns="103163" bIns="51581">
            <a:spAutoFit/>
          </a:bodyPr>
          <a:lstStyle/>
          <a:p>
            <a:pPr eaLnBrk="0" hangingPunct="0">
              <a:defRPr/>
            </a:pPr>
            <a:r>
              <a:rPr lang="en-US" sz="1600" b="1">
                <a:solidFill>
                  <a:srgbClr val="002060"/>
                </a:solidFill>
                <a:latin typeface="Times New Roman" charset="0"/>
                <a:ea typeface="ＭＳ Ｐゴシック" charset="-128"/>
              </a:rPr>
              <a:t>ABPS Infrastructure Advisory Private Limited</a:t>
            </a:r>
          </a:p>
        </p:txBody>
      </p:sp>
      <p:cxnSp>
        <p:nvCxnSpPr>
          <p:cNvPr id="14" name="Straight Connector 13"/>
          <p:cNvCxnSpPr/>
          <p:nvPr/>
        </p:nvCxnSpPr>
        <p:spPr>
          <a:xfrm>
            <a:off x="0" y="6324600"/>
            <a:ext cx="9906000"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332803" name="Rectangle 3"/>
          <p:cNvSpPr>
            <a:spLocks noGrp="1" noChangeArrowheads="1"/>
          </p:cNvSpPr>
          <p:nvPr>
            <p:ph type="title"/>
          </p:nvPr>
        </p:nvSpPr>
        <p:spPr bwMode="auto">
          <a:xfrm>
            <a:off x="838200" y="349250"/>
            <a:ext cx="7761288"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332804" name="Rectangle 4"/>
          <p:cNvSpPr>
            <a:spLocks noGrp="1" noChangeArrowheads="1"/>
          </p:cNvSpPr>
          <p:nvPr>
            <p:ph type="body" idx="1"/>
          </p:nvPr>
        </p:nvSpPr>
        <p:spPr bwMode="auto">
          <a:xfrm>
            <a:off x="838200" y="1062038"/>
            <a:ext cx="8758238" cy="53308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endParaRPr lang="en-GB" smtClean="0"/>
          </a:p>
          <a:p>
            <a:pPr lvl="4"/>
            <a:endParaRPr lang="en-GB" smtClean="0"/>
          </a:p>
        </p:txBody>
      </p:sp>
      <p:sp>
        <p:nvSpPr>
          <p:cNvPr id="332806" name="Line 6"/>
          <p:cNvSpPr>
            <a:spLocks noChangeShapeType="1"/>
          </p:cNvSpPr>
          <p:nvPr/>
        </p:nvSpPr>
        <p:spPr bwMode="auto">
          <a:xfrm>
            <a:off x="1212850" y="6653213"/>
            <a:ext cx="8364538" cy="0"/>
          </a:xfrm>
          <a:prstGeom prst="line">
            <a:avLst/>
          </a:prstGeom>
          <a:noFill/>
          <a:ln w="19050">
            <a:solidFill>
              <a:srgbClr val="043372"/>
            </a:solidFill>
            <a:round/>
            <a:headEnd/>
            <a:tailEnd/>
          </a:ln>
          <a:effectLst/>
        </p:spPr>
        <p:txBody>
          <a:bodyPr wrap="none" anchor="ctr"/>
          <a:lstStyle/>
          <a:p>
            <a:pPr defTabSz="914400" fontAlgn="auto">
              <a:spcBef>
                <a:spcPts val="0"/>
              </a:spcBef>
              <a:spcAft>
                <a:spcPts val="0"/>
              </a:spcAft>
              <a:defRPr/>
            </a:pPr>
            <a:endParaRPr lang="en-US" sz="1800">
              <a:solidFill>
                <a:srgbClr val="FFFFFF"/>
              </a:solidFill>
              <a:ea typeface="+mn-ea"/>
              <a:cs typeface="Arial" charset="0"/>
            </a:endParaRPr>
          </a:p>
        </p:txBody>
      </p:sp>
      <p:sp>
        <p:nvSpPr>
          <p:cNvPr id="332807" name="Text Box 7"/>
          <p:cNvSpPr txBox="1">
            <a:spLocks noChangeArrowheads="1"/>
          </p:cNvSpPr>
          <p:nvPr/>
        </p:nvSpPr>
        <p:spPr bwMode="auto">
          <a:xfrm>
            <a:off x="7215188" y="6597650"/>
            <a:ext cx="2082800" cy="285750"/>
          </a:xfrm>
          <a:prstGeom prst="rect">
            <a:avLst/>
          </a:prstGeom>
          <a:noFill/>
          <a:ln w="19050">
            <a:noFill/>
            <a:miter lim="800000"/>
            <a:headEnd/>
            <a:tailEnd/>
          </a:ln>
          <a:effectLst/>
        </p:spPr>
        <p:txBody>
          <a:bodyPr wrap="none" anchor="ctr">
            <a:spAutoFit/>
          </a:bodyPr>
          <a:lstStyle/>
          <a:p>
            <a:pPr defTabSz="914400" fontAlgn="auto">
              <a:lnSpc>
                <a:spcPct val="140000"/>
              </a:lnSpc>
              <a:spcBef>
                <a:spcPct val="20000"/>
              </a:spcBef>
              <a:spcAft>
                <a:spcPts val="0"/>
              </a:spcAft>
              <a:buClr>
                <a:srgbClr val="CC0000"/>
              </a:buClr>
              <a:buSzPct val="110000"/>
              <a:defRPr/>
            </a:pPr>
            <a:r>
              <a:rPr lang="en-GB" sz="900" i="1" dirty="0">
                <a:solidFill>
                  <a:srgbClr val="043372"/>
                </a:solidFill>
                <a:latin typeface="Book Antiqua" pitchFamily="18" charset="0"/>
                <a:ea typeface="+mn-ea"/>
                <a:cs typeface="Arial" charset="0"/>
              </a:rPr>
              <a:t>Practical Solutions to Real Life Problems</a:t>
            </a:r>
          </a:p>
        </p:txBody>
      </p:sp>
      <p:sp>
        <p:nvSpPr>
          <p:cNvPr id="332809" name="Text Box 9"/>
          <p:cNvSpPr txBox="1">
            <a:spLocks noChangeArrowheads="1"/>
          </p:cNvSpPr>
          <p:nvPr/>
        </p:nvSpPr>
        <p:spPr bwMode="auto">
          <a:xfrm>
            <a:off x="836613" y="6602413"/>
            <a:ext cx="3221037" cy="261937"/>
          </a:xfrm>
          <a:prstGeom prst="rect">
            <a:avLst/>
          </a:prstGeom>
          <a:noFill/>
          <a:ln w="9525">
            <a:noFill/>
            <a:miter lim="800000"/>
            <a:headEnd/>
            <a:tailEnd/>
          </a:ln>
          <a:effectLst/>
        </p:spPr>
        <p:txBody>
          <a:bodyPr wrap="none">
            <a:spAutoFit/>
          </a:bodyPr>
          <a:lstStyle/>
          <a:p>
            <a:pPr defTabSz="914400">
              <a:defRPr/>
            </a:pPr>
            <a:r>
              <a:rPr lang="en-US" sz="1100" b="1" dirty="0">
                <a:solidFill>
                  <a:srgbClr val="000078"/>
                </a:solidFill>
                <a:ea typeface="+mn-ea"/>
                <a:cs typeface="Arial" charset="0"/>
              </a:rPr>
              <a:t>ABPS Infrastructure Advisory Private Limited</a:t>
            </a:r>
          </a:p>
        </p:txBody>
      </p:sp>
      <p:pic>
        <p:nvPicPr>
          <p:cNvPr id="6151" name="Picture 22" descr="logo1finalcolor"/>
          <p:cNvPicPr>
            <a:picLocks noChangeAspect="1" noChangeArrowheads="1"/>
          </p:cNvPicPr>
          <p:nvPr/>
        </p:nvPicPr>
        <p:blipFill>
          <a:blip r:embed="rId13" cstate="print">
            <a:clrChange>
              <a:clrFrom>
                <a:srgbClr val="FFFFFF"/>
              </a:clrFrom>
              <a:clrTo>
                <a:srgbClr val="FFFFFF">
                  <a:alpha val="0"/>
                </a:srgbClr>
              </a:clrTo>
            </a:clrChange>
          </a:blip>
          <a:srcRect/>
          <a:stretch>
            <a:fillRect/>
          </a:stretch>
        </p:blipFill>
        <p:spPr bwMode="auto">
          <a:xfrm>
            <a:off x="0" y="6218238"/>
            <a:ext cx="914400" cy="639762"/>
          </a:xfrm>
          <a:prstGeom prst="rect">
            <a:avLst/>
          </a:prstGeom>
          <a:noFill/>
          <a:ln w="9525">
            <a:noFill/>
            <a:miter lim="800000"/>
            <a:headEnd/>
            <a:tailEnd/>
          </a:ln>
        </p:spPr>
      </p:pic>
      <p:sp>
        <p:nvSpPr>
          <p:cNvPr id="55300" name="Line 4"/>
          <p:cNvSpPr>
            <a:spLocks noChangeShapeType="1"/>
          </p:cNvSpPr>
          <p:nvPr/>
        </p:nvSpPr>
        <p:spPr bwMode="auto">
          <a:xfrm flipV="1">
            <a:off x="0" y="933450"/>
            <a:ext cx="9906000" cy="0"/>
          </a:xfrm>
          <a:prstGeom prst="line">
            <a:avLst/>
          </a:prstGeom>
          <a:noFill/>
          <a:ln w="50800">
            <a:solidFill>
              <a:srgbClr val="003399"/>
            </a:solidFill>
            <a:round/>
            <a:headEnd/>
            <a:tailEnd/>
          </a:ln>
          <a:effectLst/>
        </p:spPr>
        <p:txBody>
          <a:bodyPr wrap="none" anchor="ctr"/>
          <a:lstStyle/>
          <a:p>
            <a:pPr algn="ctr" defTabSz="914400" eaLnBrk="0" hangingPunct="0">
              <a:lnSpc>
                <a:spcPct val="110000"/>
              </a:lnSpc>
              <a:spcBef>
                <a:spcPct val="20000"/>
              </a:spcBef>
              <a:buClr>
                <a:srgbClr val="FFFFFF"/>
              </a:buClr>
              <a:buSzPct val="75000"/>
              <a:defRPr/>
            </a:pPr>
            <a:endParaRPr lang="en-GB" b="1">
              <a:solidFill>
                <a:srgbClr val="A50021"/>
              </a:solidFill>
              <a:latin typeface="Book Antiqua" pitchFamily="18" charset="0"/>
              <a:ea typeface="+mn-ea"/>
              <a:cs typeface="Arial" charset="0"/>
            </a:endParaRPr>
          </a:p>
        </p:txBody>
      </p:sp>
    </p:spTree>
  </p:cSld>
  <p:clrMap bg1="dk2" tx1="lt1" bg2="dk1"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hf hdr="0" ftr="0" dt="0"/>
  <p:txStyles>
    <p:titleStyle>
      <a:lvl1pPr algn="l" rtl="0" eaLnBrk="0" fontAlgn="base" hangingPunct="0">
        <a:spcBef>
          <a:spcPct val="0"/>
        </a:spcBef>
        <a:spcAft>
          <a:spcPct val="0"/>
        </a:spcAft>
        <a:defRPr sz="3200" b="1" i="1">
          <a:solidFill>
            <a:srgbClr val="FF0000"/>
          </a:solidFill>
          <a:effectLst>
            <a:outerShdw blurRad="38100" dist="38100" dir="2700000" algn="tl">
              <a:srgbClr val="C0C0C0"/>
            </a:outerShdw>
          </a:effectLst>
          <a:latin typeface="Arial" charset="0"/>
          <a:ea typeface="+mj-ea"/>
          <a:cs typeface="+mj-cs"/>
        </a:defRPr>
      </a:lvl1pPr>
      <a:lvl2pPr algn="l" rtl="0" eaLnBrk="0" fontAlgn="base" hangingPunct="0">
        <a:spcBef>
          <a:spcPct val="0"/>
        </a:spcBef>
        <a:spcAft>
          <a:spcPct val="0"/>
        </a:spcAft>
        <a:defRPr sz="3200" b="1" i="1">
          <a:solidFill>
            <a:srgbClr val="FF0000"/>
          </a:solidFill>
          <a:effectLst>
            <a:outerShdw blurRad="38100" dist="38100" dir="2700000" algn="tl">
              <a:srgbClr val="C0C0C0"/>
            </a:outerShdw>
          </a:effectLst>
          <a:latin typeface="Arial" charset="0"/>
        </a:defRPr>
      </a:lvl2pPr>
      <a:lvl3pPr algn="l" rtl="0" eaLnBrk="0" fontAlgn="base" hangingPunct="0">
        <a:spcBef>
          <a:spcPct val="0"/>
        </a:spcBef>
        <a:spcAft>
          <a:spcPct val="0"/>
        </a:spcAft>
        <a:defRPr sz="3200" b="1" i="1">
          <a:solidFill>
            <a:srgbClr val="FF0000"/>
          </a:solidFill>
          <a:effectLst>
            <a:outerShdw blurRad="38100" dist="38100" dir="2700000" algn="tl">
              <a:srgbClr val="C0C0C0"/>
            </a:outerShdw>
          </a:effectLst>
          <a:latin typeface="Arial" charset="0"/>
        </a:defRPr>
      </a:lvl3pPr>
      <a:lvl4pPr algn="l" rtl="0" eaLnBrk="0" fontAlgn="base" hangingPunct="0">
        <a:spcBef>
          <a:spcPct val="0"/>
        </a:spcBef>
        <a:spcAft>
          <a:spcPct val="0"/>
        </a:spcAft>
        <a:defRPr sz="3200" b="1" i="1">
          <a:solidFill>
            <a:srgbClr val="FF0000"/>
          </a:solidFill>
          <a:effectLst>
            <a:outerShdw blurRad="38100" dist="38100" dir="2700000" algn="tl">
              <a:srgbClr val="C0C0C0"/>
            </a:outerShdw>
          </a:effectLst>
          <a:latin typeface="Arial" charset="0"/>
        </a:defRPr>
      </a:lvl4pPr>
      <a:lvl5pPr algn="l" rtl="0" eaLnBrk="0" fontAlgn="base" hangingPunct="0">
        <a:spcBef>
          <a:spcPct val="0"/>
        </a:spcBef>
        <a:spcAft>
          <a:spcPct val="0"/>
        </a:spcAft>
        <a:defRPr sz="3200" b="1" i="1">
          <a:solidFill>
            <a:srgbClr val="FF0000"/>
          </a:solidFill>
          <a:effectLst>
            <a:outerShdw blurRad="38100" dist="38100" dir="2700000" algn="tl">
              <a:srgbClr val="C0C0C0"/>
            </a:outerShdw>
          </a:effectLst>
          <a:latin typeface="Arial" charset="0"/>
        </a:defRPr>
      </a:lvl5pPr>
      <a:lvl6pPr marL="457200" algn="l" rtl="0" fontAlgn="base">
        <a:spcBef>
          <a:spcPct val="0"/>
        </a:spcBef>
        <a:spcAft>
          <a:spcPct val="0"/>
        </a:spcAft>
        <a:defRPr sz="3200" b="1" i="1">
          <a:solidFill>
            <a:srgbClr val="FF0000"/>
          </a:solidFill>
          <a:effectLst>
            <a:outerShdw blurRad="38100" dist="38100" dir="2700000" algn="tl">
              <a:srgbClr val="C0C0C0"/>
            </a:outerShdw>
          </a:effectLst>
          <a:latin typeface="Book Antiqua" pitchFamily="18" charset="0"/>
        </a:defRPr>
      </a:lvl6pPr>
      <a:lvl7pPr marL="914400" algn="l" rtl="0" fontAlgn="base">
        <a:spcBef>
          <a:spcPct val="0"/>
        </a:spcBef>
        <a:spcAft>
          <a:spcPct val="0"/>
        </a:spcAft>
        <a:defRPr sz="3200" b="1" i="1">
          <a:solidFill>
            <a:srgbClr val="FF0000"/>
          </a:solidFill>
          <a:effectLst>
            <a:outerShdw blurRad="38100" dist="38100" dir="2700000" algn="tl">
              <a:srgbClr val="C0C0C0"/>
            </a:outerShdw>
          </a:effectLst>
          <a:latin typeface="Book Antiqua" pitchFamily="18" charset="0"/>
        </a:defRPr>
      </a:lvl7pPr>
      <a:lvl8pPr marL="1371600" algn="l" rtl="0" fontAlgn="base">
        <a:spcBef>
          <a:spcPct val="0"/>
        </a:spcBef>
        <a:spcAft>
          <a:spcPct val="0"/>
        </a:spcAft>
        <a:defRPr sz="3200" b="1" i="1">
          <a:solidFill>
            <a:srgbClr val="FF0000"/>
          </a:solidFill>
          <a:effectLst>
            <a:outerShdw blurRad="38100" dist="38100" dir="2700000" algn="tl">
              <a:srgbClr val="C0C0C0"/>
            </a:outerShdw>
          </a:effectLst>
          <a:latin typeface="Book Antiqua" pitchFamily="18" charset="0"/>
        </a:defRPr>
      </a:lvl8pPr>
      <a:lvl9pPr marL="1828800" algn="l" rtl="0" fontAlgn="base">
        <a:spcBef>
          <a:spcPct val="0"/>
        </a:spcBef>
        <a:spcAft>
          <a:spcPct val="0"/>
        </a:spcAft>
        <a:defRPr sz="3200" b="1" i="1">
          <a:solidFill>
            <a:srgbClr val="FF0000"/>
          </a:solidFill>
          <a:effectLst>
            <a:outerShdw blurRad="38100" dist="38100" dir="2700000" algn="tl">
              <a:srgbClr val="C0C0C0"/>
            </a:outerShdw>
          </a:effectLst>
          <a:latin typeface="Book Antiqua" pitchFamily="18" charset="0"/>
        </a:defRPr>
      </a:lvl9pPr>
    </p:titleStyle>
    <p:bodyStyle>
      <a:lvl1pPr marL="341313" indent="-341313" algn="l" rtl="0" eaLnBrk="0" fontAlgn="base" hangingPunct="0">
        <a:spcBef>
          <a:spcPct val="20000"/>
        </a:spcBef>
        <a:spcAft>
          <a:spcPct val="0"/>
        </a:spcAft>
        <a:buChar char="•"/>
        <a:defRPr sz="2800" b="1">
          <a:solidFill>
            <a:srgbClr val="336699"/>
          </a:solidFill>
          <a:effectLst>
            <a:outerShdw blurRad="38100" dist="38100" dir="2700000" algn="tl">
              <a:srgbClr val="C0C0C0"/>
            </a:outerShdw>
          </a:effectLst>
          <a:latin typeface="Arial" charset="0"/>
          <a:ea typeface="+mn-ea"/>
          <a:cs typeface="+mn-cs"/>
        </a:defRPr>
      </a:lvl1pPr>
      <a:lvl2pPr marL="744538" indent="-288925" algn="l" rtl="0" eaLnBrk="0" fontAlgn="base" hangingPunct="0">
        <a:spcBef>
          <a:spcPct val="20000"/>
        </a:spcBef>
        <a:spcAft>
          <a:spcPct val="0"/>
        </a:spcAft>
        <a:buChar char="–"/>
        <a:defRPr sz="2200" b="1">
          <a:solidFill>
            <a:srgbClr val="FF0000"/>
          </a:solidFill>
          <a:effectLst>
            <a:outerShdw blurRad="38100" dist="38100" dir="2700000" algn="tl">
              <a:srgbClr val="C0C0C0"/>
            </a:outerShdw>
          </a:effectLst>
          <a:latin typeface="Arial" charset="0"/>
        </a:defRPr>
      </a:lvl2pPr>
      <a:lvl3pPr marL="1139825" indent="-280988" algn="l" rtl="0" eaLnBrk="0" fontAlgn="base" hangingPunct="0">
        <a:spcBef>
          <a:spcPct val="20000"/>
        </a:spcBef>
        <a:spcAft>
          <a:spcPct val="0"/>
        </a:spcAft>
        <a:buChar char="•"/>
        <a:defRPr sz="2400" b="1">
          <a:solidFill>
            <a:srgbClr val="336699"/>
          </a:solidFill>
          <a:effectLst>
            <a:outerShdw blurRad="38100" dist="38100" dir="2700000" algn="tl">
              <a:srgbClr val="C0C0C0"/>
            </a:outerShdw>
          </a:effectLst>
          <a:latin typeface="Arial" charset="0"/>
        </a:defRPr>
      </a:lvl3pPr>
      <a:lvl4pPr marL="1546225" indent="-292100" algn="l" rtl="0" eaLnBrk="0" fontAlgn="base" hangingPunct="0">
        <a:spcBef>
          <a:spcPct val="25000"/>
        </a:spcBef>
        <a:spcAft>
          <a:spcPct val="0"/>
        </a:spcAft>
        <a:buSzPct val="90000"/>
        <a:buFont typeface="Symbol" pitchFamily="18" charset="2"/>
        <a:buChar char="-"/>
        <a:defRPr sz="2000" b="1">
          <a:solidFill>
            <a:srgbClr val="336699"/>
          </a:solidFill>
          <a:effectLst>
            <a:outerShdw blurRad="38100" dist="38100" dir="2700000" algn="tl">
              <a:srgbClr val="C0C0C0"/>
            </a:outerShdw>
          </a:effectLst>
          <a:latin typeface="Arial" charset="0"/>
        </a:defRPr>
      </a:lvl4pPr>
      <a:lvl5pPr marL="1941513" indent="-280988" algn="l" rtl="0" eaLnBrk="0" fontAlgn="base" hangingPunct="0">
        <a:spcBef>
          <a:spcPct val="25000"/>
        </a:spcBef>
        <a:spcAft>
          <a:spcPct val="0"/>
        </a:spcAft>
        <a:buSzPct val="90000"/>
        <a:buFont typeface="Symbol" pitchFamily="18" charset="2"/>
        <a:buChar char="-"/>
        <a:defRPr sz="2600">
          <a:solidFill>
            <a:schemeClr val="tx1"/>
          </a:solidFill>
          <a:latin typeface="Arial" charset="0"/>
        </a:defRPr>
      </a:lvl5pPr>
      <a:lvl6pPr marL="2398713" indent="-280988" algn="l" rtl="0" fontAlgn="base">
        <a:spcBef>
          <a:spcPct val="25000"/>
        </a:spcBef>
        <a:spcAft>
          <a:spcPct val="0"/>
        </a:spcAft>
        <a:buSzPct val="90000"/>
        <a:buFont typeface="Symbol" pitchFamily="18" charset="2"/>
        <a:buChar char="-"/>
        <a:defRPr sz="2600">
          <a:solidFill>
            <a:schemeClr val="tx1"/>
          </a:solidFill>
          <a:latin typeface="+mn-lt"/>
        </a:defRPr>
      </a:lvl6pPr>
      <a:lvl7pPr marL="2855913" indent="-280988" algn="l" rtl="0" fontAlgn="base">
        <a:spcBef>
          <a:spcPct val="25000"/>
        </a:spcBef>
        <a:spcAft>
          <a:spcPct val="0"/>
        </a:spcAft>
        <a:buSzPct val="90000"/>
        <a:buFont typeface="Symbol" pitchFamily="18" charset="2"/>
        <a:buChar char="-"/>
        <a:defRPr sz="2600">
          <a:solidFill>
            <a:schemeClr val="tx1"/>
          </a:solidFill>
          <a:latin typeface="+mn-lt"/>
        </a:defRPr>
      </a:lvl7pPr>
      <a:lvl8pPr marL="3313113" indent="-280988" algn="l" rtl="0" fontAlgn="base">
        <a:spcBef>
          <a:spcPct val="25000"/>
        </a:spcBef>
        <a:spcAft>
          <a:spcPct val="0"/>
        </a:spcAft>
        <a:buSzPct val="90000"/>
        <a:buFont typeface="Symbol" pitchFamily="18" charset="2"/>
        <a:buChar char="-"/>
        <a:defRPr sz="2600">
          <a:solidFill>
            <a:schemeClr val="tx1"/>
          </a:solidFill>
          <a:latin typeface="+mn-lt"/>
        </a:defRPr>
      </a:lvl8pPr>
      <a:lvl9pPr marL="3770313" indent="-280988" algn="l" rtl="0" fontAlgn="base">
        <a:spcBef>
          <a:spcPct val="25000"/>
        </a:spcBef>
        <a:spcAft>
          <a:spcPct val="0"/>
        </a:spcAft>
        <a:buSzPct val="90000"/>
        <a:buFont typeface="Symbol" pitchFamily="18" charset="2"/>
        <a:buChar char="-"/>
        <a:defRPr sz="2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5283200" y="6553200"/>
            <a:ext cx="2311400" cy="304800"/>
          </a:xfrm>
          <a:prstGeom prst="rect">
            <a:avLst/>
          </a:prstGeom>
        </p:spPr>
        <p:txBody>
          <a:bodyPr vert="horz" wrap="square" lIns="103163" tIns="51581" rIns="103163" bIns="51581" numCol="1" anchor="ctr" anchorCtr="0" compatLnSpc="1">
            <a:prstTxWarp prst="textNoShape">
              <a:avLst/>
            </a:prstTxWarp>
          </a:bodyPr>
          <a:lstStyle>
            <a:lvl1pPr>
              <a:defRPr sz="1400">
                <a:solidFill>
                  <a:srgbClr val="898989"/>
                </a:solidFill>
                <a:latin typeface="Calibri" charset="0"/>
                <a:ea typeface="ＭＳ Ｐゴシック" charset="-128"/>
              </a:defRPr>
            </a:lvl1pPr>
          </a:lstStyle>
          <a:p>
            <a:pPr>
              <a:defRPr/>
            </a:pPr>
            <a:endParaRPr lang="en-US"/>
          </a:p>
        </p:txBody>
      </p:sp>
      <p:sp>
        <p:nvSpPr>
          <p:cNvPr id="6" name="Slide Number Placeholder 5"/>
          <p:cNvSpPr>
            <a:spLocks noGrp="1"/>
          </p:cNvSpPr>
          <p:nvPr>
            <p:ph type="sldNum" sz="quarter" idx="4"/>
          </p:nvPr>
        </p:nvSpPr>
        <p:spPr>
          <a:xfrm>
            <a:off x="7594600" y="6553200"/>
            <a:ext cx="2311400" cy="304800"/>
          </a:xfrm>
          <a:prstGeom prst="rect">
            <a:avLst/>
          </a:prstGeom>
        </p:spPr>
        <p:txBody>
          <a:bodyPr vert="horz" wrap="square" lIns="103163" tIns="51581" rIns="103163" bIns="51581" numCol="1" anchor="ctr" anchorCtr="0" compatLnSpc="1">
            <a:prstTxWarp prst="textNoShape">
              <a:avLst/>
            </a:prstTxWarp>
          </a:bodyPr>
          <a:lstStyle>
            <a:lvl1pPr algn="r">
              <a:defRPr sz="1400">
                <a:solidFill>
                  <a:srgbClr val="898989"/>
                </a:solidFill>
                <a:latin typeface="Calibri" charset="0"/>
                <a:ea typeface="ＭＳ Ｐゴシック" charset="-128"/>
              </a:defRPr>
            </a:lvl1pPr>
          </a:lstStyle>
          <a:p>
            <a:pPr>
              <a:defRPr/>
            </a:pPr>
            <a:fld id="{322352B5-7C1D-480F-94CA-77A23DF224B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Lst>
  <p:hf hdr="0" ftr="0" dt="0"/>
  <p:txStyles>
    <p:titleStyle>
      <a:lvl1pPr algn="ctr" defTabSz="1030288" rtl="0" eaLnBrk="0" fontAlgn="base" hangingPunct="0">
        <a:spcBef>
          <a:spcPct val="0"/>
        </a:spcBef>
        <a:spcAft>
          <a:spcPct val="0"/>
        </a:spcAft>
        <a:defRPr sz="5000" kern="1200">
          <a:solidFill>
            <a:schemeClr val="tx1"/>
          </a:solidFill>
          <a:latin typeface="+mj-lt"/>
          <a:ea typeface="MS PGothic" pitchFamily="34" charset="-128"/>
          <a:cs typeface="+mj-cs"/>
        </a:defRPr>
      </a:lvl1pPr>
      <a:lvl2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2pPr>
      <a:lvl3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3pPr>
      <a:lvl4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4pPr>
      <a:lvl5pPr algn="ctr" defTabSz="1030288" rtl="0" eaLnBrk="0" fontAlgn="base" hangingPunct="0">
        <a:spcBef>
          <a:spcPct val="0"/>
        </a:spcBef>
        <a:spcAft>
          <a:spcPct val="0"/>
        </a:spcAft>
        <a:defRPr sz="5000">
          <a:solidFill>
            <a:schemeClr val="tx1"/>
          </a:solidFill>
          <a:latin typeface="Calibri" pitchFamily="34" charset="0"/>
          <a:ea typeface="MS PGothic" pitchFamily="34" charset="-128"/>
        </a:defRPr>
      </a:lvl5pPr>
      <a:lvl6pPr marL="457200" algn="ctr" defTabSz="1030288" rtl="0" fontAlgn="base">
        <a:spcBef>
          <a:spcPct val="0"/>
        </a:spcBef>
        <a:spcAft>
          <a:spcPct val="0"/>
        </a:spcAft>
        <a:defRPr sz="5000">
          <a:solidFill>
            <a:schemeClr val="tx1"/>
          </a:solidFill>
          <a:latin typeface="Calibri" pitchFamily="34" charset="0"/>
        </a:defRPr>
      </a:lvl6pPr>
      <a:lvl7pPr marL="914400" algn="ctr" defTabSz="1030288" rtl="0" fontAlgn="base">
        <a:spcBef>
          <a:spcPct val="0"/>
        </a:spcBef>
        <a:spcAft>
          <a:spcPct val="0"/>
        </a:spcAft>
        <a:defRPr sz="5000">
          <a:solidFill>
            <a:schemeClr val="tx1"/>
          </a:solidFill>
          <a:latin typeface="Calibri" pitchFamily="34" charset="0"/>
        </a:defRPr>
      </a:lvl7pPr>
      <a:lvl8pPr marL="1371600" algn="ctr" defTabSz="1030288" rtl="0" fontAlgn="base">
        <a:spcBef>
          <a:spcPct val="0"/>
        </a:spcBef>
        <a:spcAft>
          <a:spcPct val="0"/>
        </a:spcAft>
        <a:defRPr sz="5000">
          <a:solidFill>
            <a:schemeClr val="tx1"/>
          </a:solidFill>
          <a:latin typeface="Calibri" pitchFamily="34" charset="0"/>
        </a:defRPr>
      </a:lvl8pPr>
      <a:lvl9pPr marL="1828800" algn="ctr" defTabSz="1030288" rtl="0" fontAlgn="base">
        <a:spcBef>
          <a:spcPct val="0"/>
        </a:spcBef>
        <a:spcAft>
          <a:spcPct val="0"/>
        </a:spcAft>
        <a:defRPr sz="5000">
          <a:solidFill>
            <a:schemeClr val="tx1"/>
          </a:solidFill>
          <a:latin typeface="Calibri" pitchFamily="34"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mn-lt"/>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mn-lt"/>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mn-lt"/>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8195"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Book Antiqua" pitchFamily="18"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Book Antiqua" pitchFamily="18" charset="0"/>
              </a:defRPr>
            </a:lvl1pPr>
          </a:lstStyle>
          <a:p>
            <a:pPr>
              <a:defRPr/>
            </a:pPr>
            <a:fld id="{F492AFB8-C7C3-4525-9541-2B9D19D8AC7A}" type="slidenum">
              <a:rPr lang="en-US"/>
              <a:pPr>
                <a:defRPr/>
              </a:pPr>
              <a:t>‹#›</a:t>
            </a:fld>
            <a:endParaRPr lang="en-US" dirty="0"/>
          </a:p>
        </p:txBody>
      </p:sp>
      <p:cxnSp>
        <p:nvCxnSpPr>
          <p:cNvPr id="8198"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Book Antiqua" pitchFamily="18" charset="0"/>
              </a:rPr>
              <a:t>ABPS Infrastructure Advisory Private Limited</a:t>
            </a:r>
          </a:p>
        </p:txBody>
      </p:sp>
      <p:cxnSp>
        <p:nvCxnSpPr>
          <p:cNvPr id="14" name="Straight Connector 13"/>
          <p:cNvCxnSpPr/>
          <p:nvPr/>
        </p:nvCxnSpPr>
        <p:spPr>
          <a:xfrm>
            <a:off x="30163" y="6324600"/>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Arial" pitchFamily="34" charset="0"/>
                <a:cs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Arial" pitchFamily="34" charset="0"/>
                <a:cs typeface="Arial" pitchFamily="34" charset="0"/>
              </a:defRPr>
            </a:lvl1pPr>
          </a:lstStyle>
          <a:p>
            <a:pPr>
              <a:defRPr/>
            </a:pPr>
            <a:fld id="{EF949F36-A01C-4E16-9A0F-71D5833911C4}" type="slidenum">
              <a:rPr lang="en-US" smtClean="0"/>
              <a:pPr>
                <a:defRPr/>
              </a:pPr>
              <a:t>‹#›</a:t>
            </a:fld>
            <a:endParaRPr lang="en-US" dirty="0"/>
          </a:p>
        </p:txBody>
      </p:sp>
      <p:cxnSp>
        <p:nvCxnSpPr>
          <p:cNvPr id="2054"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Arial" pitchFamily="34" charset="0"/>
                <a:cs typeface="Arial" pitchFamily="34" charset="0"/>
              </a:rPr>
              <a:t>ABPS Infrastructure Advisory Private Limited</a:t>
            </a:r>
          </a:p>
        </p:txBody>
      </p:sp>
      <p:cxnSp>
        <p:nvCxnSpPr>
          <p:cNvPr id="14" name="Straight Connector 13"/>
          <p:cNvCxnSpPr/>
          <p:nvPr/>
        </p:nvCxnSpPr>
        <p:spPr>
          <a:xfrm>
            <a:off x="30163" y="6399212"/>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95300" y="76200"/>
            <a:ext cx="89154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95300" y="1066800"/>
            <a:ext cx="8915400" cy="5181600"/>
          </a:xfrm>
          <a:prstGeom prst="rect">
            <a:avLst/>
          </a:prstGeom>
          <a:noFill/>
          <a:ln w="9525">
            <a:noFill/>
            <a:miter lim="800000"/>
            <a:headEnd/>
            <a:tailEnd/>
          </a:ln>
        </p:spPr>
        <p:txBody>
          <a:bodyPr vert="horz" wrap="square" lIns="103163" tIns="51581" rIns="103163" bIns="5158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7594600" y="6416675"/>
            <a:ext cx="2311400" cy="365125"/>
          </a:xfrm>
          <a:prstGeom prst="rect">
            <a:avLst/>
          </a:prstGeom>
        </p:spPr>
        <p:txBody>
          <a:bodyPr vert="horz" wrap="square" lIns="103163" tIns="51581" rIns="103163" bIns="51581" numCol="1" anchor="ctr" anchorCtr="0" compatLnSpc="1">
            <a:prstTxWarp prst="textNoShape">
              <a:avLst/>
            </a:prstTxWarp>
          </a:bodyPr>
          <a:lstStyle>
            <a:lvl1pPr algn="r">
              <a:defRPr sz="1000">
                <a:solidFill>
                  <a:srgbClr val="898989"/>
                </a:solidFill>
                <a:latin typeface="Arial" pitchFamily="34" charset="0"/>
                <a:cs typeface="Arial" pitchFamily="34" charset="0"/>
              </a:defRPr>
            </a:lvl1pPr>
          </a:lstStyle>
          <a:p>
            <a:pPr>
              <a:defRPr/>
            </a:pPr>
            <a:endParaRPr lang="en-US" dirty="0"/>
          </a:p>
        </p:txBody>
      </p:sp>
      <p:sp>
        <p:nvSpPr>
          <p:cNvPr id="6" name="Slide Number Placeholder 5"/>
          <p:cNvSpPr>
            <a:spLocks noGrp="1"/>
          </p:cNvSpPr>
          <p:nvPr>
            <p:ph type="sldNum" sz="quarter" idx="4"/>
          </p:nvPr>
        </p:nvSpPr>
        <p:spPr>
          <a:xfrm>
            <a:off x="3784600" y="6432550"/>
            <a:ext cx="2311400" cy="365125"/>
          </a:xfrm>
          <a:prstGeom prst="rect">
            <a:avLst/>
          </a:prstGeom>
        </p:spPr>
        <p:txBody>
          <a:bodyPr vert="horz" wrap="square" lIns="103163" tIns="51581" rIns="103163" bIns="51581" numCol="1" anchor="ctr" anchorCtr="0" compatLnSpc="1">
            <a:prstTxWarp prst="textNoShape">
              <a:avLst/>
            </a:prstTxWarp>
          </a:bodyPr>
          <a:lstStyle>
            <a:lvl1pPr algn="ctr">
              <a:defRPr sz="1000">
                <a:solidFill>
                  <a:srgbClr val="898989"/>
                </a:solidFill>
                <a:latin typeface="Arial" pitchFamily="34" charset="0"/>
                <a:cs typeface="Arial" pitchFamily="34" charset="0"/>
              </a:defRPr>
            </a:lvl1pPr>
          </a:lstStyle>
          <a:p>
            <a:pPr>
              <a:defRPr/>
            </a:pPr>
            <a:fld id="{EF949F36-A01C-4E16-9A0F-71D5833911C4}" type="slidenum">
              <a:rPr lang="en-US" smtClean="0"/>
              <a:pPr>
                <a:defRPr/>
              </a:pPr>
              <a:t>‹#›</a:t>
            </a:fld>
            <a:endParaRPr lang="en-US" dirty="0"/>
          </a:p>
        </p:txBody>
      </p:sp>
      <p:cxnSp>
        <p:nvCxnSpPr>
          <p:cNvPr id="2054" name="Straight Connector 16"/>
          <p:cNvCxnSpPr>
            <a:cxnSpLocks noChangeShapeType="1"/>
          </p:cNvCxnSpPr>
          <p:nvPr/>
        </p:nvCxnSpPr>
        <p:spPr bwMode="auto">
          <a:xfrm>
            <a:off x="17463" y="992188"/>
            <a:ext cx="9875837" cy="1587"/>
          </a:xfrm>
          <a:prstGeom prst="line">
            <a:avLst/>
          </a:prstGeom>
          <a:noFill/>
          <a:ln w="76200">
            <a:solidFill>
              <a:srgbClr val="000000"/>
            </a:solidFill>
            <a:round/>
            <a:headEnd/>
            <a:tailEnd/>
          </a:ln>
        </p:spPr>
      </p:cxnSp>
      <p:sp>
        <p:nvSpPr>
          <p:cNvPr id="12" name="Text Box 9"/>
          <p:cNvSpPr txBox="1">
            <a:spLocks noChangeArrowheads="1"/>
          </p:cNvSpPr>
          <p:nvPr/>
        </p:nvSpPr>
        <p:spPr bwMode="auto">
          <a:xfrm>
            <a:off x="0" y="6477000"/>
            <a:ext cx="3505200" cy="288925"/>
          </a:xfrm>
          <a:prstGeom prst="rect">
            <a:avLst/>
          </a:prstGeom>
          <a:noFill/>
          <a:ln w="9525">
            <a:noFill/>
            <a:miter lim="800000"/>
            <a:headEnd/>
            <a:tailEnd/>
          </a:ln>
          <a:effectLst/>
        </p:spPr>
        <p:txBody>
          <a:bodyPr lIns="103163" tIns="51581" rIns="103163" bIns="51581">
            <a:spAutoFit/>
          </a:bodyPr>
          <a:lstStyle/>
          <a:p>
            <a:pPr eaLnBrk="0" hangingPunct="0">
              <a:defRPr/>
            </a:pPr>
            <a:r>
              <a:rPr lang="en-US" sz="1200" b="1" dirty="0">
                <a:solidFill>
                  <a:srgbClr val="002060"/>
                </a:solidFill>
                <a:latin typeface="Arial" pitchFamily="34" charset="0"/>
                <a:cs typeface="Arial" pitchFamily="34" charset="0"/>
              </a:rPr>
              <a:t>ABPS Infrastructure Advisory Private Limited</a:t>
            </a:r>
          </a:p>
        </p:txBody>
      </p:sp>
      <p:cxnSp>
        <p:nvCxnSpPr>
          <p:cNvPr id="14" name="Straight Connector 13"/>
          <p:cNvCxnSpPr/>
          <p:nvPr/>
        </p:nvCxnSpPr>
        <p:spPr>
          <a:xfrm>
            <a:off x="30163" y="6399212"/>
            <a:ext cx="9875837" cy="15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Lst>
  <p:hf hdr="0" ftr="0" dt="0"/>
  <p:txStyles>
    <p:titleStyle>
      <a:lvl1pPr algn="ctr" defTabSz="1030288" rtl="0" eaLnBrk="0" fontAlgn="base" hangingPunct="0">
        <a:spcBef>
          <a:spcPct val="0"/>
        </a:spcBef>
        <a:spcAft>
          <a:spcPct val="0"/>
        </a:spcAft>
        <a:defRPr sz="3600" kern="1200">
          <a:solidFill>
            <a:srgbClr val="C00000"/>
          </a:solidFill>
          <a:latin typeface="Book Antiqua" pitchFamily="18" charset="0"/>
          <a:ea typeface="MS PGothic" pitchFamily="34" charset="-128"/>
          <a:cs typeface="+mj-cs"/>
        </a:defRPr>
      </a:lvl1pPr>
      <a:lvl2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2pPr>
      <a:lvl3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3pPr>
      <a:lvl4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4pPr>
      <a:lvl5pPr algn="ctr" defTabSz="1030288" rtl="0" eaLnBrk="0" fontAlgn="base" hangingPunct="0">
        <a:spcBef>
          <a:spcPct val="0"/>
        </a:spcBef>
        <a:spcAft>
          <a:spcPct val="0"/>
        </a:spcAft>
        <a:defRPr sz="3600">
          <a:solidFill>
            <a:srgbClr val="C00000"/>
          </a:solidFill>
          <a:latin typeface="Book Antiqua" pitchFamily="18" charset="0"/>
          <a:ea typeface="MS PGothic" pitchFamily="34" charset="-128"/>
        </a:defRPr>
      </a:lvl5pPr>
      <a:lvl6pPr marL="457200" algn="ctr" defTabSz="1030288" rtl="0" fontAlgn="base">
        <a:spcBef>
          <a:spcPct val="0"/>
        </a:spcBef>
        <a:spcAft>
          <a:spcPct val="0"/>
        </a:spcAft>
        <a:defRPr sz="3600">
          <a:solidFill>
            <a:srgbClr val="C00000"/>
          </a:solidFill>
          <a:latin typeface="Book Antiqua" pitchFamily="18" charset="0"/>
        </a:defRPr>
      </a:lvl6pPr>
      <a:lvl7pPr marL="914400" algn="ctr" defTabSz="1030288" rtl="0" fontAlgn="base">
        <a:spcBef>
          <a:spcPct val="0"/>
        </a:spcBef>
        <a:spcAft>
          <a:spcPct val="0"/>
        </a:spcAft>
        <a:defRPr sz="3600">
          <a:solidFill>
            <a:srgbClr val="C00000"/>
          </a:solidFill>
          <a:latin typeface="Book Antiqua" pitchFamily="18" charset="0"/>
        </a:defRPr>
      </a:lvl7pPr>
      <a:lvl8pPr marL="1371600" algn="ctr" defTabSz="1030288" rtl="0" fontAlgn="base">
        <a:spcBef>
          <a:spcPct val="0"/>
        </a:spcBef>
        <a:spcAft>
          <a:spcPct val="0"/>
        </a:spcAft>
        <a:defRPr sz="3600">
          <a:solidFill>
            <a:srgbClr val="C00000"/>
          </a:solidFill>
          <a:latin typeface="Book Antiqua" pitchFamily="18" charset="0"/>
        </a:defRPr>
      </a:lvl8pPr>
      <a:lvl9pPr marL="1828800" algn="ctr" defTabSz="1030288" rtl="0" fontAlgn="base">
        <a:spcBef>
          <a:spcPct val="0"/>
        </a:spcBef>
        <a:spcAft>
          <a:spcPct val="0"/>
        </a:spcAft>
        <a:defRPr sz="3600">
          <a:solidFill>
            <a:srgbClr val="C00000"/>
          </a:solidFill>
          <a:latin typeface="Book Antiqua" pitchFamily="18" charset="0"/>
        </a:defRPr>
      </a:lvl9pPr>
    </p:titleStyle>
    <p:bodyStyle>
      <a:lvl1pPr marL="385763" indent="-385763" algn="l" defTabSz="1030288" rtl="0" eaLnBrk="0" fontAlgn="base" hangingPunct="0">
        <a:spcBef>
          <a:spcPct val="20000"/>
        </a:spcBef>
        <a:spcAft>
          <a:spcPct val="0"/>
        </a:spcAft>
        <a:buFont typeface="Arial" charset="0"/>
        <a:buChar char="•"/>
        <a:defRPr sz="3600" kern="1200">
          <a:solidFill>
            <a:schemeClr val="tx1"/>
          </a:solidFill>
          <a:latin typeface="Book Antiqua" pitchFamily="18" charset="0"/>
          <a:ea typeface="MS PGothic" pitchFamily="34" charset="-128"/>
          <a:cs typeface="+mn-cs"/>
        </a:defRPr>
      </a:lvl1pPr>
      <a:lvl2pPr marL="836613" indent="-322263" algn="l" defTabSz="1030288" rtl="0" eaLnBrk="0" fontAlgn="base" hangingPunct="0">
        <a:spcBef>
          <a:spcPct val="20000"/>
        </a:spcBef>
        <a:spcAft>
          <a:spcPct val="0"/>
        </a:spcAft>
        <a:buFont typeface="Arial" charset="0"/>
        <a:buChar char="–"/>
        <a:defRPr sz="3200" kern="1200">
          <a:solidFill>
            <a:schemeClr val="tx1"/>
          </a:solidFill>
          <a:latin typeface="Book Antiqua" pitchFamily="18" charset="0"/>
          <a:ea typeface="MS PGothic" pitchFamily="34" charset="-128"/>
          <a:cs typeface="+mn-cs"/>
        </a:defRPr>
      </a:lvl2pPr>
      <a:lvl3pPr marL="1289050" indent="-257175" algn="l" defTabSz="1030288" rtl="0" eaLnBrk="0" fontAlgn="base" hangingPunct="0">
        <a:spcBef>
          <a:spcPct val="20000"/>
        </a:spcBef>
        <a:spcAft>
          <a:spcPct val="0"/>
        </a:spcAft>
        <a:buFont typeface="Arial" charset="0"/>
        <a:buChar char="•"/>
        <a:defRPr sz="2700" kern="1200">
          <a:solidFill>
            <a:schemeClr val="tx1"/>
          </a:solidFill>
          <a:latin typeface="Book Antiqua" pitchFamily="18" charset="0"/>
          <a:ea typeface="MS PGothic" pitchFamily="34" charset="-128"/>
          <a:cs typeface="+mn-cs"/>
        </a:defRPr>
      </a:lvl3pPr>
      <a:lvl4pPr marL="1804988"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4pPr>
      <a:lvl5pPr marL="2320925" indent="-257175" algn="l" defTabSz="1030288" rtl="0" eaLnBrk="0" fontAlgn="base" hangingPunct="0">
        <a:spcBef>
          <a:spcPct val="20000"/>
        </a:spcBef>
        <a:spcAft>
          <a:spcPct val="0"/>
        </a:spcAft>
        <a:buFont typeface="Arial" charset="0"/>
        <a:buChar char="»"/>
        <a:defRPr sz="2300" kern="1200">
          <a:solidFill>
            <a:schemeClr val="tx1"/>
          </a:solidFill>
          <a:latin typeface="Book Antiqua" pitchFamily="18" charset="0"/>
          <a:ea typeface="MS PGothic" pitchFamily="34" charset="-128"/>
          <a:cs typeface="+mn-cs"/>
        </a:defRPr>
      </a:lvl5pPr>
      <a:lvl6pPr marL="2836972"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52785"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868598"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384411" indent="-257907" algn="l" defTabSz="103162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31626" rtl="0" eaLnBrk="1" latinLnBrk="0" hangingPunct="1">
        <a:defRPr sz="2000" kern="1200">
          <a:solidFill>
            <a:schemeClr val="tx1"/>
          </a:solidFill>
          <a:latin typeface="+mn-lt"/>
          <a:ea typeface="+mn-ea"/>
          <a:cs typeface="+mn-cs"/>
        </a:defRPr>
      </a:lvl1pPr>
      <a:lvl2pPr marL="515813" algn="l" defTabSz="1031626" rtl="0" eaLnBrk="1" latinLnBrk="0" hangingPunct="1">
        <a:defRPr sz="2000" kern="1200">
          <a:solidFill>
            <a:schemeClr val="tx1"/>
          </a:solidFill>
          <a:latin typeface="+mn-lt"/>
          <a:ea typeface="+mn-ea"/>
          <a:cs typeface="+mn-cs"/>
        </a:defRPr>
      </a:lvl2pPr>
      <a:lvl3pPr marL="1031626" algn="l" defTabSz="1031626" rtl="0" eaLnBrk="1" latinLnBrk="0" hangingPunct="1">
        <a:defRPr sz="2000" kern="1200">
          <a:solidFill>
            <a:schemeClr val="tx1"/>
          </a:solidFill>
          <a:latin typeface="+mn-lt"/>
          <a:ea typeface="+mn-ea"/>
          <a:cs typeface="+mn-cs"/>
        </a:defRPr>
      </a:lvl3pPr>
      <a:lvl4pPr marL="1547439" algn="l" defTabSz="1031626" rtl="0" eaLnBrk="1" latinLnBrk="0" hangingPunct="1">
        <a:defRPr sz="2000" kern="1200">
          <a:solidFill>
            <a:schemeClr val="tx1"/>
          </a:solidFill>
          <a:latin typeface="+mn-lt"/>
          <a:ea typeface="+mn-ea"/>
          <a:cs typeface="+mn-cs"/>
        </a:defRPr>
      </a:lvl4pPr>
      <a:lvl5pPr marL="2063252" algn="l" defTabSz="1031626" rtl="0" eaLnBrk="1" latinLnBrk="0" hangingPunct="1">
        <a:defRPr sz="2000" kern="1200">
          <a:solidFill>
            <a:schemeClr val="tx1"/>
          </a:solidFill>
          <a:latin typeface="+mn-lt"/>
          <a:ea typeface="+mn-ea"/>
          <a:cs typeface="+mn-cs"/>
        </a:defRPr>
      </a:lvl5pPr>
      <a:lvl6pPr marL="2579065" algn="l" defTabSz="1031626" rtl="0" eaLnBrk="1" latinLnBrk="0" hangingPunct="1">
        <a:defRPr sz="2000" kern="1200">
          <a:solidFill>
            <a:schemeClr val="tx1"/>
          </a:solidFill>
          <a:latin typeface="+mn-lt"/>
          <a:ea typeface="+mn-ea"/>
          <a:cs typeface="+mn-cs"/>
        </a:defRPr>
      </a:lvl6pPr>
      <a:lvl7pPr marL="3094878" algn="l" defTabSz="1031626" rtl="0" eaLnBrk="1" latinLnBrk="0" hangingPunct="1">
        <a:defRPr sz="2000" kern="1200">
          <a:solidFill>
            <a:schemeClr val="tx1"/>
          </a:solidFill>
          <a:latin typeface="+mn-lt"/>
          <a:ea typeface="+mn-ea"/>
          <a:cs typeface="+mn-cs"/>
        </a:defRPr>
      </a:lvl7pPr>
      <a:lvl8pPr marL="3610691" algn="l" defTabSz="1031626" rtl="0" eaLnBrk="1" latinLnBrk="0" hangingPunct="1">
        <a:defRPr sz="2000" kern="1200">
          <a:solidFill>
            <a:schemeClr val="tx1"/>
          </a:solidFill>
          <a:latin typeface="+mn-lt"/>
          <a:ea typeface="+mn-ea"/>
          <a:cs typeface="+mn-cs"/>
        </a:defRPr>
      </a:lvl8pPr>
      <a:lvl9pPr marL="4126504" algn="l" defTabSz="1031626"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7.xml"/><Relationship Id="rId1" Type="http://schemas.openxmlformats.org/officeDocument/2006/relationships/themeOverride" Target="../theme/themeOverride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4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44.xml"/><Relationship Id="rId1" Type="http://schemas.openxmlformats.org/officeDocument/2006/relationships/themeOverride" Target="../theme/themeOverride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4.xml"/><Relationship Id="rId1" Type="http://schemas.openxmlformats.org/officeDocument/2006/relationships/themeOverride" Target="../theme/themeOverride4.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44.xml"/><Relationship Id="rId1" Type="http://schemas.openxmlformats.org/officeDocument/2006/relationships/themeOverride" Target="../theme/themeOverride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7.xml"/><Relationship Id="rId1" Type="http://schemas.openxmlformats.org/officeDocument/2006/relationships/themeOverride" Target="../theme/themeOverride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9.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27.xml"/><Relationship Id="rId1" Type="http://schemas.openxmlformats.org/officeDocument/2006/relationships/themeOverride" Target="../theme/themeOverride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5.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0.xml"/></Relationships>
</file>

<file path=ppt/slides/_rels/slide4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slideLayout" Target="../slideLayouts/slideLayout127.xml"/><Relationship Id="rId1" Type="http://schemas.openxmlformats.org/officeDocument/2006/relationships/themeOverride" Target="../theme/themeOverride8.xml"/><Relationship Id="rId4" Type="http://schemas.openxmlformats.org/officeDocument/2006/relationships/image" Target="../media/image18.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5.xml"/></Relationships>
</file>

<file path=ppt/slides/_rels/slide4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127.xml"/><Relationship Id="rId5" Type="http://schemas.openxmlformats.org/officeDocument/2006/relationships/chart" Target="../charts/chart9.xml"/><Relationship Id="rId4" Type="http://schemas.openxmlformats.org/officeDocument/2006/relationships/chart" Target="../charts/chart8.xml"/></Relationships>
</file>

<file path=ppt/slides/_rels/slide4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127.xml"/><Relationship Id="rId5" Type="http://schemas.openxmlformats.org/officeDocument/2006/relationships/chart" Target="../charts/chart13.xml"/><Relationship Id="rId4" Type="http://schemas.openxmlformats.org/officeDocument/2006/relationships/chart" Target="../charts/chart12.xml"/></Relationships>
</file>

<file path=ppt/slides/_rels/slide46.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127.xml"/><Relationship Id="rId5" Type="http://schemas.openxmlformats.org/officeDocument/2006/relationships/chart" Target="../charts/chart17.xml"/><Relationship Id="rId4" Type="http://schemas.openxmlformats.org/officeDocument/2006/relationships/chart" Target="../charts/char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3" Type="http://schemas.openxmlformats.org/officeDocument/2006/relationships/hyperlink" Target="mailto:contact@abpsinfra.com" TargetMode="External"/><Relationship Id="rId2" Type="http://schemas.openxmlformats.org/officeDocument/2006/relationships/slideLayout" Target="../slideLayouts/slideLayout55.xml"/><Relationship Id="rId1" Type="http://schemas.openxmlformats.org/officeDocument/2006/relationships/themeOverride" Target="../theme/themeOverride11.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838200" y="1066800"/>
            <a:ext cx="8534400" cy="3962400"/>
          </a:xfrm>
          <a:prstGeom prst="rect">
            <a:avLst/>
          </a:prstGeom>
          <a:noFill/>
          <a:ln w="9525">
            <a:noFill/>
            <a:miter lim="800000"/>
            <a:headEnd/>
            <a:tailEnd/>
          </a:ln>
        </p:spPr>
        <p:txBody>
          <a:bodyPr anchor="ctr"/>
          <a:lstStyle/>
          <a:p>
            <a:pPr>
              <a:lnSpc>
                <a:spcPct val="120000"/>
              </a:lnSpc>
              <a:defRPr/>
            </a:pPr>
            <a:endParaRPr lang="en-US" sz="2400" b="1" dirty="0" smtClean="0">
              <a:solidFill>
                <a:srgbClr val="000074"/>
              </a:solidFill>
              <a:latin typeface="Arial" pitchFamily="34" charset="0"/>
              <a:ea typeface="+mn-ea"/>
              <a:cs typeface="Arial" pitchFamily="34" charset="0"/>
            </a:endParaRPr>
          </a:p>
          <a:p>
            <a:pPr>
              <a:lnSpc>
                <a:spcPct val="120000"/>
              </a:lnSpc>
              <a:defRPr/>
            </a:pPr>
            <a:endParaRPr lang="en-US" sz="2400" b="1" dirty="0" smtClean="0">
              <a:solidFill>
                <a:srgbClr val="000074"/>
              </a:solidFill>
              <a:latin typeface="Arial" pitchFamily="34" charset="0"/>
              <a:ea typeface="+mn-ea"/>
              <a:cs typeface="Arial" pitchFamily="34" charset="0"/>
            </a:endParaRPr>
          </a:p>
          <a:p>
            <a:pPr>
              <a:lnSpc>
                <a:spcPct val="120000"/>
              </a:lnSpc>
              <a:defRPr/>
            </a:pPr>
            <a:endParaRPr lang="en-US" sz="2400" b="1" dirty="0" smtClean="0">
              <a:solidFill>
                <a:srgbClr val="000074"/>
              </a:solidFill>
              <a:latin typeface="Arial" pitchFamily="34" charset="0"/>
              <a:ea typeface="+mn-ea"/>
              <a:cs typeface="Arial" pitchFamily="34" charset="0"/>
            </a:endParaRPr>
          </a:p>
          <a:p>
            <a:pPr>
              <a:lnSpc>
                <a:spcPct val="120000"/>
              </a:lnSpc>
              <a:defRPr/>
            </a:pPr>
            <a:r>
              <a:rPr lang="en-US" sz="2400" b="1" dirty="0" smtClean="0">
                <a:solidFill>
                  <a:srgbClr val="000074"/>
                </a:solidFill>
                <a:latin typeface="Arial" pitchFamily="34" charset="0"/>
                <a:ea typeface="+mn-ea"/>
                <a:cs typeface="Arial" pitchFamily="34" charset="0"/>
              </a:rPr>
              <a:t>Renewable Energy Tariffs, RPO and REC Mechanism</a:t>
            </a:r>
          </a:p>
          <a:p>
            <a:pPr>
              <a:lnSpc>
                <a:spcPct val="120000"/>
              </a:lnSpc>
              <a:defRPr/>
            </a:pPr>
            <a:endParaRPr lang="en-US" sz="1600" b="1" i="1" dirty="0" smtClean="0">
              <a:solidFill>
                <a:srgbClr val="000074"/>
              </a:solidFill>
              <a:latin typeface="Arial" pitchFamily="34" charset="0"/>
              <a:ea typeface="+mn-ea"/>
              <a:cs typeface="Arial" pitchFamily="34" charset="0"/>
            </a:endParaRPr>
          </a:p>
          <a:p>
            <a:pPr>
              <a:lnSpc>
                <a:spcPct val="120000"/>
              </a:lnSpc>
              <a:defRPr/>
            </a:pPr>
            <a:endParaRPr lang="en-US" sz="1600" b="1" i="1" dirty="0" smtClean="0">
              <a:solidFill>
                <a:srgbClr val="000074"/>
              </a:solidFill>
              <a:latin typeface="Arial" pitchFamily="34" charset="0"/>
              <a:ea typeface="+mn-ea"/>
              <a:cs typeface="Arial" pitchFamily="34" charset="0"/>
            </a:endParaRPr>
          </a:p>
          <a:p>
            <a:pPr>
              <a:lnSpc>
                <a:spcPct val="120000"/>
              </a:lnSpc>
              <a:defRPr/>
            </a:pPr>
            <a:r>
              <a:rPr lang="en-US" sz="1600" b="1" i="1" dirty="0" smtClean="0">
                <a:solidFill>
                  <a:srgbClr val="000074"/>
                </a:solidFill>
                <a:latin typeface="Arial" pitchFamily="34" charset="0"/>
                <a:ea typeface="+mn-ea"/>
                <a:cs typeface="Arial" pitchFamily="34" charset="0"/>
              </a:rPr>
              <a:t>4</a:t>
            </a:r>
            <a:r>
              <a:rPr lang="en-US" sz="1600" b="1" i="1" baseline="30000" dirty="0" smtClean="0">
                <a:solidFill>
                  <a:srgbClr val="000074"/>
                </a:solidFill>
                <a:latin typeface="Arial" pitchFamily="34" charset="0"/>
                <a:ea typeface="+mn-ea"/>
                <a:cs typeface="Arial" pitchFamily="34" charset="0"/>
              </a:rPr>
              <a:t>th</a:t>
            </a:r>
            <a:r>
              <a:rPr lang="en-US" sz="1600" b="1" i="1" dirty="0" smtClean="0">
                <a:solidFill>
                  <a:srgbClr val="000074"/>
                </a:solidFill>
                <a:latin typeface="Arial" pitchFamily="34" charset="0"/>
                <a:ea typeface="+mn-ea"/>
                <a:cs typeface="Arial" pitchFamily="34" charset="0"/>
              </a:rPr>
              <a:t> Capacity Building Programme for Officers of Electricity Regulatory Commissions</a:t>
            </a:r>
          </a:p>
          <a:p>
            <a:pPr>
              <a:lnSpc>
                <a:spcPct val="120000"/>
              </a:lnSpc>
              <a:defRPr/>
            </a:pPr>
            <a:endParaRPr lang="en-US" sz="1600" b="1" i="1" dirty="0" smtClean="0">
              <a:solidFill>
                <a:srgbClr val="000074"/>
              </a:solidFill>
              <a:latin typeface="Arial" pitchFamily="34" charset="0"/>
              <a:ea typeface="+mn-ea"/>
              <a:cs typeface="Arial" pitchFamily="34" charset="0"/>
            </a:endParaRPr>
          </a:p>
          <a:p>
            <a:pPr>
              <a:lnSpc>
                <a:spcPct val="120000"/>
              </a:lnSpc>
              <a:defRPr/>
            </a:pPr>
            <a:endParaRPr lang="en-US" sz="1600" b="1" i="1" dirty="0" smtClean="0">
              <a:solidFill>
                <a:srgbClr val="000074"/>
              </a:solidFill>
              <a:latin typeface="Arial" pitchFamily="34" charset="0"/>
              <a:ea typeface="+mn-ea"/>
              <a:cs typeface="Arial" pitchFamily="34" charset="0"/>
            </a:endParaRPr>
          </a:p>
          <a:p>
            <a:pPr>
              <a:lnSpc>
                <a:spcPct val="120000"/>
              </a:lnSpc>
              <a:defRPr/>
            </a:pPr>
            <a:r>
              <a:rPr lang="en-US" sz="1600" b="1" i="1" dirty="0" smtClean="0">
                <a:solidFill>
                  <a:srgbClr val="000074"/>
                </a:solidFill>
                <a:latin typeface="Arial" pitchFamily="34" charset="0"/>
                <a:ea typeface="+mn-ea"/>
                <a:cs typeface="Arial" pitchFamily="34" charset="0"/>
              </a:rPr>
              <a:t>Ajit Pandit</a:t>
            </a:r>
          </a:p>
          <a:p>
            <a:pPr>
              <a:lnSpc>
                <a:spcPct val="120000"/>
              </a:lnSpc>
              <a:defRPr/>
            </a:pPr>
            <a:r>
              <a:rPr lang="en-US" sz="1600" b="1" i="1" dirty="0" smtClean="0">
                <a:solidFill>
                  <a:srgbClr val="000074"/>
                </a:solidFill>
                <a:latin typeface="Arial" pitchFamily="34" charset="0"/>
                <a:ea typeface="+mn-ea"/>
                <a:cs typeface="Arial" pitchFamily="34" charset="0"/>
              </a:rPr>
              <a:t>Director, ABPS Infrastructure Advisory Private Limited</a:t>
            </a:r>
            <a:endParaRPr lang="en-US" sz="1600" b="1" i="1" dirty="0">
              <a:solidFill>
                <a:srgbClr val="000074"/>
              </a:solidFill>
              <a:latin typeface="Arial" pitchFamily="34" charset="0"/>
              <a:ea typeface="+mn-ea"/>
              <a:cs typeface="Arial" pitchFamily="34" charset="0"/>
            </a:endParaRPr>
          </a:p>
          <a:p>
            <a:pPr algn="r">
              <a:defRPr/>
            </a:pPr>
            <a:endParaRPr lang="en-US" sz="2400" i="1" dirty="0">
              <a:solidFill>
                <a:srgbClr val="000074"/>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Promotion of RE is by Policy Design and Regulatory Initiative</a:t>
            </a:r>
            <a:endParaRPr lang="en-US" sz="2400" b="1" dirty="0">
              <a:latin typeface="Arial" pitchFamily="34" charset="0"/>
              <a:cs typeface="Arial" pitchFamily="34" charset="0"/>
            </a:endParaRPr>
          </a:p>
        </p:txBody>
      </p:sp>
      <p:sp>
        <p:nvSpPr>
          <p:cNvPr id="13" name="Content Placeholder 1"/>
          <p:cNvSpPr>
            <a:spLocks noGrp="1"/>
          </p:cNvSpPr>
          <p:nvPr>
            <p:ph idx="4294967295"/>
          </p:nvPr>
        </p:nvSpPr>
        <p:spPr bwMode="auto">
          <a:xfrm>
            <a:off x="2819400" y="1143000"/>
            <a:ext cx="6629400" cy="1828722"/>
          </a:xfrm>
          <a:prstGeom prst="roundRect">
            <a:avLst>
              <a:gd name="adj" fmla="val 16667"/>
            </a:avLst>
          </a:prstGeom>
          <a:noFill/>
          <a:ln w="9525">
            <a:solidFill>
              <a:srgbClr val="808080"/>
            </a:solidFill>
            <a:round/>
            <a:headEnd/>
            <a:tailEnd/>
          </a:ln>
        </p:spPr>
        <p:txBody>
          <a:bodyPr anchor="ctr"/>
          <a:lstStyle/>
          <a:p>
            <a:pPr marL="463550" marR="0" lvl="0" indent="-463550" algn="just" defTabSz="914400" eaLnBrk="1" fontAlgn="auto" latinLnBrk="0" hangingPunct="1">
              <a:lnSpc>
                <a:spcPct val="130000"/>
              </a:lnSpc>
              <a:spcBef>
                <a:spcPts val="0"/>
              </a:spcBef>
              <a:spcAft>
                <a:spcPct val="20000"/>
              </a:spcAft>
              <a:buClrTx/>
              <a:buSzTx/>
              <a:buFont typeface="Courier New" pitchFamily="49" charset="0"/>
              <a:buChar char="o"/>
              <a:tabLst/>
              <a:defRPr/>
            </a:pPr>
            <a:r>
              <a:rPr lang="en-US" sz="1600" kern="0" dirty="0" smtClean="0">
                <a:solidFill>
                  <a:srgbClr val="000078"/>
                </a:solidFill>
                <a:latin typeface="Arial" pitchFamily="34" charset="0"/>
                <a:cs typeface="Arial" pitchFamily="34" charset="0"/>
              </a:rPr>
              <a:t>Electricity Act 2003 (Jun 2003)</a:t>
            </a:r>
          </a:p>
          <a:p>
            <a:pPr marL="463550" marR="0" lvl="0" indent="-463550" algn="just" defTabSz="914400" eaLnBrk="1" fontAlgn="auto" latinLnBrk="0" hangingPunct="1">
              <a:lnSpc>
                <a:spcPct val="130000"/>
              </a:lnSpc>
              <a:spcBef>
                <a:spcPts val="0"/>
              </a:spcBef>
              <a:spcAft>
                <a:spcPct val="20000"/>
              </a:spcAft>
              <a:buClrTx/>
              <a:buSzTx/>
              <a:buFont typeface="Courier New" pitchFamily="49" charset="0"/>
              <a:buChar char="o"/>
              <a:tabLst/>
              <a:defRPr/>
            </a:pPr>
            <a:r>
              <a:rPr lang="en-US" sz="1600" kern="0" dirty="0" smtClean="0">
                <a:solidFill>
                  <a:srgbClr val="000078"/>
                </a:solidFill>
                <a:latin typeface="Arial" pitchFamily="34" charset="0"/>
                <a:cs typeface="Arial" pitchFamily="34" charset="0"/>
              </a:rPr>
              <a:t>National Electricity Policy (Feb 2005) </a:t>
            </a:r>
          </a:p>
          <a:p>
            <a:pPr marL="463550" marR="0" lvl="0" indent="-463550" algn="just" defTabSz="914400" eaLnBrk="1" fontAlgn="auto" latinLnBrk="0" hangingPunct="1">
              <a:lnSpc>
                <a:spcPct val="130000"/>
              </a:lnSpc>
              <a:spcBef>
                <a:spcPts val="0"/>
              </a:spcBef>
              <a:spcAft>
                <a:spcPct val="20000"/>
              </a:spcAft>
              <a:buClrTx/>
              <a:buSzTx/>
              <a:buFont typeface="Courier New" pitchFamily="49" charset="0"/>
              <a:buChar char="o"/>
              <a:tabLst/>
              <a:defRPr/>
            </a:pPr>
            <a:r>
              <a:rPr lang="en-US" sz="1600" kern="0" dirty="0" smtClean="0">
                <a:solidFill>
                  <a:srgbClr val="000078"/>
                </a:solidFill>
                <a:latin typeface="Arial" pitchFamily="34" charset="0"/>
                <a:cs typeface="Arial" pitchFamily="34" charset="0"/>
              </a:rPr>
              <a:t>National Tariff Policy (Jan 2006)</a:t>
            </a:r>
          </a:p>
          <a:p>
            <a:pPr marL="463550" marR="0" lvl="0" indent="-463550" algn="just" defTabSz="914400" eaLnBrk="1" fontAlgn="auto" latinLnBrk="0" hangingPunct="1">
              <a:lnSpc>
                <a:spcPct val="130000"/>
              </a:lnSpc>
              <a:spcBef>
                <a:spcPts val="0"/>
              </a:spcBef>
              <a:spcAft>
                <a:spcPct val="20000"/>
              </a:spcAft>
              <a:buClrTx/>
              <a:buSzTx/>
              <a:buFont typeface="Courier New" pitchFamily="49" charset="0"/>
              <a:buChar char="o"/>
              <a:tabLst/>
              <a:defRPr/>
            </a:pPr>
            <a:r>
              <a:rPr lang="en-US" sz="1600" kern="0" dirty="0" smtClean="0">
                <a:solidFill>
                  <a:srgbClr val="000078"/>
                </a:solidFill>
                <a:latin typeface="Arial" pitchFamily="34" charset="0"/>
                <a:cs typeface="Arial" pitchFamily="34" charset="0"/>
              </a:rPr>
              <a:t>National Action Plan on Climate Change (Jun 2008)</a:t>
            </a:r>
          </a:p>
        </p:txBody>
      </p:sp>
      <p:sp>
        <p:nvSpPr>
          <p:cNvPr id="14" name="Content Placeholder 1"/>
          <p:cNvSpPr txBox="1">
            <a:spLocks/>
          </p:cNvSpPr>
          <p:nvPr/>
        </p:nvSpPr>
        <p:spPr bwMode="auto">
          <a:xfrm>
            <a:off x="285749" y="1147423"/>
            <a:ext cx="2464013" cy="1824378"/>
          </a:xfrm>
          <a:prstGeom prst="roundRect">
            <a:avLst/>
          </a:prstGeom>
          <a:solidFill>
            <a:srgbClr val="FFFFFF"/>
          </a:solidFill>
          <a:ln w="25400" cap="flat" cmpd="sng" algn="ctr">
            <a:solidFill>
              <a:srgbClr val="808080"/>
            </a:solidFill>
            <a:prstDash val="solid"/>
            <a:headEnd/>
            <a:tailEnd/>
          </a:ln>
          <a:effectLst/>
        </p:spPr>
        <p:txBody>
          <a:bodyPr anchor="ctr"/>
          <a:lstStyle/>
          <a:p>
            <a:pPr marL="0" marR="0" lvl="0" indent="0" algn="ctr" defTabSz="914400" eaLnBrk="0" fontAlgn="auto" latinLnBrk="0" hangingPunct="0">
              <a:lnSpc>
                <a:spcPct val="100000"/>
              </a:lnSpc>
              <a:spcBef>
                <a:spcPct val="20000"/>
              </a:spcBef>
              <a:spcAft>
                <a:spcPts val="0"/>
              </a:spcAft>
              <a:buClrTx/>
              <a:buSzTx/>
              <a:buFontTx/>
              <a:buNone/>
              <a:tabLst/>
              <a:defRPr/>
            </a:pPr>
            <a:r>
              <a:rPr kumimoji="0" lang="en-GB" sz="2000" b="1" i="0" u="none" strike="noStrike" kern="0" cap="none" spc="0" normalizeH="0" baseline="0" noProof="0" dirty="0">
                <a:ln>
                  <a:noFill/>
                </a:ln>
                <a:solidFill>
                  <a:srgbClr val="000078"/>
                </a:solidFill>
                <a:effectLst/>
                <a:uLnTx/>
                <a:uFillTx/>
                <a:latin typeface="Arial" pitchFamily="34" charset="0"/>
                <a:ea typeface="+mn-ea"/>
                <a:cs typeface="Arial" pitchFamily="34" charset="0"/>
              </a:rPr>
              <a:t>Central Government</a:t>
            </a:r>
          </a:p>
        </p:txBody>
      </p:sp>
      <p:grpSp>
        <p:nvGrpSpPr>
          <p:cNvPr id="15" name="Group 9"/>
          <p:cNvGrpSpPr>
            <a:grpSpLocks/>
          </p:cNvGrpSpPr>
          <p:nvPr/>
        </p:nvGrpSpPr>
        <p:grpSpPr bwMode="auto">
          <a:xfrm>
            <a:off x="285750" y="3071814"/>
            <a:ext cx="9163050" cy="1550114"/>
            <a:chOff x="285720" y="3071811"/>
            <a:chExt cx="8501122" cy="1576382"/>
          </a:xfrm>
        </p:grpSpPr>
        <p:sp>
          <p:nvSpPr>
            <p:cNvPr id="16" name="Content Placeholder 1"/>
            <p:cNvSpPr txBox="1">
              <a:spLocks/>
            </p:cNvSpPr>
            <p:nvPr/>
          </p:nvSpPr>
          <p:spPr bwMode="auto">
            <a:xfrm>
              <a:off x="2643174" y="3071811"/>
              <a:ext cx="6143668" cy="1576382"/>
            </a:xfrm>
            <a:prstGeom prst="roundRect">
              <a:avLst/>
            </a:prstGeom>
            <a:noFill/>
            <a:ln w="9525">
              <a:solidFill>
                <a:srgbClr val="808080"/>
              </a:solidFill>
              <a:miter lim="800000"/>
              <a:headEnd/>
              <a:tailEnd/>
            </a:ln>
            <a:effectLst/>
          </p:spPr>
          <p:txBody>
            <a:bodyPr anchor="ctr"/>
            <a:lstStyle/>
            <a:p>
              <a:pPr marL="341313" marR="0" lvl="0" indent="-341313" algn="just" defTabSz="914400" eaLnBrk="1" fontAlgn="auto" latinLnBrk="0" hangingPunct="1">
                <a:lnSpc>
                  <a:spcPct val="130000"/>
                </a:lnSpc>
                <a:spcBef>
                  <a:spcPct val="20000"/>
                </a:spcBef>
                <a:spcAft>
                  <a:spcPct val="20000"/>
                </a:spcAft>
                <a:buClrTx/>
                <a:buSzTx/>
                <a:buFont typeface="Courier New" pitchFamily="49" charset="0"/>
                <a:buChar char="o"/>
                <a:tabLst/>
                <a:defRPr/>
              </a:pPr>
              <a:r>
                <a:rPr kumimoji="0" lang="en-US" sz="1600" b="0" i="0" u="none" strike="noStrike" kern="0" cap="none" spc="0" normalizeH="0" baseline="0" noProof="0" dirty="0">
                  <a:ln>
                    <a:noFill/>
                  </a:ln>
                  <a:solidFill>
                    <a:srgbClr val="000078"/>
                  </a:solidFill>
                  <a:effectLst/>
                  <a:uLnTx/>
                  <a:uFillTx/>
                  <a:latin typeface="Arial" pitchFamily="34" charset="0"/>
                  <a:cs typeface="Arial" pitchFamily="34" charset="0"/>
                </a:rPr>
                <a:t>Regulations for Preferential Tariff for RE (Sep 2009)</a:t>
              </a:r>
            </a:p>
            <a:p>
              <a:pPr marL="341313" marR="0" lvl="0" indent="-341313" algn="just" defTabSz="914400" eaLnBrk="1" fontAlgn="auto" latinLnBrk="0" hangingPunct="1">
                <a:lnSpc>
                  <a:spcPct val="130000"/>
                </a:lnSpc>
                <a:spcBef>
                  <a:spcPct val="20000"/>
                </a:spcBef>
                <a:spcAft>
                  <a:spcPct val="20000"/>
                </a:spcAft>
                <a:buClrTx/>
                <a:buSzTx/>
                <a:buFont typeface="Courier New" pitchFamily="49" charset="0"/>
                <a:buChar char="o"/>
                <a:tabLst/>
                <a:defRPr/>
              </a:pPr>
              <a:r>
                <a:rPr kumimoji="0" lang="en-US" sz="1600" b="0" i="0" u="none" strike="noStrike" kern="0" cap="none" spc="0" normalizeH="0" baseline="0" noProof="0" dirty="0">
                  <a:ln>
                    <a:noFill/>
                  </a:ln>
                  <a:solidFill>
                    <a:srgbClr val="000078"/>
                  </a:solidFill>
                  <a:effectLst/>
                  <a:uLnTx/>
                  <a:uFillTx/>
                  <a:latin typeface="Arial" pitchFamily="34" charset="0"/>
                  <a:cs typeface="Arial" pitchFamily="34" charset="0"/>
                </a:rPr>
                <a:t>Renewable Energy Certificate Mechanism (Jan 2010)</a:t>
              </a:r>
            </a:p>
            <a:p>
              <a:pPr marL="341313" marR="0" lvl="0" indent="-341313" algn="just" defTabSz="914400" eaLnBrk="1" fontAlgn="auto" latinLnBrk="0" hangingPunct="1">
                <a:lnSpc>
                  <a:spcPct val="130000"/>
                </a:lnSpc>
                <a:spcBef>
                  <a:spcPct val="20000"/>
                </a:spcBef>
                <a:spcAft>
                  <a:spcPct val="20000"/>
                </a:spcAft>
                <a:buClrTx/>
                <a:buSzTx/>
                <a:buFont typeface="Courier New" pitchFamily="49" charset="0"/>
                <a:buChar char="o"/>
                <a:tabLst/>
                <a:defRPr/>
              </a:pPr>
              <a:r>
                <a:rPr kumimoji="0" lang="en-US" sz="1600" b="0" i="0" u="none" strike="noStrike" kern="0" cap="none" spc="0" normalizeH="0" baseline="0" noProof="0" dirty="0">
                  <a:ln>
                    <a:noFill/>
                  </a:ln>
                  <a:solidFill>
                    <a:srgbClr val="000078"/>
                  </a:solidFill>
                  <a:effectLst/>
                  <a:uLnTx/>
                  <a:uFillTx/>
                  <a:latin typeface="Arial" pitchFamily="34" charset="0"/>
                  <a:cs typeface="Arial" pitchFamily="34" charset="0"/>
                </a:rPr>
                <a:t>Implementation Framework (2010 – ongoing)</a:t>
              </a:r>
            </a:p>
          </p:txBody>
        </p:sp>
        <p:sp>
          <p:nvSpPr>
            <p:cNvPr id="17" name="Content Placeholder 1"/>
            <p:cNvSpPr txBox="1">
              <a:spLocks/>
            </p:cNvSpPr>
            <p:nvPr/>
          </p:nvSpPr>
          <p:spPr bwMode="auto">
            <a:xfrm>
              <a:off x="285720" y="3076573"/>
              <a:ext cx="2286016" cy="1571620"/>
            </a:xfrm>
            <a:prstGeom prst="roundRect">
              <a:avLst/>
            </a:prstGeom>
            <a:solidFill>
              <a:srgbClr val="FFFFFF"/>
            </a:solidFill>
            <a:ln w="25400" cap="flat" cmpd="sng" algn="ctr">
              <a:solidFill>
                <a:srgbClr val="808080"/>
              </a:solidFill>
              <a:prstDash val="solid"/>
              <a:headEnd/>
              <a:tailEnd/>
            </a:ln>
            <a:effectLst/>
          </p:spPr>
          <p:txBody>
            <a:bodyPr anchor="ctr"/>
            <a:lstStyle/>
            <a:p>
              <a:pPr marL="0" marR="0" lvl="0" indent="0" algn="ctr" defTabSz="914400" eaLnBrk="0" fontAlgn="auto" latinLnBrk="0" hangingPunct="0">
                <a:lnSpc>
                  <a:spcPct val="100000"/>
                </a:lnSpc>
                <a:spcBef>
                  <a:spcPct val="20000"/>
                </a:spcBef>
                <a:spcAft>
                  <a:spcPts val="0"/>
                </a:spcAft>
                <a:buClrTx/>
                <a:buSzTx/>
                <a:buFontTx/>
                <a:buNone/>
                <a:tabLst/>
                <a:defRPr/>
              </a:pPr>
              <a:r>
                <a:rPr kumimoji="0" lang="en-GB" sz="2000" b="1" i="0" u="none" strike="noStrike" kern="0" cap="none" spc="0" normalizeH="0" baseline="0" noProof="0" dirty="0">
                  <a:ln>
                    <a:noFill/>
                  </a:ln>
                  <a:solidFill>
                    <a:srgbClr val="000078"/>
                  </a:solidFill>
                  <a:effectLst/>
                  <a:uLnTx/>
                  <a:uFillTx/>
                  <a:latin typeface="Arial" pitchFamily="34" charset="0"/>
                  <a:ea typeface="+mn-ea"/>
                  <a:cs typeface="Arial" pitchFamily="34" charset="0"/>
                </a:rPr>
                <a:t>Central Electricity Regulatory Commission</a:t>
              </a:r>
            </a:p>
          </p:txBody>
        </p:sp>
      </p:grpSp>
      <p:grpSp>
        <p:nvGrpSpPr>
          <p:cNvPr id="18" name="Group 10"/>
          <p:cNvGrpSpPr>
            <a:grpSpLocks/>
          </p:cNvGrpSpPr>
          <p:nvPr/>
        </p:nvGrpSpPr>
        <p:grpSpPr bwMode="auto">
          <a:xfrm>
            <a:off x="285750" y="4714875"/>
            <a:ext cx="9163050" cy="1609725"/>
            <a:chOff x="285720" y="4714884"/>
            <a:chExt cx="8501122" cy="1576382"/>
          </a:xfrm>
        </p:grpSpPr>
        <p:sp>
          <p:nvSpPr>
            <p:cNvPr id="19" name="Content Placeholder 1"/>
            <p:cNvSpPr txBox="1">
              <a:spLocks/>
            </p:cNvSpPr>
            <p:nvPr/>
          </p:nvSpPr>
          <p:spPr bwMode="auto">
            <a:xfrm>
              <a:off x="2643174" y="4714884"/>
              <a:ext cx="6143668" cy="1576382"/>
            </a:xfrm>
            <a:prstGeom prst="roundRect">
              <a:avLst/>
            </a:prstGeom>
            <a:noFill/>
            <a:ln w="9525">
              <a:solidFill>
                <a:srgbClr val="808080"/>
              </a:solidFill>
              <a:miter lim="800000"/>
              <a:headEnd/>
              <a:tailEnd/>
            </a:ln>
            <a:effectLst/>
          </p:spPr>
          <p:txBody>
            <a:bodyPr anchor="ctr"/>
            <a:lstStyle/>
            <a:p>
              <a:pPr marL="341313" marR="0" lvl="0" indent="-341313" algn="just" defTabSz="914400" eaLnBrk="1" fontAlgn="auto" latinLnBrk="0" hangingPunct="1">
                <a:lnSpc>
                  <a:spcPct val="120000"/>
                </a:lnSpc>
                <a:spcBef>
                  <a:spcPct val="20000"/>
                </a:spcBef>
                <a:spcAft>
                  <a:spcPct val="20000"/>
                </a:spcAft>
                <a:buClrTx/>
                <a:buSzTx/>
                <a:buFont typeface="Courier New" pitchFamily="49" charset="0"/>
                <a:buChar char="o"/>
                <a:tabLst/>
                <a:defRPr/>
              </a:pPr>
              <a:r>
                <a:rPr kumimoji="0" lang="en-US" sz="1600" b="0" i="0" u="none" strike="noStrike" kern="0" cap="none" spc="0" normalizeH="0" baseline="0" noProof="0" dirty="0">
                  <a:ln>
                    <a:noFill/>
                  </a:ln>
                  <a:solidFill>
                    <a:srgbClr val="000078"/>
                  </a:solidFill>
                  <a:effectLst/>
                  <a:uLnTx/>
                  <a:uFillTx/>
                  <a:latin typeface="Arial" pitchFamily="34" charset="0"/>
                  <a:cs typeface="Arial" pitchFamily="34" charset="0"/>
                </a:rPr>
                <a:t>Preferential RE Tariff Orders by SERCs (2002–2010)</a:t>
              </a:r>
            </a:p>
            <a:p>
              <a:pPr marL="341313" marR="0" lvl="0" indent="-341313" algn="just" defTabSz="914400" eaLnBrk="1" fontAlgn="auto" latinLnBrk="0" hangingPunct="1">
                <a:lnSpc>
                  <a:spcPct val="120000"/>
                </a:lnSpc>
                <a:spcBef>
                  <a:spcPct val="20000"/>
                </a:spcBef>
                <a:spcAft>
                  <a:spcPct val="20000"/>
                </a:spcAft>
                <a:buClrTx/>
                <a:buSzTx/>
                <a:buFont typeface="Courier New" pitchFamily="49" charset="0"/>
                <a:buChar char="o"/>
                <a:tabLst/>
                <a:defRPr/>
              </a:pPr>
              <a:r>
                <a:rPr kumimoji="0" lang="en-US" sz="1600" b="0" i="0" u="none" strike="noStrike" kern="0" cap="none" spc="0" normalizeH="0" baseline="0" noProof="0" dirty="0">
                  <a:ln>
                    <a:noFill/>
                  </a:ln>
                  <a:solidFill>
                    <a:srgbClr val="000078"/>
                  </a:solidFill>
                  <a:effectLst/>
                  <a:uLnTx/>
                  <a:uFillTx/>
                  <a:latin typeface="Arial" pitchFamily="34" charset="0"/>
                  <a:cs typeface="Arial" pitchFamily="34" charset="0"/>
                </a:rPr>
                <a:t>Over 19 States have mandated Renewable Purchase Obligations (2004 – 2010)</a:t>
              </a:r>
            </a:p>
            <a:p>
              <a:pPr marL="341313" marR="0" lvl="0" indent="-341313" algn="just" defTabSz="914400" eaLnBrk="1" fontAlgn="auto" latinLnBrk="0" hangingPunct="1">
                <a:lnSpc>
                  <a:spcPct val="120000"/>
                </a:lnSpc>
                <a:spcBef>
                  <a:spcPct val="20000"/>
                </a:spcBef>
                <a:spcAft>
                  <a:spcPct val="20000"/>
                </a:spcAft>
                <a:buClrTx/>
                <a:buSzTx/>
                <a:buFont typeface="Courier New" pitchFamily="49" charset="0"/>
                <a:buChar char="o"/>
                <a:tabLst/>
                <a:defRPr/>
              </a:pPr>
              <a:r>
                <a:rPr kumimoji="0" lang="en-US" sz="1600" b="0" i="0" u="none" strike="noStrike" kern="0" cap="none" spc="0" normalizeH="0" baseline="0" noProof="0" dirty="0">
                  <a:ln>
                    <a:noFill/>
                  </a:ln>
                  <a:solidFill>
                    <a:srgbClr val="000078"/>
                  </a:solidFill>
                  <a:effectLst/>
                  <a:uLnTx/>
                  <a:uFillTx/>
                  <a:latin typeface="Arial" pitchFamily="34" charset="0"/>
                  <a:cs typeface="Arial" pitchFamily="34" charset="0"/>
                </a:rPr>
                <a:t>Modification to RPO and adoption of REC framework</a:t>
              </a:r>
            </a:p>
          </p:txBody>
        </p:sp>
        <p:sp>
          <p:nvSpPr>
            <p:cNvPr id="20" name="Content Placeholder 1"/>
            <p:cNvSpPr txBox="1">
              <a:spLocks/>
            </p:cNvSpPr>
            <p:nvPr/>
          </p:nvSpPr>
          <p:spPr bwMode="auto">
            <a:xfrm>
              <a:off x="285720" y="4719263"/>
              <a:ext cx="2286016" cy="1572003"/>
            </a:xfrm>
            <a:prstGeom prst="roundRect">
              <a:avLst/>
            </a:prstGeom>
            <a:solidFill>
              <a:srgbClr val="FFFFFF"/>
            </a:solidFill>
            <a:ln w="25400" cap="flat" cmpd="sng" algn="ctr">
              <a:solidFill>
                <a:srgbClr val="808080"/>
              </a:solidFill>
              <a:prstDash val="solid"/>
              <a:headEnd/>
              <a:tailEnd/>
            </a:ln>
            <a:effectLst/>
          </p:spPr>
          <p:txBody>
            <a:bodyPr anchor="ctr"/>
            <a:lstStyle/>
            <a:p>
              <a:pPr marL="0" marR="0" lvl="0" indent="0" algn="ctr" defTabSz="914400" eaLnBrk="0" fontAlgn="auto" latinLnBrk="0" hangingPunct="0">
                <a:lnSpc>
                  <a:spcPct val="100000"/>
                </a:lnSpc>
                <a:spcBef>
                  <a:spcPct val="20000"/>
                </a:spcBef>
                <a:spcAft>
                  <a:spcPts val="0"/>
                </a:spcAft>
                <a:buClrTx/>
                <a:buSzTx/>
                <a:buFontTx/>
                <a:buNone/>
                <a:tabLst/>
                <a:defRPr/>
              </a:pPr>
              <a:r>
                <a:rPr kumimoji="0" lang="en-GB" sz="2000" b="1" i="0" u="none" strike="noStrike" kern="0" cap="none" spc="0" normalizeH="0" baseline="0" noProof="0" dirty="0">
                  <a:ln>
                    <a:noFill/>
                  </a:ln>
                  <a:solidFill>
                    <a:srgbClr val="000078"/>
                  </a:solidFill>
                  <a:effectLst/>
                  <a:uLnTx/>
                  <a:uFillTx/>
                  <a:latin typeface="Arial" pitchFamily="34" charset="0"/>
                  <a:ea typeface="+mn-ea"/>
                  <a:cs typeface="Arial" pitchFamily="34" charset="0"/>
                </a:rPr>
                <a:t>State Electricity Regulatory Commission</a:t>
              </a:r>
            </a:p>
          </p:txBody>
        </p:sp>
      </p:gr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3">
                                            <p:bg/>
                                          </p:spTgt>
                                        </p:tgtEl>
                                        <p:attrNameLst>
                                          <p:attrName>style.visibility</p:attrName>
                                        </p:attrNameLst>
                                      </p:cBhvr>
                                      <p:to>
                                        <p:strVal val="visible"/>
                                      </p:to>
                                    </p:set>
                                    <p:animEffect transition="in" filter="blinds(horizontal)">
                                      <p:cBhvr>
                                        <p:cTn id="10" dur="500"/>
                                        <p:tgtEl>
                                          <p:spTgt spid="13">
                                            <p:bg/>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blinds(horizontal)">
                                      <p:cBhvr>
                                        <p:cTn id="13" dur="500"/>
                                        <p:tgtEl>
                                          <p:spTgt spid="13">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blinds(horizontal)">
                                      <p:cBhvr>
                                        <p:cTn id="16" dur="500"/>
                                        <p:tgtEl>
                                          <p:spTgt spid="13">
                                            <p:txEl>
                                              <p:pRg st="1" end="1"/>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blinds(horizontal)">
                                      <p:cBhvr>
                                        <p:cTn id="19" dur="500"/>
                                        <p:tgtEl>
                                          <p:spTgt spid="13">
                                            <p:txEl>
                                              <p:pRg st="2" end="2"/>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dirty="0" smtClean="0">
                <a:latin typeface="Arial" pitchFamily="34" charset="0"/>
                <a:cs typeface="Arial" pitchFamily="34" charset="0"/>
              </a:rPr>
              <a:t>NAPCC : Guideline for RE Development</a:t>
            </a:r>
          </a:p>
        </p:txBody>
      </p:sp>
      <p:sp>
        <p:nvSpPr>
          <p:cNvPr id="73731" name="Content Placeholder 2"/>
          <p:cNvSpPr>
            <a:spLocks noGrp="1"/>
          </p:cNvSpPr>
          <p:nvPr>
            <p:ph idx="1"/>
          </p:nvPr>
        </p:nvSpPr>
        <p:spPr>
          <a:xfrm>
            <a:off x="304800" y="1219200"/>
            <a:ext cx="9372600" cy="4876800"/>
          </a:xfrm>
        </p:spPr>
        <p:txBody>
          <a:bodyPr/>
          <a:lstStyle/>
          <a:p>
            <a:pPr marL="341313" indent="-341313" defTabSz="914400">
              <a:buFont typeface="Arial" charset="0"/>
              <a:buNone/>
              <a:defRPr/>
            </a:pPr>
            <a:r>
              <a:rPr lang="en-GB" sz="1800" b="1" kern="0" dirty="0" smtClean="0">
                <a:solidFill>
                  <a:srgbClr val="000078"/>
                </a:solidFill>
                <a:latin typeface="Arial" pitchFamily="34" charset="0"/>
                <a:ea typeface="ＭＳ Ｐゴシック" charset="-128"/>
                <a:cs typeface="Arial" pitchFamily="34" charset="0"/>
              </a:rPr>
              <a:t>National Action Plan for Climate Change (NAPCC)</a:t>
            </a:r>
          </a:p>
          <a:p>
            <a:pPr marL="341313" indent="-341313" algn="just" defTabSz="914400" eaLnBrk="1" hangingPunct="1">
              <a:lnSpc>
                <a:spcPct val="150000"/>
              </a:lnSpc>
              <a:spcAft>
                <a:spcPct val="20000"/>
              </a:spcAft>
              <a:buFont typeface="Wingdings" pitchFamily="2" charset="2"/>
              <a:buChar char="§"/>
              <a:defRPr/>
            </a:pPr>
            <a:r>
              <a:rPr lang="en-US" sz="1600" kern="0" dirty="0" smtClean="0">
                <a:solidFill>
                  <a:srgbClr val="000078"/>
                </a:solidFill>
                <a:latin typeface="Arial" pitchFamily="34" charset="0"/>
                <a:ea typeface="ＭＳ Ｐゴシック" charset="-128"/>
                <a:cs typeface="Arial" pitchFamily="34" charset="0"/>
              </a:rPr>
              <a:t>At National level for FY 2010, target for RE Purchase may be </a:t>
            </a:r>
            <a:r>
              <a:rPr lang="en-US" sz="1600" b="1" kern="0" dirty="0" smtClean="0">
                <a:solidFill>
                  <a:srgbClr val="000078"/>
                </a:solidFill>
                <a:latin typeface="Arial" pitchFamily="34" charset="0"/>
                <a:ea typeface="ＭＳ Ｐゴシック" charset="-128"/>
                <a:cs typeface="Arial" pitchFamily="34" charset="0"/>
              </a:rPr>
              <a:t>set at 5% </a:t>
            </a:r>
            <a:r>
              <a:rPr lang="en-US" sz="1600" kern="0" dirty="0" smtClean="0">
                <a:solidFill>
                  <a:srgbClr val="000078"/>
                </a:solidFill>
                <a:latin typeface="Arial" pitchFamily="34" charset="0"/>
                <a:ea typeface="ＭＳ Ｐゴシック" charset="-128"/>
                <a:cs typeface="Arial" pitchFamily="34" charset="0"/>
              </a:rPr>
              <a:t>of total grid purchase, to be </a:t>
            </a:r>
            <a:r>
              <a:rPr lang="en-US" sz="1600" b="1" kern="0" dirty="0" smtClean="0">
                <a:solidFill>
                  <a:srgbClr val="000078"/>
                </a:solidFill>
                <a:latin typeface="Arial" pitchFamily="34" charset="0"/>
                <a:ea typeface="ＭＳ Ｐゴシック" charset="-128"/>
                <a:cs typeface="Arial" pitchFamily="34" charset="0"/>
              </a:rPr>
              <a:t>increased by 1% each year </a:t>
            </a:r>
            <a:r>
              <a:rPr lang="en-US" sz="1600" kern="0" dirty="0" smtClean="0">
                <a:solidFill>
                  <a:srgbClr val="000078"/>
                </a:solidFill>
                <a:latin typeface="Arial" pitchFamily="34" charset="0"/>
                <a:ea typeface="ＭＳ Ｐゴシック" charset="-128"/>
                <a:cs typeface="Arial" pitchFamily="34" charset="0"/>
              </a:rPr>
              <a:t>for 10 years</a:t>
            </a:r>
          </a:p>
          <a:p>
            <a:pPr marL="341313" indent="-341313" algn="just" defTabSz="914400" eaLnBrk="1" hangingPunct="1">
              <a:lnSpc>
                <a:spcPct val="150000"/>
              </a:lnSpc>
              <a:spcAft>
                <a:spcPct val="20000"/>
              </a:spcAft>
              <a:buFont typeface="Wingdings" pitchFamily="2" charset="2"/>
              <a:buChar char="§"/>
              <a:defRPr/>
            </a:pPr>
            <a:r>
              <a:rPr lang="en-US" sz="1600" kern="0" dirty="0" smtClean="0">
                <a:solidFill>
                  <a:srgbClr val="000078"/>
                </a:solidFill>
                <a:latin typeface="Arial" pitchFamily="34" charset="0"/>
                <a:ea typeface="ＭＳ Ｐゴシック" charset="-128"/>
                <a:cs typeface="Arial" pitchFamily="34" charset="0"/>
              </a:rPr>
              <a:t>SERCs may set </a:t>
            </a:r>
            <a:r>
              <a:rPr lang="en-US" sz="1600" b="1" kern="0" dirty="0" smtClean="0">
                <a:solidFill>
                  <a:srgbClr val="000078"/>
                </a:solidFill>
                <a:latin typeface="Arial" pitchFamily="34" charset="0"/>
                <a:ea typeface="ＭＳ Ｐゴシック" charset="-128"/>
                <a:cs typeface="Arial" pitchFamily="34" charset="0"/>
              </a:rPr>
              <a:t>higher target than this minimum </a:t>
            </a:r>
            <a:r>
              <a:rPr lang="en-US" sz="1600" kern="0" dirty="0" smtClean="0">
                <a:solidFill>
                  <a:srgbClr val="000078"/>
                </a:solidFill>
                <a:latin typeface="Arial" pitchFamily="34" charset="0"/>
                <a:ea typeface="ＭＳ Ｐゴシック" charset="-128"/>
                <a:cs typeface="Arial" pitchFamily="34" charset="0"/>
              </a:rPr>
              <a:t>at any point in time</a:t>
            </a:r>
          </a:p>
          <a:p>
            <a:pPr marL="341313" indent="-341313" algn="just" defTabSz="914400" eaLnBrk="1" hangingPunct="1">
              <a:lnSpc>
                <a:spcPct val="150000"/>
              </a:lnSpc>
              <a:spcAft>
                <a:spcPct val="20000"/>
              </a:spcAft>
              <a:buFont typeface="Wingdings" pitchFamily="2" charset="2"/>
              <a:buChar char="§"/>
              <a:defRPr/>
            </a:pPr>
            <a:r>
              <a:rPr lang="en-US" sz="1600" kern="0" dirty="0" smtClean="0">
                <a:solidFill>
                  <a:srgbClr val="000078"/>
                </a:solidFill>
                <a:latin typeface="Arial" pitchFamily="34" charset="0"/>
                <a:ea typeface="ＭＳ Ｐゴシック" charset="-128"/>
                <a:cs typeface="Arial" pitchFamily="34" charset="0"/>
              </a:rPr>
              <a:t>Central &amp; State </a:t>
            </a:r>
            <a:r>
              <a:rPr lang="en-US" sz="1600" kern="0" dirty="0" err="1" smtClean="0">
                <a:solidFill>
                  <a:srgbClr val="000078"/>
                </a:solidFill>
                <a:latin typeface="Arial" pitchFamily="34" charset="0"/>
                <a:ea typeface="ＭＳ Ｐゴシック" charset="-128"/>
                <a:cs typeface="Arial" pitchFamily="34" charset="0"/>
              </a:rPr>
              <a:t>Govts</a:t>
            </a:r>
            <a:r>
              <a:rPr lang="en-US" sz="1600" kern="0" dirty="0" smtClean="0">
                <a:solidFill>
                  <a:srgbClr val="000078"/>
                </a:solidFill>
                <a:latin typeface="Arial" pitchFamily="34" charset="0"/>
                <a:ea typeface="ＭＳ Ｐゴシック" charset="-128"/>
                <a:cs typeface="Arial" pitchFamily="34" charset="0"/>
              </a:rPr>
              <a:t> may set up a </a:t>
            </a:r>
            <a:r>
              <a:rPr lang="en-US" sz="1600" b="1" kern="0" dirty="0" smtClean="0">
                <a:solidFill>
                  <a:srgbClr val="000078"/>
                </a:solidFill>
                <a:latin typeface="Arial" pitchFamily="34" charset="0"/>
                <a:ea typeface="ＭＳ Ｐゴシック" charset="-128"/>
                <a:cs typeface="Arial" pitchFamily="34" charset="0"/>
              </a:rPr>
              <a:t>verification mechanism </a:t>
            </a:r>
            <a:r>
              <a:rPr lang="en-US" sz="1600" kern="0" dirty="0" smtClean="0">
                <a:solidFill>
                  <a:srgbClr val="000078"/>
                </a:solidFill>
                <a:latin typeface="Arial" pitchFamily="34" charset="0"/>
                <a:ea typeface="ＭＳ Ｐゴシック" charset="-128"/>
                <a:cs typeface="Arial" pitchFamily="34" charset="0"/>
              </a:rPr>
              <a:t>to ensure that renewable power is actually procured</a:t>
            </a:r>
          </a:p>
          <a:p>
            <a:pPr marL="341313" indent="-341313" algn="just" defTabSz="914400" eaLnBrk="1" hangingPunct="1">
              <a:lnSpc>
                <a:spcPct val="150000"/>
              </a:lnSpc>
              <a:buFont typeface="Wingdings" pitchFamily="2" charset="2"/>
              <a:buChar char="§"/>
              <a:defRPr/>
            </a:pPr>
            <a:r>
              <a:rPr lang="en-US" sz="1600" kern="0" dirty="0" smtClean="0">
                <a:solidFill>
                  <a:srgbClr val="000078"/>
                </a:solidFill>
                <a:latin typeface="Arial" pitchFamily="34" charset="0"/>
                <a:ea typeface="ＭＳ Ｐゴシック" charset="-128"/>
                <a:cs typeface="Arial" pitchFamily="34" charset="0"/>
              </a:rPr>
              <a:t>Appropriate authorities may issue </a:t>
            </a:r>
            <a:r>
              <a:rPr lang="en-US" sz="1600" b="1" kern="0" dirty="0" smtClean="0">
                <a:solidFill>
                  <a:srgbClr val="000078"/>
                </a:solidFill>
                <a:latin typeface="Arial" pitchFamily="34" charset="0"/>
                <a:ea typeface="ＭＳ Ｐゴシック" charset="-128"/>
                <a:cs typeface="Arial" pitchFamily="34" charset="0"/>
              </a:rPr>
              <a:t>certificates </a:t>
            </a:r>
            <a:r>
              <a:rPr lang="en-US" sz="1600" kern="0" dirty="0" smtClean="0">
                <a:solidFill>
                  <a:srgbClr val="000078"/>
                </a:solidFill>
                <a:latin typeface="Arial" pitchFamily="34" charset="0"/>
                <a:ea typeface="ＭＳ Ｐゴシック" charset="-128"/>
                <a:cs typeface="Arial" pitchFamily="34" charset="0"/>
              </a:rPr>
              <a:t>that procure renewable power in excess of the national standard. </a:t>
            </a:r>
            <a:r>
              <a:rPr lang="en-US" sz="1600" b="1" kern="0" dirty="0" smtClean="0">
                <a:solidFill>
                  <a:srgbClr val="000078"/>
                </a:solidFill>
                <a:latin typeface="Arial" pitchFamily="34" charset="0"/>
                <a:ea typeface="ＭＳ Ｐゴシック" charset="-128"/>
                <a:cs typeface="Arial" pitchFamily="34" charset="0"/>
              </a:rPr>
              <a:t>Such certificates may be tradable</a:t>
            </a:r>
            <a:r>
              <a:rPr lang="en-US" sz="1600" kern="0" dirty="0" smtClean="0">
                <a:solidFill>
                  <a:srgbClr val="000078"/>
                </a:solidFill>
                <a:latin typeface="Arial" pitchFamily="34" charset="0"/>
                <a:ea typeface="ＭＳ Ｐゴシック" charset="-128"/>
                <a:cs typeface="Arial" pitchFamily="34" charset="0"/>
              </a:rPr>
              <a:t>, to enable utilities falling short to meet their RPS</a:t>
            </a:r>
          </a:p>
          <a:p>
            <a:pPr marL="341313" indent="-341313" algn="just" defTabSz="914400" eaLnBrk="1" hangingPunct="1">
              <a:lnSpc>
                <a:spcPct val="150000"/>
              </a:lnSpc>
              <a:spcAft>
                <a:spcPct val="20000"/>
              </a:spcAft>
              <a:buFont typeface="Wingdings" pitchFamily="2" charset="2"/>
              <a:buChar char="§"/>
              <a:defRPr/>
            </a:pPr>
            <a:r>
              <a:rPr lang="en-US" sz="1600" b="1" kern="0" dirty="0" smtClean="0">
                <a:solidFill>
                  <a:srgbClr val="000078"/>
                </a:solidFill>
                <a:latin typeface="Arial" pitchFamily="34" charset="0"/>
                <a:ea typeface="ＭＳ Ｐゴシック" charset="-128"/>
                <a:cs typeface="Arial" pitchFamily="34" charset="0"/>
              </a:rPr>
              <a:t>Penalties </a:t>
            </a:r>
            <a:r>
              <a:rPr lang="en-US" sz="1600" kern="0" dirty="0" smtClean="0">
                <a:solidFill>
                  <a:srgbClr val="000078"/>
                </a:solidFill>
                <a:latin typeface="Arial" pitchFamily="34" charset="0"/>
                <a:ea typeface="ＭＳ Ｐゴシック" charset="-128"/>
                <a:cs typeface="Arial" pitchFamily="34" charset="0"/>
              </a:rPr>
              <a:t>as may be allowed under EA 2003 may be levied, if utilities are still falling short in RPS</a:t>
            </a:r>
            <a:endParaRPr lang="en-US" sz="1600" kern="0" dirty="0" smtClean="0">
              <a:solidFill>
                <a:srgbClr val="000078"/>
              </a:solidFill>
              <a:latin typeface="Arial" pitchFamily="34" charset="0"/>
              <a:ea typeface="ＭＳ Ｐゴシック" charset="-128"/>
              <a:cs typeface="Arial" pitchFamily="34" charset="0"/>
              <a:sym typeface="Wingdings" charset="2"/>
            </a:endParaRPr>
          </a:p>
          <a:p>
            <a:pPr marL="744538" lvl="1" indent="-288925" algn="just" eaLnBrk="1" hangingPunct="1">
              <a:lnSpc>
                <a:spcPct val="150000"/>
              </a:lnSpc>
              <a:buFont typeface="Wingdings" pitchFamily="2" charset="2"/>
              <a:buChar char="Ø"/>
              <a:defRPr/>
            </a:pPr>
            <a:endParaRPr lang="en-US" sz="1600" dirty="0" smtClean="0">
              <a:latin typeface="Arial" pitchFamily="34" charset="0"/>
              <a:ea typeface="ＭＳ Ｐゴシック" charset="-128"/>
              <a:cs typeface="Arial" pitchFamily="34" charset="0"/>
            </a:endParaRPr>
          </a:p>
          <a:p>
            <a:pPr>
              <a:lnSpc>
                <a:spcPct val="150000"/>
              </a:lnSpc>
              <a:buFont typeface="Arial" charset="0"/>
              <a:buChar char="•"/>
              <a:defRPr/>
            </a:pPr>
            <a:endParaRPr lang="en-US" sz="1800" dirty="0" smtClean="0">
              <a:latin typeface="Arial" pitchFamily="34" charset="0"/>
              <a:ea typeface="ＭＳ Ｐゴシック" charset="-128"/>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Content Placeholder 1"/>
          <p:cNvSpPr>
            <a:spLocks noGrp="1"/>
          </p:cNvSpPr>
          <p:nvPr>
            <p:ph idx="4294967295"/>
          </p:nvPr>
        </p:nvSpPr>
        <p:spPr>
          <a:xfrm>
            <a:off x="495300" y="1066800"/>
            <a:ext cx="9245600" cy="5105400"/>
          </a:xfrm>
        </p:spPr>
        <p:txBody>
          <a:bodyPr/>
          <a:lstStyle/>
          <a:p>
            <a:pPr>
              <a:buFontTx/>
              <a:buNone/>
            </a:pPr>
            <a:r>
              <a:rPr lang="en-US" sz="2000" dirty="0" smtClean="0">
                <a:solidFill>
                  <a:schemeClr val="tx2"/>
                </a:solidFill>
                <a:latin typeface="Arial" pitchFamily="34" charset="0"/>
                <a:cs typeface="Arial" pitchFamily="34" charset="0"/>
              </a:rPr>
              <a:t>FOR Report on ‘Policies on </a:t>
            </a:r>
            <a:r>
              <a:rPr lang="en-US" sz="2000" dirty="0" err="1" smtClean="0">
                <a:solidFill>
                  <a:schemeClr val="tx2"/>
                </a:solidFill>
                <a:latin typeface="Arial" pitchFamily="34" charset="0"/>
                <a:cs typeface="Arial" pitchFamily="34" charset="0"/>
              </a:rPr>
              <a:t>Renewables</a:t>
            </a:r>
            <a:r>
              <a:rPr lang="en-US" sz="2000" dirty="0" smtClean="0">
                <a:solidFill>
                  <a:schemeClr val="tx2"/>
                </a:solidFill>
                <a:latin typeface="Arial" pitchFamily="34" charset="0"/>
                <a:cs typeface="Arial" pitchFamily="34" charset="0"/>
              </a:rPr>
              <a:t>’ recommends</a:t>
            </a:r>
          </a:p>
          <a:p>
            <a:pPr algn="just" eaLnBrk="1" hangingPunct="1">
              <a:lnSpc>
                <a:spcPct val="114000"/>
              </a:lnSpc>
              <a:buFont typeface="Wingdings" pitchFamily="2" charset="2"/>
              <a:buChar char="Ø"/>
            </a:pPr>
            <a:endParaRPr lang="en-US" sz="1800" dirty="0" smtClean="0">
              <a:solidFill>
                <a:srgbClr val="FF0000"/>
              </a:solidFill>
              <a:latin typeface="Arial" pitchFamily="34" charset="0"/>
              <a:cs typeface="Arial" pitchFamily="34" charset="0"/>
            </a:endParaRPr>
          </a:p>
          <a:p>
            <a:pPr algn="just" eaLnBrk="1" hangingPunct="1">
              <a:lnSpc>
                <a:spcPct val="114000"/>
              </a:lnSpc>
              <a:buFont typeface="Wingdings" pitchFamily="2" charset="2"/>
              <a:buChar char="§"/>
            </a:pPr>
            <a:r>
              <a:rPr lang="en-US" sz="1800" dirty="0" smtClean="0">
                <a:solidFill>
                  <a:srgbClr val="FF0000"/>
                </a:solidFill>
                <a:latin typeface="Arial" pitchFamily="34" charset="0"/>
                <a:cs typeface="Arial" pitchFamily="34" charset="0"/>
              </a:rPr>
              <a:t>Ascertaining Need for Inter-State exchange of RE power</a:t>
            </a:r>
            <a:endParaRPr lang="en-US" sz="2000" dirty="0" smtClean="0">
              <a:solidFill>
                <a:srgbClr val="FF0000"/>
              </a:solidFill>
              <a:latin typeface="Arial" pitchFamily="34" charset="0"/>
              <a:cs typeface="Arial" pitchFamily="34" charset="0"/>
            </a:endParaRPr>
          </a:p>
          <a:p>
            <a:pPr lvl="1" algn="just" eaLnBrk="1" hangingPunct="1">
              <a:lnSpc>
                <a:spcPct val="114000"/>
              </a:lnSpc>
              <a:buFontTx/>
              <a:buChar char="•"/>
            </a:pPr>
            <a:r>
              <a:rPr lang="en-US" sz="1600" dirty="0" smtClean="0">
                <a:latin typeface="Arial" pitchFamily="34" charset="0"/>
                <a:cs typeface="Arial" pitchFamily="34" charset="0"/>
              </a:rPr>
              <a:t>Inter-State exchange of RE power is desirable from National perspective and the same should be promoted</a:t>
            </a:r>
          </a:p>
          <a:p>
            <a:pPr lvl="1" algn="just" eaLnBrk="1" hangingPunct="1">
              <a:lnSpc>
                <a:spcPct val="114000"/>
              </a:lnSpc>
              <a:buFontTx/>
              <a:buChar char="•"/>
            </a:pPr>
            <a:r>
              <a:rPr lang="en-US" sz="1600" dirty="0" smtClean="0">
                <a:latin typeface="Arial" pitchFamily="34" charset="0"/>
                <a:cs typeface="Arial" pitchFamily="34" charset="0"/>
              </a:rPr>
              <a:t>Mechanism for appropriate treatment for inter-State RE exchange through Regional Energy Account needs to be developed</a:t>
            </a:r>
          </a:p>
          <a:p>
            <a:pPr algn="just" eaLnBrk="1" hangingPunct="1">
              <a:lnSpc>
                <a:spcPct val="114000"/>
              </a:lnSpc>
              <a:buFont typeface="Wingdings" pitchFamily="2" charset="2"/>
              <a:buChar char="Ø"/>
            </a:pPr>
            <a:endParaRPr lang="en-US" sz="1800" dirty="0" smtClean="0">
              <a:solidFill>
                <a:srgbClr val="FF0000"/>
              </a:solidFill>
              <a:latin typeface="Arial" pitchFamily="34" charset="0"/>
              <a:cs typeface="Arial" pitchFamily="34" charset="0"/>
            </a:endParaRPr>
          </a:p>
          <a:p>
            <a:pPr algn="just" eaLnBrk="1" hangingPunct="1">
              <a:lnSpc>
                <a:spcPct val="114000"/>
              </a:lnSpc>
              <a:buFont typeface="Wingdings" pitchFamily="2" charset="2"/>
              <a:buChar char="§"/>
            </a:pPr>
            <a:r>
              <a:rPr lang="en-US" sz="1800" dirty="0" smtClean="0">
                <a:solidFill>
                  <a:srgbClr val="FF0000"/>
                </a:solidFill>
                <a:latin typeface="Arial" pitchFamily="34" charset="0"/>
                <a:cs typeface="Arial" pitchFamily="34" charset="0"/>
              </a:rPr>
              <a:t>Ascertaining feasibility of REC mechanism</a:t>
            </a:r>
          </a:p>
          <a:p>
            <a:pPr lvl="1" algn="just" eaLnBrk="1" hangingPunct="1">
              <a:lnSpc>
                <a:spcPct val="114000"/>
              </a:lnSpc>
              <a:buFontTx/>
              <a:buChar char="•"/>
            </a:pPr>
            <a:r>
              <a:rPr lang="en-US" sz="1600" dirty="0" smtClean="0">
                <a:latin typeface="Arial" pitchFamily="34" charset="0"/>
                <a:cs typeface="Arial" pitchFamily="34" charset="0"/>
              </a:rPr>
              <a:t>Concept of RE Certificate as a tool for promotion of RE sources has been used in some countries</a:t>
            </a:r>
          </a:p>
          <a:p>
            <a:pPr lvl="1" algn="just" eaLnBrk="1" hangingPunct="1">
              <a:lnSpc>
                <a:spcPct val="114000"/>
              </a:lnSpc>
              <a:buFontTx/>
              <a:buChar char="•"/>
            </a:pPr>
            <a:r>
              <a:rPr lang="en-US" sz="1600" dirty="0" smtClean="0">
                <a:latin typeface="Arial" pitchFamily="34" charset="0"/>
                <a:cs typeface="Arial" pitchFamily="34" charset="0"/>
              </a:rPr>
              <a:t>REC mechanism can be introduced within existing framework of EA 2003</a:t>
            </a:r>
          </a:p>
          <a:p>
            <a:pPr lvl="1" algn="just" eaLnBrk="1" hangingPunct="1">
              <a:lnSpc>
                <a:spcPct val="114000"/>
              </a:lnSpc>
              <a:buFontTx/>
              <a:buChar char="•"/>
            </a:pPr>
            <a:r>
              <a:rPr lang="en-US" sz="1600" dirty="0" smtClean="0">
                <a:latin typeface="Arial" pitchFamily="34" charset="0"/>
                <a:cs typeface="Arial" pitchFamily="34" charset="0"/>
              </a:rPr>
              <a:t>Co-operation amongst States is essential and SERCs should recognize procurement of RE generated in other States for purpose of compliance as RPO by regulated entity in their respective jurisdiction</a:t>
            </a:r>
            <a:endParaRPr lang="en-GB" sz="2000" dirty="0" smtClean="0">
              <a:latin typeface="Arial" pitchFamily="34" charset="0"/>
              <a:cs typeface="Arial" pitchFamily="34" charset="0"/>
            </a:endParaRPr>
          </a:p>
        </p:txBody>
      </p:sp>
      <p:sp>
        <p:nvSpPr>
          <p:cNvPr id="79875" name="Title 2"/>
          <p:cNvSpPr>
            <a:spLocks/>
          </p:cNvSpPr>
          <p:nvPr/>
        </p:nvSpPr>
        <p:spPr bwMode="auto">
          <a:xfrm>
            <a:off x="609600" y="762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cs typeface="Arial" pitchFamily="34" charset="0"/>
              </a:rPr>
              <a:t>Regulatory &amp; Policy Development at National Level</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ounded Rectangle 5"/>
          <p:cNvSpPr>
            <a:spLocks noChangeArrowheads="1"/>
          </p:cNvSpPr>
          <p:nvPr/>
        </p:nvSpPr>
        <p:spPr bwMode="auto">
          <a:xfrm>
            <a:off x="1004888" y="25654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Tariff Period</a:t>
            </a:r>
          </a:p>
        </p:txBody>
      </p:sp>
      <p:sp>
        <p:nvSpPr>
          <p:cNvPr id="80899" name="Rounded Rectangle 9"/>
          <p:cNvSpPr>
            <a:spLocks noChangeArrowheads="1"/>
          </p:cNvSpPr>
          <p:nvPr/>
        </p:nvSpPr>
        <p:spPr bwMode="auto">
          <a:xfrm>
            <a:off x="1004888" y="36322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Tariff Structure </a:t>
            </a:r>
          </a:p>
        </p:txBody>
      </p:sp>
      <p:sp>
        <p:nvSpPr>
          <p:cNvPr id="80900" name="Rounded Rectangle 10"/>
          <p:cNvSpPr>
            <a:spLocks noChangeArrowheads="1"/>
          </p:cNvSpPr>
          <p:nvPr/>
        </p:nvSpPr>
        <p:spPr bwMode="auto">
          <a:xfrm>
            <a:off x="1004888" y="41656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Tariff Design</a:t>
            </a:r>
          </a:p>
        </p:txBody>
      </p:sp>
      <p:sp>
        <p:nvSpPr>
          <p:cNvPr id="80901" name="Rounded Rectangle 5"/>
          <p:cNvSpPr>
            <a:spLocks noChangeArrowheads="1"/>
          </p:cNvSpPr>
          <p:nvPr/>
        </p:nvSpPr>
        <p:spPr bwMode="auto">
          <a:xfrm>
            <a:off x="1004888" y="30988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Control Period</a:t>
            </a:r>
          </a:p>
        </p:txBody>
      </p:sp>
      <p:sp>
        <p:nvSpPr>
          <p:cNvPr id="80902" name="Rectangle 13"/>
          <p:cNvSpPr>
            <a:spLocks noChangeArrowheads="1"/>
          </p:cNvSpPr>
          <p:nvPr/>
        </p:nvSpPr>
        <p:spPr bwMode="auto">
          <a:xfrm>
            <a:off x="1155700" y="1157288"/>
            <a:ext cx="1568450" cy="609600"/>
          </a:xfrm>
          <a:prstGeom prst="rect">
            <a:avLst/>
          </a:prstGeom>
          <a:noFill/>
          <a:ln w="9525" algn="ctr">
            <a:solidFill>
              <a:srgbClr val="0070C0"/>
            </a:solidFill>
            <a:round/>
            <a:headEnd/>
            <a:tailEnd/>
          </a:ln>
        </p:spPr>
        <p:txBody>
          <a:bodyPr anchor="ctr"/>
          <a:lstStyle/>
          <a:p>
            <a:pPr marL="342900" indent="-342900" algn="ctr">
              <a:lnSpc>
                <a:spcPct val="90000"/>
              </a:lnSpc>
            </a:pPr>
            <a:r>
              <a:rPr lang="en-GB" sz="1600" b="1">
                <a:solidFill>
                  <a:schemeClr val="tx2"/>
                </a:solidFill>
              </a:rPr>
              <a:t>General</a:t>
            </a:r>
          </a:p>
          <a:p>
            <a:pPr marL="342900" indent="-342900" algn="ctr">
              <a:lnSpc>
                <a:spcPct val="90000"/>
              </a:lnSpc>
            </a:pPr>
            <a:r>
              <a:rPr lang="en-GB" sz="1600" b="1">
                <a:solidFill>
                  <a:schemeClr val="tx2"/>
                </a:solidFill>
              </a:rPr>
              <a:t>Parameters</a:t>
            </a:r>
          </a:p>
        </p:txBody>
      </p:sp>
      <p:sp>
        <p:nvSpPr>
          <p:cNvPr id="15" name="Down Arrow 14"/>
          <p:cNvSpPr/>
          <p:nvPr/>
        </p:nvSpPr>
        <p:spPr bwMode="auto">
          <a:xfrm>
            <a:off x="1568450" y="1843088"/>
            <a:ext cx="660400" cy="609600"/>
          </a:xfrm>
          <a:prstGeom prst="downArrow">
            <a:avLst/>
          </a:prstGeom>
          <a:solidFill>
            <a:schemeClr val="accent2">
              <a:lumMod val="75000"/>
            </a:schemeClr>
          </a:solidFill>
          <a:ln w="9525" cap="flat" cmpd="sng" algn="ctr">
            <a:solidFill>
              <a:srgbClr val="0070C0"/>
            </a:solidFill>
            <a:prstDash val="solid"/>
            <a:round/>
            <a:headEnd type="none" w="med" len="med"/>
            <a:tailEnd type="none" w="med" len="med"/>
          </a:ln>
          <a:effectLst/>
        </p:spPr>
        <p:txBody>
          <a:bodyPr wrap="none" anchor="ctr"/>
          <a:lstStyle/>
          <a:p>
            <a:pPr marL="342900" indent="-342900" algn="ctr">
              <a:defRPr/>
            </a:pPr>
            <a:endParaRPr lang="en-GB">
              <a:solidFill>
                <a:schemeClr val="tx2"/>
              </a:solidFill>
              <a:ea typeface="MS PGothic" pitchFamily="34" charset="-128"/>
            </a:endParaRPr>
          </a:p>
        </p:txBody>
      </p:sp>
      <p:sp>
        <p:nvSpPr>
          <p:cNvPr id="80904" name="Rounded Rectangle 5"/>
          <p:cNvSpPr>
            <a:spLocks noChangeArrowheads="1"/>
          </p:cNvSpPr>
          <p:nvPr/>
        </p:nvSpPr>
        <p:spPr bwMode="auto">
          <a:xfrm>
            <a:off x="3811588" y="25654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Capital Cost</a:t>
            </a:r>
          </a:p>
        </p:txBody>
      </p:sp>
      <p:sp>
        <p:nvSpPr>
          <p:cNvPr id="80905" name="Rounded Rectangle 9"/>
          <p:cNvSpPr>
            <a:spLocks noChangeArrowheads="1"/>
          </p:cNvSpPr>
          <p:nvPr/>
        </p:nvSpPr>
        <p:spPr bwMode="auto">
          <a:xfrm>
            <a:off x="3811588" y="36322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Return on Equity</a:t>
            </a:r>
          </a:p>
        </p:txBody>
      </p:sp>
      <p:sp>
        <p:nvSpPr>
          <p:cNvPr id="80906" name="Rounded Rectangle 10"/>
          <p:cNvSpPr>
            <a:spLocks noChangeArrowheads="1"/>
          </p:cNvSpPr>
          <p:nvPr/>
        </p:nvSpPr>
        <p:spPr bwMode="auto">
          <a:xfrm>
            <a:off x="3811588" y="41656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Interest on loan</a:t>
            </a:r>
          </a:p>
        </p:txBody>
      </p:sp>
      <p:sp>
        <p:nvSpPr>
          <p:cNvPr id="80907" name="Rounded Rectangle 5"/>
          <p:cNvSpPr>
            <a:spLocks noChangeArrowheads="1"/>
          </p:cNvSpPr>
          <p:nvPr/>
        </p:nvSpPr>
        <p:spPr bwMode="auto">
          <a:xfrm>
            <a:off x="3811588" y="30988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Debt Equity Ratio</a:t>
            </a:r>
          </a:p>
        </p:txBody>
      </p:sp>
      <p:sp>
        <p:nvSpPr>
          <p:cNvPr id="80908" name="Rectangle 19"/>
          <p:cNvSpPr>
            <a:spLocks noChangeArrowheads="1"/>
          </p:cNvSpPr>
          <p:nvPr/>
        </p:nvSpPr>
        <p:spPr bwMode="auto">
          <a:xfrm>
            <a:off x="3962400" y="1157288"/>
            <a:ext cx="1568450" cy="609600"/>
          </a:xfrm>
          <a:prstGeom prst="rect">
            <a:avLst/>
          </a:prstGeom>
          <a:noFill/>
          <a:ln w="9525" algn="ctr">
            <a:solidFill>
              <a:srgbClr val="0070C0"/>
            </a:solidFill>
            <a:round/>
            <a:headEnd/>
            <a:tailEnd/>
          </a:ln>
        </p:spPr>
        <p:txBody>
          <a:bodyPr anchor="ctr"/>
          <a:lstStyle/>
          <a:p>
            <a:pPr marL="342900" indent="-342900" algn="ctr">
              <a:lnSpc>
                <a:spcPct val="90000"/>
              </a:lnSpc>
            </a:pPr>
            <a:r>
              <a:rPr lang="en-GB" sz="1600" b="1" dirty="0">
                <a:solidFill>
                  <a:schemeClr val="tx2"/>
                </a:solidFill>
              </a:rPr>
              <a:t>Financial</a:t>
            </a:r>
          </a:p>
          <a:p>
            <a:pPr marL="342900" indent="-342900" algn="ctr">
              <a:lnSpc>
                <a:spcPct val="90000"/>
              </a:lnSpc>
            </a:pPr>
            <a:r>
              <a:rPr lang="en-GB" sz="1600" b="1" dirty="0">
                <a:solidFill>
                  <a:schemeClr val="tx2"/>
                </a:solidFill>
              </a:rPr>
              <a:t>Parameters</a:t>
            </a:r>
          </a:p>
        </p:txBody>
      </p:sp>
      <p:sp>
        <p:nvSpPr>
          <p:cNvPr id="21" name="Down Arrow 20"/>
          <p:cNvSpPr/>
          <p:nvPr/>
        </p:nvSpPr>
        <p:spPr bwMode="auto">
          <a:xfrm>
            <a:off x="4375150" y="1843088"/>
            <a:ext cx="660400" cy="609600"/>
          </a:xfrm>
          <a:prstGeom prst="downArrow">
            <a:avLst/>
          </a:prstGeom>
          <a:solidFill>
            <a:schemeClr val="accent2">
              <a:lumMod val="75000"/>
            </a:schemeClr>
          </a:solidFill>
          <a:ln w="9525" cap="flat" cmpd="sng" algn="ctr">
            <a:solidFill>
              <a:srgbClr val="0070C0"/>
            </a:solidFill>
            <a:prstDash val="solid"/>
            <a:round/>
            <a:headEnd type="none" w="med" len="med"/>
            <a:tailEnd type="none" w="med" len="med"/>
          </a:ln>
          <a:effectLst/>
        </p:spPr>
        <p:txBody>
          <a:bodyPr wrap="none" anchor="ctr"/>
          <a:lstStyle/>
          <a:p>
            <a:pPr marL="342900" indent="-342900" algn="ctr">
              <a:defRPr/>
            </a:pPr>
            <a:endParaRPr lang="en-GB">
              <a:solidFill>
                <a:schemeClr val="tx2"/>
              </a:solidFill>
              <a:ea typeface="MS PGothic" pitchFamily="34" charset="-128"/>
            </a:endParaRPr>
          </a:p>
        </p:txBody>
      </p:sp>
      <p:sp>
        <p:nvSpPr>
          <p:cNvPr id="80910" name="Rounded Rectangle 21"/>
          <p:cNvSpPr>
            <a:spLocks noChangeArrowheads="1"/>
          </p:cNvSpPr>
          <p:nvPr/>
        </p:nvSpPr>
        <p:spPr bwMode="auto">
          <a:xfrm>
            <a:off x="3811588" y="46990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Depreciation</a:t>
            </a:r>
          </a:p>
        </p:txBody>
      </p:sp>
      <p:sp>
        <p:nvSpPr>
          <p:cNvPr id="80911" name="Rounded Rectangle 10"/>
          <p:cNvSpPr>
            <a:spLocks noChangeArrowheads="1"/>
          </p:cNvSpPr>
          <p:nvPr/>
        </p:nvSpPr>
        <p:spPr bwMode="auto">
          <a:xfrm>
            <a:off x="3811588" y="52324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Working Capital</a:t>
            </a:r>
          </a:p>
        </p:txBody>
      </p:sp>
      <p:sp>
        <p:nvSpPr>
          <p:cNvPr id="80912" name="Rounded Rectangle 5"/>
          <p:cNvSpPr>
            <a:spLocks noChangeArrowheads="1"/>
          </p:cNvSpPr>
          <p:nvPr/>
        </p:nvSpPr>
        <p:spPr bwMode="auto">
          <a:xfrm>
            <a:off x="6618288" y="25654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O&amp;M expenses</a:t>
            </a:r>
          </a:p>
        </p:txBody>
      </p:sp>
      <p:sp>
        <p:nvSpPr>
          <p:cNvPr id="80913" name="Rounded Rectangle 5"/>
          <p:cNvSpPr>
            <a:spLocks noChangeArrowheads="1"/>
          </p:cNvSpPr>
          <p:nvPr/>
        </p:nvSpPr>
        <p:spPr bwMode="auto">
          <a:xfrm>
            <a:off x="6618288" y="30988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CUF </a:t>
            </a:r>
          </a:p>
        </p:txBody>
      </p:sp>
      <p:sp>
        <p:nvSpPr>
          <p:cNvPr id="80914" name="Rectangle 27"/>
          <p:cNvSpPr>
            <a:spLocks noChangeArrowheads="1"/>
          </p:cNvSpPr>
          <p:nvPr/>
        </p:nvSpPr>
        <p:spPr bwMode="auto">
          <a:xfrm>
            <a:off x="6369050" y="1157288"/>
            <a:ext cx="2311400" cy="609600"/>
          </a:xfrm>
          <a:prstGeom prst="rect">
            <a:avLst/>
          </a:prstGeom>
          <a:noFill/>
          <a:ln w="9525" algn="ctr">
            <a:solidFill>
              <a:srgbClr val="0070C0"/>
            </a:solidFill>
            <a:round/>
            <a:headEnd/>
            <a:tailEnd/>
          </a:ln>
        </p:spPr>
        <p:txBody>
          <a:bodyPr anchor="ctr"/>
          <a:lstStyle/>
          <a:p>
            <a:pPr marL="1588" indent="12700" algn="ctr"/>
            <a:r>
              <a:rPr lang="en-GB" sz="1600" b="1">
                <a:solidFill>
                  <a:schemeClr val="tx2"/>
                </a:solidFill>
              </a:rPr>
              <a:t>Technology specific Parameters</a:t>
            </a:r>
          </a:p>
        </p:txBody>
      </p:sp>
      <p:sp>
        <p:nvSpPr>
          <p:cNvPr id="29" name="Down Arrow 28"/>
          <p:cNvSpPr/>
          <p:nvPr/>
        </p:nvSpPr>
        <p:spPr bwMode="auto">
          <a:xfrm>
            <a:off x="7181850" y="1843088"/>
            <a:ext cx="660400" cy="609600"/>
          </a:xfrm>
          <a:prstGeom prst="downArrow">
            <a:avLst/>
          </a:prstGeom>
          <a:solidFill>
            <a:schemeClr val="accent2">
              <a:lumMod val="75000"/>
            </a:schemeClr>
          </a:solidFill>
          <a:ln w="9525" cap="flat" cmpd="sng" algn="ctr">
            <a:solidFill>
              <a:srgbClr val="0070C0"/>
            </a:solidFill>
            <a:prstDash val="solid"/>
            <a:round/>
            <a:headEnd type="none" w="med" len="med"/>
            <a:tailEnd type="none" w="med" len="med"/>
          </a:ln>
          <a:effectLst/>
        </p:spPr>
        <p:txBody>
          <a:bodyPr wrap="none" anchor="ctr"/>
          <a:lstStyle/>
          <a:p>
            <a:pPr marL="342900" indent="-342900" algn="ctr">
              <a:defRPr/>
            </a:pPr>
            <a:endParaRPr lang="en-GB">
              <a:solidFill>
                <a:schemeClr val="tx2"/>
              </a:solidFill>
              <a:ea typeface="MS PGothic" pitchFamily="34" charset="-128"/>
            </a:endParaRPr>
          </a:p>
        </p:txBody>
      </p:sp>
      <p:sp>
        <p:nvSpPr>
          <p:cNvPr id="80916" name="Rounded Rectangle 5"/>
          <p:cNvSpPr>
            <a:spLocks noChangeArrowheads="1"/>
          </p:cNvSpPr>
          <p:nvPr/>
        </p:nvSpPr>
        <p:spPr bwMode="auto">
          <a:xfrm>
            <a:off x="6610350" y="3784600"/>
            <a:ext cx="1816100" cy="381000"/>
          </a:xfrm>
          <a:prstGeom prst="roundRect">
            <a:avLst>
              <a:gd name="adj" fmla="val 16667"/>
            </a:avLst>
          </a:prstGeom>
          <a:noFill/>
          <a:ln w="9525" algn="ctr">
            <a:solidFill>
              <a:srgbClr val="0046B8"/>
            </a:solidFill>
            <a:round/>
            <a:headEnd/>
            <a:tailEnd/>
          </a:ln>
        </p:spPr>
        <p:txBody>
          <a:bodyPr wrap="none" anchor="ctr"/>
          <a:lstStyle/>
          <a:p>
            <a:pPr marL="342900" indent="-342900" algn="ctr"/>
            <a:r>
              <a:rPr lang="en-GB" sz="1400">
                <a:solidFill>
                  <a:schemeClr val="tx2"/>
                </a:solidFill>
              </a:rPr>
              <a:t>Degradation factor</a:t>
            </a:r>
          </a:p>
        </p:txBody>
      </p:sp>
      <p:sp>
        <p:nvSpPr>
          <p:cNvPr id="80917" name="Title 2"/>
          <p:cNvSpPr>
            <a:spLocks/>
          </p:cNvSpPr>
          <p:nvPr/>
        </p:nvSpPr>
        <p:spPr bwMode="auto">
          <a:xfrm>
            <a:off x="495300" y="1524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cs typeface="Arial" pitchFamily="34" charset="0"/>
              </a:rPr>
              <a:t>CERC Tariff Regulations, 2009</a:t>
            </a:r>
          </a:p>
        </p:txBody>
      </p:sp>
      <p:sp>
        <p:nvSpPr>
          <p:cNvPr id="31" name="TextBox 30"/>
          <p:cNvSpPr txBox="1"/>
          <p:nvPr/>
        </p:nvSpPr>
        <p:spPr>
          <a:xfrm>
            <a:off x="269875" y="5718175"/>
            <a:ext cx="9331325" cy="534988"/>
          </a:xfrm>
          <a:prstGeom prst="rect">
            <a:avLst/>
          </a:prstGeom>
          <a:solidFill>
            <a:schemeClr val="accent1">
              <a:lumMod val="20000"/>
              <a:lumOff val="80000"/>
            </a:schemeClr>
          </a:solidFill>
          <a:ln>
            <a:solidFill>
              <a:schemeClr val="bg2">
                <a:lumMod val="75000"/>
              </a:schemeClr>
            </a:solidFill>
          </a:ln>
        </p:spPr>
        <p:txBody>
          <a:bodyPr wrap="square">
            <a:spAutoFit/>
          </a:bodyPr>
          <a:lstStyle/>
          <a:p>
            <a:pPr indent="3175" algn="just">
              <a:lnSpc>
                <a:spcPct val="90000"/>
              </a:lnSpc>
              <a:spcBef>
                <a:spcPct val="20000"/>
              </a:spcBef>
              <a:buSzPct val="75000"/>
              <a:defRPr/>
            </a:pPr>
            <a:r>
              <a:rPr lang="en-GB" sz="1600" b="1" dirty="0">
                <a:solidFill>
                  <a:srgbClr val="FF0000"/>
                </a:solidFill>
                <a:ea typeface="MS PGothic" pitchFamily="34" charset="-128"/>
              </a:rPr>
              <a:t>Applicable under Sec 79 of the Act </a:t>
            </a:r>
            <a:r>
              <a:rPr lang="en-GB" sz="1600" b="1" dirty="0">
                <a:solidFill>
                  <a:schemeClr val="tx2"/>
                </a:solidFill>
                <a:ea typeface="MS PGothic" pitchFamily="34" charset="-128"/>
              </a:rPr>
              <a:t>: If generating companies enter into or otherwise have a composite scheme for generation and sale of electricity more than one State</a:t>
            </a:r>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574675" y="260350"/>
            <a:ext cx="8950325" cy="474663"/>
          </a:xfrm>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CERC RE Tariff (2011-12) : Wind, SHP, Solar</a:t>
            </a:r>
            <a:endParaRPr lang="en-IN" sz="2400" b="1" dirty="0" smtClean="0">
              <a:latin typeface="Arial" pitchFamily="34" charset="0"/>
              <a:cs typeface="Arial" pitchFamily="34" charset="0"/>
            </a:endParaRPr>
          </a:p>
        </p:txBody>
      </p:sp>
      <p:graphicFrame>
        <p:nvGraphicFramePr>
          <p:cNvPr id="4" name="Table 3"/>
          <p:cNvGraphicFramePr>
            <a:graphicFrameLocks noGrp="1"/>
          </p:cNvGraphicFramePr>
          <p:nvPr/>
        </p:nvGraphicFramePr>
        <p:xfrm>
          <a:off x="1371601" y="1066800"/>
          <a:ext cx="7366000" cy="4876803"/>
        </p:xfrm>
        <a:graphic>
          <a:graphicData uri="http://schemas.openxmlformats.org/drawingml/2006/table">
            <a:tbl>
              <a:tblPr/>
              <a:tblGrid>
                <a:gridCol w="2971239"/>
                <a:gridCol w="878952"/>
                <a:gridCol w="853475"/>
                <a:gridCol w="1031814"/>
                <a:gridCol w="1630520"/>
              </a:tblGrid>
              <a:tr h="929252">
                <a:tc>
                  <a:txBody>
                    <a:bodyPr/>
                    <a:lstStyle/>
                    <a:p>
                      <a:pPr algn="ctr" fontAlgn="ctr"/>
                      <a:r>
                        <a:rPr lang="en-US" sz="1000" b="1" i="0" u="none" strike="noStrike" dirty="0">
                          <a:solidFill>
                            <a:srgbClr val="000000"/>
                          </a:solidFill>
                          <a:latin typeface="Arial"/>
                        </a:rPr>
                        <a:t>Particular</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Capital Cost (FY 2011-12) (Rs.Lakh/MW)</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Levellised Total Tariff (FY 2011-12) (Rs/kWh)</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Benefit of Acc. Depr (if availed) (Rs/kWh)</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Net Levellised Tariff (Upon adjusting for Acc. Depr. Benefit, if availed) (Rs/kWh)</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gridSpan="5">
                  <a:txBody>
                    <a:bodyPr/>
                    <a:lstStyle/>
                    <a:p>
                      <a:pPr algn="ctr" fontAlgn="b"/>
                      <a:r>
                        <a:rPr lang="en-US" sz="1000" b="1" i="0" u="none" strike="noStrike">
                          <a:solidFill>
                            <a:srgbClr val="000000"/>
                          </a:solidFill>
                          <a:latin typeface="Arial"/>
                        </a:rPr>
                        <a:t>Wind Energy </a:t>
                      </a:r>
                    </a:p>
                  </a:txBody>
                  <a:tcPr marL="8569" marR="8569" marT="85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5632">
                <a:tc>
                  <a:txBody>
                    <a:bodyPr/>
                    <a:lstStyle/>
                    <a:p>
                      <a:pPr algn="ctr" fontAlgn="b"/>
                      <a:r>
                        <a:rPr lang="en-US" sz="1000" b="0" i="0" u="none" strike="noStrike" dirty="0">
                          <a:solidFill>
                            <a:srgbClr val="000000"/>
                          </a:solidFill>
                          <a:latin typeface="Arial"/>
                        </a:rPr>
                        <a:t>Wind Zone - 1 (CUF 20%)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4">
                  <a:txBody>
                    <a:bodyPr/>
                    <a:lstStyle/>
                    <a:p>
                      <a:pPr algn="ctr" fontAlgn="ctr"/>
                      <a:r>
                        <a:rPr lang="en-US" sz="1000" b="0" i="0" u="none" strike="noStrike" dirty="0">
                          <a:solidFill>
                            <a:srgbClr val="000000"/>
                          </a:solidFill>
                          <a:latin typeface="Arial"/>
                        </a:rPr>
                        <a:t>492.52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5.33</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0.80</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4.53</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Wind Zone - 2 (CUF 23%)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4.63</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0.69</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3.94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Wind Zone - 3 (CUF 27%)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3.95</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0.59</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3.36</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Wind Zone - 4 (CUF 30%)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3.55</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0.53</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3.02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gridSpan="5">
                  <a:txBody>
                    <a:bodyPr/>
                    <a:lstStyle/>
                    <a:p>
                      <a:pPr algn="ctr" fontAlgn="b"/>
                      <a:r>
                        <a:rPr lang="en-US" sz="1000" b="1" i="0" u="none" strike="noStrike" dirty="0">
                          <a:solidFill>
                            <a:srgbClr val="000000"/>
                          </a:solidFill>
                          <a:latin typeface="Arial"/>
                        </a:rPr>
                        <a:t>Small Hydro Power Project </a:t>
                      </a:r>
                    </a:p>
                  </a:txBody>
                  <a:tcPr marL="8569" marR="8569" marT="85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5632">
                <a:tc>
                  <a:txBody>
                    <a:bodyPr/>
                    <a:lstStyle/>
                    <a:p>
                      <a:pPr algn="ctr" fontAlgn="b"/>
                      <a:r>
                        <a:rPr lang="en-US" sz="1000" b="0" i="0" u="none" strike="noStrike" dirty="0">
                          <a:solidFill>
                            <a:srgbClr val="000000"/>
                          </a:solidFill>
                          <a:latin typeface="Arial"/>
                        </a:rPr>
                        <a:t>HP, </a:t>
                      </a:r>
                      <a:r>
                        <a:rPr lang="en-US" sz="1000" b="0" i="0" u="none" strike="noStrike" dirty="0" err="1">
                          <a:solidFill>
                            <a:srgbClr val="000000"/>
                          </a:solidFill>
                          <a:latin typeface="Arial"/>
                        </a:rPr>
                        <a:t>Uttarakhand</a:t>
                      </a:r>
                      <a:r>
                        <a:rPr lang="en-US" sz="1000" b="0" i="0" u="none" strike="noStrike" dirty="0">
                          <a:solidFill>
                            <a:srgbClr val="000000"/>
                          </a:solidFill>
                          <a:latin typeface="Arial"/>
                        </a:rPr>
                        <a:t> and NE States (Below 5MW) </a:t>
                      </a:r>
                    </a:p>
                  </a:txBody>
                  <a:tcPr marL="8569" marR="8569" marT="85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669.42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3.78</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0.47</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3.31</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57705">
                <a:tc>
                  <a:txBody>
                    <a:bodyPr/>
                    <a:lstStyle/>
                    <a:p>
                      <a:pPr algn="ctr" fontAlgn="b"/>
                      <a:r>
                        <a:rPr lang="en-US" sz="1000" b="0" i="0" u="none" strike="noStrike" dirty="0">
                          <a:solidFill>
                            <a:srgbClr val="000000"/>
                          </a:solidFill>
                          <a:latin typeface="Arial"/>
                        </a:rPr>
                        <a:t>HP, </a:t>
                      </a:r>
                      <a:r>
                        <a:rPr lang="en-US" sz="1000" b="0" i="0" u="none" strike="noStrike" dirty="0" err="1">
                          <a:solidFill>
                            <a:srgbClr val="000000"/>
                          </a:solidFill>
                          <a:latin typeface="Arial"/>
                        </a:rPr>
                        <a:t>Uttarakhand</a:t>
                      </a:r>
                      <a:r>
                        <a:rPr lang="en-US" sz="1000" b="0" i="0" u="none" strike="noStrike" dirty="0">
                          <a:solidFill>
                            <a:srgbClr val="000000"/>
                          </a:solidFill>
                          <a:latin typeface="Arial"/>
                        </a:rPr>
                        <a:t> and NE States (5MW to 25 MW)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602.48</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3.22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0.42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2.80</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Other States (Below 5 MW)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525.97</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4.49</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0.55</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3.94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Other States (5 MW to 25 MW)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478.16</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3.84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0.50</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3.34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57551">
                <a:tc gridSpan="5">
                  <a:txBody>
                    <a:bodyPr/>
                    <a:lstStyle/>
                    <a:p>
                      <a:pPr algn="ctr" fontAlgn="ctr"/>
                      <a:r>
                        <a:rPr lang="en-US" sz="1000" b="1" i="0" u="none" strike="noStrike" dirty="0">
                          <a:solidFill>
                            <a:srgbClr val="000000"/>
                          </a:solidFill>
                          <a:latin typeface="Arial"/>
                        </a:rPr>
                        <a:t>Solar Power Projects whose PPA signed on or before 31st March 2011</a:t>
                      </a:r>
                      <a:br>
                        <a:rPr lang="en-US" sz="1000" b="1" i="0" u="none" strike="noStrike" dirty="0">
                          <a:solidFill>
                            <a:srgbClr val="000000"/>
                          </a:solidFill>
                          <a:latin typeface="Arial"/>
                        </a:rPr>
                      </a:br>
                      <a:r>
                        <a:rPr lang="en-US" sz="1000" b="1" i="0" u="none" strike="noStrike" dirty="0">
                          <a:solidFill>
                            <a:srgbClr val="000000"/>
                          </a:solidFill>
                          <a:latin typeface="Arial"/>
                        </a:rPr>
                        <a:t>Tariff determined for the year FY 10‐11 shall be applicable during the FY 2011‐12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5632">
                <a:tc>
                  <a:txBody>
                    <a:bodyPr/>
                    <a:lstStyle/>
                    <a:p>
                      <a:pPr algn="ctr" fontAlgn="b"/>
                      <a:r>
                        <a:rPr lang="en-US" sz="1000" b="0" i="0" u="none" strike="noStrike" dirty="0">
                          <a:solidFill>
                            <a:srgbClr val="000000"/>
                          </a:solidFill>
                          <a:latin typeface="Arial"/>
                        </a:rPr>
                        <a:t>Solar PV*</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1690</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17.91</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2.96</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14.95</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Solar Thermal*</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1530</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15.31</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2.46</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12.85</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89079">
                <a:tc gridSpan="5">
                  <a:txBody>
                    <a:bodyPr/>
                    <a:lstStyle/>
                    <a:p>
                      <a:pPr algn="ctr" fontAlgn="ctr"/>
                      <a:r>
                        <a:rPr lang="en-US" sz="1000" b="1" i="0" u="none" strike="noStrike" dirty="0">
                          <a:solidFill>
                            <a:srgbClr val="000000"/>
                          </a:solidFill>
                          <a:latin typeface="Arial"/>
                        </a:rPr>
                        <a:t>Solar Power Projects whose PPA signed after 31st March 2011</a:t>
                      </a:r>
                      <a:br>
                        <a:rPr lang="en-US" sz="1000" b="1" i="0" u="none" strike="noStrike" dirty="0">
                          <a:solidFill>
                            <a:srgbClr val="000000"/>
                          </a:solidFill>
                          <a:latin typeface="Arial"/>
                        </a:rPr>
                      </a:br>
                      <a:r>
                        <a:rPr lang="en-US" sz="1000" b="1" i="0" u="none" strike="noStrike" dirty="0">
                          <a:solidFill>
                            <a:srgbClr val="000000"/>
                          </a:solidFill>
                          <a:latin typeface="Arial"/>
                        </a:rPr>
                        <a:t>Tariff determined for the year FY 2011‐12 shall be applicable</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95632">
                <a:tc>
                  <a:txBody>
                    <a:bodyPr/>
                    <a:lstStyle/>
                    <a:p>
                      <a:pPr algn="ctr" fontAlgn="b"/>
                      <a:r>
                        <a:rPr lang="en-US" sz="1000" b="0" i="0" u="none" strike="noStrike" dirty="0">
                          <a:solidFill>
                            <a:srgbClr val="000000"/>
                          </a:solidFill>
                          <a:latin typeface="Arial"/>
                        </a:rPr>
                        <a:t>Solar PV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1442</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15.39</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2.45</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12.94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632">
                <a:tc>
                  <a:txBody>
                    <a:bodyPr/>
                    <a:lstStyle/>
                    <a:p>
                      <a:pPr algn="ctr" fontAlgn="b"/>
                      <a:r>
                        <a:rPr lang="en-US" sz="1000" b="0" i="0" u="none" strike="noStrike" dirty="0">
                          <a:solidFill>
                            <a:srgbClr val="000000"/>
                          </a:solidFill>
                          <a:latin typeface="Arial"/>
                        </a:rPr>
                        <a:t>Solar Thermal </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1500</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15.04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2.34</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Arial"/>
                        </a:rPr>
                        <a:t>12.69</a:t>
                      </a:r>
                    </a:p>
                  </a:txBody>
                  <a:tcPr marL="8569" marR="8569" marT="85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1371600" y="6019800"/>
          <a:ext cx="2959100" cy="381000"/>
        </p:xfrm>
        <a:graphic>
          <a:graphicData uri="http://schemas.openxmlformats.org/drawingml/2006/table">
            <a:tbl>
              <a:tblPr/>
              <a:tblGrid>
                <a:gridCol w="2959100"/>
              </a:tblGrid>
              <a:tr h="190500">
                <a:tc>
                  <a:txBody>
                    <a:bodyPr/>
                    <a:lstStyle/>
                    <a:p>
                      <a:pPr algn="l" fontAlgn="b"/>
                      <a:r>
                        <a:rPr lang="en-US" sz="1100" b="0" i="1" u="none" strike="noStrike">
                          <a:solidFill>
                            <a:srgbClr val="000000"/>
                          </a:solidFill>
                          <a:latin typeface="Calibri"/>
                        </a:rPr>
                        <a:t>* Capital Cost for FY 2010-11</a:t>
                      </a:r>
                    </a:p>
                  </a:txBody>
                  <a:tcPr marL="9525" marR="9525" marT="9525" marB="0" anchor="b">
                    <a:lnL>
                      <a:noFill/>
                    </a:lnL>
                    <a:lnR>
                      <a:noFill/>
                    </a:lnR>
                    <a:lnT>
                      <a:noFill/>
                    </a:lnT>
                    <a:lnB>
                      <a:noFill/>
                    </a:lnB>
                  </a:tcPr>
                </a:tc>
              </a:tr>
              <a:tr h="190500">
                <a:tc>
                  <a:txBody>
                    <a:bodyPr/>
                    <a:lstStyle/>
                    <a:p>
                      <a:pPr algn="l" fontAlgn="b"/>
                      <a:r>
                        <a:rPr lang="en-US" sz="1100" b="0" i="1" u="none" strike="noStrike" dirty="0">
                          <a:solidFill>
                            <a:srgbClr val="000000"/>
                          </a:solidFill>
                          <a:latin typeface="Calibri"/>
                        </a:rPr>
                        <a:t>* Capital Cost for FY 2010-11</a:t>
                      </a:r>
                    </a:p>
                  </a:txBody>
                  <a:tcPr marL="9525" marR="9525" marT="9525" marB="0" anchor="b">
                    <a:lnL>
                      <a:noFill/>
                    </a:lnL>
                    <a:lnR>
                      <a:noFill/>
                    </a:lnR>
                    <a:lnT>
                      <a:noFill/>
                    </a:lnT>
                    <a:lnB>
                      <a:noFill/>
                    </a:lnB>
                  </a:tcPr>
                </a:tc>
              </a:tr>
            </a:tbl>
          </a:graphicData>
        </a:graphic>
      </p:graphicFrame>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143000" y="1142997"/>
          <a:ext cx="7924799" cy="5105401"/>
        </p:xfrm>
        <a:graphic>
          <a:graphicData uri="http://schemas.openxmlformats.org/drawingml/2006/table">
            <a:tbl>
              <a:tblPr/>
              <a:tblGrid>
                <a:gridCol w="1235731"/>
                <a:gridCol w="1034253"/>
                <a:gridCol w="846208"/>
                <a:gridCol w="1034253"/>
                <a:gridCol w="1101412"/>
                <a:gridCol w="1235731"/>
                <a:gridCol w="1437211"/>
              </a:tblGrid>
              <a:tr h="1021081">
                <a:tc>
                  <a:txBody>
                    <a:bodyPr/>
                    <a:lstStyle/>
                    <a:p>
                      <a:pPr algn="ctr" fontAlgn="ctr"/>
                      <a:r>
                        <a:rPr lang="en-US" sz="1000" b="1" i="0" u="none" strike="noStrike" dirty="0">
                          <a:solidFill>
                            <a:srgbClr val="000000"/>
                          </a:solidFill>
                          <a:latin typeface="Arial"/>
                        </a:rPr>
                        <a:t>State</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Capital Cost (FY 2011-12) (Rs.Lakh/MW)</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Levellised Fixed Cost (Rs/kWh)</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Variable Cost (FY 2011-12) (Rs/kWh)</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Applicable Tariff (FY 2011-12) (Rs/kWh)</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Benefit of Acc. Depr (if availed) (Rs/kWh)</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latin typeface="Arial"/>
                        </a:rPr>
                        <a:t>Net Levellised Tariff (Upon adjusting for Acc. Depr. Benefit, if availed) (Rs/kWh)</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gridSpan="7">
                  <a:txBody>
                    <a:bodyPr/>
                    <a:lstStyle/>
                    <a:p>
                      <a:pPr algn="ctr" fontAlgn="b"/>
                      <a:r>
                        <a:rPr lang="en-US" sz="1000" b="1" i="0" u="none" strike="noStrike">
                          <a:solidFill>
                            <a:srgbClr val="000000"/>
                          </a:solidFill>
                          <a:latin typeface="Arial"/>
                        </a:rPr>
                        <a:t>Biomass Power Project</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4216">
                <a:tc>
                  <a:txBody>
                    <a:bodyPr/>
                    <a:lstStyle/>
                    <a:p>
                      <a:pPr algn="ctr" fontAlgn="b"/>
                      <a:r>
                        <a:rPr lang="en-US" sz="1000" b="0" i="0" u="none" strike="noStrike" dirty="0">
                          <a:solidFill>
                            <a:srgbClr val="000000"/>
                          </a:solidFill>
                          <a:latin typeface="Arial"/>
                        </a:rPr>
                        <a:t>Andhra Pradesh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9">
                  <a:txBody>
                    <a:bodyPr/>
                    <a:lstStyle/>
                    <a:p>
                      <a:pPr algn="ctr" fontAlgn="ctr"/>
                      <a:r>
                        <a:rPr lang="en-US" sz="1000" b="0" i="0" u="none" strike="noStrike">
                          <a:solidFill>
                            <a:srgbClr val="000000"/>
                          </a:solidFill>
                          <a:latin typeface="Arial"/>
                        </a:rPr>
                        <a:t>426.03</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1.90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1.88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3.78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3.59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Haryana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2.97</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4.97</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4.77</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Madhya Pradesh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1.88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1.70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3.59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3.40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Maharashtra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2.36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4.31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4.11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Punjab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2.94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4.94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4.74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Rajasthan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2.34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4.28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4.09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Tamil Nadu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2.62</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4.58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4.39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Uttar Pradesh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1.92</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2.13</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4.06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3.86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Others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1.95</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2.46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4.41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4.21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gridSpan="7">
                  <a:txBody>
                    <a:bodyPr/>
                    <a:lstStyle/>
                    <a:p>
                      <a:pPr algn="ctr" fontAlgn="ctr"/>
                      <a:r>
                        <a:rPr lang="it-IT" sz="1000" b="1" i="0" u="none" strike="noStrike">
                          <a:solidFill>
                            <a:srgbClr val="000000"/>
                          </a:solidFill>
                          <a:latin typeface="Arial"/>
                        </a:rPr>
                        <a:t>Non Fossil Fuel based Cogeneration </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04216">
                <a:tc>
                  <a:txBody>
                    <a:bodyPr/>
                    <a:lstStyle/>
                    <a:p>
                      <a:pPr algn="ctr" fontAlgn="b"/>
                      <a:r>
                        <a:rPr lang="en-US" sz="1000" b="0" i="0" u="none" strike="noStrike" dirty="0">
                          <a:solidFill>
                            <a:srgbClr val="000000"/>
                          </a:solidFill>
                          <a:latin typeface="Arial"/>
                        </a:rPr>
                        <a:t>Andhra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9">
                  <a:txBody>
                    <a:bodyPr/>
                    <a:lstStyle/>
                    <a:p>
                      <a:pPr algn="ctr" fontAlgn="ctr"/>
                      <a:r>
                        <a:rPr lang="en-US" sz="1000" b="0" i="0" u="none" strike="noStrike">
                          <a:solidFill>
                            <a:srgbClr val="000000"/>
                          </a:solidFill>
                          <a:latin typeface="Arial"/>
                        </a:rPr>
                        <a:t>421.30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latin typeface="Arial"/>
                        </a:rPr>
                        <a:t>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latin typeface="Arial"/>
                        </a:rPr>
                        <a:t>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latin typeface="Arial"/>
                        </a:rPr>
                        <a:t>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latin typeface="Arial"/>
                        </a:rPr>
                        <a:t>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latin typeface="Arial"/>
                        </a:rPr>
                        <a:t>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Pradesh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2.75</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1.77</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4.51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0.33</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Haryana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2.44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2.77</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5.21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0.28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4.94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Maharashtra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2.14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2.20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4.34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0.25</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4.10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Madhya Pradesh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2.34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1.59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3.93</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0.28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3.65</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Punjab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2.44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2.74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5.19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0.28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4.91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Tamil Nadu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2.16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2.44</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4.60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0.25</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4.35</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Uttar Pradesh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2.77</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1.99</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4.76</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0.33</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Arial"/>
                        </a:rPr>
                        <a:t>4.43</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04216">
                <a:tc>
                  <a:txBody>
                    <a:bodyPr/>
                    <a:lstStyle/>
                    <a:p>
                      <a:pPr algn="ctr" fontAlgn="b"/>
                      <a:r>
                        <a:rPr lang="en-US" sz="1000" b="0" i="0" u="none" strike="noStrike" dirty="0">
                          <a:solidFill>
                            <a:srgbClr val="000000"/>
                          </a:solidFill>
                          <a:latin typeface="Arial"/>
                        </a:rPr>
                        <a:t>Others </a:t>
                      </a:r>
                    </a:p>
                  </a:txBody>
                  <a:tcPr marL="8395" marR="8395" marT="839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ctr" fontAlgn="ctr"/>
                      <a:r>
                        <a:rPr lang="en-US" sz="1000" b="0" i="0" u="none" strike="noStrike">
                          <a:solidFill>
                            <a:srgbClr val="000000"/>
                          </a:solidFill>
                          <a:latin typeface="Arial"/>
                        </a:rPr>
                        <a:t>2.40</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2.28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4.68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Arial"/>
                        </a:rPr>
                        <a:t>0.28</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Arial"/>
                        </a:rPr>
                        <a:t>4.41</a:t>
                      </a:r>
                    </a:p>
                  </a:txBody>
                  <a:tcPr marL="8395" marR="8395" marT="839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Title 1"/>
          <p:cNvSpPr>
            <a:spLocks noGrp="1"/>
          </p:cNvSpPr>
          <p:nvPr>
            <p:ph type="title"/>
          </p:nvPr>
        </p:nvSpPr>
        <p:spPr>
          <a:xfrm>
            <a:off x="574675" y="260350"/>
            <a:ext cx="8950325" cy="474663"/>
          </a:xfrm>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CERC RE Tariff (2011-12) : Biomass and Cogeneration</a:t>
            </a:r>
            <a:endParaRPr lang="en-IN" sz="2400" b="1" dirty="0" smtClean="0">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838200" y="1371600"/>
            <a:ext cx="8534400" cy="3581400"/>
          </a:xfrm>
          <a:prstGeom prst="rect">
            <a:avLst/>
          </a:prstGeom>
          <a:noFill/>
          <a:ln w="9525">
            <a:noFill/>
            <a:miter lim="800000"/>
            <a:headEnd/>
            <a:tailEnd/>
          </a:ln>
        </p:spPr>
        <p:txBody>
          <a:bodyPr anchor="ctr"/>
          <a:lstStyle/>
          <a:p>
            <a:pPr algn="ctr">
              <a:lnSpc>
                <a:spcPct val="120000"/>
              </a:lnSpc>
              <a:defRPr/>
            </a:pPr>
            <a:r>
              <a:rPr lang="en-US" sz="2400" b="1" i="1" dirty="0" smtClean="0">
                <a:solidFill>
                  <a:srgbClr val="000074"/>
                </a:solidFill>
                <a:latin typeface="Arial" pitchFamily="34" charset="0"/>
                <a:cs typeface="Arial" pitchFamily="34" charset="0"/>
              </a:rPr>
              <a:t>Renewable Energy and Evolution of Market Models</a:t>
            </a:r>
          </a:p>
          <a:p>
            <a:pPr algn="r">
              <a:defRPr/>
            </a:pPr>
            <a:endParaRPr lang="en-US" sz="2400" i="1" dirty="0">
              <a:solidFill>
                <a:srgbClr val="000074"/>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dirty="0" smtClean="0">
                <a:latin typeface="Arial" pitchFamily="34" charset="0"/>
                <a:cs typeface="Arial" pitchFamily="34" charset="0"/>
              </a:rPr>
              <a:t>Evolution of Market Model</a:t>
            </a:r>
          </a:p>
        </p:txBody>
      </p:sp>
      <p:graphicFrame>
        <p:nvGraphicFramePr>
          <p:cNvPr id="8" name="Chart 7"/>
          <p:cNvGraphicFramePr/>
          <p:nvPr/>
        </p:nvGraphicFramePr>
        <p:xfrm>
          <a:off x="1066800" y="1066800"/>
          <a:ext cx="7620000" cy="388620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Straight Connector 9"/>
          <p:cNvCxnSpPr/>
          <p:nvPr/>
        </p:nvCxnSpPr>
        <p:spPr>
          <a:xfrm rot="5400000" flipH="1" flipV="1">
            <a:off x="3962400" y="2743200"/>
            <a:ext cx="3048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6248400" y="2743200"/>
            <a:ext cx="3048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828800" y="1524000"/>
            <a:ext cx="35052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5562600" y="1524000"/>
            <a:ext cx="1905000" cy="1588"/>
          </a:xfrm>
          <a:prstGeom prst="straightConnector1">
            <a:avLst/>
          </a:prstGeom>
          <a:ln>
            <a:solidFill>
              <a:srgbClr val="C0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772400" y="1524000"/>
            <a:ext cx="1143000" cy="1588"/>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8315" name="TextBox 20"/>
          <p:cNvSpPr txBox="1">
            <a:spLocks noChangeArrowheads="1"/>
          </p:cNvSpPr>
          <p:nvPr/>
        </p:nvSpPr>
        <p:spPr bwMode="auto">
          <a:xfrm>
            <a:off x="3124200" y="1828800"/>
            <a:ext cx="356188" cy="400110"/>
          </a:xfrm>
          <a:prstGeom prst="rect">
            <a:avLst/>
          </a:prstGeom>
          <a:noFill/>
          <a:ln w="9525">
            <a:noFill/>
            <a:miter lim="800000"/>
            <a:headEnd/>
            <a:tailEnd/>
          </a:ln>
        </p:spPr>
        <p:txBody>
          <a:bodyPr wrap="none">
            <a:spAutoFit/>
          </a:bodyPr>
          <a:lstStyle/>
          <a:p>
            <a:r>
              <a:rPr lang="en-US" dirty="0" smtClean="0">
                <a:solidFill>
                  <a:srgbClr val="C00000"/>
                </a:solidFill>
                <a:latin typeface="Arial" pitchFamily="34" charset="0"/>
                <a:ea typeface="ＭＳ Ｐゴシック" pitchFamily="34" charset="-128"/>
                <a:cs typeface="Arial" pitchFamily="34" charset="0"/>
              </a:rPr>
              <a:t>A</a:t>
            </a:r>
          </a:p>
        </p:txBody>
      </p:sp>
      <p:sp>
        <p:nvSpPr>
          <p:cNvPr id="98316" name="TextBox 21"/>
          <p:cNvSpPr txBox="1">
            <a:spLocks noChangeArrowheads="1"/>
          </p:cNvSpPr>
          <p:nvPr/>
        </p:nvSpPr>
        <p:spPr bwMode="auto">
          <a:xfrm>
            <a:off x="6245225" y="1828800"/>
            <a:ext cx="356188" cy="400110"/>
          </a:xfrm>
          <a:prstGeom prst="rect">
            <a:avLst/>
          </a:prstGeom>
          <a:noFill/>
          <a:ln w="9525">
            <a:noFill/>
            <a:miter lim="800000"/>
            <a:headEnd/>
            <a:tailEnd/>
          </a:ln>
        </p:spPr>
        <p:txBody>
          <a:bodyPr wrap="none">
            <a:spAutoFit/>
          </a:bodyPr>
          <a:lstStyle/>
          <a:p>
            <a:r>
              <a:rPr lang="en-US" dirty="0" smtClean="0">
                <a:solidFill>
                  <a:srgbClr val="C00000"/>
                </a:solidFill>
                <a:latin typeface="Arial" pitchFamily="34" charset="0"/>
                <a:ea typeface="ＭＳ Ｐゴシック" pitchFamily="34" charset="-128"/>
                <a:cs typeface="Arial" pitchFamily="34" charset="0"/>
              </a:rPr>
              <a:t>B</a:t>
            </a:r>
          </a:p>
        </p:txBody>
      </p:sp>
      <p:sp>
        <p:nvSpPr>
          <p:cNvPr id="98317" name="TextBox 22"/>
          <p:cNvSpPr txBox="1">
            <a:spLocks noChangeArrowheads="1"/>
          </p:cNvSpPr>
          <p:nvPr/>
        </p:nvSpPr>
        <p:spPr bwMode="auto">
          <a:xfrm>
            <a:off x="8074025" y="1828800"/>
            <a:ext cx="370614" cy="400110"/>
          </a:xfrm>
          <a:prstGeom prst="rect">
            <a:avLst/>
          </a:prstGeom>
          <a:noFill/>
          <a:ln w="9525">
            <a:noFill/>
            <a:miter lim="800000"/>
            <a:headEnd/>
            <a:tailEnd/>
          </a:ln>
        </p:spPr>
        <p:txBody>
          <a:bodyPr wrap="none">
            <a:spAutoFit/>
          </a:bodyPr>
          <a:lstStyle/>
          <a:p>
            <a:r>
              <a:rPr lang="en-US" dirty="0" smtClean="0">
                <a:solidFill>
                  <a:srgbClr val="C00000"/>
                </a:solidFill>
                <a:latin typeface="Arial" pitchFamily="34" charset="0"/>
                <a:ea typeface="ＭＳ Ｐゴシック" pitchFamily="34" charset="-128"/>
                <a:cs typeface="Arial" pitchFamily="34" charset="0"/>
              </a:rPr>
              <a:t>C</a:t>
            </a:r>
          </a:p>
        </p:txBody>
      </p:sp>
      <p:sp>
        <p:nvSpPr>
          <p:cNvPr id="24" name="TextBox 23"/>
          <p:cNvSpPr txBox="1"/>
          <p:nvPr/>
        </p:nvSpPr>
        <p:spPr>
          <a:xfrm>
            <a:off x="228600" y="5270500"/>
            <a:ext cx="9448800" cy="824841"/>
          </a:xfrm>
          <a:prstGeom prst="rect">
            <a:avLst/>
          </a:prstGeom>
          <a:solidFill>
            <a:schemeClr val="accent1">
              <a:lumMod val="20000"/>
              <a:lumOff val="80000"/>
            </a:schemeClr>
          </a:solidFill>
          <a:ln>
            <a:solidFill>
              <a:schemeClr val="bg2">
                <a:lumMod val="75000"/>
              </a:schemeClr>
            </a:solidFill>
          </a:ln>
        </p:spPr>
        <p:txBody>
          <a:bodyPr wrap="square">
            <a:spAutoFit/>
          </a:bodyPr>
          <a:lstStyle/>
          <a:p>
            <a:pPr indent="3175" algn="just">
              <a:spcBef>
                <a:spcPct val="20000"/>
              </a:spcBef>
              <a:buSzPct val="75000"/>
              <a:defRPr/>
            </a:pPr>
            <a:r>
              <a:rPr lang="en-GB" sz="1400" b="1" dirty="0">
                <a:solidFill>
                  <a:srgbClr val="0000FF"/>
                </a:solidFill>
                <a:latin typeface="Arial" pitchFamily="34" charset="0"/>
                <a:cs typeface="Arial" pitchFamily="34" charset="0"/>
              </a:rPr>
              <a:t>A- Market model based on Open Access/wheeling for self use </a:t>
            </a:r>
          </a:p>
          <a:p>
            <a:pPr indent="3175" algn="just">
              <a:spcBef>
                <a:spcPct val="20000"/>
              </a:spcBef>
              <a:buSzPct val="75000"/>
              <a:defRPr/>
            </a:pPr>
            <a:r>
              <a:rPr lang="en-GB" sz="1400" b="1" dirty="0">
                <a:solidFill>
                  <a:srgbClr val="0000FF"/>
                </a:solidFill>
                <a:latin typeface="Arial" pitchFamily="34" charset="0"/>
                <a:cs typeface="Arial" pitchFamily="34" charset="0"/>
              </a:rPr>
              <a:t>B- Model based on FIT and RPO for sale to distribution licensee &amp; third party, within State</a:t>
            </a:r>
          </a:p>
          <a:p>
            <a:pPr indent="3175" algn="just">
              <a:spcBef>
                <a:spcPct val="20000"/>
              </a:spcBef>
              <a:buSzPct val="75000"/>
              <a:defRPr/>
            </a:pPr>
            <a:r>
              <a:rPr lang="en-GB" sz="1400" b="1" dirty="0">
                <a:solidFill>
                  <a:srgbClr val="0000FF"/>
                </a:solidFill>
                <a:latin typeface="Arial" pitchFamily="34" charset="0"/>
                <a:cs typeface="Arial" pitchFamily="34" charset="0"/>
              </a:rPr>
              <a:t>C- Market model based on instruments with cross border features (REC) catering to  National level demand</a:t>
            </a:r>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smtClean="0">
                <a:latin typeface="Arial" pitchFamily="34" charset="0"/>
                <a:cs typeface="Arial" pitchFamily="34" charset="0"/>
              </a:rPr>
              <a:t>Alternate A : Open Access and Wheeling Model</a:t>
            </a:r>
          </a:p>
        </p:txBody>
      </p:sp>
      <p:sp>
        <p:nvSpPr>
          <p:cNvPr id="18435" name="Content Placeholder 2"/>
          <p:cNvSpPr>
            <a:spLocks noGrp="1"/>
          </p:cNvSpPr>
          <p:nvPr>
            <p:ph idx="1"/>
          </p:nvPr>
        </p:nvSpPr>
        <p:spPr>
          <a:xfrm>
            <a:off x="304800" y="1143000"/>
            <a:ext cx="9372600" cy="4876800"/>
          </a:xfrm>
        </p:spPr>
        <p:txBody>
          <a:bodyPr/>
          <a:lstStyle/>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RE Power Plant setup mainly to meet captive/third party requirements</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Wheeling of power limited to two or three locations</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Governed by State Government policy provisions or concessional wheeling arrangements</a:t>
            </a: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r>
              <a:rPr lang="en-US" sz="1400" b="1" i="1" u="sng" dirty="0" smtClean="0">
                <a:solidFill>
                  <a:srgbClr val="C00000"/>
                </a:solidFill>
                <a:latin typeface="Arial" pitchFamily="34" charset="0"/>
                <a:ea typeface="ＭＳ Ｐゴシック" charset="-128"/>
                <a:cs typeface="Arial" pitchFamily="34" charset="0"/>
              </a:rPr>
              <a:t>Key Considerations for Prospect of OA Wheeling Model</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Market models based on Wheeling and Open Access have the following difficulties</a:t>
            </a:r>
          </a:p>
          <a:p>
            <a:pPr lvl="1">
              <a:lnSpc>
                <a:spcPct val="130000"/>
              </a:lnSpc>
              <a:defRPr/>
            </a:pPr>
            <a:r>
              <a:rPr lang="en-US" sz="1400" dirty="0" smtClean="0">
                <a:latin typeface="Arial" pitchFamily="34" charset="0"/>
                <a:ea typeface="MS PGothic" pitchFamily="34" charset="-128"/>
                <a:cs typeface="Arial" pitchFamily="34" charset="0"/>
              </a:rPr>
              <a:t>Compatibility with Open Access Regulations</a:t>
            </a:r>
          </a:p>
          <a:p>
            <a:pPr lvl="1">
              <a:lnSpc>
                <a:spcPct val="130000"/>
              </a:lnSpc>
              <a:defRPr/>
            </a:pPr>
            <a:r>
              <a:rPr lang="en-US" sz="1400" dirty="0" smtClean="0">
                <a:latin typeface="Arial" pitchFamily="34" charset="0"/>
                <a:ea typeface="MS PGothic" pitchFamily="34" charset="-128"/>
                <a:cs typeface="Arial" pitchFamily="34" charset="0"/>
              </a:rPr>
              <a:t>Pricing Reforms and un-bundling of State Utilities have resulted into High Transmission/Wheeling Charges</a:t>
            </a:r>
          </a:p>
          <a:p>
            <a:pPr lvl="1">
              <a:lnSpc>
                <a:spcPct val="130000"/>
              </a:lnSpc>
              <a:defRPr/>
            </a:pPr>
            <a:r>
              <a:rPr lang="en-US" sz="1400" dirty="0" smtClean="0">
                <a:latin typeface="Arial" pitchFamily="34" charset="0"/>
                <a:ea typeface="MS PGothic" pitchFamily="34" charset="-128"/>
                <a:cs typeface="Arial" pitchFamily="34" charset="0"/>
              </a:rPr>
              <a:t>Complex scheduling and Energy Accounting requirements pose limitation on Inter-State wheeling transactions</a:t>
            </a:r>
          </a:p>
          <a:p>
            <a:pPr lvl="1">
              <a:lnSpc>
                <a:spcPct val="130000"/>
              </a:lnSpc>
              <a:defRPr/>
            </a:pPr>
            <a:endParaRPr lang="en-US" sz="1400" dirty="0" smtClean="0">
              <a:latin typeface="Arial" pitchFamily="34" charset="0"/>
              <a:ea typeface="MS PGothic" pitchFamily="34" charset="-128"/>
              <a:cs typeface="Arial" pitchFamily="34" charset="0"/>
            </a:endParaRPr>
          </a:p>
          <a:p>
            <a:pPr lvl="1">
              <a:lnSpc>
                <a:spcPct val="130000"/>
              </a:lnSpc>
              <a:defRPr/>
            </a:pPr>
            <a:endParaRPr lang="en-US" sz="1400" dirty="0" smtClean="0">
              <a:latin typeface="Arial" pitchFamily="34" charset="0"/>
              <a:ea typeface="MS PGothic" pitchFamily="34" charset="-128"/>
              <a:cs typeface="Arial" pitchFamily="34" charset="0"/>
            </a:endParaRPr>
          </a:p>
        </p:txBody>
      </p:sp>
      <p:sp>
        <p:nvSpPr>
          <p:cNvPr id="8" name="TextBox 7"/>
          <p:cNvSpPr txBox="1"/>
          <p:nvPr/>
        </p:nvSpPr>
        <p:spPr>
          <a:xfrm>
            <a:off x="996950" y="5562600"/>
            <a:ext cx="7896225" cy="346075"/>
          </a:xfrm>
          <a:prstGeom prst="rect">
            <a:avLst/>
          </a:prstGeom>
          <a:solidFill>
            <a:schemeClr val="accent1">
              <a:lumMod val="20000"/>
              <a:lumOff val="80000"/>
            </a:schemeClr>
          </a:solidFill>
          <a:ln>
            <a:solidFill>
              <a:schemeClr val="bg2">
                <a:lumMod val="75000"/>
              </a:schemeClr>
            </a:solidFill>
          </a:ln>
        </p:spPr>
        <p:txBody>
          <a:bodyPr>
            <a:spAutoFit/>
          </a:bodyPr>
          <a:lstStyle/>
          <a:p>
            <a:pPr indent="3175" algn="just">
              <a:spcBef>
                <a:spcPct val="20000"/>
              </a:spcBef>
              <a:buSzPct val="75000"/>
              <a:defRPr/>
            </a:pPr>
            <a:r>
              <a:rPr lang="en-GB" sz="1600" b="1" dirty="0">
                <a:solidFill>
                  <a:srgbClr val="C00000"/>
                </a:solidFill>
                <a:latin typeface="Arial" pitchFamily="34" charset="0"/>
                <a:cs typeface="Arial" pitchFamily="34" charset="0"/>
              </a:rPr>
              <a:t>Open Access : Wheeling charges &amp; Other Conditions continue to be prohibitive</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smtClean="0">
                <a:latin typeface="Arial" pitchFamily="34" charset="0"/>
                <a:cs typeface="Arial" pitchFamily="34" charset="0"/>
              </a:rPr>
              <a:t>Alternate B : Preferential Tariff Based Market Model</a:t>
            </a:r>
          </a:p>
        </p:txBody>
      </p:sp>
      <p:sp>
        <p:nvSpPr>
          <p:cNvPr id="18435" name="Content Placeholder 2"/>
          <p:cNvSpPr>
            <a:spLocks noGrp="1"/>
          </p:cNvSpPr>
          <p:nvPr>
            <p:ph idx="1"/>
          </p:nvPr>
        </p:nvSpPr>
        <p:spPr>
          <a:xfrm>
            <a:off x="304800" y="1143000"/>
            <a:ext cx="9372600" cy="4876800"/>
          </a:xfrm>
        </p:spPr>
        <p:txBody>
          <a:bodyPr/>
          <a:lstStyle/>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Preferential tariffs determination by various SERCs</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Generic tariff approach based on Norms for projects to be commissioned over pre-specified control period</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Substantial addition of capacity occurred under this market model</a:t>
            </a: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r>
              <a:rPr lang="en-GB" sz="1400" b="1" i="1" u="sng" dirty="0" smtClean="0">
                <a:solidFill>
                  <a:srgbClr val="C00000"/>
                </a:solidFill>
                <a:latin typeface="Arial" pitchFamily="34" charset="0"/>
                <a:ea typeface="MS PGothic" pitchFamily="34" charset="-128"/>
                <a:cs typeface="Arial" pitchFamily="34" charset="0"/>
              </a:rPr>
              <a:t>Issues in determination of preferential tariff</a:t>
            </a:r>
            <a:endParaRPr lang="en-US" sz="1400" b="1" i="1" u="sng" dirty="0" smtClean="0">
              <a:solidFill>
                <a:srgbClr val="C00000"/>
              </a:solidFill>
              <a:latin typeface="Arial" pitchFamily="34" charset="0"/>
              <a:ea typeface="ＭＳ Ｐゴシック" charset="-128"/>
              <a:cs typeface="Arial" pitchFamily="34" charset="0"/>
            </a:endParaRP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Different Approaches for Tariff determination across States:</a:t>
            </a:r>
          </a:p>
          <a:p>
            <a:pPr lvl="1">
              <a:lnSpc>
                <a:spcPct val="130000"/>
              </a:lnSpc>
              <a:defRPr/>
            </a:pPr>
            <a:r>
              <a:rPr lang="en-GB" sz="1400" dirty="0" smtClean="0">
                <a:latin typeface="Arial" pitchFamily="34" charset="0"/>
                <a:ea typeface="MS PGothic" pitchFamily="34" charset="-128"/>
                <a:cs typeface="Arial" pitchFamily="34" charset="0"/>
              </a:rPr>
              <a:t>RERC notifies norms through Tariff Regulations</a:t>
            </a:r>
          </a:p>
          <a:p>
            <a:pPr lvl="1">
              <a:lnSpc>
                <a:spcPct val="130000"/>
              </a:lnSpc>
              <a:defRPr/>
            </a:pPr>
            <a:r>
              <a:rPr lang="en-GB" sz="1400" dirty="0" smtClean="0">
                <a:latin typeface="Arial" pitchFamily="34" charset="0"/>
                <a:ea typeface="MS PGothic" pitchFamily="34" charset="-128"/>
                <a:cs typeface="Arial" pitchFamily="34" charset="0"/>
              </a:rPr>
              <a:t>MERC specifies tariff parameters through separate Orders</a:t>
            </a:r>
            <a:endParaRPr lang="en-US" sz="1400" dirty="0" smtClean="0">
              <a:latin typeface="Arial" pitchFamily="34" charset="0"/>
              <a:ea typeface="MS PGothic" pitchFamily="34" charset="-128"/>
              <a:cs typeface="Arial" pitchFamily="34" charset="0"/>
            </a:endParaRP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Ambiguity over the definition of preferential tariff, control period etc.</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Wide variation in financial parameters like O&amp;M expense, interest rate, which is not State specific</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Constant tariff over the Control Period, not reflecting changes in market conditions and underlying parameters</a:t>
            </a:r>
          </a:p>
          <a:p>
            <a:pPr lvl="1">
              <a:lnSpc>
                <a:spcPct val="130000"/>
              </a:lnSpc>
              <a:defRPr/>
            </a:pPr>
            <a:endParaRPr lang="en-US" sz="1400" dirty="0" smtClean="0">
              <a:latin typeface="Arial" pitchFamily="34" charset="0"/>
              <a:ea typeface="MS PGothic" pitchFamily="34" charset="-128"/>
              <a:cs typeface="Arial" pitchFamily="34" charset="0"/>
            </a:endParaRPr>
          </a:p>
          <a:p>
            <a:pPr lvl="1">
              <a:lnSpc>
                <a:spcPct val="130000"/>
              </a:lnSpc>
              <a:defRPr/>
            </a:pPr>
            <a:endParaRPr lang="en-US" sz="1400" dirty="0" smtClean="0">
              <a:latin typeface="Arial" pitchFamily="34" charset="0"/>
              <a:ea typeface="MS PGothic" pitchFamily="34" charset="-128"/>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Agenda for Discussion</a:t>
            </a:r>
            <a:endParaRPr lang="en-US" sz="2400" b="1" dirty="0">
              <a:latin typeface="Arial" pitchFamily="34" charset="0"/>
              <a:cs typeface="Arial" pitchFamily="34" charset="0"/>
            </a:endParaRPr>
          </a:p>
        </p:txBody>
      </p:sp>
      <p:sp>
        <p:nvSpPr>
          <p:cNvPr id="1026051" name="Rectangle 3"/>
          <p:cNvSpPr>
            <a:spLocks noGrp="1" noChangeArrowheads="1"/>
          </p:cNvSpPr>
          <p:nvPr>
            <p:ph type="body" idx="1"/>
          </p:nvPr>
        </p:nvSpPr>
        <p:spPr>
          <a:xfrm>
            <a:off x="457200" y="1066800"/>
            <a:ext cx="8986838" cy="5407025"/>
          </a:xfrm>
          <a:noFill/>
          <a:ln w="9525">
            <a:noFill/>
            <a:miter lim="800000"/>
            <a:headEnd/>
            <a:tailEnd/>
          </a:ln>
        </p:spPr>
        <p:txBody>
          <a:bodyPr vert="horz" wrap="square" lIns="103163" tIns="51581" rIns="103163" bIns="51581" numCol="1" anchor="t" anchorCtr="0" compatLnSpc="1">
            <a:prstTxWarp prst="textNoShape">
              <a:avLst/>
            </a:prstTxWarp>
          </a:bodyPr>
          <a:lstStyle/>
          <a:p>
            <a:pPr>
              <a:lnSpc>
                <a:spcPct val="200000"/>
              </a:lnSpc>
              <a:spcBef>
                <a:spcPts val="0"/>
              </a:spcBef>
              <a:spcAft>
                <a:spcPts val="1200"/>
              </a:spcAft>
              <a:buSzPct val="75000"/>
              <a:buFont typeface="Wingdings" pitchFamily="2" charset="2"/>
              <a:buChar char="Ø"/>
              <a:defRPr/>
            </a:pPr>
            <a:r>
              <a:rPr lang="en-US" sz="2000" dirty="0" smtClean="0">
                <a:solidFill>
                  <a:schemeClr val="tx2"/>
                </a:solidFill>
                <a:latin typeface="Arial" pitchFamily="34" charset="0"/>
                <a:cs typeface="Arial" pitchFamily="34" charset="0"/>
              </a:rPr>
              <a:t>Renewable Energy Development in India</a:t>
            </a:r>
          </a:p>
          <a:p>
            <a:pPr>
              <a:lnSpc>
                <a:spcPct val="200000"/>
              </a:lnSpc>
              <a:spcBef>
                <a:spcPts val="0"/>
              </a:spcBef>
              <a:spcAft>
                <a:spcPts val="1200"/>
              </a:spcAft>
              <a:buSzPct val="75000"/>
              <a:buFont typeface="Wingdings" pitchFamily="2" charset="2"/>
              <a:buChar char="Ø"/>
              <a:defRPr/>
            </a:pPr>
            <a:r>
              <a:rPr lang="en-US" sz="2000" dirty="0" smtClean="0">
                <a:solidFill>
                  <a:schemeClr val="tx2"/>
                </a:solidFill>
                <a:latin typeface="Arial" pitchFamily="34" charset="0"/>
                <a:cs typeface="Arial" pitchFamily="34" charset="0"/>
              </a:rPr>
              <a:t>Regulatory and Policy Framework to support RE Deployment</a:t>
            </a:r>
          </a:p>
          <a:p>
            <a:pPr>
              <a:lnSpc>
                <a:spcPct val="200000"/>
              </a:lnSpc>
              <a:spcBef>
                <a:spcPts val="0"/>
              </a:spcBef>
              <a:spcAft>
                <a:spcPts val="1200"/>
              </a:spcAft>
              <a:buSzPct val="75000"/>
              <a:buFont typeface="Wingdings" pitchFamily="2" charset="2"/>
              <a:buChar char="Ø"/>
              <a:defRPr/>
            </a:pPr>
            <a:r>
              <a:rPr lang="en-US" sz="2000" dirty="0" smtClean="0">
                <a:solidFill>
                  <a:schemeClr val="tx2"/>
                </a:solidFill>
                <a:latin typeface="Arial" pitchFamily="34" charset="0"/>
                <a:cs typeface="Arial" pitchFamily="34" charset="0"/>
              </a:rPr>
              <a:t>Evolution of Market Model</a:t>
            </a:r>
          </a:p>
          <a:p>
            <a:pPr>
              <a:lnSpc>
                <a:spcPct val="200000"/>
              </a:lnSpc>
              <a:spcBef>
                <a:spcPts val="0"/>
              </a:spcBef>
              <a:spcAft>
                <a:spcPts val="1200"/>
              </a:spcAft>
              <a:buSzPct val="75000"/>
              <a:buFont typeface="Wingdings" pitchFamily="2" charset="2"/>
              <a:buChar char="Ø"/>
              <a:defRPr/>
            </a:pPr>
            <a:r>
              <a:rPr lang="en-US" sz="2000" dirty="0" smtClean="0">
                <a:solidFill>
                  <a:schemeClr val="tx2"/>
                </a:solidFill>
                <a:latin typeface="Arial" pitchFamily="34" charset="0"/>
                <a:cs typeface="Arial" pitchFamily="34" charset="0"/>
              </a:rPr>
              <a:t>RPO Framework : A Critical Review</a:t>
            </a:r>
            <a:endParaRPr lang="en-US" sz="2000" i="1" dirty="0" smtClean="0">
              <a:solidFill>
                <a:srgbClr val="0066FF"/>
              </a:solidFill>
              <a:latin typeface="Arial" pitchFamily="34" charset="0"/>
              <a:cs typeface="Arial" pitchFamily="34" charset="0"/>
            </a:endParaRPr>
          </a:p>
          <a:p>
            <a:pPr>
              <a:lnSpc>
                <a:spcPct val="200000"/>
              </a:lnSpc>
              <a:spcBef>
                <a:spcPts val="0"/>
              </a:spcBef>
              <a:spcAft>
                <a:spcPts val="1200"/>
              </a:spcAft>
              <a:buSzPct val="75000"/>
              <a:buFont typeface="Wingdings" pitchFamily="2" charset="2"/>
              <a:buChar char="Ø"/>
              <a:defRPr/>
            </a:pPr>
            <a:r>
              <a:rPr lang="en-US" sz="2000" dirty="0" smtClean="0">
                <a:solidFill>
                  <a:schemeClr val="tx2"/>
                </a:solidFill>
                <a:latin typeface="Arial" pitchFamily="34" charset="0"/>
                <a:cs typeface="Arial" pitchFamily="34" charset="0"/>
              </a:rPr>
              <a:t>Why REC Mechanism?</a:t>
            </a:r>
          </a:p>
          <a:p>
            <a:pPr>
              <a:lnSpc>
                <a:spcPct val="200000"/>
              </a:lnSpc>
              <a:spcBef>
                <a:spcPts val="0"/>
              </a:spcBef>
              <a:spcAft>
                <a:spcPts val="1200"/>
              </a:spcAft>
              <a:buSzPct val="75000"/>
              <a:buFont typeface="Wingdings" pitchFamily="2" charset="2"/>
              <a:buChar char="Ø"/>
              <a:defRPr/>
            </a:pPr>
            <a:r>
              <a:rPr lang="en-US" sz="2000" dirty="0" smtClean="0">
                <a:solidFill>
                  <a:schemeClr val="tx2"/>
                </a:solidFill>
                <a:latin typeface="Arial" pitchFamily="34" charset="0"/>
                <a:cs typeface="Arial" pitchFamily="34" charset="0"/>
              </a:rPr>
              <a:t>Way Forward</a:t>
            </a: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dirty="0" smtClean="0">
                <a:latin typeface="Arial" pitchFamily="34" charset="0"/>
                <a:cs typeface="Arial" pitchFamily="34" charset="0"/>
              </a:rPr>
              <a:t>Alternate C : New Market Model – REC Mechanism</a:t>
            </a:r>
          </a:p>
        </p:txBody>
      </p:sp>
      <p:sp>
        <p:nvSpPr>
          <p:cNvPr id="18435" name="Content Placeholder 2"/>
          <p:cNvSpPr>
            <a:spLocks noGrp="1"/>
          </p:cNvSpPr>
          <p:nvPr>
            <p:ph idx="1"/>
          </p:nvPr>
        </p:nvSpPr>
        <p:spPr>
          <a:xfrm>
            <a:off x="304800" y="1143000"/>
            <a:ext cx="9372600" cy="4876800"/>
          </a:xfrm>
        </p:spPr>
        <p:txBody>
          <a:bodyPr/>
          <a:lstStyle/>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Renewable Energy Certificate Mechanism to enable Inter-State exchange of RE power</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REC mechanism seeks to address the mismatch between availability of RE sources and the requirement of the obligated entities to meet their renewable purchase obligation across States.</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REC mechanism shall facilitate emergence of large number of cross-border RE transactions based on non-firm RE sources and firm RE sources</a:t>
            </a: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a:lnSpc>
                <a:spcPct val="130000"/>
              </a:lnSpc>
              <a:buFont typeface="Arial" pitchFamily="34" charset="0"/>
              <a:buNone/>
              <a:defRPr/>
            </a:pPr>
            <a:r>
              <a:rPr lang="en-GB" sz="1400" b="1" i="1" u="sng" dirty="0" smtClean="0">
                <a:solidFill>
                  <a:srgbClr val="C00000"/>
                </a:solidFill>
                <a:latin typeface="Arial" pitchFamily="34" charset="0"/>
                <a:ea typeface="MS PGothic" pitchFamily="34" charset="-128"/>
                <a:cs typeface="Arial" pitchFamily="34" charset="0"/>
              </a:rPr>
              <a:t>Aspects considered for REC Design in Indian Context</a:t>
            </a:r>
            <a:endParaRPr lang="en-US" sz="1400" b="1" i="1" u="sng" dirty="0" smtClean="0">
              <a:solidFill>
                <a:srgbClr val="C00000"/>
              </a:solidFill>
              <a:latin typeface="Arial" pitchFamily="34" charset="0"/>
              <a:ea typeface="ＭＳ Ｐゴシック" charset="-128"/>
              <a:cs typeface="Arial" pitchFamily="34" charset="0"/>
            </a:endParaRP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Electricity Market is Regulated to large extent</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More than 90 % of electricity volumes continue to be transacted at regulated price</a:t>
            </a:r>
          </a:p>
          <a:p>
            <a:pPr>
              <a:lnSpc>
                <a:spcPct val="130000"/>
              </a:lnSpc>
              <a:buFont typeface="Wingdings" pitchFamily="2" charset="2"/>
              <a:buChar char="§"/>
              <a:defRPr/>
            </a:pPr>
            <a:r>
              <a:rPr lang="en-US" sz="1600" dirty="0" smtClean="0">
                <a:latin typeface="Arial" pitchFamily="34" charset="0"/>
                <a:ea typeface="MS PGothic" pitchFamily="34" charset="-128"/>
                <a:cs typeface="Arial" pitchFamily="34" charset="0"/>
              </a:rPr>
              <a:t>Preferential RE Tariff Regime to continue (Feed – in – Tariff % REC shall co-exist</a:t>
            </a:r>
          </a:p>
          <a:p>
            <a:pPr lvl="1">
              <a:lnSpc>
                <a:spcPct val="130000"/>
              </a:lnSpc>
              <a:defRPr/>
            </a:pPr>
            <a:endParaRPr lang="en-US" sz="1400" dirty="0" smtClean="0">
              <a:latin typeface="Arial" pitchFamily="34" charset="0"/>
              <a:ea typeface="MS PGothic" pitchFamily="34" charset="-128"/>
              <a:cs typeface="Arial" pitchFamily="34" charset="0"/>
            </a:endParaRPr>
          </a:p>
          <a:p>
            <a:pPr lvl="1">
              <a:lnSpc>
                <a:spcPct val="130000"/>
              </a:lnSpc>
              <a:defRPr/>
            </a:pPr>
            <a:endParaRPr lang="en-US" sz="1400" dirty="0" smtClean="0">
              <a:latin typeface="Arial" pitchFamily="34" charset="0"/>
              <a:ea typeface="MS PGothic" pitchFamily="34" charset="-128"/>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838200" y="1371600"/>
            <a:ext cx="8534400" cy="3581400"/>
          </a:xfrm>
          <a:prstGeom prst="rect">
            <a:avLst/>
          </a:prstGeom>
          <a:noFill/>
          <a:ln w="9525">
            <a:noFill/>
            <a:miter lim="800000"/>
            <a:headEnd/>
            <a:tailEnd/>
          </a:ln>
        </p:spPr>
        <p:txBody>
          <a:bodyPr anchor="ctr"/>
          <a:lstStyle/>
          <a:p>
            <a:pPr algn="ctr">
              <a:lnSpc>
                <a:spcPct val="120000"/>
              </a:lnSpc>
              <a:defRPr/>
            </a:pPr>
            <a:r>
              <a:rPr lang="en-US" sz="2400" b="1" i="1" dirty="0" smtClean="0">
                <a:solidFill>
                  <a:srgbClr val="000074"/>
                </a:solidFill>
                <a:latin typeface="Arial" pitchFamily="34" charset="0"/>
                <a:cs typeface="Arial" pitchFamily="34" charset="0"/>
              </a:rPr>
              <a:t>RPO Mechanism : A Critical Review</a:t>
            </a:r>
          </a:p>
          <a:p>
            <a:pPr algn="r">
              <a:defRPr/>
            </a:pPr>
            <a:endParaRPr lang="en-US" sz="2400" i="1" dirty="0">
              <a:solidFill>
                <a:srgbClr val="000074"/>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Section 86 (1) (e) – Driver for RPO</a:t>
            </a:r>
          </a:p>
        </p:txBody>
      </p:sp>
      <p:sp>
        <p:nvSpPr>
          <p:cNvPr id="86019" name="Rectangle 3"/>
          <p:cNvSpPr>
            <a:spLocks noGrp="1" noChangeArrowheads="1"/>
          </p:cNvSpPr>
          <p:nvPr>
            <p:ph idx="1"/>
          </p:nvPr>
        </p:nvSpPr>
        <p:spPr/>
        <p:txBody>
          <a:bodyPr/>
          <a:lstStyle/>
          <a:p>
            <a:pPr>
              <a:lnSpc>
                <a:spcPct val="130000"/>
              </a:lnSpc>
              <a:buFont typeface="Wingdings" pitchFamily="2" charset="2"/>
              <a:buChar char="§"/>
            </a:pPr>
            <a:r>
              <a:rPr lang="en-US" sz="1800" dirty="0" smtClean="0">
                <a:latin typeface="Arial" pitchFamily="34" charset="0"/>
                <a:cs typeface="Arial" pitchFamily="34" charset="0"/>
              </a:rPr>
              <a:t>Section 86(1): The State Commission shall discharge the following functions, namely:</a:t>
            </a:r>
          </a:p>
          <a:p>
            <a:pPr lvl="1">
              <a:lnSpc>
                <a:spcPct val="130000"/>
              </a:lnSpc>
            </a:pPr>
            <a:r>
              <a:rPr lang="en-US" sz="1600" i="1" dirty="0" smtClean="0">
                <a:solidFill>
                  <a:srgbClr val="FF0000"/>
                </a:solidFill>
                <a:latin typeface="Arial" pitchFamily="34" charset="0"/>
                <a:cs typeface="Arial" pitchFamily="34" charset="0"/>
              </a:rPr>
              <a:t>(e) promote cogeneration and generation of electricity from renewable sources of energy by providing suitable measures for connectivity with the grid and sale of electricity to any person, and also specify, for purchase of electricity from such sources, a percentage of the total consumption of electricity in the area of a distribution licensee;</a:t>
            </a:r>
          </a:p>
          <a:p>
            <a:pPr>
              <a:lnSpc>
                <a:spcPct val="130000"/>
              </a:lnSpc>
              <a:buFont typeface="Wingdings" pitchFamily="2" charset="2"/>
              <a:buChar char="§"/>
            </a:pPr>
            <a:r>
              <a:rPr lang="en-US" sz="1800" dirty="0" smtClean="0">
                <a:latin typeface="Arial" pitchFamily="34" charset="0"/>
                <a:cs typeface="Arial" pitchFamily="34" charset="0"/>
              </a:rPr>
              <a:t>Various State Commissions have put significant emphasis on the last part of this important clause while developing regulations for Distribution Licensees under their jurisdiction</a:t>
            </a: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p:cNvSpPr>
            <a:spLocks noGrp="1" noChangeArrowheads="1"/>
          </p:cNvSpPr>
          <p:nvPr>
            <p:ph type="body" idx="1"/>
          </p:nvPr>
        </p:nvSpPr>
        <p:spPr/>
        <p:txBody>
          <a:bodyPr/>
          <a:lstStyle/>
          <a:p>
            <a:pPr eaLnBrk="1" hangingPunct="1">
              <a:lnSpc>
                <a:spcPct val="130000"/>
              </a:lnSpc>
              <a:buFont typeface="Wingdings" pitchFamily="2" charset="2"/>
              <a:buChar char="§"/>
            </a:pPr>
            <a:r>
              <a:rPr lang="en-US" sz="1800" b="1" dirty="0" smtClean="0">
                <a:solidFill>
                  <a:srgbClr val="FF0000"/>
                </a:solidFill>
                <a:latin typeface="Arial" pitchFamily="34" charset="0"/>
                <a:cs typeface="Arial" pitchFamily="34" charset="0"/>
              </a:rPr>
              <a:t>Clause 6.4 of NTP States:</a:t>
            </a:r>
          </a:p>
          <a:p>
            <a:pPr lvl="1" eaLnBrk="1" hangingPunct="1">
              <a:lnSpc>
                <a:spcPct val="130000"/>
              </a:lnSpc>
              <a:buFontTx/>
              <a:buChar char="•"/>
            </a:pPr>
            <a:r>
              <a:rPr lang="en-US" sz="1600" dirty="0" smtClean="0">
                <a:solidFill>
                  <a:srgbClr val="336699"/>
                </a:solidFill>
                <a:latin typeface="Arial" pitchFamily="34" charset="0"/>
                <a:cs typeface="Arial" pitchFamily="34" charset="0"/>
              </a:rPr>
              <a:t>(1) Pursuant to provisions of section 86(1)(e) of the Act, the Appropriate Commission shall fix a minimum percentage for purchase of energy from such sources taking into account </a:t>
            </a:r>
            <a:r>
              <a:rPr lang="en-US" sz="1600" b="1" dirty="0" smtClean="0">
                <a:latin typeface="Arial" pitchFamily="34" charset="0"/>
                <a:cs typeface="Arial" pitchFamily="34" charset="0"/>
              </a:rPr>
              <a:t>availability of such resources in the region</a:t>
            </a:r>
            <a:r>
              <a:rPr lang="en-US" sz="1600" dirty="0" smtClean="0">
                <a:latin typeface="Arial" pitchFamily="34" charset="0"/>
                <a:cs typeface="Arial" pitchFamily="34" charset="0"/>
              </a:rPr>
              <a:t> </a:t>
            </a:r>
            <a:r>
              <a:rPr lang="en-US" sz="1600" dirty="0" smtClean="0">
                <a:solidFill>
                  <a:srgbClr val="336699"/>
                </a:solidFill>
                <a:latin typeface="Arial" pitchFamily="34" charset="0"/>
                <a:cs typeface="Arial" pitchFamily="34" charset="0"/>
              </a:rPr>
              <a:t>and its </a:t>
            </a:r>
            <a:r>
              <a:rPr lang="en-US" sz="1600" b="1" dirty="0" smtClean="0">
                <a:latin typeface="Arial" pitchFamily="34" charset="0"/>
                <a:cs typeface="Arial" pitchFamily="34" charset="0"/>
              </a:rPr>
              <a:t>impact on retail tariffs</a:t>
            </a:r>
            <a:r>
              <a:rPr lang="en-US" sz="1600" dirty="0" smtClean="0">
                <a:solidFill>
                  <a:srgbClr val="336699"/>
                </a:solidFill>
                <a:latin typeface="Arial" pitchFamily="34" charset="0"/>
                <a:cs typeface="Arial" pitchFamily="34" charset="0"/>
              </a:rPr>
              <a:t>. Such percentage for purchase of energy should be made</a:t>
            </a:r>
            <a:r>
              <a:rPr lang="en-US" sz="1600" dirty="0" smtClean="0">
                <a:latin typeface="Arial" pitchFamily="34" charset="0"/>
                <a:cs typeface="Arial" pitchFamily="34" charset="0"/>
              </a:rPr>
              <a:t> </a:t>
            </a:r>
            <a:r>
              <a:rPr lang="en-US" sz="1600" b="1" dirty="0" smtClean="0">
                <a:latin typeface="Arial" pitchFamily="34" charset="0"/>
                <a:cs typeface="Arial" pitchFamily="34" charset="0"/>
              </a:rPr>
              <a:t>applicable for the tariffs to be determined by the SERCs latest by April 1, 2006</a:t>
            </a:r>
            <a:r>
              <a:rPr lang="en-US" sz="1600" dirty="0" smtClean="0">
                <a:latin typeface="Arial" pitchFamily="34" charset="0"/>
                <a:cs typeface="Arial" pitchFamily="34" charset="0"/>
              </a:rPr>
              <a:t>.</a:t>
            </a:r>
          </a:p>
        </p:txBody>
      </p:sp>
      <p:sp>
        <p:nvSpPr>
          <p:cNvPr id="5" name="Rectangle 2"/>
          <p:cNvSpPr>
            <a:spLocks noGrp="1" noChangeArrowheads="1"/>
          </p:cNvSpPr>
          <p:nvPr>
            <p:ph type="title"/>
          </p:nvPr>
        </p:nvSpPr>
        <p:spPr>
          <a:xfrm>
            <a:off x="495300" y="76200"/>
            <a:ext cx="8915400" cy="838200"/>
          </a:xfrm>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National Tariff Policy : Harnessing RE</a:t>
            </a:r>
          </a:p>
        </p:txBody>
      </p:sp>
    </p:spTree>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RPO Targets Across the States</a:t>
            </a:r>
            <a:endParaRPr lang="en-US" sz="2400" b="1" dirty="0">
              <a:latin typeface="Arial" pitchFamily="34" charset="0"/>
              <a:cs typeface="Arial" pitchFamily="34" charset="0"/>
            </a:endParaRPr>
          </a:p>
        </p:txBody>
      </p:sp>
      <p:sp>
        <p:nvSpPr>
          <p:cNvPr id="9" name="Rectangle 3"/>
          <p:cNvSpPr txBox="1">
            <a:spLocks noChangeArrowheads="1"/>
          </p:cNvSpPr>
          <p:nvPr/>
        </p:nvSpPr>
        <p:spPr bwMode="auto">
          <a:xfrm>
            <a:off x="76200" y="4419600"/>
            <a:ext cx="9677400" cy="1905000"/>
          </a:xfrm>
          <a:prstGeom prst="rect">
            <a:avLst/>
          </a:prstGeom>
          <a:noFill/>
          <a:ln w="9525">
            <a:noFill/>
            <a:miter lim="800000"/>
            <a:headEnd/>
            <a:tailEnd/>
          </a:ln>
        </p:spPr>
        <p:txBody>
          <a:bodyPr anchor="ctr"/>
          <a:lstStyle/>
          <a:p>
            <a:pPr marL="179388" indent="-176213" algn="just">
              <a:spcBef>
                <a:spcPct val="20000"/>
              </a:spcBef>
              <a:buSzPct val="75000"/>
              <a:buFontTx/>
              <a:buChar char="•"/>
              <a:defRPr/>
            </a:pPr>
            <a:r>
              <a:rPr lang="en-GB" sz="1400" b="1" dirty="0" smtClean="0">
                <a:solidFill>
                  <a:srgbClr val="FF3300"/>
                </a:solidFill>
                <a:latin typeface="Arial" pitchFamily="34" charset="0"/>
              </a:rPr>
              <a:t>NAPCC recommends 5% RPO in 2009-10 with 1% increase till 10 years</a:t>
            </a:r>
          </a:p>
          <a:p>
            <a:pPr marL="179388" indent="-176213" algn="just">
              <a:spcBef>
                <a:spcPct val="20000"/>
              </a:spcBef>
              <a:buSzPct val="75000"/>
              <a:buFontTx/>
              <a:buChar char="•"/>
              <a:defRPr/>
            </a:pPr>
            <a:r>
              <a:rPr lang="en-GB" sz="1400" b="1" dirty="0" smtClean="0">
                <a:solidFill>
                  <a:srgbClr val="FF3300"/>
                </a:solidFill>
                <a:latin typeface="Arial" pitchFamily="34" charset="0"/>
              </a:rPr>
              <a:t>RE Capacity Addition of around 6000MW per annum shall be required to meet the target envisaged under NAPCC</a:t>
            </a:r>
          </a:p>
          <a:p>
            <a:pPr marL="179388" indent="-176213" algn="just">
              <a:spcBef>
                <a:spcPct val="20000"/>
              </a:spcBef>
              <a:buSzPct val="75000"/>
              <a:buFontTx/>
              <a:buChar char="•"/>
              <a:defRPr/>
            </a:pPr>
            <a:r>
              <a:rPr lang="en-GB" sz="1400" b="1" dirty="0" smtClean="0">
                <a:solidFill>
                  <a:srgbClr val="FF3300"/>
                </a:solidFill>
                <a:latin typeface="Arial" pitchFamily="34" charset="0"/>
              </a:rPr>
              <a:t>Forum of Regulators</a:t>
            </a:r>
            <a:r>
              <a:rPr lang="en-GB" sz="1400" b="1" dirty="0" smtClean="0">
                <a:solidFill>
                  <a:srgbClr val="0000FF"/>
                </a:solidFill>
                <a:latin typeface="Arial" pitchFamily="34" charset="0"/>
              </a:rPr>
              <a:t> </a:t>
            </a:r>
            <a:r>
              <a:rPr lang="en-GB" sz="1600" b="1" dirty="0" smtClean="0">
                <a:solidFill>
                  <a:srgbClr val="336699"/>
                </a:solidFill>
                <a:latin typeface="Arial" pitchFamily="34" charset="0"/>
                <a:ea typeface="ＭＳ Ｐゴシック" pitchFamily="34" charset="-128"/>
                <a:cs typeface="Arial" pitchFamily="34" charset="0"/>
              </a:rPr>
              <a:t>initiated study on Assessment of Various Renewable Energy resources potential in Different States, determination of RPO Trajectory and its Impact on Tariff </a:t>
            </a:r>
          </a:p>
        </p:txBody>
      </p:sp>
      <p:graphicFrame>
        <p:nvGraphicFramePr>
          <p:cNvPr id="5" name="Chart 4"/>
          <p:cNvGraphicFramePr/>
          <p:nvPr/>
        </p:nvGraphicFramePr>
        <p:xfrm>
          <a:off x="1371600" y="1066800"/>
          <a:ext cx="6781800" cy="3429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type="body" idx="1"/>
          </p:nvPr>
        </p:nvSpPr>
        <p:spPr>
          <a:noFill/>
        </p:spPr>
        <p:txBody>
          <a:bodyPr/>
          <a:lstStyle/>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Specify % of renewable energy every utility need to purchase:</a:t>
            </a:r>
          </a:p>
          <a:p>
            <a:pPr lvl="1">
              <a:lnSpc>
                <a:spcPct val="130000"/>
              </a:lnSpc>
            </a:pPr>
            <a:r>
              <a:rPr lang="en-US" sz="1800" dirty="0" smtClean="0">
                <a:solidFill>
                  <a:srgbClr val="FF0000"/>
                </a:solidFill>
                <a:latin typeface="Arial" pitchFamily="34" charset="0"/>
                <a:cs typeface="Arial" pitchFamily="34" charset="0"/>
              </a:rPr>
              <a:t>Single target for overall renewable energy purchase, </a:t>
            </a:r>
          </a:p>
          <a:p>
            <a:pPr lvl="1">
              <a:lnSpc>
                <a:spcPct val="130000"/>
              </a:lnSpc>
            </a:pPr>
            <a:r>
              <a:rPr lang="en-US" sz="1800" dirty="0" smtClean="0">
                <a:solidFill>
                  <a:srgbClr val="FF0000"/>
                </a:solidFill>
                <a:latin typeface="Arial" pitchFamily="34" charset="0"/>
                <a:cs typeface="Arial" pitchFamily="34" charset="0"/>
              </a:rPr>
              <a:t>Usually close to existing purchase levels,</a:t>
            </a:r>
          </a:p>
          <a:p>
            <a:pPr lvl="1">
              <a:lnSpc>
                <a:spcPct val="130000"/>
              </a:lnSpc>
            </a:pPr>
            <a:r>
              <a:rPr lang="en-US" sz="1800" dirty="0" smtClean="0">
                <a:solidFill>
                  <a:srgbClr val="FF0000"/>
                </a:solidFill>
                <a:latin typeface="Arial" pitchFamily="34" charset="0"/>
                <a:cs typeface="Arial" pitchFamily="34" charset="0"/>
              </a:rPr>
              <a:t>In some cases Y-o-Y targets,</a:t>
            </a:r>
          </a:p>
          <a:p>
            <a:pPr lvl="1">
              <a:lnSpc>
                <a:spcPct val="130000"/>
              </a:lnSpc>
            </a:pPr>
            <a:r>
              <a:rPr lang="en-US" sz="1800" dirty="0" smtClean="0">
                <a:solidFill>
                  <a:srgbClr val="FF0000"/>
                </a:solidFill>
                <a:latin typeface="Arial" pitchFamily="34" charset="0"/>
                <a:cs typeface="Arial" pitchFamily="34" charset="0"/>
              </a:rPr>
              <a:t>no technology specific targets</a:t>
            </a:r>
          </a:p>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Period is up to five years,</a:t>
            </a:r>
          </a:p>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Applicable to OA/Captive in only three States,</a:t>
            </a:r>
          </a:p>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Purchase of RE from outside the State has not been permitted,</a:t>
            </a:r>
          </a:p>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Silent on mode of procurement, competitive or cost based</a:t>
            </a:r>
          </a:p>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Implementation mechanisms need further refinement</a:t>
            </a:r>
          </a:p>
          <a:p>
            <a:pPr>
              <a:lnSpc>
                <a:spcPct val="130000"/>
              </a:lnSpc>
              <a:buFont typeface="Wingdings" pitchFamily="2" charset="2"/>
              <a:buChar char="§"/>
            </a:pPr>
            <a:r>
              <a:rPr lang="en-US" sz="1800" dirty="0" smtClean="0">
                <a:solidFill>
                  <a:schemeClr val="tx2"/>
                </a:solidFill>
                <a:latin typeface="Arial" pitchFamily="34" charset="0"/>
                <a:cs typeface="Arial" pitchFamily="34" charset="0"/>
              </a:rPr>
              <a:t>Weak on enforcement methodology</a:t>
            </a:r>
          </a:p>
        </p:txBody>
      </p:sp>
      <p:sp>
        <p:nvSpPr>
          <p:cNvPr id="6" name="Rectangle 2"/>
          <p:cNvSpPr>
            <a:spLocks noGrp="1" noChangeArrowheads="1"/>
          </p:cNvSpPr>
          <p:nvPr>
            <p:ph type="title"/>
          </p:nvPr>
        </p:nvSpPr>
        <p:spPr>
          <a:xfrm>
            <a:off x="495300" y="76200"/>
            <a:ext cx="8915400" cy="838200"/>
          </a:xfrm>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RPO already established : Key Features</a:t>
            </a:r>
            <a:endParaRPr lang="en-US" sz="2400" b="1" dirty="0">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RPOs – what further was required?</a:t>
            </a:r>
          </a:p>
        </p:txBody>
      </p:sp>
      <p:sp>
        <p:nvSpPr>
          <p:cNvPr id="89091" name="Rectangle 3"/>
          <p:cNvSpPr>
            <a:spLocks noGrp="1" noChangeArrowheads="1"/>
          </p:cNvSpPr>
          <p:nvPr>
            <p:ph type="body" idx="1"/>
          </p:nvPr>
        </p:nvSpPr>
        <p:spPr>
          <a:noFill/>
        </p:spPr>
        <p:txBody>
          <a:bodyPr/>
          <a:lstStyle/>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Separate % for RE sources which are not commercial</a:t>
            </a:r>
          </a:p>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Application of RPO to OA and Captive transactions</a:t>
            </a:r>
          </a:p>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Efficient mechanism for purchase of RE</a:t>
            </a:r>
          </a:p>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Enabling mechanism for inter-state sales</a:t>
            </a:r>
          </a:p>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Nation wide target for purchase of RE</a:t>
            </a:r>
          </a:p>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Stronger enforcement and penalty mechanism</a:t>
            </a:r>
          </a:p>
          <a:p>
            <a:pPr>
              <a:lnSpc>
                <a:spcPct val="140000"/>
              </a:lnSpc>
              <a:buFont typeface="Wingdings" pitchFamily="2" charset="2"/>
              <a:buChar char="§"/>
            </a:pPr>
            <a:r>
              <a:rPr lang="en-US" sz="1800" dirty="0" smtClean="0">
                <a:solidFill>
                  <a:schemeClr val="tx2"/>
                </a:solidFill>
                <a:latin typeface="Arial" pitchFamily="34" charset="0"/>
                <a:cs typeface="Arial" pitchFamily="34" charset="0"/>
              </a:rPr>
              <a:t>Mechanism to create competition amongst RE sources</a:t>
            </a:r>
          </a:p>
        </p:txBody>
      </p:sp>
    </p:spTree>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Need for inter-state sales</a:t>
            </a:r>
          </a:p>
        </p:txBody>
      </p:sp>
      <p:sp>
        <p:nvSpPr>
          <p:cNvPr id="90115" name="Rectangle 3"/>
          <p:cNvSpPr>
            <a:spLocks noGrp="1" noChangeArrowheads="1"/>
          </p:cNvSpPr>
          <p:nvPr>
            <p:ph type="body" idx="1"/>
          </p:nvPr>
        </p:nvSpPr>
        <p:spPr>
          <a:xfrm>
            <a:off x="661988" y="1069975"/>
            <a:ext cx="8934450" cy="5330825"/>
          </a:xfrm>
          <a:noFill/>
        </p:spPr>
        <p:txBody>
          <a:bodyPr/>
          <a:lstStyle/>
          <a:p>
            <a:pPr>
              <a:lnSpc>
                <a:spcPct val="110000"/>
              </a:lnSpc>
              <a:buFont typeface="Wingdings" pitchFamily="2" charset="2"/>
              <a:buChar char="§"/>
            </a:pPr>
            <a:r>
              <a:rPr lang="en-US" sz="1800" dirty="0" smtClean="0">
                <a:solidFill>
                  <a:schemeClr val="tx2"/>
                </a:solidFill>
                <a:latin typeface="Arial" pitchFamily="34" charset="0"/>
                <a:cs typeface="Arial" pitchFamily="34" charset="0"/>
              </a:rPr>
              <a:t>Renewable sources are not spread evenly across country </a:t>
            </a:r>
          </a:p>
          <a:p>
            <a:pPr>
              <a:lnSpc>
                <a:spcPct val="110000"/>
              </a:lnSpc>
              <a:buFont typeface="Wingdings" pitchFamily="2" charset="2"/>
              <a:buChar char="§"/>
            </a:pPr>
            <a:r>
              <a:rPr lang="en-US" sz="1800" dirty="0" smtClean="0">
                <a:solidFill>
                  <a:schemeClr val="tx2"/>
                </a:solidFill>
                <a:latin typeface="Arial" pitchFamily="34" charset="0"/>
                <a:cs typeface="Arial" pitchFamily="34" charset="0"/>
              </a:rPr>
              <a:t>Many states with no or little RE, cannot procure RE</a:t>
            </a:r>
          </a:p>
          <a:p>
            <a:pPr>
              <a:lnSpc>
                <a:spcPct val="110000"/>
              </a:lnSpc>
              <a:buFont typeface="Wingdings" pitchFamily="2" charset="2"/>
              <a:buChar char="§"/>
            </a:pPr>
            <a:r>
              <a:rPr lang="en-US" sz="1800" dirty="0" smtClean="0">
                <a:solidFill>
                  <a:schemeClr val="tx2"/>
                </a:solidFill>
                <a:latin typeface="Arial" pitchFamily="34" charset="0"/>
                <a:cs typeface="Arial" pitchFamily="34" charset="0"/>
              </a:rPr>
              <a:t>States with good RE have exhausted their capacity</a:t>
            </a:r>
          </a:p>
          <a:p>
            <a:pPr>
              <a:lnSpc>
                <a:spcPct val="110000"/>
              </a:lnSpc>
              <a:buFont typeface="Wingdings" pitchFamily="2" charset="2"/>
              <a:buChar char="§"/>
            </a:pPr>
            <a:r>
              <a:rPr lang="en-US" sz="1800" dirty="0" smtClean="0">
                <a:solidFill>
                  <a:schemeClr val="tx2"/>
                </a:solidFill>
                <a:latin typeface="Arial" pitchFamily="34" charset="0"/>
                <a:cs typeface="Arial" pitchFamily="34" charset="0"/>
              </a:rPr>
              <a:t>Currently, no mechanism is available for purchase of RE across the State boundary</a:t>
            </a:r>
          </a:p>
          <a:p>
            <a:pPr>
              <a:lnSpc>
                <a:spcPct val="110000"/>
              </a:lnSpc>
              <a:buFont typeface="Wingdings" pitchFamily="2" charset="2"/>
              <a:buChar char="§"/>
            </a:pPr>
            <a:r>
              <a:rPr lang="en-US" sz="1800" dirty="0" smtClean="0">
                <a:solidFill>
                  <a:schemeClr val="tx2"/>
                </a:solidFill>
                <a:latin typeface="Arial" pitchFamily="34" charset="0"/>
                <a:cs typeface="Arial" pitchFamily="34" charset="0"/>
              </a:rPr>
              <a:t>It may not be possible to carry out inter-State sales using CERC OA Regulations for following reasons:</a:t>
            </a:r>
          </a:p>
          <a:p>
            <a:pPr lvl="1">
              <a:lnSpc>
                <a:spcPct val="110000"/>
              </a:lnSpc>
            </a:pPr>
            <a:r>
              <a:rPr lang="en-US" sz="1600" dirty="0" smtClean="0">
                <a:solidFill>
                  <a:srgbClr val="FF0000"/>
                </a:solidFill>
                <a:latin typeface="Arial" pitchFamily="34" charset="0"/>
                <a:cs typeface="Arial" pitchFamily="34" charset="0"/>
              </a:rPr>
              <a:t>Most RE difficult to schedule</a:t>
            </a:r>
          </a:p>
          <a:p>
            <a:pPr lvl="1">
              <a:lnSpc>
                <a:spcPct val="110000"/>
              </a:lnSpc>
            </a:pPr>
            <a:r>
              <a:rPr lang="en-US" sz="1600" dirty="0" smtClean="0">
                <a:solidFill>
                  <a:srgbClr val="FF0000"/>
                </a:solidFill>
                <a:latin typeface="Arial" pitchFamily="34" charset="0"/>
                <a:cs typeface="Arial" pitchFamily="34" charset="0"/>
              </a:rPr>
              <a:t>Transaction is expensive as capacity factors for RE are low</a:t>
            </a:r>
          </a:p>
          <a:p>
            <a:pPr lvl="1">
              <a:lnSpc>
                <a:spcPct val="110000"/>
              </a:lnSpc>
            </a:pPr>
            <a:r>
              <a:rPr lang="en-US" sz="1600" dirty="0" smtClean="0">
                <a:solidFill>
                  <a:srgbClr val="FF0000"/>
                </a:solidFill>
                <a:latin typeface="Arial" pitchFamily="34" charset="0"/>
                <a:cs typeface="Arial" pitchFamily="34" charset="0"/>
              </a:rPr>
              <a:t>Intra-state balancing systems have not yet stabilized</a:t>
            </a:r>
          </a:p>
          <a:p>
            <a:pPr>
              <a:lnSpc>
                <a:spcPct val="110000"/>
              </a:lnSpc>
              <a:buFont typeface="Wingdings" pitchFamily="2" charset="2"/>
              <a:buChar char="§"/>
            </a:pPr>
            <a:r>
              <a:rPr lang="en-US" sz="1800" dirty="0" smtClean="0">
                <a:solidFill>
                  <a:schemeClr val="tx2"/>
                </a:solidFill>
                <a:latin typeface="Arial" pitchFamily="34" charset="0"/>
                <a:cs typeface="Arial" pitchFamily="34" charset="0"/>
              </a:rPr>
              <a:t>Therefore, a mechanism which will enable inter-state sale and purchase of renewable energy is required</a:t>
            </a:r>
          </a:p>
        </p:txBody>
      </p:sp>
    </p:spTree>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type="body" idx="1"/>
          </p:nvPr>
        </p:nvSpPr>
        <p:spPr>
          <a:noFill/>
        </p:spPr>
        <p:txBody>
          <a:bodyPr/>
          <a:lstStyle/>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Section 86 (1) (e) also require State Commissions to promote ‘Sale of electricity to any person’</a:t>
            </a:r>
          </a:p>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Obvious intent is to promote RE purchase by all users</a:t>
            </a:r>
          </a:p>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Exempting OA consumers would increase burden on already subsidized category of consumers</a:t>
            </a:r>
          </a:p>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Not advisable to exempt large OA / captive consumers</a:t>
            </a:r>
          </a:p>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Except three States, OA/Captive users were not subjected to RPO targets</a:t>
            </a:r>
          </a:p>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However, current methodology of contracting of power makes it difficult to contract for small quantity of RE required by the individual OA consumer</a:t>
            </a:r>
          </a:p>
          <a:p>
            <a:pPr>
              <a:lnSpc>
                <a:spcPct val="150000"/>
              </a:lnSpc>
              <a:buFont typeface="Wingdings" pitchFamily="2" charset="2"/>
              <a:buChar char="§"/>
            </a:pPr>
            <a:r>
              <a:rPr lang="en-US" sz="1800" dirty="0" smtClean="0">
                <a:solidFill>
                  <a:schemeClr val="tx2"/>
                </a:solidFill>
                <a:latin typeface="Arial" pitchFamily="34" charset="0"/>
                <a:cs typeface="Arial" pitchFamily="34" charset="0"/>
              </a:rPr>
              <a:t>It is necessary to develop cost effective mechanism to enable purchase of RE by large number of OA/Captive consumers</a:t>
            </a:r>
          </a:p>
        </p:txBody>
      </p:sp>
      <p:sp>
        <p:nvSpPr>
          <p:cNvPr id="5" name="Rectangle 2"/>
          <p:cNvSpPr>
            <a:spLocks noGrp="1" noChangeArrowheads="1"/>
          </p:cNvSpPr>
          <p:nvPr>
            <p:ph type="title"/>
          </p:nvPr>
        </p:nvSpPr>
        <p:spPr>
          <a:xfrm>
            <a:off x="495300" y="76200"/>
            <a:ext cx="8915400" cy="838200"/>
          </a:xfrm>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RPO for OA and Captive Consumers</a:t>
            </a:r>
          </a:p>
        </p:txBody>
      </p:sp>
    </p:spTree>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28625" y="260350"/>
            <a:ext cx="9067800" cy="560388"/>
          </a:xfrm>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Earlier RPO regulations (&lt; 2010) fail to address :</a:t>
            </a:r>
          </a:p>
        </p:txBody>
      </p:sp>
      <p:sp>
        <p:nvSpPr>
          <p:cNvPr id="92163" name="Rectangle 3"/>
          <p:cNvSpPr>
            <a:spLocks noGrp="1" noChangeArrowheads="1"/>
          </p:cNvSpPr>
          <p:nvPr>
            <p:ph type="body" idx="1"/>
          </p:nvPr>
        </p:nvSpPr>
        <p:spPr>
          <a:xfrm>
            <a:off x="609600" y="990600"/>
            <a:ext cx="8986838" cy="5330825"/>
          </a:xfrm>
        </p:spPr>
        <p:txBody>
          <a:bodyPr/>
          <a:lstStyle/>
          <a:p>
            <a:pPr>
              <a:lnSpc>
                <a:spcPct val="150000"/>
              </a:lnSpc>
              <a:buSzPct val="75000"/>
              <a:buFont typeface="Wingdings" pitchFamily="2" charset="2"/>
              <a:buChar char="§"/>
            </a:pPr>
            <a:r>
              <a:rPr lang="en-US" sz="1800" dirty="0" smtClean="0">
                <a:solidFill>
                  <a:schemeClr val="tx2"/>
                </a:solidFill>
                <a:latin typeface="Arial" pitchFamily="34" charset="0"/>
                <a:cs typeface="Arial" pitchFamily="34" charset="0"/>
              </a:rPr>
              <a:t>Nation wide target for purchase of RE</a:t>
            </a:r>
          </a:p>
          <a:p>
            <a:pPr>
              <a:lnSpc>
                <a:spcPct val="150000"/>
              </a:lnSpc>
              <a:buSzPct val="75000"/>
              <a:buFont typeface="Wingdings" pitchFamily="2" charset="2"/>
              <a:buChar char="§"/>
            </a:pPr>
            <a:r>
              <a:rPr lang="en-US" sz="1800" dirty="0" smtClean="0">
                <a:solidFill>
                  <a:schemeClr val="tx2"/>
                </a:solidFill>
                <a:latin typeface="Arial" pitchFamily="34" charset="0"/>
                <a:cs typeface="Arial" pitchFamily="34" charset="0"/>
              </a:rPr>
              <a:t>Enabling mechanism for inter-state sales of RE</a:t>
            </a:r>
          </a:p>
          <a:p>
            <a:pPr>
              <a:lnSpc>
                <a:spcPct val="150000"/>
              </a:lnSpc>
              <a:buSzPct val="75000"/>
              <a:buFont typeface="Wingdings" pitchFamily="2" charset="2"/>
              <a:buChar char="§"/>
            </a:pPr>
            <a:r>
              <a:rPr lang="en-US" sz="1800" dirty="0" smtClean="0">
                <a:solidFill>
                  <a:schemeClr val="tx2"/>
                </a:solidFill>
                <a:latin typeface="Arial" pitchFamily="34" charset="0"/>
                <a:cs typeface="Arial" pitchFamily="34" charset="0"/>
              </a:rPr>
              <a:t>Efficient mechanism for purchase of RE</a:t>
            </a:r>
          </a:p>
          <a:p>
            <a:pPr>
              <a:lnSpc>
                <a:spcPct val="150000"/>
              </a:lnSpc>
              <a:buSzPct val="75000"/>
              <a:buFont typeface="Wingdings" pitchFamily="2" charset="2"/>
              <a:buChar char="§"/>
            </a:pPr>
            <a:r>
              <a:rPr lang="en-US" sz="1800" dirty="0" smtClean="0">
                <a:solidFill>
                  <a:schemeClr val="tx2"/>
                </a:solidFill>
                <a:latin typeface="Arial" pitchFamily="34" charset="0"/>
                <a:cs typeface="Arial" pitchFamily="34" charset="0"/>
              </a:rPr>
              <a:t>Stronger enforcement and penalty mechanism</a:t>
            </a:r>
          </a:p>
          <a:p>
            <a:pPr>
              <a:lnSpc>
                <a:spcPct val="150000"/>
              </a:lnSpc>
              <a:buSzPct val="75000"/>
              <a:buFont typeface="Wingdings" pitchFamily="2" charset="2"/>
              <a:buChar char="§"/>
            </a:pPr>
            <a:r>
              <a:rPr lang="en-US" sz="1800" dirty="0" smtClean="0">
                <a:solidFill>
                  <a:schemeClr val="tx2"/>
                </a:solidFill>
                <a:latin typeface="Arial" pitchFamily="34" charset="0"/>
                <a:cs typeface="Arial" pitchFamily="34" charset="0"/>
              </a:rPr>
              <a:t>Specific targets for RE sources which are not yet commercial</a:t>
            </a:r>
          </a:p>
          <a:p>
            <a:pPr>
              <a:lnSpc>
                <a:spcPct val="150000"/>
              </a:lnSpc>
              <a:buSzPct val="75000"/>
              <a:buFont typeface="Wingdings" pitchFamily="2" charset="2"/>
              <a:buChar char="§"/>
            </a:pPr>
            <a:r>
              <a:rPr lang="en-US" sz="1800" dirty="0" smtClean="0">
                <a:solidFill>
                  <a:schemeClr val="tx2"/>
                </a:solidFill>
                <a:latin typeface="Arial" pitchFamily="34" charset="0"/>
                <a:cs typeface="Arial" pitchFamily="34" charset="0"/>
              </a:rPr>
              <a:t>Application of RPS to OA/Captive/trading transactions</a:t>
            </a:r>
          </a:p>
          <a:p>
            <a:pPr eaLnBrk="1" hangingPunct="1">
              <a:lnSpc>
                <a:spcPct val="180000"/>
              </a:lnSpc>
              <a:buSzPct val="75000"/>
              <a:buFont typeface="Wingdings" pitchFamily="2" charset="2"/>
              <a:buChar char="Ø"/>
            </a:pPr>
            <a:endParaRPr lang="en-US" sz="1800" dirty="0" smtClean="0">
              <a:solidFill>
                <a:schemeClr val="tx2"/>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838200" y="1066800"/>
            <a:ext cx="8534400" cy="3962400"/>
          </a:xfrm>
          <a:prstGeom prst="rect">
            <a:avLst/>
          </a:prstGeom>
          <a:noFill/>
          <a:ln w="9525">
            <a:noFill/>
            <a:miter lim="800000"/>
            <a:headEnd/>
            <a:tailEnd/>
          </a:ln>
        </p:spPr>
        <p:txBody>
          <a:bodyPr anchor="ctr"/>
          <a:lstStyle/>
          <a:p>
            <a:pPr algn="ctr">
              <a:lnSpc>
                <a:spcPct val="120000"/>
              </a:lnSpc>
              <a:defRPr/>
            </a:pPr>
            <a:r>
              <a:rPr lang="en-US" sz="2400" b="1" i="1" dirty="0" smtClean="0">
                <a:solidFill>
                  <a:srgbClr val="000074"/>
                </a:solidFill>
                <a:latin typeface="Arial" pitchFamily="34" charset="0"/>
                <a:cs typeface="Arial" pitchFamily="34" charset="0"/>
              </a:rPr>
              <a:t>Renewable Energy Development in India</a:t>
            </a:r>
            <a:endParaRPr lang="en-US" sz="2400" i="1" dirty="0">
              <a:solidFill>
                <a:srgbClr val="000074"/>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3186"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Status of Renewable Purchase Obligation</a:t>
            </a:r>
          </a:p>
        </p:txBody>
      </p:sp>
      <p:graphicFrame>
        <p:nvGraphicFramePr>
          <p:cNvPr id="7" name="Table 6"/>
          <p:cNvGraphicFramePr>
            <a:graphicFrameLocks noGrp="1"/>
          </p:cNvGraphicFramePr>
          <p:nvPr/>
        </p:nvGraphicFramePr>
        <p:xfrm>
          <a:off x="214313" y="1143000"/>
          <a:ext cx="3786187" cy="2933704"/>
        </p:xfrm>
        <a:graphic>
          <a:graphicData uri="http://schemas.openxmlformats.org/drawingml/2006/table">
            <a:tbl>
              <a:tblPr/>
              <a:tblGrid>
                <a:gridCol w="1625600"/>
                <a:gridCol w="1193800"/>
                <a:gridCol w="966787"/>
              </a:tblGrid>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dirty="0" smtClean="0">
                          <a:ln>
                            <a:noFill/>
                          </a:ln>
                          <a:solidFill>
                            <a:srgbClr val="161616"/>
                          </a:solidFill>
                          <a:effectLst/>
                          <a:latin typeface="Arial" pitchFamily="34" charset="0"/>
                          <a:cs typeface="Arial" pitchFamily="34" charset="0"/>
                        </a:rPr>
                        <a:t>State</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solidFill>
                      <a:srgbClr val="AACA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RPO Target</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solidFill>
                      <a:srgbClr val="AACA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RPO Met</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solidFill>
                      <a:srgbClr val="AACAFF"/>
                    </a:solid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dirty="0" smtClean="0">
                          <a:ln>
                            <a:noFill/>
                          </a:ln>
                          <a:solidFill>
                            <a:srgbClr val="161616"/>
                          </a:solidFill>
                          <a:effectLst/>
                          <a:latin typeface="Arial" pitchFamily="34" charset="0"/>
                          <a:cs typeface="Arial" pitchFamily="34" charset="0"/>
                        </a:rPr>
                        <a:t>Maharashtra</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0" i="0" u="none" strike="noStrike" cap="none" normalizeH="0" baseline="0" dirty="0" smtClean="0">
                          <a:ln>
                            <a:noFill/>
                          </a:ln>
                          <a:solidFill>
                            <a:srgbClr val="161616"/>
                          </a:solidFill>
                          <a:effectLst/>
                          <a:latin typeface="Arial" pitchFamily="34" charset="0"/>
                          <a:cs typeface="Arial" pitchFamily="34" charset="0"/>
                        </a:rPr>
                        <a:t>4%</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3%</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dirty="0" smtClean="0">
                          <a:ln>
                            <a:noFill/>
                          </a:ln>
                          <a:solidFill>
                            <a:srgbClr val="161616"/>
                          </a:solidFill>
                          <a:effectLst/>
                          <a:latin typeface="Arial" pitchFamily="34" charset="0"/>
                          <a:cs typeface="Arial" pitchFamily="34" charset="0"/>
                        </a:rPr>
                        <a:t>Gujarat</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0" i="0" u="none" strike="noStrike" cap="none" normalizeH="0" baseline="0" dirty="0" smtClean="0">
                          <a:ln>
                            <a:noFill/>
                          </a:ln>
                          <a:solidFill>
                            <a:srgbClr val="161616"/>
                          </a:solidFill>
                          <a:effectLst/>
                          <a:latin typeface="Arial" pitchFamily="34" charset="0"/>
                          <a:cs typeface="Arial" pitchFamily="34" charset="0"/>
                        </a:rPr>
                        <a:t>2%</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2%</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Karnataka</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0" i="0" u="none" strike="noStrike" cap="none" normalizeH="0" baseline="0" dirty="0" smtClean="0">
                          <a:ln>
                            <a:noFill/>
                          </a:ln>
                          <a:solidFill>
                            <a:srgbClr val="161616"/>
                          </a:solidFill>
                          <a:effectLst/>
                          <a:latin typeface="Arial" pitchFamily="34" charset="0"/>
                          <a:cs typeface="Arial" pitchFamily="34" charset="0"/>
                        </a:rPr>
                        <a:t>10%</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11.5%</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Tamil Nadu</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0" i="0" u="none" strike="noStrike" cap="none" normalizeH="0" baseline="0" dirty="0" smtClean="0">
                          <a:ln>
                            <a:noFill/>
                          </a:ln>
                          <a:solidFill>
                            <a:srgbClr val="161616"/>
                          </a:solidFill>
                          <a:effectLst/>
                          <a:latin typeface="Arial" pitchFamily="34" charset="0"/>
                          <a:cs typeface="Arial" pitchFamily="34" charset="0"/>
                        </a:rPr>
                        <a:t>10%</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11%</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Punjab</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0" i="0" u="none" strike="noStrike" cap="none" normalizeH="0" baseline="0" smtClean="0">
                          <a:ln>
                            <a:noFill/>
                          </a:ln>
                          <a:solidFill>
                            <a:srgbClr val="161616"/>
                          </a:solidFill>
                          <a:effectLst/>
                          <a:latin typeface="Arial" pitchFamily="34" charset="0"/>
                          <a:cs typeface="Arial" pitchFamily="34" charset="0"/>
                        </a:rPr>
                        <a:t>1%</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0.74%</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Haryana</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50800" cap="flat" cmpd="dbl" algn="ctr">
                      <a:solidFill>
                        <a:srgbClr val="AACA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0" i="0" u="none" strike="noStrike" cap="none" normalizeH="0" baseline="0" smtClean="0">
                          <a:ln>
                            <a:noFill/>
                          </a:ln>
                          <a:solidFill>
                            <a:srgbClr val="161616"/>
                          </a:solidFill>
                          <a:effectLst/>
                          <a:latin typeface="Arial" pitchFamily="34" charset="0"/>
                          <a:cs typeface="Arial" pitchFamily="34" charset="0"/>
                        </a:rPr>
                        <a:t>4%</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50800" cap="flat" cmpd="dbl" algn="ctr">
                      <a:solidFill>
                        <a:srgbClr val="AACA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0%</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9525" cap="flat" cmpd="sng" algn="ctr">
                      <a:solidFill>
                        <a:srgbClr val="A4C5FB"/>
                      </a:solidFill>
                      <a:prstDash val="solid"/>
                      <a:round/>
                      <a:headEnd type="none" w="med" len="med"/>
                      <a:tailEnd type="none" w="med" len="med"/>
                    </a:lnT>
                    <a:lnB w="50800" cap="flat" cmpd="dbl" algn="ctr">
                      <a:solidFill>
                        <a:srgbClr val="AACAFF"/>
                      </a:solidFill>
                      <a:prstDash val="solid"/>
                      <a:round/>
                      <a:headEnd type="none" w="med" len="med"/>
                      <a:tailEnd type="none" w="med" len="med"/>
                    </a:lnB>
                    <a:lnTlToBr>
                      <a:noFill/>
                    </a:lnTlToBr>
                    <a:lnBlToTr>
                      <a:noFill/>
                    </a:lnBlToTr>
                    <a:noFill/>
                  </a:tcPr>
                </a:tc>
              </a:tr>
              <a:tr h="3667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dirty="0" smtClean="0">
                          <a:ln>
                            <a:noFill/>
                          </a:ln>
                          <a:solidFill>
                            <a:srgbClr val="161616"/>
                          </a:solidFill>
                          <a:effectLst/>
                          <a:latin typeface="Arial" pitchFamily="34" charset="0"/>
                          <a:cs typeface="Arial" pitchFamily="34" charset="0"/>
                        </a:rPr>
                        <a:t>Madhya Pradesh</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50800" cap="flat" cmpd="dbl" algn="ctr">
                      <a:solidFill>
                        <a:srgbClr val="AACAFF"/>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smtClean="0">
                          <a:ln>
                            <a:noFill/>
                          </a:ln>
                          <a:solidFill>
                            <a:srgbClr val="161616"/>
                          </a:solidFill>
                          <a:effectLst/>
                          <a:latin typeface="Arial" pitchFamily="34" charset="0"/>
                          <a:cs typeface="Arial" pitchFamily="34" charset="0"/>
                        </a:rPr>
                        <a:t>10%</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50800" cap="flat" cmpd="dbl" algn="ctr">
                      <a:solidFill>
                        <a:srgbClr val="AACAFF"/>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457200" algn="l"/>
                          <a:tab pos="914400" algn="l"/>
                          <a:tab pos="1462088" algn="l"/>
                        </a:tabLst>
                      </a:pPr>
                      <a:r>
                        <a:rPr kumimoji="0" lang="en-US" sz="1400" b="1" i="0" u="none" strike="noStrike" cap="none" normalizeH="0" baseline="0" dirty="0" smtClean="0">
                          <a:ln>
                            <a:noFill/>
                          </a:ln>
                          <a:solidFill>
                            <a:srgbClr val="161616"/>
                          </a:solidFill>
                          <a:effectLst/>
                          <a:latin typeface="Arial" pitchFamily="34" charset="0"/>
                          <a:cs typeface="Arial" pitchFamily="34" charset="0"/>
                        </a:rPr>
                        <a:t>0.07%</a:t>
                      </a:r>
                    </a:p>
                  </a:txBody>
                  <a:tcPr marL="68580" marR="68580" marT="0" marB="0" anchor="ctr" horzOverflow="overflow">
                    <a:lnL w="9525" cap="flat" cmpd="sng" algn="ctr">
                      <a:solidFill>
                        <a:srgbClr val="A4C5FB"/>
                      </a:solidFill>
                      <a:prstDash val="solid"/>
                      <a:round/>
                      <a:headEnd type="none" w="med" len="med"/>
                      <a:tailEnd type="none" w="med" len="med"/>
                    </a:lnL>
                    <a:lnR w="9525" cap="flat" cmpd="sng" algn="ctr">
                      <a:solidFill>
                        <a:srgbClr val="A4C5FB"/>
                      </a:solidFill>
                      <a:prstDash val="solid"/>
                      <a:round/>
                      <a:headEnd type="none" w="med" len="med"/>
                      <a:tailEnd type="none" w="med" len="med"/>
                    </a:lnR>
                    <a:lnT w="50800" cap="flat" cmpd="dbl" algn="ctr">
                      <a:solidFill>
                        <a:srgbClr val="AACAFF"/>
                      </a:solidFill>
                      <a:prstDash val="solid"/>
                      <a:round/>
                      <a:headEnd type="none" w="med" len="med"/>
                      <a:tailEnd type="none" w="med" len="med"/>
                    </a:lnT>
                    <a:lnB w="9525" cap="flat" cmpd="sng" algn="ctr">
                      <a:solidFill>
                        <a:srgbClr val="A4C5FB"/>
                      </a:solidFill>
                      <a:prstDash val="solid"/>
                      <a:round/>
                      <a:headEnd type="none" w="med" len="med"/>
                      <a:tailEnd type="none" w="med" len="med"/>
                    </a:lnB>
                    <a:lnTlToBr>
                      <a:noFill/>
                    </a:lnTlToBr>
                    <a:lnBlToTr>
                      <a:noFill/>
                    </a:lnBlToTr>
                    <a:noFill/>
                  </a:tcPr>
                </a:tc>
              </a:tr>
            </a:tbl>
          </a:graphicData>
        </a:graphic>
      </p:graphicFrame>
      <p:sp>
        <p:nvSpPr>
          <p:cNvPr id="93227" name="Oval 19"/>
          <p:cNvSpPr>
            <a:spLocks noChangeArrowheads="1"/>
          </p:cNvSpPr>
          <p:nvPr/>
        </p:nvSpPr>
        <p:spPr bwMode="auto">
          <a:xfrm>
            <a:off x="3071813" y="3713163"/>
            <a:ext cx="863600" cy="358775"/>
          </a:xfrm>
          <a:prstGeom prst="ellipse">
            <a:avLst/>
          </a:prstGeom>
          <a:noFill/>
          <a:ln w="15875">
            <a:solidFill>
              <a:srgbClr val="FF0000"/>
            </a:solidFill>
            <a:round/>
            <a:headEnd/>
            <a:tailEnd/>
          </a:ln>
        </p:spPr>
        <p:txBody>
          <a:bodyPr wrap="none" lIns="92075" tIns="46038" rIns="92075" bIns="46038" anchor="ctr"/>
          <a:lstStyle/>
          <a:p>
            <a:pPr algn="ctr"/>
            <a:endParaRPr lang="en-US" smtClean="0">
              <a:solidFill>
                <a:srgbClr val="000000"/>
              </a:solidFill>
              <a:latin typeface="Book Antiqua" pitchFamily="18" charset="0"/>
              <a:ea typeface="ＭＳ Ｐゴシック" pitchFamily="34" charset="-128"/>
            </a:endParaRPr>
          </a:p>
        </p:txBody>
      </p:sp>
      <p:sp>
        <p:nvSpPr>
          <p:cNvPr id="93228" name="Oval 19"/>
          <p:cNvSpPr>
            <a:spLocks noChangeArrowheads="1"/>
          </p:cNvSpPr>
          <p:nvPr/>
        </p:nvSpPr>
        <p:spPr bwMode="auto">
          <a:xfrm>
            <a:off x="3046413" y="3317875"/>
            <a:ext cx="863600" cy="358775"/>
          </a:xfrm>
          <a:prstGeom prst="ellipse">
            <a:avLst/>
          </a:prstGeom>
          <a:noFill/>
          <a:ln w="15875">
            <a:solidFill>
              <a:srgbClr val="FF0000"/>
            </a:solidFill>
            <a:round/>
            <a:headEnd/>
            <a:tailEnd/>
          </a:ln>
        </p:spPr>
        <p:txBody>
          <a:bodyPr wrap="none" lIns="92075" tIns="46038" rIns="92075" bIns="46038" anchor="ctr"/>
          <a:lstStyle/>
          <a:p>
            <a:pPr algn="ctr"/>
            <a:endParaRPr lang="en-US" smtClean="0">
              <a:solidFill>
                <a:srgbClr val="000000"/>
              </a:solidFill>
              <a:latin typeface="Book Antiqua" pitchFamily="18" charset="0"/>
              <a:ea typeface="ＭＳ Ｐゴシック" pitchFamily="34" charset="-128"/>
            </a:endParaRPr>
          </a:p>
        </p:txBody>
      </p:sp>
      <p:sp>
        <p:nvSpPr>
          <p:cNvPr id="93229" name="Oval 19"/>
          <p:cNvSpPr>
            <a:spLocks noChangeArrowheads="1"/>
          </p:cNvSpPr>
          <p:nvPr/>
        </p:nvSpPr>
        <p:spPr bwMode="auto">
          <a:xfrm>
            <a:off x="3040063" y="2246313"/>
            <a:ext cx="863600" cy="358775"/>
          </a:xfrm>
          <a:prstGeom prst="ellipse">
            <a:avLst/>
          </a:prstGeom>
          <a:noFill/>
          <a:ln w="15875">
            <a:solidFill>
              <a:srgbClr val="FF0000"/>
            </a:solidFill>
            <a:round/>
            <a:headEnd/>
            <a:tailEnd/>
          </a:ln>
        </p:spPr>
        <p:txBody>
          <a:bodyPr wrap="none" lIns="92075" tIns="46038" rIns="92075" bIns="46038" anchor="ctr"/>
          <a:lstStyle/>
          <a:p>
            <a:pPr algn="ctr"/>
            <a:endParaRPr lang="en-US" smtClean="0">
              <a:solidFill>
                <a:srgbClr val="000000"/>
              </a:solidFill>
              <a:latin typeface="Book Antiqua" pitchFamily="18" charset="0"/>
              <a:ea typeface="ＭＳ Ｐゴシック" pitchFamily="34" charset="-128"/>
            </a:endParaRPr>
          </a:p>
        </p:txBody>
      </p:sp>
      <p:graphicFrame>
        <p:nvGraphicFramePr>
          <p:cNvPr id="11" name="Table 10"/>
          <p:cNvGraphicFramePr>
            <a:graphicFrameLocks noGrp="1"/>
          </p:cNvGraphicFramePr>
          <p:nvPr/>
        </p:nvGraphicFramePr>
        <p:xfrm>
          <a:off x="4516438" y="1158875"/>
          <a:ext cx="4932363" cy="2920369"/>
        </p:xfrm>
        <a:graphic>
          <a:graphicData uri="http://schemas.openxmlformats.org/drawingml/2006/table">
            <a:tbl>
              <a:tblPr/>
              <a:tblGrid>
                <a:gridCol w="882650"/>
                <a:gridCol w="925513"/>
                <a:gridCol w="989012"/>
                <a:gridCol w="1030288"/>
                <a:gridCol w="1104900"/>
              </a:tblGrid>
              <a:tr h="250825">
                <a:tc rowSpan="2">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State</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Distribution Utility</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2009-10</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395288">
                <a:tc vMerge="1">
                  <a:txBody>
                    <a:bodyPr/>
                    <a:lstStyle/>
                    <a:p>
                      <a:endParaRPr lang="en-US"/>
                    </a:p>
                  </a:txBody>
                  <a:tcPr/>
                </a:tc>
                <a:tc vMerge="1">
                  <a:txBody>
                    <a:bodyPr/>
                    <a:lstStyle/>
                    <a:p>
                      <a:endParaRPr lang="en-US"/>
                    </a:p>
                  </a:txBody>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RE Obligation (MU)</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RE Procured (MU)</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smtClean="0">
                          <a:ln>
                            <a:noFill/>
                          </a:ln>
                          <a:solidFill>
                            <a:srgbClr val="00005A"/>
                          </a:solidFill>
                          <a:effectLst/>
                          <a:latin typeface="Arial" pitchFamily="34" charset="0"/>
                          <a:cs typeface="Arial" pitchFamily="34" charset="0"/>
                        </a:rPr>
                        <a:t>Surplus/(Deficit) (MU)</a:t>
                      </a:r>
                      <a:endParaRPr kumimoji="0" lang="en-US" sz="1000" b="1" i="0" u="none" strike="noStrike" cap="none" normalizeH="0" baseline="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rowSpan="3">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smtClean="0">
                          <a:ln>
                            <a:noFill/>
                          </a:ln>
                          <a:solidFill>
                            <a:srgbClr val="00005A"/>
                          </a:solidFill>
                          <a:effectLst/>
                          <a:latin typeface="Arial" pitchFamily="34" charset="0"/>
                          <a:cs typeface="Arial" pitchFamily="34" charset="0"/>
                        </a:rPr>
                        <a:t>Rajasthan</a:t>
                      </a:r>
                      <a:endParaRPr kumimoji="0" lang="en-US" sz="1000" b="1" i="0" u="none" strike="noStrike" cap="none" normalizeH="0" baseline="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smtClean="0">
                          <a:ln>
                            <a:noFill/>
                          </a:ln>
                          <a:solidFill>
                            <a:srgbClr val="00005A"/>
                          </a:solidFill>
                          <a:effectLst/>
                          <a:latin typeface="Arial" pitchFamily="34" charset="0"/>
                          <a:cs typeface="Arial" pitchFamily="34" charset="0"/>
                        </a:rPr>
                        <a:t>JVVNL</a:t>
                      </a:r>
                      <a:endParaRPr kumimoji="0" lang="en-US" sz="1000" b="1" i="0" u="none" strike="noStrike" cap="none" normalizeH="0" baseline="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1166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508</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(658)</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vMerge="1">
                  <a:txBody>
                    <a:bodyPr/>
                    <a:lstStyle/>
                    <a:p>
                      <a:endParaRPr lang="en-US"/>
                    </a:p>
                  </a:txBody>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AVVNL</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974</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447</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(527)</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vMerge="1">
                  <a:txBody>
                    <a:bodyPr/>
                    <a:lstStyle/>
                    <a:p>
                      <a:endParaRPr lang="en-US"/>
                    </a:p>
                  </a:txBody>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err="1" smtClean="0">
                          <a:ln>
                            <a:noFill/>
                          </a:ln>
                          <a:solidFill>
                            <a:srgbClr val="00005A"/>
                          </a:solidFill>
                          <a:effectLst/>
                          <a:latin typeface="Arial" pitchFamily="34" charset="0"/>
                          <a:cs typeface="Arial" pitchFamily="34" charset="0"/>
                        </a:rPr>
                        <a:t>JdVVNL</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916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408</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(508)</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rowSpan="4">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Maharashtra</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BEST</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286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186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(100)</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vMerge="1">
                  <a:txBody>
                    <a:bodyPr/>
                    <a:lstStyle/>
                    <a:p>
                      <a:endParaRPr lang="en-US"/>
                    </a:p>
                  </a:txBody>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TPC D</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176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87</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(89)</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vMerge="1">
                  <a:txBody>
                    <a:bodyPr/>
                    <a:lstStyle/>
                    <a:p>
                      <a:endParaRPr lang="en-US"/>
                    </a:p>
                  </a:txBody>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R Infra D</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582</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146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(436)</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vMerge="1">
                  <a:txBody>
                    <a:bodyPr/>
                    <a:lstStyle/>
                    <a:p>
                      <a:endParaRPr lang="en-US"/>
                    </a:p>
                  </a:txBody>
                  <a:tcPr/>
                </a:tc>
                <a:tc>
                  <a:txBody>
                    <a:bodyPr/>
                    <a:lstStyle/>
                    <a:p>
                      <a:pPr marL="0" marR="0" lvl="0" indent="0" algn="ctr" defTabSz="914400" rtl="0" eaLnBrk="1" fontAlgn="base" latinLnBrk="0" hangingPunct="1">
                        <a:lnSpc>
                          <a:spcPct val="130000"/>
                        </a:lnSpc>
                        <a:spcBef>
                          <a:spcPct val="0"/>
                        </a:spcBef>
                        <a:spcAft>
                          <a:spcPct val="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MSEDCL</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ct val="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5045</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ct val="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2818</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ct val="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(2227)</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84163">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Tamil Nadu</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TANGEDCO</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8790</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8971</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0"/>
                        </a:spcBef>
                        <a:spcAft>
                          <a:spcPts val="1000"/>
                        </a:spcAft>
                        <a:buClrTx/>
                        <a:buSzTx/>
                        <a:buFontTx/>
                        <a:buNone/>
                        <a:tabLst/>
                      </a:pPr>
                      <a:r>
                        <a:rPr kumimoji="0" lang="en-GB" sz="1000" b="1" i="0" u="none" strike="noStrike" cap="none" normalizeH="0" baseline="0" dirty="0" smtClean="0">
                          <a:ln>
                            <a:noFill/>
                          </a:ln>
                          <a:solidFill>
                            <a:srgbClr val="00005A"/>
                          </a:solidFill>
                          <a:effectLst/>
                          <a:latin typeface="Arial" pitchFamily="34" charset="0"/>
                          <a:cs typeface="Arial" pitchFamily="34" charset="0"/>
                        </a:rPr>
                        <a:t>181</a:t>
                      </a:r>
                      <a:endParaRPr kumimoji="0" lang="en-US" sz="1000" b="1" i="0" u="none" strike="noStrike" cap="none" normalizeH="0" baseline="0" dirty="0" smtClean="0">
                        <a:ln>
                          <a:noFill/>
                        </a:ln>
                        <a:solidFill>
                          <a:srgbClr val="00005A"/>
                        </a:solidFill>
                        <a:effectLst/>
                        <a:latin typeface="Arial" pitchFamily="34" charset="0"/>
                        <a:cs typeface="Arial" pitchFamily="34" charset="0"/>
                      </a:endParaRPr>
                    </a:p>
                  </a:txBody>
                  <a:tcPr marL="60318" marR="6031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93289" name="Oval 19"/>
          <p:cNvSpPr>
            <a:spLocks noChangeArrowheads="1"/>
          </p:cNvSpPr>
          <p:nvPr/>
        </p:nvSpPr>
        <p:spPr bwMode="auto">
          <a:xfrm>
            <a:off x="8461375" y="3756025"/>
            <a:ext cx="863600" cy="358775"/>
          </a:xfrm>
          <a:prstGeom prst="ellipse">
            <a:avLst/>
          </a:prstGeom>
          <a:noFill/>
          <a:ln w="15875">
            <a:solidFill>
              <a:srgbClr val="FF0000"/>
            </a:solidFill>
            <a:round/>
            <a:headEnd/>
            <a:tailEnd/>
          </a:ln>
        </p:spPr>
        <p:txBody>
          <a:bodyPr wrap="none" lIns="92075" tIns="46038" rIns="92075" bIns="46038" anchor="ctr"/>
          <a:lstStyle/>
          <a:p>
            <a:pPr algn="ctr"/>
            <a:endParaRPr lang="en-US" smtClean="0">
              <a:solidFill>
                <a:srgbClr val="000000"/>
              </a:solidFill>
              <a:latin typeface="Book Antiqua" pitchFamily="18" charset="0"/>
              <a:ea typeface="ＭＳ Ｐゴシック" pitchFamily="34" charset="-128"/>
            </a:endParaRPr>
          </a:p>
        </p:txBody>
      </p:sp>
      <p:sp>
        <p:nvSpPr>
          <p:cNvPr id="93290" name="Oval 19"/>
          <p:cNvSpPr>
            <a:spLocks noChangeArrowheads="1"/>
          </p:cNvSpPr>
          <p:nvPr/>
        </p:nvSpPr>
        <p:spPr bwMode="auto">
          <a:xfrm>
            <a:off x="8477250" y="3476625"/>
            <a:ext cx="863600" cy="358775"/>
          </a:xfrm>
          <a:prstGeom prst="ellipse">
            <a:avLst/>
          </a:prstGeom>
          <a:noFill/>
          <a:ln w="15875">
            <a:solidFill>
              <a:srgbClr val="FF0000"/>
            </a:solidFill>
            <a:round/>
            <a:headEnd/>
            <a:tailEnd/>
          </a:ln>
        </p:spPr>
        <p:txBody>
          <a:bodyPr wrap="none" lIns="92075" tIns="46038" rIns="92075" bIns="46038" anchor="ctr"/>
          <a:lstStyle/>
          <a:p>
            <a:pPr algn="ctr"/>
            <a:endParaRPr lang="en-US" smtClean="0">
              <a:solidFill>
                <a:srgbClr val="000000"/>
              </a:solidFill>
              <a:latin typeface="Book Antiqua" pitchFamily="18" charset="0"/>
              <a:ea typeface="ＭＳ Ｐゴシック" pitchFamily="34" charset="-128"/>
            </a:endParaRPr>
          </a:p>
        </p:txBody>
      </p:sp>
      <p:sp>
        <p:nvSpPr>
          <p:cNvPr id="15" name="Content Placeholder 1"/>
          <p:cNvSpPr txBox="1">
            <a:spLocks/>
          </p:cNvSpPr>
          <p:nvPr/>
        </p:nvSpPr>
        <p:spPr bwMode="auto">
          <a:xfrm>
            <a:off x="428625" y="4143375"/>
            <a:ext cx="9020175" cy="2500313"/>
          </a:xfrm>
          <a:prstGeom prst="rect">
            <a:avLst/>
          </a:prstGeom>
          <a:noFill/>
          <a:ln w="9525">
            <a:noFill/>
            <a:miter lim="800000"/>
            <a:headEnd/>
            <a:tailEnd/>
          </a:ln>
        </p:spPr>
        <p:txBody>
          <a:bodyPr/>
          <a:lstStyle/>
          <a:p>
            <a:pPr marL="341313" indent="-341313" algn="just" defTabSz="914400" fontAlgn="auto">
              <a:lnSpc>
                <a:spcPct val="150000"/>
              </a:lnSpc>
              <a:spcBef>
                <a:spcPct val="20000"/>
              </a:spcBef>
              <a:spcAft>
                <a:spcPct val="20000"/>
              </a:spcAft>
              <a:buFont typeface="Wingdings" pitchFamily="2" charset="2"/>
              <a:buChar char="§"/>
              <a:defRPr/>
            </a:pPr>
            <a:r>
              <a:rPr lang="en-US" sz="1400" kern="0" dirty="0">
                <a:solidFill>
                  <a:srgbClr val="000078"/>
                </a:solidFill>
                <a:latin typeface="Arial" pitchFamily="34" charset="0"/>
                <a:ea typeface="ＭＳ Ｐゴシック" charset="-128"/>
                <a:cs typeface="Arial" pitchFamily="34" charset="0"/>
              </a:rPr>
              <a:t>Procurement of Renewable Energy generated </a:t>
            </a:r>
            <a:r>
              <a:rPr lang="en-US" sz="1400" u="sng" kern="0" dirty="0">
                <a:solidFill>
                  <a:srgbClr val="000078"/>
                </a:solidFill>
                <a:latin typeface="Arial" pitchFamily="34" charset="0"/>
                <a:ea typeface="ＭＳ Ｐゴシック" charset="-128"/>
                <a:cs typeface="Arial" pitchFamily="34" charset="0"/>
              </a:rPr>
              <a:t>within State boundaries</a:t>
            </a:r>
            <a:r>
              <a:rPr lang="en-US" sz="1400" kern="0" dirty="0">
                <a:solidFill>
                  <a:srgbClr val="000078"/>
                </a:solidFill>
                <a:latin typeface="Arial" pitchFamily="34" charset="0"/>
                <a:ea typeface="ＭＳ Ｐゴシック" charset="-128"/>
                <a:cs typeface="Arial" pitchFamily="34" charset="0"/>
              </a:rPr>
              <a:t> </a:t>
            </a:r>
            <a:r>
              <a:rPr lang="en-GB" sz="1400" kern="0" dirty="0">
                <a:solidFill>
                  <a:srgbClr val="000078"/>
                </a:solidFill>
                <a:latin typeface="Arial" pitchFamily="34" charset="0"/>
                <a:ea typeface="ＭＳ Ｐゴシック" charset="-128"/>
                <a:cs typeface="Arial" pitchFamily="34" charset="0"/>
              </a:rPr>
              <a:t>recognised</a:t>
            </a:r>
            <a:r>
              <a:rPr lang="en-US" sz="1400" kern="0" dirty="0">
                <a:solidFill>
                  <a:srgbClr val="000078"/>
                </a:solidFill>
                <a:latin typeface="Arial" pitchFamily="34" charset="0"/>
                <a:ea typeface="ＭＳ Ｐゴシック" charset="-128"/>
                <a:cs typeface="Arial" pitchFamily="34" charset="0"/>
              </a:rPr>
              <a:t> for RPO</a:t>
            </a:r>
          </a:p>
          <a:p>
            <a:pPr marL="341313" indent="-341313" algn="just" defTabSz="914400" fontAlgn="auto">
              <a:lnSpc>
                <a:spcPct val="150000"/>
              </a:lnSpc>
              <a:spcBef>
                <a:spcPct val="20000"/>
              </a:spcBef>
              <a:spcAft>
                <a:spcPct val="20000"/>
              </a:spcAft>
              <a:buFont typeface="Wingdings" pitchFamily="2" charset="2"/>
              <a:buChar char="§"/>
              <a:defRPr/>
            </a:pPr>
            <a:r>
              <a:rPr lang="en-US" sz="1400" kern="0" dirty="0">
                <a:solidFill>
                  <a:srgbClr val="000078"/>
                </a:solidFill>
                <a:latin typeface="Arial" pitchFamily="34" charset="0"/>
                <a:ea typeface="ＭＳ Ｐゴシック" charset="-128"/>
                <a:cs typeface="Arial" pitchFamily="34" charset="0"/>
              </a:rPr>
              <a:t>Few State Regulators specified </a:t>
            </a:r>
            <a:r>
              <a:rPr lang="en-US" sz="1400" u="sng" kern="0" dirty="0">
                <a:solidFill>
                  <a:srgbClr val="000078"/>
                </a:solidFill>
                <a:latin typeface="Arial" pitchFamily="34" charset="0"/>
                <a:ea typeface="ＭＳ Ｐゴシック" charset="-128"/>
                <a:cs typeface="Arial" pitchFamily="34" charset="0"/>
              </a:rPr>
              <a:t>Enforcement Provisions for Non-Fulfillment of RPO</a:t>
            </a:r>
          </a:p>
          <a:p>
            <a:pPr marL="341313" indent="-341313" algn="just" defTabSz="914400" fontAlgn="auto">
              <a:lnSpc>
                <a:spcPct val="150000"/>
              </a:lnSpc>
              <a:spcBef>
                <a:spcPct val="20000"/>
              </a:spcBef>
              <a:spcAft>
                <a:spcPct val="20000"/>
              </a:spcAft>
              <a:buFont typeface="Wingdings" pitchFamily="2" charset="2"/>
              <a:buChar char="§"/>
              <a:defRPr/>
            </a:pPr>
            <a:r>
              <a:rPr lang="en-US" sz="1400" kern="0" dirty="0">
                <a:solidFill>
                  <a:srgbClr val="00005A"/>
                </a:solidFill>
                <a:latin typeface="Arial" pitchFamily="34" charset="0"/>
                <a:ea typeface="ＭＳ Ｐゴシック" charset="-128"/>
                <a:cs typeface="Arial" pitchFamily="34" charset="0"/>
              </a:rPr>
              <a:t>Several cases filed for reviewing RPO targets in view of </a:t>
            </a:r>
            <a:r>
              <a:rPr lang="en-US" sz="1400" u="sng" kern="0" dirty="0">
                <a:solidFill>
                  <a:srgbClr val="00005A"/>
                </a:solidFill>
                <a:latin typeface="Arial" pitchFamily="34" charset="0"/>
                <a:ea typeface="ＭＳ Ｐゴシック" charset="-128"/>
                <a:cs typeface="Arial" pitchFamily="34" charset="0"/>
              </a:rPr>
              <a:t>shortfall in RE capacity addition in the State</a:t>
            </a:r>
          </a:p>
          <a:p>
            <a:pPr marL="341313" indent="-341313" algn="just" defTabSz="914400" fontAlgn="auto">
              <a:lnSpc>
                <a:spcPct val="150000"/>
              </a:lnSpc>
              <a:spcBef>
                <a:spcPct val="20000"/>
              </a:spcBef>
              <a:spcAft>
                <a:spcPct val="20000"/>
              </a:spcAft>
              <a:buFont typeface="Wingdings" pitchFamily="2" charset="2"/>
              <a:buChar char="§"/>
              <a:defRPr/>
            </a:pPr>
            <a:r>
              <a:rPr lang="en-US" sz="1400" b="1" u="sng" kern="0" dirty="0">
                <a:solidFill>
                  <a:srgbClr val="00005A"/>
                </a:solidFill>
                <a:latin typeface="Arial" pitchFamily="34" charset="0"/>
                <a:ea typeface="ＭＳ Ｐゴシック" charset="-128"/>
                <a:cs typeface="Arial" pitchFamily="34" charset="0"/>
              </a:rPr>
              <a:t>Mechanism which shall enable procurement of Renewable Energy Generated outside the State Boundaries in Cost Effective manner may help to address the situation.</a:t>
            </a:r>
          </a:p>
          <a:p>
            <a:pPr marL="341313" indent="-341313" algn="just" defTabSz="914400" fontAlgn="auto">
              <a:lnSpc>
                <a:spcPct val="150000"/>
              </a:lnSpc>
              <a:spcBef>
                <a:spcPct val="20000"/>
              </a:spcBef>
              <a:spcAft>
                <a:spcPct val="20000"/>
              </a:spcAft>
              <a:buFont typeface="Wingdings" pitchFamily="2" charset="2"/>
              <a:buChar char="Ø"/>
              <a:defRPr/>
            </a:pPr>
            <a:endParaRPr lang="en-US" sz="1400" kern="0" dirty="0">
              <a:solidFill>
                <a:srgbClr val="000078"/>
              </a:solidFill>
              <a:latin typeface="Arial" pitchFamily="34" charset="0"/>
              <a:ea typeface="ＭＳ Ｐゴシック" charset="-128"/>
              <a:cs typeface="Arial" pitchFamily="34" charset="0"/>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4210"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Key Challenges in Encouraging Deployment of RE</a:t>
            </a:r>
          </a:p>
        </p:txBody>
      </p:sp>
      <p:sp>
        <p:nvSpPr>
          <p:cNvPr id="11" name="Content Placeholder 1"/>
          <p:cNvSpPr txBox="1">
            <a:spLocks/>
          </p:cNvSpPr>
          <p:nvPr/>
        </p:nvSpPr>
        <p:spPr bwMode="auto">
          <a:xfrm>
            <a:off x="457200" y="1152525"/>
            <a:ext cx="8991600" cy="2428875"/>
          </a:xfrm>
          <a:prstGeom prst="rect">
            <a:avLst/>
          </a:prstGeom>
          <a:noFill/>
          <a:ln w="9525">
            <a:solidFill>
              <a:srgbClr val="008000"/>
            </a:solidFill>
            <a:miter lim="800000"/>
            <a:headEnd/>
            <a:tailEnd/>
          </a:ln>
        </p:spPr>
        <p:txBody>
          <a:bodyPr/>
          <a:lstStyle/>
          <a:p>
            <a:pPr marL="341313" indent="-341313" algn="just" defTabSz="914400" fontAlgn="auto">
              <a:lnSpc>
                <a:spcPct val="150000"/>
              </a:lnSpc>
              <a:spcBef>
                <a:spcPct val="20000"/>
              </a:spcBef>
              <a:spcAft>
                <a:spcPct val="2000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Enabling Mechanism for Inter-State sales of Renewable Energy</a:t>
            </a:r>
          </a:p>
          <a:p>
            <a:pPr marL="341313" indent="-341313" algn="just" defTabSz="914400" fontAlgn="auto">
              <a:lnSpc>
                <a:spcPct val="150000"/>
              </a:lnSpc>
              <a:spcBef>
                <a:spcPct val="20000"/>
              </a:spcBef>
              <a:spcAft>
                <a:spcPct val="2000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Cost Effective Mechanism for purchase of Renewable Energy</a:t>
            </a:r>
          </a:p>
          <a:p>
            <a:pPr marL="341313" indent="-341313" algn="just" defTabSz="914400" fontAlgn="auto">
              <a:lnSpc>
                <a:spcPct val="150000"/>
              </a:lnSpc>
              <a:spcBef>
                <a:spcPct val="20000"/>
              </a:spcBef>
              <a:spcAft>
                <a:spcPct val="2000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Nation wide target for purchase of Renewable Energy</a:t>
            </a:r>
          </a:p>
          <a:p>
            <a:pPr marL="341313" indent="-341313" algn="just" defTabSz="914400" fontAlgn="auto">
              <a:lnSpc>
                <a:spcPct val="150000"/>
              </a:lnSpc>
              <a:spcBef>
                <a:spcPct val="20000"/>
              </a:spcBef>
              <a:spcAft>
                <a:spcPct val="2000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Stronger enforcement and penalty mechanism</a:t>
            </a:r>
          </a:p>
          <a:p>
            <a:pPr marL="341313" indent="-341313" algn="just" defTabSz="914400" fontAlgn="auto">
              <a:lnSpc>
                <a:spcPct val="150000"/>
              </a:lnSpc>
              <a:spcBef>
                <a:spcPct val="20000"/>
              </a:spcBef>
              <a:spcAft>
                <a:spcPct val="2000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Mechanism for purchase of small quantity of RE by individual Open Access consumer</a:t>
            </a:r>
          </a:p>
        </p:txBody>
      </p:sp>
      <p:sp>
        <p:nvSpPr>
          <p:cNvPr id="12" name="Rounded Rectangle 3"/>
          <p:cNvSpPr>
            <a:spLocks noChangeArrowheads="1"/>
          </p:cNvSpPr>
          <p:nvPr/>
        </p:nvSpPr>
        <p:spPr bwMode="auto">
          <a:xfrm>
            <a:off x="214313" y="4286250"/>
            <a:ext cx="9386887" cy="1885950"/>
          </a:xfrm>
          <a:prstGeom prst="roundRect">
            <a:avLst>
              <a:gd name="adj" fmla="val 16667"/>
            </a:avLst>
          </a:prstGeom>
          <a:noFill/>
          <a:ln w="9525">
            <a:solidFill>
              <a:srgbClr val="007635"/>
            </a:solidFill>
            <a:round/>
            <a:headEnd/>
            <a:tailEnd/>
          </a:ln>
        </p:spPr>
        <p:txBody>
          <a:bodyPr anchor="ctr"/>
          <a:lstStyle/>
          <a:p>
            <a:pPr defTabSz="914400" eaLnBrk="0" fontAlgn="auto" hangingPunct="0">
              <a:lnSpc>
                <a:spcPct val="150000"/>
              </a:lnSpc>
              <a:spcBef>
                <a:spcPts val="0"/>
              </a:spcBef>
              <a:spcAft>
                <a:spcPts val="0"/>
              </a:spcAft>
              <a:defRPr/>
            </a:pPr>
            <a:r>
              <a:rPr lang="en-US" sz="1600" b="1" kern="0" dirty="0">
                <a:solidFill>
                  <a:srgbClr val="FF0000"/>
                </a:solidFill>
                <a:latin typeface="Arial" pitchFamily="34" charset="0"/>
                <a:ea typeface="ＭＳ Ｐゴシック" charset="-128"/>
                <a:cs typeface="Arial" pitchFamily="34" charset="0"/>
              </a:rPr>
              <a:t>FOR Report (Nov 2008) on ‘Policies for </a:t>
            </a:r>
            <a:r>
              <a:rPr lang="en-US" sz="1600" b="1" kern="0" dirty="0" err="1">
                <a:solidFill>
                  <a:srgbClr val="FF0000"/>
                </a:solidFill>
                <a:latin typeface="Arial" pitchFamily="34" charset="0"/>
                <a:ea typeface="ＭＳ Ｐゴシック" charset="-128"/>
                <a:cs typeface="Arial" pitchFamily="34" charset="0"/>
              </a:rPr>
              <a:t>Renewables</a:t>
            </a:r>
            <a:r>
              <a:rPr lang="en-US" sz="1600" b="1" kern="0" dirty="0">
                <a:solidFill>
                  <a:srgbClr val="FF0000"/>
                </a:solidFill>
                <a:latin typeface="Arial" pitchFamily="34" charset="0"/>
                <a:ea typeface="ＭＳ Ｐゴシック" charset="-128"/>
                <a:cs typeface="Arial" pitchFamily="34" charset="0"/>
              </a:rPr>
              <a:t>’ recommended:</a:t>
            </a:r>
          </a:p>
          <a:p>
            <a:pPr marL="231775" indent="-231775" defTabSz="914400" eaLnBrk="0" fontAlgn="auto" hangingPunct="0">
              <a:lnSpc>
                <a:spcPct val="150000"/>
              </a:lnSpc>
              <a:spcBef>
                <a:spcPts val="0"/>
              </a:spcBef>
              <a:spcAft>
                <a:spcPts val="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Need to facilitate ‘Inter-State Exchange of RE Power from National Perspective</a:t>
            </a:r>
          </a:p>
          <a:p>
            <a:pPr marL="231775" indent="-231775" defTabSz="914400" eaLnBrk="0" fontAlgn="auto" hangingPunct="0">
              <a:lnSpc>
                <a:spcPct val="150000"/>
              </a:lnSpc>
              <a:spcBef>
                <a:spcPts val="0"/>
              </a:spcBef>
              <a:spcAft>
                <a:spcPts val="0"/>
              </a:spcAft>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Explore feasibility of introduction of REC mechanism as tool to promote RE within framework of EA 2003</a:t>
            </a:r>
          </a:p>
        </p:txBody>
      </p:sp>
      <p:sp>
        <p:nvSpPr>
          <p:cNvPr id="13" name="Down Arrow 5"/>
          <p:cNvSpPr>
            <a:spLocks noChangeArrowheads="1"/>
          </p:cNvSpPr>
          <p:nvPr/>
        </p:nvSpPr>
        <p:spPr bwMode="auto">
          <a:xfrm>
            <a:off x="500063" y="3616325"/>
            <a:ext cx="500062" cy="642938"/>
          </a:xfrm>
          <a:prstGeom prst="downArrow">
            <a:avLst>
              <a:gd name="adj1" fmla="val 50000"/>
              <a:gd name="adj2" fmla="val 50000"/>
            </a:avLst>
          </a:prstGeom>
          <a:noFill/>
          <a:ln w="9525">
            <a:solidFill>
              <a:srgbClr val="007635"/>
            </a:solidFill>
            <a:round/>
            <a:headEnd/>
            <a:tailEnd/>
          </a:ln>
        </p:spPr>
        <p:txBody>
          <a:bodyPr wrap="none" anchor="ctr"/>
          <a:lstStyle/>
          <a:p>
            <a:pPr algn="ctr" defTabSz="914400" eaLnBrk="0" fontAlgn="auto" hangingPunct="0">
              <a:spcBef>
                <a:spcPts val="0"/>
              </a:spcBef>
              <a:spcAft>
                <a:spcPts val="0"/>
              </a:spcAft>
              <a:defRPr/>
            </a:pPr>
            <a:endParaRPr lang="en-US" sz="1600" kern="0">
              <a:solidFill>
                <a:sysClr val="windowText" lastClr="000000"/>
              </a:solidFill>
              <a:latin typeface="Book Antiqua" pitchFamily="18" charset="0"/>
              <a:ea typeface="ＭＳ Ｐゴシック" charset="-128"/>
            </a:endParaRPr>
          </a:p>
        </p:txBody>
      </p:sp>
      <p:sp>
        <p:nvSpPr>
          <p:cNvPr id="14" name="TextBox 6"/>
          <p:cNvSpPr txBox="1">
            <a:spLocks noChangeArrowheads="1"/>
          </p:cNvSpPr>
          <p:nvPr/>
        </p:nvSpPr>
        <p:spPr bwMode="auto">
          <a:xfrm>
            <a:off x="942975" y="3743325"/>
            <a:ext cx="6494085" cy="338554"/>
          </a:xfrm>
          <a:prstGeom prst="rect">
            <a:avLst/>
          </a:prstGeom>
          <a:noFill/>
          <a:ln w="9525">
            <a:noFill/>
            <a:miter lim="800000"/>
            <a:headEnd/>
            <a:tailEnd/>
          </a:ln>
        </p:spPr>
        <p:txBody>
          <a:bodyPr wrap="none">
            <a:spAutoFit/>
          </a:bodyPr>
          <a:lstStyle/>
          <a:p>
            <a:pPr defTabSz="914400" fontAlgn="auto">
              <a:spcBef>
                <a:spcPts val="0"/>
              </a:spcBef>
              <a:spcAft>
                <a:spcPts val="0"/>
              </a:spcAft>
              <a:defRPr/>
            </a:pPr>
            <a:r>
              <a:rPr lang="en-US" sz="1600" b="1" kern="0" dirty="0">
                <a:solidFill>
                  <a:srgbClr val="FF0000"/>
                </a:solidFill>
                <a:latin typeface="Arial" pitchFamily="34" charset="0"/>
                <a:ea typeface="ＭＳ Ｐゴシック" charset="-128"/>
                <a:cs typeface="Arial" pitchFamily="34" charset="0"/>
              </a:rPr>
              <a:t>Forum of Regulators (FOR) initiated study to address challenges</a:t>
            </a: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5234"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NAPCC has set challenging target for RE Development</a:t>
            </a:r>
          </a:p>
        </p:txBody>
      </p:sp>
      <p:sp>
        <p:nvSpPr>
          <p:cNvPr id="95237" name="Content Placeholder 2"/>
          <p:cNvSpPr txBox="1">
            <a:spLocks/>
          </p:cNvSpPr>
          <p:nvPr/>
        </p:nvSpPr>
        <p:spPr bwMode="auto">
          <a:xfrm>
            <a:off x="304800" y="1143000"/>
            <a:ext cx="8991600" cy="1524000"/>
          </a:xfrm>
          <a:prstGeom prst="rect">
            <a:avLst/>
          </a:prstGeom>
          <a:solidFill>
            <a:srgbClr val="FFFFFF"/>
          </a:solidFill>
          <a:ln w="9525">
            <a:noFill/>
            <a:miter lim="800000"/>
            <a:headEnd/>
            <a:tailEnd/>
          </a:ln>
        </p:spPr>
        <p:txBody>
          <a:bodyPr/>
          <a:lstStyle/>
          <a:p>
            <a:pPr marL="385763" indent="-385763" eaLnBrk="0" hangingPunct="0">
              <a:lnSpc>
                <a:spcPct val="130000"/>
              </a:lnSpc>
              <a:spcBef>
                <a:spcPct val="20000"/>
              </a:spcBef>
              <a:buFont typeface="Wingdings" pitchFamily="2" charset="2"/>
              <a:buChar char="§"/>
            </a:pPr>
            <a:r>
              <a:rPr lang="en-US" sz="1600" dirty="0" smtClean="0">
                <a:solidFill>
                  <a:prstClr val="black"/>
                </a:solidFill>
                <a:latin typeface="Arial" pitchFamily="34" charset="0"/>
                <a:ea typeface="ＭＳ Ｐゴシック" pitchFamily="34" charset="-128"/>
                <a:cs typeface="Arial" pitchFamily="34" charset="0"/>
              </a:rPr>
              <a:t>NAPCC target of 5% for RE Procurement in 2010</a:t>
            </a:r>
          </a:p>
          <a:p>
            <a:pPr marL="385763" indent="-385763" eaLnBrk="0" hangingPunct="0">
              <a:lnSpc>
                <a:spcPct val="130000"/>
              </a:lnSpc>
              <a:spcBef>
                <a:spcPct val="20000"/>
              </a:spcBef>
              <a:buFont typeface="Wingdings" pitchFamily="2" charset="2"/>
              <a:buChar char="§"/>
            </a:pPr>
            <a:r>
              <a:rPr lang="en-US" sz="1600" dirty="0" smtClean="0">
                <a:solidFill>
                  <a:prstClr val="black"/>
                </a:solidFill>
                <a:latin typeface="Arial" pitchFamily="34" charset="0"/>
                <a:ea typeface="ＭＳ Ｐゴシック" pitchFamily="34" charset="-128"/>
                <a:cs typeface="Arial" pitchFamily="34" charset="0"/>
              </a:rPr>
              <a:t>Target to increase by 1% each year to reach 15% by 2020</a:t>
            </a:r>
          </a:p>
          <a:p>
            <a:pPr marL="385763" indent="-385763" eaLnBrk="0" hangingPunct="0">
              <a:lnSpc>
                <a:spcPct val="130000"/>
              </a:lnSpc>
              <a:spcBef>
                <a:spcPct val="20000"/>
              </a:spcBef>
              <a:buFont typeface="Wingdings" pitchFamily="2" charset="2"/>
              <a:buChar char="§"/>
            </a:pPr>
            <a:r>
              <a:rPr lang="en-US" sz="1600" dirty="0" smtClean="0">
                <a:solidFill>
                  <a:prstClr val="black"/>
                </a:solidFill>
                <a:latin typeface="Arial" pitchFamily="34" charset="0"/>
                <a:ea typeface="ＭＳ Ｐゴシック" pitchFamily="34" charset="-128"/>
                <a:cs typeface="Arial" pitchFamily="34" charset="0"/>
              </a:rPr>
              <a:t>Separate target for Solar Energy</a:t>
            </a:r>
          </a:p>
          <a:p>
            <a:pPr marL="385763" indent="-385763" eaLnBrk="0" hangingPunct="0">
              <a:lnSpc>
                <a:spcPct val="130000"/>
              </a:lnSpc>
              <a:spcBef>
                <a:spcPct val="20000"/>
              </a:spcBef>
              <a:buFont typeface="Wingdings" pitchFamily="2" charset="2"/>
              <a:buChar char="§"/>
            </a:pPr>
            <a:r>
              <a:rPr lang="en-US" sz="1600" dirty="0" smtClean="0">
                <a:solidFill>
                  <a:prstClr val="black"/>
                </a:solidFill>
                <a:latin typeface="Arial" pitchFamily="34" charset="0"/>
                <a:ea typeface="ＭＳ Ｐゴシック" pitchFamily="34" charset="-128"/>
                <a:cs typeface="Arial" pitchFamily="34" charset="0"/>
              </a:rPr>
              <a:t>Provides for creation of Renewable Energy Certificate Mechanism</a:t>
            </a:r>
          </a:p>
          <a:p>
            <a:pPr marL="385763" indent="-385763" algn="just" eaLnBrk="0" hangingPunct="0">
              <a:lnSpc>
                <a:spcPct val="120000"/>
              </a:lnSpc>
              <a:buFont typeface="Wingdings" pitchFamily="2" charset="2"/>
              <a:buChar char="Ø"/>
            </a:pPr>
            <a:endParaRPr lang="en-US" dirty="0" smtClean="0">
              <a:solidFill>
                <a:srgbClr val="000078"/>
              </a:solidFill>
              <a:latin typeface="Arial" pitchFamily="34" charset="0"/>
              <a:ea typeface="ＭＳ Ｐゴシック" pitchFamily="34" charset="-128"/>
              <a:cs typeface="Arial" pitchFamily="34" charset="0"/>
            </a:endParaRPr>
          </a:p>
        </p:txBody>
      </p:sp>
      <p:pic>
        <p:nvPicPr>
          <p:cNvPr id="95238" name="Picture 6"/>
          <p:cNvPicPr>
            <a:picLocks noChangeAspect="1" noChangeArrowheads="1"/>
          </p:cNvPicPr>
          <p:nvPr/>
        </p:nvPicPr>
        <p:blipFill>
          <a:blip r:embed="rId3" cstate="print"/>
          <a:srcRect/>
          <a:stretch>
            <a:fillRect/>
          </a:stretch>
        </p:blipFill>
        <p:spPr bwMode="auto">
          <a:xfrm>
            <a:off x="504825" y="2743200"/>
            <a:ext cx="6907213" cy="3352800"/>
          </a:xfrm>
          <a:prstGeom prst="rect">
            <a:avLst/>
          </a:prstGeom>
          <a:noFill/>
          <a:ln w="9525">
            <a:noFill/>
            <a:miter lim="800000"/>
            <a:headEnd/>
            <a:tailEnd/>
          </a:ln>
        </p:spPr>
      </p:pic>
      <p:sp>
        <p:nvSpPr>
          <p:cNvPr id="95239" name="Rounded Rectangle 6"/>
          <p:cNvSpPr>
            <a:spLocks noChangeArrowheads="1"/>
          </p:cNvSpPr>
          <p:nvPr/>
        </p:nvSpPr>
        <p:spPr bwMode="auto">
          <a:xfrm>
            <a:off x="519112" y="5680075"/>
            <a:ext cx="9082088" cy="609600"/>
          </a:xfrm>
          <a:prstGeom prst="roundRect">
            <a:avLst>
              <a:gd name="adj" fmla="val 16667"/>
            </a:avLst>
          </a:prstGeom>
          <a:solidFill>
            <a:srgbClr val="003366"/>
          </a:solidFill>
          <a:ln w="9525">
            <a:noFill/>
            <a:round/>
            <a:headEnd/>
            <a:tailEnd/>
          </a:ln>
        </p:spPr>
        <p:txBody>
          <a:bodyPr wrap="none" anchor="ctr"/>
          <a:lstStyle/>
          <a:p>
            <a:pPr algn="ctr" eaLnBrk="0" hangingPunct="0"/>
            <a:r>
              <a:rPr lang="en-US" sz="1600" smtClean="0">
                <a:solidFill>
                  <a:srgbClr val="FFFFFF"/>
                </a:solidFill>
                <a:latin typeface="Arial" pitchFamily="34" charset="0"/>
                <a:ea typeface="ＭＳ Ｐゴシック" pitchFamily="34" charset="-128"/>
                <a:cs typeface="Arial" pitchFamily="34" charset="0"/>
              </a:rPr>
              <a:t>NAPCC identified REC framework to realize annual target of National RPO </a:t>
            </a:r>
          </a:p>
        </p:txBody>
      </p:sp>
      <p:sp>
        <p:nvSpPr>
          <p:cNvPr id="20" name="Rectangle 3"/>
          <p:cNvSpPr txBox="1">
            <a:spLocks noChangeArrowheads="1"/>
          </p:cNvSpPr>
          <p:nvPr/>
        </p:nvSpPr>
        <p:spPr bwMode="auto">
          <a:xfrm>
            <a:off x="7366000" y="3048000"/>
            <a:ext cx="2463800" cy="1828800"/>
          </a:xfrm>
          <a:prstGeom prst="rect">
            <a:avLst/>
          </a:prstGeom>
          <a:noFill/>
          <a:ln w="9525">
            <a:noFill/>
            <a:miter lim="800000"/>
            <a:headEnd/>
            <a:tailEnd/>
          </a:ln>
        </p:spPr>
        <p:txBody>
          <a:bodyPr/>
          <a:lstStyle/>
          <a:p>
            <a:pPr algn="ctr">
              <a:defRPr/>
            </a:pPr>
            <a:r>
              <a:rPr lang="en-US" sz="1600" dirty="0">
                <a:solidFill>
                  <a:srgbClr val="FF2929"/>
                </a:solidFill>
                <a:latin typeface="Arial" pitchFamily="34" charset="0"/>
                <a:ea typeface="ＭＳ Ｐゴシック" charset="-128"/>
                <a:cs typeface="Arial" pitchFamily="34" charset="0"/>
              </a:rPr>
              <a:t>Considering that demand for electricity would increase to 1700 BU by 2020, it would create market for  255 BU units of renewable energy generation</a:t>
            </a:r>
          </a:p>
          <a:p>
            <a:pPr marL="231775" indent="-231775" algn="ctr">
              <a:defRPr/>
            </a:pPr>
            <a:endParaRPr lang="en-US" sz="1600" dirty="0">
              <a:solidFill>
                <a:srgbClr val="FF2929"/>
              </a:solidFill>
              <a:latin typeface="Arial" pitchFamily="34" charset="0"/>
              <a:ea typeface="ＭＳ Ｐゴシック" charset="-128"/>
              <a:cs typeface="Arial" pitchFamily="34" charset="0"/>
            </a:endParaRPr>
          </a:p>
          <a:p>
            <a:pPr marL="231775" indent="-231775" algn="ctr">
              <a:defRPr/>
            </a:pPr>
            <a:endParaRPr lang="en-US" sz="28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28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28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16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2800" dirty="0">
              <a:solidFill>
                <a:srgbClr val="FF2929"/>
              </a:solidFill>
              <a:latin typeface="Arial" pitchFamily="34" charset="0"/>
              <a:ea typeface="ＭＳ Ｐゴシック" charset="-128"/>
              <a:cs typeface="Arial" pitchFamily="34" charset="0"/>
            </a:endParaRPr>
          </a:p>
          <a:p>
            <a:pPr marL="231775" indent="-231775" algn="ctr">
              <a:lnSpc>
                <a:spcPct val="130000"/>
              </a:lnSpc>
              <a:spcBef>
                <a:spcPts val="1200"/>
              </a:spcBef>
              <a:defRPr/>
            </a:pPr>
            <a:endParaRPr lang="en-US" sz="2800" dirty="0">
              <a:solidFill>
                <a:srgbClr val="FF2929"/>
              </a:solidFill>
              <a:latin typeface="Arial" pitchFamily="34" charset="0"/>
              <a:ea typeface="ＭＳ Ｐゴシック" charset="-128"/>
              <a:cs typeface="Arial" pitchFamily="34" charset="0"/>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838200" y="1371600"/>
            <a:ext cx="8534400" cy="3581400"/>
          </a:xfrm>
          <a:prstGeom prst="rect">
            <a:avLst/>
          </a:prstGeom>
          <a:noFill/>
          <a:ln w="9525">
            <a:noFill/>
            <a:miter lim="800000"/>
            <a:headEnd/>
            <a:tailEnd/>
          </a:ln>
        </p:spPr>
        <p:txBody>
          <a:bodyPr anchor="ctr"/>
          <a:lstStyle/>
          <a:p>
            <a:pPr algn="ctr">
              <a:lnSpc>
                <a:spcPct val="120000"/>
              </a:lnSpc>
              <a:defRPr/>
            </a:pPr>
            <a:r>
              <a:rPr lang="en-US" sz="2400" b="1" i="1" dirty="0" smtClean="0">
                <a:solidFill>
                  <a:srgbClr val="000074"/>
                </a:solidFill>
                <a:latin typeface="Arial" pitchFamily="34" charset="0"/>
                <a:cs typeface="Arial" pitchFamily="34" charset="0"/>
              </a:rPr>
              <a:t>Renewable Energy Certificate Mechanism</a:t>
            </a:r>
          </a:p>
          <a:p>
            <a:pPr algn="r">
              <a:defRPr/>
            </a:pPr>
            <a:endParaRPr lang="en-US" sz="2400" i="1" dirty="0">
              <a:solidFill>
                <a:srgbClr val="000074"/>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ea typeface="ＭＳ Ｐゴシック" pitchFamily="34" charset="-128"/>
                <a:cs typeface="Arial" pitchFamily="34" charset="0"/>
              </a:rPr>
              <a:t>Why REC Mechanism was created?</a:t>
            </a:r>
            <a:endParaRPr lang="en-US" sz="2400" b="1" dirty="0">
              <a:latin typeface="Arial" pitchFamily="34" charset="0"/>
              <a:ea typeface="ＭＳ Ｐゴシック" pitchFamily="34" charset="-128"/>
              <a:cs typeface="Arial" pitchFamily="34" charset="0"/>
            </a:endParaRPr>
          </a:p>
        </p:txBody>
      </p:sp>
      <p:sp>
        <p:nvSpPr>
          <p:cNvPr id="1026051" name="Rectangle 3"/>
          <p:cNvSpPr>
            <a:spLocks noGrp="1" noChangeArrowheads="1"/>
          </p:cNvSpPr>
          <p:nvPr>
            <p:ph type="body" idx="1"/>
          </p:nvPr>
        </p:nvSpPr>
        <p:spPr>
          <a:xfrm>
            <a:off x="457200" y="1066800"/>
            <a:ext cx="8986838" cy="5029200"/>
          </a:xfrm>
          <a:noFill/>
          <a:ln w="9525">
            <a:noFill/>
            <a:miter lim="800000"/>
            <a:headEnd/>
            <a:tailEnd/>
          </a:ln>
        </p:spPr>
        <p:txBody>
          <a:bodyPr vert="horz" wrap="square" lIns="103163" tIns="51581" rIns="103163" bIns="51581" numCol="1" anchor="t" anchorCtr="0" compatLnSpc="1">
            <a:prstTxWarp prst="textNoShape">
              <a:avLst/>
            </a:prstTxWarp>
          </a:bodyPr>
          <a:lstStyle/>
          <a:p>
            <a:pPr>
              <a:lnSpc>
                <a:spcPct val="110000"/>
              </a:lnSpc>
              <a:spcBef>
                <a:spcPts val="0"/>
              </a:spcBef>
              <a:spcAft>
                <a:spcPts val="1200"/>
              </a:spcAft>
              <a:buSzPct val="75000"/>
              <a:buFont typeface="Wingdings" pitchFamily="2" charset="2"/>
              <a:buChar char="§"/>
              <a:defRPr/>
            </a:pPr>
            <a:r>
              <a:rPr lang="en-US" sz="1800" dirty="0" smtClean="0">
                <a:solidFill>
                  <a:schemeClr val="tx2"/>
                </a:solidFill>
                <a:latin typeface="Arial" pitchFamily="34" charset="0"/>
                <a:cs typeface="Arial" pitchFamily="34" charset="0"/>
              </a:rPr>
              <a:t>Renewable sources are not spread evenly across country </a:t>
            </a:r>
          </a:p>
          <a:p>
            <a:pPr>
              <a:lnSpc>
                <a:spcPct val="110000"/>
              </a:lnSpc>
              <a:spcBef>
                <a:spcPts val="0"/>
              </a:spcBef>
              <a:spcAft>
                <a:spcPts val="1200"/>
              </a:spcAft>
              <a:buSzPct val="75000"/>
              <a:buFont typeface="Wingdings" pitchFamily="2" charset="2"/>
              <a:buChar char="§"/>
              <a:defRPr/>
            </a:pPr>
            <a:r>
              <a:rPr lang="en-US" sz="1800" dirty="0" smtClean="0">
                <a:solidFill>
                  <a:schemeClr val="tx2"/>
                </a:solidFill>
                <a:latin typeface="Arial" pitchFamily="34" charset="0"/>
                <a:cs typeface="Arial" pitchFamily="34" charset="0"/>
              </a:rPr>
              <a:t>Many states with no or little RE were not able to promote RE</a:t>
            </a:r>
          </a:p>
          <a:p>
            <a:pPr>
              <a:lnSpc>
                <a:spcPct val="110000"/>
              </a:lnSpc>
              <a:spcBef>
                <a:spcPts val="0"/>
              </a:spcBef>
              <a:spcAft>
                <a:spcPts val="1200"/>
              </a:spcAft>
              <a:buSzPct val="75000"/>
              <a:buFont typeface="Wingdings" pitchFamily="2" charset="2"/>
              <a:buChar char="§"/>
              <a:defRPr/>
            </a:pPr>
            <a:r>
              <a:rPr lang="en-US" sz="1800" dirty="0" smtClean="0">
                <a:solidFill>
                  <a:schemeClr val="tx2"/>
                </a:solidFill>
                <a:latin typeface="Arial" pitchFamily="34" charset="0"/>
                <a:cs typeface="Arial" pitchFamily="34" charset="0"/>
              </a:rPr>
              <a:t>States with good RE felt they have exhausted their capacity to absorb</a:t>
            </a:r>
          </a:p>
          <a:p>
            <a:pPr>
              <a:lnSpc>
                <a:spcPct val="110000"/>
              </a:lnSpc>
              <a:spcBef>
                <a:spcPts val="0"/>
              </a:spcBef>
              <a:spcAft>
                <a:spcPts val="1200"/>
              </a:spcAft>
              <a:buSzPct val="75000"/>
              <a:buFont typeface="Wingdings" pitchFamily="2" charset="2"/>
              <a:buChar char="§"/>
              <a:defRPr/>
            </a:pPr>
            <a:r>
              <a:rPr lang="en-US" sz="1800" dirty="0" smtClean="0">
                <a:solidFill>
                  <a:schemeClr val="tx2"/>
                </a:solidFill>
                <a:latin typeface="Arial" pitchFamily="34" charset="0"/>
                <a:cs typeface="Arial" pitchFamily="34" charset="0"/>
              </a:rPr>
              <a:t>It is difficult to carry out inter-State sales using CERC OA Regulations for large scale deployment of RE following reasons:</a:t>
            </a:r>
            <a:endParaRPr lang="en-US" sz="1800" i="1" dirty="0" smtClean="0">
              <a:solidFill>
                <a:srgbClr val="0066FF"/>
              </a:solidFill>
              <a:latin typeface="Arial" pitchFamily="34" charset="0"/>
              <a:cs typeface="Arial" pitchFamily="34" charset="0"/>
            </a:endParaRPr>
          </a:p>
          <a:p>
            <a:pPr marL="838200" lvl="2" indent="-385763">
              <a:lnSpc>
                <a:spcPct val="110000"/>
              </a:lnSpc>
              <a:spcBef>
                <a:spcPts val="0"/>
              </a:spcBef>
              <a:spcAft>
                <a:spcPts val="1200"/>
              </a:spcAft>
              <a:buSzPct val="75000"/>
              <a:buFont typeface="Wingdings" pitchFamily="2" charset="2"/>
              <a:buChar char="Ø"/>
              <a:defRPr/>
            </a:pPr>
            <a:r>
              <a:rPr lang="en-US" sz="1600" dirty="0" smtClean="0">
                <a:solidFill>
                  <a:srgbClr val="FF0000"/>
                </a:solidFill>
                <a:latin typeface="Arial" pitchFamily="34" charset="0"/>
                <a:cs typeface="Arial" pitchFamily="34" charset="0"/>
              </a:rPr>
              <a:t>Most RE generators are difficult to schedule</a:t>
            </a:r>
          </a:p>
          <a:p>
            <a:pPr marL="838200" lvl="2" indent="-385763">
              <a:lnSpc>
                <a:spcPct val="110000"/>
              </a:lnSpc>
              <a:spcBef>
                <a:spcPts val="0"/>
              </a:spcBef>
              <a:spcAft>
                <a:spcPts val="1200"/>
              </a:spcAft>
              <a:buSzPct val="75000"/>
              <a:buFont typeface="Wingdings" pitchFamily="2" charset="2"/>
              <a:buChar char="Ø"/>
              <a:defRPr/>
            </a:pPr>
            <a:r>
              <a:rPr lang="en-US" sz="1600" dirty="0" smtClean="0">
                <a:solidFill>
                  <a:srgbClr val="FF0000"/>
                </a:solidFill>
                <a:latin typeface="Arial" pitchFamily="34" charset="0"/>
                <a:cs typeface="Arial" pitchFamily="34" charset="0"/>
              </a:rPr>
              <a:t>Transaction would be expensive due to low capacity factors of RE</a:t>
            </a:r>
          </a:p>
          <a:p>
            <a:pPr marL="838200" lvl="2" indent="-385763">
              <a:lnSpc>
                <a:spcPct val="110000"/>
              </a:lnSpc>
              <a:spcBef>
                <a:spcPts val="0"/>
              </a:spcBef>
              <a:spcAft>
                <a:spcPts val="1200"/>
              </a:spcAft>
              <a:buSzPct val="75000"/>
              <a:buFont typeface="Wingdings" pitchFamily="2" charset="2"/>
              <a:buChar char="Ø"/>
              <a:defRPr/>
            </a:pPr>
            <a:r>
              <a:rPr lang="en-US" sz="1600" dirty="0" smtClean="0">
                <a:solidFill>
                  <a:srgbClr val="FF0000"/>
                </a:solidFill>
                <a:latin typeface="Arial" pitchFamily="34" charset="0"/>
                <a:cs typeface="Arial" pitchFamily="34" charset="0"/>
              </a:rPr>
              <a:t>RE generators are not connected to STU but to </a:t>
            </a:r>
            <a:r>
              <a:rPr lang="en-US" sz="1600" dirty="0" err="1" smtClean="0">
                <a:solidFill>
                  <a:srgbClr val="FF0000"/>
                </a:solidFill>
                <a:latin typeface="Arial" pitchFamily="34" charset="0"/>
                <a:cs typeface="Arial" pitchFamily="34" charset="0"/>
              </a:rPr>
              <a:t>Discoms</a:t>
            </a:r>
            <a:endParaRPr lang="en-US" sz="1600" dirty="0" smtClean="0">
              <a:solidFill>
                <a:srgbClr val="FF0000"/>
              </a:solidFill>
              <a:latin typeface="Arial" pitchFamily="34" charset="0"/>
              <a:cs typeface="Arial" pitchFamily="34" charset="0"/>
            </a:endParaRPr>
          </a:p>
          <a:p>
            <a:pPr marL="838200" lvl="2" indent="-385763">
              <a:lnSpc>
                <a:spcPct val="110000"/>
              </a:lnSpc>
              <a:spcBef>
                <a:spcPts val="0"/>
              </a:spcBef>
              <a:spcAft>
                <a:spcPts val="1200"/>
              </a:spcAft>
              <a:buSzPct val="75000"/>
              <a:buFont typeface="Wingdings" pitchFamily="2" charset="2"/>
              <a:buChar char="Ø"/>
              <a:defRPr/>
            </a:pPr>
            <a:r>
              <a:rPr lang="en-US" sz="1600" dirty="0" smtClean="0">
                <a:solidFill>
                  <a:srgbClr val="FF0000"/>
                </a:solidFill>
                <a:latin typeface="Arial" pitchFamily="34" charset="0"/>
                <a:cs typeface="Arial" pitchFamily="34" charset="0"/>
              </a:rPr>
              <a:t>Intra-state balancing systems have not yet stabilized</a:t>
            </a:r>
          </a:p>
          <a:p>
            <a:pPr>
              <a:lnSpc>
                <a:spcPct val="110000"/>
              </a:lnSpc>
              <a:spcBef>
                <a:spcPts val="0"/>
              </a:spcBef>
              <a:spcAft>
                <a:spcPts val="1200"/>
              </a:spcAft>
              <a:buSzPct val="75000"/>
              <a:buFont typeface="Wingdings" pitchFamily="2" charset="2"/>
              <a:buChar char="§"/>
              <a:defRPr/>
            </a:pPr>
            <a:r>
              <a:rPr lang="en-US" sz="1800" dirty="0" smtClean="0">
                <a:solidFill>
                  <a:schemeClr val="tx2"/>
                </a:solidFill>
                <a:latin typeface="Arial" pitchFamily="34" charset="0"/>
                <a:cs typeface="Arial" pitchFamily="34" charset="0"/>
              </a:rPr>
              <a:t>Therefore, a mechanism that will enable inter-state sale and purchase of renewable energy was required</a:t>
            </a:r>
          </a:p>
        </p:txBody>
      </p:sp>
    </p:spTree>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5714"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Key Objectives for Introduction of REC Mechanism</a:t>
            </a:r>
          </a:p>
        </p:txBody>
      </p:sp>
      <p:sp>
        <p:nvSpPr>
          <p:cNvPr id="16" name="Rectangle 3"/>
          <p:cNvSpPr txBox="1">
            <a:spLocks noChangeArrowheads="1"/>
          </p:cNvSpPr>
          <p:nvPr/>
        </p:nvSpPr>
        <p:spPr bwMode="auto">
          <a:xfrm>
            <a:off x="609600" y="990600"/>
            <a:ext cx="8659813" cy="5330825"/>
          </a:xfrm>
          <a:prstGeom prst="rect">
            <a:avLst/>
          </a:prstGeom>
          <a:noFill/>
          <a:ln w="9525">
            <a:noFill/>
            <a:miter lim="800000"/>
            <a:headEnd/>
            <a:tailEnd/>
          </a:ln>
          <a:effectLst/>
        </p:spPr>
        <p:txBody>
          <a:bodyPr/>
          <a:lstStyle/>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Effective implementation of RPS</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Increased flexibility for participants</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Overcome geographical constraints</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Reduce transaction costs for RE transactions</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Enforcement of penalty mechanism</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Create competition among different RE technologies</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Development of all encompassing incentive mechanism </a:t>
            </a:r>
          </a:p>
          <a:p>
            <a:pPr marL="341313" indent="-341313" algn="just" defTabSz="914400">
              <a:lnSpc>
                <a:spcPct val="160000"/>
              </a:lnSpc>
              <a:spcBef>
                <a:spcPct val="20000"/>
              </a:spcBef>
              <a:buSzPct val="75000"/>
              <a:buFont typeface="Wingdings" pitchFamily="2" charset="2"/>
              <a:buChar char="§"/>
              <a:defRPr/>
            </a:pPr>
            <a:r>
              <a:rPr lang="en-US" sz="1600" kern="0" dirty="0">
                <a:solidFill>
                  <a:srgbClr val="000078"/>
                </a:solidFill>
                <a:latin typeface="Arial" pitchFamily="34" charset="0"/>
                <a:ea typeface="ＭＳ Ｐゴシック" charset="-128"/>
                <a:cs typeface="Arial" pitchFamily="34" charset="0"/>
              </a:rPr>
              <a:t>Reduce risks for local distributor by limiting its liability to energy purchase</a:t>
            </a:r>
          </a:p>
        </p:txBody>
      </p:sp>
      <p:grpSp>
        <p:nvGrpSpPr>
          <p:cNvPr id="2" name="Group 4"/>
          <p:cNvGrpSpPr>
            <a:grpSpLocks/>
          </p:cNvGrpSpPr>
          <p:nvPr/>
        </p:nvGrpSpPr>
        <p:grpSpPr bwMode="auto">
          <a:xfrm>
            <a:off x="5562600" y="1066800"/>
            <a:ext cx="4008438" cy="2286000"/>
            <a:chOff x="3360" y="672"/>
            <a:chExt cx="2554" cy="1440"/>
          </a:xfrm>
        </p:grpSpPr>
        <p:sp>
          <p:nvSpPr>
            <p:cNvPr id="18" name="AutoShape 5"/>
            <p:cNvSpPr>
              <a:spLocks noChangeArrowheads="1"/>
            </p:cNvSpPr>
            <p:nvPr/>
          </p:nvSpPr>
          <p:spPr bwMode="auto">
            <a:xfrm>
              <a:off x="3360" y="672"/>
              <a:ext cx="534" cy="288"/>
            </a:xfrm>
            <a:prstGeom prst="leftArrow">
              <a:avLst>
                <a:gd name="adj1" fmla="val 50000"/>
                <a:gd name="adj2" fmla="val 45833"/>
              </a:avLst>
            </a:prstGeom>
            <a:solidFill>
              <a:srgbClr val="FF0000"/>
            </a:solidFill>
            <a:ln w="9525">
              <a:noFill/>
              <a:miter lim="800000"/>
              <a:headEnd/>
              <a:tailEnd/>
            </a:ln>
          </p:spPr>
          <p:txBody>
            <a:bodyPr wrap="none" anchor="ctr"/>
            <a:lstStyle/>
            <a:p>
              <a:pPr algn="ctr" defTabSz="914400" fontAlgn="auto">
                <a:spcBef>
                  <a:spcPts val="0"/>
                </a:spcBef>
                <a:spcAft>
                  <a:spcPts val="0"/>
                </a:spcAft>
                <a:defRPr/>
              </a:pPr>
              <a:endParaRPr lang="en-US" sz="1600" kern="0">
                <a:solidFill>
                  <a:sysClr val="windowText" lastClr="000000"/>
                </a:solidFill>
                <a:latin typeface="Book Antiqua" pitchFamily="18" charset="0"/>
                <a:ea typeface="ＭＳ Ｐゴシック" charset="-128"/>
              </a:endParaRPr>
            </a:p>
          </p:txBody>
        </p:sp>
        <p:sp>
          <p:nvSpPr>
            <p:cNvPr id="20" name="AutoShape 7"/>
            <p:cNvSpPr>
              <a:spLocks noChangeArrowheads="1"/>
            </p:cNvSpPr>
            <p:nvPr/>
          </p:nvSpPr>
          <p:spPr bwMode="auto">
            <a:xfrm>
              <a:off x="3388" y="1248"/>
              <a:ext cx="528" cy="288"/>
            </a:xfrm>
            <a:prstGeom prst="leftArrow">
              <a:avLst>
                <a:gd name="adj1" fmla="val 50000"/>
                <a:gd name="adj2" fmla="val 45833"/>
              </a:avLst>
            </a:prstGeom>
            <a:solidFill>
              <a:srgbClr val="FF0000"/>
            </a:solidFill>
            <a:ln w="9525">
              <a:noFill/>
              <a:miter lim="800000"/>
              <a:headEnd/>
              <a:tailEnd/>
            </a:ln>
          </p:spPr>
          <p:txBody>
            <a:bodyPr wrap="none" anchor="ctr"/>
            <a:lstStyle/>
            <a:p>
              <a:pPr algn="ctr" defTabSz="914400" fontAlgn="auto">
                <a:spcBef>
                  <a:spcPts val="0"/>
                </a:spcBef>
                <a:spcAft>
                  <a:spcPts val="0"/>
                </a:spcAft>
                <a:defRPr/>
              </a:pPr>
              <a:endParaRPr lang="en-US" sz="1600" kern="0">
                <a:solidFill>
                  <a:sysClr val="windowText" lastClr="000000"/>
                </a:solidFill>
                <a:latin typeface="Book Antiqua" pitchFamily="18" charset="0"/>
                <a:ea typeface="ＭＳ Ｐゴシック" charset="-128"/>
              </a:endParaRPr>
            </a:p>
          </p:txBody>
        </p:sp>
        <p:sp>
          <p:nvSpPr>
            <p:cNvPr id="22" name="AutoShape 9"/>
            <p:cNvSpPr>
              <a:spLocks noChangeArrowheads="1"/>
            </p:cNvSpPr>
            <p:nvPr/>
          </p:nvSpPr>
          <p:spPr bwMode="auto">
            <a:xfrm>
              <a:off x="3409" y="1824"/>
              <a:ext cx="528" cy="288"/>
            </a:xfrm>
            <a:prstGeom prst="leftArrow">
              <a:avLst>
                <a:gd name="adj1" fmla="val 50000"/>
                <a:gd name="adj2" fmla="val 45833"/>
              </a:avLst>
            </a:prstGeom>
            <a:solidFill>
              <a:srgbClr val="FF0000"/>
            </a:solidFill>
            <a:ln w="9525">
              <a:noFill/>
              <a:miter lim="800000"/>
              <a:headEnd/>
              <a:tailEnd/>
            </a:ln>
          </p:spPr>
          <p:txBody>
            <a:bodyPr wrap="none" anchor="ctr"/>
            <a:lstStyle/>
            <a:p>
              <a:pPr algn="ctr" defTabSz="914400" fontAlgn="auto">
                <a:spcBef>
                  <a:spcPts val="0"/>
                </a:spcBef>
                <a:spcAft>
                  <a:spcPts val="0"/>
                </a:spcAft>
                <a:defRPr/>
              </a:pPr>
              <a:endParaRPr lang="en-US" sz="1600" kern="0">
                <a:solidFill>
                  <a:sysClr val="windowText" lastClr="000000"/>
                </a:solidFill>
                <a:latin typeface="Book Antiqua" pitchFamily="18" charset="0"/>
                <a:ea typeface="ＭＳ Ｐゴシック" charset="-128"/>
              </a:endParaRPr>
            </a:p>
          </p:txBody>
        </p:sp>
        <p:sp>
          <p:nvSpPr>
            <p:cNvPr id="23" name="Text Box 10"/>
            <p:cNvSpPr txBox="1">
              <a:spLocks noChangeArrowheads="1"/>
            </p:cNvSpPr>
            <p:nvPr/>
          </p:nvSpPr>
          <p:spPr bwMode="auto">
            <a:xfrm>
              <a:off x="4282" y="720"/>
              <a:ext cx="1632" cy="989"/>
            </a:xfrm>
            <a:prstGeom prst="rect">
              <a:avLst/>
            </a:prstGeom>
            <a:noFill/>
            <a:ln w="25400">
              <a:solidFill>
                <a:srgbClr val="FF0000"/>
              </a:solidFill>
              <a:miter lim="800000"/>
              <a:headEnd/>
              <a:tailEnd/>
            </a:ln>
          </p:spPr>
          <p:txBody>
            <a:bodyPr>
              <a:spAutoFit/>
            </a:bodyPr>
            <a:lstStyle/>
            <a:p>
              <a:pPr algn="ctr" defTabSz="914400" fontAlgn="auto">
                <a:spcBef>
                  <a:spcPct val="50000"/>
                </a:spcBef>
                <a:spcAft>
                  <a:spcPts val="0"/>
                </a:spcAft>
                <a:defRPr/>
              </a:pPr>
              <a:r>
                <a:rPr lang="en-GB" sz="1600" kern="0" dirty="0">
                  <a:solidFill>
                    <a:srgbClr val="008000"/>
                  </a:solidFill>
                  <a:latin typeface="Arial" pitchFamily="34" charset="0"/>
                  <a:ea typeface="ＭＳ Ｐゴシック" charset="-128"/>
                  <a:cs typeface="Arial" pitchFamily="34" charset="0"/>
                </a:rPr>
                <a:t>In the view of hurdles faced by RE Development, it appears that these objectives should take precedence over others</a:t>
              </a:r>
            </a:p>
          </p:txBody>
        </p:sp>
      </p:grpSp>
      <p:sp>
        <p:nvSpPr>
          <p:cNvPr id="25" name="AutoShape 9"/>
          <p:cNvSpPr>
            <a:spLocks noChangeArrowheads="1"/>
          </p:cNvSpPr>
          <p:nvPr/>
        </p:nvSpPr>
        <p:spPr bwMode="auto">
          <a:xfrm>
            <a:off x="5638800" y="2438400"/>
            <a:ext cx="828675" cy="457200"/>
          </a:xfrm>
          <a:prstGeom prst="leftArrow">
            <a:avLst>
              <a:gd name="adj1" fmla="val 50000"/>
              <a:gd name="adj2" fmla="val 45833"/>
            </a:avLst>
          </a:prstGeom>
          <a:solidFill>
            <a:srgbClr val="FF0000"/>
          </a:solidFill>
          <a:ln w="9525">
            <a:noFill/>
            <a:miter lim="800000"/>
            <a:headEnd/>
            <a:tailEnd/>
          </a:ln>
        </p:spPr>
        <p:txBody>
          <a:bodyPr wrap="none" anchor="ctr"/>
          <a:lstStyle/>
          <a:p>
            <a:pPr algn="ctr" defTabSz="914400" fontAlgn="auto">
              <a:spcBef>
                <a:spcPts val="0"/>
              </a:spcBef>
              <a:spcAft>
                <a:spcPts val="0"/>
              </a:spcAft>
              <a:defRPr/>
            </a:pPr>
            <a:endParaRPr lang="en-US" sz="1600" kern="0">
              <a:solidFill>
                <a:sysClr val="windowText" lastClr="000000"/>
              </a:solidFill>
              <a:latin typeface="Book Antiqua" pitchFamily="18" charset="0"/>
              <a:ea typeface="ＭＳ Ｐゴシック" charset="-128"/>
            </a:endParaRPr>
          </a:p>
        </p:txBody>
      </p:sp>
      <p:sp>
        <p:nvSpPr>
          <p:cNvPr id="26" name="AutoShape 9"/>
          <p:cNvSpPr>
            <a:spLocks noChangeArrowheads="1"/>
          </p:cNvSpPr>
          <p:nvPr/>
        </p:nvSpPr>
        <p:spPr bwMode="auto">
          <a:xfrm>
            <a:off x="5562600" y="1524000"/>
            <a:ext cx="828675" cy="457200"/>
          </a:xfrm>
          <a:prstGeom prst="leftArrow">
            <a:avLst>
              <a:gd name="adj1" fmla="val 50000"/>
              <a:gd name="adj2" fmla="val 45833"/>
            </a:avLst>
          </a:prstGeom>
          <a:solidFill>
            <a:srgbClr val="FF0000"/>
          </a:solidFill>
          <a:ln w="9525">
            <a:noFill/>
            <a:miter lim="800000"/>
            <a:headEnd/>
            <a:tailEnd/>
          </a:ln>
        </p:spPr>
        <p:txBody>
          <a:bodyPr wrap="none" anchor="ctr"/>
          <a:lstStyle/>
          <a:p>
            <a:pPr algn="ctr" defTabSz="914400" fontAlgn="auto">
              <a:spcBef>
                <a:spcPts val="0"/>
              </a:spcBef>
              <a:spcAft>
                <a:spcPts val="0"/>
              </a:spcAft>
              <a:defRPr/>
            </a:pPr>
            <a:endParaRPr lang="en-US" sz="1600" kern="0">
              <a:solidFill>
                <a:sysClr val="windowText" lastClr="000000"/>
              </a:solidFill>
              <a:latin typeface="Book Antiqua" pitchFamily="18" charset="0"/>
              <a:ea typeface="ＭＳ Ｐゴシック" charset="-128"/>
            </a:endParaRP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ea typeface="ＭＳ Ｐゴシック" pitchFamily="34" charset="-128"/>
                <a:cs typeface="Arial" pitchFamily="34" charset="0"/>
              </a:rPr>
              <a:t>Chronology of Events – Concept to Implementation</a:t>
            </a:r>
          </a:p>
        </p:txBody>
      </p:sp>
      <p:cxnSp>
        <p:nvCxnSpPr>
          <p:cNvPr id="10" name="Straight Connector 9"/>
          <p:cNvCxnSpPr/>
          <p:nvPr/>
        </p:nvCxnSpPr>
        <p:spPr>
          <a:xfrm rot="5400000">
            <a:off x="-1457325" y="3657600"/>
            <a:ext cx="487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28675" y="61087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35" name="TextBox 14"/>
          <p:cNvSpPr txBox="1">
            <a:spLocks noChangeArrowheads="1"/>
          </p:cNvSpPr>
          <p:nvPr/>
        </p:nvSpPr>
        <p:spPr bwMode="auto">
          <a:xfrm>
            <a:off x="1209675" y="5986463"/>
            <a:ext cx="8326438"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FOR initiated study to assess measures for increasing share of RE including </a:t>
            </a:r>
            <a:r>
              <a:rPr lang="en-US" sz="1100" b="1">
                <a:solidFill>
                  <a:prstClr val="black"/>
                </a:solidFill>
                <a:latin typeface="Arial" pitchFamily="34" charset="0"/>
                <a:cs typeface="Arial" pitchFamily="34" charset="0"/>
              </a:rPr>
              <a:t>Feasibility of Introducing REC Mechanism in India</a:t>
            </a:r>
          </a:p>
        </p:txBody>
      </p:sp>
      <p:sp>
        <p:nvSpPr>
          <p:cNvPr id="73736" name="TextBox 16"/>
          <p:cNvSpPr txBox="1">
            <a:spLocks noChangeArrowheads="1"/>
          </p:cNvSpPr>
          <p:nvPr/>
        </p:nvSpPr>
        <p:spPr bwMode="auto">
          <a:xfrm>
            <a:off x="152400" y="59817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Jun’08</a:t>
            </a:r>
          </a:p>
        </p:txBody>
      </p:sp>
      <p:cxnSp>
        <p:nvCxnSpPr>
          <p:cNvPr id="18" name="Straight Connector 17"/>
          <p:cNvCxnSpPr/>
          <p:nvPr/>
        </p:nvCxnSpPr>
        <p:spPr>
          <a:xfrm>
            <a:off x="828675" y="58420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38" name="TextBox 18"/>
          <p:cNvSpPr txBox="1">
            <a:spLocks noChangeArrowheads="1"/>
          </p:cNvSpPr>
          <p:nvPr/>
        </p:nvSpPr>
        <p:spPr bwMode="auto">
          <a:xfrm>
            <a:off x="1196975" y="5719763"/>
            <a:ext cx="7535863"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Hon’ble Prime Minister announced NAPCC recognizing </a:t>
            </a:r>
            <a:r>
              <a:rPr lang="en-US" sz="1100" b="1">
                <a:solidFill>
                  <a:prstClr val="black"/>
                </a:solidFill>
                <a:latin typeface="Arial" pitchFamily="34" charset="0"/>
                <a:cs typeface="Arial" pitchFamily="34" charset="0"/>
              </a:rPr>
              <a:t>Implementation of REC Mechanism as tool to promote RE</a:t>
            </a:r>
          </a:p>
        </p:txBody>
      </p:sp>
      <p:sp>
        <p:nvSpPr>
          <p:cNvPr id="73739" name="TextBox 19"/>
          <p:cNvSpPr txBox="1">
            <a:spLocks noChangeArrowheads="1"/>
          </p:cNvSpPr>
          <p:nvPr/>
        </p:nvSpPr>
        <p:spPr bwMode="auto">
          <a:xfrm>
            <a:off x="152400" y="57150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Jun’08</a:t>
            </a:r>
          </a:p>
        </p:txBody>
      </p:sp>
      <p:cxnSp>
        <p:nvCxnSpPr>
          <p:cNvPr id="22" name="Straight Connector 21"/>
          <p:cNvCxnSpPr/>
          <p:nvPr/>
        </p:nvCxnSpPr>
        <p:spPr>
          <a:xfrm>
            <a:off x="828675" y="5583238"/>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41" name="TextBox 22"/>
          <p:cNvSpPr txBox="1">
            <a:spLocks noChangeArrowheads="1"/>
          </p:cNvSpPr>
          <p:nvPr/>
        </p:nvSpPr>
        <p:spPr bwMode="auto">
          <a:xfrm>
            <a:off x="1371600" y="5461000"/>
            <a:ext cx="6169025" cy="261938"/>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MNRE engaged ABPS Infra to </a:t>
            </a:r>
            <a:r>
              <a:rPr lang="en-US" sz="1100" b="1">
                <a:solidFill>
                  <a:prstClr val="black"/>
                </a:solidFill>
                <a:latin typeface="Arial" pitchFamily="34" charset="0"/>
                <a:cs typeface="Arial" pitchFamily="34" charset="0"/>
              </a:rPr>
              <a:t>Develop Conceptual Framework for REC Mechanism in India</a:t>
            </a:r>
          </a:p>
        </p:txBody>
      </p:sp>
      <p:sp>
        <p:nvSpPr>
          <p:cNvPr id="73742" name="TextBox 23"/>
          <p:cNvSpPr txBox="1">
            <a:spLocks noChangeArrowheads="1"/>
          </p:cNvSpPr>
          <p:nvPr/>
        </p:nvSpPr>
        <p:spPr bwMode="auto">
          <a:xfrm>
            <a:off x="152400" y="5456238"/>
            <a:ext cx="636588"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Aug’08</a:t>
            </a:r>
          </a:p>
        </p:txBody>
      </p:sp>
      <p:cxnSp>
        <p:nvCxnSpPr>
          <p:cNvPr id="25" name="Straight Connector 24"/>
          <p:cNvCxnSpPr/>
          <p:nvPr/>
        </p:nvCxnSpPr>
        <p:spPr>
          <a:xfrm>
            <a:off x="828675" y="50038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44" name="TextBox 25"/>
          <p:cNvSpPr txBox="1">
            <a:spLocks noChangeArrowheads="1"/>
          </p:cNvSpPr>
          <p:nvPr/>
        </p:nvSpPr>
        <p:spPr bwMode="auto">
          <a:xfrm>
            <a:off x="1724025" y="4881563"/>
            <a:ext cx="7696200"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ABPS Infra made </a:t>
            </a:r>
            <a:r>
              <a:rPr lang="en-US" sz="1100" b="1">
                <a:solidFill>
                  <a:prstClr val="black"/>
                </a:solidFill>
                <a:latin typeface="Arial" pitchFamily="34" charset="0"/>
                <a:cs typeface="Arial" pitchFamily="34" charset="0"/>
              </a:rPr>
              <a:t>presentation to FOR on modalities for REC Mechanism in India</a:t>
            </a:r>
            <a:r>
              <a:rPr lang="en-US" sz="1100">
                <a:solidFill>
                  <a:prstClr val="black"/>
                </a:solidFill>
                <a:latin typeface="Arial" pitchFamily="34" charset="0"/>
                <a:cs typeface="Arial" pitchFamily="34" charset="0"/>
              </a:rPr>
              <a:t>, FOR formulated a Working Group</a:t>
            </a:r>
          </a:p>
        </p:txBody>
      </p:sp>
      <p:sp>
        <p:nvSpPr>
          <p:cNvPr id="73745" name="TextBox 26"/>
          <p:cNvSpPr txBox="1">
            <a:spLocks noChangeArrowheads="1"/>
          </p:cNvSpPr>
          <p:nvPr/>
        </p:nvSpPr>
        <p:spPr bwMode="auto">
          <a:xfrm>
            <a:off x="152400" y="48768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Jan’09</a:t>
            </a:r>
          </a:p>
        </p:txBody>
      </p:sp>
      <p:cxnSp>
        <p:nvCxnSpPr>
          <p:cNvPr id="28" name="Straight Connector 27"/>
          <p:cNvCxnSpPr/>
          <p:nvPr/>
        </p:nvCxnSpPr>
        <p:spPr>
          <a:xfrm>
            <a:off x="828675" y="40132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47" name="TextBox 28"/>
          <p:cNvSpPr txBox="1">
            <a:spLocks noChangeArrowheads="1"/>
          </p:cNvSpPr>
          <p:nvPr/>
        </p:nvSpPr>
        <p:spPr bwMode="auto">
          <a:xfrm>
            <a:off x="1981200" y="3890963"/>
            <a:ext cx="7129463"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Central Electricity Regulatory Commission </a:t>
            </a:r>
            <a:r>
              <a:rPr lang="en-US" sz="1100" b="1">
                <a:solidFill>
                  <a:prstClr val="black"/>
                </a:solidFill>
                <a:latin typeface="Arial" pitchFamily="34" charset="0"/>
                <a:cs typeface="Arial" pitchFamily="34" charset="0"/>
              </a:rPr>
              <a:t>initiated process for Implementation of REC Mechanism in India</a:t>
            </a:r>
          </a:p>
        </p:txBody>
      </p:sp>
      <p:sp>
        <p:nvSpPr>
          <p:cNvPr id="73748" name="TextBox 29"/>
          <p:cNvSpPr txBox="1">
            <a:spLocks noChangeArrowheads="1"/>
          </p:cNvSpPr>
          <p:nvPr/>
        </p:nvSpPr>
        <p:spPr bwMode="auto">
          <a:xfrm>
            <a:off x="152400" y="3886200"/>
            <a:ext cx="638175" cy="261938"/>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Nov’09</a:t>
            </a:r>
          </a:p>
        </p:txBody>
      </p:sp>
      <p:cxnSp>
        <p:nvCxnSpPr>
          <p:cNvPr id="31" name="Straight Connector 30"/>
          <p:cNvCxnSpPr/>
          <p:nvPr/>
        </p:nvCxnSpPr>
        <p:spPr>
          <a:xfrm>
            <a:off x="828675" y="3678238"/>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50" name="TextBox 31"/>
          <p:cNvSpPr txBox="1">
            <a:spLocks noChangeArrowheads="1"/>
          </p:cNvSpPr>
          <p:nvPr/>
        </p:nvSpPr>
        <p:spPr bwMode="auto">
          <a:xfrm>
            <a:off x="2292350" y="3556000"/>
            <a:ext cx="4530725" cy="261938"/>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CERC notified </a:t>
            </a:r>
            <a:r>
              <a:rPr lang="en-US" sz="1100" b="1">
                <a:solidFill>
                  <a:prstClr val="black"/>
                </a:solidFill>
                <a:latin typeface="Arial" pitchFamily="34" charset="0"/>
                <a:cs typeface="Arial" pitchFamily="34" charset="0"/>
              </a:rPr>
              <a:t>Regulations for Implementation of REC Framework</a:t>
            </a:r>
          </a:p>
        </p:txBody>
      </p:sp>
      <p:sp>
        <p:nvSpPr>
          <p:cNvPr id="73751" name="TextBox 32"/>
          <p:cNvSpPr txBox="1">
            <a:spLocks noChangeArrowheads="1"/>
          </p:cNvSpPr>
          <p:nvPr/>
        </p:nvSpPr>
        <p:spPr bwMode="auto">
          <a:xfrm>
            <a:off x="152400" y="3551238"/>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Jan’10</a:t>
            </a:r>
          </a:p>
        </p:txBody>
      </p:sp>
      <p:cxnSp>
        <p:nvCxnSpPr>
          <p:cNvPr id="34" name="Straight Connector 33"/>
          <p:cNvCxnSpPr/>
          <p:nvPr/>
        </p:nvCxnSpPr>
        <p:spPr>
          <a:xfrm>
            <a:off x="828675" y="31369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53" name="TextBox 34"/>
          <p:cNvSpPr txBox="1">
            <a:spLocks noChangeArrowheads="1"/>
          </p:cNvSpPr>
          <p:nvPr/>
        </p:nvSpPr>
        <p:spPr bwMode="auto">
          <a:xfrm>
            <a:off x="2527300" y="3014663"/>
            <a:ext cx="6000750"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CERC has issued </a:t>
            </a:r>
            <a:r>
              <a:rPr lang="en-US" sz="1100" b="1">
                <a:solidFill>
                  <a:prstClr val="black"/>
                </a:solidFill>
                <a:latin typeface="Arial" pitchFamily="34" charset="0"/>
                <a:cs typeface="Arial" pitchFamily="34" charset="0"/>
              </a:rPr>
              <a:t>Order on Forbearance and Floor Price </a:t>
            </a:r>
            <a:r>
              <a:rPr lang="en-US" sz="1100">
                <a:solidFill>
                  <a:prstClr val="black"/>
                </a:solidFill>
                <a:latin typeface="Arial" pitchFamily="34" charset="0"/>
                <a:cs typeface="Arial" pitchFamily="34" charset="0"/>
              </a:rPr>
              <a:t>after Public Consultation Process</a:t>
            </a:r>
          </a:p>
        </p:txBody>
      </p:sp>
      <p:sp>
        <p:nvSpPr>
          <p:cNvPr id="73754" name="TextBox 35"/>
          <p:cNvSpPr txBox="1">
            <a:spLocks noChangeArrowheads="1"/>
          </p:cNvSpPr>
          <p:nvPr/>
        </p:nvSpPr>
        <p:spPr bwMode="auto">
          <a:xfrm>
            <a:off x="152400" y="30099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Jun’10</a:t>
            </a:r>
          </a:p>
        </p:txBody>
      </p:sp>
      <p:cxnSp>
        <p:nvCxnSpPr>
          <p:cNvPr id="37" name="Straight Connector 36"/>
          <p:cNvCxnSpPr/>
          <p:nvPr/>
        </p:nvCxnSpPr>
        <p:spPr>
          <a:xfrm>
            <a:off x="828675" y="26289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56" name="TextBox 37"/>
          <p:cNvSpPr txBox="1">
            <a:spLocks noChangeArrowheads="1"/>
          </p:cNvSpPr>
          <p:nvPr/>
        </p:nvSpPr>
        <p:spPr bwMode="auto">
          <a:xfrm>
            <a:off x="2809875" y="2506663"/>
            <a:ext cx="5867400"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CERC Issued </a:t>
            </a:r>
            <a:r>
              <a:rPr lang="en-US" sz="1100" b="1">
                <a:solidFill>
                  <a:prstClr val="black"/>
                </a:solidFill>
                <a:latin typeface="Arial" pitchFamily="34" charset="0"/>
                <a:cs typeface="Arial" pitchFamily="34" charset="0"/>
              </a:rPr>
              <a:t>Order on Applicable Fee and Charges </a:t>
            </a:r>
            <a:r>
              <a:rPr lang="en-US" sz="1100">
                <a:solidFill>
                  <a:prstClr val="black"/>
                </a:solidFill>
                <a:latin typeface="Arial" pitchFamily="34" charset="0"/>
                <a:cs typeface="Arial" pitchFamily="34" charset="0"/>
              </a:rPr>
              <a:t>for Participating in REC Mechanism</a:t>
            </a:r>
          </a:p>
        </p:txBody>
      </p:sp>
      <p:sp>
        <p:nvSpPr>
          <p:cNvPr id="73757" name="TextBox 38"/>
          <p:cNvSpPr txBox="1">
            <a:spLocks noChangeArrowheads="1"/>
          </p:cNvSpPr>
          <p:nvPr/>
        </p:nvSpPr>
        <p:spPr bwMode="auto">
          <a:xfrm>
            <a:off x="152400" y="2501900"/>
            <a:ext cx="625492"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Sep’10</a:t>
            </a:r>
          </a:p>
        </p:txBody>
      </p:sp>
      <p:cxnSp>
        <p:nvCxnSpPr>
          <p:cNvPr id="40" name="Straight Connector 39"/>
          <p:cNvCxnSpPr/>
          <p:nvPr/>
        </p:nvCxnSpPr>
        <p:spPr>
          <a:xfrm>
            <a:off x="828675" y="2366963"/>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59" name="TextBox 40"/>
          <p:cNvSpPr txBox="1">
            <a:spLocks noChangeArrowheads="1"/>
          </p:cNvSpPr>
          <p:nvPr/>
        </p:nvSpPr>
        <p:spPr bwMode="auto">
          <a:xfrm>
            <a:off x="3038475" y="2244725"/>
            <a:ext cx="3736975" cy="261938"/>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CERC </a:t>
            </a:r>
            <a:r>
              <a:rPr lang="en-US" sz="1100" b="1">
                <a:solidFill>
                  <a:prstClr val="black"/>
                </a:solidFill>
                <a:latin typeface="Arial" pitchFamily="34" charset="0"/>
                <a:cs typeface="Arial" pitchFamily="34" charset="0"/>
              </a:rPr>
              <a:t>approved Business Rules </a:t>
            </a:r>
            <a:r>
              <a:rPr lang="en-US" sz="1100">
                <a:solidFill>
                  <a:prstClr val="black"/>
                </a:solidFill>
                <a:latin typeface="Arial" pitchFamily="34" charset="0"/>
                <a:cs typeface="Arial" pitchFamily="34" charset="0"/>
              </a:rPr>
              <a:t>of Exchange Platform</a:t>
            </a:r>
          </a:p>
        </p:txBody>
      </p:sp>
      <p:sp>
        <p:nvSpPr>
          <p:cNvPr id="73760" name="TextBox 41"/>
          <p:cNvSpPr txBox="1">
            <a:spLocks noChangeArrowheads="1"/>
          </p:cNvSpPr>
          <p:nvPr/>
        </p:nvSpPr>
        <p:spPr bwMode="auto">
          <a:xfrm>
            <a:off x="152400" y="2239963"/>
            <a:ext cx="61747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Feb’11</a:t>
            </a:r>
          </a:p>
        </p:txBody>
      </p:sp>
      <p:cxnSp>
        <p:nvCxnSpPr>
          <p:cNvPr id="43" name="Straight Connector 42"/>
          <p:cNvCxnSpPr/>
          <p:nvPr/>
        </p:nvCxnSpPr>
        <p:spPr>
          <a:xfrm>
            <a:off x="828675" y="1985963"/>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62" name="TextBox 43"/>
          <p:cNvSpPr txBox="1">
            <a:spLocks noChangeArrowheads="1"/>
          </p:cNvSpPr>
          <p:nvPr/>
        </p:nvSpPr>
        <p:spPr bwMode="auto">
          <a:xfrm>
            <a:off x="3603625" y="1863725"/>
            <a:ext cx="2135521" cy="261610"/>
          </a:xfrm>
          <a:prstGeom prst="rect">
            <a:avLst/>
          </a:prstGeom>
          <a:noFill/>
          <a:ln w="9525">
            <a:noFill/>
            <a:miter lim="800000"/>
            <a:headEnd/>
            <a:tailEnd/>
          </a:ln>
        </p:spPr>
        <p:txBody>
          <a:bodyPr wrap="none">
            <a:spAutoFit/>
          </a:bodyPr>
          <a:lstStyle/>
          <a:p>
            <a:r>
              <a:rPr lang="en-US" sz="1100" b="1">
                <a:solidFill>
                  <a:prstClr val="black"/>
                </a:solidFill>
                <a:latin typeface="Arial" pitchFamily="34" charset="0"/>
                <a:cs typeface="Arial" pitchFamily="34" charset="0"/>
              </a:rPr>
              <a:t>First Session of REC Trading</a:t>
            </a:r>
          </a:p>
        </p:txBody>
      </p:sp>
      <p:sp>
        <p:nvSpPr>
          <p:cNvPr id="73763" name="TextBox 44"/>
          <p:cNvSpPr txBox="1">
            <a:spLocks noChangeArrowheads="1"/>
          </p:cNvSpPr>
          <p:nvPr/>
        </p:nvSpPr>
        <p:spPr bwMode="auto">
          <a:xfrm>
            <a:off x="76200" y="1858963"/>
            <a:ext cx="811213"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Mar 30’11</a:t>
            </a:r>
          </a:p>
        </p:txBody>
      </p:sp>
      <p:cxnSp>
        <p:nvCxnSpPr>
          <p:cNvPr id="46" name="Straight Connector 45"/>
          <p:cNvCxnSpPr/>
          <p:nvPr/>
        </p:nvCxnSpPr>
        <p:spPr>
          <a:xfrm>
            <a:off x="828675" y="1681163"/>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65" name="TextBox 46"/>
          <p:cNvSpPr txBox="1">
            <a:spLocks noChangeArrowheads="1"/>
          </p:cNvSpPr>
          <p:nvPr/>
        </p:nvSpPr>
        <p:spPr bwMode="auto">
          <a:xfrm>
            <a:off x="3603625" y="1558925"/>
            <a:ext cx="2342308" cy="261610"/>
          </a:xfrm>
          <a:prstGeom prst="rect">
            <a:avLst/>
          </a:prstGeom>
          <a:noFill/>
          <a:ln w="9525">
            <a:noFill/>
            <a:miter lim="800000"/>
            <a:headEnd/>
            <a:tailEnd/>
          </a:ln>
        </p:spPr>
        <p:txBody>
          <a:bodyPr wrap="none">
            <a:spAutoFit/>
          </a:bodyPr>
          <a:lstStyle/>
          <a:p>
            <a:r>
              <a:rPr lang="en-US" sz="1100" b="1">
                <a:solidFill>
                  <a:prstClr val="black"/>
                </a:solidFill>
                <a:latin typeface="Arial" pitchFamily="34" charset="0"/>
                <a:cs typeface="Arial" pitchFamily="34" charset="0"/>
              </a:rPr>
              <a:t>Second Session of REC Trading</a:t>
            </a:r>
          </a:p>
        </p:txBody>
      </p:sp>
      <p:sp>
        <p:nvSpPr>
          <p:cNvPr id="73766" name="TextBox 47"/>
          <p:cNvSpPr txBox="1">
            <a:spLocks noChangeArrowheads="1"/>
          </p:cNvSpPr>
          <p:nvPr/>
        </p:nvSpPr>
        <p:spPr bwMode="auto">
          <a:xfrm>
            <a:off x="76200" y="1554163"/>
            <a:ext cx="788988"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Apr 20’11</a:t>
            </a:r>
          </a:p>
        </p:txBody>
      </p:sp>
      <p:cxnSp>
        <p:nvCxnSpPr>
          <p:cNvPr id="49" name="Straight Connector 48"/>
          <p:cNvCxnSpPr/>
          <p:nvPr/>
        </p:nvCxnSpPr>
        <p:spPr>
          <a:xfrm>
            <a:off x="828675" y="14224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68" name="TextBox 49"/>
          <p:cNvSpPr txBox="1">
            <a:spLocks noChangeArrowheads="1"/>
          </p:cNvSpPr>
          <p:nvPr/>
        </p:nvSpPr>
        <p:spPr bwMode="auto">
          <a:xfrm>
            <a:off x="3603625" y="1300163"/>
            <a:ext cx="2184400" cy="261937"/>
          </a:xfrm>
          <a:prstGeom prst="rect">
            <a:avLst/>
          </a:prstGeom>
          <a:noFill/>
          <a:ln w="9525">
            <a:noFill/>
            <a:miter lim="800000"/>
            <a:headEnd/>
            <a:tailEnd/>
          </a:ln>
        </p:spPr>
        <p:txBody>
          <a:bodyPr wrap="none">
            <a:spAutoFit/>
          </a:bodyPr>
          <a:lstStyle/>
          <a:p>
            <a:r>
              <a:rPr lang="en-US" sz="1100" b="1">
                <a:solidFill>
                  <a:prstClr val="black"/>
                </a:solidFill>
                <a:latin typeface="Arial" pitchFamily="34" charset="0"/>
                <a:cs typeface="Arial" pitchFamily="34" charset="0"/>
              </a:rPr>
              <a:t>Third Session of REC Trading</a:t>
            </a:r>
          </a:p>
        </p:txBody>
      </p:sp>
      <p:sp>
        <p:nvSpPr>
          <p:cNvPr id="73769" name="TextBox 50"/>
          <p:cNvSpPr txBox="1">
            <a:spLocks noChangeArrowheads="1"/>
          </p:cNvSpPr>
          <p:nvPr/>
        </p:nvSpPr>
        <p:spPr bwMode="auto">
          <a:xfrm>
            <a:off x="76200" y="1295400"/>
            <a:ext cx="835025" cy="261938"/>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May 25’11</a:t>
            </a:r>
          </a:p>
        </p:txBody>
      </p:sp>
      <p:cxnSp>
        <p:nvCxnSpPr>
          <p:cNvPr id="52" name="Straight Connector 51"/>
          <p:cNvCxnSpPr/>
          <p:nvPr/>
        </p:nvCxnSpPr>
        <p:spPr>
          <a:xfrm>
            <a:off x="828675" y="34036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71" name="TextBox 52"/>
          <p:cNvSpPr txBox="1">
            <a:spLocks noChangeArrowheads="1"/>
          </p:cNvSpPr>
          <p:nvPr/>
        </p:nvSpPr>
        <p:spPr bwMode="auto">
          <a:xfrm>
            <a:off x="2292350" y="3281363"/>
            <a:ext cx="6451600"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CERC </a:t>
            </a:r>
            <a:r>
              <a:rPr lang="en-US" sz="1100" b="1">
                <a:solidFill>
                  <a:prstClr val="black"/>
                </a:solidFill>
                <a:latin typeface="Arial" pitchFamily="34" charset="0"/>
                <a:cs typeface="Arial" pitchFamily="34" charset="0"/>
              </a:rPr>
              <a:t>Designated National Load Despatch Centre as Nodal Agency </a:t>
            </a:r>
            <a:r>
              <a:rPr lang="en-US" sz="1100">
                <a:solidFill>
                  <a:prstClr val="black"/>
                </a:solidFill>
                <a:latin typeface="Arial" pitchFamily="34" charset="0"/>
                <a:cs typeface="Arial" pitchFamily="34" charset="0"/>
              </a:rPr>
              <a:t>under the REC Regulations</a:t>
            </a:r>
          </a:p>
        </p:txBody>
      </p:sp>
      <p:sp>
        <p:nvSpPr>
          <p:cNvPr id="73772" name="TextBox 53"/>
          <p:cNvSpPr txBox="1">
            <a:spLocks noChangeArrowheads="1"/>
          </p:cNvSpPr>
          <p:nvPr/>
        </p:nvSpPr>
        <p:spPr bwMode="auto">
          <a:xfrm>
            <a:off x="152400" y="32766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Jan’10</a:t>
            </a:r>
          </a:p>
        </p:txBody>
      </p:sp>
      <p:cxnSp>
        <p:nvCxnSpPr>
          <p:cNvPr id="55" name="Straight Connector 54"/>
          <p:cNvCxnSpPr/>
          <p:nvPr/>
        </p:nvCxnSpPr>
        <p:spPr>
          <a:xfrm>
            <a:off x="828675" y="53086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74" name="TextBox 55"/>
          <p:cNvSpPr txBox="1">
            <a:spLocks noChangeArrowheads="1"/>
          </p:cNvSpPr>
          <p:nvPr/>
        </p:nvSpPr>
        <p:spPr bwMode="auto">
          <a:xfrm>
            <a:off x="1522413" y="5186363"/>
            <a:ext cx="6292850"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ABPS Infra submitted its </a:t>
            </a:r>
            <a:r>
              <a:rPr lang="en-US" sz="1100" b="1">
                <a:solidFill>
                  <a:prstClr val="black"/>
                </a:solidFill>
                <a:latin typeface="Arial" pitchFamily="34" charset="0"/>
                <a:cs typeface="Arial" pitchFamily="34" charset="0"/>
              </a:rPr>
              <a:t>recommendation to the Working Group on 'Policies on Renewables’</a:t>
            </a:r>
          </a:p>
        </p:txBody>
      </p:sp>
      <p:sp>
        <p:nvSpPr>
          <p:cNvPr id="73775" name="TextBox 56"/>
          <p:cNvSpPr txBox="1">
            <a:spLocks noChangeArrowheads="1"/>
          </p:cNvSpPr>
          <p:nvPr/>
        </p:nvSpPr>
        <p:spPr bwMode="auto">
          <a:xfrm>
            <a:off x="152400" y="5181600"/>
            <a:ext cx="625492"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Sep’08</a:t>
            </a:r>
          </a:p>
        </p:txBody>
      </p:sp>
      <p:cxnSp>
        <p:nvCxnSpPr>
          <p:cNvPr id="58" name="Straight Connector 57"/>
          <p:cNvCxnSpPr/>
          <p:nvPr/>
        </p:nvCxnSpPr>
        <p:spPr>
          <a:xfrm>
            <a:off x="828675" y="46990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77" name="TextBox 58"/>
          <p:cNvSpPr txBox="1">
            <a:spLocks noChangeArrowheads="1"/>
          </p:cNvSpPr>
          <p:nvPr/>
        </p:nvSpPr>
        <p:spPr bwMode="auto">
          <a:xfrm>
            <a:off x="1724025" y="4576763"/>
            <a:ext cx="7326313"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ABPS Infra submitted its </a:t>
            </a:r>
            <a:r>
              <a:rPr lang="en-US" sz="1100" b="1">
                <a:solidFill>
                  <a:prstClr val="black"/>
                </a:solidFill>
                <a:latin typeface="Arial" pitchFamily="34" charset="0"/>
                <a:cs typeface="Arial" pitchFamily="34" charset="0"/>
              </a:rPr>
              <a:t>Exhaustive Report to MNRE on Conceptual Framework for REC Mechanism in India</a:t>
            </a:r>
          </a:p>
        </p:txBody>
      </p:sp>
      <p:sp>
        <p:nvSpPr>
          <p:cNvPr id="73778" name="TextBox 59"/>
          <p:cNvSpPr txBox="1">
            <a:spLocks noChangeArrowheads="1"/>
          </p:cNvSpPr>
          <p:nvPr/>
        </p:nvSpPr>
        <p:spPr bwMode="auto">
          <a:xfrm>
            <a:off x="152400" y="45720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Jun’09</a:t>
            </a:r>
          </a:p>
        </p:txBody>
      </p:sp>
      <p:cxnSp>
        <p:nvCxnSpPr>
          <p:cNvPr id="61" name="Straight Connector 60"/>
          <p:cNvCxnSpPr/>
          <p:nvPr/>
        </p:nvCxnSpPr>
        <p:spPr>
          <a:xfrm>
            <a:off x="828675" y="43180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80" name="TextBox 61"/>
          <p:cNvSpPr txBox="1">
            <a:spLocks noChangeArrowheads="1"/>
          </p:cNvSpPr>
          <p:nvPr/>
        </p:nvSpPr>
        <p:spPr bwMode="auto">
          <a:xfrm>
            <a:off x="1981200" y="4195763"/>
            <a:ext cx="4478338" cy="261937"/>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FOR has approved </a:t>
            </a:r>
            <a:r>
              <a:rPr lang="en-US" sz="1100" b="1">
                <a:solidFill>
                  <a:prstClr val="black"/>
                </a:solidFill>
                <a:latin typeface="Arial" pitchFamily="34" charset="0"/>
                <a:cs typeface="Arial" pitchFamily="34" charset="0"/>
              </a:rPr>
              <a:t>Model REC Regulations </a:t>
            </a:r>
            <a:r>
              <a:rPr lang="en-US" sz="1100">
                <a:solidFill>
                  <a:prstClr val="black"/>
                </a:solidFill>
                <a:latin typeface="Arial" pitchFamily="34" charset="0"/>
                <a:cs typeface="Arial" pitchFamily="34" charset="0"/>
              </a:rPr>
              <a:t>for adoption by SERCs</a:t>
            </a:r>
          </a:p>
        </p:txBody>
      </p:sp>
      <p:sp>
        <p:nvSpPr>
          <p:cNvPr id="73781" name="TextBox 62"/>
          <p:cNvSpPr txBox="1">
            <a:spLocks noChangeArrowheads="1"/>
          </p:cNvSpPr>
          <p:nvPr/>
        </p:nvSpPr>
        <p:spPr bwMode="auto">
          <a:xfrm>
            <a:off x="152400" y="4191000"/>
            <a:ext cx="592138" cy="261938"/>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Oct’09</a:t>
            </a:r>
          </a:p>
        </p:txBody>
      </p:sp>
      <p:cxnSp>
        <p:nvCxnSpPr>
          <p:cNvPr id="65" name="Straight Connector 64"/>
          <p:cNvCxnSpPr/>
          <p:nvPr/>
        </p:nvCxnSpPr>
        <p:spPr>
          <a:xfrm>
            <a:off x="304800" y="4495800"/>
            <a:ext cx="9296400"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304800" y="2209800"/>
            <a:ext cx="8153400"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sp>
        <p:nvSpPr>
          <p:cNvPr id="73784" name="TextBox 67"/>
          <p:cNvSpPr txBox="1">
            <a:spLocks noChangeArrowheads="1"/>
          </p:cNvSpPr>
          <p:nvPr/>
        </p:nvSpPr>
        <p:spPr bwMode="auto">
          <a:xfrm>
            <a:off x="8534400" y="5257800"/>
            <a:ext cx="1081088" cy="307975"/>
          </a:xfrm>
          <a:prstGeom prst="rect">
            <a:avLst/>
          </a:prstGeom>
          <a:noFill/>
          <a:ln w="9525">
            <a:solidFill>
              <a:schemeClr val="tx1"/>
            </a:solidFill>
            <a:miter lim="800000"/>
            <a:headEnd/>
            <a:tailEnd/>
          </a:ln>
        </p:spPr>
        <p:txBody>
          <a:bodyPr wrap="none">
            <a:spAutoFit/>
          </a:bodyPr>
          <a:lstStyle/>
          <a:p>
            <a:r>
              <a:rPr lang="en-US" sz="1400" b="1">
                <a:solidFill>
                  <a:prstClr val="black"/>
                </a:solidFill>
                <a:latin typeface="Arial" pitchFamily="34" charset="0"/>
                <a:cs typeface="Arial" pitchFamily="34" charset="0"/>
              </a:rPr>
              <a:t>CONCEPT</a:t>
            </a:r>
          </a:p>
        </p:txBody>
      </p:sp>
      <p:sp>
        <p:nvSpPr>
          <p:cNvPr id="69" name="TextBox 68"/>
          <p:cNvSpPr txBox="1"/>
          <p:nvPr/>
        </p:nvSpPr>
        <p:spPr>
          <a:xfrm>
            <a:off x="9379524" y="1228969"/>
            <a:ext cx="401970" cy="3109826"/>
          </a:xfrm>
          <a:prstGeom prst="rect">
            <a:avLst/>
          </a:prstGeom>
          <a:noFill/>
          <a:ln>
            <a:solidFill>
              <a:schemeClr val="tx1"/>
            </a:solidFill>
          </a:ln>
        </p:spPr>
        <p:txBody>
          <a:bodyPr vert="wordArtVert" wrap="none" anchor="ctr" anchorCtr="1">
            <a:spAutoFit/>
          </a:bodyPr>
          <a:lstStyle/>
          <a:p>
            <a:pPr algn="ctr">
              <a:defRPr/>
            </a:pPr>
            <a:r>
              <a:rPr lang="en-US" sz="1300" b="1" dirty="0">
                <a:solidFill>
                  <a:prstClr val="black"/>
                </a:solidFill>
                <a:latin typeface="Arial" pitchFamily="34" charset="0"/>
                <a:cs typeface="Arial" pitchFamily="34" charset="0"/>
              </a:rPr>
              <a:t>IMPLEMENTATION</a:t>
            </a:r>
          </a:p>
        </p:txBody>
      </p:sp>
      <p:sp>
        <p:nvSpPr>
          <p:cNvPr id="73786" name="TextBox 72"/>
          <p:cNvSpPr txBox="1">
            <a:spLocks noChangeArrowheads="1"/>
          </p:cNvSpPr>
          <p:nvPr/>
        </p:nvSpPr>
        <p:spPr bwMode="auto">
          <a:xfrm>
            <a:off x="7745980" y="1520825"/>
            <a:ext cx="1491114" cy="307777"/>
          </a:xfrm>
          <a:prstGeom prst="rect">
            <a:avLst/>
          </a:prstGeom>
          <a:noFill/>
          <a:ln w="9525">
            <a:solidFill>
              <a:schemeClr val="tx1"/>
            </a:solidFill>
            <a:miter lim="800000"/>
            <a:headEnd/>
            <a:tailEnd/>
          </a:ln>
        </p:spPr>
        <p:txBody>
          <a:bodyPr wrap="none">
            <a:spAutoFit/>
          </a:bodyPr>
          <a:lstStyle/>
          <a:p>
            <a:pPr algn="just"/>
            <a:r>
              <a:rPr lang="en-US" sz="1400" b="1">
                <a:solidFill>
                  <a:prstClr val="black"/>
                </a:solidFill>
                <a:latin typeface="Arial" pitchFamily="34" charset="0"/>
                <a:cs typeface="Arial" pitchFamily="34" charset="0"/>
              </a:rPr>
              <a:t>TRANSACTION</a:t>
            </a:r>
          </a:p>
        </p:txBody>
      </p:sp>
      <p:cxnSp>
        <p:nvCxnSpPr>
          <p:cNvPr id="74" name="Straight Connector 73"/>
          <p:cNvCxnSpPr/>
          <p:nvPr/>
        </p:nvCxnSpPr>
        <p:spPr>
          <a:xfrm>
            <a:off x="828675" y="2908300"/>
            <a:ext cx="304800" cy="0"/>
          </a:xfrm>
          <a:prstGeom prst="line">
            <a:avLst/>
          </a:prstGeom>
        </p:spPr>
        <p:style>
          <a:lnRef idx="1">
            <a:schemeClr val="accent1"/>
          </a:lnRef>
          <a:fillRef idx="0">
            <a:schemeClr val="accent1"/>
          </a:fillRef>
          <a:effectRef idx="0">
            <a:schemeClr val="accent1"/>
          </a:effectRef>
          <a:fontRef idx="minor">
            <a:schemeClr val="tx1"/>
          </a:fontRef>
        </p:style>
      </p:cxnSp>
      <p:sp>
        <p:nvSpPr>
          <p:cNvPr id="73788" name="TextBox 74"/>
          <p:cNvSpPr txBox="1">
            <a:spLocks noChangeArrowheads="1"/>
          </p:cNvSpPr>
          <p:nvPr/>
        </p:nvSpPr>
        <p:spPr bwMode="auto">
          <a:xfrm>
            <a:off x="2533650" y="2786063"/>
            <a:ext cx="5957080"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CERC has issued </a:t>
            </a:r>
            <a:r>
              <a:rPr lang="en-US" sz="1100" b="1">
                <a:solidFill>
                  <a:prstClr val="black"/>
                </a:solidFill>
                <a:latin typeface="Arial" pitchFamily="34" charset="0"/>
                <a:cs typeface="Arial" pitchFamily="34" charset="0"/>
              </a:rPr>
              <a:t>Order on Detailed Procedures for Implementation of REC Mechanism</a:t>
            </a:r>
          </a:p>
        </p:txBody>
      </p:sp>
      <p:sp>
        <p:nvSpPr>
          <p:cNvPr id="73789" name="TextBox 75"/>
          <p:cNvSpPr txBox="1">
            <a:spLocks noChangeArrowheads="1"/>
          </p:cNvSpPr>
          <p:nvPr/>
        </p:nvSpPr>
        <p:spPr bwMode="auto">
          <a:xfrm>
            <a:off x="152400" y="2781300"/>
            <a:ext cx="601447" cy="261610"/>
          </a:xfrm>
          <a:prstGeom prst="rect">
            <a:avLst/>
          </a:prstGeom>
          <a:noFill/>
          <a:ln w="9525">
            <a:noFill/>
            <a:miter lim="800000"/>
            <a:headEnd/>
            <a:tailEnd/>
          </a:ln>
        </p:spPr>
        <p:txBody>
          <a:bodyPr wrap="none">
            <a:spAutoFit/>
          </a:bodyPr>
          <a:lstStyle/>
          <a:p>
            <a:r>
              <a:rPr lang="en-US" sz="1100">
                <a:solidFill>
                  <a:prstClr val="black"/>
                </a:solidFill>
                <a:latin typeface="Arial" pitchFamily="34" charset="0"/>
                <a:cs typeface="Arial" pitchFamily="34" charset="0"/>
              </a:rPr>
              <a:t>Jun’10</a:t>
            </a:r>
          </a:p>
        </p:txBody>
      </p:sp>
    </p:spTree>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738"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Concept of REC Mechanism in India</a:t>
            </a:r>
          </a:p>
        </p:txBody>
      </p:sp>
      <p:sp>
        <p:nvSpPr>
          <p:cNvPr id="14" name="Rounded Rectangle 5"/>
          <p:cNvSpPr>
            <a:spLocks noChangeArrowheads="1"/>
          </p:cNvSpPr>
          <p:nvPr/>
        </p:nvSpPr>
        <p:spPr bwMode="auto">
          <a:xfrm>
            <a:off x="7888288" y="4216400"/>
            <a:ext cx="1428750" cy="714375"/>
          </a:xfrm>
          <a:prstGeom prst="roundRect">
            <a:avLst>
              <a:gd name="adj" fmla="val 16667"/>
            </a:avLst>
          </a:prstGeom>
          <a:noFill/>
          <a:ln w="9525">
            <a:solidFill>
              <a:srgbClr val="000000"/>
            </a:solidFill>
            <a:round/>
            <a:headEnd/>
            <a:tailEnd/>
          </a:ln>
        </p:spPr>
        <p:txBody>
          <a:bodyPr wrap="none" anchor="ctr"/>
          <a:lstStyle/>
          <a:p>
            <a:pPr algn="ctr" eaLnBrk="0" hangingPunct="0"/>
            <a:r>
              <a:rPr lang="en-US" sz="1400" smtClean="0">
                <a:solidFill>
                  <a:srgbClr val="FF0000"/>
                </a:solidFill>
                <a:latin typeface="Arial" pitchFamily="34" charset="0"/>
                <a:ea typeface="ＭＳ Ｐゴシック" pitchFamily="34" charset="-128"/>
                <a:cs typeface="Arial" pitchFamily="34" charset="0"/>
              </a:rPr>
              <a:t>Avg. PP Cost</a:t>
            </a:r>
          </a:p>
          <a:p>
            <a:pPr algn="ctr" eaLnBrk="0" hangingPunct="0"/>
            <a:r>
              <a:rPr lang="en-US" sz="1400" smtClean="0">
                <a:solidFill>
                  <a:srgbClr val="FF0000"/>
                </a:solidFill>
                <a:latin typeface="Arial" pitchFamily="34" charset="0"/>
                <a:ea typeface="ＭＳ Ｐゴシック" pitchFamily="34" charset="-128"/>
                <a:cs typeface="Arial" pitchFamily="34" charset="0"/>
              </a:rPr>
              <a:t>of Host Utility</a:t>
            </a:r>
          </a:p>
          <a:p>
            <a:pPr algn="ctr" eaLnBrk="0" hangingPunct="0"/>
            <a:r>
              <a:rPr lang="en-US" sz="1400" smtClean="0">
                <a:solidFill>
                  <a:srgbClr val="FF0000"/>
                </a:solidFill>
                <a:latin typeface="Arial" pitchFamily="34" charset="0"/>
                <a:ea typeface="ＭＳ Ｐゴシック" pitchFamily="34" charset="-128"/>
                <a:cs typeface="Arial" pitchFamily="34" charset="0"/>
              </a:rPr>
              <a:t>(regulated)</a:t>
            </a:r>
          </a:p>
        </p:txBody>
      </p:sp>
      <p:sp>
        <p:nvSpPr>
          <p:cNvPr id="15" name="Rounded Rectangle 6"/>
          <p:cNvSpPr>
            <a:spLocks noChangeArrowheads="1"/>
          </p:cNvSpPr>
          <p:nvPr/>
        </p:nvSpPr>
        <p:spPr bwMode="auto">
          <a:xfrm>
            <a:off x="7800975" y="5362575"/>
            <a:ext cx="1571625" cy="714375"/>
          </a:xfrm>
          <a:prstGeom prst="roundRect">
            <a:avLst>
              <a:gd name="adj" fmla="val 16667"/>
            </a:avLst>
          </a:prstGeom>
          <a:noFill/>
          <a:ln w="9525">
            <a:solidFill>
              <a:srgbClr val="000000"/>
            </a:solidFill>
            <a:round/>
            <a:headEnd/>
            <a:tailEnd/>
          </a:ln>
        </p:spPr>
        <p:txBody>
          <a:bodyPr wrap="none" anchor="ctr"/>
          <a:lstStyle/>
          <a:p>
            <a:pPr algn="ctr" eaLnBrk="0" hangingPunct="0"/>
            <a:r>
              <a:rPr lang="en-US" sz="1400" smtClean="0">
                <a:solidFill>
                  <a:srgbClr val="FF0000"/>
                </a:solidFill>
                <a:latin typeface="Arial" pitchFamily="34" charset="0"/>
                <a:ea typeface="ＭＳ Ｐゴシック" pitchFamily="34" charset="-128"/>
                <a:cs typeface="Arial" pitchFamily="34" charset="0"/>
              </a:rPr>
              <a:t>Market Rate </a:t>
            </a:r>
          </a:p>
          <a:p>
            <a:pPr algn="ctr" eaLnBrk="0" hangingPunct="0"/>
            <a:r>
              <a:rPr lang="en-US" sz="1400" smtClean="0">
                <a:solidFill>
                  <a:srgbClr val="FF0000"/>
                </a:solidFill>
                <a:latin typeface="Arial" pitchFamily="34" charset="0"/>
                <a:ea typeface="ＭＳ Ｐゴシック" pitchFamily="34" charset="-128"/>
                <a:cs typeface="Arial" pitchFamily="34" charset="0"/>
              </a:rPr>
              <a:t>as per </a:t>
            </a:r>
          </a:p>
          <a:p>
            <a:pPr algn="ctr" eaLnBrk="0" hangingPunct="0"/>
            <a:r>
              <a:rPr lang="en-US" sz="1400" smtClean="0">
                <a:solidFill>
                  <a:srgbClr val="FF0000"/>
                </a:solidFill>
                <a:latin typeface="Arial" pitchFamily="34" charset="0"/>
                <a:ea typeface="ＭＳ Ｐゴシック" pitchFamily="34" charset="-128"/>
                <a:cs typeface="Arial" pitchFamily="34" charset="0"/>
              </a:rPr>
              <a:t>Power Exchange</a:t>
            </a:r>
          </a:p>
        </p:txBody>
      </p:sp>
      <p:sp>
        <p:nvSpPr>
          <p:cNvPr id="116743" name="Rounded Rectangle 4"/>
          <p:cNvSpPr>
            <a:spLocks noChangeArrowheads="1"/>
          </p:cNvSpPr>
          <p:nvPr/>
        </p:nvSpPr>
        <p:spPr bwMode="auto">
          <a:xfrm>
            <a:off x="7888288" y="1479550"/>
            <a:ext cx="1357312" cy="1071563"/>
          </a:xfrm>
          <a:prstGeom prst="roundRect">
            <a:avLst>
              <a:gd name="adj" fmla="val 16667"/>
            </a:avLst>
          </a:prstGeom>
          <a:noFill/>
          <a:ln w="9525">
            <a:solidFill>
              <a:srgbClr val="000000"/>
            </a:solidFill>
            <a:round/>
            <a:headEnd/>
            <a:tailEnd/>
          </a:ln>
        </p:spPr>
        <p:txBody>
          <a:bodyPr wrap="none" anchor="ctr"/>
          <a:lstStyle/>
          <a:p>
            <a:pPr algn="ctr" eaLnBrk="0" hangingPunct="0"/>
            <a:r>
              <a:rPr lang="en-US" sz="1400" smtClean="0">
                <a:solidFill>
                  <a:srgbClr val="FF0000"/>
                </a:solidFill>
                <a:latin typeface="Arial" pitchFamily="34" charset="0"/>
                <a:ea typeface="ＭＳ Ｐゴシック" pitchFamily="34" charset="-128"/>
                <a:cs typeface="Arial" pitchFamily="34" charset="0"/>
              </a:rPr>
              <a:t>At Tariff </a:t>
            </a:r>
          </a:p>
          <a:p>
            <a:pPr algn="ctr" eaLnBrk="0" hangingPunct="0"/>
            <a:r>
              <a:rPr lang="en-US" sz="1400" smtClean="0">
                <a:solidFill>
                  <a:srgbClr val="FF0000"/>
                </a:solidFill>
                <a:latin typeface="Arial" pitchFamily="34" charset="0"/>
                <a:ea typeface="ＭＳ Ｐゴシック" pitchFamily="34" charset="-128"/>
                <a:cs typeface="Arial" pitchFamily="34" charset="0"/>
              </a:rPr>
              <a:t>Determined by </a:t>
            </a:r>
          </a:p>
          <a:p>
            <a:pPr algn="ctr" eaLnBrk="0" hangingPunct="0"/>
            <a:r>
              <a:rPr lang="en-US" sz="1400" smtClean="0">
                <a:solidFill>
                  <a:srgbClr val="FF0000"/>
                </a:solidFill>
                <a:latin typeface="Arial" pitchFamily="34" charset="0"/>
                <a:ea typeface="ＭＳ Ｐゴシック" pitchFamily="34" charset="-128"/>
                <a:cs typeface="Arial" pitchFamily="34" charset="0"/>
              </a:rPr>
              <a:t>Regulatory </a:t>
            </a:r>
          </a:p>
          <a:p>
            <a:pPr algn="ctr" eaLnBrk="0" hangingPunct="0"/>
            <a:r>
              <a:rPr lang="en-US" sz="1400" smtClean="0">
                <a:solidFill>
                  <a:srgbClr val="FF0000"/>
                </a:solidFill>
                <a:latin typeface="Arial" pitchFamily="34" charset="0"/>
                <a:ea typeface="ＭＳ Ｐゴシック" pitchFamily="34" charset="-128"/>
                <a:cs typeface="Arial" pitchFamily="34" charset="0"/>
              </a:rPr>
              <a:t>Commission</a:t>
            </a:r>
          </a:p>
        </p:txBody>
      </p:sp>
      <p:pic>
        <p:nvPicPr>
          <p:cNvPr id="116744" name="Picture 2" descr="windpower.gif"/>
          <p:cNvPicPr>
            <a:picLocks noChangeAspect="1" noChangeArrowheads="1"/>
          </p:cNvPicPr>
          <p:nvPr/>
        </p:nvPicPr>
        <p:blipFill>
          <a:blip r:embed="rId3" cstate="print"/>
          <a:srcRect/>
          <a:stretch>
            <a:fillRect/>
          </a:stretch>
        </p:blipFill>
        <p:spPr bwMode="auto">
          <a:xfrm>
            <a:off x="1744663" y="1430338"/>
            <a:ext cx="666750" cy="906462"/>
          </a:xfrm>
          <a:prstGeom prst="rect">
            <a:avLst/>
          </a:prstGeom>
          <a:noFill/>
          <a:ln w="9525">
            <a:noFill/>
            <a:miter lim="800000"/>
            <a:headEnd/>
            <a:tailEnd/>
          </a:ln>
        </p:spPr>
      </p:pic>
      <p:sp>
        <p:nvSpPr>
          <p:cNvPr id="21" name="Striped Right Arrow 20"/>
          <p:cNvSpPr/>
          <p:nvPr/>
        </p:nvSpPr>
        <p:spPr bwMode="auto">
          <a:xfrm>
            <a:off x="2387600" y="1765300"/>
            <a:ext cx="642938" cy="357188"/>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sp>
        <p:nvSpPr>
          <p:cNvPr id="116746" name="Rounded Rectangle 9"/>
          <p:cNvSpPr>
            <a:spLocks noChangeArrowheads="1"/>
          </p:cNvSpPr>
          <p:nvPr/>
        </p:nvSpPr>
        <p:spPr bwMode="auto">
          <a:xfrm>
            <a:off x="3046413" y="1550988"/>
            <a:ext cx="1071562" cy="857250"/>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Renewable </a:t>
            </a:r>
          </a:p>
          <a:p>
            <a:pPr algn="ctr" eaLnBrk="0" hangingPunct="0"/>
            <a:r>
              <a:rPr lang="en-GB" sz="1400" b="1" smtClean="0">
                <a:solidFill>
                  <a:srgbClr val="007635"/>
                </a:solidFill>
                <a:latin typeface="Arial" pitchFamily="34" charset="0"/>
                <a:ea typeface="ＭＳ Ｐゴシック" pitchFamily="34" charset="-128"/>
                <a:cs typeface="Arial" pitchFamily="34" charset="0"/>
              </a:rPr>
              <a:t>Energy</a:t>
            </a:r>
          </a:p>
        </p:txBody>
      </p:sp>
      <p:sp>
        <p:nvSpPr>
          <p:cNvPr id="28" name="Striped Right Arrow 27"/>
          <p:cNvSpPr/>
          <p:nvPr/>
        </p:nvSpPr>
        <p:spPr bwMode="auto">
          <a:xfrm>
            <a:off x="4141788" y="1765300"/>
            <a:ext cx="642937" cy="357188"/>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sp>
        <p:nvSpPr>
          <p:cNvPr id="116748" name="Rounded Rectangle 11"/>
          <p:cNvSpPr>
            <a:spLocks noChangeArrowheads="1"/>
          </p:cNvSpPr>
          <p:nvPr/>
        </p:nvSpPr>
        <p:spPr bwMode="auto">
          <a:xfrm>
            <a:off x="4800600" y="1535113"/>
            <a:ext cx="1071563" cy="414337"/>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Electricity</a:t>
            </a:r>
          </a:p>
        </p:txBody>
      </p:sp>
      <p:sp>
        <p:nvSpPr>
          <p:cNvPr id="116749" name="Rounded Rectangle 12"/>
          <p:cNvSpPr>
            <a:spLocks noChangeArrowheads="1"/>
          </p:cNvSpPr>
          <p:nvPr/>
        </p:nvSpPr>
        <p:spPr bwMode="auto">
          <a:xfrm>
            <a:off x="4800600" y="1963738"/>
            <a:ext cx="1071563" cy="414337"/>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REC</a:t>
            </a:r>
          </a:p>
        </p:txBody>
      </p:sp>
      <p:sp>
        <p:nvSpPr>
          <p:cNvPr id="116750" name="Rounded Rectangle 13"/>
          <p:cNvSpPr>
            <a:spLocks noChangeArrowheads="1"/>
          </p:cNvSpPr>
          <p:nvPr/>
        </p:nvSpPr>
        <p:spPr bwMode="auto">
          <a:xfrm>
            <a:off x="6602413" y="1550988"/>
            <a:ext cx="1071562" cy="857250"/>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Distribution</a:t>
            </a:r>
          </a:p>
          <a:p>
            <a:pPr algn="ctr" eaLnBrk="0" hangingPunct="0"/>
            <a:r>
              <a:rPr lang="en-GB" sz="1400" b="1" smtClean="0">
                <a:solidFill>
                  <a:srgbClr val="007635"/>
                </a:solidFill>
                <a:latin typeface="Arial" pitchFamily="34" charset="0"/>
                <a:ea typeface="ＭＳ Ｐゴシック" pitchFamily="34" charset="-128"/>
                <a:cs typeface="Arial" pitchFamily="34" charset="0"/>
              </a:rPr>
              <a:t>Company</a:t>
            </a:r>
          </a:p>
        </p:txBody>
      </p:sp>
      <p:sp>
        <p:nvSpPr>
          <p:cNvPr id="32" name="Striped Right Arrow 31"/>
          <p:cNvSpPr/>
          <p:nvPr/>
        </p:nvSpPr>
        <p:spPr bwMode="auto">
          <a:xfrm>
            <a:off x="5903913" y="1765300"/>
            <a:ext cx="642937" cy="357188"/>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pic>
        <p:nvPicPr>
          <p:cNvPr id="116752" name="Picture 2" descr="windpower.gif"/>
          <p:cNvPicPr>
            <a:picLocks noChangeAspect="1" noChangeArrowheads="1"/>
          </p:cNvPicPr>
          <p:nvPr/>
        </p:nvPicPr>
        <p:blipFill>
          <a:blip r:embed="rId3" cstate="print"/>
          <a:srcRect/>
          <a:stretch>
            <a:fillRect/>
          </a:stretch>
        </p:blipFill>
        <p:spPr bwMode="auto">
          <a:xfrm>
            <a:off x="1816100" y="4560888"/>
            <a:ext cx="666750" cy="923925"/>
          </a:xfrm>
          <a:prstGeom prst="rect">
            <a:avLst/>
          </a:prstGeom>
          <a:noFill/>
          <a:ln w="9525">
            <a:noFill/>
            <a:miter lim="800000"/>
            <a:headEnd/>
            <a:tailEnd/>
          </a:ln>
        </p:spPr>
      </p:pic>
      <p:sp>
        <p:nvSpPr>
          <p:cNvPr id="34" name="Striped Right Arrow 33"/>
          <p:cNvSpPr/>
          <p:nvPr/>
        </p:nvSpPr>
        <p:spPr bwMode="auto">
          <a:xfrm>
            <a:off x="2459038" y="4902200"/>
            <a:ext cx="642937" cy="365125"/>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sp>
        <p:nvSpPr>
          <p:cNvPr id="116754" name="Rounded Rectangle 20"/>
          <p:cNvSpPr>
            <a:spLocks noChangeArrowheads="1"/>
          </p:cNvSpPr>
          <p:nvPr/>
        </p:nvSpPr>
        <p:spPr bwMode="auto">
          <a:xfrm>
            <a:off x="3117850" y="4684713"/>
            <a:ext cx="1071563" cy="873125"/>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Renewable </a:t>
            </a:r>
          </a:p>
          <a:p>
            <a:pPr algn="ctr" eaLnBrk="0" hangingPunct="0"/>
            <a:r>
              <a:rPr lang="en-GB" sz="1400" b="1" smtClean="0">
                <a:solidFill>
                  <a:srgbClr val="007635"/>
                </a:solidFill>
                <a:latin typeface="Arial" pitchFamily="34" charset="0"/>
                <a:ea typeface="ＭＳ Ｐゴシック" pitchFamily="34" charset="-128"/>
                <a:cs typeface="Arial" pitchFamily="34" charset="0"/>
              </a:rPr>
              <a:t>Energy</a:t>
            </a:r>
          </a:p>
        </p:txBody>
      </p:sp>
      <p:sp>
        <p:nvSpPr>
          <p:cNvPr id="36" name="Striped Right Arrow 35"/>
          <p:cNvSpPr/>
          <p:nvPr/>
        </p:nvSpPr>
        <p:spPr bwMode="auto">
          <a:xfrm>
            <a:off x="4213225" y="4902200"/>
            <a:ext cx="642938" cy="365125"/>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sp>
        <p:nvSpPr>
          <p:cNvPr id="37" name="Rounded Rectangle 36"/>
          <p:cNvSpPr>
            <a:spLocks noChangeArrowheads="1"/>
          </p:cNvSpPr>
          <p:nvPr/>
        </p:nvSpPr>
        <p:spPr bwMode="auto">
          <a:xfrm>
            <a:off x="4872038" y="4216400"/>
            <a:ext cx="1071562" cy="420688"/>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Electricity</a:t>
            </a:r>
          </a:p>
        </p:txBody>
      </p:sp>
      <p:sp>
        <p:nvSpPr>
          <p:cNvPr id="38" name="Rounded Rectangle 37"/>
          <p:cNvSpPr>
            <a:spLocks noChangeArrowheads="1"/>
          </p:cNvSpPr>
          <p:nvPr/>
        </p:nvSpPr>
        <p:spPr bwMode="auto">
          <a:xfrm>
            <a:off x="4872038" y="5438775"/>
            <a:ext cx="1071562" cy="420688"/>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REC</a:t>
            </a:r>
          </a:p>
        </p:txBody>
      </p:sp>
      <p:sp>
        <p:nvSpPr>
          <p:cNvPr id="39" name="Rounded Rectangle 38"/>
          <p:cNvSpPr>
            <a:spLocks noChangeArrowheads="1"/>
          </p:cNvSpPr>
          <p:nvPr/>
        </p:nvSpPr>
        <p:spPr bwMode="auto">
          <a:xfrm>
            <a:off x="6673850" y="4127500"/>
            <a:ext cx="1071563" cy="874713"/>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Distribution</a:t>
            </a:r>
          </a:p>
          <a:p>
            <a:pPr algn="ctr" eaLnBrk="0" hangingPunct="0"/>
            <a:r>
              <a:rPr lang="en-GB" sz="1400" b="1" smtClean="0">
                <a:solidFill>
                  <a:srgbClr val="007635"/>
                </a:solidFill>
                <a:latin typeface="Arial" pitchFamily="34" charset="0"/>
                <a:ea typeface="ＭＳ Ｐゴシック" pitchFamily="34" charset="-128"/>
                <a:cs typeface="Arial" pitchFamily="34" charset="0"/>
              </a:rPr>
              <a:t>Company</a:t>
            </a:r>
          </a:p>
        </p:txBody>
      </p:sp>
      <p:sp>
        <p:nvSpPr>
          <p:cNvPr id="40" name="Striped Right Arrow 39"/>
          <p:cNvSpPr/>
          <p:nvPr/>
        </p:nvSpPr>
        <p:spPr bwMode="auto">
          <a:xfrm>
            <a:off x="5975350" y="4221163"/>
            <a:ext cx="642938" cy="363537"/>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sp>
        <p:nvSpPr>
          <p:cNvPr id="41" name="Up-Down Arrow 40"/>
          <p:cNvSpPr>
            <a:spLocks noChangeArrowheads="1"/>
          </p:cNvSpPr>
          <p:nvPr/>
        </p:nvSpPr>
        <p:spPr bwMode="auto">
          <a:xfrm>
            <a:off x="5230813" y="4814888"/>
            <a:ext cx="331787" cy="571500"/>
          </a:xfrm>
          <a:prstGeom prst="upDownArrow">
            <a:avLst>
              <a:gd name="adj1" fmla="val 50000"/>
              <a:gd name="adj2" fmla="val 49952"/>
            </a:avLst>
          </a:prstGeom>
          <a:solidFill>
            <a:srgbClr val="007635"/>
          </a:solidFill>
          <a:ln w="9525">
            <a:noFill/>
            <a:round/>
            <a:headEnd/>
            <a:tailEnd/>
          </a:ln>
        </p:spPr>
        <p:txBody>
          <a:bodyPr wrap="none" anchor="ctr"/>
          <a:lstStyle/>
          <a:p>
            <a:pPr algn="ctr" eaLnBrk="0" hangingPunct="0"/>
            <a:endParaRPr lang="en-GB" sz="3000" smtClean="0">
              <a:solidFill>
                <a:srgbClr val="000000"/>
              </a:solidFill>
              <a:latin typeface="Arial" pitchFamily="34" charset="0"/>
              <a:ea typeface="ＭＳ Ｐゴシック" pitchFamily="34" charset="-128"/>
              <a:cs typeface="Arial" pitchFamily="34" charset="0"/>
            </a:endParaRPr>
          </a:p>
        </p:txBody>
      </p:sp>
      <p:sp>
        <p:nvSpPr>
          <p:cNvPr id="42" name="Rounded Rectangle 41"/>
          <p:cNvSpPr>
            <a:spLocks noChangeArrowheads="1"/>
          </p:cNvSpPr>
          <p:nvPr/>
        </p:nvSpPr>
        <p:spPr bwMode="auto">
          <a:xfrm>
            <a:off x="6657975" y="5297488"/>
            <a:ext cx="1071563" cy="874712"/>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Obligated </a:t>
            </a:r>
          </a:p>
          <a:p>
            <a:pPr algn="ctr" eaLnBrk="0" hangingPunct="0"/>
            <a:r>
              <a:rPr lang="en-GB" sz="1400" b="1" smtClean="0">
                <a:solidFill>
                  <a:srgbClr val="007635"/>
                </a:solidFill>
                <a:latin typeface="Arial" pitchFamily="34" charset="0"/>
                <a:ea typeface="ＭＳ Ｐゴシック" pitchFamily="34" charset="-128"/>
                <a:cs typeface="Arial" pitchFamily="34" charset="0"/>
              </a:rPr>
              <a:t>Entity</a:t>
            </a:r>
          </a:p>
          <a:p>
            <a:pPr algn="ctr" eaLnBrk="0" hangingPunct="0"/>
            <a:r>
              <a:rPr lang="en-GB" sz="1400" b="1" smtClean="0">
                <a:solidFill>
                  <a:srgbClr val="007635"/>
                </a:solidFill>
                <a:latin typeface="Arial" pitchFamily="34" charset="0"/>
                <a:ea typeface="ＭＳ Ｐゴシック" pitchFamily="34" charset="-128"/>
                <a:cs typeface="Arial" pitchFamily="34" charset="0"/>
              </a:rPr>
              <a:t>(Buyer)</a:t>
            </a:r>
          </a:p>
        </p:txBody>
      </p:sp>
      <p:sp>
        <p:nvSpPr>
          <p:cNvPr id="43" name="Striped Right Arrow 42"/>
          <p:cNvSpPr/>
          <p:nvPr/>
        </p:nvSpPr>
        <p:spPr bwMode="auto">
          <a:xfrm>
            <a:off x="5959475" y="5516563"/>
            <a:ext cx="642938" cy="363537"/>
          </a:xfrm>
          <a:prstGeom prst="stripedRightArrow">
            <a:avLst/>
          </a:prstGeom>
          <a:solidFill>
            <a:srgbClr val="007635"/>
          </a:solidFill>
          <a:ln w="9525" cap="flat" cmpd="sng" algn="ctr">
            <a:noFill/>
            <a:prstDash val="solid"/>
            <a:round/>
            <a:headEnd type="none" w="med" len="med"/>
            <a:tailEnd type="none" w="med" len="med"/>
          </a:ln>
          <a:effectLst/>
        </p:spPr>
        <p:txBody>
          <a:bodyPr wrap="none" anchor="ctr"/>
          <a:lstStyle/>
          <a:p>
            <a:pPr algn="ctr" eaLnBrk="0" hangingPunct="0">
              <a:defRPr/>
            </a:pPr>
            <a:endParaRPr lang="en-GB" sz="3000">
              <a:solidFill>
                <a:prstClr val="black"/>
              </a:solidFill>
              <a:latin typeface="Arial" pitchFamily="34" charset="0"/>
              <a:ea typeface="ＭＳ Ｐゴシック" charset="-128"/>
              <a:cs typeface="Arial" pitchFamily="34" charset="0"/>
            </a:endParaRPr>
          </a:p>
        </p:txBody>
      </p:sp>
      <p:sp>
        <p:nvSpPr>
          <p:cNvPr id="116763" name="Rounded Rectangle 31"/>
          <p:cNvSpPr>
            <a:spLocks noChangeArrowheads="1"/>
          </p:cNvSpPr>
          <p:nvPr/>
        </p:nvSpPr>
        <p:spPr bwMode="auto">
          <a:xfrm>
            <a:off x="601663" y="1573213"/>
            <a:ext cx="1071562" cy="874712"/>
          </a:xfrm>
          <a:prstGeom prst="roundRect">
            <a:avLst>
              <a:gd name="adj" fmla="val 16667"/>
            </a:avLst>
          </a:prstGeom>
          <a:noFill/>
          <a:ln w="9525">
            <a:noFill/>
            <a:prstDash val="dash"/>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Existing </a:t>
            </a:r>
          </a:p>
          <a:p>
            <a:pPr algn="ctr" eaLnBrk="0" hangingPunct="0"/>
            <a:r>
              <a:rPr lang="en-GB" sz="1400" b="1" smtClean="0">
                <a:solidFill>
                  <a:srgbClr val="007635"/>
                </a:solidFill>
                <a:latin typeface="Arial" pitchFamily="34" charset="0"/>
                <a:ea typeface="ＭＳ Ｐゴシック" pitchFamily="34" charset="-128"/>
                <a:cs typeface="Arial" pitchFamily="34" charset="0"/>
              </a:rPr>
              <a:t>Mechanism</a:t>
            </a:r>
          </a:p>
        </p:txBody>
      </p:sp>
      <p:sp>
        <p:nvSpPr>
          <p:cNvPr id="116764" name="Rounded Rectangle 32"/>
          <p:cNvSpPr>
            <a:spLocks noChangeArrowheads="1"/>
          </p:cNvSpPr>
          <p:nvPr/>
        </p:nvSpPr>
        <p:spPr bwMode="auto">
          <a:xfrm>
            <a:off x="601663" y="4632325"/>
            <a:ext cx="1071562" cy="873125"/>
          </a:xfrm>
          <a:prstGeom prst="roundRect">
            <a:avLst>
              <a:gd name="adj" fmla="val 16667"/>
            </a:avLst>
          </a:prstGeom>
          <a:noFill/>
          <a:ln w="9525">
            <a:no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REC</a:t>
            </a:r>
          </a:p>
          <a:p>
            <a:pPr algn="ctr" eaLnBrk="0" hangingPunct="0"/>
            <a:r>
              <a:rPr lang="en-GB" sz="1400" b="1" smtClean="0">
                <a:solidFill>
                  <a:srgbClr val="007635"/>
                </a:solidFill>
                <a:latin typeface="Arial" pitchFamily="34" charset="0"/>
                <a:ea typeface="ＭＳ Ｐゴシック" pitchFamily="34" charset="-128"/>
                <a:cs typeface="Arial" pitchFamily="34" charset="0"/>
              </a:rPr>
              <a:t>Mechanism</a:t>
            </a:r>
          </a:p>
        </p:txBody>
      </p:sp>
      <p:cxnSp>
        <p:nvCxnSpPr>
          <p:cNvPr id="46" name="Straight Connector 45"/>
          <p:cNvCxnSpPr/>
          <p:nvPr/>
        </p:nvCxnSpPr>
        <p:spPr bwMode="auto">
          <a:xfrm>
            <a:off x="1101725" y="3144838"/>
            <a:ext cx="7772400" cy="0"/>
          </a:xfrm>
          <a:prstGeom prst="line">
            <a:avLst/>
          </a:prstGeom>
          <a:solidFill>
            <a:srgbClr val="003366"/>
          </a:solidFill>
          <a:ln w="28575" cap="flat" cmpd="sng" algn="ctr">
            <a:solidFill>
              <a:schemeClr val="bg2">
                <a:lumMod val="50000"/>
              </a:schemeClr>
            </a:solidFill>
            <a:prstDash val="dash"/>
            <a:round/>
            <a:headEnd type="none" w="med" len="med"/>
            <a:tailEnd type="none" w="med" len="med"/>
          </a:ln>
          <a:effectLst/>
        </p:spPr>
      </p:cxnSp>
      <p:sp>
        <p:nvSpPr>
          <p:cNvPr id="47" name="Rounded Rectangle 46"/>
          <p:cNvSpPr>
            <a:spLocks noChangeArrowheads="1"/>
          </p:cNvSpPr>
          <p:nvPr/>
        </p:nvSpPr>
        <p:spPr bwMode="auto">
          <a:xfrm>
            <a:off x="6673850" y="3465513"/>
            <a:ext cx="1071563" cy="571500"/>
          </a:xfrm>
          <a:prstGeom prst="roundRect">
            <a:avLst>
              <a:gd name="adj" fmla="val 16667"/>
            </a:avLst>
          </a:prstGeom>
          <a:noFill/>
          <a:ln w="9525">
            <a:solidFill>
              <a:srgbClr val="007635"/>
            </a:solidFill>
            <a:round/>
            <a:headEnd/>
            <a:tailEnd/>
          </a:ln>
        </p:spPr>
        <p:txBody>
          <a:bodyPr wrap="none" anchor="ctr"/>
          <a:lstStyle/>
          <a:p>
            <a:pPr algn="ctr" eaLnBrk="0" hangingPunct="0"/>
            <a:r>
              <a:rPr lang="en-GB" sz="1400" b="1" smtClean="0">
                <a:solidFill>
                  <a:srgbClr val="007635"/>
                </a:solidFill>
                <a:latin typeface="Arial" pitchFamily="34" charset="0"/>
                <a:ea typeface="ＭＳ Ｐゴシック" pitchFamily="34" charset="-128"/>
                <a:cs typeface="Arial" pitchFamily="34" charset="0"/>
              </a:rPr>
              <a:t>OA / Trader</a:t>
            </a:r>
          </a:p>
        </p:txBody>
      </p:sp>
      <p:sp>
        <p:nvSpPr>
          <p:cNvPr id="48" name="Rounded Rectangle 5"/>
          <p:cNvSpPr>
            <a:spLocks noChangeArrowheads="1"/>
          </p:cNvSpPr>
          <p:nvPr/>
        </p:nvSpPr>
        <p:spPr bwMode="auto">
          <a:xfrm>
            <a:off x="7888288" y="3359150"/>
            <a:ext cx="1428750" cy="714375"/>
          </a:xfrm>
          <a:prstGeom prst="roundRect">
            <a:avLst>
              <a:gd name="adj" fmla="val 16667"/>
            </a:avLst>
          </a:prstGeom>
          <a:noFill/>
          <a:ln w="9525">
            <a:solidFill>
              <a:srgbClr val="000000"/>
            </a:solidFill>
            <a:round/>
            <a:headEnd/>
            <a:tailEnd/>
          </a:ln>
        </p:spPr>
        <p:txBody>
          <a:bodyPr wrap="none" anchor="ctr"/>
          <a:lstStyle/>
          <a:p>
            <a:pPr algn="ctr" eaLnBrk="0" hangingPunct="0"/>
            <a:r>
              <a:rPr lang="en-US" sz="1400" smtClean="0">
                <a:solidFill>
                  <a:srgbClr val="FF0000"/>
                </a:solidFill>
                <a:latin typeface="Arial" pitchFamily="34" charset="0"/>
                <a:ea typeface="ＭＳ Ｐゴシック" pitchFamily="34" charset="-128"/>
                <a:cs typeface="Arial" pitchFamily="34" charset="0"/>
              </a:rPr>
              <a:t>Bilateral </a:t>
            </a:r>
          </a:p>
          <a:p>
            <a:pPr algn="ctr" eaLnBrk="0" hangingPunct="0"/>
            <a:r>
              <a:rPr lang="en-US" sz="1400" smtClean="0">
                <a:solidFill>
                  <a:srgbClr val="FF0000"/>
                </a:solidFill>
                <a:latin typeface="Arial" pitchFamily="34" charset="0"/>
                <a:ea typeface="ＭＳ Ｐゴシック" pitchFamily="34" charset="-128"/>
                <a:cs typeface="Arial" pitchFamily="34" charset="0"/>
              </a:rPr>
              <a:t>agreement</a:t>
            </a:r>
          </a:p>
          <a:p>
            <a:pPr algn="ctr" eaLnBrk="0" hangingPunct="0"/>
            <a:r>
              <a:rPr lang="en-US" sz="1400" smtClean="0">
                <a:solidFill>
                  <a:srgbClr val="FF0000"/>
                </a:solidFill>
                <a:latin typeface="Arial" pitchFamily="34" charset="0"/>
                <a:ea typeface="ＭＳ Ｐゴシック" pitchFamily="34" charset="-128"/>
                <a:cs typeface="Arial" pitchFamily="34" charset="0"/>
              </a:rPr>
              <a:t>(de-regulated)</a:t>
            </a: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6.6474E-6 L 3.33333E-6 -0.0629 " pathEditMode="relative" ptsTypes="AA">
                                      <p:cBhvr>
                                        <p:cTn id="6" dur="2000" fill="hold"/>
                                        <p:tgtEl>
                                          <p:spTgt spid="37"/>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3.33333E-6 1.15607E-6 L 3.33333E-6 0.06289 " pathEditMode="relative" ptsTypes="AA">
                                      <p:cBhvr>
                                        <p:cTn id="8" dur="2000" fill="hold"/>
                                        <p:tgtEl>
                                          <p:spTgt spid="38"/>
                                        </p:tgtEl>
                                        <p:attrNameLst>
                                          <p:attrName>ppt_x</p:attrName>
                                          <p:attrName>ppt_y</p:attrName>
                                        </p:attrNameLst>
                                      </p:cBhvr>
                                    </p:animMotion>
                                  </p:childTnLst>
                                </p:cTn>
                              </p:par>
                              <p:par>
                                <p:cTn id="9" presetID="3" presetClass="entr" presetSubtype="10" fill="hold" nodeType="withEffect">
                                  <p:stCondLst>
                                    <p:cond delay="1000"/>
                                  </p:stCondLst>
                                  <p:childTnLst>
                                    <p:set>
                                      <p:cBhvr>
                                        <p:cTn id="10" dur="1" fill="hold">
                                          <p:stCondLst>
                                            <p:cond delay="0"/>
                                          </p:stCondLst>
                                        </p:cTn>
                                        <p:tgtEl>
                                          <p:spTgt spid="41"/>
                                        </p:tgtEl>
                                        <p:attrNameLst>
                                          <p:attrName>style.visibility</p:attrName>
                                        </p:attrNameLst>
                                      </p:cBhvr>
                                      <p:to>
                                        <p:strVal val="visible"/>
                                      </p:to>
                                    </p:set>
                                    <p:animEffect transition="in" filter="blinds(horizontal)">
                                      <p:cBhvr>
                                        <p:cTn id="11" dur="500"/>
                                        <p:tgtEl>
                                          <p:spTgt spid="41"/>
                                        </p:tgtEl>
                                      </p:cBhvr>
                                    </p:animEffect>
                                  </p:childTnLst>
                                </p:cTn>
                              </p:par>
                            </p:childTnLst>
                          </p:cTn>
                        </p:par>
                        <p:par>
                          <p:cTn id="12" fill="hold">
                            <p:stCondLst>
                              <p:cond delay="2000"/>
                            </p:stCondLst>
                            <p:childTnLst>
                              <p:par>
                                <p:cTn id="13" presetID="3" presetClass="entr" presetSubtype="1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linds(horizontal)">
                                      <p:cBhvr>
                                        <p:cTn id="15" dur="500"/>
                                        <p:tgtEl>
                                          <p:spTgt spid="40"/>
                                        </p:tgtEl>
                                      </p:cBhvr>
                                    </p:animEffect>
                                  </p:childTnLst>
                                </p:cTn>
                              </p:par>
                            </p:childTnLst>
                          </p:cTn>
                        </p:par>
                        <p:par>
                          <p:cTn id="16" fill="hold">
                            <p:stCondLst>
                              <p:cond delay="2500"/>
                            </p:stCondLst>
                            <p:childTnLst>
                              <p:par>
                                <p:cTn id="17" presetID="3" presetClass="entr" presetSubtype="1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blinds(horizontal)">
                                      <p:cBhvr>
                                        <p:cTn id="19" dur="500"/>
                                        <p:tgtEl>
                                          <p:spTgt spid="39"/>
                                        </p:tgtEl>
                                      </p:cBhvr>
                                    </p:animEffect>
                                  </p:childTnLst>
                                </p:cTn>
                              </p:par>
                            </p:childTnLst>
                          </p:cTn>
                        </p:par>
                        <p:par>
                          <p:cTn id="20" fill="hold">
                            <p:stCondLst>
                              <p:cond delay="3000"/>
                            </p:stCondLst>
                            <p:childTnLst>
                              <p:par>
                                <p:cTn id="21" presetID="3" presetClass="entr" presetSubtype="1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par>
                          <p:cTn id="24" fill="hold">
                            <p:stCondLst>
                              <p:cond delay="3500"/>
                            </p:stCondLst>
                            <p:childTnLst>
                              <p:par>
                                <p:cTn id="25" presetID="3" presetClass="entr" presetSubtype="1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blinds(horizontal)">
                                      <p:cBhvr>
                                        <p:cTn id="27" dur="500"/>
                                        <p:tgtEl>
                                          <p:spTgt spid="43"/>
                                        </p:tgtEl>
                                      </p:cBhvr>
                                    </p:animEffect>
                                  </p:childTnLst>
                                </p:cTn>
                              </p:par>
                            </p:childTnLst>
                          </p:cTn>
                        </p:par>
                        <p:par>
                          <p:cTn id="28" fill="hold">
                            <p:stCondLst>
                              <p:cond delay="4000"/>
                            </p:stCondLst>
                            <p:childTnLst>
                              <p:par>
                                <p:cTn id="29" presetID="3" presetClass="entr" presetSubtype="1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blinds(horizontal)">
                                      <p:cBhvr>
                                        <p:cTn id="31" dur="500"/>
                                        <p:tgtEl>
                                          <p:spTgt spid="42"/>
                                        </p:tgtEl>
                                      </p:cBhvr>
                                    </p:animEffect>
                                  </p:childTnLst>
                                </p:cTn>
                              </p:par>
                            </p:childTnLst>
                          </p:cTn>
                        </p:par>
                        <p:par>
                          <p:cTn id="32" fill="hold">
                            <p:stCondLst>
                              <p:cond delay="4500"/>
                            </p:stCondLst>
                            <p:childTnLst>
                              <p:par>
                                <p:cTn id="33" presetID="3" presetClass="entr" presetSubtype="1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500"/>
                                        <p:tgtEl>
                                          <p:spTgt spid="15"/>
                                        </p:tgtEl>
                                      </p:cBhvr>
                                    </p:animEffect>
                                  </p:childTnLst>
                                </p:cTn>
                              </p:par>
                            </p:childTnLst>
                          </p:cTn>
                        </p:par>
                        <p:par>
                          <p:cTn id="36" fill="hold">
                            <p:stCondLst>
                              <p:cond delay="5000"/>
                            </p:stCondLst>
                            <p:childTnLst>
                              <p:par>
                                <p:cTn id="37" presetID="3" presetClass="entr" presetSubtype="1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blinds(horizontal)">
                                      <p:cBhvr>
                                        <p:cTn id="39" dur="500"/>
                                        <p:tgtEl>
                                          <p:spTgt spid="47"/>
                                        </p:tgtEl>
                                      </p:cBhvr>
                                    </p:animEffect>
                                  </p:childTnLst>
                                </p:cTn>
                              </p:par>
                            </p:childTnLst>
                          </p:cTn>
                        </p:par>
                        <p:par>
                          <p:cTn id="40" fill="hold">
                            <p:stCondLst>
                              <p:cond delay="5500"/>
                            </p:stCondLst>
                            <p:childTnLst>
                              <p:par>
                                <p:cTn id="41" presetID="3" presetClass="entr" presetSubtype="10" fill="hold" grpId="0"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blinds(horizontal)">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7" grpId="0" animBg="1"/>
      <p:bldP spid="39" grpId="0" animBg="1"/>
      <p:bldP spid="42" grpId="0" animBg="1"/>
      <p:bldP spid="47" grpId="0" animBg="1"/>
      <p:bldP spid="4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ounded Rectangle 5"/>
          <p:cNvSpPr>
            <a:spLocks noChangeArrowheads="1"/>
          </p:cNvSpPr>
          <p:nvPr/>
        </p:nvSpPr>
        <p:spPr bwMode="auto">
          <a:xfrm>
            <a:off x="82550" y="297180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Eligible Source</a:t>
            </a:r>
          </a:p>
        </p:txBody>
      </p:sp>
      <p:sp>
        <p:nvSpPr>
          <p:cNvPr id="21507" name="Rounded Rectangle 9"/>
          <p:cNvSpPr>
            <a:spLocks noChangeArrowheads="1"/>
          </p:cNvSpPr>
          <p:nvPr/>
        </p:nvSpPr>
        <p:spPr bwMode="auto">
          <a:xfrm>
            <a:off x="82550" y="403860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Obligated Entities</a:t>
            </a:r>
          </a:p>
        </p:txBody>
      </p:sp>
      <p:sp>
        <p:nvSpPr>
          <p:cNvPr id="21508" name="Rounded Rectangle 10"/>
          <p:cNvSpPr>
            <a:spLocks noChangeArrowheads="1"/>
          </p:cNvSpPr>
          <p:nvPr/>
        </p:nvSpPr>
        <p:spPr bwMode="auto">
          <a:xfrm>
            <a:off x="82551" y="4572000"/>
            <a:ext cx="1828139"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REC Issuing Authority</a:t>
            </a:r>
          </a:p>
        </p:txBody>
      </p:sp>
      <p:sp>
        <p:nvSpPr>
          <p:cNvPr id="32773" name="Line 4"/>
          <p:cNvSpPr>
            <a:spLocks noChangeShapeType="1"/>
          </p:cNvSpPr>
          <p:nvPr/>
        </p:nvSpPr>
        <p:spPr bwMode="auto">
          <a:xfrm flipH="1" flipV="1">
            <a:off x="2017316" y="1041400"/>
            <a:ext cx="0" cy="5283200"/>
          </a:xfrm>
          <a:prstGeom prst="line">
            <a:avLst/>
          </a:prstGeom>
          <a:noFill/>
          <a:ln w="50800">
            <a:solidFill>
              <a:srgbClr val="003399"/>
            </a:solidFill>
            <a:round/>
            <a:headEnd/>
            <a:tailEnd/>
          </a:ln>
        </p:spPr>
        <p:txBody>
          <a:bodyPr wrap="none" anchor="ctr"/>
          <a:lstStyle/>
          <a:p>
            <a:pPr>
              <a:defRPr/>
            </a:pPr>
            <a:endParaRPr lang="en-US">
              <a:latin typeface="+mn-lt"/>
            </a:endParaRPr>
          </a:p>
        </p:txBody>
      </p:sp>
      <p:sp>
        <p:nvSpPr>
          <p:cNvPr id="21510" name="Rounded Rectangle 5"/>
          <p:cNvSpPr>
            <a:spLocks noChangeArrowheads="1"/>
          </p:cNvSpPr>
          <p:nvPr/>
        </p:nvSpPr>
        <p:spPr bwMode="auto">
          <a:xfrm>
            <a:off x="82550" y="350520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Eligible Entities</a:t>
            </a:r>
          </a:p>
        </p:txBody>
      </p:sp>
      <p:sp>
        <p:nvSpPr>
          <p:cNvPr id="21511" name="Rectangle 11"/>
          <p:cNvSpPr>
            <a:spLocks noChangeArrowheads="1"/>
          </p:cNvSpPr>
          <p:nvPr/>
        </p:nvSpPr>
        <p:spPr bwMode="auto">
          <a:xfrm>
            <a:off x="165100" y="1371600"/>
            <a:ext cx="1568450" cy="609600"/>
          </a:xfrm>
          <a:prstGeom prst="rect">
            <a:avLst/>
          </a:prstGeom>
          <a:noFill/>
          <a:ln w="9525" algn="ctr">
            <a:solidFill>
              <a:srgbClr val="0070C0"/>
            </a:solidFill>
            <a:round/>
            <a:headEnd/>
            <a:tailEnd/>
          </a:ln>
        </p:spPr>
        <p:txBody>
          <a:bodyPr anchor="ctr"/>
          <a:lstStyle/>
          <a:p>
            <a:pPr algn="ctr">
              <a:lnSpc>
                <a:spcPct val="90000"/>
              </a:lnSpc>
            </a:pPr>
            <a:r>
              <a:rPr lang="en-GB" sz="1600" b="1">
                <a:solidFill>
                  <a:schemeClr val="tx2">
                    <a:lumMod val="50000"/>
                  </a:schemeClr>
                </a:solidFill>
              </a:rPr>
              <a:t>Design Features</a:t>
            </a:r>
          </a:p>
        </p:txBody>
      </p:sp>
      <p:sp>
        <p:nvSpPr>
          <p:cNvPr id="15" name="Down Arrow 14"/>
          <p:cNvSpPr/>
          <p:nvPr/>
        </p:nvSpPr>
        <p:spPr bwMode="auto">
          <a:xfrm>
            <a:off x="577850" y="2057400"/>
            <a:ext cx="660400" cy="609600"/>
          </a:xfrm>
          <a:prstGeom prst="downArrow">
            <a:avLst/>
          </a:prstGeom>
          <a:solidFill>
            <a:schemeClr val="accent2">
              <a:lumMod val="75000"/>
            </a:schemeClr>
          </a:solidFill>
          <a:ln w="9525" cap="flat" cmpd="sng" algn="ctr">
            <a:solidFill>
              <a:srgbClr val="0070C0"/>
            </a:solidFill>
            <a:prstDash val="solid"/>
            <a:round/>
            <a:headEnd type="none" w="med" len="med"/>
            <a:tailEnd type="none" w="med" len="med"/>
          </a:ln>
          <a:effectLst/>
        </p:spPr>
        <p:txBody>
          <a:bodyPr wrap="none" anchor="ctr"/>
          <a:lstStyle/>
          <a:p>
            <a:pPr marL="342900" indent="-342900">
              <a:defRPr/>
            </a:pPr>
            <a:endParaRPr lang="en-GB">
              <a:solidFill>
                <a:schemeClr val="tx2">
                  <a:lumMod val="50000"/>
                </a:schemeClr>
              </a:solidFill>
              <a:latin typeface="+mn-lt"/>
            </a:endParaRPr>
          </a:p>
        </p:txBody>
      </p:sp>
      <p:sp>
        <p:nvSpPr>
          <p:cNvPr id="21513" name="Rounded Rectangle 10"/>
          <p:cNvSpPr>
            <a:spLocks noChangeArrowheads="1"/>
          </p:cNvSpPr>
          <p:nvPr/>
        </p:nvSpPr>
        <p:spPr bwMode="auto">
          <a:xfrm>
            <a:off x="82550" y="510540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Sale/Purchase of REC</a:t>
            </a:r>
          </a:p>
        </p:txBody>
      </p:sp>
      <p:sp>
        <p:nvSpPr>
          <p:cNvPr id="21514" name="Text Box 21"/>
          <p:cNvSpPr txBox="1">
            <a:spLocks noChangeArrowheads="1"/>
          </p:cNvSpPr>
          <p:nvPr/>
        </p:nvSpPr>
        <p:spPr bwMode="auto">
          <a:xfrm>
            <a:off x="2357835" y="1000127"/>
            <a:ext cx="7276438" cy="5262979"/>
          </a:xfrm>
          <a:prstGeom prst="rect">
            <a:avLst/>
          </a:prstGeom>
          <a:noFill/>
          <a:ln w="9525" algn="ctr">
            <a:noFill/>
            <a:miter lim="800000"/>
            <a:headEnd/>
            <a:tailEnd/>
          </a:ln>
        </p:spPr>
        <p:txBody>
          <a:bodyPr wrap="square">
            <a:spAutoFit/>
          </a:bodyPr>
          <a:lstStyle/>
          <a:p>
            <a:pPr marL="179388" indent="-179388" algn="just">
              <a:lnSpc>
                <a:spcPct val="150000"/>
              </a:lnSpc>
              <a:buFontTx/>
              <a:buChar char="•"/>
            </a:pPr>
            <a:r>
              <a:rPr lang="en-GB" sz="1400" b="1" dirty="0">
                <a:solidFill>
                  <a:schemeClr val="tx2">
                    <a:lumMod val="50000"/>
                  </a:schemeClr>
                </a:solidFill>
              </a:rPr>
              <a:t>Eligible Source</a:t>
            </a:r>
          </a:p>
          <a:p>
            <a:pPr marL="644525" lvl="1" indent="-285750" algn="just">
              <a:lnSpc>
                <a:spcPct val="150000"/>
              </a:lnSpc>
              <a:buFont typeface="Wingdings" pitchFamily="2" charset="2"/>
              <a:buChar char="Ø"/>
            </a:pPr>
            <a:r>
              <a:rPr lang="en-GB" sz="1400" dirty="0">
                <a:solidFill>
                  <a:schemeClr val="tx2">
                    <a:lumMod val="50000"/>
                  </a:schemeClr>
                </a:solidFill>
              </a:rPr>
              <a:t>All sources recognised by MNRE under Renewable Energy Category</a:t>
            </a:r>
          </a:p>
          <a:p>
            <a:pPr marL="644525" lvl="1" indent="-285750" algn="just">
              <a:lnSpc>
                <a:spcPct val="150000"/>
              </a:lnSpc>
              <a:buFont typeface="Wingdings" pitchFamily="2" charset="2"/>
              <a:buChar char="Ø"/>
            </a:pPr>
            <a:r>
              <a:rPr lang="en-GB" sz="1400" dirty="0">
                <a:solidFill>
                  <a:schemeClr val="tx2">
                    <a:lumMod val="50000"/>
                  </a:schemeClr>
                </a:solidFill>
              </a:rPr>
              <a:t>Two Categories of Certificates one for Solar and other for Non-Solar</a:t>
            </a:r>
          </a:p>
          <a:p>
            <a:pPr marL="179388" indent="-179388" algn="just">
              <a:lnSpc>
                <a:spcPct val="150000"/>
              </a:lnSpc>
              <a:buFontTx/>
              <a:buChar char="•"/>
            </a:pPr>
            <a:r>
              <a:rPr lang="en-GB" sz="1400" b="1" dirty="0">
                <a:solidFill>
                  <a:schemeClr val="tx2">
                    <a:lumMod val="50000"/>
                  </a:schemeClr>
                </a:solidFill>
              </a:rPr>
              <a:t>Eligible Entities</a:t>
            </a:r>
          </a:p>
          <a:p>
            <a:pPr marL="644525" lvl="1" indent="-285750" algn="just">
              <a:lnSpc>
                <a:spcPct val="150000"/>
              </a:lnSpc>
              <a:buFont typeface="Wingdings" pitchFamily="2" charset="2"/>
              <a:buChar char="Ø"/>
            </a:pPr>
            <a:r>
              <a:rPr lang="en-GB" sz="1400" dirty="0">
                <a:solidFill>
                  <a:schemeClr val="tx2">
                    <a:lumMod val="50000"/>
                  </a:schemeClr>
                </a:solidFill>
              </a:rPr>
              <a:t>Grid Connected RE Power Projects having NO PPA at preferential tariff and received accreditation certificate from State Agency</a:t>
            </a:r>
          </a:p>
          <a:p>
            <a:pPr marL="644525" lvl="1" indent="-285750" algn="just">
              <a:lnSpc>
                <a:spcPct val="150000"/>
              </a:lnSpc>
              <a:buFont typeface="Wingdings" pitchFamily="2" charset="2"/>
              <a:buChar char="Ø"/>
            </a:pPr>
            <a:r>
              <a:rPr lang="en-GB" sz="1400" dirty="0">
                <a:solidFill>
                  <a:schemeClr val="tx2">
                    <a:lumMod val="50000"/>
                  </a:schemeClr>
                </a:solidFill>
              </a:rPr>
              <a:t>Shall sell electricity at Pooled cost of Power Purchase to distribution utility or at mutually agreed price to any other licensee</a:t>
            </a:r>
          </a:p>
          <a:p>
            <a:pPr marL="179388" indent="-179388" algn="just">
              <a:lnSpc>
                <a:spcPct val="150000"/>
              </a:lnSpc>
              <a:buFontTx/>
              <a:buChar char="•"/>
            </a:pPr>
            <a:r>
              <a:rPr lang="en-GB" sz="1400" b="1" dirty="0">
                <a:solidFill>
                  <a:schemeClr val="tx2">
                    <a:lumMod val="50000"/>
                  </a:schemeClr>
                </a:solidFill>
              </a:rPr>
              <a:t>Obligated Entities</a:t>
            </a:r>
          </a:p>
          <a:p>
            <a:pPr marL="644525" lvl="1" indent="-285750" algn="just">
              <a:lnSpc>
                <a:spcPct val="150000"/>
              </a:lnSpc>
              <a:buFont typeface="Wingdings" pitchFamily="2" charset="2"/>
              <a:buChar char="Ø"/>
            </a:pPr>
            <a:r>
              <a:rPr lang="en-GB" sz="1400" dirty="0">
                <a:solidFill>
                  <a:schemeClr val="tx2">
                    <a:lumMod val="50000"/>
                  </a:schemeClr>
                </a:solidFill>
              </a:rPr>
              <a:t>As defined by SERC, distribution utility, OA User, Captive Consumer</a:t>
            </a:r>
          </a:p>
          <a:p>
            <a:pPr marL="179388" indent="-179388" algn="just">
              <a:lnSpc>
                <a:spcPct val="150000"/>
              </a:lnSpc>
              <a:buFontTx/>
              <a:buChar char="•"/>
            </a:pPr>
            <a:r>
              <a:rPr lang="en-GB" sz="1400" b="1" dirty="0" smtClean="0">
                <a:solidFill>
                  <a:schemeClr val="tx2">
                    <a:lumMod val="50000"/>
                  </a:schemeClr>
                </a:solidFill>
              </a:rPr>
              <a:t>REC </a:t>
            </a:r>
            <a:r>
              <a:rPr lang="en-GB" sz="1400" b="1" dirty="0">
                <a:solidFill>
                  <a:schemeClr val="tx2">
                    <a:lumMod val="50000"/>
                  </a:schemeClr>
                </a:solidFill>
              </a:rPr>
              <a:t>Issuing Authority</a:t>
            </a:r>
          </a:p>
          <a:p>
            <a:pPr marL="644525" lvl="1" indent="-285750" algn="just">
              <a:lnSpc>
                <a:spcPct val="150000"/>
              </a:lnSpc>
              <a:buFont typeface="Wingdings" pitchFamily="2" charset="2"/>
              <a:buChar char="Ø"/>
            </a:pPr>
            <a:r>
              <a:rPr lang="en-GB" sz="1400" dirty="0">
                <a:solidFill>
                  <a:schemeClr val="tx2">
                    <a:lumMod val="50000"/>
                  </a:schemeClr>
                </a:solidFill>
              </a:rPr>
              <a:t>National Load Despatch Centre shall issue REC to Generator based on the Energy Injection Report prepared by SLDC</a:t>
            </a:r>
          </a:p>
          <a:p>
            <a:pPr marL="179388" indent="-179388" algn="just">
              <a:lnSpc>
                <a:spcPct val="150000"/>
              </a:lnSpc>
              <a:buFontTx/>
              <a:buChar char="•"/>
            </a:pPr>
            <a:r>
              <a:rPr lang="en-GB" sz="1400" b="1" dirty="0">
                <a:solidFill>
                  <a:schemeClr val="tx2">
                    <a:lumMod val="50000"/>
                  </a:schemeClr>
                </a:solidFill>
              </a:rPr>
              <a:t>Sale/Purchase of REC</a:t>
            </a:r>
          </a:p>
          <a:p>
            <a:pPr marL="644525" lvl="1" indent="-285750" algn="just">
              <a:lnSpc>
                <a:spcPct val="150000"/>
              </a:lnSpc>
              <a:buFont typeface="Wingdings" pitchFamily="2" charset="2"/>
              <a:buChar char="Ø"/>
            </a:pPr>
            <a:r>
              <a:rPr lang="en-GB" sz="1400" dirty="0">
                <a:solidFill>
                  <a:schemeClr val="tx2">
                    <a:lumMod val="50000"/>
                  </a:schemeClr>
                </a:solidFill>
              </a:rPr>
              <a:t>Transaction of REC shall take place at Power Exchanges operating under the guidance of CERC</a:t>
            </a:r>
          </a:p>
        </p:txBody>
      </p:sp>
      <p:sp>
        <p:nvSpPr>
          <p:cNvPr id="21515" name="Title 2"/>
          <p:cNvSpPr>
            <a:spLocks/>
          </p:cNvSpPr>
          <p:nvPr/>
        </p:nvSpPr>
        <p:spPr bwMode="auto">
          <a:xfrm>
            <a:off x="330200" y="762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ea typeface="ＭＳ Ｐゴシック" pitchFamily="34" charset="-128"/>
                <a:cs typeface="Arial" pitchFamily="34" charset="0"/>
              </a:rPr>
              <a:t>REC Mechanism Key Design Features</a:t>
            </a:r>
          </a:p>
        </p:txBody>
      </p:sp>
    </p:spTree>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11"/>
          <p:cNvSpPr>
            <a:spLocks noChangeArrowheads="1"/>
          </p:cNvSpPr>
          <p:nvPr/>
        </p:nvSpPr>
        <p:spPr bwMode="auto">
          <a:xfrm>
            <a:off x="165100" y="1371600"/>
            <a:ext cx="1568450" cy="609600"/>
          </a:xfrm>
          <a:prstGeom prst="rect">
            <a:avLst/>
          </a:prstGeom>
          <a:noFill/>
          <a:ln w="9525" algn="ctr">
            <a:solidFill>
              <a:srgbClr val="0070C0"/>
            </a:solidFill>
            <a:round/>
            <a:headEnd/>
            <a:tailEnd/>
          </a:ln>
        </p:spPr>
        <p:txBody>
          <a:bodyPr anchor="ctr"/>
          <a:lstStyle/>
          <a:p>
            <a:pPr algn="ctr">
              <a:lnSpc>
                <a:spcPct val="90000"/>
              </a:lnSpc>
            </a:pPr>
            <a:r>
              <a:rPr lang="en-GB" sz="1600" b="1">
                <a:solidFill>
                  <a:schemeClr val="tx2">
                    <a:lumMod val="50000"/>
                  </a:schemeClr>
                </a:solidFill>
              </a:rPr>
              <a:t>Design Features</a:t>
            </a:r>
          </a:p>
        </p:txBody>
      </p:sp>
      <p:sp>
        <p:nvSpPr>
          <p:cNvPr id="15" name="Down Arrow 14"/>
          <p:cNvSpPr/>
          <p:nvPr/>
        </p:nvSpPr>
        <p:spPr bwMode="auto">
          <a:xfrm>
            <a:off x="577850" y="2057400"/>
            <a:ext cx="660400" cy="609600"/>
          </a:xfrm>
          <a:prstGeom prst="downArrow">
            <a:avLst/>
          </a:prstGeom>
          <a:solidFill>
            <a:schemeClr val="accent2">
              <a:lumMod val="75000"/>
            </a:schemeClr>
          </a:solidFill>
          <a:ln w="9525" cap="flat" cmpd="sng" algn="ctr">
            <a:solidFill>
              <a:srgbClr val="0070C0"/>
            </a:solidFill>
            <a:prstDash val="solid"/>
            <a:round/>
            <a:headEnd type="none" w="med" len="med"/>
            <a:tailEnd type="none" w="med" len="med"/>
          </a:ln>
          <a:effectLst/>
        </p:spPr>
        <p:txBody>
          <a:bodyPr wrap="none" anchor="ctr"/>
          <a:lstStyle/>
          <a:p>
            <a:pPr marL="342900" indent="-342900">
              <a:defRPr/>
            </a:pPr>
            <a:endParaRPr lang="en-GB">
              <a:solidFill>
                <a:schemeClr val="tx2">
                  <a:lumMod val="50000"/>
                </a:schemeClr>
              </a:solidFill>
              <a:latin typeface="+mn-lt"/>
            </a:endParaRPr>
          </a:p>
        </p:txBody>
      </p:sp>
      <p:sp>
        <p:nvSpPr>
          <p:cNvPr id="22533" name="Rounded Rectangle 10"/>
          <p:cNvSpPr>
            <a:spLocks noChangeArrowheads="1"/>
          </p:cNvSpPr>
          <p:nvPr/>
        </p:nvSpPr>
        <p:spPr bwMode="auto">
          <a:xfrm>
            <a:off x="82550" y="2976563"/>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Denomination</a:t>
            </a:r>
          </a:p>
        </p:txBody>
      </p:sp>
      <p:sp>
        <p:nvSpPr>
          <p:cNvPr id="22534" name="Text Box 21"/>
          <p:cNvSpPr txBox="1">
            <a:spLocks noChangeArrowheads="1"/>
          </p:cNvSpPr>
          <p:nvPr/>
        </p:nvSpPr>
        <p:spPr bwMode="auto">
          <a:xfrm>
            <a:off x="2397390" y="1000126"/>
            <a:ext cx="7276439" cy="5262563"/>
          </a:xfrm>
          <a:prstGeom prst="rect">
            <a:avLst/>
          </a:prstGeom>
          <a:noFill/>
          <a:ln w="9525" algn="ctr">
            <a:noFill/>
            <a:miter lim="800000"/>
            <a:headEnd/>
            <a:tailEnd/>
          </a:ln>
        </p:spPr>
        <p:txBody>
          <a:bodyPr>
            <a:spAutoFit/>
          </a:bodyPr>
          <a:lstStyle/>
          <a:p>
            <a:pPr marL="179388" indent="-179388" algn="just">
              <a:lnSpc>
                <a:spcPct val="150000"/>
              </a:lnSpc>
              <a:buFontTx/>
              <a:buChar char="•"/>
            </a:pPr>
            <a:r>
              <a:rPr lang="en-GB" sz="1400" b="1">
                <a:solidFill>
                  <a:schemeClr val="tx2">
                    <a:lumMod val="50000"/>
                  </a:schemeClr>
                </a:solidFill>
              </a:rPr>
              <a:t>Denomination</a:t>
            </a:r>
          </a:p>
          <a:p>
            <a:pPr marL="644525" lvl="1" indent="-285750" algn="just">
              <a:lnSpc>
                <a:spcPct val="150000"/>
              </a:lnSpc>
              <a:buFont typeface="Wingdings" pitchFamily="2" charset="2"/>
              <a:buChar char="Ø"/>
            </a:pPr>
            <a:r>
              <a:rPr lang="en-GB" sz="1400">
                <a:solidFill>
                  <a:schemeClr val="tx2">
                    <a:lumMod val="50000"/>
                  </a:schemeClr>
                </a:solidFill>
              </a:rPr>
              <a:t>One (1) REC shall be issued corresponding to 1 MWh of renewable energy is generated and injected into the Grid</a:t>
            </a:r>
          </a:p>
          <a:p>
            <a:pPr marL="179388" indent="-179388" algn="just">
              <a:lnSpc>
                <a:spcPct val="150000"/>
              </a:lnSpc>
              <a:buFontTx/>
              <a:buChar char="•"/>
            </a:pPr>
            <a:r>
              <a:rPr lang="en-GB" sz="1400" b="1">
                <a:solidFill>
                  <a:schemeClr val="tx2">
                    <a:lumMod val="50000"/>
                  </a:schemeClr>
                </a:solidFill>
              </a:rPr>
              <a:t>Form of REC</a:t>
            </a:r>
          </a:p>
          <a:p>
            <a:pPr marL="644525" lvl="1" indent="-285750" algn="just">
              <a:lnSpc>
                <a:spcPct val="150000"/>
              </a:lnSpc>
              <a:buFont typeface="Wingdings" pitchFamily="2" charset="2"/>
              <a:buChar char="Ø"/>
            </a:pPr>
            <a:r>
              <a:rPr lang="en-GB" sz="1400">
                <a:solidFill>
                  <a:schemeClr val="tx2">
                    <a:lumMod val="50000"/>
                  </a:schemeClr>
                </a:solidFill>
              </a:rPr>
              <a:t>REC shall be issued electronically to the Generator</a:t>
            </a:r>
          </a:p>
          <a:p>
            <a:pPr marL="179388" indent="-179388" algn="just">
              <a:lnSpc>
                <a:spcPct val="150000"/>
              </a:lnSpc>
              <a:buFontTx/>
              <a:buChar char="•"/>
            </a:pPr>
            <a:r>
              <a:rPr lang="en-GB" sz="1400" b="1">
                <a:solidFill>
                  <a:schemeClr val="tx2">
                    <a:lumMod val="50000"/>
                  </a:schemeClr>
                </a:solidFill>
              </a:rPr>
              <a:t>Pricing of REC</a:t>
            </a:r>
          </a:p>
          <a:p>
            <a:pPr marL="644525" lvl="1" indent="-285750" algn="just">
              <a:lnSpc>
                <a:spcPct val="150000"/>
              </a:lnSpc>
              <a:buFont typeface="Wingdings" pitchFamily="2" charset="2"/>
              <a:buChar char="Ø"/>
            </a:pPr>
            <a:r>
              <a:rPr lang="en-GB" sz="1400">
                <a:solidFill>
                  <a:schemeClr val="tx2">
                    <a:lumMod val="50000"/>
                  </a:schemeClr>
                </a:solidFill>
              </a:rPr>
              <a:t>To be discovered </a:t>
            </a:r>
            <a:r>
              <a:rPr lang="en-GB" sz="1400" u="sng">
                <a:solidFill>
                  <a:schemeClr val="tx2">
                    <a:lumMod val="50000"/>
                  </a:schemeClr>
                </a:solidFill>
              </a:rPr>
              <a:t>only on </a:t>
            </a:r>
            <a:r>
              <a:rPr lang="en-GB" sz="1400">
                <a:solidFill>
                  <a:schemeClr val="tx2">
                    <a:lumMod val="50000"/>
                  </a:schemeClr>
                </a:solidFill>
              </a:rPr>
              <a:t>Power Exchanges through auction route.</a:t>
            </a:r>
          </a:p>
          <a:p>
            <a:pPr marL="644525" lvl="1" indent="-285750" algn="just">
              <a:lnSpc>
                <a:spcPct val="150000"/>
              </a:lnSpc>
              <a:buFont typeface="Wingdings" pitchFamily="2" charset="2"/>
              <a:buChar char="Ø"/>
            </a:pPr>
            <a:r>
              <a:rPr lang="en-GB" sz="1400">
                <a:solidFill>
                  <a:schemeClr val="tx2">
                    <a:lumMod val="50000"/>
                  </a:schemeClr>
                </a:solidFill>
              </a:rPr>
              <a:t>Floor and Forbearance Price shall be determined by the CERC</a:t>
            </a:r>
          </a:p>
          <a:p>
            <a:pPr marL="179388" indent="-179388" algn="just">
              <a:lnSpc>
                <a:spcPct val="150000"/>
              </a:lnSpc>
              <a:buFontTx/>
              <a:buChar char="•"/>
            </a:pPr>
            <a:r>
              <a:rPr lang="en-GB" sz="1400" b="1">
                <a:solidFill>
                  <a:schemeClr val="tx2">
                    <a:lumMod val="50000"/>
                  </a:schemeClr>
                </a:solidFill>
              </a:rPr>
              <a:t>Redemption of REC</a:t>
            </a:r>
          </a:p>
          <a:p>
            <a:pPr marL="644525" lvl="1" indent="-285750" algn="just">
              <a:lnSpc>
                <a:spcPct val="150000"/>
              </a:lnSpc>
              <a:buFont typeface="Wingdings" pitchFamily="2" charset="2"/>
              <a:buChar char="Ø"/>
            </a:pPr>
            <a:r>
              <a:rPr lang="en-GB" sz="1400">
                <a:solidFill>
                  <a:schemeClr val="tx2">
                    <a:lumMod val="50000"/>
                  </a:schemeClr>
                </a:solidFill>
              </a:rPr>
              <a:t>Obligated entities shall purchase REC from Exchange Platform and redeem it in-lieu to their fulfilment of RPO with State Agency.</a:t>
            </a:r>
          </a:p>
          <a:p>
            <a:pPr marL="644525" lvl="1" indent="-285750" algn="just">
              <a:lnSpc>
                <a:spcPct val="150000"/>
              </a:lnSpc>
              <a:buFont typeface="Wingdings" pitchFamily="2" charset="2"/>
              <a:buChar char="Ø"/>
            </a:pPr>
            <a:r>
              <a:rPr lang="en-GB" sz="1400">
                <a:solidFill>
                  <a:schemeClr val="tx2">
                    <a:lumMod val="50000"/>
                  </a:schemeClr>
                </a:solidFill>
              </a:rPr>
              <a:t>Only single trade (once through) permissible. Multiple trades not allowed.</a:t>
            </a:r>
          </a:p>
          <a:p>
            <a:pPr marL="179388" indent="-179388" algn="just">
              <a:lnSpc>
                <a:spcPct val="150000"/>
              </a:lnSpc>
              <a:buFontTx/>
              <a:buChar char="•"/>
            </a:pPr>
            <a:r>
              <a:rPr lang="en-GB" sz="1400" b="1">
                <a:solidFill>
                  <a:schemeClr val="tx2">
                    <a:lumMod val="50000"/>
                  </a:schemeClr>
                </a:solidFill>
              </a:rPr>
              <a:t>Shelf Life</a:t>
            </a:r>
          </a:p>
          <a:p>
            <a:pPr marL="644525" lvl="1" indent="-285750" algn="just">
              <a:lnSpc>
                <a:spcPct val="150000"/>
              </a:lnSpc>
              <a:buFont typeface="Wingdings" pitchFamily="2" charset="2"/>
              <a:buChar char="Ø"/>
            </a:pPr>
            <a:r>
              <a:rPr lang="en-GB" sz="1400">
                <a:solidFill>
                  <a:schemeClr val="tx2">
                    <a:lumMod val="50000"/>
                  </a:schemeClr>
                </a:solidFill>
              </a:rPr>
              <a:t>RE Generator shall apply for issuance of certificate from 3 months of energy injection in the grid</a:t>
            </a:r>
          </a:p>
          <a:p>
            <a:pPr marL="644525" lvl="1" indent="-285750" algn="just">
              <a:lnSpc>
                <a:spcPct val="150000"/>
              </a:lnSpc>
              <a:buFont typeface="Wingdings" pitchFamily="2" charset="2"/>
              <a:buChar char="Ø"/>
            </a:pPr>
            <a:r>
              <a:rPr lang="en-GB" sz="1400">
                <a:solidFill>
                  <a:schemeClr val="tx2">
                    <a:lumMod val="50000"/>
                  </a:schemeClr>
                </a:solidFill>
              </a:rPr>
              <a:t>REC shall be valid for 1 year from the date of issuance</a:t>
            </a:r>
          </a:p>
        </p:txBody>
      </p:sp>
      <p:sp>
        <p:nvSpPr>
          <p:cNvPr id="22535" name="Title 2"/>
          <p:cNvSpPr>
            <a:spLocks/>
          </p:cNvSpPr>
          <p:nvPr/>
        </p:nvSpPr>
        <p:spPr bwMode="auto">
          <a:xfrm>
            <a:off x="330200" y="762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ea typeface="ＭＳ Ｐゴシック" pitchFamily="34" charset="-128"/>
                <a:cs typeface="Arial" pitchFamily="34" charset="0"/>
              </a:rPr>
              <a:t>REC Mechanism Key Design Features</a:t>
            </a:r>
          </a:p>
        </p:txBody>
      </p:sp>
      <p:sp>
        <p:nvSpPr>
          <p:cNvPr id="22536" name="Rounded Rectangle 5"/>
          <p:cNvSpPr>
            <a:spLocks noChangeArrowheads="1"/>
          </p:cNvSpPr>
          <p:nvPr/>
        </p:nvSpPr>
        <p:spPr bwMode="auto">
          <a:xfrm>
            <a:off x="82550" y="344805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Form of REC</a:t>
            </a:r>
          </a:p>
        </p:txBody>
      </p:sp>
      <p:sp>
        <p:nvSpPr>
          <p:cNvPr id="22537" name="Rounded Rectangle 9"/>
          <p:cNvSpPr>
            <a:spLocks noChangeArrowheads="1"/>
          </p:cNvSpPr>
          <p:nvPr/>
        </p:nvSpPr>
        <p:spPr bwMode="auto">
          <a:xfrm>
            <a:off x="82550" y="451485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Redemption of REC</a:t>
            </a:r>
          </a:p>
        </p:txBody>
      </p:sp>
      <p:sp>
        <p:nvSpPr>
          <p:cNvPr id="22538" name="Rounded Rectangle 10"/>
          <p:cNvSpPr>
            <a:spLocks noChangeArrowheads="1"/>
          </p:cNvSpPr>
          <p:nvPr/>
        </p:nvSpPr>
        <p:spPr bwMode="auto">
          <a:xfrm>
            <a:off x="82551" y="5048250"/>
            <a:ext cx="1828139"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Shelf Life</a:t>
            </a:r>
          </a:p>
        </p:txBody>
      </p:sp>
      <p:sp>
        <p:nvSpPr>
          <p:cNvPr id="22539" name="Rounded Rectangle 5"/>
          <p:cNvSpPr>
            <a:spLocks noChangeArrowheads="1"/>
          </p:cNvSpPr>
          <p:nvPr/>
        </p:nvSpPr>
        <p:spPr bwMode="auto">
          <a:xfrm>
            <a:off x="82550" y="3981450"/>
            <a:ext cx="1816100" cy="3810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Pricing of REC</a:t>
            </a:r>
          </a:p>
        </p:txBody>
      </p:sp>
      <p:sp>
        <p:nvSpPr>
          <p:cNvPr id="12" name="Line 4"/>
          <p:cNvSpPr>
            <a:spLocks noChangeShapeType="1"/>
          </p:cNvSpPr>
          <p:nvPr/>
        </p:nvSpPr>
        <p:spPr bwMode="auto">
          <a:xfrm flipH="1" flipV="1">
            <a:off x="2017316" y="1041400"/>
            <a:ext cx="0" cy="5283200"/>
          </a:xfrm>
          <a:prstGeom prst="line">
            <a:avLst/>
          </a:prstGeom>
          <a:noFill/>
          <a:ln w="50800">
            <a:solidFill>
              <a:srgbClr val="003399"/>
            </a:solidFill>
            <a:round/>
            <a:headEnd/>
            <a:tailEnd/>
          </a:ln>
        </p:spPr>
        <p:txBody>
          <a:bodyPr wrap="none" anchor="ctr"/>
          <a:lstStyle/>
          <a:p>
            <a:pPr>
              <a:defRPr/>
            </a:pPr>
            <a:endParaRPr lang="en-US">
              <a:latin typeface="+mn-lt"/>
            </a:endParaRPr>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India has been Leader in harnessing Renewable Energy</a:t>
            </a:r>
            <a:endParaRPr lang="en-US" sz="2400" b="1" dirty="0">
              <a:latin typeface="Arial" pitchFamily="34" charset="0"/>
              <a:cs typeface="Arial" pitchFamily="34" charset="0"/>
            </a:endParaRPr>
          </a:p>
        </p:txBody>
      </p:sp>
      <p:sp>
        <p:nvSpPr>
          <p:cNvPr id="6" name="Rectangle 3"/>
          <p:cNvSpPr txBox="1">
            <a:spLocks noChangeArrowheads="1"/>
          </p:cNvSpPr>
          <p:nvPr/>
        </p:nvSpPr>
        <p:spPr bwMode="auto">
          <a:xfrm>
            <a:off x="381000" y="1143000"/>
            <a:ext cx="9372600" cy="1828800"/>
          </a:xfrm>
          <a:prstGeom prst="rect">
            <a:avLst/>
          </a:prstGeom>
          <a:noFill/>
          <a:ln w="9525">
            <a:noFill/>
            <a:miter lim="800000"/>
            <a:headEnd/>
            <a:tailEnd/>
          </a:ln>
        </p:spPr>
        <p:txBody>
          <a:bodyPr anchor="ctr"/>
          <a:lstStyle/>
          <a:p>
            <a:pPr marL="341313" indent="-341313" algn="just" eaLnBrk="0" hangingPunct="0">
              <a:lnSpc>
                <a:spcPct val="120000"/>
              </a:lnSpc>
              <a:buFont typeface="Wingdings" pitchFamily="2" charset="2"/>
              <a:buChar char="§"/>
            </a:pPr>
            <a:r>
              <a:rPr lang="en-US" sz="1400" dirty="0" smtClean="0"/>
              <a:t>RE installed capacity is approx 12% of total generation capacity (170 GW) </a:t>
            </a:r>
          </a:p>
          <a:p>
            <a:pPr marL="341313" indent="-341313" algn="just" eaLnBrk="0" hangingPunct="0">
              <a:lnSpc>
                <a:spcPct val="120000"/>
              </a:lnSpc>
              <a:buFont typeface="Wingdings" pitchFamily="2" charset="2"/>
              <a:buChar char="§"/>
            </a:pPr>
            <a:r>
              <a:rPr lang="en-US" sz="1400" dirty="0" smtClean="0"/>
              <a:t>Renewable Energy contributed with more than 5% to overall energy generation (811BU) during 2010-11</a:t>
            </a:r>
          </a:p>
          <a:p>
            <a:pPr marL="341313" indent="-341313" algn="just" eaLnBrk="0" hangingPunct="0">
              <a:lnSpc>
                <a:spcPct val="120000"/>
              </a:lnSpc>
              <a:buFont typeface="Wingdings" pitchFamily="2" charset="2"/>
              <a:buChar char="§"/>
            </a:pPr>
            <a:r>
              <a:rPr lang="en-US" sz="1400" dirty="0" smtClean="0"/>
              <a:t>Large hydro (&gt;25 MW) is not considered in calculation of RE</a:t>
            </a:r>
          </a:p>
          <a:p>
            <a:pPr marL="341313" indent="-341313" algn="just" eaLnBrk="0" hangingPunct="0">
              <a:lnSpc>
                <a:spcPct val="120000"/>
              </a:lnSpc>
              <a:buFont typeface="Wingdings" pitchFamily="2" charset="2"/>
              <a:buChar char="§"/>
            </a:pPr>
            <a:r>
              <a:rPr lang="en-US" sz="1400" dirty="0" smtClean="0"/>
              <a:t>Including large hydro (37 GW), total RE capacity would sum up to 57 GW</a:t>
            </a:r>
          </a:p>
          <a:p>
            <a:pPr marL="341313" indent="-341313" algn="just" eaLnBrk="0" hangingPunct="0">
              <a:lnSpc>
                <a:spcPct val="120000"/>
              </a:lnSpc>
              <a:buFont typeface="Wingdings" pitchFamily="2" charset="2"/>
              <a:buChar char="§"/>
            </a:pPr>
            <a:r>
              <a:rPr lang="en-US" sz="1400" dirty="0" smtClean="0"/>
              <a:t>Total RE capacity including Large hydro ~ 33% in terms of total generation capacity and 18% of total consumption</a:t>
            </a:r>
            <a:endParaRPr lang="en-US" sz="1400" dirty="0"/>
          </a:p>
        </p:txBody>
      </p:sp>
      <p:graphicFrame>
        <p:nvGraphicFramePr>
          <p:cNvPr id="7" name="Chart 6"/>
          <p:cNvGraphicFramePr>
            <a:graphicFrameLocks/>
          </p:cNvGraphicFramePr>
          <p:nvPr/>
        </p:nvGraphicFramePr>
        <p:xfrm>
          <a:off x="228600" y="3048000"/>
          <a:ext cx="5029200" cy="3124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e 7"/>
          <p:cNvGraphicFramePr>
            <a:graphicFrameLocks noGrp="1"/>
          </p:cNvGraphicFramePr>
          <p:nvPr/>
        </p:nvGraphicFramePr>
        <p:xfrm>
          <a:off x="5826370" y="3324225"/>
          <a:ext cx="3165230" cy="2314575"/>
        </p:xfrm>
        <a:graphic>
          <a:graphicData uri="http://schemas.openxmlformats.org/drawingml/2006/table">
            <a:tbl>
              <a:tblPr/>
              <a:tblGrid>
                <a:gridCol w="1565030"/>
                <a:gridCol w="160020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FFFFFF"/>
                          </a:solidFill>
                          <a:effectLst/>
                          <a:latin typeface="Arial" pitchFamily="34" charset="0"/>
                          <a:cs typeface="Arial" pitchFamily="34" charset="0"/>
                        </a:rPr>
                        <a:t>Country</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FFFFFF"/>
                          </a:solidFill>
                          <a:effectLst/>
                          <a:latin typeface="Arial" pitchFamily="34" charset="0"/>
                          <a:cs typeface="Arial" pitchFamily="34" charset="0"/>
                        </a:rPr>
                        <a:t>Wind Capacity* (GW)</a:t>
                      </a:r>
                      <a:endParaRPr kumimoji="0" lang="en-US" sz="1200" b="1" i="0" u="none" strike="noStrike" cap="none" normalizeH="0" baseline="0" dirty="0" smtClean="0">
                        <a:ln>
                          <a:noFill/>
                        </a:ln>
                        <a:solidFill>
                          <a:schemeClr val="bg1"/>
                        </a:solidFill>
                        <a:effectLst/>
                        <a:latin typeface="Arial" pitchFamily="34" charset="0"/>
                        <a:cs typeface="Arial" pitchFamily="34" charset="0"/>
                      </a:endParaRP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China</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44.7</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FF"/>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United States</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40.1</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F"/>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Germany</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27.2</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FF"/>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Spain</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20.7</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F"/>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India</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161616"/>
                          </a:solidFill>
                          <a:effectLst/>
                          <a:latin typeface="Arial" pitchFamily="34" charset="0"/>
                          <a:cs typeface="Arial" pitchFamily="34" charset="0"/>
                        </a:rPr>
                        <a:t>14.1</a:t>
                      </a:r>
                    </a:p>
                  </a:txBody>
                  <a:tcPr marL="84406" marR="8440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FF"/>
                    </a:solidFill>
                  </a:tcPr>
                </a:tc>
              </a:tr>
            </a:tbl>
          </a:graphicData>
        </a:graphic>
      </p:graphicFrame>
      <p:sp>
        <p:nvSpPr>
          <p:cNvPr id="9" name="TextBox 10"/>
          <p:cNvSpPr txBox="1">
            <a:spLocks noChangeArrowheads="1"/>
          </p:cNvSpPr>
          <p:nvPr/>
        </p:nvSpPr>
        <p:spPr bwMode="auto">
          <a:xfrm>
            <a:off x="5818496" y="5715000"/>
            <a:ext cx="3173104" cy="623248"/>
          </a:xfrm>
          <a:prstGeom prst="rect">
            <a:avLst/>
          </a:prstGeom>
          <a:noFill/>
          <a:ln w="9525">
            <a:noFill/>
            <a:miter lim="800000"/>
            <a:headEnd/>
            <a:tailEnd/>
          </a:ln>
        </p:spPr>
        <p:txBody>
          <a:bodyPr wrap="square">
            <a:spAutoFit/>
          </a:bodyPr>
          <a:lstStyle/>
          <a:p>
            <a:r>
              <a:rPr lang="en-US" sz="1050" dirty="0" smtClean="0">
                <a:solidFill>
                  <a:srgbClr val="C00000"/>
                </a:solidFill>
                <a:latin typeface="Arial" pitchFamily="34" charset="0"/>
                <a:cs typeface="Arial" pitchFamily="34" charset="0"/>
              </a:rPr>
              <a:t>*</a:t>
            </a:r>
            <a:r>
              <a:rPr lang="en-US" sz="1050" i="1" dirty="0" smtClean="0">
                <a:solidFill>
                  <a:srgbClr val="C00000"/>
                </a:solidFill>
                <a:latin typeface="Arial" pitchFamily="34" charset="0"/>
                <a:cs typeface="Arial" pitchFamily="34" charset="0"/>
              </a:rPr>
              <a:t>World Wind Energy Report</a:t>
            </a:r>
            <a:endParaRPr lang="en-US" sz="1500" dirty="0" smtClean="0">
              <a:solidFill>
                <a:srgbClr val="C00000"/>
              </a:solidFill>
              <a:latin typeface="Arial" pitchFamily="34" charset="0"/>
              <a:cs typeface="Arial" pitchFamily="34" charset="0"/>
            </a:endParaRPr>
          </a:p>
          <a:p>
            <a:pPr algn="ctr"/>
            <a:r>
              <a:rPr lang="en-US" sz="1200" b="1" dirty="0" smtClean="0">
                <a:solidFill>
                  <a:srgbClr val="C00000"/>
                </a:solidFill>
                <a:latin typeface="Arial" pitchFamily="34" charset="0"/>
                <a:cs typeface="Arial" pitchFamily="34" charset="0"/>
              </a:rPr>
              <a:t>India </a:t>
            </a:r>
            <a:r>
              <a:rPr lang="en-US" sz="1200" b="1" dirty="0">
                <a:solidFill>
                  <a:srgbClr val="C00000"/>
                </a:solidFill>
                <a:latin typeface="Arial" pitchFamily="34" charset="0"/>
                <a:cs typeface="Arial" pitchFamily="34" charset="0"/>
              </a:rPr>
              <a:t>has the </a:t>
            </a:r>
            <a:r>
              <a:rPr lang="en-US" sz="1200" b="1" dirty="0" smtClean="0">
                <a:solidFill>
                  <a:srgbClr val="C00000"/>
                </a:solidFill>
                <a:latin typeface="Arial" pitchFamily="34" charset="0"/>
                <a:cs typeface="Arial" pitchFamily="34" charset="0"/>
              </a:rPr>
              <a:t>5</a:t>
            </a:r>
            <a:r>
              <a:rPr lang="en-US" sz="1200" b="1" baseline="30000" dirty="0" smtClean="0">
                <a:solidFill>
                  <a:srgbClr val="C00000"/>
                </a:solidFill>
                <a:latin typeface="Arial" pitchFamily="34" charset="0"/>
                <a:cs typeface="Arial" pitchFamily="34" charset="0"/>
              </a:rPr>
              <a:t>th</a:t>
            </a:r>
            <a:r>
              <a:rPr lang="en-US" sz="1200" b="1" dirty="0" smtClean="0">
                <a:solidFill>
                  <a:srgbClr val="C00000"/>
                </a:solidFill>
                <a:latin typeface="Arial" pitchFamily="34" charset="0"/>
                <a:cs typeface="Arial" pitchFamily="34" charset="0"/>
              </a:rPr>
              <a:t> largest </a:t>
            </a:r>
            <a:r>
              <a:rPr lang="en-US" sz="1200" b="1" dirty="0">
                <a:solidFill>
                  <a:srgbClr val="C00000"/>
                </a:solidFill>
                <a:latin typeface="Arial" pitchFamily="34" charset="0"/>
                <a:cs typeface="Arial" pitchFamily="34" charset="0"/>
              </a:rPr>
              <a:t>wind capacity in the World</a:t>
            </a:r>
          </a:p>
        </p:txBody>
      </p:sp>
      <p:sp>
        <p:nvSpPr>
          <p:cNvPr id="10" name="TextBox 5"/>
          <p:cNvSpPr txBox="1">
            <a:spLocks noChangeArrowheads="1"/>
          </p:cNvSpPr>
          <p:nvPr/>
        </p:nvSpPr>
        <p:spPr bwMode="auto">
          <a:xfrm>
            <a:off x="682625" y="6138863"/>
            <a:ext cx="3584575" cy="261937"/>
          </a:xfrm>
          <a:prstGeom prst="rect">
            <a:avLst/>
          </a:prstGeom>
          <a:noFill/>
          <a:ln w="9525">
            <a:noFill/>
            <a:miter lim="800000"/>
            <a:headEnd/>
            <a:tailEnd/>
          </a:ln>
        </p:spPr>
        <p:txBody>
          <a:bodyPr>
            <a:spAutoFit/>
          </a:bodyPr>
          <a:lstStyle/>
          <a:p>
            <a:pPr>
              <a:defRPr/>
            </a:pPr>
            <a:r>
              <a:rPr lang="en-US" sz="1100" i="1" dirty="0">
                <a:solidFill>
                  <a:schemeClr val="accent4">
                    <a:lumMod val="10000"/>
                  </a:schemeClr>
                </a:solidFill>
              </a:rPr>
              <a:t>Source : Ministry of New and Renewable Energy</a:t>
            </a:r>
          </a:p>
        </p:txBody>
      </p:sp>
    </p:spTree>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11"/>
          <p:cNvSpPr>
            <a:spLocks noChangeArrowheads="1"/>
          </p:cNvSpPr>
          <p:nvPr/>
        </p:nvSpPr>
        <p:spPr bwMode="auto">
          <a:xfrm>
            <a:off x="165100" y="1371600"/>
            <a:ext cx="1568450" cy="609600"/>
          </a:xfrm>
          <a:prstGeom prst="rect">
            <a:avLst/>
          </a:prstGeom>
          <a:noFill/>
          <a:ln w="9525" algn="ctr">
            <a:solidFill>
              <a:srgbClr val="0070C0"/>
            </a:solidFill>
            <a:round/>
            <a:headEnd/>
            <a:tailEnd/>
          </a:ln>
        </p:spPr>
        <p:txBody>
          <a:bodyPr anchor="ctr"/>
          <a:lstStyle/>
          <a:p>
            <a:pPr algn="ctr">
              <a:lnSpc>
                <a:spcPct val="90000"/>
              </a:lnSpc>
            </a:pPr>
            <a:r>
              <a:rPr lang="en-GB" sz="1600" b="1">
                <a:solidFill>
                  <a:schemeClr val="tx2">
                    <a:lumMod val="50000"/>
                  </a:schemeClr>
                </a:solidFill>
              </a:rPr>
              <a:t>Institutional Framework</a:t>
            </a:r>
          </a:p>
        </p:txBody>
      </p:sp>
      <p:sp>
        <p:nvSpPr>
          <p:cNvPr id="15" name="Down Arrow 14"/>
          <p:cNvSpPr/>
          <p:nvPr/>
        </p:nvSpPr>
        <p:spPr bwMode="auto">
          <a:xfrm>
            <a:off x="577850" y="2057400"/>
            <a:ext cx="660400" cy="609600"/>
          </a:xfrm>
          <a:prstGeom prst="downArrow">
            <a:avLst/>
          </a:prstGeom>
          <a:solidFill>
            <a:schemeClr val="accent2">
              <a:lumMod val="75000"/>
            </a:schemeClr>
          </a:solidFill>
          <a:ln w="9525" cap="flat" cmpd="sng" algn="ctr">
            <a:solidFill>
              <a:srgbClr val="0070C0"/>
            </a:solidFill>
            <a:prstDash val="solid"/>
            <a:round/>
            <a:headEnd type="none" w="med" len="med"/>
            <a:tailEnd type="none" w="med" len="med"/>
          </a:ln>
          <a:effectLst/>
        </p:spPr>
        <p:txBody>
          <a:bodyPr wrap="none" anchor="ctr"/>
          <a:lstStyle/>
          <a:p>
            <a:pPr marL="342900" indent="-342900">
              <a:defRPr/>
            </a:pPr>
            <a:endParaRPr lang="en-GB">
              <a:solidFill>
                <a:schemeClr val="tx2">
                  <a:lumMod val="50000"/>
                </a:schemeClr>
              </a:solidFill>
              <a:latin typeface="+mn-lt"/>
            </a:endParaRPr>
          </a:p>
        </p:txBody>
      </p:sp>
      <p:sp>
        <p:nvSpPr>
          <p:cNvPr id="23557" name="Rounded Rectangle 10"/>
          <p:cNvSpPr>
            <a:spLocks noChangeArrowheads="1"/>
          </p:cNvSpPr>
          <p:nvPr/>
        </p:nvSpPr>
        <p:spPr bwMode="auto">
          <a:xfrm>
            <a:off x="82550" y="2786063"/>
            <a:ext cx="1816100" cy="5715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Central Entities</a:t>
            </a:r>
          </a:p>
        </p:txBody>
      </p:sp>
      <p:sp>
        <p:nvSpPr>
          <p:cNvPr id="23558" name="Title 2"/>
          <p:cNvSpPr>
            <a:spLocks/>
          </p:cNvSpPr>
          <p:nvPr/>
        </p:nvSpPr>
        <p:spPr bwMode="auto">
          <a:xfrm>
            <a:off x="330200" y="762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ea typeface="ＭＳ Ｐゴシック" pitchFamily="34" charset="-128"/>
                <a:cs typeface="Arial" pitchFamily="34" charset="0"/>
              </a:rPr>
              <a:t>Entities involved to operationalise REC Mechanism</a:t>
            </a:r>
          </a:p>
        </p:txBody>
      </p:sp>
      <p:sp>
        <p:nvSpPr>
          <p:cNvPr id="23559" name="Rounded Rectangle 5"/>
          <p:cNvSpPr>
            <a:spLocks noChangeArrowheads="1"/>
          </p:cNvSpPr>
          <p:nvPr/>
        </p:nvSpPr>
        <p:spPr bwMode="auto">
          <a:xfrm>
            <a:off x="82550" y="4572000"/>
            <a:ext cx="1816100" cy="571500"/>
          </a:xfrm>
          <a:prstGeom prst="roundRect">
            <a:avLst>
              <a:gd name="adj" fmla="val 16667"/>
            </a:avLst>
          </a:prstGeom>
          <a:solidFill>
            <a:srgbClr val="FF9933"/>
          </a:solidFill>
          <a:ln w="9525" algn="ctr">
            <a:solidFill>
              <a:srgbClr val="0046B8"/>
            </a:solidFill>
            <a:round/>
            <a:headEnd/>
            <a:tailEnd/>
          </a:ln>
        </p:spPr>
        <p:txBody>
          <a:bodyPr wrap="none" anchor="ctr"/>
          <a:lstStyle/>
          <a:p>
            <a:pPr marL="342900" indent="-342900" algn="ctr"/>
            <a:r>
              <a:rPr lang="en-GB" sz="1200" b="1">
                <a:solidFill>
                  <a:schemeClr val="tx2">
                    <a:lumMod val="50000"/>
                  </a:schemeClr>
                </a:solidFill>
              </a:rPr>
              <a:t>State Entities</a:t>
            </a:r>
          </a:p>
        </p:txBody>
      </p:sp>
      <p:sp>
        <p:nvSpPr>
          <p:cNvPr id="23560" name="Rounded Rectangle 11"/>
          <p:cNvSpPr>
            <a:spLocks noChangeArrowheads="1"/>
          </p:cNvSpPr>
          <p:nvPr/>
        </p:nvSpPr>
        <p:spPr bwMode="auto">
          <a:xfrm>
            <a:off x="2399110" y="1500189"/>
            <a:ext cx="7042546" cy="2143125"/>
          </a:xfrm>
          <a:prstGeom prst="roundRect">
            <a:avLst>
              <a:gd name="adj" fmla="val 16667"/>
            </a:avLst>
          </a:prstGeom>
          <a:noFill/>
          <a:ln w="9525" algn="ctr">
            <a:solidFill>
              <a:srgbClr val="007635"/>
            </a:solidFill>
            <a:round/>
            <a:headEnd/>
            <a:tailEnd/>
          </a:ln>
        </p:spPr>
        <p:txBody>
          <a:bodyPr wrap="none" anchor="ctr"/>
          <a:lstStyle/>
          <a:p>
            <a:pPr marL="463550" indent="-463550" eaLnBrk="0" hangingPunct="0">
              <a:lnSpc>
                <a:spcPct val="130000"/>
              </a:lnSpc>
              <a:buFont typeface="Wingdings" pitchFamily="2" charset="2"/>
              <a:buChar char="Ø"/>
            </a:pPr>
            <a:r>
              <a:rPr lang="en-US" sz="2000">
                <a:solidFill>
                  <a:schemeClr val="tx2">
                    <a:lumMod val="50000"/>
                  </a:schemeClr>
                </a:solidFill>
              </a:rPr>
              <a:t>Forum of Regulators</a:t>
            </a:r>
          </a:p>
          <a:p>
            <a:pPr marL="463550" indent="-463550" eaLnBrk="0" hangingPunct="0">
              <a:lnSpc>
                <a:spcPct val="130000"/>
              </a:lnSpc>
              <a:buFont typeface="Wingdings" pitchFamily="2" charset="2"/>
              <a:buChar char="Ø"/>
            </a:pPr>
            <a:r>
              <a:rPr lang="en-US" sz="2000">
                <a:solidFill>
                  <a:schemeClr val="tx2">
                    <a:lumMod val="50000"/>
                  </a:schemeClr>
                </a:solidFill>
              </a:rPr>
              <a:t>Central Electricity Regulatory Commission</a:t>
            </a:r>
          </a:p>
          <a:p>
            <a:pPr marL="463550" indent="-463550" eaLnBrk="0" hangingPunct="0">
              <a:lnSpc>
                <a:spcPct val="130000"/>
              </a:lnSpc>
              <a:buFont typeface="Wingdings" pitchFamily="2" charset="2"/>
              <a:buChar char="Ø"/>
            </a:pPr>
            <a:r>
              <a:rPr lang="en-US" sz="2000">
                <a:solidFill>
                  <a:schemeClr val="tx2">
                    <a:lumMod val="50000"/>
                  </a:schemeClr>
                </a:solidFill>
              </a:rPr>
              <a:t>Central Agency (National Load Despatch Centre)</a:t>
            </a:r>
          </a:p>
          <a:p>
            <a:pPr marL="463550" indent="-463550" eaLnBrk="0" hangingPunct="0">
              <a:lnSpc>
                <a:spcPct val="130000"/>
              </a:lnSpc>
              <a:buFont typeface="Wingdings" pitchFamily="2" charset="2"/>
              <a:buChar char="Ø"/>
            </a:pPr>
            <a:r>
              <a:rPr lang="en-US" sz="2000">
                <a:solidFill>
                  <a:schemeClr val="tx2">
                    <a:lumMod val="50000"/>
                  </a:schemeClr>
                </a:solidFill>
              </a:rPr>
              <a:t>Power Exchanges</a:t>
            </a:r>
          </a:p>
          <a:p>
            <a:pPr marL="463550" indent="-463550" eaLnBrk="0" hangingPunct="0">
              <a:lnSpc>
                <a:spcPct val="130000"/>
              </a:lnSpc>
              <a:buFont typeface="Wingdings" pitchFamily="2" charset="2"/>
              <a:buChar char="Ø"/>
            </a:pPr>
            <a:r>
              <a:rPr lang="en-US" sz="2000">
                <a:solidFill>
                  <a:schemeClr val="tx2">
                    <a:lumMod val="50000"/>
                  </a:schemeClr>
                </a:solidFill>
              </a:rPr>
              <a:t>Compliance Auditors</a:t>
            </a:r>
          </a:p>
        </p:txBody>
      </p:sp>
      <p:sp>
        <p:nvSpPr>
          <p:cNvPr id="23561" name="Rounded Rectangle 12"/>
          <p:cNvSpPr>
            <a:spLocks noChangeArrowheads="1"/>
          </p:cNvSpPr>
          <p:nvPr/>
        </p:nvSpPr>
        <p:spPr bwMode="auto">
          <a:xfrm>
            <a:off x="2399110" y="3857626"/>
            <a:ext cx="7042546" cy="2143125"/>
          </a:xfrm>
          <a:prstGeom prst="roundRect">
            <a:avLst>
              <a:gd name="adj" fmla="val 16667"/>
            </a:avLst>
          </a:prstGeom>
          <a:noFill/>
          <a:ln w="9525" algn="ctr">
            <a:solidFill>
              <a:srgbClr val="007635"/>
            </a:solidFill>
            <a:round/>
            <a:headEnd/>
            <a:tailEnd/>
          </a:ln>
        </p:spPr>
        <p:txBody>
          <a:bodyPr wrap="none" anchor="ctr"/>
          <a:lstStyle/>
          <a:p>
            <a:pPr marL="463550" indent="-463550" eaLnBrk="0" hangingPunct="0">
              <a:lnSpc>
                <a:spcPct val="130000"/>
              </a:lnSpc>
              <a:buFont typeface="Wingdings" pitchFamily="2" charset="2"/>
              <a:buChar char="Ø"/>
            </a:pPr>
            <a:r>
              <a:rPr lang="en-US" sz="2000">
                <a:solidFill>
                  <a:schemeClr val="tx2">
                    <a:lumMod val="50000"/>
                  </a:schemeClr>
                </a:solidFill>
              </a:rPr>
              <a:t>State Electricity Regulatory Commission</a:t>
            </a:r>
          </a:p>
          <a:p>
            <a:pPr marL="463550" indent="-463550" eaLnBrk="0" hangingPunct="0">
              <a:lnSpc>
                <a:spcPct val="130000"/>
              </a:lnSpc>
              <a:buFont typeface="Wingdings" pitchFamily="2" charset="2"/>
              <a:buChar char="Ø"/>
            </a:pPr>
            <a:r>
              <a:rPr lang="en-US" sz="2000">
                <a:solidFill>
                  <a:schemeClr val="tx2">
                    <a:lumMod val="50000"/>
                  </a:schemeClr>
                </a:solidFill>
              </a:rPr>
              <a:t>State Load Despatch Centre</a:t>
            </a:r>
          </a:p>
          <a:p>
            <a:pPr marL="463550" indent="-463550" eaLnBrk="0" hangingPunct="0">
              <a:lnSpc>
                <a:spcPct val="130000"/>
              </a:lnSpc>
              <a:buFont typeface="Wingdings" pitchFamily="2" charset="2"/>
              <a:buChar char="Ø"/>
            </a:pPr>
            <a:r>
              <a:rPr lang="en-US" sz="2000">
                <a:solidFill>
                  <a:schemeClr val="tx2">
                    <a:lumMod val="50000"/>
                  </a:schemeClr>
                </a:solidFill>
              </a:rPr>
              <a:t>State Agencies</a:t>
            </a:r>
          </a:p>
          <a:p>
            <a:pPr marL="463550" indent="-463550" eaLnBrk="0" hangingPunct="0">
              <a:lnSpc>
                <a:spcPct val="130000"/>
              </a:lnSpc>
              <a:buFont typeface="Wingdings" pitchFamily="2" charset="2"/>
              <a:buChar char="Ø"/>
            </a:pPr>
            <a:r>
              <a:rPr lang="en-US" sz="2000">
                <a:solidFill>
                  <a:schemeClr val="tx2">
                    <a:lumMod val="50000"/>
                  </a:schemeClr>
                </a:solidFill>
              </a:rPr>
              <a:t>Eligible Entities</a:t>
            </a:r>
          </a:p>
          <a:p>
            <a:pPr marL="463550" indent="-463550" eaLnBrk="0" hangingPunct="0">
              <a:lnSpc>
                <a:spcPct val="130000"/>
              </a:lnSpc>
              <a:buFont typeface="Wingdings" pitchFamily="2" charset="2"/>
              <a:buChar char="Ø"/>
            </a:pPr>
            <a:r>
              <a:rPr lang="en-US" sz="2000">
                <a:solidFill>
                  <a:schemeClr val="tx2">
                    <a:lumMod val="50000"/>
                  </a:schemeClr>
                </a:solidFill>
              </a:rPr>
              <a:t>Obligated Entities</a:t>
            </a:r>
          </a:p>
        </p:txBody>
      </p:sp>
      <p:sp>
        <p:nvSpPr>
          <p:cNvPr id="10" name="Line 4"/>
          <p:cNvSpPr>
            <a:spLocks noChangeShapeType="1"/>
          </p:cNvSpPr>
          <p:nvPr/>
        </p:nvSpPr>
        <p:spPr bwMode="auto">
          <a:xfrm flipH="1" flipV="1">
            <a:off x="2017316" y="1041400"/>
            <a:ext cx="0" cy="5283200"/>
          </a:xfrm>
          <a:prstGeom prst="line">
            <a:avLst/>
          </a:prstGeom>
          <a:noFill/>
          <a:ln w="50800">
            <a:solidFill>
              <a:srgbClr val="003399"/>
            </a:solidFill>
            <a:round/>
            <a:headEnd/>
            <a:tailEnd/>
          </a:ln>
        </p:spPr>
        <p:txBody>
          <a:bodyPr wrap="none" anchor="ctr"/>
          <a:lstStyle/>
          <a:p>
            <a:pPr>
              <a:defRPr/>
            </a:pPr>
            <a:endParaRPr lang="en-US">
              <a:latin typeface="+mn-lt"/>
            </a:endParaRPr>
          </a:p>
        </p:txBody>
      </p:sp>
    </p:spTree>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2"/>
          <p:cNvSpPr>
            <a:spLocks/>
          </p:cNvSpPr>
          <p:nvPr/>
        </p:nvSpPr>
        <p:spPr bwMode="auto">
          <a:xfrm>
            <a:off x="330200" y="762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ea typeface="ＭＳ Ｐゴシック" pitchFamily="34" charset="-128"/>
                <a:cs typeface="Arial" pitchFamily="34" charset="0"/>
              </a:rPr>
              <a:t>Key Role performed by FOR</a:t>
            </a:r>
          </a:p>
        </p:txBody>
      </p:sp>
      <p:sp>
        <p:nvSpPr>
          <p:cNvPr id="117763" name="Content Placeholder 6"/>
          <p:cNvSpPr>
            <a:spLocks noGrp="1"/>
          </p:cNvSpPr>
          <p:nvPr>
            <p:ph idx="1"/>
          </p:nvPr>
        </p:nvSpPr>
        <p:spPr>
          <a:xfrm>
            <a:off x="450850" y="993775"/>
            <a:ext cx="9377363" cy="5330825"/>
          </a:xfrm>
        </p:spPr>
        <p:txBody>
          <a:bodyPr/>
          <a:lstStyle/>
          <a:p>
            <a:pPr>
              <a:lnSpc>
                <a:spcPct val="130000"/>
              </a:lnSpc>
              <a:buFont typeface="Wingdings" pitchFamily="2" charset="2"/>
              <a:buChar char="§"/>
            </a:pPr>
            <a:r>
              <a:rPr lang="en-US" sz="1800" dirty="0" smtClean="0">
                <a:solidFill>
                  <a:schemeClr val="tx2"/>
                </a:solidFill>
                <a:latin typeface="Arial" pitchFamily="34" charset="0"/>
              </a:rPr>
              <a:t>Formulated Model REC Regulations for SERCs</a:t>
            </a:r>
          </a:p>
          <a:p>
            <a:pPr>
              <a:lnSpc>
                <a:spcPct val="130000"/>
              </a:lnSpc>
              <a:buFont typeface="Wingdings" pitchFamily="2" charset="2"/>
              <a:buChar char="§"/>
            </a:pPr>
            <a:r>
              <a:rPr lang="en-US" sz="1800" dirty="0" smtClean="0">
                <a:solidFill>
                  <a:schemeClr val="tx2"/>
                </a:solidFill>
                <a:latin typeface="Arial" pitchFamily="34" charset="0"/>
              </a:rPr>
              <a:t>Sought Legal Opinion from Solicitor General on key legal aspects</a:t>
            </a:r>
          </a:p>
          <a:p>
            <a:pPr lvl="1">
              <a:lnSpc>
                <a:spcPct val="130000"/>
              </a:lnSpc>
            </a:pPr>
            <a:r>
              <a:rPr lang="en-US" sz="1600" dirty="0" smtClean="0">
                <a:solidFill>
                  <a:srgbClr val="FF0000"/>
                </a:solidFill>
                <a:latin typeface="Arial" pitchFamily="34" charset="0"/>
              </a:rPr>
              <a:t>Applicability of RPO to Captive Users and Open Access Consumers</a:t>
            </a:r>
          </a:p>
          <a:p>
            <a:pPr lvl="1">
              <a:lnSpc>
                <a:spcPct val="130000"/>
              </a:lnSpc>
            </a:pPr>
            <a:r>
              <a:rPr lang="en-US" sz="1600" dirty="0" smtClean="0">
                <a:solidFill>
                  <a:srgbClr val="FF0000"/>
                </a:solidFill>
                <a:latin typeface="Arial" pitchFamily="34" charset="0"/>
              </a:rPr>
              <a:t>Statutory backing for Enforcement mechanism as regulatory measure</a:t>
            </a:r>
          </a:p>
          <a:p>
            <a:pPr>
              <a:lnSpc>
                <a:spcPct val="130000"/>
              </a:lnSpc>
              <a:buFont typeface="Wingdings" pitchFamily="2" charset="2"/>
              <a:buChar char="§"/>
            </a:pPr>
            <a:r>
              <a:rPr lang="en-US" sz="1800" dirty="0" smtClean="0">
                <a:solidFill>
                  <a:schemeClr val="tx2"/>
                </a:solidFill>
                <a:latin typeface="Arial" pitchFamily="34" charset="0"/>
              </a:rPr>
              <a:t>Introduced Enforcement Mechanism for non-compliance</a:t>
            </a:r>
          </a:p>
          <a:p>
            <a:pPr lvl="1">
              <a:lnSpc>
                <a:spcPct val="130000"/>
              </a:lnSpc>
            </a:pPr>
            <a:r>
              <a:rPr lang="en-US" sz="1800" dirty="0" smtClean="0">
                <a:solidFill>
                  <a:srgbClr val="FF0000"/>
                </a:solidFill>
                <a:latin typeface="Arial" pitchFamily="34" charset="0"/>
              </a:rPr>
              <a:t>Apart from legal provisions under EA 2003, obligated entity has to contribute a charge to Fund at Forbearance Price.</a:t>
            </a:r>
          </a:p>
          <a:p>
            <a:pPr lvl="1">
              <a:lnSpc>
                <a:spcPct val="130000"/>
              </a:lnSpc>
            </a:pPr>
            <a:r>
              <a:rPr lang="en-US" sz="1800" dirty="0" smtClean="0">
                <a:solidFill>
                  <a:srgbClr val="FF0000"/>
                </a:solidFill>
                <a:latin typeface="Arial" pitchFamily="34" charset="0"/>
              </a:rPr>
              <a:t>Fund to be </a:t>
            </a:r>
            <a:r>
              <a:rPr lang="en-US" sz="1800" dirty="0" err="1" smtClean="0">
                <a:solidFill>
                  <a:srgbClr val="FF0000"/>
                </a:solidFill>
                <a:latin typeface="Arial" pitchFamily="34" charset="0"/>
              </a:rPr>
              <a:t>utilised</a:t>
            </a:r>
            <a:r>
              <a:rPr lang="en-US" sz="1800" dirty="0" smtClean="0">
                <a:solidFill>
                  <a:srgbClr val="FF0000"/>
                </a:solidFill>
                <a:latin typeface="Arial" pitchFamily="34" charset="0"/>
              </a:rPr>
              <a:t> for purchase of RECs or creation of RE infrastructure as directed by SERCs</a:t>
            </a:r>
          </a:p>
          <a:p>
            <a:pPr>
              <a:lnSpc>
                <a:spcPct val="130000"/>
              </a:lnSpc>
              <a:buFont typeface="Wingdings" pitchFamily="2" charset="2"/>
              <a:buChar char="§"/>
            </a:pPr>
            <a:r>
              <a:rPr lang="en-US" sz="1800" dirty="0" smtClean="0">
                <a:solidFill>
                  <a:schemeClr val="tx2"/>
                </a:solidFill>
                <a:latin typeface="Arial" pitchFamily="34" charset="0"/>
              </a:rPr>
              <a:t>Extended scope of RPO applicability to captive users, open access consumers apart from DISCOMs</a:t>
            </a:r>
          </a:p>
          <a:p>
            <a:pPr>
              <a:lnSpc>
                <a:spcPct val="130000"/>
              </a:lnSpc>
              <a:buFont typeface="Wingdings" pitchFamily="2" charset="2"/>
              <a:buChar char="§"/>
            </a:pPr>
            <a:r>
              <a:rPr lang="en-US" sz="1800" dirty="0" smtClean="0">
                <a:solidFill>
                  <a:schemeClr val="tx2"/>
                </a:solidFill>
                <a:latin typeface="Arial" pitchFamily="34" charset="0"/>
              </a:rPr>
              <a:t>Undertook study for setting RPO targets and long term trajectory at National level to accomplish NAPCC goals</a:t>
            </a:r>
          </a:p>
        </p:txBody>
      </p:sp>
    </p:spTree>
  </p:cSld>
  <p:clrMapOvr>
    <a:masterClrMapping/>
  </p:clrMapOvr>
  <p:transition>
    <p:fade thruBlk="1"/>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8786"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Initiatives for the Implementation of REC Mechanism</a:t>
            </a:r>
          </a:p>
        </p:txBody>
      </p:sp>
      <p:grpSp>
        <p:nvGrpSpPr>
          <p:cNvPr id="2" name="Group 7"/>
          <p:cNvGrpSpPr>
            <a:grpSpLocks noChangeAspect="1"/>
          </p:cNvGrpSpPr>
          <p:nvPr/>
        </p:nvGrpSpPr>
        <p:grpSpPr bwMode="auto">
          <a:xfrm>
            <a:off x="896938" y="1009650"/>
            <a:ext cx="8136180" cy="5467350"/>
            <a:chOff x="521" y="603"/>
            <a:chExt cx="4768" cy="3588"/>
          </a:xfrm>
        </p:grpSpPr>
        <p:sp>
          <p:nvSpPr>
            <p:cNvPr id="118790" name="AutoShape 6"/>
            <p:cNvSpPr>
              <a:spLocks noChangeAspect="1" noChangeArrowheads="1" noTextEdit="1"/>
            </p:cNvSpPr>
            <p:nvPr/>
          </p:nvSpPr>
          <p:spPr bwMode="auto">
            <a:xfrm>
              <a:off x="521" y="603"/>
              <a:ext cx="4763" cy="3588"/>
            </a:xfrm>
            <a:prstGeom prst="rect">
              <a:avLst/>
            </a:prstGeom>
            <a:noFill/>
            <a:ln w="9525">
              <a:noFill/>
              <a:miter lim="800000"/>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791" name="Rectangle 8"/>
            <p:cNvSpPr>
              <a:spLocks noChangeArrowheads="1"/>
            </p:cNvSpPr>
            <p:nvPr/>
          </p:nvSpPr>
          <p:spPr bwMode="auto">
            <a:xfrm>
              <a:off x="607" y="2724"/>
              <a:ext cx="360" cy="165"/>
            </a:xfrm>
            <a:prstGeom prst="rect">
              <a:avLst/>
            </a:prstGeom>
            <a:noFill/>
            <a:ln w="9525">
              <a:noFill/>
              <a:miter lim="800000"/>
              <a:headEnd/>
              <a:tailEnd/>
            </a:ln>
          </p:spPr>
          <p:txBody>
            <a:bodyPr wrap="none" lIns="0" tIns="0" rIns="0" bIns="0">
              <a:spAutoFit/>
            </a:bodyPr>
            <a:lstStyle/>
            <a:p>
              <a:r>
                <a:rPr lang="en-US" sz="1700" smtClean="0">
                  <a:solidFill>
                    <a:srgbClr val="000000"/>
                  </a:solidFill>
                  <a:latin typeface="Arial" pitchFamily="34" charset="0"/>
                  <a:ea typeface="ＭＳ Ｐゴシック" pitchFamily="34" charset="-128"/>
                  <a:cs typeface="Arial" pitchFamily="34" charset="0"/>
                </a:rPr>
                <a:t>State </a:t>
              </a:r>
              <a:endParaRPr lang="en-US" smtClean="0">
                <a:solidFill>
                  <a:prstClr val="black"/>
                </a:solidFill>
                <a:latin typeface="Arial" pitchFamily="34" charset="0"/>
                <a:ea typeface="ＭＳ Ｐゴシック" pitchFamily="34" charset="-128"/>
                <a:cs typeface="Arial" pitchFamily="34" charset="0"/>
              </a:endParaRPr>
            </a:p>
          </p:txBody>
        </p:sp>
        <p:sp>
          <p:nvSpPr>
            <p:cNvPr id="118792" name="Rectangle 9"/>
            <p:cNvSpPr>
              <a:spLocks noChangeArrowheads="1"/>
            </p:cNvSpPr>
            <p:nvPr/>
          </p:nvSpPr>
          <p:spPr bwMode="auto">
            <a:xfrm>
              <a:off x="607" y="2888"/>
              <a:ext cx="329" cy="165"/>
            </a:xfrm>
            <a:prstGeom prst="rect">
              <a:avLst/>
            </a:prstGeom>
            <a:noFill/>
            <a:ln w="9525">
              <a:noFill/>
              <a:miter lim="800000"/>
              <a:headEnd/>
              <a:tailEnd/>
            </a:ln>
          </p:spPr>
          <p:txBody>
            <a:bodyPr wrap="none" lIns="0" tIns="0" rIns="0" bIns="0">
              <a:spAutoFit/>
            </a:bodyPr>
            <a:lstStyle/>
            <a:p>
              <a:r>
                <a:rPr lang="en-US" sz="1700" smtClean="0">
                  <a:solidFill>
                    <a:srgbClr val="000000"/>
                  </a:solidFill>
                  <a:latin typeface="Arial" pitchFamily="34" charset="0"/>
                  <a:ea typeface="ＭＳ Ｐゴシック" pitchFamily="34" charset="-128"/>
                  <a:cs typeface="Arial" pitchFamily="34" charset="0"/>
                </a:rPr>
                <a:t>Level</a:t>
              </a:r>
              <a:endParaRPr lang="en-US" smtClean="0">
                <a:solidFill>
                  <a:prstClr val="black"/>
                </a:solidFill>
                <a:latin typeface="Arial" pitchFamily="34" charset="0"/>
                <a:ea typeface="ＭＳ Ｐゴシック" pitchFamily="34" charset="-128"/>
                <a:cs typeface="Arial" pitchFamily="34" charset="0"/>
              </a:endParaRPr>
            </a:p>
          </p:txBody>
        </p:sp>
        <p:sp>
          <p:nvSpPr>
            <p:cNvPr id="118793" name="Freeform 10"/>
            <p:cNvSpPr>
              <a:spLocks noEditPoints="1"/>
            </p:cNvSpPr>
            <p:nvPr/>
          </p:nvSpPr>
          <p:spPr bwMode="auto">
            <a:xfrm>
              <a:off x="840" y="2044"/>
              <a:ext cx="54" cy="654"/>
            </a:xfrm>
            <a:custGeom>
              <a:avLst/>
              <a:gdLst>
                <a:gd name="T0" fmla="*/ 0 w 168"/>
                <a:gd name="T1" fmla="*/ 0 h 2033"/>
                <a:gd name="T2" fmla="*/ 0 w 168"/>
                <a:gd name="T3" fmla="*/ 0 h 2033"/>
                <a:gd name="T4" fmla="*/ 0 w 168"/>
                <a:gd name="T5" fmla="*/ 0 h 2033"/>
                <a:gd name="T6" fmla="*/ 0 w 168"/>
                <a:gd name="T7" fmla="*/ 0 h 2033"/>
                <a:gd name="T8" fmla="*/ 0 w 168"/>
                <a:gd name="T9" fmla="*/ 0 h 2033"/>
                <a:gd name="T10" fmla="*/ 0 w 168"/>
                <a:gd name="T11" fmla="*/ 0 h 2033"/>
                <a:gd name="T12" fmla="*/ 0 w 168"/>
                <a:gd name="T13" fmla="*/ 0 h 2033"/>
                <a:gd name="T14" fmla="*/ 0 w 168"/>
                <a:gd name="T15" fmla="*/ 0 h 2033"/>
                <a:gd name="T16" fmla="*/ 0 w 168"/>
                <a:gd name="T17" fmla="*/ 0 h 2033"/>
                <a:gd name="T18" fmla="*/ 0 w 168"/>
                <a:gd name="T19" fmla="*/ 0 h 2033"/>
                <a:gd name="T20" fmla="*/ 0 w 168"/>
                <a:gd name="T21" fmla="*/ 0 h 2033"/>
                <a:gd name="T22" fmla="*/ 0 w 168"/>
                <a:gd name="T23" fmla="*/ 0 h 2033"/>
                <a:gd name="T24" fmla="*/ 0 w 168"/>
                <a:gd name="T25" fmla="*/ 0 h 2033"/>
                <a:gd name="T26" fmla="*/ 0 w 168"/>
                <a:gd name="T27" fmla="*/ 0 h 2033"/>
                <a:gd name="T28" fmla="*/ 0 w 168"/>
                <a:gd name="T29" fmla="*/ 0 h 20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8"/>
                <a:gd name="T46" fmla="*/ 0 h 2033"/>
                <a:gd name="T47" fmla="*/ 168 w 168"/>
                <a:gd name="T48" fmla="*/ 2033 h 20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8" h="2033">
                  <a:moveTo>
                    <a:pt x="73" y="2033"/>
                  </a:moveTo>
                  <a:lnTo>
                    <a:pt x="76" y="16"/>
                  </a:lnTo>
                  <a:lnTo>
                    <a:pt x="92" y="16"/>
                  </a:lnTo>
                  <a:lnTo>
                    <a:pt x="89" y="2033"/>
                  </a:lnTo>
                  <a:lnTo>
                    <a:pt x="73" y="2033"/>
                  </a:lnTo>
                  <a:close/>
                  <a:moveTo>
                    <a:pt x="2" y="140"/>
                  </a:moveTo>
                  <a:lnTo>
                    <a:pt x="84" y="0"/>
                  </a:lnTo>
                  <a:lnTo>
                    <a:pt x="165" y="141"/>
                  </a:lnTo>
                  <a:cubicBezTo>
                    <a:pt x="168" y="144"/>
                    <a:pt x="166" y="149"/>
                    <a:pt x="163" y="151"/>
                  </a:cubicBezTo>
                  <a:cubicBezTo>
                    <a:pt x="159" y="154"/>
                    <a:pt x="154" y="152"/>
                    <a:pt x="152" y="149"/>
                  </a:cubicBezTo>
                  <a:lnTo>
                    <a:pt x="77" y="20"/>
                  </a:lnTo>
                  <a:lnTo>
                    <a:pt x="91" y="20"/>
                  </a:lnTo>
                  <a:lnTo>
                    <a:pt x="16" y="148"/>
                  </a:lnTo>
                  <a:cubicBezTo>
                    <a:pt x="14" y="152"/>
                    <a:pt x="9" y="154"/>
                    <a:pt x="5" y="151"/>
                  </a:cubicBezTo>
                  <a:cubicBezTo>
                    <a:pt x="1" y="149"/>
                    <a:pt x="0" y="144"/>
                    <a:pt x="2" y="140"/>
                  </a:cubicBezTo>
                  <a:close/>
                </a:path>
              </a:pathLst>
            </a:custGeom>
            <a:solidFill>
              <a:srgbClr val="000000"/>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794" name="Freeform 11"/>
            <p:cNvSpPr>
              <a:spLocks noEditPoints="1"/>
            </p:cNvSpPr>
            <p:nvPr/>
          </p:nvSpPr>
          <p:spPr bwMode="auto">
            <a:xfrm>
              <a:off x="839" y="3120"/>
              <a:ext cx="54" cy="748"/>
            </a:xfrm>
            <a:custGeom>
              <a:avLst/>
              <a:gdLst>
                <a:gd name="T0" fmla="*/ 0 w 167"/>
                <a:gd name="T1" fmla="*/ 0 h 2323"/>
                <a:gd name="T2" fmla="*/ 0 w 167"/>
                <a:gd name="T3" fmla="*/ 0 h 2323"/>
                <a:gd name="T4" fmla="*/ 0 w 167"/>
                <a:gd name="T5" fmla="*/ 0 h 2323"/>
                <a:gd name="T6" fmla="*/ 0 w 167"/>
                <a:gd name="T7" fmla="*/ 0 h 2323"/>
                <a:gd name="T8" fmla="*/ 0 w 167"/>
                <a:gd name="T9" fmla="*/ 0 h 2323"/>
                <a:gd name="T10" fmla="*/ 0 w 167"/>
                <a:gd name="T11" fmla="*/ 0 h 2323"/>
                <a:gd name="T12" fmla="*/ 0 w 167"/>
                <a:gd name="T13" fmla="*/ 0 h 2323"/>
                <a:gd name="T14" fmla="*/ 0 w 167"/>
                <a:gd name="T15" fmla="*/ 0 h 2323"/>
                <a:gd name="T16" fmla="*/ 0 w 167"/>
                <a:gd name="T17" fmla="*/ 0 h 2323"/>
                <a:gd name="T18" fmla="*/ 0 w 167"/>
                <a:gd name="T19" fmla="*/ 0 h 2323"/>
                <a:gd name="T20" fmla="*/ 0 w 167"/>
                <a:gd name="T21" fmla="*/ 0 h 2323"/>
                <a:gd name="T22" fmla="*/ 0 w 167"/>
                <a:gd name="T23" fmla="*/ 0 h 2323"/>
                <a:gd name="T24" fmla="*/ 0 w 167"/>
                <a:gd name="T25" fmla="*/ 0 h 2323"/>
                <a:gd name="T26" fmla="*/ 0 w 167"/>
                <a:gd name="T27" fmla="*/ 0 h 2323"/>
                <a:gd name="T28" fmla="*/ 0 w 167"/>
                <a:gd name="T29" fmla="*/ 0 h 2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7"/>
                <a:gd name="T46" fmla="*/ 0 h 2323"/>
                <a:gd name="T47" fmla="*/ 167 w 167"/>
                <a:gd name="T48" fmla="*/ 2323 h 2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7" h="2323">
                  <a:moveTo>
                    <a:pt x="91" y="0"/>
                  </a:moveTo>
                  <a:lnTo>
                    <a:pt x="91" y="2307"/>
                  </a:lnTo>
                  <a:lnTo>
                    <a:pt x="75" y="2307"/>
                  </a:lnTo>
                  <a:lnTo>
                    <a:pt x="75" y="0"/>
                  </a:lnTo>
                  <a:lnTo>
                    <a:pt x="91" y="0"/>
                  </a:lnTo>
                  <a:close/>
                  <a:moveTo>
                    <a:pt x="165" y="2183"/>
                  </a:moveTo>
                  <a:lnTo>
                    <a:pt x="83" y="2323"/>
                  </a:lnTo>
                  <a:lnTo>
                    <a:pt x="2" y="2183"/>
                  </a:lnTo>
                  <a:cubicBezTo>
                    <a:pt x="0" y="2179"/>
                    <a:pt x="1" y="2174"/>
                    <a:pt x="5" y="2172"/>
                  </a:cubicBezTo>
                  <a:cubicBezTo>
                    <a:pt x="9" y="2170"/>
                    <a:pt x="13" y="2171"/>
                    <a:pt x="16" y="2175"/>
                  </a:cubicBezTo>
                  <a:lnTo>
                    <a:pt x="90" y="2303"/>
                  </a:lnTo>
                  <a:lnTo>
                    <a:pt x="77" y="2303"/>
                  </a:lnTo>
                  <a:lnTo>
                    <a:pt x="151" y="2175"/>
                  </a:lnTo>
                  <a:cubicBezTo>
                    <a:pt x="154" y="2171"/>
                    <a:pt x="158" y="2170"/>
                    <a:pt x="162" y="2172"/>
                  </a:cubicBezTo>
                  <a:cubicBezTo>
                    <a:pt x="166" y="2174"/>
                    <a:pt x="167" y="2179"/>
                    <a:pt x="165" y="2183"/>
                  </a:cubicBezTo>
                  <a:close/>
                </a:path>
              </a:pathLst>
            </a:custGeom>
            <a:solidFill>
              <a:srgbClr val="000000"/>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795" name="Freeform 12"/>
            <p:cNvSpPr>
              <a:spLocks/>
            </p:cNvSpPr>
            <p:nvPr/>
          </p:nvSpPr>
          <p:spPr bwMode="auto">
            <a:xfrm>
              <a:off x="1051" y="2044"/>
              <a:ext cx="1978" cy="1895"/>
            </a:xfrm>
            <a:custGeom>
              <a:avLst/>
              <a:gdLst>
                <a:gd name="T0" fmla="*/ 0 w 6144"/>
                <a:gd name="T1" fmla="*/ 0 h 5888"/>
                <a:gd name="T2" fmla="*/ 0 w 6144"/>
                <a:gd name="T3" fmla="*/ 0 h 5888"/>
                <a:gd name="T4" fmla="*/ 0 w 6144"/>
                <a:gd name="T5" fmla="*/ 0 h 5888"/>
                <a:gd name="T6" fmla="*/ 0 w 6144"/>
                <a:gd name="T7" fmla="*/ 0 h 5888"/>
                <a:gd name="T8" fmla="*/ 0 w 6144"/>
                <a:gd name="T9" fmla="*/ 0 h 5888"/>
                <a:gd name="T10" fmla="*/ 0 w 6144"/>
                <a:gd name="T11" fmla="*/ 0 h 5888"/>
                <a:gd name="T12" fmla="*/ 0 w 6144"/>
                <a:gd name="T13" fmla="*/ 0 h 5888"/>
                <a:gd name="T14" fmla="*/ 0 w 6144"/>
                <a:gd name="T15" fmla="*/ 0 h 5888"/>
                <a:gd name="T16" fmla="*/ 0 w 6144"/>
                <a:gd name="T17" fmla="*/ 0 h 5888"/>
                <a:gd name="T18" fmla="*/ 0 w 6144"/>
                <a:gd name="T19" fmla="*/ 0 h 5888"/>
                <a:gd name="T20" fmla="*/ 0 w 6144"/>
                <a:gd name="T21" fmla="*/ 0 h 5888"/>
                <a:gd name="T22" fmla="*/ 0 w 6144"/>
                <a:gd name="T23" fmla="*/ 0 h 5888"/>
                <a:gd name="T24" fmla="*/ 0 w 6144"/>
                <a:gd name="T25" fmla="*/ 0 h 5888"/>
                <a:gd name="T26" fmla="*/ 0 w 6144"/>
                <a:gd name="T27" fmla="*/ 0 h 5888"/>
                <a:gd name="T28" fmla="*/ 0 w 6144"/>
                <a:gd name="T29" fmla="*/ 0 h 5888"/>
                <a:gd name="T30" fmla="*/ 0 w 6144"/>
                <a:gd name="T31" fmla="*/ 0 h 5888"/>
                <a:gd name="T32" fmla="*/ 0 w 6144"/>
                <a:gd name="T33" fmla="*/ 0 h 5888"/>
                <a:gd name="T34" fmla="*/ 0 w 6144"/>
                <a:gd name="T35" fmla="*/ 0 h 5888"/>
                <a:gd name="T36" fmla="*/ 0 w 6144"/>
                <a:gd name="T37" fmla="*/ 0 h 58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144"/>
                <a:gd name="T58" fmla="*/ 0 h 5888"/>
                <a:gd name="T59" fmla="*/ 6144 w 6144"/>
                <a:gd name="T60" fmla="*/ 5888 h 58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144" h="5888">
                  <a:moveTo>
                    <a:pt x="0" y="982"/>
                  </a:moveTo>
                  <a:cubicBezTo>
                    <a:pt x="0" y="440"/>
                    <a:pt x="440" y="0"/>
                    <a:pt x="982" y="0"/>
                  </a:cubicBezTo>
                  <a:cubicBezTo>
                    <a:pt x="982" y="0"/>
                    <a:pt x="982" y="0"/>
                    <a:pt x="982" y="0"/>
                  </a:cubicBezTo>
                  <a:lnTo>
                    <a:pt x="5163" y="0"/>
                  </a:lnTo>
                  <a:cubicBezTo>
                    <a:pt x="5705" y="0"/>
                    <a:pt x="6144" y="440"/>
                    <a:pt x="6144" y="982"/>
                  </a:cubicBezTo>
                  <a:cubicBezTo>
                    <a:pt x="6144" y="982"/>
                    <a:pt x="6144" y="982"/>
                    <a:pt x="6144" y="982"/>
                  </a:cubicBezTo>
                  <a:lnTo>
                    <a:pt x="6144" y="4907"/>
                  </a:lnTo>
                  <a:cubicBezTo>
                    <a:pt x="6144" y="5449"/>
                    <a:pt x="5705" y="5888"/>
                    <a:pt x="5163" y="5888"/>
                  </a:cubicBezTo>
                  <a:cubicBezTo>
                    <a:pt x="5163" y="5888"/>
                    <a:pt x="5163" y="5888"/>
                    <a:pt x="5163" y="5888"/>
                  </a:cubicBezTo>
                  <a:lnTo>
                    <a:pt x="982" y="5888"/>
                  </a:lnTo>
                  <a:cubicBezTo>
                    <a:pt x="440" y="5888"/>
                    <a:pt x="0" y="5449"/>
                    <a:pt x="0" y="4907"/>
                  </a:cubicBezTo>
                  <a:cubicBezTo>
                    <a:pt x="0" y="4907"/>
                    <a:pt x="0" y="4907"/>
                    <a:pt x="0" y="4907"/>
                  </a:cubicBezTo>
                  <a:lnTo>
                    <a:pt x="0" y="982"/>
                  </a:lnTo>
                  <a:close/>
                </a:path>
              </a:pathLst>
            </a:custGeom>
            <a:solidFill>
              <a:srgbClr val="DCE6F2"/>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796" name="Freeform 13"/>
            <p:cNvSpPr>
              <a:spLocks noEditPoints="1"/>
            </p:cNvSpPr>
            <p:nvPr/>
          </p:nvSpPr>
          <p:spPr bwMode="auto">
            <a:xfrm>
              <a:off x="1049" y="2042"/>
              <a:ext cx="1982" cy="1899"/>
            </a:xfrm>
            <a:custGeom>
              <a:avLst/>
              <a:gdLst>
                <a:gd name="T0" fmla="*/ 7 w 1982"/>
                <a:gd name="T1" fmla="*/ 254 h 1899"/>
                <a:gd name="T2" fmla="*/ 38 w 1982"/>
                <a:gd name="T3" fmla="*/ 167 h 1899"/>
                <a:gd name="T4" fmla="*/ 93 w 1982"/>
                <a:gd name="T5" fmla="*/ 93 h 1899"/>
                <a:gd name="T6" fmla="*/ 167 w 1982"/>
                <a:gd name="T7" fmla="*/ 39 h 1899"/>
                <a:gd name="T8" fmla="*/ 254 w 1982"/>
                <a:gd name="T9" fmla="*/ 7 h 1899"/>
                <a:gd name="T10" fmla="*/ 1664 w 1982"/>
                <a:gd name="T11" fmla="*/ 0 h 1899"/>
                <a:gd name="T12" fmla="*/ 1759 w 1982"/>
                <a:gd name="T13" fmla="*/ 14 h 1899"/>
                <a:gd name="T14" fmla="*/ 1842 w 1982"/>
                <a:gd name="T15" fmla="*/ 55 h 1899"/>
                <a:gd name="T16" fmla="*/ 1910 w 1982"/>
                <a:gd name="T17" fmla="*/ 116 h 1899"/>
                <a:gd name="T18" fmla="*/ 1957 w 1982"/>
                <a:gd name="T19" fmla="*/ 194 h 1899"/>
                <a:gd name="T20" fmla="*/ 1981 w 1982"/>
                <a:gd name="T21" fmla="*/ 286 h 1899"/>
                <a:gd name="T22" fmla="*/ 1981 w 1982"/>
                <a:gd name="T23" fmla="*/ 1614 h 1899"/>
                <a:gd name="T24" fmla="*/ 1957 w 1982"/>
                <a:gd name="T25" fmla="*/ 1705 h 1899"/>
                <a:gd name="T26" fmla="*/ 1910 w 1982"/>
                <a:gd name="T27" fmla="*/ 1784 h 1899"/>
                <a:gd name="T28" fmla="*/ 1842 w 1982"/>
                <a:gd name="T29" fmla="*/ 1845 h 1899"/>
                <a:gd name="T30" fmla="*/ 1759 w 1982"/>
                <a:gd name="T31" fmla="*/ 1885 h 1899"/>
                <a:gd name="T32" fmla="*/ 1664 w 1982"/>
                <a:gd name="T33" fmla="*/ 1899 h 1899"/>
                <a:gd name="T34" fmla="*/ 254 w 1982"/>
                <a:gd name="T35" fmla="*/ 1893 h 1899"/>
                <a:gd name="T36" fmla="*/ 167 w 1982"/>
                <a:gd name="T37" fmla="*/ 1861 h 1899"/>
                <a:gd name="T38" fmla="*/ 93 w 1982"/>
                <a:gd name="T39" fmla="*/ 1806 h 1899"/>
                <a:gd name="T40" fmla="*/ 39 w 1982"/>
                <a:gd name="T41" fmla="*/ 1733 h 1899"/>
                <a:gd name="T42" fmla="*/ 7 w 1982"/>
                <a:gd name="T43" fmla="*/ 1646 h 1899"/>
                <a:gd name="T44" fmla="*/ 0 w 1982"/>
                <a:gd name="T45" fmla="*/ 318 h 1899"/>
                <a:gd name="T46" fmla="*/ 11 w 1982"/>
                <a:gd name="T47" fmla="*/ 1644 h 1899"/>
                <a:gd name="T48" fmla="*/ 43 w 1982"/>
                <a:gd name="T49" fmla="*/ 1730 h 1899"/>
                <a:gd name="T50" fmla="*/ 97 w 1982"/>
                <a:gd name="T51" fmla="*/ 1803 h 1899"/>
                <a:gd name="T52" fmla="*/ 169 w 1982"/>
                <a:gd name="T53" fmla="*/ 1857 h 1899"/>
                <a:gd name="T54" fmla="*/ 255 w 1982"/>
                <a:gd name="T55" fmla="*/ 1888 h 1899"/>
                <a:gd name="T56" fmla="*/ 1664 w 1982"/>
                <a:gd name="T57" fmla="*/ 1894 h 1899"/>
                <a:gd name="T58" fmla="*/ 1757 w 1982"/>
                <a:gd name="T59" fmla="*/ 1880 h 1899"/>
                <a:gd name="T60" fmla="*/ 1839 w 1982"/>
                <a:gd name="T61" fmla="*/ 1841 h 1899"/>
                <a:gd name="T62" fmla="*/ 1906 w 1982"/>
                <a:gd name="T63" fmla="*/ 1781 h 1899"/>
                <a:gd name="T64" fmla="*/ 1953 w 1982"/>
                <a:gd name="T65" fmla="*/ 1703 h 1899"/>
                <a:gd name="T66" fmla="*/ 1975 w 1982"/>
                <a:gd name="T67" fmla="*/ 1613 h 1899"/>
                <a:gd name="T68" fmla="*/ 1976 w 1982"/>
                <a:gd name="T69" fmla="*/ 287 h 1899"/>
                <a:gd name="T70" fmla="*/ 1953 w 1982"/>
                <a:gd name="T71" fmla="*/ 197 h 1899"/>
                <a:gd name="T72" fmla="*/ 1906 w 1982"/>
                <a:gd name="T73" fmla="*/ 119 h 1899"/>
                <a:gd name="T74" fmla="*/ 1839 w 1982"/>
                <a:gd name="T75" fmla="*/ 59 h 1899"/>
                <a:gd name="T76" fmla="*/ 1757 w 1982"/>
                <a:gd name="T77" fmla="*/ 19 h 1899"/>
                <a:gd name="T78" fmla="*/ 1664 w 1982"/>
                <a:gd name="T79" fmla="*/ 5 h 1899"/>
                <a:gd name="T80" fmla="*/ 255 w 1982"/>
                <a:gd name="T81" fmla="*/ 11 h 1899"/>
                <a:gd name="T82" fmla="*/ 169 w 1982"/>
                <a:gd name="T83" fmla="*/ 43 h 1899"/>
                <a:gd name="T84" fmla="*/ 97 w 1982"/>
                <a:gd name="T85" fmla="*/ 97 h 1899"/>
                <a:gd name="T86" fmla="*/ 43 w 1982"/>
                <a:gd name="T87" fmla="*/ 169 h 1899"/>
                <a:gd name="T88" fmla="*/ 11 w 1982"/>
                <a:gd name="T89" fmla="*/ 255 h 1899"/>
                <a:gd name="T90" fmla="*/ 5 w 1982"/>
                <a:gd name="T91" fmla="*/ 1581 h 189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982"/>
                <a:gd name="T139" fmla="*/ 0 h 1899"/>
                <a:gd name="T140" fmla="*/ 1982 w 1982"/>
                <a:gd name="T141" fmla="*/ 1899 h 189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982" h="1899">
                  <a:moveTo>
                    <a:pt x="0" y="318"/>
                  </a:moveTo>
                  <a:lnTo>
                    <a:pt x="1" y="286"/>
                  </a:lnTo>
                  <a:lnTo>
                    <a:pt x="7" y="254"/>
                  </a:lnTo>
                  <a:lnTo>
                    <a:pt x="14" y="224"/>
                  </a:lnTo>
                  <a:lnTo>
                    <a:pt x="25" y="195"/>
                  </a:lnTo>
                  <a:lnTo>
                    <a:pt x="38" y="167"/>
                  </a:lnTo>
                  <a:lnTo>
                    <a:pt x="55" y="140"/>
                  </a:lnTo>
                  <a:lnTo>
                    <a:pt x="73" y="116"/>
                  </a:lnTo>
                  <a:lnTo>
                    <a:pt x="93" y="93"/>
                  </a:lnTo>
                  <a:lnTo>
                    <a:pt x="116" y="73"/>
                  </a:lnTo>
                  <a:lnTo>
                    <a:pt x="140" y="55"/>
                  </a:lnTo>
                  <a:lnTo>
                    <a:pt x="167" y="39"/>
                  </a:lnTo>
                  <a:lnTo>
                    <a:pt x="194" y="25"/>
                  </a:lnTo>
                  <a:lnTo>
                    <a:pt x="224" y="14"/>
                  </a:lnTo>
                  <a:lnTo>
                    <a:pt x="254" y="7"/>
                  </a:lnTo>
                  <a:lnTo>
                    <a:pt x="286" y="2"/>
                  </a:lnTo>
                  <a:lnTo>
                    <a:pt x="318" y="0"/>
                  </a:lnTo>
                  <a:lnTo>
                    <a:pt x="1664" y="0"/>
                  </a:lnTo>
                  <a:lnTo>
                    <a:pt x="1696" y="1"/>
                  </a:lnTo>
                  <a:lnTo>
                    <a:pt x="1728" y="7"/>
                  </a:lnTo>
                  <a:lnTo>
                    <a:pt x="1759" y="14"/>
                  </a:lnTo>
                  <a:lnTo>
                    <a:pt x="1788" y="25"/>
                  </a:lnTo>
                  <a:lnTo>
                    <a:pt x="1816" y="38"/>
                  </a:lnTo>
                  <a:lnTo>
                    <a:pt x="1842" y="55"/>
                  </a:lnTo>
                  <a:lnTo>
                    <a:pt x="1866" y="73"/>
                  </a:lnTo>
                  <a:lnTo>
                    <a:pt x="1889" y="93"/>
                  </a:lnTo>
                  <a:lnTo>
                    <a:pt x="1910" y="116"/>
                  </a:lnTo>
                  <a:lnTo>
                    <a:pt x="1928" y="140"/>
                  </a:lnTo>
                  <a:lnTo>
                    <a:pt x="1944" y="166"/>
                  </a:lnTo>
                  <a:lnTo>
                    <a:pt x="1957" y="194"/>
                  </a:lnTo>
                  <a:lnTo>
                    <a:pt x="1968" y="224"/>
                  </a:lnTo>
                  <a:lnTo>
                    <a:pt x="1976" y="254"/>
                  </a:lnTo>
                  <a:lnTo>
                    <a:pt x="1981" y="286"/>
                  </a:lnTo>
                  <a:lnTo>
                    <a:pt x="1982" y="318"/>
                  </a:lnTo>
                  <a:lnTo>
                    <a:pt x="1982" y="1581"/>
                  </a:lnTo>
                  <a:lnTo>
                    <a:pt x="1981" y="1614"/>
                  </a:lnTo>
                  <a:lnTo>
                    <a:pt x="1976" y="1646"/>
                  </a:lnTo>
                  <a:lnTo>
                    <a:pt x="1968" y="1676"/>
                  </a:lnTo>
                  <a:lnTo>
                    <a:pt x="1957" y="1705"/>
                  </a:lnTo>
                  <a:lnTo>
                    <a:pt x="1944" y="1733"/>
                  </a:lnTo>
                  <a:lnTo>
                    <a:pt x="1928" y="1759"/>
                  </a:lnTo>
                  <a:lnTo>
                    <a:pt x="1910" y="1784"/>
                  </a:lnTo>
                  <a:lnTo>
                    <a:pt x="1889" y="1806"/>
                  </a:lnTo>
                  <a:lnTo>
                    <a:pt x="1867" y="1827"/>
                  </a:lnTo>
                  <a:lnTo>
                    <a:pt x="1842" y="1845"/>
                  </a:lnTo>
                  <a:lnTo>
                    <a:pt x="1816" y="1861"/>
                  </a:lnTo>
                  <a:lnTo>
                    <a:pt x="1788" y="1875"/>
                  </a:lnTo>
                  <a:lnTo>
                    <a:pt x="1759" y="1885"/>
                  </a:lnTo>
                  <a:lnTo>
                    <a:pt x="1728" y="1893"/>
                  </a:lnTo>
                  <a:lnTo>
                    <a:pt x="1697" y="1898"/>
                  </a:lnTo>
                  <a:lnTo>
                    <a:pt x="1664" y="1899"/>
                  </a:lnTo>
                  <a:lnTo>
                    <a:pt x="318" y="1899"/>
                  </a:lnTo>
                  <a:lnTo>
                    <a:pt x="286" y="1898"/>
                  </a:lnTo>
                  <a:lnTo>
                    <a:pt x="254" y="1893"/>
                  </a:lnTo>
                  <a:lnTo>
                    <a:pt x="224" y="1885"/>
                  </a:lnTo>
                  <a:lnTo>
                    <a:pt x="195" y="1875"/>
                  </a:lnTo>
                  <a:lnTo>
                    <a:pt x="167" y="1861"/>
                  </a:lnTo>
                  <a:lnTo>
                    <a:pt x="140" y="1845"/>
                  </a:lnTo>
                  <a:lnTo>
                    <a:pt x="116" y="1827"/>
                  </a:lnTo>
                  <a:lnTo>
                    <a:pt x="93" y="1806"/>
                  </a:lnTo>
                  <a:lnTo>
                    <a:pt x="73" y="1784"/>
                  </a:lnTo>
                  <a:lnTo>
                    <a:pt x="55" y="1759"/>
                  </a:lnTo>
                  <a:lnTo>
                    <a:pt x="39" y="1733"/>
                  </a:lnTo>
                  <a:lnTo>
                    <a:pt x="25" y="1705"/>
                  </a:lnTo>
                  <a:lnTo>
                    <a:pt x="14" y="1676"/>
                  </a:lnTo>
                  <a:lnTo>
                    <a:pt x="7" y="1646"/>
                  </a:lnTo>
                  <a:lnTo>
                    <a:pt x="2" y="1614"/>
                  </a:lnTo>
                  <a:lnTo>
                    <a:pt x="0" y="1581"/>
                  </a:lnTo>
                  <a:lnTo>
                    <a:pt x="0" y="318"/>
                  </a:lnTo>
                  <a:close/>
                  <a:moveTo>
                    <a:pt x="5" y="1581"/>
                  </a:moveTo>
                  <a:lnTo>
                    <a:pt x="7" y="1613"/>
                  </a:lnTo>
                  <a:lnTo>
                    <a:pt x="11" y="1644"/>
                  </a:lnTo>
                  <a:lnTo>
                    <a:pt x="19" y="1674"/>
                  </a:lnTo>
                  <a:lnTo>
                    <a:pt x="30" y="1703"/>
                  </a:lnTo>
                  <a:lnTo>
                    <a:pt x="43" y="1730"/>
                  </a:lnTo>
                  <a:lnTo>
                    <a:pt x="59" y="1757"/>
                  </a:lnTo>
                  <a:lnTo>
                    <a:pt x="76" y="1780"/>
                  </a:lnTo>
                  <a:lnTo>
                    <a:pt x="97" y="1803"/>
                  </a:lnTo>
                  <a:lnTo>
                    <a:pt x="119" y="1823"/>
                  </a:lnTo>
                  <a:lnTo>
                    <a:pt x="143" y="1841"/>
                  </a:lnTo>
                  <a:lnTo>
                    <a:pt x="169" y="1857"/>
                  </a:lnTo>
                  <a:lnTo>
                    <a:pt x="196" y="1870"/>
                  </a:lnTo>
                  <a:lnTo>
                    <a:pt x="225" y="1880"/>
                  </a:lnTo>
                  <a:lnTo>
                    <a:pt x="255" y="1888"/>
                  </a:lnTo>
                  <a:lnTo>
                    <a:pt x="287" y="1893"/>
                  </a:lnTo>
                  <a:lnTo>
                    <a:pt x="318" y="1894"/>
                  </a:lnTo>
                  <a:lnTo>
                    <a:pt x="1664" y="1894"/>
                  </a:lnTo>
                  <a:lnTo>
                    <a:pt x="1696" y="1893"/>
                  </a:lnTo>
                  <a:lnTo>
                    <a:pt x="1727" y="1888"/>
                  </a:lnTo>
                  <a:lnTo>
                    <a:pt x="1757" y="1880"/>
                  </a:lnTo>
                  <a:lnTo>
                    <a:pt x="1786" y="1870"/>
                  </a:lnTo>
                  <a:lnTo>
                    <a:pt x="1813" y="1857"/>
                  </a:lnTo>
                  <a:lnTo>
                    <a:pt x="1839" y="1841"/>
                  </a:lnTo>
                  <a:lnTo>
                    <a:pt x="1863" y="1823"/>
                  </a:lnTo>
                  <a:lnTo>
                    <a:pt x="1886" y="1803"/>
                  </a:lnTo>
                  <a:lnTo>
                    <a:pt x="1906" y="1781"/>
                  </a:lnTo>
                  <a:lnTo>
                    <a:pt x="1924" y="1757"/>
                  </a:lnTo>
                  <a:lnTo>
                    <a:pt x="1939" y="1731"/>
                  </a:lnTo>
                  <a:lnTo>
                    <a:pt x="1953" y="1703"/>
                  </a:lnTo>
                  <a:lnTo>
                    <a:pt x="1963" y="1674"/>
                  </a:lnTo>
                  <a:lnTo>
                    <a:pt x="1971" y="1645"/>
                  </a:lnTo>
                  <a:lnTo>
                    <a:pt x="1975" y="1613"/>
                  </a:lnTo>
                  <a:lnTo>
                    <a:pt x="1977" y="1581"/>
                  </a:lnTo>
                  <a:lnTo>
                    <a:pt x="1977" y="319"/>
                  </a:lnTo>
                  <a:lnTo>
                    <a:pt x="1976" y="287"/>
                  </a:lnTo>
                  <a:lnTo>
                    <a:pt x="1971" y="255"/>
                  </a:lnTo>
                  <a:lnTo>
                    <a:pt x="1963" y="225"/>
                  </a:lnTo>
                  <a:lnTo>
                    <a:pt x="1953" y="197"/>
                  </a:lnTo>
                  <a:lnTo>
                    <a:pt x="1940" y="169"/>
                  </a:lnTo>
                  <a:lnTo>
                    <a:pt x="1924" y="143"/>
                  </a:lnTo>
                  <a:lnTo>
                    <a:pt x="1906" y="119"/>
                  </a:lnTo>
                  <a:lnTo>
                    <a:pt x="1886" y="97"/>
                  </a:lnTo>
                  <a:lnTo>
                    <a:pt x="1863" y="77"/>
                  </a:lnTo>
                  <a:lnTo>
                    <a:pt x="1839" y="59"/>
                  </a:lnTo>
                  <a:lnTo>
                    <a:pt x="1814" y="43"/>
                  </a:lnTo>
                  <a:lnTo>
                    <a:pt x="1786" y="30"/>
                  </a:lnTo>
                  <a:lnTo>
                    <a:pt x="1757" y="19"/>
                  </a:lnTo>
                  <a:lnTo>
                    <a:pt x="1727" y="11"/>
                  </a:lnTo>
                  <a:lnTo>
                    <a:pt x="1696" y="7"/>
                  </a:lnTo>
                  <a:lnTo>
                    <a:pt x="1664" y="5"/>
                  </a:lnTo>
                  <a:lnTo>
                    <a:pt x="319" y="5"/>
                  </a:lnTo>
                  <a:lnTo>
                    <a:pt x="287" y="7"/>
                  </a:lnTo>
                  <a:lnTo>
                    <a:pt x="255" y="11"/>
                  </a:lnTo>
                  <a:lnTo>
                    <a:pt x="225" y="19"/>
                  </a:lnTo>
                  <a:lnTo>
                    <a:pt x="197" y="30"/>
                  </a:lnTo>
                  <a:lnTo>
                    <a:pt x="169" y="43"/>
                  </a:lnTo>
                  <a:lnTo>
                    <a:pt x="143" y="59"/>
                  </a:lnTo>
                  <a:lnTo>
                    <a:pt x="119" y="76"/>
                  </a:lnTo>
                  <a:lnTo>
                    <a:pt x="97" y="97"/>
                  </a:lnTo>
                  <a:lnTo>
                    <a:pt x="77" y="119"/>
                  </a:lnTo>
                  <a:lnTo>
                    <a:pt x="59" y="143"/>
                  </a:lnTo>
                  <a:lnTo>
                    <a:pt x="43" y="169"/>
                  </a:lnTo>
                  <a:lnTo>
                    <a:pt x="30" y="196"/>
                  </a:lnTo>
                  <a:lnTo>
                    <a:pt x="19" y="225"/>
                  </a:lnTo>
                  <a:lnTo>
                    <a:pt x="11" y="255"/>
                  </a:lnTo>
                  <a:lnTo>
                    <a:pt x="7" y="286"/>
                  </a:lnTo>
                  <a:lnTo>
                    <a:pt x="5" y="318"/>
                  </a:lnTo>
                  <a:lnTo>
                    <a:pt x="5" y="1581"/>
                  </a:lnTo>
                  <a:close/>
                </a:path>
              </a:pathLst>
            </a:custGeom>
            <a:solidFill>
              <a:srgbClr val="008000"/>
            </a:solidFill>
            <a:ln w="0">
              <a:solidFill>
                <a:srgbClr val="008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797" name="Rectangle 14"/>
            <p:cNvSpPr>
              <a:spLocks noChangeArrowheads="1"/>
            </p:cNvSpPr>
            <p:nvPr/>
          </p:nvSpPr>
          <p:spPr bwMode="auto">
            <a:xfrm>
              <a:off x="1193" y="2162"/>
              <a:ext cx="1407"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SERC Regulations for REC </a:t>
              </a:r>
              <a:endParaRPr lang="en-US" smtClean="0">
                <a:solidFill>
                  <a:prstClr val="black"/>
                </a:solidFill>
                <a:latin typeface="Arial" pitchFamily="34" charset="0"/>
                <a:ea typeface="ＭＳ Ｐゴシック" pitchFamily="34" charset="-128"/>
                <a:cs typeface="Arial" pitchFamily="34" charset="0"/>
              </a:endParaRPr>
            </a:p>
          </p:txBody>
        </p:sp>
        <p:sp>
          <p:nvSpPr>
            <p:cNvPr id="118798" name="Rectangle 15"/>
            <p:cNvSpPr>
              <a:spLocks noChangeArrowheads="1"/>
            </p:cNvSpPr>
            <p:nvPr/>
          </p:nvSpPr>
          <p:spPr bwMode="auto">
            <a:xfrm>
              <a:off x="1191" y="2278"/>
              <a:ext cx="1287" cy="5"/>
            </a:xfrm>
            <a:prstGeom prst="rect">
              <a:avLst/>
            </a:prstGeom>
            <a:solidFill>
              <a:srgbClr val="000000"/>
            </a:solidFill>
            <a:ln w="9525">
              <a:noFill/>
              <a:miter lim="800000"/>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799" name="Rectangle 16"/>
            <p:cNvSpPr>
              <a:spLocks noChangeArrowheads="1"/>
            </p:cNvSpPr>
            <p:nvPr/>
          </p:nvSpPr>
          <p:spPr bwMode="auto">
            <a:xfrm>
              <a:off x="1193" y="2290"/>
              <a:ext cx="802"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Implementation </a:t>
              </a:r>
              <a:endParaRPr lang="en-US" smtClean="0">
                <a:solidFill>
                  <a:prstClr val="black"/>
                </a:solidFill>
                <a:latin typeface="Arial" pitchFamily="34" charset="0"/>
                <a:ea typeface="ＭＳ Ｐゴシック" pitchFamily="34" charset="-128"/>
                <a:cs typeface="Arial" pitchFamily="34" charset="0"/>
              </a:endParaRPr>
            </a:p>
          </p:txBody>
        </p:sp>
        <p:sp>
          <p:nvSpPr>
            <p:cNvPr id="118800" name="Rectangle 17"/>
            <p:cNvSpPr>
              <a:spLocks noChangeArrowheads="1"/>
            </p:cNvSpPr>
            <p:nvPr/>
          </p:nvSpPr>
          <p:spPr bwMode="auto">
            <a:xfrm>
              <a:off x="1191" y="2406"/>
              <a:ext cx="777" cy="5"/>
            </a:xfrm>
            <a:prstGeom prst="rect">
              <a:avLst/>
            </a:prstGeom>
            <a:solidFill>
              <a:srgbClr val="000000"/>
            </a:solidFill>
            <a:ln w="9525">
              <a:noFill/>
              <a:miter lim="800000"/>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801" name="Rectangle 18"/>
            <p:cNvSpPr>
              <a:spLocks noChangeArrowheads="1"/>
            </p:cNvSpPr>
            <p:nvPr/>
          </p:nvSpPr>
          <p:spPr bwMode="auto">
            <a:xfrm>
              <a:off x="1440" y="2429"/>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02" name="Rectangle 19"/>
            <p:cNvSpPr>
              <a:spLocks noChangeArrowheads="1"/>
            </p:cNvSpPr>
            <p:nvPr/>
          </p:nvSpPr>
          <p:spPr bwMode="auto">
            <a:xfrm>
              <a:off x="1585" y="2424"/>
              <a:ext cx="451"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Maharashtra</a:t>
              </a:r>
              <a:endParaRPr lang="en-US" smtClean="0">
                <a:solidFill>
                  <a:prstClr val="black"/>
                </a:solidFill>
                <a:latin typeface="Arial" pitchFamily="34" charset="0"/>
                <a:ea typeface="ＭＳ Ｐゴシック" pitchFamily="34" charset="-128"/>
                <a:cs typeface="Arial" pitchFamily="34" charset="0"/>
              </a:endParaRPr>
            </a:p>
          </p:txBody>
        </p:sp>
        <p:sp>
          <p:nvSpPr>
            <p:cNvPr id="118803" name="Rectangle 20"/>
            <p:cNvSpPr>
              <a:spLocks noChangeArrowheads="1"/>
            </p:cNvSpPr>
            <p:nvPr/>
          </p:nvSpPr>
          <p:spPr bwMode="auto">
            <a:xfrm>
              <a:off x="1440" y="2527"/>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04" name="Rectangle 21"/>
            <p:cNvSpPr>
              <a:spLocks noChangeArrowheads="1"/>
            </p:cNvSpPr>
            <p:nvPr/>
          </p:nvSpPr>
          <p:spPr bwMode="auto">
            <a:xfrm>
              <a:off x="1585" y="2522"/>
              <a:ext cx="26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Gujarat</a:t>
              </a:r>
              <a:endParaRPr lang="en-US" smtClean="0">
                <a:solidFill>
                  <a:prstClr val="black"/>
                </a:solidFill>
                <a:latin typeface="Arial" pitchFamily="34" charset="0"/>
                <a:ea typeface="ＭＳ Ｐゴシック" pitchFamily="34" charset="-128"/>
                <a:cs typeface="Arial" pitchFamily="34" charset="0"/>
              </a:endParaRPr>
            </a:p>
          </p:txBody>
        </p:sp>
        <p:sp>
          <p:nvSpPr>
            <p:cNvPr id="118805" name="Rectangle 22"/>
            <p:cNvSpPr>
              <a:spLocks noChangeArrowheads="1"/>
            </p:cNvSpPr>
            <p:nvPr/>
          </p:nvSpPr>
          <p:spPr bwMode="auto">
            <a:xfrm>
              <a:off x="1440" y="2625"/>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06" name="Rectangle 23"/>
            <p:cNvSpPr>
              <a:spLocks noChangeArrowheads="1"/>
            </p:cNvSpPr>
            <p:nvPr/>
          </p:nvSpPr>
          <p:spPr bwMode="auto">
            <a:xfrm>
              <a:off x="1585" y="2620"/>
              <a:ext cx="336"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Himachal</a:t>
              </a:r>
              <a:endParaRPr lang="en-US" smtClean="0">
                <a:solidFill>
                  <a:prstClr val="black"/>
                </a:solidFill>
                <a:latin typeface="Arial" pitchFamily="34" charset="0"/>
                <a:ea typeface="ＭＳ Ｐゴシック" pitchFamily="34" charset="-128"/>
                <a:cs typeface="Arial" pitchFamily="34" charset="0"/>
              </a:endParaRPr>
            </a:p>
          </p:txBody>
        </p:sp>
        <p:sp>
          <p:nvSpPr>
            <p:cNvPr id="118807" name="Rectangle 24"/>
            <p:cNvSpPr>
              <a:spLocks noChangeArrowheads="1"/>
            </p:cNvSpPr>
            <p:nvPr/>
          </p:nvSpPr>
          <p:spPr bwMode="auto">
            <a:xfrm>
              <a:off x="1955" y="2620"/>
              <a:ext cx="299"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Pradesh</a:t>
              </a:r>
              <a:endParaRPr lang="en-US" smtClean="0">
                <a:solidFill>
                  <a:prstClr val="black"/>
                </a:solidFill>
                <a:latin typeface="Arial" pitchFamily="34" charset="0"/>
                <a:ea typeface="ＭＳ Ｐゴシック" pitchFamily="34" charset="-128"/>
                <a:cs typeface="Arial" pitchFamily="34" charset="0"/>
              </a:endParaRPr>
            </a:p>
          </p:txBody>
        </p:sp>
        <p:sp>
          <p:nvSpPr>
            <p:cNvPr id="118808" name="Rectangle 25"/>
            <p:cNvSpPr>
              <a:spLocks noChangeArrowheads="1"/>
            </p:cNvSpPr>
            <p:nvPr/>
          </p:nvSpPr>
          <p:spPr bwMode="auto">
            <a:xfrm>
              <a:off x="1440" y="2728"/>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09" name="Rectangle 26"/>
            <p:cNvSpPr>
              <a:spLocks noChangeArrowheads="1"/>
            </p:cNvSpPr>
            <p:nvPr/>
          </p:nvSpPr>
          <p:spPr bwMode="auto">
            <a:xfrm>
              <a:off x="1585" y="2723"/>
              <a:ext cx="375"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Jharkhand</a:t>
              </a:r>
              <a:endParaRPr lang="en-US" smtClean="0">
                <a:solidFill>
                  <a:prstClr val="black"/>
                </a:solidFill>
                <a:latin typeface="Arial" pitchFamily="34" charset="0"/>
                <a:ea typeface="ＭＳ Ｐゴシック" pitchFamily="34" charset="-128"/>
                <a:cs typeface="Arial" pitchFamily="34" charset="0"/>
              </a:endParaRPr>
            </a:p>
          </p:txBody>
        </p:sp>
        <p:sp>
          <p:nvSpPr>
            <p:cNvPr id="118810" name="Rectangle 27"/>
            <p:cNvSpPr>
              <a:spLocks noChangeArrowheads="1"/>
            </p:cNvSpPr>
            <p:nvPr/>
          </p:nvSpPr>
          <p:spPr bwMode="auto">
            <a:xfrm>
              <a:off x="1440" y="2826"/>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11" name="Rectangle 28"/>
            <p:cNvSpPr>
              <a:spLocks noChangeArrowheads="1"/>
            </p:cNvSpPr>
            <p:nvPr/>
          </p:nvSpPr>
          <p:spPr bwMode="auto">
            <a:xfrm>
              <a:off x="1585" y="2821"/>
              <a:ext cx="175"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Uttar</a:t>
              </a:r>
              <a:endParaRPr lang="en-US" smtClean="0">
                <a:solidFill>
                  <a:prstClr val="black"/>
                </a:solidFill>
                <a:latin typeface="Arial" pitchFamily="34" charset="0"/>
                <a:ea typeface="ＭＳ Ｐゴシック" pitchFamily="34" charset="-128"/>
                <a:cs typeface="Arial" pitchFamily="34" charset="0"/>
              </a:endParaRPr>
            </a:p>
          </p:txBody>
        </p:sp>
        <p:sp>
          <p:nvSpPr>
            <p:cNvPr id="118812" name="Rectangle 29"/>
            <p:cNvSpPr>
              <a:spLocks noChangeArrowheads="1"/>
            </p:cNvSpPr>
            <p:nvPr/>
          </p:nvSpPr>
          <p:spPr bwMode="auto">
            <a:xfrm>
              <a:off x="1791" y="2821"/>
              <a:ext cx="299"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Pradesh</a:t>
              </a:r>
              <a:endParaRPr lang="en-US" smtClean="0">
                <a:solidFill>
                  <a:prstClr val="black"/>
                </a:solidFill>
                <a:latin typeface="Arial" pitchFamily="34" charset="0"/>
                <a:ea typeface="ＭＳ Ｐゴシック" pitchFamily="34" charset="-128"/>
                <a:cs typeface="Arial" pitchFamily="34" charset="0"/>
              </a:endParaRPr>
            </a:p>
          </p:txBody>
        </p:sp>
        <p:sp>
          <p:nvSpPr>
            <p:cNvPr id="118813" name="Rectangle 30"/>
            <p:cNvSpPr>
              <a:spLocks noChangeArrowheads="1"/>
            </p:cNvSpPr>
            <p:nvPr/>
          </p:nvSpPr>
          <p:spPr bwMode="auto">
            <a:xfrm>
              <a:off x="1440" y="2924"/>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14" name="Rectangle 31"/>
            <p:cNvSpPr>
              <a:spLocks noChangeArrowheads="1"/>
            </p:cNvSpPr>
            <p:nvPr/>
          </p:nvSpPr>
          <p:spPr bwMode="auto">
            <a:xfrm>
              <a:off x="1585" y="2918"/>
              <a:ext cx="291"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Manipur</a:t>
              </a:r>
              <a:endParaRPr lang="en-US" smtClean="0">
                <a:solidFill>
                  <a:prstClr val="black"/>
                </a:solidFill>
                <a:latin typeface="Arial" pitchFamily="34" charset="0"/>
                <a:ea typeface="ＭＳ Ｐゴシック" pitchFamily="34" charset="-128"/>
                <a:cs typeface="Arial" pitchFamily="34" charset="0"/>
              </a:endParaRPr>
            </a:p>
          </p:txBody>
        </p:sp>
        <p:sp>
          <p:nvSpPr>
            <p:cNvPr id="118815" name="Rectangle 32"/>
            <p:cNvSpPr>
              <a:spLocks noChangeArrowheads="1"/>
            </p:cNvSpPr>
            <p:nvPr/>
          </p:nvSpPr>
          <p:spPr bwMode="auto">
            <a:xfrm>
              <a:off x="1925" y="2918"/>
              <a:ext cx="5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&amp;</a:t>
              </a:r>
              <a:endParaRPr lang="en-US" smtClean="0">
                <a:solidFill>
                  <a:prstClr val="black"/>
                </a:solidFill>
                <a:latin typeface="Arial" pitchFamily="34" charset="0"/>
                <a:ea typeface="ＭＳ Ｐゴシック" pitchFamily="34" charset="-128"/>
                <a:cs typeface="Arial" pitchFamily="34" charset="0"/>
              </a:endParaRPr>
            </a:p>
          </p:txBody>
        </p:sp>
        <p:sp>
          <p:nvSpPr>
            <p:cNvPr id="118816" name="Rectangle 33"/>
            <p:cNvSpPr>
              <a:spLocks noChangeArrowheads="1"/>
            </p:cNvSpPr>
            <p:nvPr/>
          </p:nvSpPr>
          <p:spPr bwMode="auto">
            <a:xfrm>
              <a:off x="2007" y="2918"/>
              <a:ext cx="310"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Mizoram</a:t>
              </a:r>
              <a:endParaRPr lang="en-US" smtClean="0">
                <a:solidFill>
                  <a:prstClr val="black"/>
                </a:solidFill>
                <a:latin typeface="Arial" pitchFamily="34" charset="0"/>
                <a:ea typeface="ＭＳ Ｐゴシック" pitchFamily="34" charset="-128"/>
                <a:cs typeface="Arial" pitchFamily="34" charset="0"/>
              </a:endParaRPr>
            </a:p>
          </p:txBody>
        </p:sp>
        <p:sp>
          <p:nvSpPr>
            <p:cNvPr id="118817" name="Rectangle 34"/>
            <p:cNvSpPr>
              <a:spLocks noChangeArrowheads="1"/>
            </p:cNvSpPr>
            <p:nvPr/>
          </p:nvSpPr>
          <p:spPr bwMode="auto">
            <a:xfrm>
              <a:off x="1440" y="3021"/>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18" name="Rectangle 35"/>
            <p:cNvSpPr>
              <a:spLocks noChangeArrowheads="1"/>
            </p:cNvSpPr>
            <p:nvPr/>
          </p:nvSpPr>
          <p:spPr bwMode="auto">
            <a:xfrm>
              <a:off x="1585" y="3016"/>
              <a:ext cx="255"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Tripura</a:t>
              </a:r>
              <a:endParaRPr lang="en-US" smtClean="0">
                <a:solidFill>
                  <a:prstClr val="black"/>
                </a:solidFill>
                <a:latin typeface="Arial" pitchFamily="34" charset="0"/>
                <a:ea typeface="ＭＳ Ｐゴシック" pitchFamily="34" charset="-128"/>
                <a:cs typeface="Arial" pitchFamily="34" charset="0"/>
              </a:endParaRPr>
            </a:p>
          </p:txBody>
        </p:sp>
        <p:sp>
          <p:nvSpPr>
            <p:cNvPr id="118819" name="Rectangle 36"/>
            <p:cNvSpPr>
              <a:spLocks noChangeArrowheads="1"/>
            </p:cNvSpPr>
            <p:nvPr/>
          </p:nvSpPr>
          <p:spPr bwMode="auto">
            <a:xfrm>
              <a:off x="1440" y="3119"/>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20" name="Rectangle 37"/>
            <p:cNvSpPr>
              <a:spLocks noChangeArrowheads="1"/>
            </p:cNvSpPr>
            <p:nvPr/>
          </p:nvSpPr>
          <p:spPr bwMode="auto">
            <a:xfrm>
              <a:off x="1585" y="3114"/>
              <a:ext cx="233"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Orissa</a:t>
              </a:r>
              <a:endParaRPr lang="en-US" smtClean="0">
                <a:solidFill>
                  <a:prstClr val="black"/>
                </a:solidFill>
                <a:latin typeface="Arial" pitchFamily="34" charset="0"/>
                <a:ea typeface="ＭＳ Ｐゴシック" pitchFamily="34" charset="-128"/>
                <a:cs typeface="Arial" pitchFamily="34" charset="0"/>
              </a:endParaRPr>
            </a:p>
          </p:txBody>
        </p:sp>
        <p:sp>
          <p:nvSpPr>
            <p:cNvPr id="118821" name="Rectangle 38"/>
            <p:cNvSpPr>
              <a:spLocks noChangeArrowheads="1"/>
            </p:cNvSpPr>
            <p:nvPr/>
          </p:nvSpPr>
          <p:spPr bwMode="auto">
            <a:xfrm>
              <a:off x="1440" y="3222"/>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22" name="Rectangle 39"/>
            <p:cNvSpPr>
              <a:spLocks noChangeArrowheads="1"/>
            </p:cNvSpPr>
            <p:nvPr/>
          </p:nvSpPr>
          <p:spPr bwMode="auto">
            <a:xfrm>
              <a:off x="1585" y="3217"/>
              <a:ext cx="43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Uttarakhand</a:t>
              </a:r>
              <a:endParaRPr lang="en-US" smtClean="0">
                <a:solidFill>
                  <a:prstClr val="black"/>
                </a:solidFill>
                <a:latin typeface="Arial" pitchFamily="34" charset="0"/>
                <a:ea typeface="ＭＳ Ｐゴシック" pitchFamily="34" charset="-128"/>
                <a:cs typeface="Arial" pitchFamily="34" charset="0"/>
              </a:endParaRPr>
            </a:p>
          </p:txBody>
        </p:sp>
        <p:sp>
          <p:nvSpPr>
            <p:cNvPr id="118823" name="Rectangle 40"/>
            <p:cNvSpPr>
              <a:spLocks noChangeArrowheads="1"/>
            </p:cNvSpPr>
            <p:nvPr/>
          </p:nvSpPr>
          <p:spPr bwMode="auto">
            <a:xfrm>
              <a:off x="1440" y="3320"/>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24" name="Rectangle 41"/>
            <p:cNvSpPr>
              <a:spLocks noChangeArrowheads="1"/>
            </p:cNvSpPr>
            <p:nvPr/>
          </p:nvSpPr>
          <p:spPr bwMode="auto">
            <a:xfrm>
              <a:off x="1585" y="3315"/>
              <a:ext cx="286"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Madhya</a:t>
              </a:r>
              <a:endParaRPr lang="en-US" smtClean="0">
                <a:solidFill>
                  <a:prstClr val="black"/>
                </a:solidFill>
                <a:latin typeface="Arial" pitchFamily="34" charset="0"/>
                <a:ea typeface="ＭＳ Ｐゴシック" pitchFamily="34" charset="-128"/>
                <a:cs typeface="Arial" pitchFamily="34" charset="0"/>
              </a:endParaRPr>
            </a:p>
          </p:txBody>
        </p:sp>
        <p:sp>
          <p:nvSpPr>
            <p:cNvPr id="118825" name="Rectangle 42"/>
            <p:cNvSpPr>
              <a:spLocks noChangeArrowheads="1"/>
            </p:cNvSpPr>
            <p:nvPr/>
          </p:nvSpPr>
          <p:spPr bwMode="auto">
            <a:xfrm>
              <a:off x="1904" y="3315"/>
              <a:ext cx="299"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Pradesh</a:t>
              </a:r>
              <a:endParaRPr lang="en-US" smtClean="0">
                <a:solidFill>
                  <a:prstClr val="black"/>
                </a:solidFill>
                <a:latin typeface="Arial" pitchFamily="34" charset="0"/>
                <a:ea typeface="ＭＳ Ｐゴシック" pitchFamily="34" charset="-128"/>
                <a:cs typeface="Arial" pitchFamily="34" charset="0"/>
              </a:endParaRPr>
            </a:p>
          </p:txBody>
        </p:sp>
        <p:sp>
          <p:nvSpPr>
            <p:cNvPr id="118826" name="Rectangle 43"/>
            <p:cNvSpPr>
              <a:spLocks noChangeArrowheads="1"/>
            </p:cNvSpPr>
            <p:nvPr/>
          </p:nvSpPr>
          <p:spPr bwMode="auto">
            <a:xfrm>
              <a:off x="1440" y="3418"/>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27" name="Rectangle 44"/>
            <p:cNvSpPr>
              <a:spLocks noChangeArrowheads="1"/>
            </p:cNvSpPr>
            <p:nvPr/>
          </p:nvSpPr>
          <p:spPr bwMode="auto">
            <a:xfrm>
              <a:off x="1585" y="3413"/>
              <a:ext cx="232"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Kerala</a:t>
              </a:r>
              <a:endParaRPr lang="en-US" smtClean="0">
                <a:solidFill>
                  <a:prstClr val="black"/>
                </a:solidFill>
                <a:latin typeface="Arial" pitchFamily="34" charset="0"/>
                <a:ea typeface="ＭＳ Ｐゴシック" pitchFamily="34" charset="-128"/>
                <a:cs typeface="Arial" pitchFamily="34" charset="0"/>
              </a:endParaRPr>
            </a:p>
          </p:txBody>
        </p:sp>
        <p:sp>
          <p:nvSpPr>
            <p:cNvPr id="118828" name="Rectangle 45"/>
            <p:cNvSpPr>
              <a:spLocks noChangeArrowheads="1"/>
            </p:cNvSpPr>
            <p:nvPr/>
          </p:nvSpPr>
          <p:spPr bwMode="auto">
            <a:xfrm>
              <a:off x="1440" y="3516"/>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29" name="Rectangle 46"/>
            <p:cNvSpPr>
              <a:spLocks noChangeArrowheads="1"/>
            </p:cNvSpPr>
            <p:nvPr/>
          </p:nvSpPr>
          <p:spPr bwMode="auto">
            <a:xfrm>
              <a:off x="1585" y="3510"/>
              <a:ext cx="18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Bihar</a:t>
              </a:r>
              <a:endParaRPr lang="en-US" smtClean="0">
                <a:solidFill>
                  <a:prstClr val="black"/>
                </a:solidFill>
                <a:latin typeface="Arial" pitchFamily="34" charset="0"/>
                <a:ea typeface="ＭＳ Ｐゴシック" pitchFamily="34" charset="-128"/>
                <a:cs typeface="Arial" pitchFamily="34" charset="0"/>
              </a:endParaRPr>
            </a:p>
          </p:txBody>
        </p:sp>
        <p:sp>
          <p:nvSpPr>
            <p:cNvPr id="118830" name="Rectangle 47"/>
            <p:cNvSpPr>
              <a:spLocks noChangeArrowheads="1"/>
            </p:cNvSpPr>
            <p:nvPr/>
          </p:nvSpPr>
          <p:spPr bwMode="auto">
            <a:xfrm>
              <a:off x="1440" y="3613"/>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31" name="Rectangle 48"/>
            <p:cNvSpPr>
              <a:spLocks noChangeArrowheads="1"/>
            </p:cNvSpPr>
            <p:nvPr/>
          </p:nvSpPr>
          <p:spPr bwMode="auto">
            <a:xfrm>
              <a:off x="1585" y="3608"/>
              <a:ext cx="19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Tamil</a:t>
              </a:r>
              <a:endParaRPr lang="en-US" smtClean="0">
                <a:solidFill>
                  <a:prstClr val="black"/>
                </a:solidFill>
                <a:latin typeface="Arial" pitchFamily="34" charset="0"/>
                <a:ea typeface="ＭＳ Ｐゴシック" pitchFamily="34" charset="-128"/>
                <a:cs typeface="Arial" pitchFamily="34" charset="0"/>
              </a:endParaRPr>
            </a:p>
          </p:txBody>
        </p:sp>
        <p:sp>
          <p:nvSpPr>
            <p:cNvPr id="118832" name="Rectangle 49"/>
            <p:cNvSpPr>
              <a:spLocks noChangeArrowheads="1"/>
            </p:cNvSpPr>
            <p:nvPr/>
          </p:nvSpPr>
          <p:spPr bwMode="auto">
            <a:xfrm>
              <a:off x="1816" y="3608"/>
              <a:ext cx="192"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Nadu</a:t>
              </a:r>
              <a:endParaRPr lang="en-US" smtClean="0">
                <a:solidFill>
                  <a:prstClr val="black"/>
                </a:solidFill>
                <a:latin typeface="Arial" pitchFamily="34" charset="0"/>
                <a:ea typeface="ＭＳ Ｐゴシック" pitchFamily="34" charset="-128"/>
                <a:cs typeface="Arial" pitchFamily="34" charset="0"/>
              </a:endParaRPr>
            </a:p>
          </p:txBody>
        </p:sp>
        <p:sp>
          <p:nvSpPr>
            <p:cNvPr id="118833" name="Rectangle 50"/>
            <p:cNvSpPr>
              <a:spLocks noChangeArrowheads="1"/>
            </p:cNvSpPr>
            <p:nvPr/>
          </p:nvSpPr>
          <p:spPr bwMode="auto">
            <a:xfrm>
              <a:off x="1440" y="3716"/>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34" name="Rectangle 51"/>
            <p:cNvSpPr>
              <a:spLocks noChangeArrowheads="1"/>
            </p:cNvSpPr>
            <p:nvPr/>
          </p:nvSpPr>
          <p:spPr bwMode="auto">
            <a:xfrm>
              <a:off x="1585" y="3711"/>
              <a:ext cx="361"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Rajasthan</a:t>
              </a:r>
              <a:endParaRPr lang="en-US" smtClean="0">
                <a:solidFill>
                  <a:prstClr val="black"/>
                </a:solidFill>
                <a:latin typeface="Arial" pitchFamily="34" charset="0"/>
                <a:ea typeface="ＭＳ Ｐゴシック" pitchFamily="34" charset="-128"/>
                <a:cs typeface="Arial" pitchFamily="34" charset="0"/>
              </a:endParaRPr>
            </a:p>
          </p:txBody>
        </p:sp>
        <p:sp>
          <p:nvSpPr>
            <p:cNvPr id="118835" name="Rectangle 52"/>
            <p:cNvSpPr>
              <a:spLocks noChangeArrowheads="1"/>
            </p:cNvSpPr>
            <p:nvPr/>
          </p:nvSpPr>
          <p:spPr bwMode="auto">
            <a:xfrm>
              <a:off x="1440" y="3814"/>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36" name="Rectangle 53"/>
            <p:cNvSpPr>
              <a:spLocks noChangeArrowheads="1"/>
            </p:cNvSpPr>
            <p:nvPr/>
          </p:nvSpPr>
          <p:spPr bwMode="auto">
            <a:xfrm>
              <a:off x="1585" y="3809"/>
              <a:ext cx="246"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Assam</a:t>
              </a:r>
              <a:endParaRPr lang="en-US" smtClean="0">
                <a:solidFill>
                  <a:prstClr val="black"/>
                </a:solidFill>
                <a:latin typeface="Arial" pitchFamily="34" charset="0"/>
                <a:ea typeface="ＭＳ Ｐゴシック" pitchFamily="34" charset="-128"/>
                <a:cs typeface="Arial" pitchFamily="34" charset="0"/>
              </a:endParaRPr>
            </a:p>
          </p:txBody>
        </p:sp>
        <p:sp>
          <p:nvSpPr>
            <p:cNvPr id="118837" name="Rectangle 54"/>
            <p:cNvSpPr>
              <a:spLocks noChangeArrowheads="1"/>
            </p:cNvSpPr>
            <p:nvPr/>
          </p:nvSpPr>
          <p:spPr bwMode="auto">
            <a:xfrm>
              <a:off x="1847" y="3809"/>
              <a:ext cx="202"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(Draft</a:t>
              </a:r>
              <a:endParaRPr lang="en-US" smtClean="0">
                <a:solidFill>
                  <a:prstClr val="black"/>
                </a:solidFill>
                <a:latin typeface="Arial" pitchFamily="34" charset="0"/>
                <a:ea typeface="ＭＳ Ｐゴシック" pitchFamily="34" charset="-128"/>
                <a:cs typeface="Arial" pitchFamily="34" charset="0"/>
              </a:endParaRPr>
            </a:p>
          </p:txBody>
        </p:sp>
        <p:sp>
          <p:nvSpPr>
            <p:cNvPr id="118838" name="Rectangle 55"/>
            <p:cNvSpPr>
              <a:spLocks noChangeArrowheads="1"/>
            </p:cNvSpPr>
            <p:nvPr/>
          </p:nvSpPr>
          <p:spPr bwMode="auto">
            <a:xfrm>
              <a:off x="2058" y="3809"/>
              <a:ext cx="2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39" name="Freeform 56"/>
            <p:cNvSpPr>
              <a:spLocks/>
            </p:cNvSpPr>
            <p:nvPr/>
          </p:nvSpPr>
          <p:spPr bwMode="auto">
            <a:xfrm>
              <a:off x="1175" y="670"/>
              <a:ext cx="4078" cy="1235"/>
            </a:xfrm>
            <a:custGeom>
              <a:avLst/>
              <a:gdLst>
                <a:gd name="T0" fmla="*/ 0 w 12672"/>
                <a:gd name="T1" fmla="*/ 0 h 3840"/>
                <a:gd name="T2" fmla="*/ 0 w 12672"/>
                <a:gd name="T3" fmla="*/ 0 h 3840"/>
                <a:gd name="T4" fmla="*/ 0 w 12672"/>
                <a:gd name="T5" fmla="*/ 0 h 3840"/>
                <a:gd name="T6" fmla="*/ 0 w 12672"/>
                <a:gd name="T7" fmla="*/ 0 h 3840"/>
                <a:gd name="T8" fmla="*/ 1 w 12672"/>
                <a:gd name="T9" fmla="*/ 0 h 3840"/>
                <a:gd name="T10" fmla="*/ 1 w 12672"/>
                <a:gd name="T11" fmla="*/ 0 h 3840"/>
                <a:gd name="T12" fmla="*/ 1 w 12672"/>
                <a:gd name="T13" fmla="*/ 0 h 3840"/>
                <a:gd name="T14" fmla="*/ 1 w 12672"/>
                <a:gd name="T15" fmla="*/ 0 h 3840"/>
                <a:gd name="T16" fmla="*/ 1 w 12672"/>
                <a:gd name="T17" fmla="*/ 0 h 3840"/>
                <a:gd name="T18" fmla="*/ 1 w 12672"/>
                <a:gd name="T19" fmla="*/ 0 h 3840"/>
                <a:gd name="T20" fmla="*/ 1 w 12672"/>
                <a:gd name="T21" fmla="*/ 0 h 3840"/>
                <a:gd name="T22" fmla="*/ 1 w 12672"/>
                <a:gd name="T23" fmla="*/ 0 h 3840"/>
                <a:gd name="T24" fmla="*/ 1 w 12672"/>
                <a:gd name="T25" fmla="*/ 0 h 3840"/>
                <a:gd name="T26" fmla="*/ 1 w 12672"/>
                <a:gd name="T27" fmla="*/ 0 h 3840"/>
                <a:gd name="T28" fmla="*/ 0 w 12672"/>
                <a:gd name="T29" fmla="*/ 0 h 3840"/>
                <a:gd name="T30" fmla="*/ 0 w 12672"/>
                <a:gd name="T31" fmla="*/ 0 h 3840"/>
                <a:gd name="T32" fmla="*/ 0 w 12672"/>
                <a:gd name="T33" fmla="*/ 0 h 3840"/>
                <a:gd name="T34" fmla="*/ 0 w 12672"/>
                <a:gd name="T35" fmla="*/ 0 h 3840"/>
                <a:gd name="T36" fmla="*/ 0 w 12672"/>
                <a:gd name="T37" fmla="*/ 0 h 38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672"/>
                <a:gd name="T58" fmla="*/ 0 h 3840"/>
                <a:gd name="T59" fmla="*/ 12672 w 12672"/>
                <a:gd name="T60" fmla="*/ 3840 h 38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672" h="3840">
                  <a:moveTo>
                    <a:pt x="0" y="640"/>
                  </a:moveTo>
                  <a:cubicBezTo>
                    <a:pt x="0" y="287"/>
                    <a:pt x="287" y="0"/>
                    <a:pt x="640" y="0"/>
                  </a:cubicBezTo>
                  <a:cubicBezTo>
                    <a:pt x="640" y="0"/>
                    <a:pt x="640" y="0"/>
                    <a:pt x="640" y="0"/>
                  </a:cubicBezTo>
                  <a:lnTo>
                    <a:pt x="12032" y="0"/>
                  </a:lnTo>
                  <a:cubicBezTo>
                    <a:pt x="12386" y="0"/>
                    <a:pt x="12672" y="287"/>
                    <a:pt x="12672" y="640"/>
                  </a:cubicBezTo>
                  <a:cubicBezTo>
                    <a:pt x="12672" y="640"/>
                    <a:pt x="12672" y="640"/>
                    <a:pt x="12672" y="640"/>
                  </a:cubicBezTo>
                  <a:lnTo>
                    <a:pt x="12672" y="3200"/>
                  </a:lnTo>
                  <a:cubicBezTo>
                    <a:pt x="12672" y="3554"/>
                    <a:pt x="12386" y="3840"/>
                    <a:pt x="12032" y="3840"/>
                  </a:cubicBezTo>
                  <a:cubicBezTo>
                    <a:pt x="12032" y="3840"/>
                    <a:pt x="12032" y="3840"/>
                    <a:pt x="12032" y="3840"/>
                  </a:cubicBezTo>
                  <a:lnTo>
                    <a:pt x="640" y="3840"/>
                  </a:lnTo>
                  <a:cubicBezTo>
                    <a:pt x="287" y="3840"/>
                    <a:pt x="0" y="3554"/>
                    <a:pt x="0" y="3200"/>
                  </a:cubicBezTo>
                  <a:cubicBezTo>
                    <a:pt x="0" y="3200"/>
                    <a:pt x="0" y="3200"/>
                    <a:pt x="0" y="3200"/>
                  </a:cubicBezTo>
                  <a:lnTo>
                    <a:pt x="0" y="640"/>
                  </a:lnTo>
                  <a:close/>
                </a:path>
              </a:pathLst>
            </a:custGeom>
            <a:solidFill>
              <a:srgbClr val="DCE6F2"/>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840" name="Freeform 57"/>
            <p:cNvSpPr>
              <a:spLocks noEditPoints="1"/>
            </p:cNvSpPr>
            <p:nvPr/>
          </p:nvSpPr>
          <p:spPr bwMode="auto">
            <a:xfrm>
              <a:off x="1172" y="667"/>
              <a:ext cx="4084" cy="1241"/>
            </a:xfrm>
            <a:custGeom>
              <a:avLst/>
              <a:gdLst>
                <a:gd name="T0" fmla="*/ 0 w 12688"/>
                <a:gd name="T1" fmla="*/ 0 h 3856"/>
                <a:gd name="T2" fmla="*/ 0 w 12688"/>
                <a:gd name="T3" fmla="*/ 0 h 3856"/>
                <a:gd name="T4" fmla="*/ 0 w 12688"/>
                <a:gd name="T5" fmla="*/ 0 h 3856"/>
                <a:gd name="T6" fmla="*/ 0 w 12688"/>
                <a:gd name="T7" fmla="*/ 0 h 3856"/>
                <a:gd name="T8" fmla="*/ 0 w 12688"/>
                <a:gd name="T9" fmla="*/ 0 h 3856"/>
                <a:gd name="T10" fmla="*/ 0 w 12688"/>
                <a:gd name="T11" fmla="*/ 0 h 3856"/>
                <a:gd name="T12" fmla="*/ 1 w 12688"/>
                <a:gd name="T13" fmla="*/ 0 h 3856"/>
                <a:gd name="T14" fmla="*/ 1 w 12688"/>
                <a:gd name="T15" fmla="*/ 0 h 3856"/>
                <a:gd name="T16" fmla="*/ 1 w 12688"/>
                <a:gd name="T17" fmla="*/ 0 h 3856"/>
                <a:gd name="T18" fmla="*/ 1 w 12688"/>
                <a:gd name="T19" fmla="*/ 0 h 3856"/>
                <a:gd name="T20" fmla="*/ 1 w 12688"/>
                <a:gd name="T21" fmla="*/ 0 h 3856"/>
                <a:gd name="T22" fmla="*/ 1 w 12688"/>
                <a:gd name="T23" fmla="*/ 0 h 3856"/>
                <a:gd name="T24" fmla="*/ 1 w 12688"/>
                <a:gd name="T25" fmla="*/ 0 h 3856"/>
                <a:gd name="T26" fmla="*/ 1 w 12688"/>
                <a:gd name="T27" fmla="*/ 0 h 3856"/>
                <a:gd name="T28" fmla="*/ 1 w 12688"/>
                <a:gd name="T29" fmla="*/ 0 h 3856"/>
                <a:gd name="T30" fmla="*/ 1 w 12688"/>
                <a:gd name="T31" fmla="*/ 0 h 3856"/>
                <a:gd name="T32" fmla="*/ 1 w 12688"/>
                <a:gd name="T33" fmla="*/ 0 h 3856"/>
                <a:gd name="T34" fmla="*/ 1 w 12688"/>
                <a:gd name="T35" fmla="*/ 0 h 3856"/>
                <a:gd name="T36" fmla="*/ 0 w 12688"/>
                <a:gd name="T37" fmla="*/ 0 h 3856"/>
                <a:gd name="T38" fmla="*/ 0 w 12688"/>
                <a:gd name="T39" fmla="*/ 0 h 3856"/>
                <a:gd name="T40" fmla="*/ 0 w 12688"/>
                <a:gd name="T41" fmla="*/ 0 h 3856"/>
                <a:gd name="T42" fmla="*/ 0 w 12688"/>
                <a:gd name="T43" fmla="*/ 0 h 3856"/>
                <a:gd name="T44" fmla="*/ 0 w 12688"/>
                <a:gd name="T45" fmla="*/ 0 h 3856"/>
                <a:gd name="T46" fmla="*/ 0 w 12688"/>
                <a:gd name="T47" fmla="*/ 0 h 3856"/>
                <a:gd name="T48" fmla="*/ 0 w 12688"/>
                <a:gd name="T49" fmla="*/ 0 h 3856"/>
                <a:gd name="T50" fmla="*/ 0 w 12688"/>
                <a:gd name="T51" fmla="*/ 0 h 3856"/>
                <a:gd name="T52" fmla="*/ 0 w 12688"/>
                <a:gd name="T53" fmla="*/ 0 h 3856"/>
                <a:gd name="T54" fmla="*/ 0 w 12688"/>
                <a:gd name="T55" fmla="*/ 0 h 3856"/>
                <a:gd name="T56" fmla="*/ 0 w 12688"/>
                <a:gd name="T57" fmla="*/ 0 h 3856"/>
                <a:gd name="T58" fmla="*/ 0 w 12688"/>
                <a:gd name="T59" fmla="*/ 0 h 3856"/>
                <a:gd name="T60" fmla="*/ 1 w 12688"/>
                <a:gd name="T61" fmla="*/ 0 h 3856"/>
                <a:gd name="T62" fmla="*/ 1 w 12688"/>
                <a:gd name="T63" fmla="*/ 0 h 3856"/>
                <a:gd name="T64" fmla="*/ 1 w 12688"/>
                <a:gd name="T65" fmla="*/ 0 h 3856"/>
                <a:gd name="T66" fmla="*/ 1 w 12688"/>
                <a:gd name="T67" fmla="*/ 0 h 3856"/>
                <a:gd name="T68" fmla="*/ 1 w 12688"/>
                <a:gd name="T69" fmla="*/ 0 h 3856"/>
                <a:gd name="T70" fmla="*/ 1 w 12688"/>
                <a:gd name="T71" fmla="*/ 0 h 3856"/>
                <a:gd name="T72" fmla="*/ 1 w 12688"/>
                <a:gd name="T73" fmla="*/ 0 h 3856"/>
                <a:gd name="T74" fmla="*/ 1 w 12688"/>
                <a:gd name="T75" fmla="*/ 0 h 3856"/>
                <a:gd name="T76" fmla="*/ 1 w 12688"/>
                <a:gd name="T77" fmla="*/ 0 h 3856"/>
                <a:gd name="T78" fmla="*/ 1 w 12688"/>
                <a:gd name="T79" fmla="*/ 0 h 3856"/>
                <a:gd name="T80" fmla="*/ 1 w 12688"/>
                <a:gd name="T81" fmla="*/ 0 h 3856"/>
                <a:gd name="T82" fmla="*/ 1 w 12688"/>
                <a:gd name="T83" fmla="*/ 0 h 3856"/>
                <a:gd name="T84" fmla="*/ 0 w 12688"/>
                <a:gd name="T85" fmla="*/ 0 h 3856"/>
                <a:gd name="T86" fmla="*/ 0 w 12688"/>
                <a:gd name="T87" fmla="*/ 0 h 3856"/>
                <a:gd name="T88" fmla="*/ 0 w 12688"/>
                <a:gd name="T89" fmla="*/ 0 h 3856"/>
                <a:gd name="T90" fmla="*/ 0 w 12688"/>
                <a:gd name="T91" fmla="*/ 0 h 3856"/>
                <a:gd name="T92" fmla="*/ 0 w 12688"/>
                <a:gd name="T93" fmla="*/ 0 h 3856"/>
                <a:gd name="T94" fmla="*/ 0 w 12688"/>
                <a:gd name="T95" fmla="*/ 0 h 385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2688"/>
                <a:gd name="T145" fmla="*/ 0 h 3856"/>
                <a:gd name="T146" fmla="*/ 12688 w 12688"/>
                <a:gd name="T147" fmla="*/ 3856 h 385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2688" h="3856">
                  <a:moveTo>
                    <a:pt x="0" y="648"/>
                  </a:moveTo>
                  <a:lnTo>
                    <a:pt x="3" y="583"/>
                  </a:lnTo>
                  <a:lnTo>
                    <a:pt x="14" y="518"/>
                  </a:lnTo>
                  <a:lnTo>
                    <a:pt x="30" y="456"/>
                  </a:lnTo>
                  <a:lnTo>
                    <a:pt x="51" y="397"/>
                  </a:lnTo>
                  <a:cubicBezTo>
                    <a:pt x="51" y="396"/>
                    <a:pt x="51" y="396"/>
                    <a:pt x="51" y="396"/>
                  </a:cubicBezTo>
                  <a:lnTo>
                    <a:pt x="110" y="287"/>
                  </a:lnTo>
                  <a:cubicBezTo>
                    <a:pt x="111" y="286"/>
                    <a:pt x="111" y="286"/>
                    <a:pt x="111" y="285"/>
                  </a:cubicBezTo>
                  <a:lnTo>
                    <a:pt x="190" y="191"/>
                  </a:lnTo>
                  <a:cubicBezTo>
                    <a:pt x="191" y="191"/>
                    <a:pt x="191" y="191"/>
                    <a:pt x="191" y="190"/>
                  </a:cubicBezTo>
                  <a:lnTo>
                    <a:pt x="285" y="111"/>
                  </a:lnTo>
                  <a:cubicBezTo>
                    <a:pt x="286" y="111"/>
                    <a:pt x="286" y="111"/>
                    <a:pt x="287" y="110"/>
                  </a:cubicBezTo>
                  <a:lnTo>
                    <a:pt x="396" y="51"/>
                  </a:lnTo>
                  <a:cubicBezTo>
                    <a:pt x="396" y="51"/>
                    <a:pt x="396" y="51"/>
                    <a:pt x="397" y="51"/>
                  </a:cubicBezTo>
                  <a:lnTo>
                    <a:pt x="456" y="30"/>
                  </a:lnTo>
                  <a:lnTo>
                    <a:pt x="517" y="14"/>
                  </a:lnTo>
                  <a:lnTo>
                    <a:pt x="582" y="4"/>
                  </a:lnTo>
                  <a:lnTo>
                    <a:pt x="648" y="0"/>
                  </a:lnTo>
                  <a:lnTo>
                    <a:pt x="12040" y="0"/>
                  </a:lnTo>
                  <a:lnTo>
                    <a:pt x="12107" y="3"/>
                  </a:lnTo>
                  <a:lnTo>
                    <a:pt x="12171" y="14"/>
                  </a:lnTo>
                  <a:lnTo>
                    <a:pt x="12233" y="30"/>
                  </a:lnTo>
                  <a:lnTo>
                    <a:pt x="12292" y="51"/>
                  </a:lnTo>
                  <a:cubicBezTo>
                    <a:pt x="12293" y="51"/>
                    <a:pt x="12293" y="51"/>
                    <a:pt x="12293" y="51"/>
                  </a:cubicBezTo>
                  <a:lnTo>
                    <a:pt x="12402" y="110"/>
                  </a:lnTo>
                  <a:cubicBezTo>
                    <a:pt x="12403" y="111"/>
                    <a:pt x="12403" y="111"/>
                    <a:pt x="12404" y="111"/>
                  </a:cubicBezTo>
                  <a:lnTo>
                    <a:pt x="12499" y="190"/>
                  </a:lnTo>
                  <a:cubicBezTo>
                    <a:pt x="12499" y="191"/>
                    <a:pt x="12499" y="191"/>
                    <a:pt x="12500" y="191"/>
                  </a:cubicBezTo>
                  <a:lnTo>
                    <a:pt x="12578" y="285"/>
                  </a:lnTo>
                  <a:cubicBezTo>
                    <a:pt x="12578" y="286"/>
                    <a:pt x="12578" y="286"/>
                    <a:pt x="12579" y="287"/>
                  </a:cubicBezTo>
                  <a:lnTo>
                    <a:pt x="12638" y="396"/>
                  </a:lnTo>
                  <a:cubicBezTo>
                    <a:pt x="12638" y="396"/>
                    <a:pt x="12638" y="396"/>
                    <a:pt x="12638" y="397"/>
                  </a:cubicBezTo>
                  <a:lnTo>
                    <a:pt x="12659" y="456"/>
                  </a:lnTo>
                  <a:lnTo>
                    <a:pt x="12675" y="517"/>
                  </a:lnTo>
                  <a:lnTo>
                    <a:pt x="12685" y="582"/>
                  </a:lnTo>
                  <a:lnTo>
                    <a:pt x="12688" y="648"/>
                  </a:lnTo>
                  <a:lnTo>
                    <a:pt x="12688" y="3208"/>
                  </a:lnTo>
                  <a:lnTo>
                    <a:pt x="12685" y="3275"/>
                  </a:lnTo>
                  <a:lnTo>
                    <a:pt x="12675" y="3339"/>
                  </a:lnTo>
                  <a:lnTo>
                    <a:pt x="12659" y="3401"/>
                  </a:lnTo>
                  <a:lnTo>
                    <a:pt x="12638" y="3460"/>
                  </a:lnTo>
                  <a:cubicBezTo>
                    <a:pt x="12638" y="3461"/>
                    <a:pt x="12638" y="3461"/>
                    <a:pt x="12638" y="3461"/>
                  </a:cubicBezTo>
                  <a:lnTo>
                    <a:pt x="12579" y="3570"/>
                  </a:lnTo>
                  <a:cubicBezTo>
                    <a:pt x="12578" y="3571"/>
                    <a:pt x="12578" y="3571"/>
                    <a:pt x="12578" y="3572"/>
                  </a:cubicBezTo>
                  <a:lnTo>
                    <a:pt x="12500" y="3667"/>
                  </a:lnTo>
                  <a:cubicBezTo>
                    <a:pt x="12499" y="3667"/>
                    <a:pt x="12499" y="3667"/>
                    <a:pt x="12499" y="3668"/>
                  </a:cubicBezTo>
                  <a:lnTo>
                    <a:pt x="12404" y="3746"/>
                  </a:lnTo>
                  <a:cubicBezTo>
                    <a:pt x="12403" y="3746"/>
                    <a:pt x="12403" y="3746"/>
                    <a:pt x="12402" y="3747"/>
                  </a:cubicBezTo>
                  <a:lnTo>
                    <a:pt x="12293" y="3806"/>
                  </a:lnTo>
                  <a:cubicBezTo>
                    <a:pt x="12293" y="3806"/>
                    <a:pt x="12293" y="3806"/>
                    <a:pt x="12292" y="3806"/>
                  </a:cubicBezTo>
                  <a:lnTo>
                    <a:pt x="12234" y="3827"/>
                  </a:lnTo>
                  <a:lnTo>
                    <a:pt x="12171" y="3843"/>
                  </a:lnTo>
                  <a:lnTo>
                    <a:pt x="12108" y="3853"/>
                  </a:lnTo>
                  <a:lnTo>
                    <a:pt x="12041" y="3856"/>
                  </a:lnTo>
                  <a:lnTo>
                    <a:pt x="648" y="3856"/>
                  </a:lnTo>
                  <a:lnTo>
                    <a:pt x="583" y="3853"/>
                  </a:lnTo>
                  <a:lnTo>
                    <a:pt x="518" y="3843"/>
                  </a:lnTo>
                  <a:lnTo>
                    <a:pt x="456" y="3827"/>
                  </a:lnTo>
                  <a:lnTo>
                    <a:pt x="397" y="3806"/>
                  </a:lnTo>
                  <a:cubicBezTo>
                    <a:pt x="396" y="3806"/>
                    <a:pt x="396" y="3806"/>
                    <a:pt x="396" y="3806"/>
                  </a:cubicBezTo>
                  <a:lnTo>
                    <a:pt x="287" y="3747"/>
                  </a:lnTo>
                  <a:cubicBezTo>
                    <a:pt x="286" y="3746"/>
                    <a:pt x="286" y="3746"/>
                    <a:pt x="285" y="3746"/>
                  </a:cubicBezTo>
                  <a:lnTo>
                    <a:pt x="191" y="3668"/>
                  </a:lnTo>
                  <a:cubicBezTo>
                    <a:pt x="191" y="3667"/>
                    <a:pt x="191" y="3667"/>
                    <a:pt x="190" y="3667"/>
                  </a:cubicBezTo>
                  <a:lnTo>
                    <a:pt x="111" y="3572"/>
                  </a:lnTo>
                  <a:cubicBezTo>
                    <a:pt x="111" y="3571"/>
                    <a:pt x="111" y="3571"/>
                    <a:pt x="110" y="3570"/>
                  </a:cubicBezTo>
                  <a:lnTo>
                    <a:pt x="51" y="3461"/>
                  </a:lnTo>
                  <a:cubicBezTo>
                    <a:pt x="51" y="3461"/>
                    <a:pt x="51" y="3461"/>
                    <a:pt x="51" y="3460"/>
                  </a:cubicBezTo>
                  <a:lnTo>
                    <a:pt x="30" y="3402"/>
                  </a:lnTo>
                  <a:lnTo>
                    <a:pt x="14" y="3339"/>
                  </a:lnTo>
                  <a:lnTo>
                    <a:pt x="4" y="3276"/>
                  </a:lnTo>
                  <a:lnTo>
                    <a:pt x="0" y="3209"/>
                  </a:lnTo>
                  <a:lnTo>
                    <a:pt x="0" y="648"/>
                  </a:lnTo>
                  <a:close/>
                  <a:moveTo>
                    <a:pt x="16" y="3208"/>
                  </a:moveTo>
                  <a:lnTo>
                    <a:pt x="19" y="3273"/>
                  </a:lnTo>
                  <a:lnTo>
                    <a:pt x="29" y="3335"/>
                  </a:lnTo>
                  <a:lnTo>
                    <a:pt x="45" y="3397"/>
                  </a:lnTo>
                  <a:lnTo>
                    <a:pt x="66" y="3455"/>
                  </a:lnTo>
                  <a:lnTo>
                    <a:pt x="66" y="3454"/>
                  </a:lnTo>
                  <a:lnTo>
                    <a:pt x="125" y="3563"/>
                  </a:lnTo>
                  <a:lnTo>
                    <a:pt x="124" y="3561"/>
                  </a:lnTo>
                  <a:lnTo>
                    <a:pt x="203" y="3656"/>
                  </a:lnTo>
                  <a:lnTo>
                    <a:pt x="202" y="3655"/>
                  </a:lnTo>
                  <a:lnTo>
                    <a:pt x="296" y="3733"/>
                  </a:lnTo>
                  <a:lnTo>
                    <a:pt x="294" y="3732"/>
                  </a:lnTo>
                  <a:lnTo>
                    <a:pt x="403" y="3791"/>
                  </a:lnTo>
                  <a:lnTo>
                    <a:pt x="402" y="3791"/>
                  </a:lnTo>
                  <a:lnTo>
                    <a:pt x="460" y="3812"/>
                  </a:lnTo>
                  <a:lnTo>
                    <a:pt x="521" y="3828"/>
                  </a:lnTo>
                  <a:lnTo>
                    <a:pt x="584" y="3837"/>
                  </a:lnTo>
                  <a:lnTo>
                    <a:pt x="648" y="3840"/>
                  </a:lnTo>
                  <a:lnTo>
                    <a:pt x="12040" y="3840"/>
                  </a:lnTo>
                  <a:lnTo>
                    <a:pt x="12105" y="3838"/>
                  </a:lnTo>
                  <a:lnTo>
                    <a:pt x="12167" y="3828"/>
                  </a:lnTo>
                  <a:lnTo>
                    <a:pt x="12229" y="3812"/>
                  </a:lnTo>
                  <a:lnTo>
                    <a:pt x="12287" y="3791"/>
                  </a:lnTo>
                  <a:lnTo>
                    <a:pt x="12286" y="3791"/>
                  </a:lnTo>
                  <a:lnTo>
                    <a:pt x="12395" y="3732"/>
                  </a:lnTo>
                  <a:lnTo>
                    <a:pt x="12393" y="3733"/>
                  </a:lnTo>
                  <a:lnTo>
                    <a:pt x="12488" y="3655"/>
                  </a:lnTo>
                  <a:lnTo>
                    <a:pt x="12487" y="3656"/>
                  </a:lnTo>
                  <a:lnTo>
                    <a:pt x="12565" y="3561"/>
                  </a:lnTo>
                  <a:lnTo>
                    <a:pt x="12564" y="3563"/>
                  </a:lnTo>
                  <a:lnTo>
                    <a:pt x="12623" y="3454"/>
                  </a:lnTo>
                  <a:lnTo>
                    <a:pt x="12623" y="3455"/>
                  </a:lnTo>
                  <a:lnTo>
                    <a:pt x="12644" y="3397"/>
                  </a:lnTo>
                  <a:lnTo>
                    <a:pt x="12660" y="3336"/>
                  </a:lnTo>
                  <a:lnTo>
                    <a:pt x="12669" y="3274"/>
                  </a:lnTo>
                  <a:lnTo>
                    <a:pt x="12672" y="3208"/>
                  </a:lnTo>
                  <a:lnTo>
                    <a:pt x="12672" y="649"/>
                  </a:lnTo>
                  <a:lnTo>
                    <a:pt x="12670" y="585"/>
                  </a:lnTo>
                  <a:lnTo>
                    <a:pt x="12660" y="521"/>
                  </a:lnTo>
                  <a:lnTo>
                    <a:pt x="12644" y="461"/>
                  </a:lnTo>
                  <a:lnTo>
                    <a:pt x="12623" y="402"/>
                  </a:lnTo>
                  <a:lnTo>
                    <a:pt x="12623" y="403"/>
                  </a:lnTo>
                  <a:lnTo>
                    <a:pt x="12564" y="294"/>
                  </a:lnTo>
                  <a:lnTo>
                    <a:pt x="12565" y="296"/>
                  </a:lnTo>
                  <a:lnTo>
                    <a:pt x="12487" y="202"/>
                  </a:lnTo>
                  <a:lnTo>
                    <a:pt x="12488" y="203"/>
                  </a:lnTo>
                  <a:lnTo>
                    <a:pt x="12393" y="124"/>
                  </a:lnTo>
                  <a:lnTo>
                    <a:pt x="12395" y="125"/>
                  </a:lnTo>
                  <a:lnTo>
                    <a:pt x="12286" y="66"/>
                  </a:lnTo>
                  <a:lnTo>
                    <a:pt x="12287" y="66"/>
                  </a:lnTo>
                  <a:lnTo>
                    <a:pt x="12229" y="45"/>
                  </a:lnTo>
                  <a:lnTo>
                    <a:pt x="12168" y="29"/>
                  </a:lnTo>
                  <a:lnTo>
                    <a:pt x="12106" y="19"/>
                  </a:lnTo>
                  <a:lnTo>
                    <a:pt x="12040" y="16"/>
                  </a:lnTo>
                  <a:lnTo>
                    <a:pt x="649" y="16"/>
                  </a:lnTo>
                  <a:lnTo>
                    <a:pt x="585" y="19"/>
                  </a:lnTo>
                  <a:lnTo>
                    <a:pt x="521" y="29"/>
                  </a:lnTo>
                  <a:lnTo>
                    <a:pt x="461" y="45"/>
                  </a:lnTo>
                  <a:lnTo>
                    <a:pt x="402" y="66"/>
                  </a:lnTo>
                  <a:lnTo>
                    <a:pt x="403" y="66"/>
                  </a:lnTo>
                  <a:lnTo>
                    <a:pt x="294" y="125"/>
                  </a:lnTo>
                  <a:lnTo>
                    <a:pt x="296" y="124"/>
                  </a:lnTo>
                  <a:lnTo>
                    <a:pt x="202" y="203"/>
                  </a:lnTo>
                  <a:lnTo>
                    <a:pt x="203" y="202"/>
                  </a:lnTo>
                  <a:lnTo>
                    <a:pt x="124" y="296"/>
                  </a:lnTo>
                  <a:lnTo>
                    <a:pt x="125" y="294"/>
                  </a:lnTo>
                  <a:lnTo>
                    <a:pt x="66" y="403"/>
                  </a:lnTo>
                  <a:lnTo>
                    <a:pt x="66" y="402"/>
                  </a:lnTo>
                  <a:lnTo>
                    <a:pt x="45" y="460"/>
                  </a:lnTo>
                  <a:lnTo>
                    <a:pt x="29" y="521"/>
                  </a:lnTo>
                  <a:lnTo>
                    <a:pt x="19" y="584"/>
                  </a:lnTo>
                  <a:lnTo>
                    <a:pt x="16" y="648"/>
                  </a:lnTo>
                  <a:lnTo>
                    <a:pt x="16" y="3208"/>
                  </a:lnTo>
                  <a:close/>
                </a:path>
              </a:pathLst>
            </a:custGeom>
            <a:solidFill>
              <a:srgbClr val="008000"/>
            </a:solidFill>
            <a:ln w="0">
              <a:solidFill>
                <a:srgbClr val="008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841" name="Rectangle 58"/>
            <p:cNvSpPr>
              <a:spLocks noChangeArrowheads="1"/>
            </p:cNvSpPr>
            <p:nvPr/>
          </p:nvSpPr>
          <p:spPr bwMode="auto">
            <a:xfrm>
              <a:off x="1285" y="808"/>
              <a:ext cx="39" cy="136"/>
            </a:xfrm>
            <a:prstGeom prst="rect">
              <a:avLst/>
            </a:prstGeom>
            <a:noFill/>
            <a:ln w="9525">
              <a:noFill/>
              <a:miter lim="800000"/>
              <a:headEnd/>
              <a:tailEnd/>
            </a:ln>
          </p:spPr>
          <p:txBody>
            <a:bodyPr wrap="none" lIns="0" tIns="0" rIns="0" bIns="0">
              <a:spAutoFit/>
            </a:bodyPr>
            <a:lstStyle/>
            <a:p>
              <a:r>
                <a:rPr lang="en-US" sz="1400" dirty="0" smtClean="0">
                  <a:solidFill>
                    <a:srgbClr val="000000"/>
                  </a:solidFill>
                  <a:latin typeface="Arial" pitchFamily="34" charset="0"/>
                  <a:ea typeface="ＭＳ Ｐゴシック" pitchFamily="34" charset="-128"/>
                  <a:cs typeface="Arial" pitchFamily="34" charset="0"/>
                </a:rPr>
                <a:t>•</a:t>
              </a:r>
              <a:endParaRPr lang="en-US" dirty="0" smtClean="0">
                <a:solidFill>
                  <a:prstClr val="black"/>
                </a:solidFill>
                <a:latin typeface="Arial" pitchFamily="34" charset="0"/>
                <a:ea typeface="ＭＳ Ｐゴシック" pitchFamily="34" charset="-128"/>
                <a:cs typeface="Arial" pitchFamily="34" charset="0"/>
              </a:endParaRPr>
            </a:p>
          </p:txBody>
        </p:sp>
        <p:sp>
          <p:nvSpPr>
            <p:cNvPr id="118842" name="Rectangle 59"/>
            <p:cNvSpPr>
              <a:spLocks noChangeArrowheads="1"/>
            </p:cNvSpPr>
            <p:nvPr/>
          </p:nvSpPr>
          <p:spPr bwMode="auto">
            <a:xfrm>
              <a:off x="1429" y="803"/>
              <a:ext cx="321"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CERC</a:t>
              </a:r>
              <a:endParaRPr lang="en-US" smtClean="0">
                <a:solidFill>
                  <a:prstClr val="black"/>
                </a:solidFill>
                <a:latin typeface="Arial" pitchFamily="34" charset="0"/>
                <a:ea typeface="ＭＳ Ｐゴシック" pitchFamily="34" charset="-128"/>
                <a:cs typeface="Arial" pitchFamily="34" charset="0"/>
              </a:endParaRPr>
            </a:p>
          </p:txBody>
        </p:sp>
        <p:sp>
          <p:nvSpPr>
            <p:cNvPr id="118843" name="Rectangle 60"/>
            <p:cNvSpPr>
              <a:spLocks noChangeArrowheads="1"/>
            </p:cNvSpPr>
            <p:nvPr/>
          </p:nvSpPr>
          <p:spPr bwMode="auto">
            <a:xfrm>
              <a:off x="1748" y="803"/>
              <a:ext cx="239"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REC</a:t>
              </a:r>
              <a:endParaRPr lang="en-US" smtClean="0">
                <a:solidFill>
                  <a:prstClr val="black"/>
                </a:solidFill>
                <a:latin typeface="Arial" pitchFamily="34" charset="0"/>
                <a:ea typeface="ＭＳ Ｐゴシック" pitchFamily="34" charset="-128"/>
                <a:cs typeface="Arial" pitchFamily="34" charset="0"/>
              </a:endParaRPr>
            </a:p>
          </p:txBody>
        </p:sp>
        <p:sp>
          <p:nvSpPr>
            <p:cNvPr id="118844" name="Rectangle 61"/>
            <p:cNvSpPr>
              <a:spLocks noChangeArrowheads="1"/>
            </p:cNvSpPr>
            <p:nvPr/>
          </p:nvSpPr>
          <p:spPr bwMode="auto">
            <a:xfrm>
              <a:off x="1995" y="803"/>
              <a:ext cx="627"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Regulations,</a:t>
              </a:r>
              <a:endParaRPr lang="en-US" smtClean="0">
                <a:solidFill>
                  <a:prstClr val="black"/>
                </a:solidFill>
                <a:latin typeface="Arial" pitchFamily="34" charset="0"/>
                <a:ea typeface="ＭＳ Ｐゴシック" pitchFamily="34" charset="-128"/>
                <a:cs typeface="Arial" pitchFamily="34" charset="0"/>
              </a:endParaRPr>
            </a:p>
          </p:txBody>
        </p:sp>
        <p:sp>
          <p:nvSpPr>
            <p:cNvPr id="118845" name="Rectangle 62"/>
            <p:cNvSpPr>
              <a:spLocks noChangeArrowheads="1"/>
            </p:cNvSpPr>
            <p:nvPr/>
          </p:nvSpPr>
          <p:spPr bwMode="auto">
            <a:xfrm>
              <a:off x="2629" y="803"/>
              <a:ext cx="250"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846" name="Rectangle 63"/>
            <p:cNvSpPr>
              <a:spLocks noChangeArrowheads="1"/>
            </p:cNvSpPr>
            <p:nvPr/>
          </p:nvSpPr>
          <p:spPr bwMode="auto">
            <a:xfrm>
              <a:off x="2876" y="803"/>
              <a:ext cx="219"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(Jan</a:t>
              </a:r>
              <a:endParaRPr lang="en-US" smtClean="0">
                <a:solidFill>
                  <a:prstClr val="black"/>
                </a:solidFill>
                <a:latin typeface="Arial" pitchFamily="34" charset="0"/>
                <a:ea typeface="ＭＳ Ｐゴシック" pitchFamily="34" charset="-128"/>
                <a:cs typeface="Arial" pitchFamily="34" charset="0"/>
              </a:endParaRPr>
            </a:p>
          </p:txBody>
        </p:sp>
        <p:sp>
          <p:nvSpPr>
            <p:cNvPr id="118847" name="Rectangle 64"/>
            <p:cNvSpPr>
              <a:spLocks noChangeArrowheads="1"/>
            </p:cNvSpPr>
            <p:nvPr/>
          </p:nvSpPr>
          <p:spPr bwMode="auto">
            <a:xfrm>
              <a:off x="3097" y="803"/>
              <a:ext cx="250"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848" name="Rectangle 65"/>
            <p:cNvSpPr>
              <a:spLocks noChangeArrowheads="1"/>
            </p:cNvSpPr>
            <p:nvPr/>
          </p:nvSpPr>
          <p:spPr bwMode="auto">
            <a:xfrm>
              <a:off x="3324" y="803"/>
              <a:ext cx="37"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49" name="Rectangle 66"/>
            <p:cNvSpPr>
              <a:spLocks noChangeArrowheads="1"/>
            </p:cNvSpPr>
            <p:nvPr/>
          </p:nvSpPr>
          <p:spPr bwMode="auto">
            <a:xfrm>
              <a:off x="1285" y="937"/>
              <a:ext cx="39"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50" name="Rectangle 67"/>
            <p:cNvSpPr>
              <a:spLocks noChangeArrowheads="1"/>
            </p:cNvSpPr>
            <p:nvPr/>
          </p:nvSpPr>
          <p:spPr bwMode="auto">
            <a:xfrm>
              <a:off x="1429" y="932"/>
              <a:ext cx="238"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FOR</a:t>
              </a:r>
              <a:endParaRPr lang="en-US" smtClean="0">
                <a:solidFill>
                  <a:prstClr val="black"/>
                </a:solidFill>
                <a:latin typeface="Arial" pitchFamily="34" charset="0"/>
                <a:ea typeface="ＭＳ Ｐゴシック" pitchFamily="34" charset="-128"/>
                <a:cs typeface="Arial" pitchFamily="34" charset="0"/>
              </a:endParaRPr>
            </a:p>
          </p:txBody>
        </p:sp>
        <p:sp>
          <p:nvSpPr>
            <p:cNvPr id="118851" name="Rectangle 68"/>
            <p:cNvSpPr>
              <a:spLocks noChangeArrowheads="1"/>
            </p:cNvSpPr>
            <p:nvPr/>
          </p:nvSpPr>
          <p:spPr bwMode="auto">
            <a:xfrm>
              <a:off x="1671" y="932"/>
              <a:ext cx="307"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Model</a:t>
              </a:r>
              <a:endParaRPr lang="en-US" smtClean="0">
                <a:solidFill>
                  <a:prstClr val="black"/>
                </a:solidFill>
                <a:latin typeface="Arial" pitchFamily="34" charset="0"/>
                <a:ea typeface="ＭＳ Ｐゴシック" pitchFamily="34" charset="-128"/>
                <a:cs typeface="Arial" pitchFamily="34" charset="0"/>
              </a:endParaRPr>
            </a:p>
          </p:txBody>
        </p:sp>
        <p:sp>
          <p:nvSpPr>
            <p:cNvPr id="118852" name="Rectangle 69"/>
            <p:cNvSpPr>
              <a:spLocks noChangeArrowheads="1"/>
            </p:cNvSpPr>
            <p:nvPr/>
          </p:nvSpPr>
          <p:spPr bwMode="auto">
            <a:xfrm>
              <a:off x="2016" y="932"/>
              <a:ext cx="239"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REC</a:t>
              </a:r>
              <a:endParaRPr lang="en-US" smtClean="0">
                <a:solidFill>
                  <a:prstClr val="black"/>
                </a:solidFill>
                <a:latin typeface="Arial" pitchFamily="34" charset="0"/>
                <a:ea typeface="ＭＳ Ｐゴシック" pitchFamily="34" charset="-128"/>
                <a:cs typeface="Arial" pitchFamily="34" charset="0"/>
              </a:endParaRPr>
            </a:p>
          </p:txBody>
        </p:sp>
        <p:sp>
          <p:nvSpPr>
            <p:cNvPr id="118853" name="Rectangle 70"/>
            <p:cNvSpPr>
              <a:spLocks noChangeArrowheads="1"/>
            </p:cNvSpPr>
            <p:nvPr/>
          </p:nvSpPr>
          <p:spPr bwMode="auto">
            <a:xfrm>
              <a:off x="2263" y="932"/>
              <a:ext cx="596"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Regulations</a:t>
              </a:r>
              <a:endParaRPr lang="en-US" smtClean="0">
                <a:solidFill>
                  <a:prstClr val="black"/>
                </a:solidFill>
                <a:latin typeface="Arial" pitchFamily="34" charset="0"/>
                <a:ea typeface="ＭＳ Ｐゴシック" pitchFamily="34" charset="-128"/>
                <a:cs typeface="Arial" pitchFamily="34" charset="0"/>
              </a:endParaRPr>
            </a:p>
          </p:txBody>
        </p:sp>
        <p:sp>
          <p:nvSpPr>
            <p:cNvPr id="118854" name="Rectangle 71"/>
            <p:cNvSpPr>
              <a:spLocks noChangeArrowheads="1"/>
            </p:cNvSpPr>
            <p:nvPr/>
          </p:nvSpPr>
          <p:spPr bwMode="auto">
            <a:xfrm>
              <a:off x="2865" y="932"/>
              <a:ext cx="131"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for</a:t>
              </a:r>
              <a:endParaRPr lang="en-US" smtClean="0">
                <a:solidFill>
                  <a:prstClr val="black"/>
                </a:solidFill>
                <a:latin typeface="Arial" pitchFamily="34" charset="0"/>
                <a:ea typeface="ＭＳ Ｐゴシック" pitchFamily="34" charset="-128"/>
                <a:cs typeface="Arial" pitchFamily="34" charset="0"/>
              </a:endParaRPr>
            </a:p>
          </p:txBody>
        </p:sp>
        <p:sp>
          <p:nvSpPr>
            <p:cNvPr id="118855" name="Rectangle 72"/>
            <p:cNvSpPr>
              <a:spLocks noChangeArrowheads="1"/>
            </p:cNvSpPr>
            <p:nvPr/>
          </p:nvSpPr>
          <p:spPr bwMode="auto">
            <a:xfrm>
              <a:off x="3035" y="932"/>
              <a:ext cx="372"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SERCs</a:t>
              </a:r>
              <a:endParaRPr lang="en-US" smtClean="0">
                <a:solidFill>
                  <a:prstClr val="black"/>
                </a:solidFill>
                <a:latin typeface="Arial" pitchFamily="34" charset="0"/>
                <a:ea typeface="ＭＳ Ｐゴシック" pitchFamily="34" charset="-128"/>
                <a:cs typeface="Arial" pitchFamily="34" charset="0"/>
              </a:endParaRPr>
            </a:p>
          </p:txBody>
        </p:sp>
        <p:sp>
          <p:nvSpPr>
            <p:cNvPr id="118856" name="Rectangle 73"/>
            <p:cNvSpPr>
              <a:spLocks noChangeArrowheads="1"/>
            </p:cNvSpPr>
            <p:nvPr/>
          </p:nvSpPr>
          <p:spPr bwMode="auto">
            <a:xfrm>
              <a:off x="1285" y="1071"/>
              <a:ext cx="39"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57" name="Rectangle 74"/>
            <p:cNvSpPr>
              <a:spLocks noChangeArrowheads="1"/>
            </p:cNvSpPr>
            <p:nvPr/>
          </p:nvSpPr>
          <p:spPr bwMode="auto">
            <a:xfrm>
              <a:off x="1429" y="1066"/>
              <a:ext cx="321"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CERC</a:t>
              </a:r>
              <a:endParaRPr lang="en-US" smtClean="0">
                <a:solidFill>
                  <a:prstClr val="black"/>
                </a:solidFill>
                <a:latin typeface="Arial" pitchFamily="34" charset="0"/>
                <a:ea typeface="ＭＳ Ｐゴシック" pitchFamily="34" charset="-128"/>
                <a:cs typeface="Arial" pitchFamily="34" charset="0"/>
              </a:endParaRPr>
            </a:p>
          </p:txBody>
        </p:sp>
        <p:sp>
          <p:nvSpPr>
            <p:cNvPr id="118858" name="Rectangle 75"/>
            <p:cNvSpPr>
              <a:spLocks noChangeArrowheads="1"/>
            </p:cNvSpPr>
            <p:nvPr/>
          </p:nvSpPr>
          <p:spPr bwMode="auto">
            <a:xfrm>
              <a:off x="1748" y="1066"/>
              <a:ext cx="344" cy="136"/>
            </a:xfrm>
            <a:prstGeom prst="rect">
              <a:avLst/>
            </a:prstGeom>
            <a:noFill/>
            <a:ln w="9525">
              <a:noFill/>
              <a:miter lim="800000"/>
              <a:headEnd/>
              <a:tailEnd/>
            </a:ln>
          </p:spPr>
          <p:txBody>
            <a:bodyPr wrap="none" lIns="0" tIns="0" rIns="0" bIns="0">
              <a:spAutoFit/>
            </a:bodyPr>
            <a:lstStyle/>
            <a:p>
              <a:r>
                <a:rPr lang="en-US" sz="1400" dirty="0" smtClean="0">
                  <a:solidFill>
                    <a:srgbClr val="000000"/>
                  </a:solidFill>
                  <a:latin typeface="Arial" pitchFamily="34" charset="0"/>
                  <a:ea typeface="ＭＳ Ｐゴシック" pitchFamily="34" charset="-128"/>
                  <a:cs typeface="Arial" pitchFamily="34" charset="0"/>
                </a:rPr>
                <a:t>Orders</a:t>
              </a:r>
              <a:endParaRPr lang="en-US" dirty="0" smtClean="0">
                <a:solidFill>
                  <a:prstClr val="black"/>
                </a:solidFill>
                <a:latin typeface="Arial" pitchFamily="34" charset="0"/>
                <a:ea typeface="ＭＳ Ｐゴシック" pitchFamily="34" charset="-128"/>
                <a:cs typeface="Arial" pitchFamily="34" charset="0"/>
              </a:endParaRPr>
            </a:p>
          </p:txBody>
        </p:sp>
        <p:sp>
          <p:nvSpPr>
            <p:cNvPr id="118859" name="Rectangle 76"/>
            <p:cNvSpPr>
              <a:spLocks noChangeArrowheads="1"/>
            </p:cNvSpPr>
            <p:nvPr/>
          </p:nvSpPr>
          <p:spPr bwMode="auto">
            <a:xfrm>
              <a:off x="2114" y="1066"/>
              <a:ext cx="131"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for</a:t>
              </a:r>
              <a:endParaRPr lang="en-US" smtClean="0">
                <a:solidFill>
                  <a:prstClr val="black"/>
                </a:solidFill>
                <a:latin typeface="Arial" pitchFamily="34" charset="0"/>
                <a:ea typeface="ＭＳ Ｐゴシック" pitchFamily="34" charset="-128"/>
                <a:cs typeface="Arial" pitchFamily="34" charset="0"/>
              </a:endParaRPr>
            </a:p>
          </p:txBody>
        </p:sp>
        <p:sp>
          <p:nvSpPr>
            <p:cNvPr id="118860" name="Rectangle 77"/>
            <p:cNvSpPr>
              <a:spLocks noChangeArrowheads="1"/>
            </p:cNvSpPr>
            <p:nvPr/>
          </p:nvSpPr>
          <p:spPr bwMode="auto">
            <a:xfrm>
              <a:off x="2284" y="1066"/>
              <a:ext cx="239"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REC</a:t>
              </a:r>
              <a:endParaRPr lang="en-US" smtClean="0">
                <a:solidFill>
                  <a:prstClr val="black"/>
                </a:solidFill>
                <a:latin typeface="Arial" pitchFamily="34" charset="0"/>
                <a:ea typeface="ＭＳ Ｐゴシック" pitchFamily="34" charset="-128"/>
                <a:cs typeface="Arial" pitchFamily="34" charset="0"/>
              </a:endParaRPr>
            </a:p>
          </p:txBody>
        </p:sp>
        <p:sp>
          <p:nvSpPr>
            <p:cNvPr id="118861" name="Rectangle 78"/>
            <p:cNvSpPr>
              <a:spLocks noChangeArrowheads="1"/>
            </p:cNvSpPr>
            <p:nvPr/>
          </p:nvSpPr>
          <p:spPr bwMode="auto">
            <a:xfrm>
              <a:off x="2531" y="1066"/>
              <a:ext cx="770"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Implementation</a:t>
              </a:r>
              <a:endParaRPr lang="en-US" smtClean="0">
                <a:solidFill>
                  <a:prstClr val="black"/>
                </a:solidFill>
                <a:latin typeface="Arial" pitchFamily="34" charset="0"/>
                <a:ea typeface="ＭＳ Ｐゴシック" pitchFamily="34" charset="-128"/>
                <a:cs typeface="Arial" pitchFamily="34" charset="0"/>
              </a:endParaRPr>
            </a:p>
          </p:txBody>
        </p:sp>
        <p:sp>
          <p:nvSpPr>
            <p:cNvPr id="118862" name="Rectangle 79"/>
            <p:cNvSpPr>
              <a:spLocks noChangeArrowheads="1"/>
            </p:cNvSpPr>
            <p:nvPr/>
          </p:nvSpPr>
          <p:spPr bwMode="auto">
            <a:xfrm>
              <a:off x="1532" y="1200"/>
              <a:ext cx="3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63" name="Rectangle 80"/>
            <p:cNvSpPr>
              <a:spLocks noChangeArrowheads="1"/>
            </p:cNvSpPr>
            <p:nvPr/>
          </p:nvSpPr>
          <p:spPr bwMode="auto">
            <a:xfrm>
              <a:off x="1676" y="1195"/>
              <a:ext cx="509"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Designation</a:t>
              </a:r>
              <a:endParaRPr lang="en-US" smtClean="0">
                <a:solidFill>
                  <a:prstClr val="black"/>
                </a:solidFill>
                <a:latin typeface="Arial" pitchFamily="34" charset="0"/>
                <a:ea typeface="ＭＳ Ｐゴシック" pitchFamily="34" charset="-128"/>
                <a:cs typeface="Arial" pitchFamily="34" charset="0"/>
              </a:endParaRPr>
            </a:p>
          </p:txBody>
        </p:sp>
        <p:sp>
          <p:nvSpPr>
            <p:cNvPr id="118864" name="Rectangle 81"/>
            <p:cNvSpPr>
              <a:spLocks noChangeArrowheads="1"/>
            </p:cNvSpPr>
            <p:nvPr/>
          </p:nvSpPr>
          <p:spPr bwMode="auto">
            <a:xfrm>
              <a:off x="2222" y="1195"/>
              <a:ext cx="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of</a:t>
              </a:r>
              <a:endParaRPr lang="en-US" smtClean="0">
                <a:solidFill>
                  <a:prstClr val="black"/>
                </a:solidFill>
                <a:latin typeface="Arial" pitchFamily="34" charset="0"/>
                <a:ea typeface="ＭＳ Ｐゴシック" pitchFamily="34" charset="-128"/>
                <a:cs typeface="Arial" pitchFamily="34" charset="0"/>
              </a:endParaRPr>
            </a:p>
          </p:txBody>
        </p:sp>
        <p:sp>
          <p:nvSpPr>
            <p:cNvPr id="118865" name="Rectangle 82"/>
            <p:cNvSpPr>
              <a:spLocks noChangeArrowheads="1"/>
            </p:cNvSpPr>
            <p:nvPr/>
          </p:nvSpPr>
          <p:spPr bwMode="auto">
            <a:xfrm>
              <a:off x="2320" y="1195"/>
              <a:ext cx="31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Central</a:t>
              </a:r>
              <a:endParaRPr lang="en-US" smtClean="0">
                <a:solidFill>
                  <a:prstClr val="black"/>
                </a:solidFill>
                <a:latin typeface="Arial" pitchFamily="34" charset="0"/>
                <a:ea typeface="ＭＳ Ｐゴシック" pitchFamily="34" charset="-128"/>
                <a:cs typeface="Arial" pitchFamily="34" charset="0"/>
              </a:endParaRPr>
            </a:p>
          </p:txBody>
        </p:sp>
        <p:sp>
          <p:nvSpPr>
            <p:cNvPr id="118866" name="Rectangle 83"/>
            <p:cNvSpPr>
              <a:spLocks noChangeArrowheads="1"/>
            </p:cNvSpPr>
            <p:nvPr/>
          </p:nvSpPr>
          <p:spPr bwMode="auto">
            <a:xfrm>
              <a:off x="2665" y="1195"/>
              <a:ext cx="32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Agency</a:t>
              </a:r>
              <a:endParaRPr lang="en-US" smtClean="0">
                <a:solidFill>
                  <a:prstClr val="black"/>
                </a:solidFill>
                <a:latin typeface="Arial" pitchFamily="34" charset="0"/>
                <a:ea typeface="ＭＳ Ｐゴシック" pitchFamily="34" charset="-128"/>
                <a:cs typeface="Arial" pitchFamily="34" charset="0"/>
              </a:endParaRPr>
            </a:p>
          </p:txBody>
        </p:sp>
        <p:sp>
          <p:nvSpPr>
            <p:cNvPr id="118867" name="Rectangle 84"/>
            <p:cNvSpPr>
              <a:spLocks noChangeArrowheads="1"/>
            </p:cNvSpPr>
            <p:nvPr/>
          </p:nvSpPr>
          <p:spPr bwMode="auto">
            <a:xfrm>
              <a:off x="3015" y="1195"/>
              <a:ext cx="327"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(NLDC)</a:t>
              </a:r>
              <a:endParaRPr lang="en-US" smtClean="0">
                <a:solidFill>
                  <a:prstClr val="black"/>
                </a:solidFill>
                <a:latin typeface="Arial" pitchFamily="34" charset="0"/>
                <a:ea typeface="ＭＳ Ｐゴシック" pitchFamily="34" charset="-128"/>
                <a:cs typeface="Arial" pitchFamily="34" charset="0"/>
              </a:endParaRPr>
            </a:p>
          </p:txBody>
        </p:sp>
        <p:sp>
          <p:nvSpPr>
            <p:cNvPr id="118868" name="Rectangle 85"/>
            <p:cNvSpPr>
              <a:spLocks noChangeArrowheads="1"/>
            </p:cNvSpPr>
            <p:nvPr/>
          </p:nvSpPr>
          <p:spPr bwMode="auto">
            <a:xfrm>
              <a:off x="3386" y="1195"/>
              <a:ext cx="188"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(Jan</a:t>
              </a:r>
              <a:endParaRPr lang="en-US" smtClean="0">
                <a:solidFill>
                  <a:prstClr val="black"/>
                </a:solidFill>
                <a:latin typeface="Arial" pitchFamily="34" charset="0"/>
                <a:ea typeface="ＭＳ Ｐゴシック" pitchFamily="34" charset="-128"/>
                <a:cs typeface="Arial" pitchFamily="34" charset="0"/>
              </a:endParaRPr>
            </a:p>
          </p:txBody>
        </p:sp>
        <p:sp>
          <p:nvSpPr>
            <p:cNvPr id="118869" name="Rectangle 86"/>
            <p:cNvSpPr>
              <a:spLocks noChangeArrowheads="1"/>
            </p:cNvSpPr>
            <p:nvPr/>
          </p:nvSpPr>
          <p:spPr bwMode="auto">
            <a:xfrm>
              <a:off x="3571" y="1195"/>
              <a:ext cx="21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870" name="Rectangle 87"/>
            <p:cNvSpPr>
              <a:spLocks noChangeArrowheads="1"/>
            </p:cNvSpPr>
            <p:nvPr/>
          </p:nvSpPr>
          <p:spPr bwMode="auto">
            <a:xfrm>
              <a:off x="3777" y="1195"/>
              <a:ext cx="3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71" name="Rectangle 88"/>
            <p:cNvSpPr>
              <a:spLocks noChangeArrowheads="1"/>
            </p:cNvSpPr>
            <p:nvPr/>
          </p:nvSpPr>
          <p:spPr bwMode="auto">
            <a:xfrm>
              <a:off x="1532" y="1319"/>
              <a:ext cx="3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72" name="Rectangle 89"/>
            <p:cNvSpPr>
              <a:spLocks noChangeArrowheads="1"/>
            </p:cNvSpPr>
            <p:nvPr/>
          </p:nvSpPr>
          <p:spPr bwMode="auto">
            <a:xfrm>
              <a:off x="1676" y="1313"/>
              <a:ext cx="3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Approval</a:t>
              </a:r>
              <a:endParaRPr lang="en-US" smtClean="0">
                <a:solidFill>
                  <a:prstClr val="black"/>
                </a:solidFill>
                <a:latin typeface="Arial" pitchFamily="34" charset="0"/>
                <a:ea typeface="ＭＳ Ｐゴシック" pitchFamily="34" charset="-128"/>
                <a:cs typeface="Arial" pitchFamily="34" charset="0"/>
              </a:endParaRPr>
            </a:p>
          </p:txBody>
        </p:sp>
        <p:sp>
          <p:nvSpPr>
            <p:cNvPr id="118873" name="Rectangle 90"/>
            <p:cNvSpPr>
              <a:spLocks noChangeArrowheads="1"/>
            </p:cNvSpPr>
            <p:nvPr/>
          </p:nvSpPr>
          <p:spPr bwMode="auto">
            <a:xfrm>
              <a:off x="2114" y="1313"/>
              <a:ext cx="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of</a:t>
              </a:r>
              <a:endParaRPr lang="en-US" smtClean="0">
                <a:solidFill>
                  <a:prstClr val="black"/>
                </a:solidFill>
                <a:latin typeface="Arial" pitchFamily="34" charset="0"/>
                <a:ea typeface="ＭＳ Ｐゴシック" pitchFamily="34" charset="-128"/>
                <a:cs typeface="Arial" pitchFamily="34" charset="0"/>
              </a:endParaRPr>
            </a:p>
          </p:txBody>
        </p:sp>
        <p:sp>
          <p:nvSpPr>
            <p:cNvPr id="118874" name="Rectangle 91"/>
            <p:cNvSpPr>
              <a:spLocks noChangeArrowheads="1"/>
            </p:cNvSpPr>
            <p:nvPr/>
          </p:nvSpPr>
          <p:spPr bwMode="auto">
            <a:xfrm>
              <a:off x="2212" y="1313"/>
              <a:ext cx="49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Procedures</a:t>
              </a:r>
              <a:endParaRPr lang="en-US" smtClean="0">
                <a:solidFill>
                  <a:prstClr val="black"/>
                </a:solidFill>
                <a:latin typeface="Arial" pitchFamily="34" charset="0"/>
                <a:ea typeface="ＭＳ Ｐゴシック" pitchFamily="34" charset="-128"/>
                <a:cs typeface="Arial" pitchFamily="34" charset="0"/>
              </a:endParaRPr>
            </a:p>
          </p:txBody>
        </p:sp>
        <p:sp>
          <p:nvSpPr>
            <p:cNvPr id="118875" name="Rectangle 92"/>
            <p:cNvSpPr>
              <a:spLocks noChangeArrowheads="1"/>
            </p:cNvSpPr>
            <p:nvPr/>
          </p:nvSpPr>
          <p:spPr bwMode="auto">
            <a:xfrm>
              <a:off x="2716" y="1313"/>
              <a:ext cx="113"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for</a:t>
              </a:r>
              <a:endParaRPr lang="en-US" smtClean="0">
                <a:solidFill>
                  <a:prstClr val="black"/>
                </a:solidFill>
                <a:latin typeface="Arial" pitchFamily="34" charset="0"/>
                <a:ea typeface="ＭＳ Ｐゴシック" pitchFamily="34" charset="-128"/>
                <a:cs typeface="Arial" pitchFamily="34" charset="0"/>
              </a:endParaRPr>
            </a:p>
          </p:txBody>
        </p:sp>
        <p:sp>
          <p:nvSpPr>
            <p:cNvPr id="118876" name="Rectangle 93"/>
            <p:cNvSpPr>
              <a:spLocks noChangeArrowheads="1"/>
            </p:cNvSpPr>
            <p:nvPr/>
          </p:nvSpPr>
          <p:spPr bwMode="auto">
            <a:xfrm>
              <a:off x="2860" y="1313"/>
              <a:ext cx="20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REC</a:t>
              </a:r>
              <a:endParaRPr lang="en-US" smtClean="0">
                <a:solidFill>
                  <a:prstClr val="black"/>
                </a:solidFill>
                <a:latin typeface="Arial" pitchFamily="34" charset="0"/>
                <a:ea typeface="ＭＳ Ｐゴシック" pitchFamily="34" charset="-128"/>
                <a:cs typeface="Arial" pitchFamily="34" charset="0"/>
              </a:endParaRPr>
            </a:p>
          </p:txBody>
        </p:sp>
        <p:sp>
          <p:nvSpPr>
            <p:cNvPr id="118877" name="Rectangle 94"/>
            <p:cNvSpPr>
              <a:spLocks noChangeArrowheads="1"/>
            </p:cNvSpPr>
            <p:nvPr/>
          </p:nvSpPr>
          <p:spPr bwMode="auto">
            <a:xfrm>
              <a:off x="3077" y="1313"/>
              <a:ext cx="660"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Implementation</a:t>
              </a:r>
              <a:endParaRPr lang="en-US" smtClean="0">
                <a:solidFill>
                  <a:prstClr val="black"/>
                </a:solidFill>
                <a:latin typeface="Arial" pitchFamily="34" charset="0"/>
                <a:ea typeface="ＭＳ Ｐゴシック" pitchFamily="34" charset="-128"/>
                <a:cs typeface="Arial" pitchFamily="34" charset="0"/>
              </a:endParaRPr>
            </a:p>
          </p:txBody>
        </p:sp>
        <p:sp>
          <p:nvSpPr>
            <p:cNvPr id="118878" name="Rectangle 95"/>
            <p:cNvSpPr>
              <a:spLocks noChangeArrowheads="1"/>
            </p:cNvSpPr>
            <p:nvPr/>
          </p:nvSpPr>
          <p:spPr bwMode="auto">
            <a:xfrm>
              <a:off x="3787" y="1313"/>
              <a:ext cx="188"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(Jun</a:t>
              </a:r>
              <a:endParaRPr lang="en-US" smtClean="0">
                <a:solidFill>
                  <a:prstClr val="black"/>
                </a:solidFill>
                <a:latin typeface="Arial" pitchFamily="34" charset="0"/>
                <a:ea typeface="ＭＳ Ｐゴシック" pitchFamily="34" charset="-128"/>
                <a:cs typeface="Arial" pitchFamily="34" charset="0"/>
              </a:endParaRPr>
            </a:p>
          </p:txBody>
        </p:sp>
        <p:sp>
          <p:nvSpPr>
            <p:cNvPr id="118879" name="Rectangle 96"/>
            <p:cNvSpPr>
              <a:spLocks noChangeArrowheads="1"/>
            </p:cNvSpPr>
            <p:nvPr/>
          </p:nvSpPr>
          <p:spPr bwMode="auto">
            <a:xfrm>
              <a:off x="3988" y="1313"/>
              <a:ext cx="21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880" name="Rectangle 97"/>
            <p:cNvSpPr>
              <a:spLocks noChangeArrowheads="1"/>
            </p:cNvSpPr>
            <p:nvPr/>
          </p:nvSpPr>
          <p:spPr bwMode="auto">
            <a:xfrm>
              <a:off x="4194" y="1313"/>
              <a:ext cx="3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81" name="Rectangle 98"/>
            <p:cNvSpPr>
              <a:spLocks noChangeArrowheads="1"/>
            </p:cNvSpPr>
            <p:nvPr/>
          </p:nvSpPr>
          <p:spPr bwMode="auto">
            <a:xfrm>
              <a:off x="1532" y="1431"/>
              <a:ext cx="3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82" name="Rectangle 99"/>
            <p:cNvSpPr>
              <a:spLocks noChangeArrowheads="1"/>
            </p:cNvSpPr>
            <p:nvPr/>
          </p:nvSpPr>
          <p:spPr bwMode="auto">
            <a:xfrm>
              <a:off x="1676" y="1426"/>
              <a:ext cx="3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Approval</a:t>
              </a:r>
              <a:endParaRPr lang="en-US" smtClean="0">
                <a:solidFill>
                  <a:prstClr val="black"/>
                </a:solidFill>
                <a:latin typeface="Arial" pitchFamily="34" charset="0"/>
                <a:ea typeface="ＭＳ Ｐゴシック" pitchFamily="34" charset="-128"/>
                <a:cs typeface="Arial" pitchFamily="34" charset="0"/>
              </a:endParaRPr>
            </a:p>
          </p:txBody>
        </p:sp>
        <p:sp>
          <p:nvSpPr>
            <p:cNvPr id="118883" name="Rectangle 100"/>
            <p:cNvSpPr>
              <a:spLocks noChangeArrowheads="1"/>
            </p:cNvSpPr>
            <p:nvPr/>
          </p:nvSpPr>
          <p:spPr bwMode="auto">
            <a:xfrm>
              <a:off x="2114" y="1426"/>
              <a:ext cx="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of</a:t>
              </a:r>
              <a:endParaRPr lang="en-US" smtClean="0">
                <a:solidFill>
                  <a:prstClr val="black"/>
                </a:solidFill>
                <a:latin typeface="Arial" pitchFamily="34" charset="0"/>
                <a:ea typeface="ＭＳ Ｐゴシック" pitchFamily="34" charset="-128"/>
                <a:cs typeface="Arial" pitchFamily="34" charset="0"/>
              </a:endParaRPr>
            </a:p>
          </p:txBody>
        </p:sp>
        <p:sp>
          <p:nvSpPr>
            <p:cNvPr id="118884" name="Rectangle 101"/>
            <p:cNvSpPr>
              <a:spLocks noChangeArrowheads="1"/>
            </p:cNvSpPr>
            <p:nvPr/>
          </p:nvSpPr>
          <p:spPr bwMode="auto">
            <a:xfrm>
              <a:off x="2212" y="1426"/>
              <a:ext cx="220"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Floor</a:t>
              </a:r>
              <a:endParaRPr lang="en-US" smtClean="0">
                <a:solidFill>
                  <a:prstClr val="black"/>
                </a:solidFill>
                <a:latin typeface="Arial" pitchFamily="34" charset="0"/>
                <a:ea typeface="ＭＳ Ｐゴシック" pitchFamily="34" charset="-128"/>
                <a:cs typeface="Arial" pitchFamily="34" charset="0"/>
              </a:endParaRPr>
            </a:p>
          </p:txBody>
        </p:sp>
        <p:sp>
          <p:nvSpPr>
            <p:cNvPr id="118885" name="Rectangle 102"/>
            <p:cNvSpPr>
              <a:spLocks noChangeArrowheads="1"/>
            </p:cNvSpPr>
            <p:nvPr/>
          </p:nvSpPr>
          <p:spPr bwMode="auto">
            <a:xfrm>
              <a:off x="2459" y="1426"/>
              <a:ext cx="220"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Price</a:t>
              </a:r>
              <a:endParaRPr lang="en-US" smtClean="0">
                <a:solidFill>
                  <a:prstClr val="black"/>
                </a:solidFill>
                <a:latin typeface="Arial" pitchFamily="34" charset="0"/>
                <a:ea typeface="ＭＳ Ｐゴシック" pitchFamily="34" charset="-128"/>
                <a:cs typeface="Arial" pitchFamily="34" charset="0"/>
              </a:endParaRPr>
            </a:p>
          </p:txBody>
        </p:sp>
        <p:sp>
          <p:nvSpPr>
            <p:cNvPr id="118886" name="Rectangle 103"/>
            <p:cNvSpPr>
              <a:spLocks noChangeArrowheads="1"/>
            </p:cNvSpPr>
            <p:nvPr/>
          </p:nvSpPr>
          <p:spPr bwMode="auto">
            <a:xfrm>
              <a:off x="2701" y="1426"/>
              <a:ext cx="16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and</a:t>
              </a:r>
              <a:endParaRPr lang="en-US" smtClean="0">
                <a:solidFill>
                  <a:prstClr val="black"/>
                </a:solidFill>
                <a:latin typeface="Arial" pitchFamily="34" charset="0"/>
                <a:ea typeface="ＭＳ Ｐゴシック" pitchFamily="34" charset="-128"/>
                <a:cs typeface="Arial" pitchFamily="34" charset="0"/>
              </a:endParaRPr>
            </a:p>
          </p:txBody>
        </p:sp>
        <p:sp>
          <p:nvSpPr>
            <p:cNvPr id="118887" name="Rectangle 104"/>
            <p:cNvSpPr>
              <a:spLocks noChangeArrowheads="1"/>
            </p:cNvSpPr>
            <p:nvPr/>
          </p:nvSpPr>
          <p:spPr bwMode="auto">
            <a:xfrm>
              <a:off x="2886" y="1426"/>
              <a:ext cx="547"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Forbearance</a:t>
              </a:r>
              <a:endParaRPr lang="en-US" smtClean="0">
                <a:solidFill>
                  <a:prstClr val="black"/>
                </a:solidFill>
                <a:latin typeface="Arial" pitchFamily="34" charset="0"/>
                <a:ea typeface="ＭＳ Ｐゴシック" pitchFamily="34" charset="-128"/>
                <a:cs typeface="Arial" pitchFamily="34" charset="0"/>
              </a:endParaRPr>
            </a:p>
          </p:txBody>
        </p:sp>
        <p:sp>
          <p:nvSpPr>
            <p:cNvPr id="118888" name="Rectangle 105"/>
            <p:cNvSpPr>
              <a:spLocks noChangeArrowheads="1"/>
            </p:cNvSpPr>
            <p:nvPr/>
          </p:nvSpPr>
          <p:spPr bwMode="auto">
            <a:xfrm>
              <a:off x="3442" y="1426"/>
              <a:ext cx="220"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Price</a:t>
              </a:r>
              <a:endParaRPr lang="en-US" smtClean="0">
                <a:solidFill>
                  <a:prstClr val="black"/>
                </a:solidFill>
                <a:latin typeface="Arial" pitchFamily="34" charset="0"/>
                <a:ea typeface="ＭＳ Ｐゴシック" pitchFamily="34" charset="-128"/>
                <a:cs typeface="Arial" pitchFamily="34" charset="0"/>
              </a:endParaRPr>
            </a:p>
          </p:txBody>
        </p:sp>
        <p:sp>
          <p:nvSpPr>
            <p:cNvPr id="118889" name="Rectangle 106"/>
            <p:cNvSpPr>
              <a:spLocks noChangeArrowheads="1"/>
            </p:cNvSpPr>
            <p:nvPr/>
          </p:nvSpPr>
          <p:spPr bwMode="auto">
            <a:xfrm>
              <a:off x="3679" y="1426"/>
              <a:ext cx="188"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(Jun</a:t>
              </a:r>
              <a:endParaRPr lang="en-US" smtClean="0">
                <a:solidFill>
                  <a:prstClr val="black"/>
                </a:solidFill>
                <a:latin typeface="Arial" pitchFamily="34" charset="0"/>
                <a:ea typeface="ＭＳ Ｐゴシック" pitchFamily="34" charset="-128"/>
                <a:cs typeface="Arial" pitchFamily="34" charset="0"/>
              </a:endParaRPr>
            </a:p>
          </p:txBody>
        </p:sp>
        <p:sp>
          <p:nvSpPr>
            <p:cNvPr id="118890" name="Rectangle 107"/>
            <p:cNvSpPr>
              <a:spLocks noChangeArrowheads="1"/>
            </p:cNvSpPr>
            <p:nvPr/>
          </p:nvSpPr>
          <p:spPr bwMode="auto">
            <a:xfrm>
              <a:off x="3870" y="1426"/>
              <a:ext cx="21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891" name="Rectangle 108"/>
            <p:cNvSpPr>
              <a:spLocks noChangeArrowheads="1"/>
            </p:cNvSpPr>
            <p:nvPr/>
          </p:nvSpPr>
          <p:spPr bwMode="auto">
            <a:xfrm>
              <a:off x="4076" y="1426"/>
              <a:ext cx="3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92" name="Rectangle 109"/>
            <p:cNvSpPr>
              <a:spLocks noChangeArrowheads="1"/>
            </p:cNvSpPr>
            <p:nvPr/>
          </p:nvSpPr>
          <p:spPr bwMode="auto">
            <a:xfrm>
              <a:off x="1532" y="1545"/>
              <a:ext cx="3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893" name="Rectangle 110"/>
            <p:cNvSpPr>
              <a:spLocks noChangeArrowheads="1"/>
            </p:cNvSpPr>
            <p:nvPr/>
          </p:nvSpPr>
          <p:spPr bwMode="auto">
            <a:xfrm>
              <a:off x="1676" y="1540"/>
              <a:ext cx="3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Approval</a:t>
              </a:r>
              <a:endParaRPr lang="en-US" smtClean="0">
                <a:solidFill>
                  <a:prstClr val="black"/>
                </a:solidFill>
                <a:latin typeface="Arial" pitchFamily="34" charset="0"/>
                <a:ea typeface="ＭＳ Ｐゴシック" pitchFamily="34" charset="-128"/>
                <a:cs typeface="Arial" pitchFamily="34" charset="0"/>
              </a:endParaRPr>
            </a:p>
          </p:txBody>
        </p:sp>
        <p:sp>
          <p:nvSpPr>
            <p:cNvPr id="118894" name="Rectangle 111"/>
            <p:cNvSpPr>
              <a:spLocks noChangeArrowheads="1"/>
            </p:cNvSpPr>
            <p:nvPr/>
          </p:nvSpPr>
          <p:spPr bwMode="auto">
            <a:xfrm>
              <a:off x="2114" y="1540"/>
              <a:ext cx="81"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of</a:t>
              </a:r>
              <a:endParaRPr lang="en-US" smtClean="0">
                <a:solidFill>
                  <a:prstClr val="black"/>
                </a:solidFill>
                <a:latin typeface="Arial" pitchFamily="34" charset="0"/>
                <a:ea typeface="ＭＳ Ｐゴシック" pitchFamily="34" charset="-128"/>
                <a:cs typeface="Arial" pitchFamily="34" charset="0"/>
              </a:endParaRPr>
            </a:p>
          </p:txBody>
        </p:sp>
        <p:sp>
          <p:nvSpPr>
            <p:cNvPr id="118895" name="Rectangle 112"/>
            <p:cNvSpPr>
              <a:spLocks noChangeArrowheads="1"/>
            </p:cNvSpPr>
            <p:nvPr/>
          </p:nvSpPr>
          <p:spPr bwMode="auto">
            <a:xfrm>
              <a:off x="2212" y="1540"/>
              <a:ext cx="215"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Fees</a:t>
              </a:r>
              <a:endParaRPr lang="en-US" smtClean="0">
                <a:solidFill>
                  <a:prstClr val="black"/>
                </a:solidFill>
                <a:latin typeface="Arial" pitchFamily="34" charset="0"/>
                <a:ea typeface="ＭＳ Ｐゴシック" pitchFamily="34" charset="-128"/>
                <a:cs typeface="Arial" pitchFamily="34" charset="0"/>
              </a:endParaRPr>
            </a:p>
          </p:txBody>
        </p:sp>
        <p:sp>
          <p:nvSpPr>
            <p:cNvPr id="118896" name="Rectangle 113"/>
            <p:cNvSpPr>
              <a:spLocks noChangeArrowheads="1"/>
            </p:cNvSpPr>
            <p:nvPr/>
          </p:nvSpPr>
          <p:spPr bwMode="auto">
            <a:xfrm>
              <a:off x="2423" y="1540"/>
              <a:ext cx="65"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&amp;</a:t>
              </a:r>
              <a:endParaRPr lang="en-US" smtClean="0">
                <a:solidFill>
                  <a:prstClr val="black"/>
                </a:solidFill>
                <a:latin typeface="Arial" pitchFamily="34" charset="0"/>
                <a:ea typeface="ＭＳ Ｐゴシック" pitchFamily="34" charset="-128"/>
                <a:cs typeface="Arial" pitchFamily="34" charset="0"/>
              </a:endParaRPr>
            </a:p>
          </p:txBody>
        </p:sp>
        <p:sp>
          <p:nvSpPr>
            <p:cNvPr id="118897" name="Rectangle 114"/>
            <p:cNvSpPr>
              <a:spLocks noChangeArrowheads="1"/>
            </p:cNvSpPr>
            <p:nvPr/>
          </p:nvSpPr>
          <p:spPr bwMode="auto">
            <a:xfrm>
              <a:off x="2520" y="1540"/>
              <a:ext cx="365"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Charges</a:t>
              </a:r>
              <a:endParaRPr lang="en-US" smtClean="0">
                <a:solidFill>
                  <a:prstClr val="black"/>
                </a:solidFill>
                <a:latin typeface="Arial" pitchFamily="34" charset="0"/>
                <a:ea typeface="ＭＳ Ｐゴシック" pitchFamily="34" charset="-128"/>
                <a:cs typeface="Arial" pitchFamily="34" charset="0"/>
              </a:endParaRPr>
            </a:p>
          </p:txBody>
        </p:sp>
        <p:sp>
          <p:nvSpPr>
            <p:cNvPr id="118898" name="Rectangle 115"/>
            <p:cNvSpPr>
              <a:spLocks noChangeArrowheads="1"/>
            </p:cNvSpPr>
            <p:nvPr/>
          </p:nvSpPr>
          <p:spPr bwMode="auto">
            <a:xfrm>
              <a:off x="2902" y="1540"/>
              <a:ext cx="113"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for</a:t>
              </a:r>
              <a:endParaRPr lang="en-US" smtClean="0">
                <a:solidFill>
                  <a:prstClr val="black"/>
                </a:solidFill>
                <a:latin typeface="Arial" pitchFamily="34" charset="0"/>
                <a:ea typeface="ＭＳ Ｐゴシック" pitchFamily="34" charset="-128"/>
                <a:cs typeface="Arial" pitchFamily="34" charset="0"/>
              </a:endParaRPr>
            </a:p>
          </p:txBody>
        </p:sp>
        <p:sp>
          <p:nvSpPr>
            <p:cNvPr id="118899" name="Rectangle 116"/>
            <p:cNvSpPr>
              <a:spLocks noChangeArrowheads="1"/>
            </p:cNvSpPr>
            <p:nvPr/>
          </p:nvSpPr>
          <p:spPr bwMode="auto">
            <a:xfrm>
              <a:off x="3041" y="1540"/>
              <a:ext cx="505"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registration,</a:t>
              </a:r>
              <a:endParaRPr lang="en-US" smtClean="0">
                <a:solidFill>
                  <a:prstClr val="black"/>
                </a:solidFill>
                <a:latin typeface="Arial" pitchFamily="34" charset="0"/>
                <a:ea typeface="ＭＳ Ｐゴシック" pitchFamily="34" charset="-128"/>
                <a:cs typeface="Arial" pitchFamily="34" charset="0"/>
              </a:endParaRPr>
            </a:p>
          </p:txBody>
        </p:sp>
        <p:sp>
          <p:nvSpPr>
            <p:cNvPr id="118900" name="Rectangle 117"/>
            <p:cNvSpPr>
              <a:spLocks noChangeArrowheads="1"/>
            </p:cNvSpPr>
            <p:nvPr/>
          </p:nvSpPr>
          <p:spPr bwMode="auto">
            <a:xfrm>
              <a:off x="3592" y="1540"/>
              <a:ext cx="408"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issuance,</a:t>
              </a:r>
              <a:endParaRPr lang="en-US" smtClean="0">
                <a:solidFill>
                  <a:prstClr val="black"/>
                </a:solidFill>
                <a:latin typeface="Arial" pitchFamily="34" charset="0"/>
                <a:ea typeface="ＭＳ Ｐゴシック" pitchFamily="34" charset="-128"/>
                <a:cs typeface="Arial" pitchFamily="34" charset="0"/>
              </a:endParaRPr>
            </a:p>
          </p:txBody>
        </p:sp>
        <p:sp>
          <p:nvSpPr>
            <p:cNvPr id="118901" name="Rectangle 118"/>
            <p:cNvSpPr>
              <a:spLocks noChangeArrowheads="1"/>
            </p:cNvSpPr>
            <p:nvPr/>
          </p:nvSpPr>
          <p:spPr bwMode="auto">
            <a:xfrm>
              <a:off x="3998" y="1540"/>
              <a:ext cx="483"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redemption</a:t>
              </a:r>
              <a:endParaRPr lang="en-US" smtClean="0">
                <a:solidFill>
                  <a:prstClr val="black"/>
                </a:solidFill>
                <a:latin typeface="Arial" pitchFamily="34" charset="0"/>
                <a:ea typeface="ＭＳ Ｐゴシック" pitchFamily="34" charset="-128"/>
                <a:cs typeface="Arial" pitchFamily="34" charset="0"/>
              </a:endParaRPr>
            </a:p>
          </p:txBody>
        </p:sp>
        <p:sp>
          <p:nvSpPr>
            <p:cNvPr id="118902" name="Rectangle 119"/>
            <p:cNvSpPr>
              <a:spLocks noChangeArrowheads="1"/>
            </p:cNvSpPr>
            <p:nvPr/>
          </p:nvSpPr>
          <p:spPr bwMode="auto">
            <a:xfrm>
              <a:off x="4524" y="1540"/>
              <a:ext cx="20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(Sep</a:t>
              </a:r>
              <a:endParaRPr lang="en-US" smtClean="0">
                <a:solidFill>
                  <a:prstClr val="black"/>
                </a:solidFill>
                <a:latin typeface="Arial" pitchFamily="34" charset="0"/>
                <a:ea typeface="ＭＳ Ｐゴシック" pitchFamily="34" charset="-128"/>
                <a:cs typeface="Arial" pitchFamily="34" charset="0"/>
              </a:endParaRPr>
            </a:p>
          </p:txBody>
        </p:sp>
        <p:sp>
          <p:nvSpPr>
            <p:cNvPr id="118903" name="Rectangle 120"/>
            <p:cNvSpPr>
              <a:spLocks noChangeArrowheads="1"/>
            </p:cNvSpPr>
            <p:nvPr/>
          </p:nvSpPr>
          <p:spPr bwMode="auto">
            <a:xfrm>
              <a:off x="4724" y="1540"/>
              <a:ext cx="21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904" name="Rectangle 121"/>
            <p:cNvSpPr>
              <a:spLocks noChangeArrowheads="1"/>
            </p:cNvSpPr>
            <p:nvPr/>
          </p:nvSpPr>
          <p:spPr bwMode="auto">
            <a:xfrm>
              <a:off x="4930" y="1540"/>
              <a:ext cx="3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05" name="Rectangle 122"/>
            <p:cNvSpPr>
              <a:spLocks noChangeArrowheads="1"/>
            </p:cNvSpPr>
            <p:nvPr/>
          </p:nvSpPr>
          <p:spPr bwMode="auto">
            <a:xfrm>
              <a:off x="1532" y="1663"/>
              <a:ext cx="3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06" name="Rectangle 123"/>
            <p:cNvSpPr>
              <a:spLocks noChangeArrowheads="1"/>
            </p:cNvSpPr>
            <p:nvPr/>
          </p:nvSpPr>
          <p:spPr bwMode="auto">
            <a:xfrm>
              <a:off x="1676" y="1658"/>
              <a:ext cx="20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REC</a:t>
              </a:r>
              <a:endParaRPr lang="en-US" smtClean="0">
                <a:solidFill>
                  <a:prstClr val="black"/>
                </a:solidFill>
                <a:latin typeface="Arial" pitchFamily="34" charset="0"/>
                <a:ea typeface="ＭＳ Ｐゴシック" pitchFamily="34" charset="-128"/>
                <a:cs typeface="Arial" pitchFamily="34" charset="0"/>
              </a:endParaRPr>
            </a:p>
          </p:txBody>
        </p:sp>
        <p:sp>
          <p:nvSpPr>
            <p:cNvPr id="118907" name="Rectangle 124"/>
            <p:cNvSpPr>
              <a:spLocks noChangeArrowheads="1"/>
            </p:cNvSpPr>
            <p:nvPr/>
          </p:nvSpPr>
          <p:spPr bwMode="auto">
            <a:xfrm>
              <a:off x="1892" y="1658"/>
              <a:ext cx="35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Registry</a:t>
              </a:r>
              <a:endParaRPr lang="en-US" smtClean="0">
                <a:solidFill>
                  <a:prstClr val="black"/>
                </a:solidFill>
                <a:latin typeface="Arial" pitchFamily="34" charset="0"/>
                <a:ea typeface="ＭＳ Ｐゴシック" pitchFamily="34" charset="-128"/>
                <a:cs typeface="Arial" pitchFamily="34" charset="0"/>
              </a:endParaRPr>
            </a:p>
          </p:txBody>
        </p:sp>
        <p:sp>
          <p:nvSpPr>
            <p:cNvPr id="118908" name="Rectangle 125"/>
            <p:cNvSpPr>
              <a:spLocks noChangeArrowheads="1"/>
            </p:cNvSpPr>
            <p:nvPr/>
          </p:nvSpPr>
          <p:spPr bwMode="auto">
            <a:xfrm>
              <a:off x="2278" y="1658"/>
              <a:ext cx="5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09" name="Rectangle 126"/>
            <p:cNvSpPr>
              <a:spLocks noChangeArrowheads="1"/>
            </p:cNvSpPr>
            <p:nvPr/>
          </p:nvSpPr>
          <p:spPr bwMode="auto">
            <a:xfrm>
              <a:off x="2340" y="1658"/>
              <a:ext cx="38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Software</a:t>
              </a:r>
              <a:endParaRPr lang="en-US" smtClean="0">
                <a:solidFill>
                  <a:prstClr val="black"/>
                </a:solidFill>
                <a:latin typeface="Arial" pitchFamily="34" charset="0"/>
                <a:ea typeface="ＭＳ Ｐゴシック" pitchFamily="34" charset="-128"/>
                <a:cs typeface="Arial" pitchFamily="34" charset="0"/>
              </a:endParaRPr>
            </a:p>
          </p:txBody>
        </p:sp>
        <p:sp>
          <p:nvSpPr>
            <p:cNvPr id="118910" name="Rectangle 127"/>
            <p:cNvSpPr>
              <a:spLocks noChangeArrowheads="1"/>
            </p:cNvSpPr>
            <p:nvPr/>
          </p:nvSpPr>
          <p:spPr bwMode="auto">
            <a:xfrm>
              <a:off x="2742" y="1658"/>
              <a:ext cx="580"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development,</a:t>
              </a:r>
              <a:endParaRPr lang="en-US" smtClean="0">
                <a:solidFill>
                  <a:prstClr val="black"/>
                </a:solidFill>
                <a:latin typeface="Arial" pitchFamily="34" charset="0"/>
                <a:ea typeface="ＭＳ Ｐゴシック" pitchFamily="34" charset="-128"/>
                <a:cs typeface="Arial" pitchFamily="34" charset="0"/>
              </a:endParaRPr>
            </a:p>
          </p:txBody>
        </p:sp>
        <p:sp>
          <p:nvSpPr>
            <p:cNvPr id="118911" name="Rectangle 128"/>
            <p:cNvSpPr>
              <a:spLocks noChangeArrowheads="1"/>
            </p:cNvSpPr>
            <p:nvPr/>
          </p:nvSpPr>
          <p:spPr bwMode="auto">
            <a:xfrm>
              <a:off x="3355" y="1658"/>
              <a:ext cx="285"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testing</a:t>
              </a:r>
              <a:endParaRPr lang="en-US" smtClean="0">
                <a:solidFill>
                  <a:prstClr val="black"/>
                </a:solidFill>
                <a:latin typeface="Arial" pitchFamily="34" charset="0"/>
                <a:ea typeface="ＭＳ Ｐゴシック" pitchFamily="34" charset="-128"/>
                <a:cs typeface="Arial" pitchFamily="34" charset="0"/>
              </a:endParaRPr>
            </a:p>
          </p:txBody>
        </p:sp>
        <p:sp>
          <p:nvSpPr>
            <p:cNvPr id="118912" name="Rectangle 129"/>
            <p:cNvSpPr>
              <a:spLocks noChangeArrowheads="1"/>
            </p:cNvSpPr>
            <p:nvPr/>
          </p:nvSpPr>
          <p:spPr bwMode="auto">
            <a:xfrm>
              <a:off x="3664" y="1658"/>
              <a:ext cx="65"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&amp;</a:t>
              </a:r>
              <a:endParaRPr lang="en-US" smtClean="0">
                <a:solidFill>
                  <a:prstClr val="black"/>
                </a:solidFill>
                <a:latin typeface="Arial" pitchFamily="34" charset="0"/>
                <a:ea typeface="ＭＳ Ｐゴシック" pitchFamily="34" charset="-128"/>
                <a:cs typeface="Arial" pitchFamily="34" charset="0"/>
              </a:endParaRPr>
            </a:p>
          </p:txBody>
        </p:sp>
        <p:sp>
          <p:nvSpPr>
            <p:cNvPr id="118913" name="Rectangle 130"/>
            <p:cNvSpPr>
              <a:spLocks noChangeArrowheads="1"/>
            </p:cNvSpPr>
            <p:nvPr/>
          </p:nvSpPr>
          <p:spPr bwMode="auto">
            <a:xfrm>
              <a:off x="3761" y="1658"/>
              <a:ext cx="28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launch</a:t>
              </a:r>
              <a:endParaRPr lang="en-US" smtClean="0">
                <a:solidFill>
                  <a:prstClr val="black"/>
                </a:solidFill>
                <a:latin typeface="Arial" pitchFamily="34" charset="0"/>
                <a:ea typeface="ＭＳ Ｐゴシック" pitchFamily="34" charset="-128"/>
                <a:cs typeface="Arial" pitchFamily="34" charset="0"/>
              </a:endParaRPr>
            </a:p>
          </p:txBody>
        </p:sp>
        <p:sp>
          <p:nvSpPr>
            <p:cNvPr id="118914" name="Rectangle 131"/>
            <p:cNvSpPr>
              <a:spLocks noChangeArrowheads="1"/>
            </p:cNvSpPr>
            <p:nvPr/>
          </p:nvSpPr>
          <p:spPr bwMode="auto">
            <a:xfrm>
              <a:off x="4070" y="1658"/>
              <a:ext cx="20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(Nov</a:t>
              </a:r>
              <a:endParaRPr lang="en-US" smtClean="0">
                <a:solidFill>
                  <a:prstClr val="black"/>
                </a:solidFill>
                <a:latin typeface="Arial" pitchFamily="34" charset="0"/>
                <a:ea typeface="ＭＳ Ｐゴシック" pitchFamily="34" charset="-128"/>
                <a:cs typeface="Arial" pitchFamily="34" charset="0"/>
              </a:endParaRPr>
            </a:p>
          </p:txBody>
        </p:sp>
        <p:sp>
          <p:nvSpPr>
            <p:cNvPr id="118915" name="Rectangle 132"/>
            <p:cNvSpPr>
              <a:spLocks noChangeArrowheads="1"/>
            </p:cNvSpPr>
            <p:nvPr/>
          </p:nvSpPr>
          <p:spPr bwMode="auto">
            <a:xfrm>
              <a:off x="4312" y="1658"/>
              <a:ext cx="214"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2010</a:t>
              </a:r>
              <a:endParaRPr lang="en-US" smtClean="0">
                <a:solidFill>
                  <a:prstClr val="black"/>
                </a:solidFill>
                <a:latin typeface="Arial" pitchFamily="34" charset="0"/>
                <a:ea typeface="ＭＳ Ｐゴシック" pitchFamily="34" charset="-128"/>
                <a:cs typeface="Arial" pitchFamily="34" charset="0"/>
              </a:endParaRPr>
            </a:p>
          </p:txBody>
        </p:sp>
        <p:sp>
          <p:nvSpPr>
            <p:cNvPr id="118916" name="Rectangle 133"/>
            <p:cNvSpPr>
              <a:spLocks noChangeArrowheads="1"/>
            </p:cNvSpPr>
            <p:nvPr/>
          </p:nvSpPr>
          <p:spPr bwMode="auto">
            <a:xfrm>
              <a:off x="4518" y="1663"/>
              <a:ext cx="32" cy="116"/>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17" name="Rectangle 134"/>
            <p:cNvSpPr>
              <a:spLocks noChangeArrowheads="1"/>
            </p:cNvSpPr>
            <p:nvPr/>
          </p:nvSpPr>
          <p:spPr bwMode="auto">
            <a:xfrm>
              <a:off x="607" y="996"/>
              <a:ext cx="482" cy="165"/>
            </a:xfrm>
            <a:prstGeom prst="rect">
              <a:avLst/>
            </a:prstGeom>
            <a:noFill/>
            <a:ln w="9525">
              <a:noFill/>
              <a:miter lim="800000"/>
              <a:headEnd/>
              <a:tailEnd/>
            </a:ln>
          </p:spPr>
          <p:txBody>
            <a:bodyPr wrap="none" lIns="0" tIns="0" rIns="0" bIns="0">
              <a:spAutoFit/>
            </a:bodyPr>
            <a:lstStyle/>
            <a:p>
              <a:r>
                <a:rPr lang="en-US" sz="1700" smtClean="0">
                  <a:solidFill>
                    <a:srgbClr val="000000"/>
                  </a:solidFill>
                  <a:latin typeface="Arial" pitchFamily="34" charset="0"/>
                  <a:ea typeface="ＭＳ Ｐゴシック" pitchFamily="34" charset="-128"/>
                  <a:cs typeface="Arial" pitchFamily="34" charset="0"/>
                </a:rPr>
                <a:t>Central </a:t>
              </a:r>
              <a:endParaRPr lang="en-US" smtClean="0">
                <a:solidFill>
                  <a:prstClr val="black"/>
                </a:solidFill>
                <a:latin typeface="Arial" pitchFamily="34" charset="0"/>
                <a:ea typeface="ＭＳ Ｐゴシック" pitchFamily="34" charset="-128"/>
                <a:cs typeface="Arial" pitchFamily="34" charset="0"/>
              </a:endParaRPr>
            </a:p>
          </p:txBody>
        </p:sp>
        <p:sp>
          <p:nvSpPr>
            <p:cNvPr id="118918" name="Rectangle 135"/>
            <p:cNvSpPr>
              <a:spLocks noChangeArrowheads="1"/>
            </p:cNvSpPr>
            <p:nvPr/>
          </p:nvSpPr>
          <p:spPr bwMode="auto">
            <a:xfrm>
              <a:off x="607" y="1161"/>
              <a:ext cx="329" cy="165"/>
            </a:xfrm>
            <a:prstGeom prst="rect">
              <a:avLst/>
            </a:prstGeom>
            <a:noFill/>
            <a:ln w="9525">
              <a:noFill/>
              <a:miter lim="800000"/>
              <a:headEnd/>
              <a:tailEnd/>
            </a:ln>
          </p:spPr>
          <p:txBody>
            <a:bodyPr wrap="none" lIns="0" tIns="0" rIns="0" bIns="0">
              <a:spAutoFit/>
            </a:bodyPr>
            <a:lstStyle/>
            <a:p>
              <a:r>
                <a:rPr lang="en-US" sz="1700" smtClean="0">
                  <a:solidFill>
                    <a:srgbClr val="000000"/>
                  </a:solidFill>
                  <a:latin typeface="Arial" pitchFamily="34" charset="0"/>
                  <a:ea typeface="ＭＳ Ｐゴシック" pitchFamily="34" charset="-128"/>
                  <a:cs typeface="Arial" pitchFamily="34" charset="0"/>
                </a:rPr>
                <a:t>Level</a:t>
              </a:r>
              <a:endParaRPr lang="en-US" smtClean="0">
                <a:solidFill>
                  <a:prstClr val="black"/>
                </a:solidFill>
                <a:latin typeface="Arial" pitchFamily="34" charset="0"/>
                <a:ea typeface="ＭＳ Ｐゴシック" pitchFamily="34" charset="-128"/>
                <a:cs typeface="Arial" pitchFamily="34" charset="0"/>
              </a:endParaRPr>
            </a:p>
          </p:txBody>
        </p:sp>
        <p:sp>
          <p:nvSpPr>
            <p:cNvPr id="118919" name="Freeform 136"/>
            <p:cNvSpPr>
              <a:spLocks noEditPoints="1"/>
            </p:cNvSpPr>
            <p:nvPr/>
          </p:nvSpPr>
          <p:spPr bwMode="auto">
            <a:xfrm>
              <a:off x="840" y="644"/>
              <a:ext cx="54" cy="327"/>
            </a:xfrm>
            <a:custGeom>
              <a:avLst/>
              <a:gdLst>
                <a:gd name="T0" fmla="*/ 0 w 168"/>
                <a:gd name="T1" fmla="*/ 0 h 1017"/>
                <a:gd name="T2" fmla="*/ 0 w 168"/>
                <a:gd name="T3" fmla="*/ 0 h 1017"/>
                <a:gd name="T4" fmla="*/ 0 w 168"/>
                <a:gd name="T5" fmla="*/ 0 h 1017"/>
                <a:gd name="T6" fmla="*/ 0 w 168"/>
                <a:gd name="T7" fmla="*/ 0 h 1017"/>
                <a:gd name="T8" fmla="*/ 0 w 168"/>
                <a:gd name="T9" fmla="*/ 0 h 1017"/>
                <a:gd name="T10" fmla="*/ 0 w 168"/>
                <a:gd name="T11" fmla="*/ 0 h 1017"/>
                <a:gd name="T12" fmla="*/ 0 w 168"/>
                <a:gd name="T13" fmla="*/ 0 h 1017"/>
                <a:gd name="T14" fmla="*/ 0 w 168"/>
                <a:gd name="T15" fmla="*/ 0 h 1017"/>
                <a:gd name="T16" fmla="*/ 0 w 168"/>
                <a:gd name="T17" fmla="*/ 0 h 1017"/>
                <a:gd name="T18" fmla="*/ 0 w 168"/>
                <a:gd name="T19" fmla="*/ 0 h 1017"/>
                <a:gd name="T20" fmla="*/ 0 w 168"/>
                <a:gd name="T21" fmla="*/ 0 h 1017"/>
                <a:gd name="T22" fmla="*/ 0 w 168"/>
                <a:gd name="T23" fmla="*/ 0 h 1017"/>
                <a:gd name="T24" fmla="*/ 0 w 168"/>
                <a:gd name="T25" fmla="*/ 0 h 1017"/>
                <a:gd name="T26" fmla="*/ 0 w 168"/>
                <a:gd name="T27" fmla="*/ 0 h 1017"/>
                <a:gd name="T28" fmla="*/ 0 w 168"/>
                <a:gd name="T29" fmla="*/ 0 h 10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8"/>
                <a:gd name="T46" fmla="*/ 0 h 1017"/>
                <a:gd name="T47" fmla="*/ 168 w 168"/>
                <a:gd name="T48" fmla="*/ 1017 h 101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8" h="1017">
                  <a:moveTo>
                    <a:pt x="73" y="1016"/>
                  </a:moveTo>
                  <a:lnTo>
                    <a:pt x="76" y="16"/>
                  </a:lnTo>
                  <a:lnTo>
                    <a:pt x="92" y="16"/>
                  </a:lnTo>
                  <a:lnTo>
                    <a:pt x="89" y="1017"/>
                  </a:lnTo>
                  <a:lnTo>
                    <a:pt x="73" y="1016"/>
                  </a:lnTo>
                  <a:close/>
                  <a:moveTo>
                    <a:pt x="2" y="140"/>
                  </a:moveTo>
                  <a:lnTo>
                    <a:pt x="84" y="0"/>
                  </a:lnTo>
                  <a:lnTo>
                    <a:pt x="165" y="141"/>
                  </a:lnTo>
                  <a:cubicBezTo>
                    <a:pt x="168" y="144"/>
                    <a:pt x="166" y="149"/>
                    <a:pt x="162" y="152"/>
                  </a:cubicBezTo>
                  <a:cubicBezTo>
                    <a:pt x="159" y="154"/>
                    <a:pt x="154" y="152"/>
                    <a:pt x="151" y="149"/>
                  </a:cubicBezTo>
                  <a:lnTo>
                    <a:pt x="77" y="20"/>
                  </a:lnTo>
                  <a:lnTo>
                    <a:pt x="91" y="20"/>
                  </a:lnTo>
                  <a:lnTo>
                    <a:pt x="16" y="148"/>
                  </a:lnTo>
                  <a:cubicBezTo>
                    <a:pt x="14" y="152"/>
                    <a:pt x="9" y="153"/>
                    <a:pt x="5" y="151"/>
                  </a:cubicBezTo>
                  <a:cubicBezTo>
                    <a:pt x="1" y="149"/>
                    <a:pt x="0" y="144"/>
                    <a:pt x="2" y="140"/>
                  </a:cubicBezTo>
                  <a:close/>
                </a:path>
              </a:pathLst>
            </a:custGeom>
            <a:solidFill>
              <a:srgbClr val="000000"/>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920" name="Freeform 137"/>
            <p:cNvSpPr>
              <a:spLocks noEditPoints="1"/>
            </p:cNvSpPr>
            <p:nvPr/>
          </p:nvSpPr>
          <p:spPr bwMode="auto">
            <a:xfrm>
              <a:off x="839" y="1391"/>
              <a:ext cx="54" cy="281"/>
            </a:xfrm>
            <a:custGeom>
              <a:avLst/>
              <a:gdLst>
                <a:gd name="T0" fmla="*/ 0 w 167"/>
                <a:gd name="T1" fmla="*/ 0 h 874"/>
                <a:gd name="T2" fmla="*/ 0 w 167"/>
                <a:gd name="T3" fmla="*/ 0 h 874"/>
                <a:gd name="T4" fmla="*/ 0 w 167"/>
                <a:gd name="T5" fmla="*/ 0 h 874"/>
                <a:gd name="T6" fmla="*/ 0 w 167"/>
                <a:gd name="T7" fmla="*/ 0 h 874"/>
                <a:gd name="T8" fmla="*/ 0 w 167"/>
                <a:gd name="T9" fmla="*/ 0 h 874"/>
                <a:gd name="T10" fmla="*/ 0 w 167"/>
                <a:gd name="T11" fmla="*/ 0 h 874"/>
                <a:gd name="T12" fmla="*/ 0 w 167"/>
                <a:gd name="T13" fmla="*/ 0 h 874"/>
                <a:gd name="T14" fmla="*/ 0 w 167"/>
                <a:gd name="T15" fmla="*/ 0 h 874"/>
                <a:gd name="T16" fmla="*/ 0 w 167"/>
                <a:gd name="T17" fmla="*/ 0 h 874"/>
                <a:gd name="T18" fmla="*/ 0 w 167"/>
                <a:gd name="T19" fmla="*/ 0 h 874"/>
                <a:gd name="T20" fmla="*/ 0 w 167"/>
                <a:gd name="T21" fmla="*/ 0 h 874"/>
                <a:gd name="T22" fmla="*/ 0 w 167"/>
                <a:gd name="T23" fmla="*/ 0 h 874"/>
                <a:gd name="T24" fmla="*/ 0 w 167"/>
                <a:gd name="T25" fmla="*/ 0 h 874"/>
                <a:gd name="T26" fmla="*/ 0 w 167"/>
                <a:gd name="T27" fmla="*/ 0 h 874"/>
                <a:gd name="T28" fmla="*/ 0 w 167"/>
                <a:gd name="T29" fmla="*/ 0 h 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7"/>
                <a:gd name="T46" fmla="*/ 0 h 874"/>
                <a:gd name="T47" fmla="*/ 167 w 167"/>
                <a:gd name="T48" fmla="*/ 874 h 87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7" h="874">
                  <a:moveTo>
                    <a:pt x="91" y="0"/>
                  </a:moveTo>
                  <a:lnTo>
                    <a:pt x="91" y="859"/>
                  </a:lnTo>
                  <a:lnTo>
                    <a:pt x="75" y="859"/>
                  </a:lnTo>
                  <a:lnTo>
                    <a:pt x="75" y="0"/>
                  </a:lnTo>
                  <a:lnTo>
                    <a:pt x="91" y="0"/>
                  </a:lnTo>
                  <a:close/>
                  <a:moveTo>
                    <a:pt x="165" y="734"/>
                  </a:moveTo>
                  <a:lnTo>
                    <a:pt x="83" y="874"/>
                  </a:lnTo>
                  <a:lnTo>
                    <a:pt x="2" y="734"/>
                  </a:lnTo>
                  <a:cubicBezTo>
                    <a:pt x="0" y="731"/>
                    <a:pt x="1" y="726"/>
                    <a:pt x="5" y="723"/>
                  </a:cubicBezTo>
                  <a:cubicBezTo>
                    <a:pt x="9" y="721"/>
                    <a:pt x="13" y="723"/>
                    <a:pt x="16" y="726"/>
                  </a:cubicBezTo>
                  <a:lnTo>
                    <a:pt x="90" y="854"/>
                  </a:lnTo>
                  <a:lnTo>
                    <a:pt x="77" y="854"/>
                  </a:lnTo>
                  <a:lnTo>
                    <a:pt x="151" y="726"/>
                  </a:lnTo>
                  <a:cubicBezTo>
                    <a:pt x="154" y="723"/>
                    <a:pt x="158" y="721"/>
                    <a:pt x="162" y="723"/>
                  </a:cubicBezTo>
                  <a:cubicBezTo>
                    <a:pt x="166" y="726"/>
                    <a:pt x="167" y="731"/>
                    <a:pt x="165" y="734"/>
                  </a:cubicBezTo>
                  <a:close/>
                </a:path>
              </a:pathLst>
            </a:custGeom>
            <a:solidFill>
              <a:srgbClr val="000000"/>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921" name="Freeform 138"/>
            <p:cNvSpPr>
              <a:spLocks/>
            </p:cNvSpPr>
            <p:nvPr/>
          </p:nvSpPr>
          <p:spPr bwMode="auto">
            <a:xfrm>
              <a:off x="3286" y="2008"/>
              <a:ext cx="1802" cy="1890"/>
            </a:xfrm>
            <a:custGeom>
              <a:avLst/>
              <a:gdLst>
                <a:gd name="T0" fmla="*/ 0 w 5600"/>
                <a:gd name="T1" fmla="*/ 0 h 5872"/>
                <a:gd name="T2" fmla="*/ 0 w 5600"/>
                <a:gd name="T3" fmla="*/ 0 h 5872"/>
                <a:gd name="T4" fmla="*/ 0 w 5600"/>
                <a:gd name="T5" fmla="*/ 0 h 5872"/>
                <a:gd name="T6" fmla="*/ 0 w 5600"/>
                <a:gd name="T7" fmla="*/ 0 h 5872"/>
                <a:gd name="T8" fmla="*/ 0 w 5600"/>
                <a:gd name="T9" fmla="*/ 0 h 5872"/>
                <a:gd name="T10" fmla="*/ 0 w 5600"/>
                <a:gd name="T11" fmla="*/ 0 h 5872"/>
                <a:gd name="T12" fmla="*/ 0 w 5600"/>
                <a:gd name="T13" fmla="*/ 0 h 5872"/>
                <a:gd name="T14" fmla="*/ 0 w 5600"/>
                <a:gd name="T15" fmla="*/ 0 h 5872"/>
                <a:gd name="T16" fmla="*/ 0 w 5600"/>
                <a:gd name="T17" fmla="*/ 0 h 5872"/>
                <a:gd name="T18" fmla="*/ 0 w 5600"/>
                <a:gd name="T19" fmla="*/ 0 h 5872"/>
                <a:gd name="T20" fmla="*/ 0 w 5600"/>
                <a:gd name="T21" fmla="*/ 0 h 5872"/>
                <a:gd name="T22" fmla="*/ 0 w 5600"/>
                <a:gd name="T23" fmla="*/ 0 h 5872"/>
                <a:gd name="T24" fmla="*/ 0 w 5600"/>
                <a:gd name="T25" fmla="*/ 0 h 5872"/>
                <a:gd name="T26" fmla="*/ 0 w 5600"/>
                <a:gd name="T27" fmla="*/ 0 h 5872"/>
                <a:gd name="T28" fmla="*/ 0 w 5600"/>
                <a:gd name="T29" fmla="*/ 0 h 5872"/>
                <a:gd name="T30" fmla="*/ 0 w 5600"/>
                <a:gd name="T31" fmla="*/ 0 h 5872"/>
                <a:gd name="T32" fmla="*/ 0 w 5600"/>
                <a:gd name="T33" fmla="*/ 0 h 5872"/>
                <a:gd name="T34" fmla="*/ 0 w 5600"/>
                <a:gd name="T35" fmla="*/ 0 h 5872"/>
                <a:gd name="T36" fmla="*/ 0 w 5600"/>
                <a:gd name="T37" fmla="*/ 0 h 58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600"/>
                <a:gd name="T58" fmla="*/ 0 h 5872"/>
                <a:gd name="T59" fmla="*/ 5600 w 5600"/>
                <a:gd name="T60" fmla="*/ 5872 h 58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600" h="5872">
                  <a:moveTo>
                    <a:pt x="0" y="934"/>
                  </a:moveTo>
                  <a:cubicBezTo>
                    <a:pt x="0" y="418"/>
                    <a:pt x="418" y="0"/>
                    <a:pt x="934" y="0"/>
                  </a:cubicBezTo>
                  <a:cubicBezTo>
                    <a:pt x="934" y="0"/>
                    <a:pt x="934" y="0"/>
                    <a:pt x="934" y="0"/>
                  </a:cubicBezTo>
                  <a:lnTo>
                    <a:pt x="4667" y="0"/>
                  </a:lnTo>
                  <a:cubicBezTo>
                    <a:pt x="5183" y="0"/>
                    <a:pt x="5600" y="418"/>
                    <a:pt x="5600" y="934"/>
                  </a:cubicBezTo>
                  <a:cubicBezTo>
                    <a:pt x="5600" y="934"/>
                    <a:pt x="5600" y="934"/>
                    <a:pt x="5600" y="934"/>
                  </a:cubicBezTo>
                  <a:lnTo>
                    <a:pt x="5600" y="4939"/>
                  </a:lnTo>
                  <a:cubicBezTo>
                    <a:pt x="5600" y="5455"/>
                    <a:pt x="5183" y="5872"/>
                    <a:pt x="4667" y="5872"/>
                  </a:cubicBezTo>
                  <a:cubicBezTo>
                    <a:pt x="4667" y="5872"/>
                    <a:pt x="4667" y="5872"/>
                    <a:pt x="4667" y="5872"/>
                  </a:cubicBezTo>
                  <a:lnTo>
                    <a:pt x="934" y="5872"/>
                  </a:lnTo>
                  <a:cubicBezTo>
                    <a:pt x="418" y="5872"/>
                    <a:pt x="0" y="5455"/>
                    <a:pt x="0" y="4939"/>
                  </a:cubicBezTo>
                  <a:cubicBezTo>
                    <a:pt x="0" y="4939"/>
                    <a:pt x="0" y="4939"/>
                    <a:pt x="0" y="4939"/>
                  </a:cubicBezTo>
                  <a:lnTo>
                    <a:pt x="0" y="934"/>
                  </a:lnTo>
                  <a:close/>
                </a:path>
              </a:pathLst>
            </a:custGeom>
            <a:solidFill>
              <a:srgbClr val="DCE6F2"/>
            </a:solidFill>
            <a:ln w="0">
              <a:solidFill>
                <a:srgbClr val="00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922" name="Freeform 139"/>
            <p:cNvSpPr>
              <a:spLocks noEditPoints="1"/>
            </p:cNvSpPr>
            <p:nvPr/>
          </p:nvSpPr>
          <p:spPr bwMode="auto">
            <a:xfrm>
              <a:off x="3284" y="2006"/>
              <a:ext cx="1807" cy="1894"/>
            </a:xfrm>
            <a:custGeom>
              <a:avLst/>
              <a:gdLst>
                <a:gd name="T0" fmla="*/ 6 w 1807"/>
                <a:gd name="T1" fmla="*/ 242 h 1894"/>
                <a:gd name="T2" fmla="*/ 36 w 1807"/>
                <a:gd name="T3" fmla="*/ 159 h 1894"/>
                <a:gd name="T4" fmla="*/ 89 w 1807"/>
                <a:gd name="T5" fmla="*/ 89 h 1894"/>
                <a:gd name="T6" fmla="*/ 158 w 1807"/>
                <a:gd name="T7" fmla="*/ 37 h 1894"/>
                <a:gd name="T8" fmla="*/ 242 w 1807"/>
                <a:gd name="T9" fmla="*/ 6 h 1894"/>
                <a:gd name="T10" fmla="*/ 1504 w 1807"/>
                <a:gd name="T11" fmla="*/ 0 h 1894"/>
                <a:gd name="T12" fmla="*/ 1594 w 1807"/>
                <a:gd name="T13" fmla="*/ 14 h 1894"/>
                <a:gd name="T14" fmla="*/ 1674 w 1807"/>
                <a:gd name="T15" fmla="*/ 52 h 1894"/>
                <a:gd name="T16" fmla="*/ 1738 w 1807"/>
                <a:gd name="T17" fmla="*/ 110 h 1894"/>
                <a:gd name="T18" fmla="*/ 1783 w 1807"/>
                <a:gd name="T19" fmla="*/ 185 h 1894"/>
                <a:gd name="T20" fmla="*/ 1805 w 1807"/>
                <a:gd name="T21" fmla="*/ 272 h 1894"/>
                <a:gd name="T22" fmla="*/ 1805 w 1807"/>
                <a:gd name="T23" fmla="*/ 1623 h 1894"/>
                <a:gd name="T24" fmla="*/ 1783 w 1807"/>
                <a:gd name="T25" fmla="*/ 1709 h 1894"/>
                <a:gd name="T26" fmla="*/ 1738 w 1807"/>
                <a:gd name="T27" fmla="*/ 1784 h 1894"/>
                <a:gd name="T28" fmla="*/ 1674 w 1807"/>
                <a:gd name="T29" fmla="*/ 1843 h 1894"/>
                <a:gd name="T30" fmla="*/ 1595 w 1807"/>
                <a:gd name="T31" fmla="*/ 1881 h 1894"/>
                <a:gd name="T32" fmla="*/ 1504 w 1807"/>
                <a:gd name="T33" fmla="*/ 1894 h 1894"/>
                <a:gd name="T34" fmla="*/ 242 w 1807"/>
                <a:gd name="T35" fmla="*/ 1888 h 1894"/>
                <a:gd name="T36" fmla="*/ 159 w 1807"/>
                <a:gd name="T37" fmla="*/ 1858 h 1894"/>
                <a:gd name="T38" fmla="*/ 89 w 1807"/>
                <a:gd name="T39" fmla="*/ 1806 h 1894"/>
                <a:gd name="T40" fmla="*/ 37 w 1807"/>
                <a:gd name="T41" fmla="*/ 1736 h 1894"/>
                <a:gd name="T42" fmla="*/ 6 w 1807"/>
                <a:gd name="T43" fmla="*/ 1653 h 1894"/>
                <a:gd name="T44" fmla="*/ 0 w 1807"/>
                <a:gd name="T45" fmla="*/ 303 h 1894"/>
                <a:gd name="T46" fmla="*/ 11 w 1807"/>
                <a:gd name="T47" fmla="*/ 1651 h 1894"/>
                <a:gd name="T48" fmla="*/ 41 w 1807"/>
                <a:gd name="T49" fmla="*/ 1733 h 1894"/>
                <a:gd name="T50" fmla="*/ 92 w 1807"/>
                <a:gd name="T51" fmla="*/ 1802 h 1894"/>
                <a:gd name="T52" fmla="*/ 161 w 1807"/>
                <a:gd name="T53" fmla="*/ 1853 h 1894"/>
                <a:gd name="T54" fmla="*/ 243 w 1807"/>
                <a:gd name="T55" fmla="*/ 1883 h 1894"/>
                <a:gd name="T56" fmla="*/ 1504 w 1807"/>
                <a:gd name="T57" fmla="*/ 1889 h 1894"/>
                <a:gd name="T58" fmla="*/ 1593 w 1807"/>
                <a:gd name="T59" fmla="*/ 1876 h 1894"/>
                <a:gd name="T60" fmla="*/ 1671 w 1807"/>
                <a:gd name="T61" fmla="*/ 1839 h 1894"/>
                <a:gd name="T62" fmla="*/ 1734 w 1807"/>
                <a:gd name="T63" fmla="*/ 1781 h 1894"/>
                <a:gd name="T64" fmla="*/ 1779 w 1807"/>
                <a:gd name="T65" fmla="*/ 1708 h 1894"/>
                <a:gd name="T66" fmla="*/ 1800 w 1807"/>
                <a:gd name="T67" fmla="*/ 1622 h 1894"/>
                <a:gd name="T68" fmla="*/ 1800 w 1807"/>
                <a:gd name="T69" fmla="*/ 273 h 1894"/>
                <a:gd name="T70" fmla="*/ 1779 w 1807"/>
                <a:gd name="T71" fmla="*/ 187 h 1894"/>
                <a:gd name="T72" fmla="*/ 1734 w 1807"/>
                <a:gd name="T73" fmla="*/ 114 h 1894"/>
                <a:gd name="T74" fmla="*/ 1671 w 1807"/>
                <a:gd name="T75" fmla="*/ 56 h 1894"/>
                <a:gd name="T76" fmla="*/ 1593 w 1807"/>
                <a:gd name="T77" fmla="*/ 18 h 1894"/>
                <a:gd name="T78" fmla="*/ 1504 w 1807"/>
                <a:gd name="T79" fmla="*/ 5 h 1894"/>
                <a:gd name="T80" fmla="*/ 243 w 1807"/>
                <a:gd name="T81" fmla="*/ 11 h 1894"/>
                <a:gd name="T82" fmla="*/ 161 w 1807"/>
                <a:gd name="T83" fmla="*/ 41 h 1894"/>
                <a:gd name="T84" fmla="*/ 92 w 1807"/>
                <a:gd name="T85" fmla="*/ 92 h 1894"/>
                <a:gd name="T86" fmla="*/ 41 w 1807"/>
                <a:gd name="T87" fmla="*/ 161 h 1894"/>
                <a:gd name="T88" fmla="*/ 11 w 1807"/>
                <a:gd name="T89" fmla="*/ 243 h 1894"/>
                <a:gd name="T90" fmla="*/ 5 w 1807"/>
                <a:gd name="T91" fmla="*/ 1591 h 189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07"/>
                <a:gd name="T139" fmla="*/ 0 h 1894"/>
                <a:gd name="T140" fmla="*/ 1807 w 1807"/>
                <a:gd name="T141" fmla="*/ 1894 h 189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07" h="1894">
                  <a:moveTo>
                    <a:pt x="0" y="303"/>
                  </a:moveTo>
                  <a:lnTo>
                    <a:pt x="1" y="272"/>
                  </a:lnTo>
                  <a:lnTo>
                    <a:pt x="6" y="242"/>
                  </a:lnTo>
                  <a:lnTo>
                    <a:pt x="13" y="213"/>
                  </a:lnTo>
                  <a:lnTo>
                    <a:pt x="23" y="185"/>
                  </a:lnTo>
                  <a:lnTo>
                    <a:pt x="36" y="159"/>
                  </a:lnTo>
                  <a:lnTo>
                    <a:pt x="51" y="134"/>
                  </a:lnTo>
                  <a:lnTo>
                    <a:pt x="69" y="110"/>
                  </a:lnTo>
                  <a:lnTo>
                    <a:pt x="89" y="89"/>
                  </a:lnTo>
                  <a:lnTo>
                    <a:pt x="110" y="69"/>
                  </a:lnTo>
                  <a:lnTo>
                    <a:pt x="133" y="52"/>
                  </a:lnTo>
                  <a:lnTo>
                    <a:pt x="158" y="37"/>
                  </a:lnTo>
                  <a:lnTo>
                    <a:pt x="185" y="24"/>
                  </a:lnTo>
                  <a:lnTo>
                    <a:pt x="213" y="14"/>
                  </a:lnTo>
                  <a:lnTo>
                    <a:pt x="242" y="6"/>
                  </a:lnTo>
                  <a:lnTo>
                    <a:pt x="271" y="2"/>
                  </a:lnTo>
                  <a:lnTo>
                    <a:pt x="303" y="0"/>
                  </a:lnTo>
                  <a:lnTo>
                    <a:pt x="1504" y="0"/>
                  </a:lnTo>
                  <a:lnTo>
                    <a:pt x="1535" y="1"/>
                  </a:lnTo>
                  <a:lnTo>
                    <a:pt x="1565" y="6"/>
                  </a:lnTo>
                  <a:lnTo>
                    <a:pt x="1594" y="14"/>
                  </a:lnTo>
                  <a:lnTo>
                    <a:pt x="1622" y="24"/>
                  </a:lnTo>
                  <a:lnTo>
                    <a:pt x="1649" y="36"/>
                  </a:lnTo>
                  <a:lnTo>
                    <a:pt x="1674" y="52"/>
                  </a:lnTo>
                  <a:lnTo>
                    <a:pt x="1697" y="69"/>
                  </a:lnTo>
                  <a:lnTo>
                    <a:pt x="1718" y="89"/>
                  </a:lnTo>
                  <a:lnTo>
                    <a:pt x="1738" y="110"/>
                  </a:lnTo>
                  <a:lnTo>
                    <a:pt x="1755" y="134"/>
                  </a:lnTo>
                  <a:lnTo>
                    <a:pt x="1771" y="158"/>
                  </a:lnTo>
                  <a:lnTo>
                    <a:pt x="1783" y="185"/>
                  </a:lnTo>
                  <a:lnTo>
                    <a:pt x="1793" y="213"/>
                  </a:lnTo>
                  <a:lnTo>
                    <a:pt x="1801" y="242"/>
                  </a:lnTo>
                  <a:lnTo>
                    <a:pt x="1805" y="272"/>
                  </a:lnTo>
                  <a:lnTo>
                    <a:pt x="1807" y="303"/>
                  </a:lnTo>
                  <a:lnTo>
                    <a:pt x="1807" y="1591"/>
                  </a:lnTo>
                  <a:lnTo>
                    <a:pt x="1805" y="1623"/>
                  </a:lnTo>
                  <a:lnTo>
                    <a:pt x="1801" y="1653"/>
                  </a:lnTo>
                  <a:lnTo>
                    <a:pt x="1793" y="1682"/>
                  </a:lnTo>
                  <a:lnTo>
                    <a:pt x="1783" y="1709"/>
                  </a:lnTo>
                  <a:lnTo>
                    <a:pt x="1771" y="1736"/>
                  </a:lnTo>
                  <a:lnTo>
                    <a:pt x="1755" y="1761"/>
                  </a:lnTo>
                  <a:lnTo>
                    <a:pt x="1738" y="1784"/>
                  </a:lnTo>
                  <a:lnTo>
                    <a:pt x="1718" y="1806"/>
                  </a:lnTo>
                  <a:lnTo>
                    <a:pt x="1697" y="1825"/>
                  </a:lnTo>
                  <a:lnTo>
                    <a:pt x="1674" y="1843"/>
                  </a:lnTo>
                  <a:lnTo>
                    <a:pt x="1649" y="1858"/>
                  </a:lnTo>
                  <a:lnTo>
                    <a:pt x="1622" y="1871"/>
                  </a:lnTo>
                  <a:lnTo>
                    <a:pt x="1595" y="1881"/>
                  </a:lnTo>
                  <a:lnTo>
                    <a:pt x="1565" y="1888"/>
                  </a:lnTo>
                  <a:lnTo>
                    <a:pt x="1536" y="1893"/>
                  </a:lnTo>
                  <a:lnTo>
                    <a:pt x="1504" y="1894"/>
                  </a:lnTo>
                  <a:lnTo>
                    <a:pt x="303" y="1894"/>
                  </a:lnTo>
                  <a:lnTo>
                    <a:pt x="272" y="1893"/>
                  </a:lnTo>
                  <a:lnTo>
                    <a:pt x="242" y="1888"/>
                  </a:lnTo>
                  <a:lnTo>
                    <a:pt x="213" y="1881"/>
                  </a:lnTo>
                  <a:lnTo>
                    <a:pt x="185" y="1871"/>
                  </a:lnTo>
                  <a:lnTo>
                    <a:pt x="159" y="1858"/>
                  </a:lnTo>
                  <a:lnTo>
                    <a:pt x="133" y="1843"/>
                  </a:lnTo>
                  <a:lnTo>
                    <a:pt x="110" y="1825"/>
                  </a:lnTo>
                  <a:lnTo>
                    <a:pt x="89" y="1806"/>
                  </a:lnTo>
                  <a:lnTo>
                    <a:pt x="69" y="1784"/>
                  </a:lnTo>
                  <a:lnTo>
                    <a:pt x="51" y="1761"/>
                  </a:lnTo>
                  <a:lnTo>
                    <a:pt x="37" y="1736"/>
                  </a:lnTo>
                  <a:lnTo>
                    <a:pt x="23" y="1710"/>
                  </a:lnTo>
                  <a:lnTo>
                    <a:pt x="13" y="1682"/>
                  </a:lnTo>
                  <a:lnTo>
                    <a:pt x="6" y="1653"/>
                  </a:lnTo>
                  <a:lnTo>
                    <a:pt x="1" y="1623"/>
                  </a:lnTo>
                  <a:lnTo>
                    <a:pt x="0" y="1592"/>
                  </a:lnTo>
                  <a:lnTo>
                    <a:pt x="0" y="303"/>
                  </a:lnTo>
                  <a:close/>
                  <a:moveTo>
                    <a:pt x="5" y="1591"/>
                  </a:moveTo>
                  <a:lnTo>
                    <a:pt x="6" y="1622"/>
                  </a:lnTo>
                  <a:lnTo>
                    <a:pt x="11" y="1651"/>
                  </a:lnTo>
                  <a:lnTo>
                    <a:pt x="18" y="1680"/>
                  </a:lnTo>
                  <a:lnTo>
                    <a:pt x="28" y="1707"/>
                  </a:lnTo>
                  <a:lnTo>
                    <a:pt x="41" y="1733"/>
                  </a:lnTo>
                  <a:lnTo>
                    <a:pt x="56" y="1758"/>
                  </a:lnTo>
                  <a:lnTo>
                    <a:pt x="73" y="1781"/>
                  </a:lnTo>
                  <a:lnTo>
                    <a:pt x="92" y="1802"/>
                  </a:lnTo>
                  <a:lnTo>
                    <a:pt x="113" y="1821"/>
                  </a:lnTo>
                  <a:lnTo>
                    <a:pt x="136" y="1839"/>
                  </a:lnTo>
                  <a:lnTo>
                    <a:pt x="161" y="1853"/>
                  </a:lnTo>
                  <a:lnTo>
                    <a:pt x="187" y="1866"/>
                  </a:lnTo>
                  <a:lnTo>
                    <a:pt x="214" y="1876"/>
                  </a:lnTo>
                  <a:lnTo>
                    <a:pt x="243" y="1883"/>
                  </a:lnTo>
                  <a:lnTo>
                    <a:pt x="272" y="1887"/>
                  </a:lnTo>
                  <a:lnTo>
                    <a:pt x="303" y="1889"/>
                  </a:lnTo>
                  <a:lnTo>
                    <a:pt x="1504" y="1889"/>
                  </a:lnTo>
                  <a:lnTo>
                    <a:pt x="1535" y="1888"/>
                  </a:lnTo>
                  <a:lnTo>
                    <a:pt x="1564" y="1883"/>
                  </a:lnTo>
                  <a:lnTo>
                    <a:pt x="1593" y="1876"/>
                  </a:lnTo>
                  <a:lnTo>
                    <a:pt x="1620" y="1866"/>
                  </a:lnTo>
                  <a:lnTo>
                    <a:pt x="1646" y="1854"/>
                  </a:lnTo>
                  <a:lnTo>
                    <a:pt x="1671" y="1839"/>
                  </a:lnTo>
                  <a:lnTo>
                    <a:pt x="1694" y="1821"/>
                  </a:lnTo>
                  <a:lnTo>
                    <a:pt x="1715" y="1802"/>
                  </a:lnTo>
                  <a:lnTo>
                    <a:pt x="1734" y="1781"/>
                  </a:lnTo>
                  <a:lnTo>
                    <a:pt x="1751" y="1758"/>
                  </a:lnTo>
                  <a:lnTo>
                    <a:pt x="1766" y="1734"/>
                  </a:lnTo>
                  <a:lnTo>
                    <a:pt x="1779" y="1708"/>
                  </a:lnTo>
                  <a:lnTo>
                    <a:pt x="1789" y="1680"/>
                  </a:lnTo>
                  <a:lnTo>
                    <a:pt x="1796" y="1652"/>
                  </a:lnTo>
                  <a:lnTo>
                    <a:pt x="1800" y="1622"/>
                  </a:lnTo>
                  <a:lnTo>
                    <a:pt x="1802" y="1591"/>
                  </a:lnTo>
                  <a:lnTo>
                    <a:pt x="1802" y="303"/>
                  </a:lnTo>
                  <a:lnTo>
                    <a:pt x="1800" y="273"/>
                  </a:lnTo>
                  <a:lnTo>
                    <a:pt x="1796" y="243"/>
                  </a:lnTo>
                  <a:lnTo>
                    <a:pt x="1789" y="214"/>
                  </a:lnTo>
                  <a:lnTo>
                    <a:pt x="1779" y="187"/>
                  </a:lnTo>
                  <a:lnTo>
                    <a:pt x="1766" y="161"/>
                  </a:lnTo>
                  <a:lnTo>
                    <a:pt x="1751" y="137"/>
                  </a:lnTo>
                  <a:lnTo>
                    <a:pt x="1734" y="114"/>
                  </a:lnTo>
                  <a:lnTo>
                    <a:pt x="1715" y="92"/>
                  </a:lnTo>
                  <a:lnTo>
                    <a:pt x="1694" y="73"/>
                  </a:lnTo>
                  <a:lnTo>
                    <a:pt x="1671" y="56"/>
                  </a:lnTo>
                  <a:lnTo>
                    <a:pt x="1646" y="41"/>
                  </a:lnTo>
                  <a:lnTo>
                    <a:pt x="1620" y="28"/>
                  </a:lnTo>
                  <a:lnTo>
                    <a:pt x="1593" y="18"/>
                  </a:lnTo>
                  <a:lnTo>
                    <a:pt x="1564" y="11"/>
                  </a:lnTo>
                  <a:lnTo>
                    <a:pt x="1535" y="7"/>
                  </a:lnTo>
                  <a:lnTo>
                    <a:pt x="1504" y="5"/>
                  </a:lnTo>
                  <a:lnTo>
                    <a:pt x="303" y="5"/>
                  </a:lnTo>
                  <a:lnTo>
                    <a:pt x="272" y="7"/>
                  </a:lnTo>
                  <a:lnTo>
                    <a:pt x="243" y="11"/>
                  </a:lnTo>
                  <a:lnTo>
                    <a:pt x="214" y="18"/>
                  </a:lnTo>
                  <a:lnTo>
                    <a:pt x="187" y="28"/>
                  </a:lnTo>
                  <a:lnTo>
                    <a:pt x="161" y="41"/>
                  </a:lnTo>
                  <a:lnTo>
                    <a:pt x="136" y="56"/>
                  </a:lnTo>
                  <a:lnTo>
                    <a:pt x="113" y="73"/>
                  </a:lnTo>
                  <a:lnTo>
                    <a:pt x="92" y="92"/>
                  </a:lnTo>
                  <a:lnTo>
                    <a:pt x="73" y="113"/>
                  </a:lnTo>
                  <a:lnTo>
                    <a:pt x="56" y="137"/>
                  </a:lnTo>
                  <a:lnTo>
                    <a:pt x="41" y="161"/>
                  </a:lnTo>
                  <a:lnTo>
                    <a:pt x="28" y="187"/>
                  </a:lnTo>
                  <a:lnTo>
                    <a:pt x="18" y="214"/>
                  </a:lnTo>
                  <a:lnTo>
                    <a:pt x="11" y="243"/>
                  </a:lnTo>
                  <a:lnTo>
                    <a:pt x="6" y="272"/>
                  </a:lnTo>
                  <a:lnTo>
                    <a:pt x="5" y="303"/>
                  </a:lnTo>
                  <a:lnTo>
                    <a:pt x="5" y="1591"/>
                  </a:lnTo>
                  <a:close/>
                </a:path>
              </a:pathLst>
            </a:custGeom>
            <a:solidFill>
              <a:srgbClr val="008000"/>
            </a:solidFill>
            <a:ln w="0">
              <a:solidFill>
                <a:srgbClr val="008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923" name="Rectangle 140"/>
            <p:cNvSpPr>
              <a:spLocks noChangeArrowheads="1"/>
            </p:cNvSpPr>
            <p:nvPr/>
          </p:nvSpPr>
          <p:spPr bwMode="auto">
            <a:xfrm>
              <a:off x="3423" y="2120"/>
              <a:ext cx="1418" cy="136"/>
            </a:xfrm>
            <a:prstGeom prst="rect">
              <a:avLst/>
            </a:prstGeom>
            <a:noFill/>
            <a:ln w="9525">
              <a:noFill/>
              <a:miter lim="800000"/>
              <a:headEnd/>
              <a:tailEnd/>
            </a:ln>
          </p:spPr>
          <p:txBody>
            <a:bodyPr wrap="none" lIns="0" tIns="0" rIns="0" bIns="0">
              <a:spAutoFit/>
            </a:bodyPr>
            <a:lstStyle/>
            <a:p>
              <a:r>
                <a:rPr lang="en-US" sz="1400" smtClean="0">
                  <a:solidFill>
                    <a:srgbClr val="000000"/>
                  </a:solidFill>
                  <a:latin typeface="Arial" pitchFamily="34" charset="0"/>
                  <a:ea typeface="ＭＳ Ｐゴシック" pitchFamily="34" charset="-128"/>
                  <a:cs typeface="Arial" pitchFamily="34" charset="0"/>
                </a:rPr>
                <a:t>Designation of State Agency</a:t>
              </a:r>
              <a:endParaRPr lang="en-US" smtClean="0">
                <a:solidFill>
                  <a:prstClr val="black"/>
                </a:solidFill>
                <a:latin typeface="Arial" pitchFamily="34" charset="0"/>
                <a:ea typeface="ＭＳ Ｐゴシック" pitchFamily="34" charset="-128"/>
                <a:cs typeface="Arial" pitchFamily="34" charset="0"/>
              </a:endParaRPr>
            </a:p>
          </p:txBody>
        </p:sp>
        <p:sp>
          <p:nvSpPr>
            <p:cNvPr id="118924" name="Rectangle 141"/>
            <p:cNvSpPr>
              <a:spLocks noChangeArrowheads="1"/>
            </p:cNvSpPr>
            <p:nvPr/>
          </p:nvSpPr>
          <p:spPr bwMode="auto">
            <a:xfrm>
              <a:off x="3421" y="2236"/>
              <a:ext cx="1364" cy="5"/>
            </a:xfrm>
            <a:prstGeom prst="rect">
              <a:avLst/>
            </a:prstGeom>
            <a:solidFill>
              <a:srgbClr val="000000"/>
            </a:solidFill>
            <a:ln w="9525">
              <a:noFill/>
              <a:miter lim="800000"/>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sp>
          <p:nvSpPr>
            <p:cNvPr id="118925" name="Rectangle 142"/>
            <p:cNvSpPr>
              <a:spLocks noChangeArrowheads="1"/>
            </p:cNvSpPr>
            <p:nvPr/>
          </p:nvSpPr>
          <p:spPr bwMode="auto">
            <a:xfrm>
              <a:off x="3423" y="2403"/>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26" name="Rectangle 143"/>
            <p:cNvSpPr>
              <a:spLocks noChangeArrowheads="1"/>
            </p:cNvSpPr>
            <p:nvPr/>
          </p:nvSpPr>
          <p:spPr bwMode="auto">
            <a:xfrm>
              <a:off x="3516" y="2398"/>
              <a:ext cx="47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Maharashtra </a:t>
              </a:r>
              <a:endParaRPr lang="en-US" smtClean="0">
                <a:solidFill>
                  <a:prstClr val="black"/>
                </a:solidFill>
                <a:latin typeface="Arial" pitchFamily="34" charset="0"/>
                <a:ea typeface="ＭＳ Ｐゴシック" pitchFamily="34" charset="-128"/>
                <a:cs typeface="Arial" pitchFamily="34" charset="0"/>
              </a:endParaRPr>
            </a:p>
          </p:txBody>
        </p:sp>
        <p:sp>
          <p:nvSpPr>
            <p:cNvPr id="118927" name="Rectangle 144"/>
            <p:cNvSpPr>
              <a:spLocks noChangeArrowheads="1"/>
            </p:cNvSpPr>
            <p:nvPr/>
          </p:nvSpPr>
          <p:spPr bwMode="auto">
            <a:xfrm>
              <a:off x="3995" y="2398"/>
              <a:ext cx="2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28" name="Rectangle 145"/>
            <p:cNvSpPr>
              <a:spLocks noChangeArrowheads="1"/>
            </p:cNvSpPr>
            <p:nvPr/>
          </p:nvSpPr>
          <p:spPr bwMode="auto">
            <a:xfrm>
              <a:off x="4046" y="2398"/>
              <a:ext cx="28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(MEDA)</a:t>
              </a:r>
              <a:endParaRPr lang="en-US" smtClean="0">
                <a:solidFill>
                  <a:prstClr val="black"/>
                </a:solidFill>
                <a:latin typeface="Arial" pitchFamily="34" charset="0"/>
                <a:ea typeface="ＭＳ Ｐゴシック" pitchFamily="34" charset="-128"/>
                <a:cs typeface="Arial" pitchFamily="34" charset="0"/>
              </a:endParaRPr>
            </a:p>
          </p:txBody>
        </p:sp>
        <p:sp>
          <p:nvSpPr>
            <p:cNvPr id="118929" name="Rectangle 146"/>
            <p:cNvSpPr>
              <a:spLocks noChangeArrowheads="1"/>
            </p:cNvSpPr>
            <p:nvPr/>
          </p:nvSpPr>
          <p:spPr bwMode="auto">
            <a:xfrm>
              <a:off x="3423" y="2501"/>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30" name="Rectangle 147"/>
            <p:cNvSpPr>
              <a:spLocks noChangeArrowheads="1"/>
            </p:cNvSpPr>
            <p:nvPr/>
          </p:nvSpPr>
          <p:spPr bwMode="auto">
            <a:xfrm>
              <a:off x="3516" y="2496"/>
              <a:ext cx="286"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Gujarat </a:t>
              </a:r>
              <a:endParaRPr lang="en-US" smtClean="0">
                <a:solidFill>
                  <a:prstClr val="black"/>
                </a:solidFill>
                <a:latin typeface="Arial" pitchFamily="34" charset="0"/>
                <a:ea typeface="ＭＳ Ｐゴシック" pitchFamily="34" charset="-128"/>
                <a:cs typeface="Arial" pitchFamily="34" charset="0"/>
              </a:endParaRPr>
            </a:p>
          </p:txBody>
        </p:sp>
        <p:sp>
          <p:nvSpPr>
            <p:cNvPr id="118931" name="Rectangle 148"/>
            <p:cNvSpPr>
              <a:spLocks noChangeArrowheads="1"/>
            </p:cNvSpPr>
            <p:nvPr/>
          </p:nvSpPr>
          <p:spPr bwMode="auto">
            <a:xfrm>
              <a:off x="3804" y="2496"/>
              <a:ext cx="2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32" name="Rectangle 149"/>
            <p:cNvSpPr>
              <a:spLocks noChangeArrowheads="1"/>
            </p:cNvSpPr>
            <p:nvPr/>
          </p:nvSpPr>
          <p:spPr bwMode="auto">
            <a:xfrm>
              <a:off x="3851" y="2496"/>
              <a:ext cx="283"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(GEDA)</a:t>
              </a:r>
              <a:endParaRPr lang="en-US" smtClean="0">
                <a:solidFill>
                  <a:prstClr val="black"/>
                </a:solidFill>
                <a:latin typeface="Arial" pitchFamily="34" charset="0"/>
                <a:ea typeface="ＭＳ Ｐゴシック" pitchFamily="34" charset="-128"/>
                <a:cs typeface="Arial" pitchFamily="34" charset="0"/>
              </a:endParaRPr>
            </a:p>
          </p:txBody>
        </p:sp>
        <p:sp>
          <p:nvSpPr>
            <p:cNvPr id="118933" name="Rectangle 150"/>
            <p:cNvSpPr>
              <a:spLocks noChangeArrowheads="1"/>
            </p:cNvSpPr>
            <p:nvPr/>
          </p:nvSpPr>
          <p:spPr bwMode="auto">
            <a:xfrm>
              <a:off x="3423" y="2604"/>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34" name="Rectangle 151"/>
            <p:cNvSpPr>
              <a:spLocks noChangeArrowheads="1"/>
            </p:cNvSpPr>
            <p:nvPr/>
          </p:nvSpPr>
          <p:spPr bwMode="auto">
            <a:xfrm>
              <a:off x="3516" y="2599"/>
              <a:ext cx="680"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Himachal Pradesh </a:t>
              </a:r>
              <a:endParaRPr lang="en-US" smtClean="0">
                <a:solidFill>
                  <a:prstClr val="black"/>
                </a:solidFill>
                <a:latin typeface="Arial" pitchFamily="34" charset="0"/>
                <a:ea typeface="ＭＳ Ｐゴシック" pitchFamily="34" charset="-128"/>
                <a:cs typeface="Arial" pitchFamily="34" charset="0"/>
              </a:endParaRPr>
            </a:p>
          </p:txBody>
        </p:sp>
        <p:sp>
          <p:nvSpPr>
            <p:cNvPr id="118935" name="Rectangle 152"/>
            <p:cNvSpPr>
              <a:spLocks noChangeArrowheads="1"/>
            </p:cNvSpPr>
            <p:nvPr/>
          </p:nvSpPr>
          <p:spPr bwMode="auto">
            <a:xfrm>
              <a:off x="4206" y="2599"/>
              <a:ext cx="4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36" name="Rectangle 153"/>
            <p:cNvSpPr>
              <a:spLocks noChangeArrowheads="1"/>
            </p:cNvSpPr>
            <p:nvPr/>
          </p:nvSpPr>
          <p:spPr bwMode="auto">
            <a:xfrm>
              <a:off x="3516" y="2697"/>
              <a:ext cx="81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(Directorate of Energy)</a:t>
              </a:r>
              <a:endParaRPr lang="en-US" smtClean="0">
                <a:solidFill>
                  <a:prstClr val="black"/>
                </a:solidFill>
                <a:latin typeface="Arial" pitchFamily="34" charset="0"/>
                <a:ea typeface="ＭＳ Ｐゴシック" pitchFamily="34" charset="-128"/>
                <a:cs typeface="Arial" pitchFamily="34" charset="0"/>
              </a:endParaRPr>
            </a:p>
          </p:txBody>
        </p:sp>
        <p:sp>
          <p:nvSpPr>
            <p:cNvPr id="118937" name="Rectangle 154"/>
            <p:cNvSpPr>
              <a:spLocks noChangeArrowheads="1"/>
            </p:cNvSpPr>
            <p:nvPr/>
          </p:nvSpPr>
          <p:spPr bwMode="auto">
            <a:xfrm>
              <a:off x="3423" y="2799"/>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38" name="Rectangle 155"/>
            <p:cNvSpPr>
              <a:spLocks noChangeArrowheads="1"/>
            </p:cNvSpPr>
            <p:nvPr/>
          </p:nvSpPr>
          <p:spPr bwMode="auto">
            <a:xfrm>
              <a:off x="3516" y="2794"/>
              <a:ext cx="38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Rajasthan </a:t>
              </a:r>
              <a:endParaRPr lang="en-US" smtClean="0">
                <a:solidFill>
                  <a:prstClr val="black"/>
                </a:solidFill>
                <a:latin typeface="Arial" pitchFamily="34" charset="0"/>
                <a:ea typeface="ＭＳ Ｐゴシック" pitchFamily="34" charset="-128"/>
                <a:cs typeface="Arial" pitchFamily="34" charset="0"/>
              </a:endParaRPr>
            </a:p>
          </p:txBody>
        </p:sp>
        <p:sp>
          <p:nvSpPr>
            <p:cNvPr id="118939" name="Rectangle 156"/>
            <p:cNvSpPr>
              <a:spLocks noChangeArrowheads="1"/>
            </p:cNvSpPr>
            <p:nvPr/>
          </p:nvSpPr>
          <p:spPr bwMode="auto">
            <a:xfrm>
              <a:off x="3887" y="2794"/>
              <a:ext cx="2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40" name="Rectangle 157"/>
            <p:cNvSpPr>
              <a:spLocks noChangeArrowheads="1"/>
            </p:cNvSpPr>
            <p:nvPr/>
          </p:nvSpPr>
          <p:spPr bwMode="auto">
            <a:xfrm>
              <a:off x="3933" y="2794"/>
              <a:ext cx="835"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(Rajasthan Renewable </a:t>
              </a:r>
              <a:endParaRPr lang="en-US" smtClean="0">
                <a:solidFill>
                  <a:prstClr val="black"/>
                </a:solidFill>
                <a:latin typeface="Arial" pitchFamily="34" charset="0"/>
                <a:ea typeface="ＭＳ Ｐゴシック" pitchFamily="34" charset="-128"/>
                <a:cs typeface="Arial" pitchFamily="34" charset="0"/>
              </a:endParaRPr>
            </a:p>
          </p:txBody>
        </p:sp>
        <p:sp>
          <p:nvSpPr>
            <p:cNvPr id="118941" name="Rectangle 158"/>
            <p:cNvSpPr>
              <a:spLocks noChangeArrowheads="1"/>
            </p:cNvSpPr>
            <p:nvPr/>
          </p:nvSpPr>
          <p:spPr bwMode="auto">
            <a:xfrm>
              <a:off x="3516" y="2892"/>
              <a:ext cx="72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Energy Corporation)</a:t>
              </a:r>
              <a:endParaRPr lang="en-US" smtClean="0">
                <a:solidFill>
                  <a:prstClr val="black"/>
                </a:solidFill>
                <a:latin typeface="Arial" pitchFamily="34" charset="0"/>
                <a:ea typeface="ＭＳ Ｐゴシック" pitchFamily="34" charset="-128"/>
                <a:cs typeface="Arial" pitchFamily="34" charset="0"/>
              </a:endParaRPr>
            </a:p>
          </p:txBody>
        </p:sp>
        <p:sp>
          <p:nvSpPr>
            <p:cNvPr id="118942" name="Rectangle 159"/>
            <p:cNvSpPr>
              <a:spLocks noChangeArrowheads="1"/>
            </p:cNvSpPr>
            <p:nvPr/>
          </p:nvSpPr>
          <p:spPr bwMode="auto">
            <a:xfrm>
              <a:off x="3423" y="2995"/>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43" name="Rectangle 160"/>
            <p:cNvSpPr>
              <a:spLocks noChangeArrowheads="1"/>
            </p:cNvSpPr>
            <p:nvPr/>
          </p:nvSpPr>
          <p:spPr bwMode="auto">
            <a:xfrm>
              <a:off x="3516" y="2990"/>
              <a:ext cx="39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Jharkhand </a:t>
              </a:r>
              <a:endParaRPr lang="en-US" smtClean="0">
                <a:solidFill>
                  <a:prstClr val="black"/>
                </a:solidFill>
                <a:latin typeface="Arial" pitchFamily="34" charset="0"/>
                <a:ea typeface="ＭＳ Ｐゴシック" pitchFamily="34" charset="-128"/>
                <a:cs typeface="Arial" pitchFamily="34" charset="0"/>
              </a:endParaRPr>
            </a:p>
          </p:txBody>
        </p:sp>
        <p:sp>
          <p:nvSpPr>
            <p:cNvPr id="118944" name="Rectangle 161"/>
            <p:cNvSpPr>
              <a:spLocks noChangeArrowheads="1"/>
            </p:cNvSpPr>
            <p:nvPr/>
          </p:nvSpPr>
          <p:spPr bwMode="auto">
            <a:xfrm>
              <a:off x="3912" y="2990"/>
              <a:ext cx="44"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45" name="Rectangle 162"/>
            <p:cNvSpPr>
              <a:spLocks noChangeArrowheads="1"/>
            </p:cNvSpPr>
            <p:nvPr/>
          </p:nvSpPr>
          <p:spPr bwMode="auto">
            <a:xfrm>
              <a:off x="3974" y="2990"/>
              <a:ext cx="206"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JEDA</a:t>
              </a:r>
              <a:endParaRPr lang="en-US" smtClean="0">
                <a:solidFill>
                  <a:prstClr val="black"/>
                </a:solidFill>
                <a:latin typeface="Arial" pitchFamily="34" charset="0"/>
                <a:ea typeface="ＭＳ Ｐゴシック" pitchFamily="34" charset="-128"/>
                <a:cs typeface="Arial" pitchFamily="34" charset="0"/>
              </a:endParaRPr>
            </a:p>
          </p:txBody>
        </p:sp>
        <p:sp>
          <p:nvSpPr>
            <p:cNvPr id="118946" name="Rectangle 163"/>
            <p:cNvSpPr>
              <a:spLocks noChangeArrowheads="1"/>
            </p:cNvSpPr>
            <p:nvPr/>
          </p:nvSpPr>
          <p:spPr bwMode="auto">
            <a:xfrm>
              <a:off x="3423" y="3098"/>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47" name="Rectangle 164"/>
            <p:cNvSpPr>
              <a:spLocks noChangeArrowheads="1"/>
            </p:cNvSpPr>
            <p:nvPr/>
          </p:nvSpPr>
          <p:spPr bwMode="auto">
            <a:xfrm>
              <a:off x="3516" y="3093"/>
              <a:ext cx="869"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Manipur (MANIREDA)&amp; </a:t>
              </a:r>
              <a:endParaRPr lang="en-US" smtClean="0">
                <a:solidFill>
                  <a:prstClr val="black"/>
                </a:solidFill>
                <a:latin typeface="Arial" pitchFamily="34" charset="0"/>
                <a:ea typeface="ＭＳ Ｐゴシック" pitchFamily="34" charset="-128"/>
                <a:cs typeface="Arial" pitchFamily="34" charset="0"/>
              </a:endParaRPr>
            </a:p>
          </p:txBody>
        </p:sp>
        <p:sp>
          <p:nvSpPr>
            <p:cNvPr id="118948" name="Rectangle 165"/>
            <p:cNvSpPr>
              <a:spLocks noChangeArrowheads="1"/>
            </p:cNvSpPr>
            <p:nvPr/>
          </p:nvSpPr>
          <p:spPr bwMode="auto">
            <a:xfrm>
              <a:off x="3516" y="3191"/>
              <a:ext cx="63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Mizoram(ZREDA)</a:t>
              </a:r>
              <a:endParaRPr lang="en-US" smtClean="0">
                <a:solidFill>
                  <a:prstClr val="black"/>
                </a:solidFill>
                <a:latin typeface="Arial" pitchFamily="34" charset="0"/>
                <a:ea typeface="ＭＳ Ｐゴシック" pitchFamily="34" charset="-128"/>
                <a:cs typeface="Arial" pitchFamily="34" charset="0"/>
              </a:endParaRPr>
            </a:p>
          </p:txBody>
        </p:sp>
        <p:sp>
          <p:nvSpPr>
            <p:cNvPr id="118949" name="Rectangle 166"/>
            <p:cNvSpPr>
              <a:spLocks noChangeArrowheads="1"/>
            </p:cNvSpPr>
            <p:nvPr/>
          </p:nvSpPr>
          <p:spPr bwMode="auto">
            <a:xfrm>
              <a:off x="3423" y="3294"/>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50" name="Rectangle 167"/>
            <p:cNvSpPr>
              <a:spLocks noChangeArrowheads="1"/>
            </p:cNvSpPr>
            <p:nvPr/>
          </p:nvSpPr>
          <p:spPr bwMode="auto">
            <a:xfrm>
              <a:off x="3516" y="3289"/>
              <a:ext cx="815"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Chhattisgarh (CREDA)</a:t>
              </a:r>
              <a:endParaRPr lang="en-US" smtClean="0">
                <a:solidFill>
                  <a:prstClr val="black"/>
                </a:solidFill>
                <a:latin typeface="Arial" pitchFamily="34" charset="0"/>
                <a:ea typeface="ＭＳ Ｐゴシック" pitchFamily="34" charset="-128"/>
                <a:cs typeface="Arial" pitchFamily="34" charset="0"/>
              </a:endParaRPr>
            </a:p>
          </p:txBody>
        </p:sp>
        <p:sp>
          <p:nvSpPr>
            <p:cNvPr id="118951" name="Rectangle 168"/>
            <p:cNvSpPr>
              <a:spLocks noChangeArrowheads="1"/>
            </p:cNvSpPr>
            <p:nvPr/>
          </p:nvSpPr>
          <p:spPr bwMode="auto">
            <a:xfrm>
              <a:off x="3423" y="3391"/>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52" name="Rectangle 169"/>
            <p:cNvSpPr>
              <a:spLocks noChangeArrowheads="1"/>
            </p:cNvSpPr>
            <p:nvPr/>
          </p:nvSpPr>
          <p:spPr bwMode="auto">
            <a:xfrm>
              <a:off x="3516" y="3386"/>
              <a:ext cx="717"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Haryana (HAREDA)</a:t>
              </a:r>
              <a:endParaRPr lang="en-US" smtClean="0">
                <a:solidFill>
                  <a:prstClr val="black"/>
                </a:solidFill>
                <a:latin typeface="Arial" pitchFamily="34" charset="0"/>
                <a:ea typeface="ＭＳ Ｐゴシック" pitchFamily="34" charset="-128"/>
                <a:cs typeface="Arial" pitchFamily="34" charset="0"/>
              </a:endParaRPr>
            </a:p>
          </p:txBody>
        </p:sp>
        <p:sp>
          <p:nvSpPr>
            <p:cNvPr id="118953" name="Rectangle 170"/>
            <p:cNvSpPr>
              <a:spLocks noChangeArrowheads="1"/>
            </p:cNvSpPr>
            <p:nvPr/>
          </p:nvSpPr>
          <p:spPr bwMode="auto">
            <a:xfrm>
              <a:off x="3423" y="3489"/>
              <a:ext cx="28"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a:t>
              </a:r>
              <a:endParaRPr lang="en-US" smtClean="0">
                <a:solidFill>
                  <a:prstClr val="black"/>
                </a:solidFill>
                <a:latin typeface="Arial" pitchFamily="34" charset="0"/>
                <a:ea typeface="ＭＳ Ｐゴシック" pitchFamily="34" charset="-128"/>
                <a:cs typeface="Arial" pitchFamily="34" charset="0"/>
              </a:endParaRPr>
            </a:p>
          </p:txBody>
        </p:sp>
        <p:sp>
          <p:nvSpPr>
            <p:cNvPr id="118954" name="Rectangle 171"/>
            <p:cNvSpPr>
              <a:spLocks noChangeArrowheads="1"/>
            </p:cNvSpPr>
            <p:nvPr/>
          </p:nvSpPr>
          <p:spPr bwMode="auto">
            <a:xfrm>
              <a:off x="3516" y="3484"/>
              <a:ext cx="606" cy="9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ea typeface="ＭＳ Ｐゴシック" pitchFamily="34" charset="-128"/>
                  <a:cs typeface="Arial" pitchFamily="34" charset="0"/>
                </a:rPr>
                <a:t>Tripura (TREDA)</a:t>
              </a:r>
              <a:endParaRPr lang="en-US" smtClean="0">
                <a:solidFill>
                  <a:prstClr val="black"/>
                </a:solidFill>
                <a:latin typeface="Arial" pitchFamily="34" charset="0"/>
                <a:ea typeface="ＭＳ Ｐゴシック" pitchFamily="34" charset="-128"/>
                <a:cs typeface="Arial" pitchFamily="34" charset="0"/>
              </a:endParaRPr>
            </a:p>
          </p:txBody>
        </p:sp>
        <p:pic>
          <p:nvPicPr>
            <p:cNvPr id="118955" name="Picture 172"/>
            <p:cNvPicPr>
              <a:picLocks noChangeAspect="1" noChangeArrowheads="1"/>
            </p:cNvPicPr>
            <p:nvPr/>
          </p:nvPicPr>
          <p:blipFill>
            <a:blip r:embed="rId3" cstate="print"/>
            <a:srcRect/>
            <a:stretch>
              <a:fillRect/>
            </a:stretch>
          </p:blipFill>
          <p:spPr bwMode="auto">
            <a:xfrm>
              <a:off x="732" y="1936"/>
              <a:ext cx="4557" cy="78"/>
            </a:xfrm>
            <a:prstGeom prst="rect">
              <a:avLst/>
            </a:prstGeom>
            <a:noFill/>
            <a:ln w="9525">
              <a:noFill/>
              <a:miter lim="800000"/>
              <a:headEnd/>
              <a:tailEnd/>
            </a:ln>
          </p:spPr>
        </p:pic>
        <p:pic>
          <p:nvPicPr>
            <p:cNvPr id="118956" name="Picture 173"/>
            <p:cNvPicPr>
              <a:picLocks noChangeAspect="1" noChangeArrowheads="1"/>
            </p:cNvPicPr>
            <p:nvPr/>
          </p:nvPicPr>
          <p:blipFill>
            <a:blip r:embed="rId4" cstate="print"/>
            <a:srcRect/>
            <a:stretch>
              <a:fillRect/>
            </a:stretch>
          </p:blipFill>
          <p:spPr bwMode="auto">
            <a:xfrm>
              <a:off x="732" y="1936"/>
              <a:ext cx="4557" cy="78"/>
            </a:xfrm>
            <a:prstGeom prst="rect">
              <a:avLst/>
            </a:prstGeom>
            <a:noFill/>
            <a:ln w="9525">
              <a:noFill/>
              <a:miter lim="800000"/>
              <a:headEnd/>
              <a:tailEnd/>
            </a:ln>
          </p:spPr>
        </p:pic>
        <p:sp>
          <p:nvSpPr>
            <p:cNvPr id="118957" name="Freeform 174"/>
            <p:cNvSpPr>
              <a:spLocks noEditPoints="1"/>
            </p:cNvSpPr>
            <p:nvPr/>
          </p:nvSpPr>
          <p:spPr bwMode="auto">
            <a:xfrm>
              <a:off x="763" y="1954"/>
              <a:ext cx="4490" cy="17"/>
            </a:xfrm>
            <a:custGeom>
              <a:avLst/>
              <a:gdLst>
                <a:gd name="T0" fmla="*/ 0 w 4490"/>
                <a:gd name="T1" fmla="*/ 16 h 17"/>
                <a:gd name="T2" fmla="*/ 170 w 4490"/>
                <a:gd name="T3" fmla="*/ 16 h 17"/>
                <a:gd name="T4" fmla="*/ 278 w 4490"/>
                <a:gd name="T5" fmla="*/ 1 h 17"/>
                <a:gd name="T6" fmla="*/ 324 w 4490"/>
                <a:gd name="T7" fmla="*/ 1 h 17"/>
                <a:gd name="T8" fmla="*/ 324 w 4490"/>
                <a:gd name="T9" fmla="*/ 1 h 17"/>
                <a:gd name="T10" fmla="*/ 433 w 4490"/>
                <a:gd name="T11" fmla="*/ 16 h 17"/>
                <a:gd name="T12" fmla="*/ 602 w 4490"/>
                <a:gd name="T13" fmla="*/ 16 h 17"/>
                <a:gd name="T14" fmla="*/ 711 w 4490"/>
                <a:gd name="T15" fmla="*/ 1 h 17"/>
                <a:gd name="T16" fmla="*/ 757 w 4490"/>
                <a:gd name="T17" fmla="*/ 1 h 17"/>
                <a:gd name="T18" fmla="*/ 757 w 4490"/>
                <a:gd name="T19" fmla="*/ 1 h 17"/>
                <a:gd name="T20" fmla="*/ 865 w 4490"/>
                <a:gd name="T21" fmla="*/ 16 h 17"/>
                <a:gd name="T22" fmla="*/ 1035 w 4490"/>
                <a:gd name="T23" fmla="*/ 16 h 17"/>
                <a:gd name="T24" fmla="*/ 1143 w 4490"/>
                <a:gd name="T25" fmla="*/ 1 h 17"/>
                <a:gd name="T26" fmla="*/ 1189 w 4490"/>
                <a:gd name="T27" fmla="*/ 1 h 17"/>
                <a:gd name="T28" fmla="*/ 1189 w 4490"/>
                <a:gd name="T29" fmla="*/ 1 h 17"/>
                <a:gd name="T30" fmla="*/ 1298 w 4490"/>
                <a:gd name="T31" fmla="*/ 16 h 17"/>
                <a:gd name="T32" fmla="*/ 1468 w 4490"/>
                <a:gd name="T33" fmla="*/ 16 h 17"/>
                <a:gd name="T34" fmla="*/ 1576 w 4490"/>
                <a:gd name="T35" fmla="*/ 1 h 17"/>
                <a:gd name="T36" fmla="*/ 1622 w 4490"/>
                <a:gd name="T37" fmla="*/ 1 h 17"/>
                <a:gd name="T38" fmla="*/ 1622 w 4490"/>
                <a:gd name="T39" fmla="*/ 1 h 17"/>
                <a:gd name="T40" fmla="*/ 1730 w 4490"/>
                <a:gd name="T41" fmla="*/ 16 h 17"/>
                <a:gd name="T42" fmla="*/ 1900 w 4490"/>
                <a:gd name="T43" fmla="*/ 16 h 17"/>
                <a:gd name="T44" fmla="*/ 2008 w 4490"/>
                <a:gd name="T45" fmla="*/ 1 h 17"/>
                <a:gd name="T46" fmla="*/ 2055 w 4490"/>
                <a:gd name="T47" fmla="*/ 1 h 17"/>
                <a:gd name="T48" fmla="*/ 2055 w 4490"/>
                <a:gd name="T49" fmla="*/ 1 h 17"/>
                <a:gd name="T50" fmla="*/ 2163 w 4490"/>
                <a:gd name="T51" fmla="*/ 16 h 17"/>
                <a:gd name="T52" fmla="*/ 2333 w 4490"/>
                <a:gd name="T53" fmla="*/ 16 h 17"/>
                <a:gd name="T54" fmla="*/ 2441 w 4490"/>
                <a:gd name="T55" fmla="*/ 1 h 17"/>
                <a:gd name="T56" fmla="*/ 2487 w 4490"/>
                <a:gd name="T57" fmla="*/ 1 h 17"/>
                <a:gd name="T58" fmla="*/ 2487 w 4490"/>
                <a:gd name="T59" fmla="*/ 1 h 17"/>
                <a:gd name="T60" fmla="*/ 2595 w 4490"/>
                <a:gd name="T61" fmla="*/ 16 h 17"/>
                <a:gd name="T62" fmla="*/ 2765 w 4490"/>
                <a:gd name="T63" fmla="*/ 16 h 17"/>
                <a:gd name="T64" fmla="*/ 2873 w 4490"/>
                <a:gd name="T65" fmla="*/ 1 h 17"/>
                <a:gd name="T66" fmla="*/ 2920 w 4490"/>
                <a:gd name="T67" fmla="*/ 1 h 17"/>
                <a:gd name="T68" fmla="*/ 2920 w 4490"/>
                <a:gd name="T69" fmla="*/ 1 h 17"/>
                <a:gd name="T70" fmla="*/ 3028 w 4490"/>
                <a:gd name="T71" fmla="*/ 16 h 17"/>
                <a:gd name="T72" fmla="*/ 3198 w 4490"/>
                <a:gd name="T73" fmla="*/ 16 h 17"/>
                <a:gd name="T74" fmla="*/ 3306 w 4490"/>
                <a:gd name="T75" fmla="*/ 1 h 17"/>
                <a:gd name="T76" fmla="*/ 3352 w 4490"/>
                <a:gd name="T77" fmla="*/ 1 h 17"/>
                <a:gd name="T78" fmla="*/ 3352 w 4490"/>
                <a:gd name="T79" fmla="*/ 1 h 17"/>
                <a:gd name="T80" fmla="*/ 3460 w 4490"/>
                <a:gd name="T81" fmla="*/ 17 h 17"/>
                <a:gd name="T82" fmla="*/ 3630 w 4490"/>
                <a:gd name="T83" fmla="*/ 17 h 17"/>
                <a:gd name="T84" fmla="*/ 3738 w 4490"/>
                <a:gd name="T85" fmla="*/ 1 h 17"/>
                <a:gd name="T86" fmla="*/ 3785 w 4490"/>
                <a:gd name="T87" fmla="*/ 1 h 17"/>
                <a:gd name="T88" fmla="*/ 3785 w 4490"/>
                <a:gd name="T89" fmla="*/ 1 h 17"/>
                <a:gd name="T90" fmla="*/ 3893 w 4490"/>
                <a:gd name="T91" fmla="*/ 17 h 17"/>
                <a:gd name="T92" fmla="*/ 4063 w 4490"/>
                <a:gd name="T93" fmla="*/ 17 h 17"/>
                <a:gd name="T94" fmla="*/ 4171 w 4490"/>
                <a:gd name="T95" fmla="*/ 1 h 17"/>
                <a:gd name="T96" fmla="*/ 4217 w 4490"/>
                <a:gd name="T97" fmla="*/ 1 h 17"/>
                <a:gd name="T98" fmla="*/ 4217 w 4490"/>
                <a:gd name="T99" fmla="*/ 1 h 17"/>
                <a:gd name="T100" fmla="*/ 4325 w 4490"/>
                <a:gd name="T101" fmla="*/ 17 h 17"/>
                <a:gd name="T102" fmla="*/ 4490 w 4490"/>
                <a:gd name="T103" fmla="*/ 17 h 1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90"/>
                <a:gd name="T157" fmla="*/ 0 h 17"/>
                <a:gd name="T158" fmla="*/ 4490 w 4490"/>
                <a:gd name="T159" fmla="*/ 17 h 1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90" h="17">
                  <a:moveTo>
                    <a:pt x="0" y="0"/>
                  </a:moveTo>
                  <a:lnTo>
                    <a:pt x="62" y="1"/>
                  </a:lnTo>
                  <a:lnTo>
                    <a:pt x="62" y="16"/>
                  </a:lnTo>
                  <a:lnTo>
                    <a:pt x="0" y="16"/>
                  </a:lnTo>
                  <a:lnTo>
                    <a:pt x="0" y="0"/>
                  </a:lnTo>
                  <a:close/>
                  <a:moveTo>
                    <a:pt x="108" y="1"/>
                  </a:moveTo>
                  <a:lnTo>
                    <a:pt x="170" y="1"/>
                  </a:lnTo>
                  <a:lnTo>
                    <a:pt x="170" y="16"/>
                  </a:lnTo>
                  <a:lnTo>
                    <a:pt x="108" y="16"/>
                  </a:lnTo>
                  <a:lnTo>
                    <a:pt x="108" y="1"/>
                  </a:lnTo>
                  <a:close/>
                  <a:moveTo>
                    <a:pt x="216" y="1"/>
                  </a:moveTo>
                  <a:lnTo>
                    <a:pt x="278" y="1"/>
                  </a:lnTo>
                  <a:lnTo>
                    <a:pt x="278" y="16"/>
                  </a:lnTo>
                  <a:lnTo>
                    <a:pt x="216" y="16"/>
                  </a:lnTo>
                  <a:lnTo>
                    <a:pt x="216" y="1"/>
                  </a:lnTo>
                  <a:close/>
                  <a:moveTo>
                    <a:pt x="324" y="1"/>
                  </a:moveTo>
                  <a:lnTo>
                    <a:pt x="386" y="1"/>
                  </a:lnTo>
                  <a:lnTo>
                    <a:pt x="386" y="16"/>
                  </a:lnTo>
                  <a:lnTo>
                    <a:pt x="324" y="16"/>
                  </a:lnTo>
                  <a:lnTo>
                    <a:pt x="324" y="1"/>
                  </a:lnTo>
                  <a:close/>
                  <a:moveTo>
                    <a:pt x="433" y="1"/>
                  </a:moveTo>
                  <a:lnTo>
                    <a:pt x="494" y="1"/>
                  </a:lnTo>
                  <a:lnTo>
                    <a:pt x="494" y="16"/>
                  </a:lnTo>
                  <a:lnTo>
                    <a:pt x="433" y="16"/>
                  </a:lnTo>
                  <a:lnTo>
                    <a:pt x="433" y="1"/>
                  </a:lnTo>
                  <a:close/>
                  <a:moveTo>
                    <a:pt x="541" y="1"/>
                  </a:moveTo>
                  <a:lnTo>
                    <a:pt x="602" y="1"/>
                  </a:lnTo>
                  <a:lnTo>
                    <a:pt x="602" y="16"/>
                  </a:lnTo>
                  <a:lnTo>
                    <a:pt x="541" y="16"/>
                  </a:lnTo>
                  <a:lnTo>
                    <a:pt x="541" y="1"/>
                  </a:lnTo>
                  <a:close/>
                  <a:moveTo>
                    <a:pt x="649" y="1"/>
                  </a:moveTo>
                  <a:lnTo>
                    <a:pt x="711" y="1"/>
                  </a:lnTo>
                  <a:lnTo>
                    <a:pt x="711" y="16"/>
                  </a:lnTo>
                  <a:lnTo>
                    <a:pt x="649" y="16"/>
                  </a:lnTo>
                  <a:lnTo>
                    <a:pt x="649" y="1"/>
                  </a:lnTo>
                  <a:close/>
                  <a:moveTo>
                    <a:pt x="757" y="1"/>
                  </a:moveTo>
                  <a:lnTo>
                    <a:pt x="819" y="1"/>
                  </a:lnTo>
                  <a:lnTo>
                    <a:pt x="819" y="16"/>
                  </a:lnTo>
                  <a:lnTo>
                    <a:pt x="757" y="16"/>
                  </a:lnTo>
                  <a:lnTo>
                    <a:pt x="757" y="1"/>
                  </a:lnTo>
                  <a:close/>
                  <a:moveTo>
                    <a:pt x="865" y="1"/>
                  </a:moveTo>
                  <a:lnTo>
                    <a:pt x="927" y="1"/>
                  </a:lnTo>
                  <a:lnTo>
                    <a:pt x="927" y="16"/>
                  </a:lnTo>
                  <a:lnTo>
                    <a:pt x="865" y="16"/>
                  </a:lnTo>
                  <a:lnTo>
                    <a:pt x="865" y="1"/>
                  </a:lnTo>
                  <a:close/>
                  <a:moveTo>
                    <a:pt x="973" y="1"/>
                  </a:moveTo>
                  <a:lnTo>
                    <a:pt x="1035" y="1"/>
                  </a:lnTo>
                  <a:lnTo>
                    <a:pt x="1035" y="16"/>
                  </a:lnTo>
                  <a:lnTo>
                    <a:pt x="973" y="16"/>
                  </a:lnTo>
                  <a:lnTo>
                    <a:pt x="973" y="1"/>
                  </a:lnTo>
                  <a:close/>
                  <a:moveTo>
                    <a:pt x="1081" y="1"/>
                  </a:moveTo>
                  <a:lnTo>
                    <a:pt x="1143" y="1"/>
                  </a:lnTo>
                  <a:lnTo>
                    <a:pt x="1143" y="16"/>
                  </a:lnTo>
                  <a:lnTo>
                    <a:pt x="1081" y="16"/>
                  </a:lnTo>
                  <a:lnTo>
                    <a:pt x="1081" y="1"/>
                  </a:lnTo>
                  <a:close/>
                  <a:moveTo>
                    <a:pt x="1189" y="1"/>
                  </a:moveTo>
                  <a:lnTo>
                    <a:pt x="1251" y="1"/>
                  </a:lnTo>
                  <a:lnTo>
                    <a:pt x="1251" y="16"/>
                  </a:lnTo>
                  <a:lnTo>
                    <a:pt x="1189" y="16"/>
                  </a:lnTo>
                  <a:lnTo>
                    <a:pt x="1189" y="1"/>
                  </a:lnTo>
                  <a:close/>
                  <a:moveTo>
                    <a:pt x="1298" y="1"/>
                  </a:moveTo>
                  <a:lnTo>
                    <a:pt x="1359" y="1"/>
                  </a:lnTo>
                  <a:lnTo>
                    <a:pt x="1359" y="16"/>
                  </a:lnTo>
                  <a:lnTo>
                    <a:pt x="1298" y="16"/>
                  </a:lnTo>
                  <a:lnTo>
                    <a:pt x="1298" y="1"/>
                  </a:lnTo>
                  <a:close/>
                  <a:moveTo>
                    <a:pt x="1406" y="1"/>
                  </a:moveTo>
                  <a:lnTo>
                    <a:pt x="1468" y="1"/>
                  </a:lnTo>
                  <a:lnTo>
                    <a:pt x="1468" y="16"/>
                  </a:lnTo>
                  <a:lnTo>
                    <a:pt x="1406" y="16"/>
                  </a:lnTo>
                  <a:lnTo>
                    <a:pt x="1406" y="1"/>
                  </a:lnTo>
                  <a:close/>
                  <a:moveTo>
                    <a:pt x="1514" y="1"/>
                  </a:moveTo>
                  <a:lnTo>
                    <a:pt x="1576" y="1"/>
                  </a:lnTo>
                  <a:lnTo>
                    <a:pt x="1576" y="16"/>
                  </a:lnTo>
                  <a:lnTo>
                    <a:pt x="1514" y="16"/>
                  </a:lnTo>
                  <a:lnTo>
                    <a:pt x="1514" y="1"/>
                  </a:lnTo>
                  <a:close/>
                  <a:moveTo>
                    <a:pt x="1622" y="1"/>
                  </a:moveTo>
                  <a:lnTo>
                    <a:pt x="1684" y="1"/>
                  </a:lnTo>
                  <a:lnTo>
                    <a:pt x="1684" y="16"/>
                  </a:lnTo>
                  <a:lnTo>
                    <a:pt x="1622" y="16"/>
                  </a:lnTo>
                  <a:lnTo>
                    <a:pt x="1622" y="1"/>
                  </a:lnTo>
                  <a:close/>
                  <a:moveTo>
                    <a:pt x="1730" y="1"/>
                  </a:moveTo>
                  <a:lnTo>
                    <a:pt x="1792" y="1"/>
                  </a:lnTo>
                  <a:lnTo>
                    <a:pt x="1792" y="16"/>
                  </a:lnTo>
                  <a:lnTo>
                    <a:pt x="1730" y="16"/>
                  </a:lnTo>
                  <a:lnTo>
                    <a:pt x="1730" y="1"/>
                  </a:lnTo>
                  <a:close/>
                  <a:moveTo>
                    <a:pt x="1838" y="1"/>
                  </a:moveTo>
                  <a:lnTo>
                    <a:pt x="1900" y="1"/>
                  </a:lnTo>
                  <a:lnTo>
                    <a:pt x="1900" y="16"/>
                  </a:lnTo>
                  <a:lnTo>
                    <a:pt x="1838" y="16"/>
                  </a:lnTo>
                  <a:lnTo>
                    <a:pt x="1838" y="1"/>
                  </a:lnTo>
                  <a:close/>
                  <a:moveTo>
                    <a:pt x="1946" y="1"/>
                  </a:moveTo>
                  <a:lnTo>
                    <a:pt x="2008" y="1"/>
                  </a:lnTo>
                  <a:lnTo>
                    <a:pt x="2008" y="16"/>
                  </a:lnTo>
                  <a:lnTo>
                    <a:pt x="1946" y="16"/>
                  </a:lnTo>
                  <a:lnTo>
                    <a:pt x="1946" y="1"/>
                  </a:lnTo>
                  <a:close/>
                  <a:moveTo>
                    <a:pt x="2055" y="1"/>
                  </a:moveTo>
                  <a:lnTo>
                    <a:pt x="2116" y="1"/>
                  </a:lnTo>
                  <a:lnTo>
                    <a:pt x="2116" y="16"/>
                  </a:lnTo>
                  <a:lnTo>
                    <a:pt x="2055" y="16"/>
                  </a:lnTo>
                  <a:lnTo>
                    <a:pt x="2055" y="1"/>
                  </a:lnTo>
                  <a:close/>
                  <a:moveTo>
                    <a:pt x="2163" y="1"/>
                  </a:moveTo>
                  <a:lnTo>
                    <a:pt x="2224" y="1"/>
                  </a:lnTo>
                  <a:lnTo>
                    <a:pt x="2224" y="16"/>
                  </a:lnTo>
                  <a:lnTo>
                    <a:pt x="2163" y="16"/>
                  </a:lnTo>
                  <a:lnTo>
                    <a:pt x="2163" y="1"/>
                  </a:lnTo>
                  <a:close/>
                  <a:moveTo>
                    <a:pt x="2271" y="1"/>
                  </a:moveTo>
                  <a:lnTo>
                    <a:pt x="2333" y="1"/>
                  </a:lnTo>
                  <a:lnTo>
                    <a:pt x="2333" y="16"/>
                  </a:lnTo>
                  <a:lnTo>
                    <a:pt x="2271" y="16"/>
                  </a:lnTo>
                  <a:lnTo>
                    <a:pt x="2271" y="1"/>
                  </a:lnTo>
                  <a:close/>
                  <a:moveTo>
                    <a:pt x="2379" y="1"/>
                  </a:moveTo>
                  <a:lnTo>
                    <a:pt x="2441" y="1"/>
                  </a:lnTo>
                  <a:lnTo>
                    <a:pt x="2441" y="16"/>
                  </a:lnTo>
                  <a:lnTo>
                    <a:pt x="2379" y="16"/>
                  </a:lnTo>
                  <a:lnTo>
                    <a:pt x="2379" y="1"/>
                  </a:lnTo>
                  <a:close/>
                  <a:moveTo>
                    <a:pt x="2487" y="1"/>
                  </a:moveTo>
                  <a:lnTo>
                    <a:pt x="2549" y="1"/>
                  </a:lnTo>
                  <a:lnTo>
                    <a:pt x="2549" y="16"/>
                  </a:lnTo>
                  <a:lnTo>
                    <a:pt x="2487" y="16"/>
                  </a:lnTo>
                  <a:lnTo>
                    <a:pt x="2487" y="1"/>
                  </a:lnTo>
                  <a:close/>
                  <a:moveTo>
                    <a:pt x="2595" y="1"/>
                  </a:moveTo>
                  <a:lnTo>
                    <a:pt x="2657" y="1"/>
                  </a:lnTo>
                  <a:lnTo>
                    <a:pt x="2657" y="16"/>
                  </a:lnTo>
                  <a:lnTo>
                    <a:pt x="2595" y="16"/>
                  </a:lnTo>
                  <a:lnTo>
                    <a:pt x="2595" y="1"/>
                  </a:lnTo>
                  <a:close/>
                  <a:moveTo>
                    <a:pt x="2703" y="1"/>
                  </a:moveTo>
                  <a:lnTo>
                    <a:pt x="2765" y="1"/>
                  </a:lnTo>
                  <a:lnTo>
                    <a:pt x="2765" y="16"/>
                  </a:lnTo>
                  <a:lnTo>
                    <a:pt x="2703" y="16"/>
                  </a:lnTo>
                  <a:lnTo>
                    <a:pt x="2703" y="1"/>
                  </a:lnTo>
                  <a:close/>
                  <a:moveTo>
                    <a:pt x="2811" y="1"/>
                  </a:moveTo>
                  <a:lnTo>
                    <a:pt x="2873" y="1"/>
                  </a:lnTo>
                  <a:lnTo>
                    <a:pt x="2873" y="16"/>
                  </a:lnTo>
                  <a:lnTo>
                    <a:pt x="2811" y="16"/>
                  </a:lnTo>
                  <a:lnTo>
                    <a:pt x="2811" y="1"/>
                  </a:lnTo>
                  <a:close/>
                  <a:moveTo>
                    <a:pt x="2920" y="1"/>
                  </a:moveTo>
                  <a:lnTo>
                    <a:pt x="2981" y="1"/>
                  </a:lnTo>
                  <a:lnTo>
                    <a:pt x="2981" y="16"/>
                  </a:lnTo>
                  <a:lnTo>
                    <a:pt x="2920" y="16"/>
                  </a:lnTo>
                  <a:lnTo>
                    <a:pt x="2920" y="1"/>
                  </a:lnTo>
                  <a:close/>
                  <a:moveTo>
                    <a:pt x="3028" y="1"/>
                  </a:moveTo>
                  <a:lnTo>
                    <a:pt x="3090" y="1"/>
                  </a:lnTo>
                  <a:lnTo>
                    <a:pt x="3090" y="16"/>
                  </a:lnTo>
                  <a:lnTo>
                    <a:pt x="3028" y="16"/>
                  </a:lnTo>
                  <a:lnTo>
                    <a:pt x="3028" y="1"/>
                  </a:lnTo>
                  <a:close/>
                  <a:moveTo>
                    <a:pt x="3136" y="1"/>
                  </a:moveTo>
                  <a:lnTo>
                    <a:pt x="3198" y="1"/>
                  </a:lnTo>
                  <a:lnTo>
                    <a:pt x="3198" y="16"/>
                  </a:lnTo>
                  <a:lnTo>
                    <a:pt x="3136" y="16"/>
                  </a:lnTo>
                  <a:lnTo>
                    <a:pt x="3136" y="1"/>
                  </a:lnTo>
                  <a:close/>
                  <a:moveTo>
                    <a:pt x="3244" y="1"/>
                  </a:moveTo>
                  <a:lnTo>
                    <a:pt x="3306" y="1"/>
                  </a:lnTo>
                  <a:lnTo>
                    <a:pt x="3306" y="16"/>
                  </a:lnTo>
                  <a:lnTo>
                    <a:pt x="3244" y="16"/>
                  </a:lnTo>
                  <a:lnTo>
                    <a:pt x="3244" y="1"/>
                  </a:lnTo>
                  <a:close/>
                  <a:moveTo>
                    <a:pt x="3352" y="1"/>
                  </a:moveTo>
                  <a:lnTo>
                    <a:pt x="3414" y="1"/>
                  </a:lnTo>
                  <a:lnTo>
                    <a:pt x="3414" y="16"/>
                  </a:lnTo>
                  <a:lnTo>
                    <a:pt x="3352" y="16"/>
                  </a:lnTo>
                  <a:lnTo>
                    <a:pt x="3352" y="1"/>
                  </a:lnTo>
                  <a:close/>
                  <a:moveTo>
                    <a:pt x="3460" y="1"/>
                  </a:moveTo>
                  <a:lnTo>
                    <a:pt x="3522" y="1"/>
                  </a:lnTo>
                  <a:lnTo>
                    <a:pt x="3522" y="17"/>
                  </a:lnTo>
                  <a:lnTo>
                    <a:pt x="3460" y="17"/>
                  </a:lnTo>
                  <a:lnTo>
                    <a:pt x="3460" y="1"/>
                  </a:lnTo>
                  <a:close/>
                  <a:moveTo>
                    <a:pt x="3568" y="1"/>
                  </a:moveTo>
                  <a:lnTo>
                    <a:pt x="3630" y="1"/>
                  </a:lnTo>
                  <a:lnTo>
                    <a:pt x="3630" y="17"/>
                  </a:lnTo>
                  <a:lnTo>
                    <a:pt x="3568" y="17"/>
                  </a:lnTo>
                  <a:lnTo>
                    <a:pt x="3568" y="1"/>
                  </a:lnTo>
                  <a:close/>
                  <a:moveTo>
                    <a:pt x="3677" y="1"/>
                  </a:moveTo>
                  <a:lnTo>
                    <a:pt x="3738" y="1"/>
                  </a:lnTo>
                  <a:lnTo>
                    <a:pt x="3738" y="17"/>
                  </a:lnTo>
                  <a:lnTo>
                    <a:pt x="3677" y="17"/>
                  </a:lnTo>
                  <a:lnTo>
                    <a:pt x="3677" y="1"/>
                  </a:lnTo>
                  <a:close/>
                  <a:moveTo>
                    <a:pt x="3785" y="1"/>
                  </a:moveTo>
                  <a:lnTo>
                    <a:pt x="3846" y="1"/>
                  </a:lnTo>
                  <a:lnTo>
                    <a:pt x="3846" y="17"/>
                  </a:lnTo>
                  <a:lnTo>
                    <a:pt x="3785" y="17"/>
                  </a:lnTo>
                  <a:lnTo>
                    <a:pt x="3785" y="1"/>
                  </a:lnTo>
                  <a:close/>
                  <a:moveTo>
                    <a:pt x="3893" y="1"/>
                  </a:moveTo>
                  <a:lnTo>
                    <a:pt x="3955" y="1"/>
                  </a:lnTo>
                  <a:lnTo>
                    <a:pt x="3955" y="17"/>
                  </a:lnTo>
                  <a:lnTo>
                    <a:pt x="3893" y="17"/>
                  </a:lnTo>
                  <a:lnTo>
                    <a:pt x="3893" y="1"/>
                  </a:lnTo>
                  <a:close/>
                  <a:moveTo>
                    <a:pt x="4001" y="1"/>
                  </a:moveTo>
                  <a:lnTo>
                    <a:pt x="4063" y="1"/>
                  </a:lnTo>
                  <a:lnTo>
                    <a:pt x="4063" y="17"/>
                  </a:lnTo>
                  <a:lnTo>
                    <a:pt x="4001" y="17"/>
                  </a:lnTo>
                  <a:lnTo>
                    <a:pt x="4001" y="1"/>
                  </a:lnTo>
                  <a:close/>
                  <a:moveTo>
                    <a:pt x="4109" y="1"/>
                  </a:moveTo>
                  <a:lnTo>
                    <a:pt x="4171" y="1"/>
                  </a:lnTo>
                  <a:lnTo>
                    <a:pt x="4171" y="17"/>
                  </a:lnTo>
                  <a:lnTo>
                    <a:pt x="4109" y="17"/>
                  </a:lnTo>
                  <a:lnTo>
                    <a:pt x="4109" y="1"/>
                  </a:lnTo>
                  <a:close/>
                  <a:moveTo>
                    <a:pt x="4217" y="1"/>
                  </a:moveTo>
                  <a:lnTo>
                    <a:pt x="4279" y="1"/>
                  </a:lnTo>
                  <a:lnTo>
                    <a:pt x="4279" y="17"/>
                  </a:lnTo>
                  <a:lnTo>
                    <a:pt x="4217" y="17"/>
                  </a:lnTo>
                  <a:lnTo>
                    <a:pt x="4217" y="1"/>
                  </a:lnTo>
                  <a:close/>
                  <a:moveTo>
                    <a:pt x="4325" y="1"/>
                  </a:moveTo>
                  <a:lnTo>
                    <a:pt x="4387" y="1"/>
                  </a:lnTo>
                  <a:lnTo>
                    <a:pt x="4387" y="17"/>
                  </a:lnTo>
                  <a:lnTo>
                    <a:pt x="4325" y="17"/>
                  </a:lnTo>
                  <a:lnTo>
                    <a:pt x="4325" y="1"/>
                  </a:lnTo>
                  <a:close/>
                  <a:moveTo>
                    <a:pt x="4433" y="1"/>
                  </a:moveTo>
                  <a:lnTo>
                    <a:pt x="4490" y="1"/>
                  </a:lnTo>
                  <a:lnTo>
                    <a:pt x="4490" y="17"/>
                  </a:lnTo>
                  <a:lnTo>
                    <a:pt x="4433" y="17"/>
                  </a:lnTo>
                  <a:lnTo>
                    <a:pt x="4433" y="1"/>
                  </a:lnTo>
                  <a:close/>
                </a:path>
              </a:pathLst>
            </a:custGeom>
            <a:solidFill>
              <a:srgbClr val="FF0000"/>
            </a:solidFill>
            <a:ln w="0">
              <a:solidFill>
                <a:srgbClr val="FF0000"/>
              </a:solidFill>
              <a:round/>
              <a:headEnd/>
              <a:tailEnd/>
            </a:ln>
          </p:spPr>
          <p:txBody>
            <a:bodyPr/>
            <a:lstStyle/>
            <a:p>
              <a:endParaRPr lang="en-US" smtClean="0">
                <a:solidFill>
                  <a:prstClr val="black"/>
                </a:solidFill>
                <a:latin typeface="Arial" pitchFamily="34" charset="0"/>
                <a:ea typeface="ＭＳ Ｐゴシック" pitchFamily="34" charset="-128"/>
                <a:cs typeface="Arial" pitchFamily="34" charset="0"/>
              </a:endParaRPr>
            </a:p>
          </p:txBody>
        </p:sp>
      </p:gr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p:cNvSpPr>
            <a:spLocks/>
          </p:cNvSpPr>
          <p:nvPr/>
        </p:nvSpPr>
        <p:spPr bwMode="auto">
          <a:xfrm>
            <a:off x="330200" y="152400"/>
            <a:ext cx="9410700" cy="838200"/>
          </a:xfrm>
          <a:prstGeom prst="rect">
            <a:avLst/>
          </a:prstGeom>
          <a:noFill/>
          <a:ln w="9525">
            <a:noFill/>
            <a:miter lim="800000"/>
            <a:headEnd/>
            <a:tailEnd/>
          </a:ln>
        </p:spPr>
        <p:txBody>
          <a:bodyPr vert="horz" wrap="square" lIns="103163" tIns="51581" rIns="103163" bIns="51581" numCol="1" anchor="ctr" anchorCtr="0" compatLnSpc="1">
            <a:prstTxWarp prst="textNoShape">
              <a:avLst/>
            </a:prstTxWarp>
          </a:bodyPr>
          <a:lstStyle/>
          <a:p>
            <a:pPr eaLnBrk="0" hangingPunct="0"/>
            <a:r>
              <a:rPr lang="en-GB" sz="2400" b="1" dirty="0" smtClean="0">
                <a:solidFill>
                  <a:srgbClr val="C00000"/>
                </a:solidFill>
                <a:latin typeface="Arial" pitchFamily="34" charset="0"/>
                <a:ea typeface="ＭＳ Ｐゴシック" pitchFamily="34" charset="-128"/>
                <a:cs typeface="Arial" pitchFamily="34" charset="0"/>
              </a:rPr>
              <a:t>REC Pricing Framework</a:t>
            </a:r>
          </a:p>
        </p:txBody>
      </p:sp>
      <p:sp>
        <p:nvSpPr>
          <p:cNvPr id="8" name="Rounded Rectangle 7"/>
          <p:cNvSpPr/>
          <p:nvPr/>
        </p:nvSpPr>
        <p:spPr bwMode="auto">
          <a:xfrm>
            <a:off x="3890169" y="1143000"/>
            <a:ext cx="2321719" cy="713317"/>
          </a:xfrm>
          <a:prstGeom prst="roundRect">
            <a:avLst/>
          </a:prstGeom>
          <a:noFill/>
          <a:ln w="9525" cap="flat" cmpd="sng" algn="ctr">
            <a:solidFill>
              <a:srgbClr val="007635"/>
            </a:solidFill>
            <a:prstDash val="solid"/>
            <a:round/>
            <a:headEnd type="none" w="med" len="med"/>
            <a:tailEnd type="none" w="med" len="med"/>
          </a:ln>
          <a:effectLst/>
        </p:spPr>
        <p:txBody>
          <a:bodyPr wrap="none" anchor="ctr"/>
          <a:lstStyle/>
          <a:p>
            <a:pPr algn="ctr" eaLnBrk="0" hangingPunct="0">
              <a:defRPr/>
            </a:pPr>
            <a:r>
              <a:rPr lang="en-US" sz="1600" b="1" dirty="0">
                <a:solidFill>
                  <a:schemeClr val="tx2">
                    <a:lumMod val="50000"/>
                  </a:schemeClr>
                </a:solidFill>
              </a:rPr>
              <a:t>Renewable Energy</a:t>
            </a:r>
          </a:p>
        </p:txBody>
      </p:sp>
      <p:sp>
        <p:nvSpPr>
          <p:cNvPr id="9" name="Rounded Rectangle 8"/>
          <p:cNvSpPr/>
          <p:nvPr/>
        </p:nvSpPr>
        <p:spPr bwMode="auto">
          <a:xfrm>
            <a:off x="1778265" y="2286000"/>
            <a:ext cx="2321719" cy="713317"/>
          </a:xfrm>
          <a:prstGeom prst="roundRect">
            <a:avLst/>
          </a:prstGeom>
          <a:noFill/>
          <a:ln w="9525" cap="flat" cmpd="sng" algn="ctr">
            <a:solidFill>
              <a:srgbClr val="007635"/>
            </a:solidFill>
            <a:prstDash val="solid"/>
            <a:round/>
            <a:headEnd type="none" w="med" len="med"/>
            <a:tailEnd type="none" w="med" len="med"/>
          </a:ln>
          <a:effectLst/>
        </p:spPr>
        <p:txBody>
          <a:bodyPr anchor="ctr"/>
          <a:lstStyle/>
          <a:p>
            <a:pPr algn="ctr" eaLnBrk="0" hangingPunct="0">
              <a:defRPr/>
            </a:pPr>
            <a:r>
              <a:rPr lang="en-US" sz="1400" b="1" dirty="0">
                <a:solidFill>
                  <a:schemeClr val="tx2">
                    <a:lumMod val="50000"/>
                  </a:schemeClr>
                </a:solidFill>
              </a:rPr>
              <a:t>Electricity Component</a:t>
            </a:r>
          </a:p>
        </p:txBody>
      </p:sp>
      <p:sp>
        <p:nvSpPr>
          <p:cNvPr id="10" name="Rounded Rectangle 9"/>
          <p:cNvSpPr/>
          <p:nvPr/>
        </p:nvSpPr>
        <p:spPr bwMode="auto">
          <a:xfrm>
            <a:off x="6137937" y="2286000"/>
            <a:ext cx="2321719" cy="713317"/>
          </a:xfrm>
          <a:prstGeom prst="roundRect">
            <a:avLst/>
          </a:prstGeom>
          <a:noFill/>
          <a:ln w="9525" cap="flat" cmpd="sng" algn="ctr">
            <a:solidFill>
              <a:srgbClr val="007635"/>
            </a:solidFill>
            <a:prstDash val="solid"/>
            <a:round/>
            <a:headEnd type="none" w="med" len="med"/>
            <a:tailEnd type="none" w="med" len="med"/>
          </a:ln>
          <a:effectLst/>
        </p:spPr>
        <p:txBody>
          <a:bodyPr anchor="ctr"/>
          <a:lstStyle/>
          <a:p>
            <a:pPr algn="ctr" eaLnBrk="0" hangingPunct="0">
              <a:defRPr/>
            </a:pPr>
            <a:r>
              <a:rPr lang="en-US" sz="1400" b="1" dirty="0">
                <a:solidFill>
                  <a:schemeClr val="tx2">
                    <a:lumMod val="50000"/>
                  </a:schemeClr>
                </a:solidFill>
              </a:rPr>
              <a:t>REC Component</a:t>
            </a:r>
          </a:p>
          <a:p>
            <a:pPr algn="ctr" eaLnBrk="0" hangingPunct="0">
              <a:defRPr/>
            </a:pPr>
            <a:r>
              <a:rPr lang="en-US" sz="1400" b="1" dirty="0">
                <a:solidFill>
                  <a:schemeClr val="tx2">
                    <a:lumMod val="50000"/>
                  </a:schemeClr>
                </a:solidFill>
              </a:rPr>
              <a:t>(Environmental Attribute)</a:t>
            </a:r>
          </a:p>
        </p:txBody>
      </p:sp>
      <p:sp>
        <p:nvSpPr>
          <p:cNvPr id="11" name="Rounded Rectangle 10"/>
          <p:cNvSpPr/>
          <p:nvPr/>
        </p:nvSpPr>
        <p:spPr bwMode="auto">
          <a:xfrm>
            <a:off x="5498175" y="3571875"/>
            <a:ext cx="3556529" cy="713317"/>
          </a:xfrm>
          <a:prstGeom prst="roundRect">
            <a:avLst/>
          </a:prstGeom>
          <a:noFill/>
          <a:ln w="9525" cap="flat" cmpd="sng" algn="ctr">
            <a:solidFill>
              <a:srgbClr val="007635"/>
            </a:solidFill>
            <a:prstDash val="solid"/>
            <a:round/>
            <a:headEnd type="none" w="med" len="med"/>
            <a:tailEnd type="none" w="med" len="med"/>
          </a:ln>
          <a:effectLst/>
        </p:spPr>
        <p:txBody>
          <a:bodyPr anchor="ctr"/>
          <a:lstStyle/>
          <a:p>
            <a:pPr algn="ctr" eaLnBrk="0" hangingPunct="0">
              <a:lnSpc>
                <a:spcPct val="150000"/>
              </a:lnSpc>
              <a:defRPr/>
            </a:pPr>
            <a:r>
              <a:rPr lang="en-US" sz="1400" b="1" dirty="0">
                <a:solidFill>
                  <a:schemeClr val="tx2">
                    <a:lumMod val="50000"/>
                  </a:schemeClr>
                </a:solidFill>
              </a:rPr>
              <a:t>Market Discovered Price</a:t>
            </a:r>
          </a:p>
          <a:p>
            <a:pPr algn="ctr" eaLnBrk="0" hangingPunct="0">
              <a:defRPr/>
            </a:pPr>
            <a:r>
              <a:rPr lang="en-IN" sz="1400" b="1" dirty="0">
                <a:solidFill>
                  <a:schemeClr val="tx2">
                    <a:lumMod val="50000"/>
                  </a:schemeClr>
                </a:solidFill>
              </a:rPr>
              <a:t>(Obligated Entity/Voluntary Buyer)</a:t>
            </a:r>
            <a:endParaRPr lang="en-US" sz="1400" b="1" dirty="0">
              <a:solidFill>
                <a:schemeClr val="tx2">
                  <a:lumMod val="50000"/>
                </a:schemeClr>
              </a:solidFill>
            </a:endParaRPr>
          </a:p>
        </p:txBody>
      </p:sp>
      <p:sp>
        <p:nvSpPr>
          <p:cNvPr id="12" name="Rounded Rectangle 11"/>
          <p:cNvSpPr/>
          <p:nvPr/>
        </p:nvSpPr>
        <p:spPr bwMode="auto">
          <a:xfrm>
            <a:off x="2964921" y="3571875"/>
            <a:ext cx="2375033" cy="713317"/>
          </a:xfrm>
          <a:prstGeom prst="roundRect">
            <a:avLst/>
          </a:prstGeom>
          <a:noFill/>
          <a:ln w="9525" cap="flat" cmpd="sng" algn="ctr">
            <a:solidFill>
              <a:srgbClr val="007635"/>
            </a:solidFill>
            <a:prstDash val="solid"/>
            <a:round/>
            <a:headEnd type="none" w="med" len="med"/>
            <a:tailEnd type="none" w="med" len="med"/>
          </a:ln>
          <a:effectLst/>
        </p:spPr>
        <p:txBody>
          <a:bodyPr anchor="ctr"/>
          <a:lstStyle/>
          <a:p>
            <a:pPr algn="ctr" eaLnBrk="0" hangingPunct="0">
              <a:defRPr/>
            </a:pPr>
            <a:r>
              <a:rPr lang="en-US" sz="1400" b="1" dirty="0">
                <a:solidFill>
                  <a:schemeClr val="tx2">
                    <a:lumMod val="50000"/>
                  </a:schemeClr>
                </a:solidFill>
              </a:rPr>
              <a:t>Average Pooled </a:t>
            </a:r>
          </a:p>
          <a:p>
            <a:pPr algn="ctr" eaLnBrk="0" hangingPunct="0">
              <a:defRPr/>
            </a:pPr>
            <a:r>
              <a:rPr lang="en-US" sz="1400" b="1" dirty="0">
                <a:solidFill>
                  <a:schemeClr val="tx2">
                    <a:lumMod val="50000"/>
                  </a:schemeClr>
                </a:solidFill>
              </a:rPr>
              <a:t>Power Purchase Cost</a:t>
            </a:r>
          </a:p>
          <a:p>
            <a:pPr algn="ctr" eaLnBrk="0" hangingPunct="0">
              <a:defRPr/>
            </a:pPr>
            <a:r>
              <a:rPr lang="en-US" sz="1400" b="1" dirty="0">
                <a:solidFill>
                  <a:schemeClr val="tx2">
                    <a:lumMod val="50000"/>
                  </a:schemeClr>
                </a:solidFill>
              </a:rPr>
              <a:t>(Distribution Utility)</a:t>
            </a:r>
          </a:p>
        </p:txBody>
      </p:sp>
      <p:cxnSp>
        <p:nvCxnSpPr>
          <p:cNvPr id="13" name="Elbow Connector 12"/>
          <p:cNvCxnSpPr>
            <a:stCxn id="8" idx="2"/>
            <a:endCxn id="9" idx="0"/>
          </p:cNvCxnSpPr>
          <p:nvPr/>
        </p:nvCxnSpPr>
        <p:spPr bwMode="auto">
          <a:xfrm rot="5400000">
            <a:off x="3780236" y="1015206"/>
            <a:ext cx="429683" cy="2111904"/>
          </a:xfrm>
          <a:prstGeom prst="bentConnector3">
            <a:avLst>
              <a:gd name="adj1" fmla="val 50000"/>
            </a:avLst>
          </a:prstGeom>
          <a:ln>
            <a:solidFill>
              <a:schemeClr val="bg1">
                <a:lumMod val="50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4" name="Elbow Connector 13"/>
          <p:cNvCxnSpPr>
            <a:stCxn id="8" idx="2"/>
            <a:endCxn id="10" idx="0"/>
          </p:cNvCxnSpPr>
          <p:nvPr/>
        </p:nvCxnSpPr>
        <p:spPr bwMode="auto">
          <a:xfrm rot="16200000" flipH="1">
            <a:off x="5960072" y="947274"/>
            <a:ext cx="429683" cy="2247768"/>
          </a:xfrm>
          <a:prstGeom prst="bentConnector3">
            <a:avLst>
              <a:gd name="adj1" fmla="val 50000"/>
            </a:avLst>
          </a:prstGeom>
          <a:solidFill>
            <a:srgbClr val="003366"/>
          </a:solidFill>
          <a:ln w="9525" cap="flat" cmpd="sng" algn="ctr">
            <a:solidFill>
              <a:schemeClr val="bg1">
                <a:lumMod val="50000"/>
              </a:schemeClr>
            </a:solidFill>
            <a:prstDash val="solid"/>
            <a:round/>
            <a:headEnd type="none" w="med" len="med"/>
            <a:tailEnd type="none" w="med" len="med"/>
          </a:ln>
          <a:effectLst/>
        </p:spPr>
      </p:cxnSp>
      <p:cxnSp>
        <p:nvCxnSpPr>
          <p:cNvPr id="15" name="Elbow Connector 14"/>
          <p:cNvCxnSpPr/>
          <p:nvPr/>
        </p:nvCxnSpPr>
        <p:spPr bwMode="auto">
          <a:xfrm rot="5400000">
            <a:off x="1918493" y="3290093"/>
            <a:ext cx="428625" cy="1588"/>
          </a:xfrm>
          <a:prstGeom prst="bentConnector3">
            <a:avLst>
              <a:gd name="adj1" fmla="val 50000"/>
            </a:avLst>
          </a:prstGeom>
          <a:solidFill>
            <a:srgbClr val="003366"/>
          </a:solidFill>
          <a:ln w="9525" cap="flat" cmpd="sng" algn="ctr">
            <a:solidFill>
              <a:schemeClr val="bg1">
                <a:lumMod val="50000"/>
              </a:schemeClr>
            </a:solidFill>
            <a:prstDash val="solid"/>
            <a:round/>
            <a:headEnd type="none" w="med" len="med"/>
            <a:tailEnd type="arrow"/>
          </a:ln>
          <a:effectLst/>
        </p:spPr>
      </p:cxnSp>
      <p:cxnSp>
        <p:nvCxnSpPr>
          <p:cNvPr id="16" name="Elbow Connector 15"/>
          <p:cNvCxnSpPr/>
          <p:nvPr/>
        </p:nvCxnSpPr>
        <p:spPr bwMode="auto">
          <a:xfrm rot="5400000">
            <a:off x="7070726" y="3261519"/>
            <a:ext cx="428625" cy="1588"/>
          </a:xfrm>
          <a:prstGeom prst="bentConnector3">
            <a:avLst>
              <a:gd name="adj1" fmla="val 50000"/>
            </a:avLst>
          </a:prstGeom>
          <a:solidFill>
            <a:srgbClr val="003366"/>
          </a:solidFill>
          <a:ln w="9525" cap="flat" cmpd="sng" algn="ctr">
            <a:solidFill>
              <a:schemeClr val="bg1">
                <a:lumMod val="50000"/>
              </a:schemeClr>
            </a:solidFill>
            <a:prstDash val="solid"/>
            <a:round/>
            <a:headEnd type="none" w="med" len="med"/>
            <a:tailEnd type="arrow"/>
          </a:ln>
          <a:effectLst/>
        </p:spPr>
      </p:cxnSp>
      <p:sp>
        <p:nvSpPr>
          <p:cNvPr id="20" name="Rounded Rectangle 19"/>
          <p:cNvSpPr/>
          <p:nvPr/>
        </p:nvSpPr>
        <p:spPr bwMode="auto">
          <a:xfrm>
            <a:off x="1702594" y="4643438"/>
            <a:ext cx="3637360" cy="1604962"/>
          </a:xfrm>
          <a:prstGeom prst="roundRect">
            <a:avLst/>
          </a:prstGeom>
          <a:noFill/>
          <a:ln w="9525" cap="flat" cmpd="sng" algn="ctr">
            <a:solidFill>
              <a:srgbClr val="007635"/>
            </a:solidFill>
            <a:prstDash val="solid"/>
            <a:round/>
            <a:headEnd type="none" w="med" len="med"/>
            <a:tailEnd type="none" w="med" len="med"/>
          </a:ln>
          <a:effectLst/>
        </p:spPr>
        <p:txBody>
          <a:bodyPr anchor="ctr"/>
          <a:lstStyle/>
          <a:p>
            <a:pPr marL="361950" lvl="1" indent="-176213">
              <a:defRPr/>
            </a:pPr>
            <a:r>
              <a:rPr lang="en-US" sz="1200" b="1" dirty="0">
                <a:solidFill>
                  <a:schemeClr val="accent5">
                    <a:lumMod val="50000"/>
                  </a:schemeClr>
                </a:solidFill>
                <a:latin typeface="Arial" pitchFamily="34" charset="0"/>
                <a:cs typeface="Arial" pitchFamily="34" charset="0"/>
              </a:rPr>
              <a:t>Andhra Pradesh	- Rs 1.78/kWh</a:t>
            </a:r>
          </a:p>
          <a:p>
            <a:pPr marL="361950" lvl="1" indent="-176213">
              <a:defRPr/>
            </a:pPr>
            <a:r>
              <a:rPr lang="en-US" sz="1200" b="1" dirty="0">
                <a:solidFill>
                  <a:schemeClr val="accent5">
                    <a:lumMod val="50000"/>
                  </a:schemeClr>
                </a:solidFill>
                <a:latin typeface="Arial" pitchFamily="34" charset="0"/>
                <a:cs typeface="Arial" pitchFamily="34" charset="0"/>
              </a:rPr>
              <a:t>Maharashtra	- Rs  2.43/kWh</a:t>
            </a:r>
          </a:p>
          <a:p>
            <a:pPr marL="361950" lvl="1" indent="-176213">
              <a:defRPr/>
            </a:pPr>
            <a:r>
              <a:rPr lang="en-US" sz="1200" b="1" dirty="0" smtClean="0">
                <a:solidFill>
                  <a:schemeClr val="accent5">
                    <a:lumMod val="50000"/>
                  </a:schemeClr>
                </a:solidFill>
                <a:latin typeface="Arial" pitchFamily="34" charset="0"/>
                <a:cs typeface="Arial" pitchFamily="34" charset="0"/>
              </a:rPr>
              <a:t>Karnataka	</a:t>
            </a:r>
            <a:r>
              <a:rPr lang="en-US" sz="1200" b="1" dirty="0">
                <a:solidFill>
                  <a:schemeClr val="accent5">
                    <a:lumMod val="50000"/>
                  </a:schemeClr>
                </a:solidFill>
                <a:latin typeface="Arial" pitchFamily="34" charset="0"/>
                <a:cs typeface="Arial" pitchFamily="34" charset="0"/>
              </a:rPr>
              <a:t>	- Rs 1.85/kWh</a:t>
            </a:r>
          </a:p>
          <a:p>
            <a:pPr marL="361950" lvl="1" indent="-176213">
              <a:defRPr/>
            </a:pPr>
            <a:r>
              <a:rPr lang="en-US" sz="1200" b="1" dirty="0">
                <a:solidFill>
                  <a:schemeClr val="accent5">
                    <a:lumMod val="50000"/>
                  </a:schemeClr>
                </a:solidFill>
                <a:latin typeface="Arial" pitchFamily="34" charset="0"/>
                <a:cs typeface="Arial" pitchFamily="34" charset="0"/>
              </a:rPr>
              <a:t>Kerala		- Rs 1.46/kWh</a:t>
            </a:r>
          </a:p>
          <a:p>
            <a:pPr marL="361950" lvl="1" indent="-176213">
              <a:defRPr/>
            </a:pPr>
            <a:r>
              <a:rPr lang="en-US" sz="1200" b="1" dirty="0">
                <a:solidFill>
                  <a:schemeClr val="accent5">
                    <a:lumMod val="50000"/>
                  </a:schemeClr>
                </a:solidFill>
                <a:latin typeface="Arial" pitchFamily="34" charset="0"/>
                <a:cs typeface="Arial" pitchFamily="34" charset="0"/>
              </a:rPr>
              <a:t>Tamil </a:t>
            </a:r>
            <a:r>
              <a:rPr lang="en-US" sz="1200" b="1" dirty="0" smtClean="0">
                <a:solidFill>
                  <a:schemeClr val="accent5">
                    <a:lumMod val="50000"/>
                  </a:schemeClr>
                </a:solidFill>
                <a:latin typeface="Arial" pitchFamily="34" charset="0"/>
                <a:cs typeface="Arial" pitchFamily="34" charset="0"/>
              </a:rPr>
              <a:t>Nadu	</a:t>
            </a:r>
            <a:r>
              <a:rPr lang="en-US" sz="1200" b="1" dirty="0">
                <a:solidFill>
                  <a:schemeClr val="accent5">
                    <a:lumMod val="50000"/>
                  </a:schemeClr>
                </a:solidFill>
                <a:latin typeface="Arial" pitchFamily="34" charset="0"/>
                <a:cs typeface="Arial" pitchFamily="34" charset="0"/>
              </a:rPr>
              <a:t>	- Rs 2.62/kWh</a:t>
            </a:r>
          </a:p>
          <a:p>
            <a:pPr marL="361950" lvl="1" indent="-176213">
              <a:defRPr/>
            </a:pPr>
            <a:r>
              <a:rPr lang="en-US" sz="1200" b="1" dirty="0">
                <a:solidFill>
                  <a:schemeClr val="accent5">
                    <a:lumMod val="50000"/>
                  </a:schemeClr>
                </a:solidFill>
                <a:latin typeface="Arial" pitchFamily="34" charset="0"/>
                <a:cs typeface="Arial" pitchFamily="34" charset="0"/>
              </a:rPr>
              <a:t>Gujarat		- Rs 2.21/kWh</a:t>
            </a:r>
          </a:p>
          <a:p>
            <a:pPr marL="361950" lvl="1" indent="-176213">
              <a:defRPr/>
            </a:pPr>
            <a:r>
              <a:rPr lang="en-US" sz="1200" b="1" dirty="0">
                <a:solidFill>
                  <a:schemeClr val="accent5">
                    <a:lumMod val="50000"/>
                  </a:schemeClr>
                </a:solidFill>
                <a:latin typeface="Arial" pitchFamily="34" charset="0"/>
                <a:cs typeface="Arial" pitchFamily="34" charset="0"/>
              </a:rPr>
              <a:t>Rajasthan		- Rs 2.48/kWh</a:t>
            </a:r>
            <a:endParaRPr lang="en-US" sz="1000" b="1" dirty="0">
              <a:solidFill>
                <a:schemeClr val="bg1">
                  <a:lumMod val="75000"/>
                </a:schemeClr>
              </a:solidFill>
            </a:endParaRPr>
          </a:p>
        </p:txBody>
      </p:sp>
      <p:graphicFrame>
        <p:nvGraphicFramePr>
          <p:cNvPr id="25" name="Table 24"/>
          <p:cNvGraphicFramePr>
            <a:graphicFrameLocks noGrp="1"/>
          </p:cNvGraphicFramePr>
          <p:nvPr/>
        </p:nvGraphicFramePr>
        <p:xfrm>
          <a:off x="5417344" y="4929188"/>
          <a:ext cx="3714777" cy="1371600"/>
        </p:xfrm>
        <a:graphic>
          <a:graphicData uri="http://schemas.openxmlformats.org/drawingml/2006/table">
            <a:tbl>
              <a:tblPr firstRow="1" bandRow="1">
                <a:tableStyleId>{B301B821-A1FF-4177-AEE7-76D212191A09}</a:tableStyleId>
              </a:tblPr>
              <a:tblGrid>
                <a:gridCol w="1695093"/>
                <a:gridCol w="1168380"/>
                <a:gridCol w="851304"/>
              </a:tblGrid>
              <a:tr h="419424">
                <a:tc>
                  <a:txBody>
                    <a:bodyPr/>
                    <a:lstStyle/>
                    <a:p>
                      <a:pPr algn="ctr"/>
                      <a:r>
                        <a:rPr lang="en-US" sz="1200" b="1" dirty="0" smtClean="0">
                          <a:latin typeface="Arial" pitchFamily="34" charset="0"/>
                          <a:cs typeface="Arial" pitchFamily="34" charset="0"/>
                        </a:rPr>
                        <a:t>Parameters</a:t>
                      </a:r>
                      <a:endParaRPr lang="en-IN" sz="1200" b="1" dirty="0">
                        <a:solidFill>
                          <a:schemeClr val="bg1">
                            <a:lumMod val="75000"/>
                          </a:schemeClr>
                        </a:solidFill>
                        <a:latin typeface="Arial" pitchFamily="34" charset="0"/>
                        <a:cs typeface="Arial" pitchFamily="34" charset="0"/>
                      </a:endParaRPr>
                    </a:p>
                  </a:txBody>
                  <a:tcPr marL="99060" marR="99060" anchor="ctr"/>
                </a:tc>
                <a:tc>
                  <a:txBody>
                    <a:bodyPr/>
                    <a:lstStyle/>
                    <a:p>
                      <a:pPr algn="ctr"/>
                      <a:r>
                        <a:rPr lang="en-US" sz="1200" b="1" dirty="0" smtClean="0">
                          <a:latin typeface="Arial" pitchFamily="34" charset="0"/>
                          <a:cs typeface="Arial" pitchFamily="34" charset="0"/>
                        </a:rPr>
                        <a:t>Non Solar REC</a:t>
                      </a:r>
                      <a:endParaRPr lang="en-IN" sz="1200" b="1" dirty="0">
                        <a:solidFill>
                          <a:schemeClr val="bg1">
                            <a:lumMod val="75000"/>
                          </a:schemeClr>
                        </a:solidFill>
                        <a:latin typeface="Arial" pitchFamily="34" charset="0"/>
                        <a:cs typeface="Arial" pitchFamily="34" charset="0"/>
                      </a:endParaRPr>
                    </a:p>
                  </a:txBody>
                  <a:tcPr marL="99060" marR="99060" anchor="ctr"/>
                </a:tc>
                <a:tc>
                  <a:txBody>
                    <a:bodyPr/>
                    <a:lstStyle/>
                    <a:p>
                      <a:pPr algn="ctr"/>
                      <a:r>
                        <a:rPr lang="en-US" sz="1200" b="1" dirty="0" smtClean="0">
                          <a:latin typeface="Arial" pitchFamily="34" charset="0"/>
                          <a:cs typeface="Arial" pitchFamily="34" charset="0"/>
                        </a:rPr>
                        <a:t>Solar REC</a:t>
                      </a:r>
                      <a:endParaRPr lang="en-IN" sz="1200" b="1" dirty="0">
                        <a:solidFill>
                          <a:schemeClr val="bg1">
                            <a:lumMod val="75000"/>
                          </a:schemeClr>
                        </a:solidFill>
                        <a:latin typeface="Arial" pitchFamily="34" charset="0"/>
                        <a:cs typeface="Arial" pitchFamily="34" charset="0"/>
                      </a:endParaRPr>
                    </a:p>
                  </a:txBody>
                  <a:tcPr marL="99060" marR="99060" anchor="ctr"/>
                </a:tc>
              </a:tr>
              <a:tr h="419424">
                <a:tc>
                  <a:txBody>
                    <a:bodyPr/>
                    <a:lstStyle/>
                    <a:p>
                      <a:pPr algn="ctr"/>
                      <a:r>
                        <a:rPr lang="en-US" sz="1200" b="1" dirty="0" smtClean="0">
                          <a:latin typeface="Arial" pitchFamily="34" charset="0"/>
                          <a:cs typeface="Arial" pitchFamily="34" charset="0"/>
                        </a:rPr>
                        <a:t>Forbearance Price (Rs/</a:t>
                      </a:r>
                      <a:r>
                        <a:rPr lang="en-US" sz="1200" b="1" dirty="0" err="1" smtClean="0">
                          <a:latin typeface="Arial" pitchFamily="34" charset="0"/>
                          <a:cs typeface="Arial" pitchFamily="34" charset="0"/>
                        </a:rPr>
                        <a:t>MWh</a:t>
                      </a:r>
                      <a:r>
                        <a:rPr lang="en-US" sz="1200" b="1" dirty="0" smtClean="0">
                          <a:latin typeface="Arial" pitchFamily="34" charset="0"/>
                          <a:cs typeface="Arial" pitchFamily="34" charset="0"/>
                        </a:rPr>
                        <a:t>)</a:t>
                      </a:r>
                      <a:endParaRPr lang="en-IN" sz="1200" b="1" dirty="0">
                        <a:solidFill>
                          <a:schemeClr val="bg1">
                            <a:lumMod val="75000"/>
                          </a:schemeClr>
                        </a:solidFill>
                        <a:latin typeface="Arial" pitchFamily="34" charset="0"/>
                        <a:cs typeface="Arial" pitchFamily="34" charset="0"/>
                      </a:endParaRPr>
                    </a:p>
                  </a:txBody>
                  <a:tcPr marL="99060" marR="99060" anchor="ctr"/>
                </a:tc>
                <a:tc>
                  <a:txBody>
                    <a:bodyPr/>
                    <a:lstStyle/>
                    <a:p>
                      <a:pPr algn="ctr"/>
                      <a:r>
                        <a:rPr lang="en-US" sz="1200" b="1" dirty="0" smtClean="0">
                          <a:latin typeface="Arial" pitchFamily="34" charset="0"/>
                          <a:cs typeface="Arial" pitchFamily="34" charset="0"/>
                        </a:rPr>
                        <a:t>3900</a:t>
                      </a:r>
                      <a:endParaRPr lang="en-IN" sz="1200" b="1" dirty="0">
                        <a:solidFill>
                          <a:schemeClr val="bg1">
                            <a:lumMod val="75000"/>
                          </a:schemeClr>
                        </a:solidFill>
                        <a:latin typeface="Arial" pitchFamily="34" charset="0"/>
                        <a:cs typeface="Arial" pitchFamily="34" charset="0"/>
                      </a:endParaRPr>
                    </a:p>
                  </a:txBody>
                  <a:tcPr marL="99060" marR="99060" anchor="ctr"/>
                </a:tc>
                <a:tc>
                  <a:txBody>
                    <a:bodyPr/>
                    <a:lstStyle/>
                    <a:p>
                      <a:pPr algn="ctr"/>
                      <a:r>
                        <a:rPr lang="en-US" sz="1200" b="1" dirty="0" smtClean="0">
                          <a:latin typeface="Arial" pitchFamily="34" charset="0"/>
                          <a:cs typeface="Arial" pitchFamily="34" charset="0"/>
                        </a:rPr>
                        <a:t>17000</a:t>
                      </a:r>
                      <a:endParaRPr lang="en-IN" sz="1200" b="1" dirty="0">
                        <a:solidFill>
                          <a:schemeClr val="bg1">
                            <a:lumMod val="75000"/>
                          </a:schemeClr>
                        </a:solidFill>
                        <a:latin typeface="Arial" pitchFamily="34" charset="0"/>
                        <a:cs typeface="Arial" pitchFamily="34" charset="0"/>
                      </a:endParaRPr>
                    </a:p>
                  </a:txBody>
                  <a:tcPr marL="99060" marR="99060" anchor="ctr"/>
                </a:tc>
              </a:tr>
              <a:tr h="419424">
                <a:tc>
                  <a:txBody>
                    <a:bodyPr/>
                    <a:lstStyle/>
                    <a:p>
                      <a:pPr algn="ctr"/>
                      <a:r>
                        <a:rPr lang="en-US" sz="1200" b="1" dirty="0" smtClean="0">
                          <a:latin typeface="Arial" pitchFamily="34" charset="0"/>
                          <a:cs typeface="Arial" pitchFamily="34" charset="0"/>
                        </a:rPr>
                        <a:t>Floor Price (Rs/</a:t>
                      </a:r>
                      <a:r>
                        <a:rPr lang="en-US" sz="1200" b="1" dirty="0" err="1" smtClean="0">
                          <a:latin typeface="Arial" pitchFamily="34" charset="0"/>
                          <a:cs typeface="Arial" pitchFamily="34" charset="0"/>
                        </a:rPr>
                        <a:t>MWh</a:t>
                      </a:r>
                      <a:r>
                        <a:rPr lang="en-US" sz="1200" b="1" dirty="0" smtClean="0">
                          <a:latin typeface="Arial" pitchFamily="34" charset="0"/>
                          <a:cs typeface="Arial" pitchFamily="34" charset="0"/>
                        </a:rPr>
                        <a:t>)</a:t>
                      </a:r>
                      <a:endParaRPr lang="en-IN" sz="1200" b="1" dirty="0">
                        <a:solidFill>
                          <a:schemeClr val="bg1">
                            <a:lumMod val="75000"/>
                          </a:schemeClr>
                        </a:solidFill>
                        <a:latin typeface="Arial" pitchFamily="34" charset="0"/>
                        <a:cs typeface="Arial" pitchFamily="34" charset="0"/>
                      </a:endParaRPr>
                    </a:p>
                  </a:txBody>
                  <a:tcPr marL="99060" marR="99060" anchor="ctr"/>
                </a:tc>
                <a:tc>
                  <a:txBody>
                    <a:bodyPr/>
                    <a:lstStyle/>
                    <a:p>
                      <a:pPr algn="ctr"/>
                      <a:r>
                        <a:rPr lang="en-US" sz="1200" b="1" dirty="0" smtClean="0">
                          <a:latin typeface="Arial" pitchFamily="34" charset="0"/>
                          <a:cs typeface="Arial" pitchFamily="34" charset="0"/>
                        </a:rPr>
                        <a:t>1500</a:t>
                      </a:r>
                      <a:endParaRPr lang="en-IN" sz="1200" b="1" dirty="0">
                        <a:solidFill>
                          <a:schemeClr val="bg1">
                            <a:lumMod val="75000"/>
                          </a:schemeClr>
                        </a:solidFill>
                        <a:latin typeface="Arial" pitchFamily="34" charset="0"/>
                        <a:cs typeface="Arial" pitchFamily="34" charset="0"/>
                      </a:endParaRPr>
                    </a:p>
                  </a:txBody>
                  <a:tcPr marL="99060" marR="99060" anchor="ctr"/>
                </a:tc>
                <a:tc>
                  <a:txBody>
                    <a:bodyPr/>
                    <a:lstStyle/>
                    <a:p>
                      <a:pPr algn="ctr"/>
                      <a:r>
                        <a:rPr lang="en-US" sz="1200" b="1" dirty="0" smtClean="0">
                          <a:latin typeface="Arial" pitchFamily="34" charset="0"/>
                          <a:cs typeface="Arial" pitchFamily="34" charset="0"/>
                        </a:rPr>
                        <a:t>12000</a:t>
                      </a:r>
                      <a:endParaRPr lang="en-IN" sz="1200" b="1" dirty="0">
                        <a:solidFill>
                          <a:schemeClr val="bg1">
                            <a:lumMod val="75000"/>
                          </a:schemeClr>
                        </a:solidFill>
                        <a:latin typeface="Arial" pitchFamily="34" charset="0"/>
                        <a:cs typeface="Arial" pitchFamily="34" charset="0"/>
                      </a:endParaRPr>
                    </a:p>
                  </a:txBody>
                  <a:tcPr marL="99060" marR="99060" anchor="ctr"/>
                </a:tc>
              </a:tr>
            </a:tbl>
          </a:graphicData>
        </a:graphic>
      </p:graphicFrame>
      <p:cxnSp>
        <p:nvCxnSpPr>
          <p:cNvPr id="27" name="Elbow Connector 26"/>
          <p:cNvCxnSpPr>
            <a:stCxn id="12" idx="2"/>
            <a:endCxn id="20" idx="0"/>
          </p:cNvCxnSpPr>
          <p:nvPr/>
        </p:nvCxnSpPr>
        <p:spPr bwMode="auto">
          <a:xfrm rot="5400000">
            <a:off x="3657733" y="4148733"/>
            <a:ext cx="358246" cy="631164"/>
          </a:xfrm>
          <a:prstGeom prst="bentConnector3">
            <a:avLst>
              <a:gd name="adj1" fmla="val 50000"/>
            </a:avLst>
          </a:prstGeom>
          <a:solidFill>
            <a:srgbClr val="003366"/>
          </a:solidFill>
          <a:ln w="9525" cap="flat" cmpd="sng" algn="ctr">
            <a:solidFill>
              <a:schemeClr val="bg1">
                <a:lumMod val="50000"/>
              </a:schemeClr>
            </a:solidFill>
            <a:prstDash val="solid"/>
            <a:round/>
            <a:headEnd type="none" w="med" len="med"/>
            <a:tailEnd type="arrow"/>
          </a:ln>
          <a:effectLst/>
        </p:spPr>
      </p:cxnSp>
      <p:cxnSp>
        <p:nvCxnSpPr>
          <p:cNvPr id="29" name="Elbow Connector 28"/>
          <p:cNvCxnSpPr>
            <a:stCxn id="11" idx="2"/>
          </p:cNvCxnSpPr>
          <p:nvPr/>
        </p:nvCxnSpPr>
        <p:spPr bwMode="auto">
          <a:xfrm rot="5400000">
            <a:off x="6954442" y="4607190"/>
            <a:ext cx="643996" cy="1588"/>
          </a:xfrm>
          <a:prstGeom prst="bentConnector3">
            <a:avLst>
              <a:gd name="adj1" fmla="val 50000"/>
            </a:avLst>
          </a:prstGeom>
          <a:solidFill>
            <a:srgbClr val="003366"/>
          </a:solidFill>
          <a:ln w="9525" cap="flat" cmpd="sng" algn="ctr">
            <a:solidFill>
              <a:schemeClr val="bg1">
                <a:lumMod val="50000"/>
              </a:schemeClr>
            </a:solidFill>
            <a:prstDash val="solid"/>
            <a:round/>
            <a:headEnd type="none" w="med" len="med"/>
            <a:tailEnd type="arrow"/>
          </a:ln>
          <a:effectLst/>
        </p:spPr>
      </p:cxnSp>
      <p:cxnSp>
        <p:nvCxnSpPr>
          <p:cNvPr id="24" name="Elbow Connector 23"/>
          <p:cNvCxnSpPr/>
          <p:nvPr/>
        </p:nvCxnSpPr>
        <p:spPr bwMode="auto">
          <a:xfrm rot="5400000">
            <a:off x="3500439" y="3290093"/>
            <a:ext cx="428625" cy="1588"/>
          </a:xfrm>
          <a:prstGeom prst="bentConnector3">
            <a:avLst>
              <a:gd name="adj1" fmla="val 50000"/>
            </a:avLst>
          </a:prstGeom>
          <a:solidFill>
            <a:srgbClr val="003366"/>
          </a:solidFill>
          <a:ln w="9525" cap="flat" cmpd="sng" algn="ctr">
            <a:solidFill>
              <a:schemeClr val="bg1">
                <a:lumMod val="50000"/>
              </a:schemeClr>
            </a:solidFill>
            <a:prstDash val="solid"/>
            <a:round/>
            <a:headEnd type="none" w="med" len="med"/>
            <a:tailEnd type="arrow"/>
          </a:ln>
          <a:effectLst/>
        </p:spPr>
      </p:cxnSp>
      <p:sp>
        <p:nvSpPr>
          <p:cNvPr id="26" name="Rounded Rectangle 25"/>
          <p:cNvSpPr/>
          <p:nvPr/>
        </p:nvSpPr>
        <p:spPr bwMode="auto">
          <a:xfrm>
            <a:off x="386954" y="3571875"/>
            <a:ext cx="2375032" cy="713317"/>
          </a:xfrm>
          <a:prstGeom prst="roundRect">
            <a:avLst/>
          </a:prstGeom>
          <a:noFill/>
          <a:ln w="9525" cap="flat" cmpd="sng" algn="ctr">
            <a:solidFill>
              <a:srgbClr val="007635"/>
            </a:solidFill>
            <a:prstDash val="solid"/>
            <a:round/>
            <a:headEnd type="none" w="med" len="med"/>
            <a:tailEnd type="none" w="med" len="med"/>
          </a:ln>
          <a:effectLst/>
        </p:spPr>
        <p:txBody>
          <a:bodyPr anchor="ctr"/>
          <a:lstStyle/>
          <a:p>
            <a:pPr algn="ctr" eaLnBrk="0" hangingPunct="0">
              <a:defRPr/>
            </a:pPr>
            <a:r>
              <a:rPr lang="en-US" sz="1400" b="1" dirty="0">
                <a:solidFill>
                  <a:schemeClr val="tx2">
                    <a:lumMod val="50000"/>
                  </a:schemeClr>
                </a:solidFill>
              </a:rPr>
              <a:t>Bilateral Agreement (de-regulated)</a:t>
            </a:r>
          </a:p>
          <a:p>
            <a:pPr algn="ctr" eaLnBrk="0" hangingPunct="0">
              <a:defRPr/>
            </a:pPr>
            <a:r>
              <a:rPr lang="en-US" sz="1400" b="1" dirty="0">
                <a:solidFill>
                  <a:schemeClr val="tx2">
                    <a:lumMod val="50000"/>
                  </a:schemeClr>
                </a:solidFill>
              </a:rPr>
              <a:t>(OA User/Trader)</a:t>
            </a:r>
          </a:p>
        </p:txBody>
      </p:sp>
    </p:spTree>
  </p:cSld>
  <p:clrMapOvr>
    <a:masterClrMapping/>
  </p:clrMapOvr>
  <p:transition>
    <p:fade thruBlk="1"/>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r>
              <a:rPr lang="en-US" dirty="0" smtClean="0">
                <a:latin typeface="Arial" pitchFamily="34" charset="0"/>
                <a:cs typeface="Arial" pitchFamily="34" charset="0"/>
              </a:rPr>
              <a:t>Status of Accreditation and Registration of Projects</a:t>
            </a:r>
          </a:p>
        </p:txBody>
      </p:sp>
      <p:graphicFrame>
        <p:nvGraphicFramePr>
          <p:cNvPr id="9" name="Chart 8"/>
          <p:cNvGraphicFramePr/>
          <p:nvPr/>
        </p:nvGraphicFramePr>
        <p:xfrm>
          <a:off x="457200" y="1066800"/>
          <a:ext cx="4542865"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p:cNvGraphicFramePr/>
          <p:nvPr/>
        </p:nvGraphicFramePr>
        <p:xfrm>
          <a:off x="457200" y="3581400"/>
          <a:ext cx="4548467"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p:cNvGraphicFramePr/>
          <p:nvPr/>
        </p:nvGraphicFramePr>
        <p:xfrm>
          <a:off x="5105400" y="1066800"/>
          <a:ext cx="4540624" cy="24384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p:cNvGraphicFramePr/>
          <p:nvPr/>
        </p:nvGraphicFramePr>
        <p:xfrm>
          <a:off x="5105400" y="3581400"/>
          <a:ext cx="4540624" cy="26670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p:fade thruBlk="1"/>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hart 16"/>
          <p:cNvGraphicFramePr/>
          <p:nvPr/>
        </p:nvGraphicFramePr>
        <p:xfrm>
          <a:off x="533400" y="3505200"/>
          <a:ext cx="4591050" cy="2667000"/>
        </p:xfrm>
        <a:graphic>
          <a:graphicData uri="http://schemas.openxmlformats.org/drawingml/2006/chart">
            <c:chart xmlns:c="http://schemas.openxmlformats.org/drawingml/2006/chart" xmlns:r="http://schemas.openxmlformats.org/officeDocument/2006/relationships" r:id="rId2"/>
          </a:graphicData>
        </a:graphic>
      </p:graphicFrame>
      <p:sp>
        <p:nvSpPr>
          <p:cNvPr id="74754"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tabLst>
                <a:tab pos="6864350" algn="ctr"/>
              </a:tabLst>
            </a:pPr>
            <a:r>
              <a:rPr lang="en-US" dirty="0" smtClean="0">
                <a:latin typeface="Arial" pitchFamily="34" charset="0"/>
                <a:cs typeface="Arial" pitchFamily="34" charset="0"/>
              </a:rPr>
              <a:t>Status of Transaction of RECs	(1/2)</a:t>
            </a:r>
          </a:p>
        </p:txBody>
      </p:sp>
      <p:graphicFrame>
        <p:nvGraphicFramePr>
          <p:cNvPr id="13" name="Chart 12"/>
          <p:cNvGraphicFramePr/>
          <p:nvPr/>
        </p:nvGraphicFramePr>
        <p:xfrm>
          <a:off x="5029200" y="3505200"/>
          <a:ext cx="4572000" cy="2667000"/>
        </p:xfrm>
        <a:graphic>
          <a:graphicData uri="http://schemas.openxmlformats.org/drawingml/2006/chart">
            <c:chart xmlns:c="http://schemas.openxmlformats.org/drawingml/2006/chart" xmlns:r="http://schemas.openxmlformats.org/officeDocument/2006/relationships" r:id="rId3"/>
          </a:graphicData>
        </a:graphic>
      </p:graphicFrame>
      <p:sp>
        <p:nvSpPr>
          <p:cNvPr id="14" name="Oval 13"/>
          <p:cNvSpPr/>
          <p:nvPr/>
        </p:nvSpPr>
        <p:spPr>
          <a:xfrm>
            <a:off x="3505200" y="4038600"/>
            <a:ext cx="685800" cy="4572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8115300" y="4152900"/>
            <a:ext cx="685800" cy="4572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12" name="Chart 11"/>
          <p:cNvGraphicFramePr/>
          <p:nvPr/>
        </p:nvGraphicFramePr>
        <p:xfrm>
          <a:off x="381000" y="1143000"/>
          <a:ext cx="4724400" cy="2590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hart 15"/>
          <p:cNvGraphicFramePr/>
          <p:nvPr/>
        </p:nvGraphicFramePr>
        <p:xfrm>
          <a:off x="5257800" y="1143000"/>
          <a:ext cx="4438650" cy="25908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p:fade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p:nvPr/>
        </p:nvGraphicFramePr>
        <p:xfrm>
          <a:off x="5029200" y="3657600"/>
          <a:ext cx="4591050" cy="2590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Chart 20"/>
          <p:cNvGraphicFramePr/>
          <p:nvPr/>
        </p:nvGraphicFramePr>
        <p:xfrm>
          <a:off x="381000" y="3429000"/>
          <a:ext cx="4591050" cy="2800350"/>
        </p:xfrm>
        <a:graphic>
          <a:graphicData uri="http://schemas.openxmlformats.org/drawingml/2006/chart">
            <c:chart xmlns:c="http://schemas.openxmlformats.org/drawingml/2006/chart" xmlns:r="http://schemas.openxmlformats.org/officeDocument/2006/relationships" r:id="rId3"/>
          </a:graphicData>
        </a:graphic>
      </p:graphicFrame>
      <p:sp>
        <p:nvSpPr>
          <p:cNvPr id="74754" name="Title 1"/>
          <p:cNvSpPr>
            <a:spLocks noGrp="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tabLst>
                <a:tab pos="6864350" algn="ctr"/>
              </a:tabLst>
            </a:pPr>
            <a:r>
              <a:rPr lang="en-US" dirty="0" smtClean="0">
                <a:latin typeface="Arial" pitchFamily="34" charset="0"/>
                <a:cs typeface="Arial" pitchFamily="34" charset="0"/>
              </a:rPr>
              <a:t>Status of Transaction of RECs	(2/2)</a:t>
            </a:r>
          </a:p>
        </p:txBody>
      </p:sp>
      <p:sp>
        <p:nvSpPr>
          <p:cNvPr id="14" name="Oval 13"/>
          <p:cNvSpPr/>
          <p:nvPr/>
        </p:nvSpPr>
        <p:spPr>
          <a:xfrm>
            <a:off x="3429000" y="3886200"/>
            <a:ext cx="685800" cy="4572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8115300" y="4038600"/>
            <a:ext cx="685800" cy="45720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aphicFrame>
        <p:nvGraphicFramePr>
          <p:cNvPr id="18" name="Chart 17"/>
          <p:cNvGraphicFramePr/>
          <p:nvPr/>
        </p:nvGraphicFramePr>
        <p:xfrm>
          <a:off x="304800" y="1143000"/>
          <a:ext cx="4114800" cy="24384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Chart 19"/>
          <p:cNvGraphicFramePr/>
          <p:nvPr/>
        </p:nvGraphicFramePr>
        <p:xfrm>
          <a:off x="5029200" y="1143000"/>
          <a:ext cx="4419600" cy="2514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ransition>
    <p:fade thruBlk="1"/>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6324600" cy="1004464"/>
          </a:xfrm>
          <a:noFill/>
          <a:ln w="9525">
            <a:noFill/>
            <a:miter lim="800000"/>
            <a:headEnd/>
            <a:tailEnd/>
          </a:ln>
        </p:spPr>
        <p:txBody>
          <a:bodyPr vert="horz" wrap="square" lIns="103163" tIns="51581" rIns="103163" bIns="51581" numCol="1" anchor="ctr" anchorCtr="0" compatLnSpc="1">
            <a:prstTxWarp prst="textNoShape">
              <a:avLst/>
            </a:prstTxWarp>
          </a:bodyPr>
          <a:lstStyle/>
          <a:p>
            <a:pPr>
              <a:tabLst>
                <a:tab pos="6864350" algn="ctr"/>
              </a:tabLst>
            </a:pPr>
            <a:r>
              <a:rPr lang="en-US" sz="2400" dirty="0" smtClean="0">
                <a:latin typeface="Arial" pitchFamily="34" charset="0"/>
                <a:ea typeface="ＭＳ Ｐゴシック" pitchFamily="34" charset="-128"/>
                <a:cs typeface="Arial" pitchFamily="34" charset="0"/>
              </a:rPr>
              <a:t>Way forward for REC Mechanism</a:t>
            </a:r>
            <a:endParaRPr lang="en-US" sz="2400" dirty="0">
              <a:latin typeface="Arial" pitchFamily="34" charset="0"/>
              <a:ea typeface="ＭＳ Ｐゴシック" pitchFamily="34" charset="-128"/>
              <a:cs typeface="Arial" pitchFamily="34" charset="0"/>
            </a:endParaRPr>
          </a:p>
        </p:txBody>
      </p:sp>
      <p:sp>
        <p:nvSpPr>
          <p:cNvPr id="4" name="Text Placeholder 3"/>
          <p:cNvSpPr>
            <a:spLocks noGrp="1"/>
          </p:cNvSpPr>
          <p:nvPr>
            <p:ph type="body" sz="half" idx="2"/>
          </p:nvPr>
        </p:nvSpPr>
        <p:spPr>
          <a:xfrm>
            <a:off x="457200" y="1219200"/>
            <a:ext cx="9067800" cy="5181600"/>
          </a:xfrm>
          <a:noFill/>
          <a:ln w="9525">
            <a:noFill/>
            <a:miter lim="800000"/>
            <a:headEnd/>
            <a:tailEnd/>
          </a:ln>
        </p:spPr>
        <p:txBody>
          <a:bodyPr vert="horz" wrap="square" lIns="103163" tIns="51581" rIns="103163" bIns="51581" numCol="1" anchor="t" anchorCtr="0" compatLnSpc="1">
            <a:prstTxWarp prst="textNoShape">
              <a:avLst/>
            </a:prstTxWarp>
          </a:bodyPr>
          <a:lstStyle/>
          <a:p>
            <a:pPr marL="457200" indent="-457200" algn="just">
              <a:spcAft>
                <a:spcPts val="1200"/>
              </a:spcAft>
              <a:buFont typeface="Wingdings" pitchFamily="2" charset="2"/>
              <a:buChar char="§"/>
            </a:pPr>
            <a:r>
              <a:rPr lang="en-US" sz="1800" dirty="0" smtClean="0">
                <a:solidFill>
                  <a:schemeClr val="tx2"/>
                </a:solidFill>
                <a:latin typeface="Arial" pitchFamily="34" charset="0"/>
                <a:cs typeface="Arial" pitchFamily="34" charset="0"/>
              </a:rPr>
              <a:t>Successful operations of Four trading sessions clearly establishes the </a:t>
            </a:r>
            <a:r>
              <a:rPr lang="en-US" sz="1800" dirty="0" err="1" smtClean="0">
                <a:solidFill>
                  <a:schemeClr val="tx2"/>
                </a:solidFill>
                <a:latin typeface="Arial" pitchFamily="34" charset="0"/>
                <a:cs typeface="Arial" pitchFamily="34" charset="0"/>
              </a:rPr>
              <a:t>operationalisation</a:t>
            </a:r>
            <a:r>
              <a:rPr lang="en-US" sz="1800" dirty="0" smtClean="0">
                <a:solidFill>
                  <a:schemeClr val="tx2"/>
                </a:solidFill>
                <a:latin typeface="Arial" pitchFamily="34" charset="0"/>
                <a:cs typeface="Arial" pitchFamily="34" charset="0"/>
              </a:rPr>
              <a:t> of REC Mechanism in India</a:t>
            </a:r>
          </a:p>
          <a:p>
            <a:pPr marL="457200" indent="-457200" algn="just">
              <a:spcAft>
                <a:spcPts val="1200"/>
              </a:spcAft>
              <a:buFont typeface="Wingdings" pitchFamily="2" charset="2"/>
              <a:buChar char="§"/>
            </a:pPr>
            <a:r>
              <a:rPr lang="en-US" sz="1800" dirty="0" smtClean="0">
                <a:solidFill>
                  <a:schemeClr val="tx2"/>
                </a:solidFill>
                <a:latin typeface="Arial" pitchFamily="34" charset="0"/>
                <a:cs typeface="Arial" pitchFamily="34" charset="0"/>
              </a:rPr>
              <a:t>In order to increase depth and liquidity in the market, next level of reform in REC framework needs to be ushered in.</a:t>
            </a:r>
          </a:p>
          <a:p>
            <a:pPr marL="973013" lvl="1" indent="-457200" algn="just">
              <a:spcAft>
                <a:spcPts val="1200"/>
              </a:spcAft>
              <a:buFont typeface="Wingdings" pitchFamily="2" charset="2"/>
              <a:buChar char="Ø"/>
            </a:pPr>
            <a:r>
              <a:rPr lang="en-US" sz="1600" dirty="0" smtClean="0">
                <a:solidFill>
                  <a:srgbClr val="FF0000"/>
                </a:solidFill>
                <a:latin typeface="Arial" pitchFamily="34" charset="0"/>
                <a:cs typeface="Arial" pitchFamily="34" charset="0"/>
              </a:rPr>
              <a:t>Enabling multiple/bilateral transactions for REC trading</a:t>
            </a:r>
          </a:p>
          <a:p>
            <a:pPr marL="973013" lvl="1" indent="-457200" algn="just">
              <a:spcAft>
                <a:spcPts val="1200"/>
              </a:spcAft>
              <a:buFont typeface="Wingdings" pitchFamily="2" charset="2"/>
              <a:buChar char="Ø"/>
            </a:pPr>
            <a:r>
              <a:rPr lang="en-US" sz="1600" dirty="0" smtClean="0">
                <a:solidFill>
                  <a:srgbClr val="FF0000"/>
                </a:solidFill>
                <a:latin typeface="Arial" pitchFamily="34" charset="0"/>
                <a:cs typeface="Arial" pitchFamily="34" charset="0"/>
              </a:rPr>
              <a:t>Long term visibility of Floor/Forbearance price</a:t>
            </a:r>
          </a:p>
          <a:p>
            <a:pPr marL="973013" lvl="1" indent="-457200" algn="just">
              <a:spcAft>
                <a:spcPts val="1200"/>
              </a:spcAft>
              <a:buFont typeface="Wingdings" pitchFamily="2" charset="2"/>
              <a:buChar char="Ø"/>
            </a:pPr>
            <a:r>
              <a:rPr lang="en-US" sz="1600" dirty="0" smtClean="0">
                <a:solidFill>
                  <a:srgbClr val="FF0000"/>
                </a:solidFill>
                <a:latin typeface="Arial" pitchFamily="34" charset="0"/>
                <a:cs typeface="Arial" pitchFamily="34" charset="0"/>
              </a:rPr>
              <a:t>Long term RPO trajectory and guidance</a:t>
            </a:r>
          </a:p>
          <a:p>
            <a:pPr marL="973013" lvl="1" indent="-457200" algn="just">
              <a:spcAft>
                <a:spcPts val="1200"/>
              </a:spcAft>
              <a:buFont typeface="Wingdings" pitchFamily="2" charset="2"/>
              <a:buChar char="Ø"/>
            </a:pPr>
            <a:r>
              <a:rPr lang="en-US" sz="1600" dirty="0" smtClean="0">
                <a:solidFill>
                  <a:srgbClr val="FF0000"/>
                </a:solidFill>
                <a:latin typeface="Arial" pitchFamily="34" charset="0"/>
                <a:cs typeface="Arial" pitchFamily="34" charset="0"/>
              </a:rPr>
              <a:t>Standard Rules for procurement at APPC/ Model contracting arrangements</a:t>
            </a:r>
          </a:p>
          <a:p>
            <a:pPr marL="457200" indent="-457200" algn="just">
              <a:spcAft>
                <a:spcPts val="1200"/>
              </a:spcAft>
              <a:buFont typeface="Wingdings" pitchFamily="2" charset="2"/>
              <a:buChar char="§"/>
            </a:pPr>
            <a:r>
              <a:rPr lang="en-US" sz="1800" dirty="0" smtClean="0">
                <a:solidFill>
                  <a:schemeClr val="tx2"/>
                </a:solidFill>
                <a:latin typeface="Arial" pitchFamily="34" charset="0"/>
                <a:cs typeface="Arial" pitchFamily="34" charset="0"/>
              </a:rPr>
              <a:t>This will stimulate competition amongst renewable energy sources.</a:t>
            </a:r>
          </a:p>
          <a:p>
            <a:pPr marL="457200" indent="-457200" algn="just">
              <a:spcAft>
                <a:spcPts val="1200"/>
              </a:spcAft>
              <a:buFont typeface="Wingdings" pitchFamily="2" charset="2"/>
              <a:buChar char="§"/>
            </a:pPr>
            <a:r>
              <a:rPr lang="en-US" sz="1800" dirty="0" smtClean="0">
                <a:solidFill>
                  <a:schemeClr val="tx2"/>
                </a:solidFill>
                <a:latin typeface="Arial" pitchFamily="34" charset="0"/>
                <a:cs typeface="Arial" pitchFamily="34" charset="0"/>
              </a:rPr>
              <a:t>Shall help brining in early grid parity for renewable energy sources.</a:t>
            </a:r>
            <a:endParaRPr lang="en-GB" sz="1800" dirty="0" smtClean="0">
              <a:solidFill>
                <a:schemeClr val="tx2"/>
              </a:solidFill>
              <a:latin typeface="Arial" pitchFamily="34" charset="0"/>
              <a:cs typeface="Arial" pitchFamily="34" charset="0"/>
            </a:endParaRPr>
          </a:p>
          <a:p>
            <a:pPr marL="457200" indent="-457200" algn="just">
              <a:spcAft>
                <a:spcPts val="1200"/>
              </a:spcAft>
              <a:buFont typeface="Wingdings" pitchFamily="2" charset="2"/>
              <a:buChar char="Ø"/>
            </a:pPr>
            <a:endParaRPr lang="en-US" sz="1800" dirty="0" smtClean="0">
              <a:solidFill>
                <a:schemeClr val="tx2"/>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62" name="Rectangle 14"/>
          <p:cNvSpPr>
            <a:spLocks noChangeArrowheads="1"/>
          </p:cNvSpPr>
          <p:nvPr/>
        </p:nvSpPr>
        <p:spPr bwMode="auto">
          <a:xfrm>
            <a:off x="2133600" y="2057400"/>
            <a:ext cx="6629400" cy="1066800"/>
          </a:xfrm>
          <a:prstGeom prst="rect">
            <a:avLst/>
          </a:prstGeom>
          <a:noFill/>
          <a:ln w="9525">
            <a:noFill/>
            <a:miter lim="800000"/>
            <a:headEnd/>
            <a:tailEnd/>
          </a:ln>
        </p:spPr>
        <p:txBody>
          <a:bodyPr anchor="ctr"/>
          <a:lstStyle/>
          <a:p>
            <a:pPr>
              <a:lnSpc>
                <a:spcPct val="130000"/>
              </a:lnSpc>
            </a:pPr>
            <a:r>
              <a:rPr lang="en-US" sz="3400" i="1" dirty="0">
                <a:solidFill>
                  <a:srgbClr val="0000CC"/>
                </a:solidFill>
                <a:latin typeface="Book Antiqua" pitchFamily="18" charset="0"/>
              </a:rPr>
              <a:t>ABPS Infrastructure Advisory</a:t>
            </a:r>
          </a:p>
          <a:p>
            <a:pPr algn="r">
              <a:lnSpc>
                <a:spcPct val="130000"/>
              </a:lnSpc>
            </a:pPr>
            <a:r>
              <a:rPr lang="en-US" i="1" dirty="0">
                <a:solidFill>
                  <a:srgbClr val="FF0000"/>
                </a:solidFill>
                <a:latin typeface="Book Antiqua" pitchFamily="18" charset="0"/>
              </a:rPr>
              <a:t>Practical Solutions to Real Life Problems</a:t>
            </a:r>
            <a:endParaRPr lang="en-US" sz="3600" dirty="0">
              <a:solidFill>
                <a:srgbClr val="800080"/>
              </a:solidFill>
              <a:latin typeface="Book Antiqua" pitchFamily="18" charset="0"/>
            </a:endParaRPr>
          </a:p>
        </p:txBody>
      </p:sp>
      <p:sp>
        <p:nvSpPr>
          <p:cNvPr id="92163" name="Text Box 11"/>
          <p:cNvSpPr txBox="1">
            <a:spLocks noChangeArrowheads="1"/>
          </p:cNvSpPr>
          <p:nvPr/>
        </p:nvSpPr>
        <p:spPr bwMode="auto">
          <a:xfrm>
            <a:off x="1828800" y="2971800"/>
            <a:ext cx="7245350" cy="1922463"/>
          </a:xfrm>
          <a:prstGeom prst="rect">
            <a:avLst/>
          </a:prstGeom>
          <a:noFill/>
          <a:ln w="9525">
            <a:noFill/>
            <a:miter lim="800000"/>
            <a:headEnd/>
            <a:tailEnd/>
          </a:ln>
        </p:spPr>
        <p:txBody>
          <a:bodyPr>
            <a:spAutoFit/>
          </a:bodyPr>
          <a:lstStyle/>
          <a:p>
            <a:pPr algn="ctr">
              <a:lnSpc>
                <a:spcPct val="60000"/>
              </a:lnSpc>
              <a:spcBef>
                <a:spcPct val="50000"/>
              </a:spcBef>
            </a:pPr>
            <a:r>
              <a:rPr lang="en-US" sz="1600" i="1" dirty="0">
                <a:solidFill>
                  <a:srgbClr val="FFFFFF"/>
                </a:solidFill>
                <a:latin typeface="Book Antiqua" pitchFamily="18" charset="0"/>
              </a:rPr>
              <a:t>ABPS Infrastructure Advisory</a:t>
            </a:r>
          </a:p>
          <a:p>
            <a:pPr algn="ctr">
              <a:lnSpc>
                <a:spcPct val="60000"/>
              </a:lnSpc>
              <a:spcBef>
                <a:spcPct val="50000"/>
              </a:spcBef>
            </a:pPr>
            <a:r>
              <a:rPr lang="en-US" sz="1600" i="1" dirty="0">
                <a:solidFill>
                  <a:srgbClr val="FF0000"/>
                </a:solidFill>
                <a:latin typeface="Book Antiqua" pitchFamily="18" charset="0"/>
              </a:rPr>
              <a:t>A-309, Kohinoor City</a:t>
            </a:r>
          </a:p>
          <a:p>
            <a:pPr algn="ctr">
              <a:lnSpc>
                <a:spcPct val="60000"/>
              </a:lnSpc>
              <a:spcBef>
                <a:spcPct val="50000"/>
              </a:spcBef>
            </a:pPr>
            <a:r>
              <a:rPr lang="en-US" sz="1600" i="1" dirty="0" err="1">
                <a:solidFill>
                  <a:srgbClr val="FF0000"/>
                </a:solidFill>
                <a:latin typeface="Book Antiqua" pitchFamily="18" charset="0"/>
              </a:rPr>
              <a:t>Kirol</a:t>
            </a:r>
            <a:r>
              <a:rPr lang="en-US" sz="1600" i="1" dirty="0">
                <a:solidFill>
                  <a:srgbClr val="FF0000"/>
                </a:solidFill>
                <a:latin typeface="Book Antiqua" pitchFamily="18" charset="0"/>
              </a:rPr>
              <a:t> Road, off LBS </a:t>
            </a:r>
            <a:r>
              <a:rPr lang="en-US" sz="1600" i="1" dirty="0" err="1">
                <a:solidFill>
                  <a:srgbClr val="FF0000"/>
                </a:solidFill>
                <a:latin typeface="Book Antiqua" pitchFamily="18" charset="0"/>
              </a:rPr>
              <a:t>Marg</a:t>
            </a:r>
            <a:endParaRPr lang="en-US" sz="1600" i="1" dirty="0">
              <a:solidFill>
                <a:srgbClr val="FF0000"/>
              </a:solidFill>
              <a:latin typeface="Book Antiqua" pitchFamily="18" charset="0"/>
            </a:endParaRPr>
          </a:p>
          <a:p>
            <a:pPr algn="ctr">
              <a:lnSpc>
                <a:spcPct val="60000"/>
              </a:lnSpc>
              <a:spcBef>
                <a:spcPct val="50000"/>
              </a:spcBef>
            </a:pPr>
            <a:r>
              <a:rPr lang="en-US" sz="1600" i="1" dirty="0" err="1">
                <a:solidFill>
                  <a:srgbClr val="FF0000"/>
                </a:solidFill>
                <a:latin typeface="Book Antiqua" pitchFamily="18" charset="0"/>
              </a:rPr>
              <a:t>Kurla</a:t>
            </a:r>
            <a:r>
              <a:rPr lang="en-US" sz="1600" i="1" dirty="0">
                <a:solidFill>
                  <a:srgbClr val="FF0000"/>
                </a:solidFill>
                <a:latin typeface="Book Antiqua" pitchFamily="18" charset="0"/>
              </a:rPr>
              <a:t> (West), Mumbai 400 070</a:t>
            </a:r>
          </a:p>
          <a:p>
            <a:pPr algn="ctr">
              <a:lnSpc>
                <a:spcPct val="60000"/>
              </a:lnSpc>
              <a:spcBef>
                <a:spcPct val="50000"/>
              </a:spcBef>
            </a:pPr>
            <a:r>
              <a:rPr lang="en-US" sz="1600" i="1" dirty="0">
                <a:solidFill>
                  <a:srgbClr val="FF0000"/>
                </a:solidFill>
                <a:latin typeface="Book Antiqua" pitchFamily="18" charset="0"/>
              </a:rPr>
              <a:t>Ph: +91 22 6124 0400/ 6124 0444</a:t>
            </a:r>
          </a:p>
          <a:p>
            <a:pPr algn="ctr">
              <a:lnSpc>
                <a:spcPct val="60000"/>
              </a:lnSpc>
              <a:spcBef>
                <a:spcPct val="50000"/>
              </a:spcBef>
            </a:pPr>
            <a:r>
              <a:rPr lang="en-US" sz="1600" i="1" dirty="0">
                <a:solidFill>
                  <a:srgbClr val="FF0000"/>
                </a:solidFill>
                <a:latin typeface="Book Antiqua" pitchFamily="18" charset="0"/>
              </a:rPr>
              <a:t>Fax:+91 22 6124 0499</a:t>
            </a:r>
          </a:p>
          <a:p>
            <a:pPr algn="ctr">
              <a:lnSpc>
                <a:spcPct val="90000"/>
              </a:lnSpc>
              <a:spcBef>
                <a:spcPct val="50000"/>
              </a:spcBef>
            </a:pPr>
            <a:r>
              <a:rPr lang="en-US" sz="1600" i="1" dirty="0">
                <a:solidFill>
                  <a:srgbClr val="FF0000"/>
                </a:solidFill>
                <a:latin typeface="Book Antiqua" pitchFamily="18" charset="0"/>
              </a:rPr>
              <a:t>Email: </a:t>
            </a:r>
            <a:r>
              <a:rPr lang="en-US" sz="1600" i="1" dirty="0">
                <a:solidFill>
                  <a:srgbClr val="002060"/>
                </a:solidFill>
                <a:latin typeface="Book Antiqua" pitchFamily="18" charset="0"/>
                <a:hlinkClick r:id="rId3"/>
              </a:rPr>
              <a:t>contact@abpsinfra.com</a:t>
            </a:r>
          </a:p>
        </p:txBody>
      </p:sp>
      <p:sp>
        <p:nvSpPr>
          <p:cNvPr id="92164" name="TextBox 3"/>
          <p:cNvSpPr txBox="1">
            <a:spLocks noChangeArrowheads="1"/>
          </p:cNvSpPr>
          <p:nvPr/>
        </p:nvSpPr>
        <p:spPr bwMode="auto">
          <a:xfrm>
            <a:off x="457200" y="1092200"/>
            <a:ext cx="5610225" cy="584200"/>
          </a:xfrm>
          <a:prstGeom prst="rect">
            <a:avLst/>
          </a:prstGeom>
          <a:noFill/>
          <a:ln w="9525">
            <a:noFill/>
            <a:miter lim="800000"/>
            <a:headEnd/>
            <a:tailEnd/>
          </a:ln>
        </p:spPr>
        <p:txBody>
          <a:bodyPr wrap="none">
            <a:spAutoFit/>
          </a:bodyPr>
          <a:lstStyle/>
          <a:p>
            <a:r>
              <a:rPr lang="en-US" sz="3200" i="1">
                <a:solidFill>
                  <a:srgbClr val="FF0000"/>
                </a:solidFill>
                <a:latin typeface="Book Antiqua" pitchFamily="18" charset="0"/>
              </a:rPr>
              <a:t>Thank you for your attention . . .</a:t>
            </a:r>
          </a:p>
        </p:txBody>
      </p:sp>
    </p:spTree>
  </p:cSld>
  <p:clrMapOvr>
    <a:overrideClrMapping bg1="lt1" tx1="dk1" bg2="lt2" tx2="dk2" accent1="accent1" accent2="accent2" accent3="accent3" accent4="accent4" accent5="accent5" accent6="accent6" hlink="hlink" folHlink="folHlink"/>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Renewable Energy Development in India: Present Status</a:t>
            </a:r>
            <a:endParaRPr lang="en-US" sz="2400" b="1" dirty="0">
              <a:latin typeface="Arial" pitchFamily="34" charset="0"/>
              <a:cs typeface="Arial" pitchFamily="34" charset="0"/>
            </a:endParaRPr>
          </a:p>
        </p:txBody>
      </p:sp>
      <p:graphicFrame>
        <p:nvGraphicFramePr>
          <p:cNvPr id="5" name="Chart 4"/>
          <p:cNvGraphicFramePr>
            <a:graphicFrameLocks/>
          </p:cNvGraphicFramePr>
          <p:nvPr/>
        </p:nvGraphicFramePr>
        <p:xfrm>
          <a:off x="1600200" y="1143000"/>
          <a:ext cx="6400800" cy="312420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3"/>
          <p:cNvSpPr txBox="1">
            <a:spLocks noChangeArrowheads="1"/>
          </p:cNvSpPr>
          <p:nvPr/>
        </p:nvSpPr>
        <p:spPr bwMode="auto">
          <a:xfrm>
            <a:off x="76200" y="4419600"/>
            <a:ext cx="9677400" cy="1905000"/>
          </a:xfrm>
          <a:prstGeom prst="rect">
            <a:avLst/>
          </a:prstGeom>
          <a:noFill/>
          <a:ln w="9525">
            <a:noFill/>
            <a:miter lim="800000"/>
            <a:headEnd/>
            <a:tailEnd/>
          </a:ln>
        </p:spPr>
        <p:txBody>
          <a:bodyPr anchor="ctr"/>
          <a:lstStyle/>
          <a:p>
            <a:pPr marL="231775" indent="-231775" algn="just">
              <a:buFont typeface="Wingdings" pitchFamily="2" charset="2"/>
              <a:buChar char="§"/>
              <a:defRPr/>
            </a:pPr>
            <a:r>
              <a:rPr lang="en-US" sz="1400" dirty="0" smtClean="0">
                <a:solidFill>
                  <a:schemeClr val="tx1">
                    <a:lumMod val="95000"/>
                    <a:lumOff val="5000"/>
                  </a:schemeClr>
                </a:solidFill>
                <a:latin typeface="Arial" pitchFamily="34" charset="0"/>
                <a:ea typeface="ＭＳ Ｐゴシック" charset="-128"/>
                <a:cs typeface="Arial" pitchFamily="34" charset="0"/>
              </a:rPr>
              <a:t>Study by FOR suggests capacity addition of </a:t>
            </a:r>
            <a:r>
              <a:rPr lang="en-US" sz="1400" b="1" dirty="0" smtClean="0">
                <a:solidFill>
                  <a:schemeClr val="tx1">
                    <a:lumMod val="95000"/>
                    <a:lumOff val="5000"/>
                  </a:schemeClr>
                </a:solidFill>
                <a:latin typeface="Arial" pitchFamily="34" charset="0"/>
                <a:ea typeface="ＭＳ Ｐゴシック" charset="-128"/>
                <a:cs typeface="Arial" pitchFamily="34" charset="0"/>
              </a:rPr>
              <a:t>45000MW</a:t>
            </a:r>
            <a:r>
              <a:rPr lang="en-US" sz="1400" dirty="0" smtClean="0">
                <a:solidFill>
                  <a:schemeClr val="tx1">
                    <a:lumMod val="95000"/>
                    <a:lumOff val="5000"/>
                  </a:schemeClr>
                </a:solidFill>
                <a:latin typeface="Arial" pitchFamily="34" charset="0"/>
                <a:ea typeface="ＭＳ Ｐゴシック" charset="-128"/>
                <a:cs typeface="Arial" pitchFamily="34" charset="0"/>
              </a:rPr>
              <a:t> by </a:t>
            </a:r>
            <a:r>
              <a:rPr lang="en-US" sz="1400" b="1" dirty="0" smtClean="0">
                <a:solidFill>
                  <a:schemeClr val="tx1">
                    <a:lumMod val="95000"/>
                    <a:lumOff val="5000"/>
                  </a:schemeClr>
                </a:solidFill>
                <a:latin typeface="Arial" pitchFamily="34" charset="0"/>
                <a:ea typeface="ＭＳ Ｐゴシック" charset="-128"/>
                <a:cs typeface="Arial" pitchFamily="34" charset="0"/>
              </a:rPr>
              <a:t>FY15</a:t>
            </a:r>
            <a:r>
              <a:rPr lang="en-US" sz="1400" dirty="0" smtClean="0">
                <a:solidFill>
                  <a:schemeClr val="tx1">
                    <a:lumMod val="95000"/>
                    <a:lumOff val="5000"/>
                  </a:schemeClr>
                </a:solidFill>
                <a:latin typeface="Arial" pitchFamily="34" charset="0"/>
                <a:ea typeface="ＭＳ Ｐゴシック" charset="-128"/>
                <a:cs typeface="Arial" pitchFamily="34" charset="0"/>
              </a:rPr>
              <a:t> to meet targets envisaged under NAPCC </a:t>
            </a:r>
            <a:endParaRPr lang="en-US" sz="1400" b="1" dirty="0">
              <a:solidFill>
                <a:schemeClr val="tx1">
                  <a:lumMod val="95000"/>
                  <a:lumOff val="5000"/>
                </a:schemeClr>
              </a:solidFill>
              <a:latin typeface="Arial" pitchFamily="34" charset="0"/>
              <a:ea typeface="ＭＳ Ｐゴシック" charset="-128"/>
              <a:cs typeface="Arial" pitchFamily="34" charset="0"/>
            </a:endParaRPr>
          </a:p>
          <a:p>
            <a:pPr marL="231775" indent="-231775" algn="just">
              <a:lnSpc>
                <a:spcPct val="150000"/>
              </a:lnSpc>
              <a:buFont typeface="Wingdings" pitchFamily="2" charset="2"/>
              <a:buChar char="§"/>
              <a:defRPr/>
            </a:pPr>
            <a:r>
              <a:rPr lang="en-US" sz="1400" dirty="0" smtClean="0">
                <a:latin typeface="Arial" pitchFamily="34" charset="0"/>
                <a:ea typeface="ＭＳ Ｐゴシック" charset="-128"/>
                <a:cs typeface="Arial" pitchFamily="34" charset="0"/>
              </a:rPr>
              <a:t>RE Capacity Addition, as per MNRE, during </a:t>
            </a:r>
            <a:r>
              <a:rPr lang="en-US" sz="1400" b="1" dirty="0" smtClean="0">
                <a:latin typeface="Arial" pitchFamily="34" charset="0"/>
                <a:ea typeface="ＭＳ Ｐゴシック" charset="-128"/>
                <a:cs typeface="Arial" pitchFamily="34" charset="0"/>
              </a:rPr>
              <a:t>FY11</a:t>
            </a:r>
            <a:r>
              <a:rPr lang="en-US" sz="1400" dirty="0" smtClean="0">
                <a:latin typeface="Arial" pitchFamily="34" charset="0"/>
                <a:ea typeface="ＭＳ Ｐゴシック" charset="-128"/>
                <a:cs typeface="Arial" pitchFamily="34" charset="0"/>
              </a:rPr>
              <a:t> was around </a:t>
            </a:r>
            <a:r>
              <a:rPr lang="en-US" sz="1400" b="1" dirty="0" smtClean="0">
                <a:latin typeface="Arial" pitchFamily="34" charset="0"/>
                <a:ea typeface="ＭＳ Ｐゴシック" charset="-128"/>
                <a:cs typeface="Arial" pitchFamily="34" charset="0"/>
              </a:rPr>
              <a:t>3157MW </a:t>
            </a:r>
            <a:r>
              <a:rPr lang="en-US" sz="1400" dirty="0" smtClean="0">
                <a:latin typeface="Arial" pitchFamily="34" charset="0"/>
                <a:ea typeface="ＭＳ Ｐゴシック" charset="-128"/>
                <a:cs typeface="Arial" pitchFamily="34" charset="0"/>
              </a:rPr>
              <a:t>only</a:t>
            </a:r>
            <a:endParaRPr lang="en-US" sz="1400" dirty="0" smtClean="0">
              <a:solidFill>
                <a:schemeClr val="tx1">
                  <a:lumMod val="95000"/>
                  <a:lumOff val="5000"/>
                </a:schemeClr>
              </a:solidFill>
              <a:latin typeface="Arial" pitchFamily="34" charset="0"/>
              <a:ea typeface="ＭＳ Ｐゴシック" charset="-128"/>
              <a:cs typeface="Arial" pitchFamily="34" charset="0"/>
            </a:endParaRPr>
          </a:p>
          <a:p>
            <a:pPr marL="231775" indent="-231775" algn="just">
              <a:lnSpc>
                <a:spcPct val="150000"/>
              </a:lnSpc>
              <a:buFont typeface="Wingdings" pitchFamily="2" charset="2"/>
              <a:buChar char="§"/>
              <a:defRPr/>
            </a:pPr>
            <a:r>
              <a:rPr lang="en-US" sz="1400" dirty="0" smtClean="0">
                <a:solidFill>
                  <a:schemeClr val="tx1">
                    <a:lumMod val="95000"/>
                    <a:lumOff val="5000"/>
                  </a:schemeClr>
                </a:solidFill>
                <a:latin typeface="Arial" pitchFamily="34" charset="0"/>
                <a:ea typeface="ＭＳ Ｐゴシック" charset="-128"/>
                <a:cs typeface="Arial" pitchFamily="34" charset="0"/>
              </a:rPr>
              <a:t>Considering present installed capacity of RE </a:t>
            </a:r>
            <a:r>
              <a:rPr lang="en-US" sz="1400" b="1" dirty="0" smtClean="0">
                <a:solidFill>
                  <a:schemeClr val="tx1">
                    <a:lumMod val="95000"/>
                    <a:lumOff val="5000"/>
                  </a:schemeClr>
                </a:solidFill>
                <a:latin typeface="Arial" pitchFamily="34" charset="0"/>
                <a:ea typeface="ＭＳ Ｐゴシック" charset="-128"/>
                <a:cs typeface="Arial" pitchFamily="34" charset="0"/>
              </a:rPr>
              <a:t>19974MW</a:t>
            </a:r>
            <a:r>
              <a:rPr lang="en-US" sz="1400" dirty="0" smtClean="0">
                <a:solidFill>
                  <a:schemeClr val="tx1">
                    <a:lumMod val="95000"/>
                    <a:lumOff val="5000"/>
                  </a:schemeClr>
                </a:solidFill>
                <a:latin typeface="Arial" pitchFamily="34" charset="0"/>
                <a:ea typeface="ＭＳ Ｐゴシック" charset="-128"/>
                <a:cs typeface="Arial" pitchFamily="34" charset="0"/>
              </a:rPr>
              <a:t>, </a:t>
            </a:r>
            <a:r>
              <a:rPr lang="en-US" sz="1400" b="1" u="sng" dirty="0" smtClean="0">
                <a:solidFill>
                  <a:srgbClr val="FF0000"/>
                </a:solidFill>
                <a:latin typeface="Arial" pitchFamily="34" charset="0"/>
                <a:ea typeface="ＭＳ Ｐゴシック" charset="-128"/>
                <a:cs typeface="Arial" pitchFamily="34" charset="0"/>
              </a:rPr>
              <a:t>capacity addition of more than 6000MW is required per annum</a:t>
            </a:r>
            <a:r>
              <a:rPr lang="en-US" sz="1400" dirty="0" smtClean="0">
                <a:solidFill>
                  <a:schemeClr val="tx1">
                    <a:lumMod val="95000"/>
                    <a:lumOff val="5000"/>
                  </a:schemeClr>
                </a:solidFill>
                <a:latin typeface="Arial" pitchFamily="34" charset="0"/>
                <a:ea typeface="ＭＳ Ｐゴシック" charset="-128"/>
                <a:cs typeface="Arial" pitchFamily="34" charset="0"/>
              </a:rPr>
              <a:t> to achieve 10% NAPCC target</a:t>
            </a:r>
            <a:endParaRPr lang="en-US" sz="1400" dirty="0">
              <a:solidFill>
                <a:schemeClr val="tx1">
                  <a:lumMod val="95000"/>
                  <a:lumOff val="5000"/>
                </a:schemeClr>
              </a:solidFill>
              <a:latin typeface="Arial" pitchFamily="34" charset="0"/>
              <a:ea typeface="ＭＳ Ｐゴシック" charset="-128"/>
              <a:cs typeface="Arial" pitchFamily="34" charset="0"/>
            </a:endParaRPr>
          </a:p>
        </p:txBody>
      </p:sp>
      <p:sp>
        <p:nvSpPr>
          <p:cNvPr id="7" name="TextBox 5"/>
          <p:cNvSpPr txBox="1">
            <a:spLocks noChangeArrowheads="1"/>
          </p:cNvSpPr>
          <p:nvPr/>
        </p:nvSpPr>
        <p:spPr bwMode="auto">
          <a:xfrm>
            <a:off x="1292225" y="4191000"/>
            <a:ext cx="3584575" cy="261937"/>
          </a:xfrm>
          <a:prstGeom prst="rect">
            <a:avLst/>
          </a:prstGeom>
          <a:noFill/>
          <a:ln w="9525">
            <a:noFill/>
            <a:miter lim="800000"/>
            <a:headEnd/>
            <a:tailEnd/>
          </a:ln>
        </p:spPr>
        <p:txBody>
          <a:bodyPr>
            <a:spAutoFit/>
          </a:bodyPr>
          <a:lstStyle/>
          <a:p>
            <a:pPr>
              <a:defRPr/>
            </a:pPr>
            <a:r>
              <a:rPr lang="en-US" sz="1100" i="1" dirty="0">
                <a:solidFill>
                  <a:schemeClr val="accent4">
                    <a:lumMod val="10000"/>
                  </a:schemeClr>
                </a:solidFill>
              </a:rPr>
              <a:t>Source : Ministry of New and Renewable Energy</a:t>
            </a:r>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Key Drivers for Promotion of Renewable Energy in India</a:t>
            </a:r>
            <a:endParaRPr lang="en-US" sz="2400" b="1" dirty="0">
              <a:latin typeface="Arial" pitchFamily="34" charset="0"/>
              <a:cs typeface="Arial" pitchFamily="34" charset="0"/>
            </a:endParaRPr>
          </a:p>
        </p:txBody>
      </p:sp>
      <p:sp>
        <p:nvSpPr>
          <p:cNvPr id="6" name="Rectangle 3"/>
          <p:cNvSpPr txBox="1">
            <a:spLocks noChangeArrowheads="1"/>
          </p:cNvSpPr>
          <p:nvPr/>
        </p:nvSpPr>
        <p:spPr bwMode="auto">
          <a:xfrm>
            <a:off x="76200" y="5486400"/>
            <a:ext cx="9677400" cy="838200"/>
          </a:xfrm>
          <a:prstGeom prst="rect">
            <a:avLst/>
          </a:prstGeom>
          <a:noFill/>
          <a:ln w="9525">
            <a:noFill/>
            <a:miter lim="800000"/>
            <a:headEnd/>
            <a:tailEnd/>
          </a:ln>
        </p:spPr>
        <p:txBody>
          <a:bodyPr anchor="ctr"/>
          <a:lstStyle/>
          <a:p>
            <a:pPr indent="3175" algn="ctr">
              <a:lnSpc>
                <a:spcPct val="150000"/>
              </a:lnSpc>
              <a:spcBef>
                <a:spcPct val="20000"/>
              </a:spcBef>
              <a:buSzPct val="75000"/>
              <a:defRPr/>
            </a:pPr>
            <a:r>
              <a:rPr lang="en-GB" sz="1400" b="1" dirty="0" smtClean="0">
                <a:solidFill>
                  <a:schemeClr val="tx2">
                    <a:lumMod val="50000"/>
                  </a:schemeClr>
                </a:solidFill>
              </a:rPr>
              <a:t>The legal clarity and certainty of regulatory principles together with conducive policy framework has ensured continued developer interests in Renewable Energy Sector</a:t>
            </a:r>
            <a:endParaRPr lang="en-GB" sz="1400" b="1" dirty="0">
              <a:solidFill>
                <a:schemeClr val="tx2">
                  <a:lumMod val="50000"/>
                </a:schemeClr>
              </a:solidFill>
            </a:endParaRPr>
          </a:p>
        </p:txBody>
      </p:sp>
      <p:graphicFrame>
        <p:nvGraphicFramePr>
          <p:cNvPr id="7" name="Chart 6"/>
          <p:cNvGraphicFramePr>
            <a:graphicFrameLocks/>
          </p:cNvGraphicFramePr>
          <p:nvPr/>
        </p:nvGraphicFramePr>
        <p:xfrm>
          <a:off x="990600" y="1143000"/>
          <a:ext cx="7848600" cy="3937026"/>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5"/>
          <p:cNvSpPr txBox="1">
            <a:spLocks noChangeArrowheads="1"/>
          </p:cNvSpPr>
          <p:nvPr/>
        </p:nvSpPr>
        <p:spPr bwMode="auto">
          <a:xfrm>
            <a:off x="911225" y="5029200"/>
            <a:ext cx="3584575" cy="261937"/>
          </a:xfrm>
          <a:prstGeom prst="rect">
            <a:avLst/>
          </a:prstGeom>
          <a:noFill/>
          <a:ln w="9525">
            <a:noFill/>
            <a:miter lim="800000"/>
            <a:headEnd/>
            <a:tailEnd/>
          </a:ln>
        </p:spPr>
        <p:txBody>
          <a:bodyPr>
            <a:spAutoFit/>
          </a:bodyPr>
          <a:lstStyle/>
          <a:p>
            <a:pPr>
              <a:defRPr/>
            </a:pPr>
            <a:r>
              <a:rPr lang="en-US" sz="1100" i="1" dirty="0">
                <a:solidFill>
                  <a:schemeClr val="accent4">
                    <a:lumMod val="10000"/>
                  </a:schemeClr>
                </a:solidFill>
              </a:rPr>
              <a:t>Source : Ministry of New and Renewable Energy</a:t>
            </a:r>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838200" y="1066800"/>
            <a:ext cx="8534400" cy="3962400"/>
          </a:xfrm>
          <a:prstGeom prst="rect">
            <a:avLst/>
          </a:prstGeom>
          <a:noFill/>
          <a:ln w="9525">
            <a:noFill/>
            <a:miter lim="800000"/>
            <a:headEnd/>
            <a:tailEnd/>
          </a:ln>
        </p:spPr>
        <p:txBody>
          <a:bodyPr anchor="ctr"/>
          <a:lstStyle/>
          <a:p>
            <a:pPr algn="ctr">
              <a:lnSpc>
                <a:spcPct val="120000"/>
              </a:lnSpc>
              <a:defRPr/>
            </a:pPr>
            <a:r>
              <a:rPr lang="en-US" sz="2400" b="1" i="1" dirty="0" smtClean="0">
                <a:solidFill>
                  <a:srgbClr val="000074"/>
                </a:solidFill>
                <a:latin typeface="Arial" pitchFamily="34" charset="0"/>
                <a:cs typeface="Arial" pitchFamily="34" charset="0"/>
              </a:rPr>
              <a:t>Legal and Regulatory Framework for Development of Renewable Energy in India</a:t>
            </a:r>
            <a:endParaRPr lang="en-US" sz="2400" i="1" dirty="0">
              <a:solidFill>
                <a:srgbClr val="000074"/>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Electricity Act, 2003: Enabling Provisions</a:t>
            </a:r>
            <a:endParaRPr lang="en-US" sz="2400" b="1" dirty="0">
              <a:latin typeface="Arial" pitchFamily="34" charset="0"/>
              <a:cs typeface="Arial" pitchFamily="34" charset="0"/>
            </a:endParaRPr>
          </a:p>
        </p:txBody>
      </p:sp>
      <p:sp>
        <p:nvSpPr>
          <p:cNvPr id="9" name="Rectangle 3"/>
          <p:cNvSpPr txBox="1">
            <a:spLocks noChangeArrowheads="1"/>
          </p:cNvSpPr>
          <p:nvPr/>
        </p:nvSpPr>
        <p:spPr bwMode="auto">
          <a:xfrm>
            <a:off x="76200" y="1143000"/>
            <a:ext cx="9677400" cy="5105400"/>
          </a:xfrm>
          <a:prstGeom prst="rect">
            <a:avLst/>
          </a:prstGeom>
          <a:noFill/>
          <a:ln w="9525">
            <a:noFill/>
            <a:miter lim="800000"/>
            <a:headEnd/>
            <a:tailEnd/>
          </a:ln>
        </p:spPr>
        <p:txBody>
          <a:bodyPr/>
          <a:lstStyle/>
          <a:p>
            <a:pPr eaLnBrk="0" hangingPunct="0">
              <a:lnSpc>
                <a:spcPct val="130000"/>
              </a:lnSpc>
              <a:spcBef>
                <a:spcPts val="0"/>
              </a:spcBef>
              <a:spcAft>
                <a:spcPts val="600"/>
              </a:spcAft>
              <a:buSzPct val="75000"/>
              <a:defRPr/>
            </a:pPr>
            <a:r>
              <a:rPr lang="en-US" sz="1600" b="1" dirty="0" smtClean="0">
                <a:solidFill>
                  <a:schemeClr val="tx2"/>
                </a:solidFill>
                <a:latin typeface="Arial" pitchFamily="34" charset="0"/>
                <a:cs typeface="Arial" pitchFamily="34" charset="0"/>
              </a:rPr>
              <a:t>The EA 2003 has outlined several enabling provisions to accelerate the development of RE based generation</a:t>
            </a:r>
          </a:p>
          <a:p>
            <a:pPr marL="385763" indent="-385763" eaLnBrk="0" hangingPunct="0">
              <a:lnSpc>
                <a:spcPct val="130000"/>
              </a:lnSpc>
              <a:spcBef>
                <a:spcPts val="0"/>
              </a:spcBef>
              <a:spcAft>
                <a:spcPts val="600"/>
              </a:spcAft>
              <a:buSzPct val="75000"/>
              <a:buFont typeface="Wingdings" pitchFamily="2" charset="2"/>
              <a:buChar char="§"/>
              <a:defRPr/>
            </a:pPr>
            <a:r>
              <a:rPr lang="en-US" sz="1600" b="1" dirty="0" smtClean="0">
                <a:solidFill>
                  <a:schemeClr val="tx2"/>
                </a:solidFill>
                <a:latin typeface="Arial" pitchFamily="34" charset="0"/>
                <a:cs typeface="Arial" pitchFamily="34" charset="0"/>
              </a:rPr>
              <a:t>Section 3</a:t>
            </a:r>
          </a:p>
          <a:p>
            <a:pPr marL="900113" lvl="1" indent="-385763" eaLnBrk="0" hangingPunct="0">
              <a:lnSpc>
                <a:spcPct val="130000"/>
              </a:lnSpc>
              <a:spcBef>
                <a:spcPts val="0"/>
              </a:spcBef>
              <a:spcAft>
                <a:spcPts val="600"/>
              </a:spcAft>
              <a:buSzPct val="75000"/>
              <a:buFont typeface="Wingdings" pitchFamily="2" charset="2"/>
              <a:buChar char="Ø"/>
              <a:defRPr/>
            </a:pPr>
            <a:r>
              <a:rPr lang="en-US" sz="1400" dirty="0" smtClean="0">
                <a:solidFill>
                  <a:schemeClr val="tx1">
                    <a:lumMod val="95000"/>
                    <a:lumOff val="5000"/>
                  </a:schemeClr>
                </a:solidFill>
                <a:latin typeface="Arial" pitchFamily="34" charset="0"/>
                <a:ea typeface="ＭＳ Ｐゴシック" charset="-128"/>
                <a:cs typeface="Arial" pitchFamily="34" charset="0"/>
              </a:rPr>
              <a:t>National Electricity Policy and Plan for development of power system based on optimal utilization of resources including renewable sources of energy</a:t>
            </a:r>
          </a:p>
          <a:p>
            <a:pPr marL="385763" indent="-385763" eaLnBrk="0" hangingPunct="0">
              <a:lnSpc>
                <a:spcPct val="130000"/>
              </a:lnSpc>
              <a:spcBef>
                <a:spcPts val="0"/>
              </a:spcBef>
              <a:spcAft>
                <a:spcPts val="600"/>
              </a:spcAft>
              <a:buSzPct val="75000"/>
              <a:buFont typeface="Wingdings" pitchFamily="2" charset="2"/>
              <a:buChar char="§"/>
              <a:defRPr/>
            </a:pPr>
            <a:r>
              <a:rPr lang="en-US" sz="1600" b="1" dirty="0" smtClean="0">
                <a:solidFill>
                  <a:schemeClr val="tx2"/>
                </a:solidFill>
                <a:latin typeface="Arial" pitchFamily="34" charset="0"/>
                <a:cs typeface="Arial" pitchFamily="34" charset="0"/>
              </a:rPr>
              <a:t>Section 61</a:t>
            </a:r>
          </a:p>
          <a:p>
            <a:pPr marL="900113" lvl="1" indent="-385763" eaLnBrk="0" hangingPunct="0">
              <a:lnSpc>
                <a:spcPct val="130000"/>
              </a:lnSpc>
              <a:spcBef>
                <a:spcPts val="0"/>
              </a:spcBef>
              <a:spcAft>
                <a:spcPts val="600"/>
              </a:spcAft>
              <a:buSzPct val="75000"/>
              <a:buFont typeface="Wingdings" pitchFamily="2" charset="2"/>
              <a:buChar char="Ø"/>
              <a:defRPr/>
            </a:pPr>
            <a:r>
              <a:rPr lang="en-US" sz="1400" dirty="0" smtClean="0">
                <a:solidFill>
                  <a:schemeClr val="tx1">
                    <a:lumMod val="95000"/>
                    <a:lumOff val="5000"/>
                  </a:schemeClr>
                </a:solidFill>
                <a:latin typeface="Arial" pitchFamily="34" charset="0"/>
                <a:ea typeface="ＭＳ Ｐゴシック" charset="-128"/>
                <a:cs typeface="Arial" pitchFamily="34" charset="0"/>
              </a:rPr>
              <a:t>Tariff Regulations by Regulatory Commission to be guided by promotion of generation of electricity from renewable energy sources in their area of jurisdiction</a:t>
            </a:r>
          </a:p>
          <a:p>
            <a:pPr marL="385763" indent="-385763" eaLnBrk="0" hangingPunct="0">
              <a:lnSpc>
                <a:spcPct val="130000"/>
              </a:lnSpc>
              <a:spcBef>
                <a:spcPts val="0"/>
              </a:spcBef>
              <a:spcAft>
                <a:spcPts val="600"/>
              </a:spcAft>
              <a:buSzPct val="75000"/>
              <a:buFont typeface="Wingdings" pitchFamily="2" charset="2"/>
              <a:buChar char="§"/>
              <a:defRPr/>
            </a:pPr>
            <a:r>
              <a:rPr lang="en-US" sz="1600" b="1" dirty="0" smtClean="0">
                <a:solidFill>
                  <a:schemeClr val="tx2"/>
                </a:solidFill>
                <a:latin typeface="Arial" pitchFamily="34" charset="0"/>
                <a:cs typeface="Arial" pitchFamily="34" charset="0"/>
              </a:rPr>
              <a:t>Section 66</a:t>
            </a:r>
          </a:p>
          <a:p>
            <a:pPr marL="900113" lvl="1" indent="-385763" eaLnBrk="0" hangingPunct="0">
              <a:lnSpc>
                <a:spcPct val="130000"/>
              </a:lnSpc>
              <a:spcBef>
                <a:spcPts val="0"/>
              </a:spcBef>
              <a:spcAft>
                <a:spcPts val="600"/>
              </a:spcAft>
              <a:buSzPct val="75000"/>
              <a:buFont typeface="Wingdings" pitchFamily="2" charset="2"/>
              <a:buChar char="Ø"/>
              <a:defRPr/>
            </a:pPr>
            <a:r>
              <a:rPr lang="en-US" sz="1400" dirty="0" smtClean="0">
                <a:solidFill>
                  <a:schemeClr val="tx1">
                    <a:lumMod val="95000"/>
                    <a:lumOff val="5000"/>
                  </a:schemeClr>
                </a:solidFill>
                <a:latin typeface="Arial" pitchFamily="34" charset="0"/>
                <a:ea typeface="ＭＳ Ｐゴシック" charset="-128"/>
                <a:cs typeface="Arial" pitchFamily="34" charset="0"/>
              </a:rPr>
              <a:t>Appropriate Commission shall endeavor to promote the development of market (including trading) in power in such a manner as may be specified and shall be guided by National Electricity Policy in Sec 3</a:t>
            </a:r>
          </a:p>
          <a:p>
            <a:pPr marL="385763" indent="-385763" eaLnBrk="0" hangingPunct="0">
              <a:lnSpc>
                <a:spcPct val="130000"/>
              </a:lnSpc>
              <a:spcBef>
                <a:spcPts val="0"/>
              </a:spcBef>
              <a:spcAft>
                <a:spcPts val="600"/>
              </a:spcAft>
              <a:buSzPct val="75000"/>
              <a:buFont typeface="Wingdings" pitchFamily="2" charset="2"/>
              <a:buChar char="§"/>
              <a:defRPr/>
            </a:pPr>
            <a:r>
              <a:rPr lang="en-US" sz="1600" b="1" dirty="0" smtClean="0">
                <a:solidFill>
                  <a:schemeClr val="tx2"/>
                </a:solidFill>
                <a:latin typeface="Arial" pitchFamily="34" charset="0"/>
                <a:cs typeface="Arial" pitchFamily="34" charset="0"/>
              </a:rPr>
              <a:t>Section 86(1) (e)</a:t>
            </a:r>
          </a:p>
          <a:p>
            <a:pPr marL="900113" lvl="1" indent="-385763" eaLnBrk="0" hangingPunct="0">
              <a:lnSpc>
                <a:spcPct val="130000"/>
              </a:lnSpc>
              <a:spcBef>
                <a:spcPts val="0"/>
              </a:spcBef>
              <a:spcAft>
                <a:spcPts val="600"/>
              </a:spcAft>
              <a:buSzPct val="75000"/>
              <a:buFont typeface="Wingdings" pitchFamily="2" charset="2"/>
              <a:buChar char="Ø"/>
              <a:defRPr/>
            </a:pPr>
            <a:r>
              <a:rPr lang="en-US" sz="1400" dirty="0" smtClean="0">
                <a:solidFill>
                  <a:schemeClr val="tx1">
                    <a:lumMod val="95000"/>
                    <a:lumOff val="5000"/>
                  </a:schemeClr>
                </a:solidFill>
                <a:latin typeface="Arial" pitchFamily="34" charset="0"/>
                <a:ea typeface="ＭＳ Ｐゴシック" charset="-128"/>
                <a:cs typeface="Arial" pitchFamily="34" charset="0"/>
              </a:rPr>
              <a:t>Provides Statutory Framework and Mandates SERC for taking steps for promotion of Cogeneration and Generation of Electricity from Renewable Sources of Energy</a:t>
            </a:r>
          </a:p>
        </p:txBody>
      </p:sp>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050" name="Rectangle 2"/>
          <p:cNvSpPr>
            <a:spLocks noGrp="1" noChangeArrowheads="1"/>
          </p:cNvSpPr>
          <p:nvPr>
            <p:ph type="title"/>
          </p:nvPr>
        </p:nvSpPr>
        <p:spPr>
          <a:noFill/>
          <a:ln w="9525">
            <a:noFill/>
            <a:miter lim="800000"/>
            <a:headEnd/>
            <a:tailEnd/>
          </a:ln>
        </p:spPr>
        <p:txBody>
          <a:bodyPr vert="horz" wrap="square" lIns="103163" tIns="51581" rIns="103163" bIns="51581" numCol="1" anchor="ctr" anchorCtr="0" compatLnSpc="1">
            <a:prstTxWarp prst="textNoShape">
              <a:avLst/>
            </a:prstTxWarp>
          </a:bodyPr>
          <a:lstStyle/>
          <a:p>
            <a:pPr algn="l"/>
            <a:r>
              <a:rPr lang="en-US" sz="2400" b="1" dirty="0" smtClean="0">
                <a:latin typeface="Arial" pitchFamily="34" charset="0"/>
                <a:cs typeface="Arial" pitchFamily="34" charset="0"/>
              </a:rPr>
              <a:t>National Tariff Policy: Aims and Objectives</a:t>
            </a:r>
            <a:endParaRPr lang="en-US" sz="2400" b="1" dirty="0">
              <a:latin typeface="Arial" pitchFamily="34" charset="0"/>
              <a:cs typeface="Arial" pitchFamily="34" charset="0"/>
            </a:endParaRPr>
          </a:p>
        </p:txBody>
      </p:sp>
      <p:sp>
        <p:nvSpPr>
          <p:cNvPr id="9" name="Rectangle 3"/>
          <p:cNvSpPr txBox="1">
            <a:spLocks noChangeArrowheads="1"/>
          </p:cNvSpPr>
          <p:nvPr/>
        </p:nvSpPr>
        <p:spPr bwMode="auto">
          <a:xfrm>
            <a:off x="76200" y="1143000"/>
            <a:ext cx="9677400" cy="5257800"/>
          </a:xfrm>
          <a:prstGeom prst="rect">
            <a:avLst/>
          </a:prstGeom>
          <a:noFill/>
          <a:ln w="9525">
            <a:noFill/>
            <a:miter lim="800000"/>
            <a:headEnd/>
            <a:tailEnd/>
          </a:ln>
        </p:spPr>
        <p:txBody>
          <a:bodyPr/>
          <a:lstStyle/>
          <a:p>
            <a:pPr marL="533400" lvl="0" indent="-533400" algn="just" defTabSz="914400">
              <a:lnSpc>
                <a:spcPct val="130000"/>
              </a:lnSpc>
              <a:spcBef>
                <a:spcPct val="20000"/>
              </a:spcBef>
              <a:buSzPct val="75000"/>
              <a:buFont typeface="Wingdings" pitchFamily="2" charset="2"/>
              <a:buChar char="§"/>
            </a:pPr>
            <a:r>
              <a:rPr lang="en-US" sz="1600" dirty="0" smtClean="0">
                <a:solidFill>
                  <a:schemeClr val="tx2"/>
                </a:solidFill>
                <a:latin typeface="Arial" pitchFamily="34" charset="0"/>
                <a:cs typeface="Arial" pitchFamily="34" charset="0"/>
              </a:rPr>
              <a:t>Appropriate Commission shall </a:t>
            </a:r>
            <a:r>
              <a:rPr lang="en-US" sz="1600" b="1" dirty="0" smtClean="0">
                <a:solidFill>
                  <a:schemeClr val="tx2"/>
                </a:solidFill>
                <a:latin typeface="Arial" pitchFamily="34" charset="0"/>
                <a:cs typeface="Arial" pitchFamily="34" charset="0"/>
              </a:rPr>
              <a:t>fix RPO</a:t>
            </a:r>
            <a:r>
              <a:rPr lang="en-US" sz="1600" dirty="0" smtClean="0">
                <a:solidFill>
                  <a:schemeClr val="tx2"/>
                </a:solidFill>
                <a:latin typeface="Arial" pitchFamily="34" charset="0"/>
                <a:cs typeface="Arial" pitchFamily="34" charset="0"/>
              </a:rPr>
              <a:t> and SERCs shall </a:t>
            </a:r>
            <a:r>
              <a:rPr lang="en-US" sz="1600" b="1" dirty="0" smtClean="0">
                <a:solidFill>
                  <a:schemeClr val="tx2"/>
                </a:solidFill>
                <a:latin typeface="Arial" pitchFamily="34" charset="0"/>
                <a:cs typeface="Arial" pitchFamily="34" charset="0"/>
              </a:rPr>
              <a:t>fix its tariff</a:t>
            </a:r>
            <a:r>
              <a:rPr lang="en-US" sz="1600" dirty="0" smtClean="0">
                <a:solidFill>
                  <a:schemeClr val="tx2"/>
                </a:solidFill>
                <a:latin typeface="Arial" pitchFamily="34" charset="0"/>
                <a:cs typeface="Arial" pitchFamily="34" charset="0"/>
              </a:rPr>
              <a:t> latest by April 1, 2006</a:t>
            </a:r>
          </a:p>
          <a:p>
            <a:pPr marL="533400" lvl="0" indent="-533400" algn="just" defTabSz="914400">
              <a:lnSpc>
                <a:spcPct val="130000"/>
              </a:lnSpc>
              <a:spcBef>
                <a:spcPct val="20000"/>
              </a:spcBef>
              <a:buSzPct val="75000"/>
              <a:buFont typeface="Wingdings" pitchFamily="2" charset="2"/>
              <a:buChar char="§"/>
            </a:pPr>
            <a:r>
              <a:rPr lang="en-US" sz="1600" dirty="0" smtClean="0">
                <a:solidFill>
                  <a:schemeClr val="tx2"/>
                </a:solidFill>
                <a:latin typeface="Arial" pitchFamily="34" charset="0"/>
                <a:cs typeface="Arial" pitchFamily="34" charset="0"/>
              </a:rPr>
              <a:t>Initially Appropriate Commission to </a:t>
            </a:r>
            <a:r>
              <a:rPr lang="en-US" sz="1600" b="1" dirty="0" smtClean="0">
                <a:solidFill>
                  <a:schemeClr val="tx2"/>
                </a:solidFill>
                <a:latin typeface="Arial" pitchFamily="34" charset="0"/>
                <a:cs typeface="Arial" pitchFamily="34" charset="0"/>
              </a:rPr>
              <a:t>fix preferential tariffs</a:t>
            </a:r>
            <a:r>
              <a:rPr lang="en-US" sz="1600" dirty="0" smtClean="0">
                <a:solidFill>
                  <a:schemeClr val="tx2"/>
                </a:solidFill>
                <a:latin typeface="Arial" pitchFamily="34" charset="0"/>
                <a:cs typeface="Arial" pitchFamily="34" charset="0"/>
              </a:rPr>
              <a:t> for distribution utility to procure RE </a:t>
            </a:r>
          </a:p>
          <a:p>
            <a:pPr marL="533400" lvl="0" indent="-533400" algn="just" defTabSz="914400">
              <a:lnSpc>
                <a:spcPct val="130000"/>
              </a:lnSpc>
              <a:spcBef>
                <a:spcPct val="20000"/>
              </a:spcBef>
              <a:buSzPct val="75000"/>
              <a:buFont typeface="Wingdings" pitchFamily="2" charset="2"/>
              <a:buChar char="§"/>
            </a:pPr>
            <a:r>
              <a:rPr lang="en-US" sz="1600" dirty="0" smtClean="0">
                <a:solidFill>
                  <a:schemeClr val="tx2"/>
                </a:solidFill>
                <a:latin typeface="Arial" pitchFamily="34" charset="0"/>
                <a:cs typeface="Arial" pitchFamily="34" charset="0"/>
              </a:rPr>
              <a:t>In future, distribution utility to </a:t>
            </a:r>
            <a:r>
              <a:rPr lang="en-US" sz="1600" b="1" dirty="0" smtClean="0">
                <a:solidFill>
                  <a:schemeClr val="tx2"/>
                </a:solidFill>
                <a:latin typeface="Arial" pitchFamily="34" charset="0"/>
                <a:cs typeface="Arial" pitchFamily="34" charset="0"/>
              </a:rPr>
              <a:t>procure RE through competitive bidding</a:t>
            </a:r>
            <a:r>
              <a:rPr lang="en-US" sz="1600" dirty="0" smtClean="0">
                <a:solidFill>
                  <a:schemeClr val="tx2"/>
                </a:solidFill>
                <a:latin typeface="Arial" pitchFamily="34" charset="0"/>
                <a:cs typeface="Arial" pitchFamily="34" charset="0"/>
              </a:rPr>
              <a:t> within suppliers offering same type of RE</a:t>
            </a:r>
          </a:p>
          <a:p>
            <a:pPr marL="533400" lvl="0" indent="-533400" algn="just" defTabSz="914400">
              <a:lnSpc>
                <a:spcPct val="130000"/>
              </a:lnSpc>
              <a:spcBef>
                <a:spcPct val="20000"/>
              </a:spcBef>
              <a:buSzPct val="75000"/>
              <a:buFont typeface="Wingdings" pitchFamily="2" charset="2"/>
              <a:buChar char="§"/>
            </a:pPr>
            <a:r>
              <a:rPr lang="en-US" sz="1600" dirty="0" smtClean="0">
                <a:solidFill>
                  <a:schemeClr val="tx2"/>
                </a:solidFill>
                <a:latin typeface="Arial" pitchFamily="34" charset="0"/>
                <a:cs typeface="Arial" pitchFamily="34" charset="0"/>
              </a:rPr>
              <a:t>In long-term, RE technologies need to compete with all other sources in terms of full costs</a:t>
            </a:r>
          </a:p>
          <a:p>
            <a:pPr marL="533400" lvl="0" indent="-533400" algn="just" defTabSz="914400">
              <a:lnSpc>
                <a:spcPct val="130000"/>
              </a:lnSpc>
              <a:spcBef>
                <a:spcPct val="20000"/>
              </a:spcBef>
              <a:buSzPct val="75000"/>
              <a:buFont typeface="Wingdings" pitchFamily="2" charset="2"/>
              <a:buChar char="§"/>
            </a:pPr>
            <a:r>
              <a:rPr lang="en-US" sz="1600" b="1" dirty="0" smtClean="0">
                <a:solidFill>
                  <a:schemeClr val="tx2"/>
                </a:solidFill>
                <a:latin typeface="Arial" pitchFamily="34" charset="0"/>
                <a:cs typeface="Arial" pitchFamily="34" charset="0"/>
              </a:rPr>
              <a:t>CERC to provide guidelines</a:t>
            </a:r>
            <a:r>
              <a:rPr lang="en-US" sz="1600" dirty="0" smtClean="0">
                <a:solidFill>
                  <a:schemeClr val="tx2"/>
                </a:solidFill>
                <a:latin typeface="Arial" pitchFamily="34" charset="0"/>
                <a:cs typeface="Arial" pitchFamily="34" charset="0"/>
              </a:rPr>
              <a:t> for </a:t>
            </a:r>
            <a:r>
              <a:rPr lang="en-US" sz="1600" b="1" dirty="0" smtClean="0">
                <a:solidFill>
                  <a:schemeClr val="tx2"/>
                </a:solidFill>
                <a:latin typeface="Arial" pitchFamily="34" charset="0"/>
                <a:cs typeface="Arial" pitchFamily="34" charset="0"/>
              </a:rPr>
              <a:t>pricing non-firm power </a:t>
            </a:r>
            <a:r>
              <a:rPr lang="en-US" sz="1600" dirty="0" smtClean="0">
                <a:solidFill>
                  <a:schemeClr val="tx2"/>
                </a:solidFill>
                <a:latin typeface="Arial" pitchFamily="34" charset="0"/>
                <a:cs typeface="Arial" pitchFamily="34" charset="0"/>
              </a:rPr>
              <a:t>if RE procurement is </a:t>
            </a:r>
            <a:r>
              <a:rPr lang="en-US" sz="1600" b="1" dirty="0" smtClean="0">
                <a:solidFill>
                  <a:schemeClr val="tx2"/>
                </a:solidFill>
                <a:latin typeface="Arial" pitchFamily="34" charset="0"/>
                <a:cs typeface="Arial" pitchFamily="34" charset="0"/>
              </a:rPr>
              <a:t>not</a:t>
            </a:r>
            <a:r>
              <a:rPr lang="en-US" sz="1600" dirty="0" smtClean="0">
                <a:solidFill>
                  <a:schemeClr val="tx2"/>
                </a:solidFill>
                <a:latin typeface="Arial" pitchFamily="34" charset="0"/>
                <a:cs typeface="Arial" pitchFamily="34" charset="0"/>
              </a:rPr>
              <a:t> through competitive bidding</a:t>
            </a:r>
          </a:p>
          <a:p>
            <a:pPr marL="533400" lvl="0" indent="-533400" algn="just" defTabSz="914400">
              <a:lnSpc>
                <a:spcPct val="130000"/>
              </a:lnSpc>
              <a:spcBef>
                <a:spcPct val="20000"/>
              </a:spcBef>
              <a:buSzPct val="75000"/>
            </a:pPr>
            <a:endParaRPr lang="en-US" sz="1600" b="1" u="sng" dirty="0" smtClean="0">
              <a:solidFill>
                <a:schemeClr val="tx2"/>
              </a:solidFill>
              <a:latin typeface="Arial" pitchFamily="34" charset="0"/>
              <a:cs typeface="Arial" pitchFamily="34" charset="0"/>
            </a:endParaRPr>
          </a:p>
          <a:p>
            <a:pPr marL="533400" lvl="0" indent="-533400" algn="just" defTabSz="914400">
              <a:lnSpc>
                <a:spcPct val="130000"/>
              </a:lnSpc>
              <a:spcBef>
                <a:spcPct val="20000"/>
              </a:spcBef>
              <a:buSzPct val="75000"/>
            </a:pPr>
            <a:r>
              <a:rPr lang="en-US" sz="1600" b="1" u="sng" dirty="0" smtClean="0">
                <a:solidFill>
                  <a:schemeClr val="tx2"/>
                </a:solidFill>
                <a:latin typeface="Arial" pitchFamily="34" charset="0"/>
                <a:cs typeface="Arial" pitchFamily="34" charset="0"/>
              </a:rPr>
              <a:t>Amendment to Tariff Policy (January 20, 2011)</a:t>
            </a:r>
          </a:p>
          <a:p>
            <a:pPr marL="533400" lvl="0" indent="-533400" algn="just" defTabSz="914400">
              <a:lnSpc>
                <a:spcPct val="130000"/>
              </a:lnSpc>
              <a:spcBef>
                <a:spcPct val="20000"/>
              </a:spcBef>
              <a:buSzPct val="75000"/>
              <a:buFont typeface="Wingdings" pitchFamily="2" charset="2"/>
              <a:buChar char="§"/>
            </a:pPr>
            <a:r>
              <a:rPr lang="en-US" sz="1600" dirty="0" smtClean="0">
                <a:solidFill>
                  <a:schemeClr val="tx2">
                    <a:lumMod val="50000"/>
                  </a:schemeClr>
                </a:solidFill>
                <a:latin typeface="Arial" pitchFamily="34" charset="0"/>
                <a:cs typeface="Arial" pitchFamily="34" charset="0"/>
              </a:rPr>
              <a:t>SERCs to reserve a minimum percentage for purchase of solar energy … which shall go up to 0.25% by the end of 2012-12 and further up to 3% by 2022</a:t>
            </a:r>
          </a:p>
          <a:p>
            <a:pPr marL="533400" lvl="0" indent="-533400" algn="just" defTabSz="914400">
              <a:lnSpc>
                <a:spcPct val="130000"/>
              </a:lnSpc>
              <a:spcBef>
                <a:spcPct val="20000"/>
              </a:spcBef>
              <a:buSzPct val="75000"/>
              <a:buFont typeface="Wingdings" pitchFamily="2" charset="2"/>
              <a:buChar char="§"/>
            </a:pPr>
            <a:r>
              <a:rPr lang="en-GB" sz="1600" dirty="0" smtClean="0"/>
              <a:t>Purchase of energy from non-conventional sources of energy takes places more or less in same proportion in different States</a:t>
            </a:r>
          </a:p>
          <a:p>
            <a:pPr marL="533400" lvl="0" indent="-533400" algn="just" defTabSz="914400">
              <a:lnSpc>
                <a:spcPct val="130000"/>
              </a:lnSpc>
              <a:spcBef>
                <a:spcPct val="20000"/>
              </a:spcBef>
              <a:buSzPct val="75000"/>
              <a:buFont typeface="Wingdings" pitchFamily="2" charset="2"/>
              <a:buChar char="§"/>
            </a:pPr>
            <a:r>
              <a:rPr lang="en-GB" sz="1600" dirty="0" smtClean="0"/>
              <a:t>An appropriate mechanism such as Renewable Energy Certificate (REC) would need to be evolved</a:t>
            </a:r>
          </a:p>
          <a:p>
            <a:pPr marL="533400" lvl="0" indent="-533400" algn="just" defTabSz="914400">
              <a:lnSpc>
                <a:spcPct val="130000"/>
              </a:lnSpc>
              <a:spcBef>
                <a:spcPct val="20000"/>
              </a:spcBef>
              <a:buSzPct val="75000"/>
              <a:buFont typeface="Wingdings" pitchFamily="2" charset="2"/>
              <a:buChar char="§"/>
            </a:pPr>
            <a:r>
              <a:rPr lang="en-GB" sz="1600" dirty="0" smtClean="0"/>
              <a:t>REC Mechanism should also have a solar specific REC</a:t>
            </a:r>
            <a:endParaRPr lang="en-US" sz="1600" dirty="0" smtClean="0">
              <a:solidFill>
                <a:schemeClr val="tx2"/>
              </a:solidFill>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6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7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8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9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0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DTT">
  <a:themeElements>
    <a:clrScheme name="">
      <a:dk1>
        <a:srgbClr val="808080"/>
      </a:dk1>
      <a:lt1>
        <a:srgbClr val="FFFFFF"/>
      </a:lt1>
      <a:dk2>
        <a:srgbClr val="000078"/>
      </a:dk2>
      <a:lt2>
        <a:srgbClr val="FFFFFF"/>
      </a:lt2>
      <a:accent1>
        <a:srgbClr val="0099FF"/>
      </a:accent1>
      <a:accent2>
        <a:srgbClr val="EEE800"/>
      </a:accent2>
      <a:accent3>
        <a:srgbClr val="AAAABE"/>
      </a:accent3>
      <a:accent4>
        <a:srgbClr val="DADADA"/>
      </a:accent4>
      <a:accent5>
        <a:srgbClr val="AACAFF"/>
      </a:accent5>
      <a:accent6>
        <a:srgbClr val="D8D200"/>
      </a:accent6>
      <a:hlink>
        <a:srgbClr val="02D4EA"/>
      </a:hlink>
      <a:folHlink>
        <a:srgbClr val="3AF600"/>
      </a:folHlink>
    </a:clrScheme>
    <a:fontScheme name="1_DTT">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336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3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rgbClr val="003366"/>
        </a:soli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3000" b="0" i="0" u="none" strike="noStrike" cap="none" normalizeH="0" baseline="0" smtClean="0">
            <a:ln>
              <a:noFill/>
            </a:ln>
            <a:solidFill>
              <a:schemeClr val="tx1"/>
            </a:solidFill>
            <a:effectLst/>
            <a:latin typeface="Arial" charset="0"/>
          </a:defRPr>
        </a:defPPr>
      </a:lstStyle>
    </a:lnDef>
  </a:objectDefaults>
  <a:extraClrSchemeLst>
    <a:extraClrScheme>
      <a:clrScheme name="1_DTT 1">
        <a:dk1>
          <a:srgbClr val="000000"/>
        </a:dk1>
        <a:lt1>
          <a:srgbClr val="FFFFFF"/>
        </a:lt1>
        <a:dk2>
          <a:srgbClr val="000000"/>
        </a:dk2>
        <a:lt2>
          <a:srgbClr val="808080"/>
        </a:lt2>
        <a:accent1>
          <a:srgbClr val="0099FF"/>
        </a:accent1>
        <a:accent2>
          <a:srgbClr val="EEE800"/>
        </a:accent2>
        <a:accent3>
          <a:srgbClr val="FFFFFF"/>
        </a:accent3>
        <a:accent4>
          <a:srgbClr val="000000"/>
        </a:accent4>
        <a:accent5>
          <a:srgbClr val="AACAFF"/>
        </a:accent5>
        <a:accent6>
          <a:srgbClr val="D8D200"/>
        </a:accent6>
        <a:hlink>
          <a:srgbClr val="EC6000"/>
        </a:hlink>
        <a:folHlink>
          <a:srgbClr val="3AF600"/>
        </a:folHlink>
      </a:clrScheme>
      <a:clrMap bg1="lt1" tx1="dk1" bg2="lt2" tx2="dk2" accent1="accent1" accent2="accent2" accent3="accent3" accent4="accent4" accent5="accent5" accent6="accent6" hlink="hlink" folHlink="folHlink"/>
    </a:extraClrScheme>
    <a:extraClrScheme>
      <a:clrScheme name="1_DTT 2">
        <a:dk1>
          <a:srgbClr val="808080"/>
        </a:dk1>
        <a:lt1>
          <a:srgbClr val="FFFFFF"/>
        </a:lt1>
        <a:dk2>
          <a:srgbClr val="000078"/>
        </a:dk2>
        <a:lt2>
          <a:srgbClr val="FFFFFF"/>
        </a:lt2>
        <a:accent1>
          <a:srgbClr val="0099FF"/>
        </a:accent1>
        <a:accent2>
          <a:srgbClr val="EEE800"/>
        </a:accent2>
        <a:accent3>
          <a:srgbClr val="AAAABE"/>
        </a:accent3>
        <a:accent4>
          <a:srgbClr val="DADADA"/>
        </a:accent4>
        <a:accent5>
          <a:srgbClr val="AACAFF"/>
        </a:accent5>
        <a:accent6>
          <a:srgbClr val="D8D200"/>
        </a:accent6>
        <a:hlink>
          <a:srgbClr val="EC6000"/>
        </a:hlink>
        <a:folHlink>
          <a:srgbClr val="3AF60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5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7753</TotalTime>
  <Words>4384</Words>
  <Application>Microsoft Office PowerPoint</Application>
  <PresentationFormat>A4 Paper (210x297 mm)</PresentationFormat>
  <Paragraphs>916</Paragraphs>
  <Slides>48</Slides>
  <Notes>6</Notes>
  <HiddenSlides>0</HiddenSlides>
  <MMClips>0</MMClips>
  <ScaleCrop>false</ScaleCrop>
  <HeadingPairs>
    <vt:vector size="4" baseType="variant">
      <vt:variant>
        <vt:lpstr>Theme</vt:lpstr>
      </vt:variant>
      <vt:variant>
        <vt:i4>16</vt:i4>
      </vt:variant>
      <vt:variant>
        <vt:lpstr>Slide Titles</vt:lpstr>
      </vt:variant>
      <vt:variant>
        <vt:i4>48</vt:i4>
      </vt:variant>
    </vt:vector>
  </HeadingPairs>
  <TitlesOfParts>
    <vt:vector size="64" baseType="lpstr">
      <vt:lpstr>Office Theme</vt:lpstr>
      <vt:lpstr>Custom Design</vt:lpstr>
      <vt:lpstr>1_Custom Design</vt:lpstr>
      <vt:lpstr>2_Custom Design</vt:lpstr>
      <vt:lpstr>1_DTT</vt:lpstr>
      <vt:lpstr>3_Office Theme</vt:lpstr>
      <vt:lpstr>3_Custom Design</vt:lpstr>
      <vt:lpstr>4_Custom Design</vt:lpstr>
      <vt:lpstr>5_Custom Design</vt:lpstr>
      <vt:lpstr>6_Custom Design</vt:lpstr>
      <vt:lpstr>4_Office Theme</vt:lpstr>
      <vt:lpstr>7_Custom Design</vt:lpstr>
      <vt:lpstr>8_Custom Design</vt:lpstr>
      <vt:lpstr>5_Office Theme</vt:lpstr>
      <vt:lpstr>9_Custom Design</vt:lpstr>
      <vt:lpstr>10_Custom Design</vt:lpstr>
      <vt:lpstr>Slide 1</vt:lpstr>
      <vt:lpstr>Agenda for Discussion</vt:lpstr>
      <vt:lpstr>Slide 3</vt:lpstr>
      <vt:lpstr>India has been Leader in harnessing Renewable Energy</vt:lpstr>
      <vt:lpstr>Renewable Energy Development in India: Present Status</vt:lpstr>
      <vt:lpstr>Key Drivers for Promotion of Renewable Energy in India</vt:lpstr>
      <vt:lpstr>Slide 7</vt:lpstr>
      <vt:lpstr>Electricity Act, 2003: Enabling Provisions</vt:lpstr>
      <vt:lpstr>National Tariff Policy: Aims and Objectives</vt:lpstr>
      <vt:lpstr>Promotion of RE is by Policy Design and Regulatory Initiative</vt:lpstr>
      <vt:lpstr>NAPCC : Guideline for RE Development</vt:lpstr>
      <vt:lpstr>Slide 12</vt:lpstr>
      <vt:lpstr>Slide 13</vt:lpstr>
      <vt:lpstr>CERC RE Tariff (2011-12) : Wind, SHP, Solar</vt:lpstr>
      <vt:lpstr>CERC RE Tariff (2011-12) : Biomass and Cogeneration</vt:lpstr>
      <vt:lpstr>Slide 16</vt:lpstr>
      <vt:lpstr>Evolution of Market Model</vt:lpstr>
      <vt:lpstr>Alternate A : Open Access and Wheeling Model</vt:lpstr>
      <vt:lpstr>Alternate B : Preferential Tariff Based Market Model</vt:lpstr>
      <vt:lpstr>Alternate C : New Market Model – REC Mechanism</vt:lpstr>
      <vt:lpstr>Slide 21</vt:lpstr>
      <vt:lpstr>Section 86 (1) (e) – Driver for RPO</vt:lpstr>
      <vt:lpstr>National Tariff Policy : Harnessing RE</vt:lpstr>
      <vt:lpstr>RPO Targets Across the States</vt:lpstr>
      <vt:lpstr>RPO already established : Key Features</vt:lpstr>
      <vt:lpstr>RPOs – what further was required?</vt:lpstr>
      <vt:lpstr>Need for inter-state sales</vt:lpstr>
      <vt:lpstr>RPO for OA and Captive Consumers</vt:lpstr>
      <vt:lpstr>Earlier RPO regulations (&lt; 2010) fail to address :</vt:lpstr>
      <vt:lpstr>Status of Renewable Purchase Obligation</vt:lpstr>
      <vt:lpstr>Key Challenges in Encouraging Deployment of RE</vt:lpstr>
      <vt:lpstr>NAPCC has set challenging target for RE Development</vt:lpstr>
      <vt:lpstr>Slide 33</vt:lpstr>
      <vt:lpstr>Why REC Mechanism was created?</vt:lpstr>
      <vt:lpstr>Key Objectives for Introduction of REC Mechanism</vt:lpstr>
      <vt:lpstr>Chronology of Events – Concept to Implementation</vt:lpstr>
      <vt:lpstr>Concept of REC Mechanism in India</vt:lpstr>
      <vt:lpstr>Slide 38</vt:lpstr>
      <vt:lpstr>Slide 39</vt:lpstr>
      <vt:lpstr>Slide 40</vt:lpstr>
      <vt:lpstr>Slide 41</vt:lpstr>
      <vt:lpstr>Initiatives for the Implementation of REC Mechanism</vt:lpstr>
      <vt:lpstr>Slide 43</vt:lpstr>
      <vt:lpstr>Status of Accreditation and Registration of Projects</vt:lpstr>
      <vt:lpstr>Status of Transaction of RECs (1/2)</vt:lpstr>
      <vt:lpstr>Status of Transaction of RECs (2/2)</vt:lpstr>
      <vt:lpstr>Way forward for REC Mechanism</vt:lpstr>
      <vt:lpstr>Slide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Hemant</dc:creator>
  <cp:lastModifiedBy>Hemant</cp:lastModifiedBy>
  <cp:revision>640</cp:revision>
  <dcterms:created xsi:type="dcterms:W3CDTF">2011-06-06T06:39:55Z</dcterms:created>
  <dcterms:modified xsi:type="dcterms:W3CDTF">2011-07-13T10:30:40Z</dcterms:modified>
</cp:coreProperties>
</file>