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422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01A831-6E2C-43BD-9BA1-DDDF89956AF4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6BA8CE-4D18-4AA9-BA34-6CFAFB2ACE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01A831-6E2C-43BD-9BA1-DDDF89956AF4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6BA8CE-4D18-4AA9-BA34-6CFAFB2ACE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01A831-6E2C-43BD-9BA1-DDDF89956AF4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6BA8CE-4D18-4AA9-BA34-6CFAFB2ACE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01A831-6E2C-43BD-9BA1-DDDF89956AF4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6BA8CE-4D18-4AA9-BA34-6CFAFB2ACE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01A831-6E2C-43BD-9BA1-DDDF89956AF4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6BA8CE-4D18-4AA9-BA34-6CFAFB2ACE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01A831-6E2C-43BD-9BA1-DDDF89956AF4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6BA8CE-4D18-4AA9-BA34-6CFAFB2ACE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01A831-6E2C-43BD-9BA1-DDDF89956AF4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6BA8CE-4D18-4AA9-BA34-6CFAFB2ACE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01A831-6E2C-43BD-9BA1-DDDF89956AF4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6BA8CE-4D18-4AA9-BA34-6CFAFB2ACE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01A831-6E2C-43BD-9BA1-DDDF89956AF4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6BA8CE-4D18-4AA9-BA34-6CFAFB2ACE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01A831-6E2C-43BD-9BA1-DDDF89956AF4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6BA8CE-4D18-4AA9-BA34-6CFAFB2ACE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01A831-6E2C-43BD-9BA1-DDDF89956AF4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6BA8CE-4D18-4AA9-BA34-6CFAFB2ACEB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F01A831-6E2C-43BD-9BA1-DDDF89956AF4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A6BA8CE-4D18-4AA9-BA34-6CFAFB2ACEB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772400" cy="1828800"/>
          </a:xfrm>
        </p:spPr>
        <p:txBody>
          <a:bodyPr>
            <a:noAutofit/>
          </a:bodyPr>
          <a:lstStyle/>
          <a:p>
            <a:pPr algn="l"/>
            <a:r>
              <a:rPr lang="en-US" sz="3600" b="1" dirty="0" smtClean="0"/>
              <a:t>Background </a:t>
            </a:r>
            <a:r>
              <a:rPr lang="en-US" sz="3600" b="1" dirty="0"/>
              <a:t>t</a:t>
            </a:r>
            <a:r>
              <a:rPr lang="en-US" sz="3600" b="1" dirty="0" smtClean="0"/>
              <a:t>o Initiation </a:t>
            </a:r>
            <a:r>
              <a:rPr lang="en-US" sz="3600" b="1" dirty="0" smtClean="0"/>
              <a:t>of Power Sector  Reforms in India</a:t>
            </a:r>
            <a:endParaRPr lang="en-US" sz="3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4038600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en-US" sz="2800" b="1" dirty="0" smtClean="0">
                <a:solidFill>
                  <a:schemeClr val="tx1"/>
                </a:solidFill>
              </a:rPr>
              <a:t>By - V. K. </a:t>
            </a:r>
            <a:r>
              <a:rPr lang="en-US" sz="2800" b="1" dirty="0" err="1" smtClean="0">
                <a:solidFill>
                  <a:schemeClr val="tx1"/>
                </a:solidFill>
              </a:rPr>
              <a:t>Khanna</a:t>
            </a:r>
            <a:endParaRPr lang="en-US" sz="2800" b="1" dirty="0" smtClean="0">
              <a:solidFill>
                <a:schemeClr val="tx1"/>
              </a:solidFill>
            </a:endParaRPr>
          </a:p>
          <a:p>
            <a:pPr algn="r"/>
            <a:r>
              <a:rPr lang="en-US" sz="2800" b="1" dirty="0" smtClean="0">
                <a:solidFill>
                  <a:schemeClr val="tx1"/>
                </a:solidFill>
              </a:rPr>
              <a:t>Former Member, UERC</a:t>
            </a:r>
          </a:p>
          <a:p>
            <a:pPr algn="r"/>
            <a:r>
              <a:rPr lang="en-US" sz="2800" b="1" dirty="0" smtClean="0">
                <a:solidFill>
                  <a:schemeClr val="tx1"/>
                </a:solidFill>
              </a:rPr>
              <a:t>30</a:t>
            </a:r>
            <a:r>
              <a:rPr lang="en-US" sz="2800" b="1" baseline="30000" dirty="0" smtClean="0">
                <a:solidFill>
                  <a:schemeClr val="tx1"/>
                </a:solidFill>
              </a:rPr>
              <a:t>th</a:t>
            </a:r>
            <a:r>
              <a:rPr lang="en-US" sz="2800" b="1" dirty="0" smtClean="0">
                <a:solidFill>
                  <a:schemeClr val="tx1"/>
                </a:solidFill>
              </a:rPr>
              <a:t> January 2020</a:t>
            </a:r>
            <a:endParaRPr lang="en-US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9037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Energy </a:t>
            </a:r>
            <a:r>
              <a:rPr lang="en-US" sz="2400" dirty="0" smtClean="0"/>
              <a:t>is a vital input for socio-economic development</a:t>
            </a:r>
          </a:p>
          <a:p>
            <a:r>
              <a:rPr lang="en-US" sz="2400" dirty="0" smtClean="0"/>
              <a:t>Adequate &amp; reliable availability of power at competitive rates is the imperative need</a:t>
            </a:r>
          </a:p>
          <a:p>
            <a:r>
              <a:rPr lang="en-US" sz="2400" dirty="0" smtClean="0"/>
              <a:t>In early 1990’s, India started out on the path of liberalizing the economy with an aim to achieve higher growth rate above the historic level of 3%-4%</a:t>
            </a:r>
          </a:p>
          <a:p>
            <a:r>
              <a:rPr lang="en-US" sz="2400" dirty="0" smtClean="0"/>
              <a:t>To fuel this growth, the country needed </a:t>
            </a:r>
            <a:r>
              <a:rPr lang="en-US" sz="2400" dirty="0" smtClean="0"/>
              <a:t>electricity</a:t>
            </a:r>
            <a:endParaRPr lang="en-US" sz="2400" dirty="0" smtClean="0"/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181600"/>
          </a:xfrm>
        </p:spPr>
        <p:txBody>
          <a:bodyPr>
            <a:noAutofit/>
          </a:bodyPr>
          <a:lstStyle/>
          <a:p>
            <a:r>
              <a:rPr lang="en-US" sz="2400" dirty="0" smtClean="0"/>
              <a:t>Indian power sector at this point of time was in </a:t>
            </a:r>
            <a:r>
              <a:rPr lang="en-US" sz="2400" dirty="0" smtClean="0"/>
              <a:t>bad shape</a:t>
            </a:r>
            <a:endParaRPr lang="en-US" sz="2400" dirty="0" smtClean="0"/>
          </a:p>
          <a:p>
            <a:pPr lvl="1"/>
            <a:r>
              <a:rPr lang="en-US" dirty="0" smtClean="0"/>
              <a:t>Poor finances of power utilities</a:t>
            </a:r>
          </a:p>
          <a:p>
            <a:pPr lvl="1"/>
            <a:r>
              <a:rPr lang="en-US" dirty="0" smtClean="0"/>
              <a:t>Rising power deficits</a:t>
            </a:r>
          </a:p>
          <a:p>
            <a:pPr lvl="1"/>
            <a:r>
              <a:rPr lang="en-US" dirty="0" smtClean="0"/>
              <a:t>Slow capacity addition</a:t>
            </a:r>
          </a:p>
          <a:p>
            <a:pPr lvl="1"/>
            <a:r>
              <a:rPr lang="en-US" dirty="0" smtClean="0"/>
              <a:t>High A&amp;T losses</a:t>
            </a:r>
          </a:p>
          <a:p>
            <a:pPr lvl="1"/>
            <a:r>
              <a:rPr lang="en-US" dirty="0" smtClean="0"/>
              <a:t>Skewed tariff structure</a:t>
            </a:r>
          </a:p>
          <a:p>
            <a:endParaRPr lang="en-US" sz="2400" dirty="0" smtClean="0"/>
          </a:p>
          <a:p>
            <a:r>
              <a:rPr lang="en-US" sz="2400" dirty="0" smtClean="0"/>
              <a:t>Indian power sector was then included to be a part of liberalization regime with focus on accelerated investment in power generation including private sector participation.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Unfortunately, in the back-drop of Enron fiasco, sufficient new investment in the sector did not come</a:t>
            </a:r>
          </a:p>
          <a:p>
            <a:r>
              <a:rPr lang="en-US" sz="2400" dirty="0" smtClean="0"/>
              <a:t>In 1997-98, the country rose to the occasion and poised to introduce power sector reforms</a:t>
            </a:r>
          </a:p>
          <a:p>
            <a:r>
              <a:rPr lang="en-US" sz="2400" dirty="0" smtClean="0"/>
              <a:t>Beginning was made with enactment of Electricity Regulatory Commission Act, 1998</a:t>
            </a:r>
          </a:p>
          <a:p>
            <a:r>
              <a:rPr lang="en-US" sz="2400" dirty="0" smtClean="0"/>
              <a:t>Objective was to make the sector free from </a:t>
            </a:r>
            <a:r>
              <a:rPr lang="en-US" sz="2400" dirty="0"/>
              <a:t>G</a:t>
            </a:r>
            <a:r>
              <a:rPr lang="en-US" sz="2400" dirty="0" smtClean="0"/>
              <a:t>overnment control by giving the Regulator the autonomy in deciding tariff and taking measures to reduce A&amp;T losses</a:t>
            </a:r>
          </a:p>
          <a:p>
            <a:r>
              <a:rPr lang="en-US" sz="2400" dirty="0" smtClean="0"/>
              <a:t>The result was not as expected </a:t>
            </a:r>
          </a:p>
          <a:p>
            <a:endParaRPr lang="en-US" sz="2400" dirty="0" smtClean="0"/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Only, a meager capacity came up from private investors or developers till the year 2000</a:t>
            </a:r>
          </a:p>
          <a:p>
            <a:r>
              <a:rPr lang="en-US" sz="2400" dirty="0" smtClean="0"/>
              <a:t>Electricity Act 2003 came in, superseding all the before laid acts</a:t>
            </a:r>
          </a:p>
          <a:p>
            <a:r>
              <a:rPr lang="en-US" sz="2400" dirty="0" smtClean="0"/>
              <a:t>This new Act de-licensed generation business &amp; paved a new way for private sector participation</a:t>
            </a:r>
          </a:p>
          <a:p>
            <a:r>
              <a:rPr lang="en-US" sz="2400" dirty="0" smtClean="0"/>
              <a:t>Separate 3 verticals of generation, transmission &amp; distribution under SEBs were  mandated to be created as separate entities</a:t>
            </a:r>
          </a:p>
          <a:p>
            <a:r>
              <a:rPr lang="en-US" sz="2400" dirty="0" smtClean="0"/>
              <a:t>Goal was to identify the problems of the sub-sector of distribution &amp; bring investment into generation &amp; transmission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Protection of Consumers’ interest is </a:t>
            </a:r>
            <a:r>
              <a:rPr lang="en-US" sz="2400" dirty="0" smtClean="0"/>
              <a:t>one </a:t>
            </a:r>
            <a:r>
              <a:rPr lang="en-US" sz="2400" dirty="0" smtClean="0"/>
              <a:t>of the primary objective of EA, 2003 &amp; also the National Electricity Policy, </a:t>
            </a:r>
            <a:r>
              <a:rPr lang="en-US" sz="2400" dirty="0" smtClean="0"/>
              <a:t>2005 and is the 4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vertical</a:t>
            </a:r>
            <a:endParaRPr lang="en-US" sz="2400" dirty="0" smtClean="0"/>
          </a:p>
          <a:p>
            <a:r>
              <a:rPr lang="en-US" sz="2400" dirty="0" smtClean="0"/>
              <a:t>Reliable &amp; adequate availability of services at reasonable </a:t>
            </a:r>
            <a:r>
              <a:rPr lang="en-US" sz="2400" dirty="0" smtClean="0"/>
              <a:t>price and </a:t>
            </a:r>
            <a:r>
              <a:rPr lang="en-US" sz="2400" dirty="0" smtClean="0"/>
              <a:t>addressing Consumer grievances are </a:t>
            </a:r>
            <a:r>
              <a:rPr lang="en-US" sz="2400" smtClean="0"/>
              <a:t>the </a:t>
            </a:r>
            <a:r>
              <a:rPr lang="en-US" sz="2400" smtClean="0"/>
              <a:t>key issues </a:t>
            </a:r>
            <a:r>
              <a:rPr lang="en-US" sz="2400" dirty="0" smtClean="0"/>
              <a:t>in the Electricity Regulation</a:t>
            </a:r>
          </a:p>
          <a:p>
            <a:r>
              <a:rPr lang="en-US" sz="2400" dirty="0" smtClean="0"/>
              <a:t>Key feature of the Act, among others, is to set up Electricity Regulatory Commissions both at the Centre &amp; State levels and is the mandatory requirement under this Act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39</TotalTime>
  <Words>377</Words>
  <Application>Microsoft Office PowerPoint</Application>
  <PresentationFormat>On-screen Show (4:3)</PresentationFormat>
  <Paragraphs>31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Aspect</vt:lpstr>
      <vt:lpstr>Background to Initiation of Power Sector  Reforms in India</vt:lpstr>
      <vt:lpstr>Slide 2</vt:lpstr>
      <vt:lpstr>Slide 3</vt:lpstr>
      <vt:lpstr>Slide 4</vt:lpstr>
      <vt:lpstr>Slide 5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Background to Initiation of Reform Process in Power Sector &amp; Advent of Electricity Act, 2003</dc:title>
  <dc:creator>DELL PC</dc:creator>
  <cp:lastModifiedBy>DELL PC</cp:lastModifiedBy>
  <cp:revision>27</cp:revision>
  <dcterms:created xsi:type="dcterms:W3CDTF">2018-10-09T13:59:41Z</dcterms:created>
  <dcterms:modified xsi:type="dcterms:W3CDTF">2020-01-28T13:21:40Z</dcterms:modified>
</cp:coreProperties>
</file>