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</p:sldMasterIdLst>
  <p:sldIdLst>
    <p:sldId id="256" r:id="rId3"/>
    <p:sldId id="257" r:id="rId4"/>
    <p:sldId id="258" r:id="rId5"/>
    <p:sldId id="261" r:id="rId6"/>
    <p:sldId id="259" r:id="rId7"/>
    <p:sldId id="263" r:id="rId8"/>
    <p:sldId id="269" r:id="rId9"/>
    <p:sldId id="262" r:id="rId10"/>
    <p:sldId id="266" r:id="rId11"/>
    <p:sldId id="265" r:id="rId12"/>
    <p:sldId id="267" r:id="rId13"/>
    <p:sldId id="268" r:id="rId14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DA47F70-739A-4311-8CDC-3F9CBB906692}" type="datetimeFigureOut">
              <a:rPr lang="en-US" smtClean="0"/>
              <a:pPr/>
              <a:t>1/31/2020</a:t>
            </a:fld>
            <a:endParaRPr lang="en-IN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E8D59F8-027F-4473-8937-055E3BA9E98D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500042"/>
            <a:ext cx="7772400" cy="2928958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</a:rPr>
              <a:t>Sharing of Consumer Grievance Experience in </a:t>
            </a:r>
            <a:r>
              <a:rPr lang="en-US" sz="4800" dirty="0" smtClean="0">
                <a:solidFill>
                  <a:srgbClr val="002060"/>
                </a:solidFill>
              </a:rPr>
              <a:t>Other States with Comparison to </a:t>
            </a:r>
            <a:r>
              <a:rPr lang="en-US" sz="4800" b="1" dirty="0" smtClean="0">
                <a:solidFill>
                  <a:srgbClr val="002060"/>
                </a:solidFill>
              </a:rPr>
              <a:t>Delhi </a:t>
            </a:r>
            <a:endParaRPr lang="en-IN" sz="48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4000504"/>
            <a:ext cx="8215370" cy="2357454"/>
          </a:xfrm>
        </p:spPr>
        <p:txBody>
          <a:bodyPr>
            <a:noAutofit/>
          </a:bodyPr>
          <a:lstStyle/>
          <a:p>
            <a:pPr algn="ctr"/>
            <a:endParaRPr lang="en-IN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8183880" cy="857256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Typical Cases</a:t>
            </a:r>
            <a:endParaRPr lang="en-IN" sz="54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57364"/>
            <a:ext cx="9144000" cy="5000636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Renovation in DDA flats.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Residence having more then one professional and computers – Charged for misuse.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Sudden rise in voltage – Burning of all appliances and compensation. 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Mechanical meter V/s Electronic meter consumption.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Diesel charges in lieu of no current for more than six hours.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</a:rPr>
              <a:t>Typical Cases </a:t>
            </a:r>
            <a:r>
              <a:rPr lang="en-US" sz="4800" b="1" dirty="0" err="1" smtClean="0">
                <a:solidFill>
                  <a:srgbClr val="FF0000"/>
                </a:solidFill>
              </a:rPr>
              <a:t>Contd</a:t>
            </a:r>
            <a:r>
              <a:rPr lang="en-US" sz="4800" b="1" dirty="0" smtClean="0">
                <a:solidFill>
                  <a:srgbClr val="FF0000"/>
                </a:solidFill>
              </a:rPr>
              <a:t>…..</a:t>
            </a:r>
            <a:endParaRPr lang="en-IN" sz="4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071678"/>
            <a:ext cx="8572560" cy="442915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Name change charges in case of sale of property since 2002.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Misbehavior of staff (Police V/s Electricity staff members)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Three jumps in a year in the sanctioned load.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Indemnity bond connections (specially in DDA flats increase of floor).</a:t>
            </a:r>
          </a:p>
          <a:p>
            <a:pPr marL="514350" indent="-514350">
              <a:buFont typeface="+mj-lt"/>
              <a:buAutoNum type="arabicPeriod"/>
            </a:pPr>
            <a:endParaRPr lang="en-US" sz="3600" b="1" dirty="0" smtClean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IN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1643050"/>
            <a:ext cx="7858180" cy="4143404"/>
          </a:xfrm>
        </p:spPr>
        <p:txBody>
          <a:bodyPr>
            <a:normAutofit fontScale="90000"/>
          </a:bodyPr>
          <a:lstStyle/>
          <a:p>
            <a:pPr algn="r"/>
            <a:r>
              <a:rPr lang="en-US" sz="9800" b="1" dirty="0" smtClean="0">
                <a:solidFill>
                  <a:schemeClr val="accent1">
                    <a:lumMod val="75000"/>
                  </a:schemeClr>
                </a:solidFill>
              </a:rPr>
              <a:t>Thank You….</a:t>
            </a:r>
            <a:br>
              <a:rPr lang="en-US" sz="98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9800" b="1" dirty="0" smtClean="0">
                <a:solidFill>
                  <a:schemeClr val="accent1">
                    <a:lumMod val="75000"/>
                  </a:schemeClr>
                </a:solidFill>
              </a:rPr>
              <a:t>Harish C. </a:t>
            </a:r>
            <a:r>
              <a:rPr lang="en-US" sz="9800" b="1" dirty="0" err="1" smtClean="0">
                <a:solidFill>
                  <a:schemeClr val="accent1">
                    <a:lumMod val="75000"/>
                  </a:schemeClr>
                </a:solidFill>
              </a:rPr>
              <a:t>Chawla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4900" b="1" dirty="0" smtClean="0">
                <a:solidFill>
                  <a:srgbClr val="0070C0"/>
                </a:solidFill>
              </a:rPr>
              <a:t>98100-34342</a:t>
            </a:r>
            <a:br>
              <a:rPr lang="en-US" sz="4900" b="1" dirty="0" smtClean="0">
                <a:solidFill>
                  <a:srgbClr val="0070C0"/>
                </a:solidFill>
              </a:rPr>
            </a:br>
            <a:r>
              <a:rPr lang="en-US" sz="4900" b="1" dirty="0" smtClean="0">
                <a:solidFill>
                  <a:srgbClr val="0070C0"/>
                </a:solidFill>
              </a:rPr>
              <a:t>hcchawla47@gmail.com</a:t>
            </a:r>
            <a:r>
              <a:rPr lang="en-US" b="1" dirty="0" smtClean="0">
                <a:solidFill>
                  <a:srgbClr val="0070C0"/>
                </a:solidFill>
              </a:rPr>
              <a:t/>
            </a:r>
            <a:br>
              <a:rPr lang="en-US" b="1" dirty="0" smtClean="0">
                <a:solidFill>
                  <a:srgbClr val="0070C0"/>
                </a:solidFill>
              </a:rPr>
            </a:br>
            <a:endParaRPr lang="en-IN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72547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Types of Cases</a:t>
            </a:r>
            <a:endParaRPr lang="en-IN" sz="5400" b="1" dirty="0">
              <a:solidFill>
                <a:srgbClr val="FF0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28596" y="1714488"/>
            <a:ext cx="8229600" cy="4500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1357354" y="1214422"/>
            <a:ext cx="8229600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649466"/>
            <a:ext cx="5500726" cy="5065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4400" b="1" dirty="0" smtClean="0">
                <a:latin typeface="+mj-lt"/>
              </a:rPr>
              <a:t>Wrong Billing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4400" b="1" dirty="0" smtClean="0">
                <a:latin typeface="+mj-lt"/>
              </a:rPr>
              <a:t>Faulty Meter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4400" b="1" dirty="0" smtClean="0">
                <a:latin typeface="+mj-lt"/>
              </a:rPr>
              <a:t>Meter Running Fast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4400" b="1" dirty="0" smtClean="0">
                <a:latin typeface="+mj-lt"/>
              </a:rPr>
              <a:t>Jumping of Meter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4400" b="1" dirty="0" smtClean="0">
                <a:latin typeface="+mj-lt"/>
              </a:rPr>
              <a:t>Meter Burnt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8229600" cy="654032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Types of Cases </a:t>
            </a:r>
            <a:r>
              <a:rPr lang="en-US" b="1" dirty="0" err="1" smtClean="0">
                <a:solidFill>
                  <a:srgbClr val="FF0000"/>
                </a:solidFill>
              </a:rPr>
              <a:t>Contd</a:t>
            </a:r>
            <a:r>
              <a:rPr lang="en-US" b="1" dirty="0" smtClean="0">
                <a:solidFill>
                  <a:srgbClr val="FF0000"/>
                </a:solidFill>
              </a:rPr>
              <a:t>…..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2000240"/>
            <a:ext cx="9001156" cy="500066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3600" b="1" dirty="0" smtClean="0">
                <a:latin typeface="+mj-lt"/>
              </a:rPr>
              <a:t>Cost of Burnt Meter (Proportionate) </a:t>
            </a:r>
          </a:p>
          <a:p>
            <a:pPr marL="514350" indent="-514350">
              <a:buAutoNum type="arabicPeriod"/>
            </a:pPr>
            <a:r>
              <a:rPr lang="en-US" sz="3600" b="1" dirty="0" smtClean="0">
                <a:latin typeface="+mj-lt"/>
              </a:rPr>
              <a:t>Third Party Meter Testing Agency (None)</a:t>
            </a:r>
          </a:p>
          <a:p>
            <a:pPr marL="514350" indent="-514350">
              <a:buAutoNum type="arabicPeriod"/>
            </a:pPr>
            <a:r>
              <a:rPr lang="en-US" sz="3600" b="1" dirty="0" smtClean="0">
                <a:latin typeface="+mj-lt"/>
              </a:rPr>
              <a:t>Installation of Check Meter in Parallel</a:t>
            </a:r>
          </a:p>
          <a:p>
            <a:pPr marL="514350" indent="-514350">
              <a:buNone/>
            </a:pPr>
            <a:r>
              <a:rPr lang="en-US" sz="3600" b="1" dirty="0" smtClean="0">
                <a:latin typeface="+mj-lt"/>
              </a:rPr>
              <a:t>  					(</a:t>
            </a:r>
            <a:r>
              <a:rPr lang="en-US" sz="3600" b="1" dirty="0" err="1" smtClean="0">
                <a:latin typeface="+mj-lt"/>
              </a:rPr>
              <a:t>Batti</a:t>
            </a:r>
            <a:r>
              <a:rPr lang="en-US" sz="3600" b="1" dirty="0" smtClean="0">
                <a:latin typeface="+mj-lt"/>
              </a:rPr>
              <a:t> Gull, Meter </a:t>
            </a:r>
            <a:r>
              <a:rPr lang="en-US" sz="3600" b="1" dirty="0" err="1" smtClean="0">
                <a:latin typeface="+mj-lt"/>
              </a:rPr>
              <a:t>Chalu</a:t>
            </a:r>
            <a:r>
              <a:rPr lang="en-US" sz="3600" b="1" dirty="0" smtClean="0">
                <a:latin typeface="+mj-lt"/>
              </a:rPr>
              <a:t>)</a:t>
            </a:r>
          </a:p>
          <a:p>
            <a:pPr marL="514350" indent="-514350">
              <a:buNone/>
            </a:pPr>
            <a:r>
              <a:rPr lang="en-US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4. </a:t>
            </a:r>
            <a:r>
              <a:rPr lang="en-US" sz="3600" b="1" dirty="0" smtClean="0">
                <a:latin typeface="+mj-lt"/>
              </a:rPr>
              <a:t>Accuracy of Meter always in Positive (+ / -)</a:t>
            </a:r>
          </a:p>
          <a:p>
            <a:pPr marL="514350" indent="-514350">
              <a:buNone/>
            </a:pPr>
            <a:r>
              <a:rPr lang="en-US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5. </a:t>
            </a:r>
            <a:r>
              <a:rPr lang="en-US" sz="3600" b="1" dirty="0" smtClean="0">
                <a:latin typeface="+mj-lt"/>
              </a:rPr>
              <a:t>To purchase your own meter from authorized agency. (Not circulated)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32716"/>
            <a:ext cx="8229600" cy="51033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Types of Cases </a:t>
            </a:r>
            <a:r>
              <a:rPr lang="en-US" b="1" dirty="0" err="1" smtClean="0">
                <a:solidFill>
                  <a:srgbClr val="FF0000"/>
                </a:solidFill>
              </a:rPr>
              <a:t>Contd</a:t>
            </a:r>
            <a:r>
              <a:rPr lang="en-US" b="1" dirty="0" smtClean="0">
                <a:solidFill>
                  <a:srgbClr val="FF0000"/>
                </a:solidFill>
              </a:rPr>
              <a:t>…..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928802"/>
            <a:ext cx="8443914" cy="478634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Delay in execution of orders of CGRF</a:t>
            </a:r>
            <a:endParaRPr lang="en-US" sz="3600" b="1" dirty="0" smtClean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Compensation due to fault of BRPL.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Non receipt of Bills as there is no acknowledgement.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Late delivery of bills.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Address correction.</a:t>
            </a:r>
          </a:p>
          <a:p>
            <a:pPr marL="514350" indent="-514350">
              <a:buFont typeface="+mj-lt"/>
              <a:buAutoNum type="arabicPeriod"/>
            </a:pPr>
            <a:endParaRPr lang="en-IN" sz="3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Types of Cases </a:t>
            </a:r>
            <a:r>
              <a:rPr lang="en-US" b="1" dirty="0" err="1" smtClean="0">
                <a:solidFill>
                  <a:srgbClr val="FF0000"/>
                </a:solidFill>
              </a:rPr>
              <a:t>Contd</a:t>
            </a:r>
            <a:r>
              <a:rPr lang="en-US" b="1" dirty="0" smtClean="0">
                <a:solidFill>
                  <a:srgbClr val="FF0000"/>
                </a:solidFill>
              </a:rPr>
              <a:t>…..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928802"/>
            <a:ext cx="8929718" cy="4643470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4000" b="1" dirty="0" smtClean="0">
                <a:latin typeface="+mj-lt"/>
              </a:rPr>
              <a:t>Misuse (Residential / Commercial) – depends on meter reader. (No awareness)</a:t>
            </a:r>
            <a:endParaRPr lang="en-IN" sz="4000" b="1" dirty="0" smtClean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4000" b="1" dirty="0" smtClean="0">
                <a:latin typeface="+mj-lt"/>
              </a:rPr>
              <a:t>Misuse charges during repair / renovation of house.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b="1" dirty="0" smtClean="0">
                <a:latin typeface="+mj-lt"/>
              </a:rPr>
              <a:t>Delay in </a:t>
            </a:r>
            <a:r>
              <a:rPr lang="en-US" sz="4000" b="1" dirty="0">
                <a:latin typeface="+mj-lt"/>
              </a:rPr>
              <a:t>n</a:t>
            </a:r>
            <a:r>
              <a:rPr lang="en-US" sz="4000" b="1" dirty="0" smtClean="0">
                <a:latin typeface="+mj-lt"/>
              </a:rPr>
              <a:t>ame change on sale of property.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b="1" dirty="0" smtClean="0">
                <a:latin typeface="+mj-lt"/>
              </a:rPr>
              <a:t>Name change charges. </a:t>
            </a:r>
            <a:r>
              <a:rPr lang="en-US" sz="3000" dirty="0" smtClean="0">
                <a:latin typeface="+mj-lt"/>
              </a:rPr>
              <a:t>(Rs. 5,000.00 milestone)</a:t>
            </a:r>
            <a:endParaRPr lang="en-US" sz="4000" dirty="0" smtClean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4000" b="1" dirty="0" smtClean="0">
                <a:latin typeface="+mj-lt"/>
              </a:rPr>
              <a:t>Harassments at office / Labs </a:t>
            </a:r>
          </a:p>
          <a:p>
            <a:pPr marL="514350" indent="-514350">
              <a:buFont typeface="+mj-lt"/>
              <a:buAutoNum type="arabicPeriod"/>
            </a:pPr>
            <a:endParaRPr lang="en-IN" sz="4000" b="1" dirty="0" smtClean="0"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Types of Cases </a:t>
            </a:r>
            <a:r>
              <a:rPr lang="en-US" b="1" dirty="0" err="1" smtClean="0">
                <a:solidFill>
                  <a:srgbClr val="FF0000"/>
                </a:solidFill>
              </a:rPr>
              <a:t>Contd</a:t>
            </a:r>
            <a:r>
              <a:rPr lang="en-US" b="1" dirty="0" smtClean="0">
                <a:solidFill>
                  <a:srgbClr val="FF0000"/>
                </a:solidFill>
              </a:rPr>
              <a:t>…..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000240"/>
            <a:ext cx="8543956" cy="447200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Duplicate Bills (Now the bill are available on Internet)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Delay in grant on new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Credit of security deposit and interest their on and refund of security.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Deficiency in service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err="1" smtClean="0">
                <a:latin typeface="+mj-lt"/>
              </a:rPr>
              <a:t>Neighbour</a:t>
            </a:r>
            <a:r>
              <a:rPr lang="en-US" sz="3600" b="1" dirty="0" smtClean="0">
                <a:latin typeface="+mj-lt"/>
              </a:rPr>
              <a:t> complaints on documents.</a:t>
            </a:r>
          </a:p>
          <a:p>
            <a:pPr marL="514350" indent="-514350">
              <a:buFont typeface="+mj-lt"/>
              <a:buAutoNum type="arabicPeriod"/>
            </a:pPr>
            <a:endParaRPr lang="en-US" sz="3600" b="1" dirty="0" smtClean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endParaRPr lang="en-IN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Type of Consumers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2143116"/>
            <a:ext cx="7972452" cy="4181484"/>
          </a:xfrm>
        </p:spPr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Casual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Serious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Aggressive </a:t>
            </a:r>
            <a:endParaRPr lang="en-IN" sz="4000" b="1" dirty="0" smtClean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endParaRPr lang="en-I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Behavior of Respondent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928802"/>
            <a:ext cx="8643998" cy="471490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Overpowering on consumer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Finding fault of consumer instead solving problem.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Justifying their inaction with no solution.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Not producing the proper record of the case in one instance causing harassment to the consumers.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 smtClean="0">
                <a:latin typeface="+mj-lt"/>
              </a:rPr>
              <a:t>Delay in providing complete information.</a:t>
            </a:r>
          </a:p>
          <a:p>
            <a:pPr marL="514350" indent="-514350">
              <a:buNone/>
            </a:pPr>
            <a:endParaRPr lang="en-US" b="1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Awareness to Consumers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endParaRPr lang="en-IN" sz="5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006918"/>
            <a:ext cx="8929718" cy="4779668"/>
          </a:xfrm>
        </p:spPr>
        <p:txBody>
          <a:bodyPr>
            <a:normAutofit lnSpcReduction="10000"/>
          </a:bodyPr>
          <a:lstStyle/>
          <a:p>
            <a:r>
              <a:rPr lang="en-US" sz="4000" b="1" dirty="0" smtClean="0">
                <a:latin typeface="+mj-lt"/>
              </a:rPr>
              <a:t> How to read your electricity meter bill.</a:t>
            </a:r>
          </a:p>
          <a:p>
            <a:r>
              <a:rPr lang="en-US" sz="4000" b="1" dirty="0" smtClean="0">
                <a:latin typeface="+mj-lt"/>
              </a:rPr>
              <a:t> Agency information for purchase your  own meter.  </a:t>
            </a:r>
          </a:p>
          <a:p>
            <a:r>
              <a:rPr lang="en-US" sz="4000" b="1" dirty="0" smtClean="0">
                <a:latin typeface="+mj-lt"/>
              </a:rPr>
              <a:t> Third Party Meter Testing Agency information and procedure.  </a:t>
            </a:r>
          </a:p>
          <a:p>
            <a:r>
              <a:rPr lang="en-US" sz="4000" b="1" dirty="0" smtClean="0">
                <a:latin typeface="+mj-lt"/>
              </a:rPr>
              <a:t> Acknowledgement on delivery of bills.</a:t>
            </a:r>
          </a:p>
          <a:p>
            <a:r>
              <a:rPr lang="en-US" sz="4000" b="1" dirty="0" smtClean="0">
                <a:latin typeface="+mj-lt"/>
              </a:rPr>
              <a:t> Apex committee in enforcement cases.</a:t>
            </a:r>
          </a:p>
          <a:p>
            <a:pPr>
              <a:buNone/>
            </a:pPr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IN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low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415</TotalTime>
  <Words>388</Words>
  <Application>Microsoft Office PowerPoint</Application>
  <PresentationFormat>On-screen Show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Flow</vt:lpstr>
      <vt:lpstr>Aspect</vt:lpstr>
      <vt:lpstr>Sharing of Consumer Grievance Experience in Other States with Comparison to Delhi </vt:lpstr>
      <vt:lpstr>Types of Cases</vt:lpstr>
      <vt:lpstr>Types of Cases Contd…..</vt:lpstr>
      <vt:lpstr>Types of Cases Contd…..</vt:lpstr>
      <vt:lpstr>Types of Cases Contd…..</vt:lpstr>
      <vt:lpstr>Types of Cases Contd…..</vt:lpstr>
      <vt:lpstr>Type of Consumers </vt:lpstr>
      <vt:lpstr>Behavior of Respondent</vt:lpstr>
      <vt:lpstr>Awareness to Consumers </vt:lpstr>
      <vt:lpstr>Typical Cases</vt:lpstr>
      <vt:lpstr>Typical Cases Contd…..</vt:lpstr>
      <vt:lpstr>Thank You…. Harish C. Chawla 98100-34342 hcchawla47@gmail.com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Consumer Grievance Redressal Experience in Delhi</dc:title>
  <dc:creator>intel</dc:creator>
  <cp:lastModifiedBy>admin</cp:lastModifiedBy>
  <cp:revision>47</cp:revision>
  <dcterms:created xsi:type="dcterms:W3CDTF">2018-03-22T13:20:33Z</dcterms:created>
  <dcterms:modified xsi:type="dcterms:W3CDTF">2020-01-31T05:57:04Z</dcterms:modified>
</cp:coreProperties>
</file>