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handoutMasterIdLst>
    <p:handoutMasterId r:id="rId55"/>
  </p:handoutMasterIdLst>
  <p:sldIdLst>
    <p:sldId id="809" r:id="rId2"/>
    <p:sldId id="851" r:id="rId3"/>
    <p:sldId id="852" r:id="rId4"/>
    <p:sldId id="847" r:id="rId5"/>
    <p:sldId id="848" r:id="rId6"/>
    <p:sldId id="849" r:id="rId7"/>
    <p:sldId id="311" r:id="rId8"/>
    <p:sldId id="359" r:id="rId9"/>
    <p:sldId id="322" r:id="rId10"/>
    <p:sldId id="360" r:id="rId11"/>
    <p:sldId id="361" r:id="rId12"/>
    <p:sldId id="362" r:id="rId13"/>
    <p:sldId id="363" r:id="rId14"/>
    <p:sldId id="364" r:id="rId15"/>
    <p:sldId id="365" r:id="rId16"/>
    <p:sldId id="366" r:id="rId17"/>
    <p:sldId id="367" r:id="rId18"/>
    <p:sldId id="368" r:id="rId19"/>
    <p:sldId id="323" r:id="rId20"/>
    <p:sldId id="324" r:id="rId21"/>
    <p:sldId id="325" r:id="rId22"/>
    <p:sldId id="326" r:id="rId23"/>
    <p:sldId id="327" r:id="rId24"/>
    <p:sldId id="303" r:id="rId25"/>
    <p:sldId id="305" r:id="rId26"/>
    <p:sldId id="306" r:id="rId27"/>
    <p:sldId id="274" r:id="rId28"/>
    <p:sldId id="307" r:id="rId29"/>
    <p:sldId id="310" r:id="rId30"/>
    <p:sldId id="288" r:id="rId31"/>
    <p:sldId id="312" r:id="rId32"/>
    <p:sldId id="314" r:id="rId33"/>
    <p:sldId id="313" r:id="rId34"/>
    <p:sldId id="315" r:id="rId35"/>
    <p:sldId id="316" r:id="rId36"/>
    <p:sldId id="317" r:id="rId37"/>
    <p:sldId id="328" r:id="rId38"/>
    <p:sldId id="329" r:id="rId39"/>
    <p:sldId id="318" r:id="rId40"/>
    <p:sldId id="309" r:id="rId41"/>
    <p:sldId id="829" r:id="rId42"/>
    <p:sldId id="830" r:id="rId43"/>
    <p:sldId id="832" r:id="rId44"/>
    <p:sldId id="846" r:id="rId45"/>
    <p:sldId id="837" r:id="rId46"/>
    <p:sldId id="838" r:id="rId47"/>
    <p:sldId id="839" r:id="rId48"/>
    <p:sldId id="841" r:id="rId49"/>
    <p:sldId id="844" r:id="rId50"/>
    <p:sldId id="845" r:id="rId51"/>
    <p:sldId id="854" r:id="rId52"/>
    <p:sldId id="372" r:id="rId53"/>
  </p:sldIdLst>
  <p:sldSz cx="9144000" cy="6858000" type="screen4x3"/>
  <p:notesSz cx="9979025" cy="6834188"/>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CC"/>
    <a:srgbClr val="6600CC"/>
    <a:srgbClr val="CC3300"/>
    <a:srgbClr val="CC0099"/>
    <a:srgbClr val="FF3300"/>
    <a:srgbClr val="6600FF"/>
    <a:srgbClr val="B5E9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15620"/>
    <p:restoredTop sz="94660"/>
  </p:normalViewPr>
  <p:slideViewPr>
    <p:cSldViewPr showGuides="1">
      <p:cViewPr varScale="1">
        <p:scale>
          <a:sx n="86" d="100"/>
          <a:sy n="86" d="100"/>
        </p:scale>
        <p:origin x="1819"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0018" name="Rectangle 2"/>
          <p:cNvSpPr>
            <a:spLocks noGrp="1" noChangeArrowheads="1"/>
          </p:cNvSpPr>
          <p:nvPr>
            <p:ph type="hdr" sz="quarter"/>
          </p:nvPr>
        </p:nvSpPr>
        <p:spPr bwMode="auto">
          <a:xfrm>
            <a:off x="0" y="0"/>
            <a:ext cx="4324350" cy="379413"/>
          </a:xfrm>
          <a:prstGeom prst="rect">
            <a:avLst/>
          </a:prstGeom>
          <a:noFill/>
          <a:ln w="9525">
            <a:noFill/>
            <a:miter lim="800000"/>
          </a:ln>
          <a:effectLst/>
        </p:spPr>
        <p:txBody>
          <a:bodyPr vert="horz" wrap="square" lIns="91440" tIns="45720" rIns="91440" bIns="45720" numCol="1" anchor="t"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0019" name="Rectangle 3"/>
          <p:cNvSpPr>
            <a:spLocks noGrp="1" noChangeArrowheads="1"/>
          </p:cNvSpPr>
          <p:nvPr>
            <p:ph type="dt" sz="quarter" idx="1"/>
          </p:nvPr>
        </p:nvSpPr>
        <p:spPr bwMode="auto">
          <a:xfrm>
            <a:off x="5654675" y="0"/>
            <a:ext cx="4324350" cy="379413"/>
          </a:xfrm>
          <a:prstGeom prst="rect">
            <a:avLst/>
          </a:prstGeom>
          <a:noFill/>
          <a:ln w="9525">
            <a:noFill/>
            <a:miter lim="800000"/>
          </a:ln>
          <a:effectLst/>
        </p:spPr>
        <p:txBody>
          <a:bodyPr vert="horz" wrap="square" lIns="91440" tIns="45720" rIns="91440" bIns="45720" numCol="1" anchor="t" anchorCtr="0" compatLnSpc="1"/>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0020" name="Rectangle 4"/>
          <p:cNvSpPr>
            <a:spLocks noGrp="1" noChangeArrowheads="1"/>
          </p:cNvSpPr>
          <p:nvPr>
            <p:ph type="ftr" sz="quarter" idx="2"/>
          </p:nvPr>
        </p:nvSpPr>
        <p:spPr bwMode="auto">
          <a:xfrm>
            <a:off x="0" y="6454775"/>
            <a:ext cx="4324350" cy="379413"/>
          </a:xfrm>
          <a:prstGeom prst="rect">
            <a:avLst/>
          </a:prstGeom>
          <a:noFill/>
          <a:ln w="9525">
            <a:noFill/>
            <a:miter lim="800000"/>
          </a:ln>
          <a:effectLst/>
        </p:spPr>
        <p:txBody>
          <a:bodyPr vert="horz" wrap="square" lIns="91440" tIns="45720" rIns="91440" bIns="45720" numCol="1" anchor="b"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0021" name="Rectangle 5"/>
          <p:cNvSpPr>
            <a:spLocks noGrp="1" noChangeArrowheads="1"/>
          </p:cNvSpPr>
          <p:nvPr>
            <p:ph type="sldNum" sz="quarter" idx="3"/>
          </p:nvPr>
        </p:nvSpPr>
        <p:spPr bwMode="auto">
          <a:xfrm>
            <a:off x="5654675" y="6454775"/>
            <a:ext cx="4324350" cy="379413"/>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GB" altLang="x-none" sz="1200" dirty="0"/>
              <a:t>‹#›</a:t>
            </a:fld>
            <a:endParaRPr lang="en-GB" altLang="x-none"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4324350" cy="341313"/>
          </a:xfrm>
          <a:prstGeom prst="rect">
            <a:avLst/>
          </a:prstGeom>
          <a:noFill/>
          <a:ln w="9525">
            <a:noFill/>
            <a:miter lim="800000"/>
          </a:ln>
          <a:effectLst/>
        </p:spPr>
        <p:txBody>
          <a:bodyPr vert="horz" wrap="square" lIns="91440" tIns="45720" rIns="91440" bIns="45720" numCol="1" anchor="t" anchorCtr="0" compatLnSpc="1"/>
          <a:lstStyle>
            <a:lvl1pPr>
              <a:defRPr sz="1200" baseline="10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9219" name="Rectangle 3"/>
          <p:cNvSpPr>
            <a:spLocks noGrp="1" noChangeArrowheads="1"/>
          </p:cNvSpPr>
          <p:nvPr>
            <p:ph type="dt" idx="1"/>
          </p:nvPr>
        </p:nvSpPr>
        <p:spPr bwMode="auto">
          <a:xfrm>
            <a:off x="5653088" y="0"/>
            <a:ext cx="4324350" cy="341313"/>
          </a:xfrm>
          <a:prstGeom prst="rect">
            <a:avLst/>
          </a:prstGeom>
          <a:noFill/>
          <a:ln w="9525">
            <a:noFill/>
            <a:miter lim="800000"/>
          </a:ln>
          <a:effectLst/>
        </p:spPr>
        <p:txBody>
          <a:bodyPr vert="horz" wrap="square" lIns="91440" tIns="45720" rIns="91440" bIns="45720" numCol="1" anchor="t" anchorCtr="0" compatLnSpc="1"/>
          <a:lstStyle>
            <a:lvl1pPr algn="r">
              <a:defRPr sz="1200" baseline="10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177156" name="Rectangle 4"/>
          <p:cNvSpPr>
            <a:spLocks noGrp="1" noRot="1" noChangeAspect="1" noTextEdit="1"/>
          </p:cNvSpPr>
          <p:nvPr>
            <p:ph type="sldImg" idx="2"/>
          </p:nvPr>
        </p:nvSpPr>
        <p:spPr>
          <a:xfrm>
            <a:off x="3281363" y="512763"/>
            <a:ext cx="3416300" cy="2562225"/>
          </a:xfrm>
          <a:prstGeom prst="rect">
            <a:avLst/>
          </a:prstGeom>
          <a:noFill/>
          <a:ln w="9525" cap="flat" cmpd="sng">
            <a:solidFill>
              <a:srgbClr val="000000"/>
            </a:solidFill>
            <a:prstDash val="solid"/>
            <a:miter/>
            <a:headEnd type="none" w="med" len="med"/>
            <a:tailEnd type="none" w="med" len="med"/>
          </a:ln>
        </p:spPr>
      </p:sp>
      <p:sp>
        <p:nvSpPr>
          <p:cNvPr id="9221" name="Rectangle 5"/>
          <p:cNvSpPr>
            <a:spLocks noGrp="1" noChangeArrowheads="1"/>
          </p:cNvSpPr>
          <p:nvPr>
            <p:ph type="body" sz="quarter" idx="3"/>
          </p:nvPr>
        </p:nvSpPr>
        <p:spPr bwMode="auto">
          <a:xfrm>
            <a:off x="998538" y="3246438"/>
            <a:ext cx="7981950" cy="3074988"/>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Fifth level</a:t>
            </a:r>
          </a:p>
        </p:txBody>
      </p:sp>
      <p:sp>
        <p:nvSpPr>
          <p:cNvPr id="9222" name="Rectangle 6"/>
          <p:cNvSpPr>
            <a:spLocks noGrp="1" noChangeArrowheads="1"/>
          </p:cNvSpPr>
          <p:nvPr>
            <p:ph type="ftr" sz="quarter" idx="4"/>
          </p:nvPr>
        </p:nvSpPr>
        <p:spPr bwMode="auto">
          <a:xfrm>
            <a:off x="0" y="6491288"/>
            <a:ext cx="4324350" cy="341313"/>
          </a:xfrm>
          <a:prstGeom prst="rect">
            <a:avLst/>
          </a:prstGeom>
          <a:noFill/>
          <a:ln w="9525">
            <a:noFill/>
            <a:miter lim="800000"/>
          </a:ln>
          <a:effectLst/>
        </p:spPr>
        <p:txBody>
          <a:bodyPr vert="horz" wrap="square" lIns="91440" tIns="45720" rIns="91440" bIns="45720" numCol="1" anchor="b" anchorCtr="0" compatLnSpc="1"/>
          <a:lstStyle>
            <a:lvl1pPr>
              <a:defRPr sz="1200" baseline="10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9223" name="Rectangle 7"/>
          <p:cNvSpPr>
            <a:spLocks noGrp="1" noChangeArrowheads="1"/>
          </p:cNvSpPr>
          <p:nvPr>
            <p:ph type="sldNum" sz="quarter" idx="5"/>
          </p:nvPr>
        </p:nvSpPr>
        <p:spPr bwMode="auto">
          <a:xfrm>
            <a:off x="5653088" y="6491288"/>
            <a:ext cx="4324350" cy="341313"/>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sz="1200" baseline="1000" dirty="0"/>
              <a:t>‹#›</a:t>
            </a:fld>
            <a:endParaRPr lang="en-US" sz="1200" baseline="10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0BE2C501-9FEE-4223-BA1E-76F7D94F7582}"/>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8195" name="Rectangle 7">
            <a:extLst>
              <a:ext uri="{FF2B5EF4-FFF2-40B4-BE49-F238E27FC236}">
                <a16:creationId xmlns:a16="http://schemas.microsoft.com/office/drawing/2014/main" id="{E688A521-433C-4F62-9EF3-EB473F0DC46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6C4D9221-0E8E-4300-8E0F-1A461EAC64D1}" type="slidenum">
              <a:rPr lang="en-US" altLang="en-US"/>
              <a:pPr>
                <a:spcBef>
                  <a:spcPct val="0"/>
                </a:spcBef>
              </a:pPr>
              <a:t>7</a:t>
            </a:fld>
            <a:endParaRPr lang="en-US" altLang="en-US"/>
          </a:p>
        </p:txBody>
      </p:sp>
      <p:sp>
        <p:nvSpPr>
          <p:cNvPr id="8196" name="Rectangle 2">
            <a:extLst>
              <a:ext uri="{FF2B5EF4-FFF2-40B4-BE49-F238E27FC236}">
                <a16:creationId xmlns:a16="http://schemas.microsoft.com/office/drawing/2014/main" id="{BF26BED3-BFFC-4B24-AD76-4DDED97AFBF2}"/>
              </a:ext>
            </a:extLst>
          </p:cNvPr>
          <p:cNvSpPr>
            <a:spLocks noRot="1" noChangeArrowheads="1" noTextEdit="1"/>
          </p:cNvSpPr>
          <p:nvPr>
            <p:ph type="sldImg"/>
          </p:nvPr>
        </p:nvSpPr>
        <p:spPr>
          <a:ln/>
        </p:spPr>
      </p:sp>
      <p:sp>
        <p:nvSpPr>
          <p:cNvPr id="8197" name="Rectangle 3">
            <a:extLst>
              <a:ext uri="{FF2B5EF4-FFF2-40B4-BE49-F238E27FC236}">
                <a16:creationId xmlns:a16="http://schemas.microsoft.com/office/drawing/2014/main" id="{AD07FDA2-770D-415B-B8E1-9B4DA13C324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003DBF39-35B3-4817-A9B5-213DAA5950C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78765AEB-8C5F-4008-9518-D1CA2590CA47}" type="slidenum">
              <a:rPr lang="en-US" altLang="en-US"/>
              <a:pPr>
                <a:spcBef>
                  <a:spcPct val="0"/>
                </a:spcBef>
              </a:pPr>
              <a:t>16</a:t>
            </a:fld>
            <a:endParaRPr lang="en-US" altLang="en-US"/>
          </a:p>
        </p:txBody>
      </p:sp>
      <p:sp>
        <p:nvSpPr>
          <p:cNvPr id="26627" name="Rectangle 2">
            <a:extLst>
              <a:ext uri="{FF2B5EF4-FFF2-40B4-BE49-F238E27FC236}">
                <a16:creationId xmlns:a16="http://schemas.microsoft.com/office/drawing/2014/main" id="{4284810B-2426-4F13-8562-0849CE4F1034}"/>
              </a:ext>
            </a:extLst>
          </p:cNvPr>
          <p:cNvSpPr>
            <a:spLocks noRot="1" noChangeArrowheads="1" noTextEdit="1"/>
          </p:cNvSpPr>
          <p:nvPr>
            <p:ph type="sldImg"/>
          </p:nvPr>
        </p:nvSpPr>
        <p:spPr>
          <a:ln/>
        </p:spPr>
      </p:sp>
      <p:sp>
        <p:nvSpPr>
          <p:cNvPr id="26628" name="Rectangle 3">
            <a:extLst>
              <a:ext uri="{FF2B5EF4-FFF2-40B4-BE49-F238E27FC236}">
                <a16:creationId xmlns:a16="http://schemas.microsoft.com/office/drawing/2014/main" id="{CEF41986-CA91-4B7E-9C32-F8EF944AE78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6B9C11D0-B8EB-4019-826E-A183BBB4538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77280FCD-43B6-40BA-A708-97F04A29AEE2}" type="slidenum">
              <a:rPr lang="en-US" altLang="en-US"/>
              <a:pPr>
                <a:spcBef>
                  <a:spcPct val="0"/>
                </a:spcBef>
              </a:pPr>
              <a:t>17</a:t>
            </a:fld>
            <a:endParaRPr lang="en-US" altLang="en-US"/>
          </a:p>
        </p:txBody>
      </p:sp>
      <p:sp>
        <p:nvSpPr>
          <p:cNvPr id="28675" name="Rectangle 2">
            <a:extLst>
              <a:ext uri="{FF2B5EF4-FFF2-40B4-BE49-F238E27FC236}">
                <a16:creationId xmlns:a16="http://schemas.microsoft.com/office/drawing/2014/main" id="{7F1896D7-2E81-4919-A081-09E079AEA69F}"/>
              </a:ext>
            </a:extLst>
          </p:cNvPr>
          <p:cNvSpPr>
            <a:spLocks noRot="1" noChangeArrowheads="1" noTextEdit="1"/>
          </p:cNvSpPr>
          <p:nvPr>
            <p:ph type="sldImg"/>
          </p:nvPr>
        </p:nvSpPr>
        <p:spPr>
          <a:ln/>
        </p:spPr>
      </p:sp>
      <p:sp>
        <p:nvSpPr>
          <p:cNvPr id="28676" name="Rectangle 3">
            <a:extLst>
              <a:ext uri="{FF2B5EF4-FFF2-40B4-BE49-F238E27FC236}">
                <a16:creationId xmlns:a16="http://schemas.microsoft.com/office/drawing/2014/main" id="{0BCB8C3E-C6DF-4F87-827B-F32B5410DF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C04EBC6A-7A92-47EF-B2E3-7D6055776F5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99947FCD-DBAE-46CB-91AC-3397104A8132}" type="slidenum">
              <a:rPr lang="en-US" altLang="en-US"/>
              <a:pPr>
                <a:spcBef>
                  <a:spcPct val="0"/>
                </a:spcBef>
              </a:pPr>
              <a:t>18</a:t>
            </a:fld>
            <a:endParaRPr lang="en-US" altLang="en-US"/>
          </a:p>
        </p:txBody>
      </p:sp>
      <p:sp>
        <p:nvSpPr>
          <p:cNvPr id="30723" name="Rectangle 2">
            <a:extLst>
              <a:ext uri="{FF2B5EF4-FFF2-40B4-BE49-F238E27FC236}">
                <a16:creationId xmlns:a16="http://schemas.microsoft.com/office/drawing/2014/main" id="{7D5B8D4F-4F4A-4C96-BEDD-12A69DF7FBB6}"/>
              </a:ext>
            </a:extLst>
          </p:cNvPr>
          <p:cNvSpPr>
            <a:spLocks noRot="1" noChangeArrowheads="1" noTextEdit="1"/>
          </p:cNvSpPr>
          <p:nvPr>
            <p:ph type="sldImg"/>
          </p:nvPr>
        </p:nvSpPr>
        <p:spPr>
          <a:ln/>
        </p:spPr>
      </p:sp>
      <p:sp>
        <p:nvSpPr>
          <p:cNvPr id="30724" name="Rectangle 3">
            <a:extLst>
              <a:ext uri="{FF2B5EF4-FFF2-40B4-BE49-F238E27FC236}">
                <a16:creationId xmlns:a16="http://schemas.microsoft.com/office/drawing/2014/main" id="{AEC28303-9D77-4A23-97B4-1A5FDC97345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a:extLst>
              <a:ext uri="{FF2B5EF4-FFF2-40B4-BE49-F238E27FC236}">
                <a16:creationId xmlns:a16="http://schemas.microsoft.com/office/drawing/2014/main" id="{1CDE36F7-808B-4F69-BBAA-77659DA449A3}"/>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37891" name="Rectangle 7">
            <a:extLst>
              <a:ext uri="{FF2B5EF4-FFF2-40B4-BE49-F238E27FC236}">
                <a16:creationId xmlns:a16="http://schemas.microsoft.com/office/drawing/2014/main" id="{7D456338-A494-4AFB-9A0E-88EC2790A53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B331CBC9-07C1-4A36-92C4-9EAE655E8590}" type="slidenum">
              <a:rPr lang="en-US" altLang="en-US"/>
              <a:pPr>
                <a:spcBef>
                  <a:spcPct val="0"/>
                </a:spcBef>
              </a:pPr>
              <a:t>24</a:t>
            </a:fld>
            <a:endParaRPr lang="en-US" altLang="en-US"/>
          </a:p>
        </p:txBody>
      </p:sp>
      <p:sp>
        <p:nvSpPr>
          <p:cNvPr id="37892" name="Rectangle 2">
            <a:extLst>
              <a:ext uri="{FF2B5EF4-FFF2-40B4-BE49-F238E27FC236}">
                <a16:creationId xmlns:a16="http://schemas.microsoft.com/office/drawing/2014/main" id="{FDC27D32-8050-4F46-9E99-6DEEB893CCE3}"/>
              </a:ext>
            </a:extLst>
          </p:cNvPr>
          <p:cNvSpPr>
            <a:spLocks noRot="1" noChangeArrowheads="1" noTextEdit="1"/>
          </p:cNvSpPr>
          <p:nvPr>
            <p:ph type="sldImg"/>
          </p:nvPr>
        </p:nvSpPr>
        <p:spPr>
          <a:ln/>
        </p:spPr>
      </p:sp>
      <p:sp>
        <p:nvSpPr>
          <p:cNvPr id="37893" name="Rectangle 3">
            <a:extLst>
              <a:ext uri="{FF2B5EF4-FFF2-40B4-BE49-F238E27FC236}">
                <a16:creationId xmlns:a16="http://schemas.microsoft.com/office/drawing/2014/main" id="{13BFBF62-7572-4C6C-9BCB-31AB0BD0352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a:extLst>
              <a:ext uri="{FF2B5EF4-FFF2-40B4-BE49-F238E27FC236}">
                <a16:creationId xmlns:a16="http://schemas.microsoft.com/office/drawing/2014/main" id="{23293C86-16D8-4AC2-9785-B8701C30DC62}"/>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39939" name="Rectangle 7">
            <a:extLst>
              <a:ext uri="{FF2B5EF4-FFF2-40B4-BE49-F238E27FC236}">
                <a16:creationId xmlns:a16="http://schemas.microsoft.com/office/drawing/2014/main" id="{D8C9B225-619B-4296-B890-D13A9E0B88D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D671DFC2-0E80-40F7-AEB6-E4A8B91C26C6}" type="slidenum">
              <a:rPr lang="en-US" altLang="en-US"/>
              <a:pPr>
                <a:spcBef>
                  <a:spcPct val="0"/>
                </a:spcBef>
              </a:pPr>
              <a:t>25</a:t>
            </a:fld>
            <a:endParaRPr lang="en-US" altLang="en-US"/>
          </a:p>
        </p:txBody>
      </p:sp>
      <p:sp>
        <p:nvSpPr>
          <p:cNvPr id="39940" name="Rectangle 2">
            <a:extLst>
              <a:ext uri="{FF2B5EF4-FFF2-40B4-BE49-F238E27FC236}">
                <a16:creationId xmlns:a16="http://schemas.microsoft.com/office/drawing/2014/main" id="{BD29A13B-CEE4-438E-AA43-6FD8173F2A70}"/>
              </a:ext>
            </a:extLst>
          </p:cNvPr>
          <p:cNvSpPr>
            <a:spLocks noRot="1" noChangeArrowheads="1" noTextEdit="1"/>
          </p:cNvSpPr>
          <p:nvPr>
            <p:ph type="sldImg"/>
          </p:nvPr>
        </p:nvSpPr>
        <p:spPr>
          <a:ln/>
        </p:spPr>
      </p:sp>
      <p:sp>
        <p:nvSpPr>
          <p:cNvPr id="39941" name="Rectangle 3">
            <a:extLst>
              <a:ext uri="{FF2B5EF4-FFF2-40B4-BE49-F238E27FC236}">
                <a16:creationId xmlns:a16="http://schemas.microsoft.com/office/drawing/2014/main" id="{17BD9586-6924-47FA-93A0-315E8547C6C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a:extLst>
              <a:ext uri="{FF2B5EF4-FFF2-40B4-BE49-F238E27FC236}">
                <a16:creationId xmlns:a16="http://schemas.microsoft.com/office/drawing/2014/main" id="{AA7F691F-7DFB-43CE-BB39-8394C5135340}"/>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46083" name="Rectangle 7">
            <a:extLst>
              <a:ext uri="{FF2B5EF4-FFF2-40B4-BE49-F238E27FC236}">
                <a16:creationId xmlns:a16="http://schemas.microsoft.com/office/drawing/2014/main" id="{80EAB5FF-491E-4A9B-AD8A-6E408F646FE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EE508D0C-534E-4EBE-A790-5A0683AA4E52}" type="slidenum">
              <a:rPr lang="en-US" altLang="en-US"/>
              <a:pPr>
                <a:spcBef>
                  <a:spcPct val="0"/>
                </a:spcBef>
              </a:pPr>
              <a:t>26</a:t>
            </a:fld>
            <a:endParaRPr lang="en-US" altLang="en-US"/>
          </a:p>
        </p:txBody>
      </p:sp>
      <p:sp>
        <p:nvSpPr>
          <p:cNvPr id="46084" name="Rectangle 2">
            <a:extLst>
              <a:ext uri="{FF2B5EF4-FFF2-40B4-BE49-F238E27FC236}">
                <a16:creationId xmlns:a16="http://schemas.microsoft.com/office/drawing/2014/main" id="{298B92C1-4433-423F-B64C-73B5E78D81CC}"/>
              </a:ext>
            </a:extLst>
          </p:cNvPr>
          <p:cNvSpPr>
            <a:spLocks noRot="1" noChangeArrowheads="1" noTextEdit="1"/>
          </p:cNvSpPr>
          <p:nvPr>
            <p:ph type="sldImg"/>
          </p:nvPr>
        </p:nvSpPr>
        <p:spPr>
          <a:ln/>
        </p:spPr>
      </p:sp>
      <p:sp>
        <p:nvSpPr>
          <p:cNvPr id="46085" name="Rectangle 3">
            <a:extLst>
              <a:ext uri="{FF2B5EF4-FFF2-40B4-BE49-F238E27FC236}">
                <a16:creationId xmlns:a16="http://schemas.microsoft.com/office/drawing/2014/main" id="{74ED7F57-83B1-467D-BC39-3AC7561B819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a:extLst>
              <a:ext uri="{FF2B5EF4-FFF2-40B4-BE49-F238E27FC236}">
                <a16:creationId xmlns:a16="http://schemas.microsoft.com/office/drawing/2014/main" id="{5F94A9B8-037F-43F9-BDBB-35A200687525}"/>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48131" name="Rectangle 7">
            <a:extLst>
              <a:ext uri="{FF2B5EF4-FFF2-40B4-BE49-F238E27FC236}">
                <a16:creationId xmlns:a16="http://schemas.microsoft.com/office/drawing/2014/main" id="{6ACD4208-9F9A-445D-8582-4DB13A54D1C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D8324D8D-6833-4051-8448-B8AC60F424F0}" type="slidenum">
              <a:rPr lang="en-US" altLang="en-US"/>
              <a:pPr>
                <a:spcBef>
                  <a:spcPct val="0"/>
                </a:spcBef>
              </a:pPr>
              <a:t>27</a:t>
            </a:fld>
            <a:endParaRPr lang="en-US" altLang="en-US"/>
          </a:p>
        </p:txBody>
      </p:sp>
      <p:sp>
        <p:nvSpPr>
          <p:cNvPr id="48132" name="Rectangle 2">
            <a:extLst>
              <a:ext uri="{FF2B5EF4-FFF2-40B4-BE49-F238E27FC236}">
                <a16:creationId xmlns:a16="http://schemas.microsoft.com/office/drawing/2014/main" id="{C6452135-4115-4E10-8700-DBD569D52926}"/>
              </a:ext>
            </a:extLst>
          </p:cNvPr>
          <p:cNvSpPr>
            <a:spLocks noRot="1" noChangeArrowheads="1" noTextEdit="1"/>
          </p:cNvSpPr>
          <p:nvPr>
            <p:ph type="sldImg"/>
          </p:nvPr>
        </p:nvSpPr>
        <p:spPr>
          <a:ln/>
        </p:spPr>
      </p:sp>
      <p:sp>
        <p:nvSpPr>
          <p:cNvPr id="48133" name="Rectangle 3">
            <a:extLst>
              <a:ext uri="{FF2B5EF4-FFF2-40B4-BE49-F238E27FC236}">
                <a16:creationId xmlns:a16="http://schemas.microsoft.com/office/drawing/2014/main" id="{B6F59167-B2BC-498B-8125-79FE4BBF298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5AE88CBD-78BD-4163-B6B5-31E07D42AA24}"/>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50179" name="Rectangle 7">
            <a:extLst>
              <a:ext uri="{FF2B5EF4-FFF2-40B4-BE49-F238E27FC236}">
                <a16:creationId xmlns:a16="http://schemas.microsoft.com/office/drawing/2014/main" id="{B378A8B2-300D-4C7C-B9EA-F0769B8F41C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7EA25612-1968-44C5-8B17-7E89C5160CEF}" type="slidenum">
              <a:rPr lang="en-US" altLang="en-US"/>
              <a:pPr>
                <a:spcBef>
                  <a:spcPct val="0"/>
                </a:spcBef>
              </a:pPr>
              <a:t>28</a:t>
            </a:fld>
            <a:endParaRPr lang="en-US" altLang="en-US"/>
          </a:p>
        </p:txBody>
      </p:sp>
      <p:sp>
        <p:nvSpPr>
          <p:cNvPr id="50180" name="Rectangle 2">
            <a:extLst>
              <a:ext uri="{FF2B5EF4-FFF2-40B4-BE49-F238E27FC236}">
                <a16:creationId xmlns:a16="http://schemas.microsoft.com/office/drawing/2014/main" id="{F529EAE5-E14B-4BE4-A2BD-A602AD23CE72}"/>
              </a:ext>
            </a:extLst>
          </p:cNvPr>
          <p:cNvSpPr>
            <a:spLocks noRot="1" noChangeArrowheads="1" noTextEdit="1"/>
          </p:cNvSpPr>
          <p:nvPr>
            <p:ph type="sldImg"/>
          </p:nvPr>
        </p:nvSpPr>
        <p:spPr>
          <a:ln/>
        </p:spPr>
      </p:sp>
      <p:sp>
        <p:nvSpPr>
          <p:cNvPr id="50181" name="Rectangle 3">
            <a:extLst>
              <a:ext uri="{FF2B5EF4-FFF2-40B4-BE49-F238E27FC236}">
                <a16:creationId xmlns:a16="http://schemas.microsoft.com/office/drawing/2014/main" id="{26249909-D01C-4F77-BDC2-D37F2555DA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a:extLst>
              <a:ext uri="{FF2B5EF4-FFF2-40B4-BE49-F238E27FC236}">
                <a16:creationId xmlns:a16="http://schemas.microsoft.com/office/drawing/2014/main" id="{8EE6F745-8DFC-4AB0-B30B-11ED0AE6482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52227" name="Rectangle 7">
            <a:extLst>
              <a:ext uri="{FF2B5EF4-FFF2-40B4-BE49-F238E27FC236}">
                <a16:creationId xmlns:a16="http://schemas.microsoft.com/office/drawing/2014/main" id="{D81BFE60-54F3-41CF-8B6C-B76D1293C6F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E4D53785-2EB3-48B0-BA70-137991EC335A}" type="slidenum">
              <a:rPr lang="en-US" altLang="en-US"/>
              <a:pPr>
                <a:spcBef>
                  <a:spcPct val="0"/>
                </a:spcBef>
              </a:pPr>
              <a:t>29</a:t>
            </a:fld>
            <a:endParaRPr lang="en-US" altLang="en-US"/>
          </a:p>
        </p:txBody>
      </p:sp>
      <p:sp>
        <p:nvSpPr>
          <p:cNvPr id="52228" name="Rectangle 2">
            <a:extLst>
              <a:ext uri="{FF2B5EF4-FFF2-40B4-BE49-F238E27FC236}">
                <a16:creationId xmlns:a16="http://schemas.microsoft.com/office/drawing/2014/main" id="{4FA73639-E5F2-4940-A4FF-0D8938C8DF04}"/>
              </a:ext>
            </a:extLst>
          </p:cNvPr>
          <p:cNvSpPr>
            <a:spLocks noRot="1" noChangeArrowheads="1" noTextEdit="1"/>
          </p:cNvSpPr>
          <p:nvPr>
            <p:ph type="sldImg"/>
          </p:nvPr>
        </p:nvSpPr>
        <p:spPr>
          <a:ln/>
        </p:spPr>
      </p:sp>
      <p:sp>
        <p:nvSpPr>
          <p:cNvPr id="52229" name="Rectangle 3">
            <a:extLst>
              <a:ext uri="{FF2B5EF4-FFF2-40B4-BE49-F238E27FC236}">
                <a16:creationId xmlns:a16="http://schemas.microsoft.com/office/drawing/2014/main" id="{7E0EDFEF-EFA9-4495-A651-040490EF3D3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a:extLst>
              <a:ext uri="{FF2B5EF4-FFF2-40B4-BE49-F238E27FC236}">
                <a16:creationId xmlns:a16="http://schemas.microsoft.com/office/drawing/2014/main" id="{17889F53-BB9C-4854-B4CA-8E952A2ADE84}"/>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54275" name="Rectangle 7">
            <a:extLst>
              <a:ext uri="{FF2B5EF4-FFF2-40B4-BE49-F238E27FC236}">
                <a16:creationId xmlns:a16="http://schemas.microsoft.com/office/drawing/2014/main" id="{BF29BED3-3C4A-4880-B8BE-EC54E91A009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E74F0152-F6FE-413D-83A8-063BFEFB9820}" type="slidenum">
              <a:rPr lang="en-US" altLang="en-US"/>
              <a:pPr>
                <a:spcBef>
                  <a:spcPct val="0"/>
                </a:spcBef>
              </a:pPr>
              <a:t>30</a:t>
            </a:fld>
            <a:endParaRPr lang="en-US" altLang="en-US"/>
          </a:p>
        </p:txBody>
      </p:sp>
      <p:sp>
        <p:nvSpPr>
          <p:cNvPr id="54276" name="Rectangle 2">
            <a:extLst>
              <a:ext uri="{FF2B5EF4-FFF2-40B4-BE49-F238E27FC236}">
                <a16:creationId xmlns:a16="http://schemas.microsoft.com/office/drawing/2014/main" id="{4511D0EF-EEAB-4849-A1A4-08543B1550EC}"/>
              </a:ext>
            </a:extLst>
          </p:cNvPr>
          <p:cNvSpPr>
            <a:spLocks noRot="1" noChangeArrowheads="1" noTextEdit="1"/>
          </p:cNvSpPr>
          <p:nvPr>
            <p:ph type="sldImg"/>
          </p:nvPr>
        </p:nvSpPr>
        <p:spPr>
          <a:ln/>
        </p:spPr>
      </p:sp>
      <p:sp>
        <p:nvSpPr>
          <p:cNvPr id="54277" name="Rectangle 3">
            <a:extLst>
              <a:ext uri="{FF2B5EF4-FFF2-40B4-BE49-F238E27FC236}">
                <a16:creationId xmlns:a16="http://schemas.microsoft.com/office/drawing/2014/main" id="{C53D33E8-843B-4F97-8E71-4F958864081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4EE2D0D1-5A16-494B-9AA1-CB260E94075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95BA7D8D-3FAA-4A04-AFF4-8D807538FD78}" type="slidenum">
              <a:rPr lang="en-US" altLang="en-US"/>
              <a:pPr>
                <a:spcBef>
                  <a:spcPct val="0"/>
                </a:spcBef>
              </a:pPr>
              <a:t>8</a:t>
            </a:fld>
            <a:endParaRPr lang="en-US" altLang="en-US"/>
          </a:p>
        </p:txBody>
      </p:sp>
      <p:sp>
        <p:nvSpPr>
          <p:cNvPr id="10243" name="Rectangle 2">
            <a:extLst>
              <a:ext uri="{FF2B5EF4-FFF2-40B4-BE49-F238E27FC236}">
                <a16:creationId xmlns:a16="http://schemas.microsoft.com/office/drawing/2014/main" id="{9FDB91F9-78AD-4516-AF36-0E609EBB7093}"/>
              </a:ext>
            </a:extLst>
          </p:cNvPr>
          <p:cNvSpPr>
            <a:spLocks noRot="1" noChangeArrowheads="1" noTextEdit="1"/>
          </p:cNvSpPr>
          <p:nvPr>
            <p:ph type="sldImg"/>
          </p:nvPr>
        </p:nvSpPr>
        <p:spPr>
          <a:ln/>
        </p:spPr>
      </p:sp>
      <p:sp>
        <p:nvSpPr>
          <p:cNvPr id="10244" name="Rectangle 3">
            <a:extLst>
              <a:ext uri="{FF2B5EF4-FFF2-40B4-BE49-F238E27FC236}">
                <a16:creationId xmlns:a16="http://schemas.microsoft.com/office/drawing/2014/main" id="{58D44C07-F05E-4702-AE7D-3D91349B83C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3A9EB15D-F5F9-4C49-B714-1B811856CD22}"/>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56323" name="Rectangle 7">
            <a:extLst>
              <a:ext uri="{FF2B5EF4-FFF2-40B4-BE49-F238E27FC236}">
                <a16:creationId xmlns:a16="http://schemas.microsoft.com/office/drawing/2014/main" id="{F6122B32-801D-4527-86EC-030A5F665B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D12CFA16-268A-4542-AD30-ED0701F7B28C}" type="slidenum">
              <a:rPr lang="en-US" altLang="en-US"/>
              <a:pPr>
                <a:spcBef>
                  <a:spcPct val="0"/>
                </a:spcBef>
              </a:pPr>
              <a:t>31</a:t>
            </a:fld>
            <a:endParaRPr lang="en-US" altLang="en-US"/>
          </a:p>
        </p:txBody>
      </p:sp>
      <p:sp>
        <p:nvSpPr>
          <p:cNvPr id="56324" name="Rectangle 2">
            <a:extLst>
              <a:ext uri="{FF2B5EF4-FFF2-40B4-BE49-F238E27FC236}">
                <a16:creationId xmlns:a16="http://schemas.microsoft.com/office/drawing/2014/main" id="{1F4A16AD-B60D-4100-819A-C8C3F32FC539}"/>
              </a:ext>
            </a:extLst>
          </p:cNvPr>
          <p:cNvSpPr>
            <a:spLocks noRot="1" noChangeArrowheads="1" noTextEdit="1"/>
          </p:cNvSpPr>
          <p:nvPr>
            <p:ph type="sldImg"/>
          </p:nvPr>
        </p:nvSpPr>
        <p:spPr>
          <a:ln/>
        </p:spPr>
      </p:sp>
      <p:sp>
        <p:nvSpPr>
          <p:cNvPr id="56325" name="Rectangle 3">
            <a:extLst>
              <a:ext uri="{FF2B5EF4-FFF2-40B4-BE49-F238E27FC236}">
                <a16:creationId xmlns:a16="http://schemas.microsoft.com/office/drawing/2014/main" id="{CB16D775-D9FB-44E5-8FF4-BADD8B3979F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6">
            <a:extLst>
              <a:ext uri="{FF2B5EF4-FFF2-40B4-BE49-F238E27FC236}">
                <a16:creationId xmlns:a16="http://schemas.microsoft.com/office/drawing/2014/main" id="{228AEE44-DD7D-4FFC-88C7-6596AC2ECE2B}"/>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58371" name="Rectangle 7">
            <a:extLst>
              <a:ext uri="{FF2B5EF4-FFF2-40B4-BE49-F238E27FC236}">
                <a16:creationId xmlns:a16="http://schemas.microsoft.com/office/drawing/2014/main" id="{006921E0-82B3-4FAA-8941-BCC7BBED566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42D8BA09-0B23-4D49-BF03-482940A41364}" type="slidenum">
              <a:rPr lang="en-US" altLang="en-US"/>
              <a:pPr>
                <a:spcBef>
                  <a:spcPct val="0"/>
                </a:spcBef>
              </a:pPr>
              <a:t>32</a:t>
            </a:fld>
            <a:endParaRPr lang="en-US" altLang="en-US"/>
          </a:p>
        </p:txBody>
      </p:sp>
      <p:sp>
        <p:nvSpPr>
          <p:cNvPr id="58372" name="Rectangle 2">
            <a:extLst>
              <a:ext uri="{FF2B5EF4-FFF2-40B4-BE49-F238E27FC236}">
                <a16:creationId xmlns:a16="http://schemas.microsoft.com/office/drawing/2014/main" id="{8354BE6A-877E-4BED-96D3-A858F9C63395}"/>
              </a:ext>
            </a:extLst>
          </p:cNvPr>
          <p:cNvSpPr>
            <a:spLocks noRot="1" noChangeArrowheads="1" noTextEdit="1"/>
          </p:cNvSpPr>
          <p:nvPr>
            <p:ph type="sldImg"/>
          </p:nvPr>
        </p:nvSpPr>
        <p:spPr>
          <a:ln/>
        </p:spPr>
      </p:sp>
      <p:sp>
        <p:nvSpPr>
          <p:cNvPr id="58373" name="Rectangle 3">
            <a:extLst>
              <a:ext uri="{FF2B5EF4-FFF2-40B4-BE49-F238E27FC236}">
                <a16:creationId xmlns:a16="http://schemas.microsoft.com/office/drawing/2014/main" id="{E9625663-CA7B-4E27-BD23-49AB1CA4CCF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a:extLst>
              <a:ext uri="{FF2B5EF4-FFF2-40B4-BE49-F238E27FC236}">
                <a16:creationId xmlns:a16="http://schemas.microsoft.com/office/drawing/2014/main" id="{86E4D0E0-8712-4FD9-AD94-C2EE55059A3D}"/>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60419" name="Rectangle 7">
            <a:extLst>
              <a:ext uri="{FF2B5EF4-FFF2-40B4-BE49-F238E27FC236}">
                <a16:creationId xmlns:a16="http://schemas.microsoft.com/office/drawing/2014/main" id="{2B8C4C16-2A94-4B84-B0C6-D40992BB32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98AF8700-F444-4615-8DDF-31F3771E1D4F}" type="slidenum">
              <a:rPr lang="en-US" altLang="en-US"/>
              <a:pPr>
                <a:spcBef>
                  <a:spcPct val="0"/>
                </a:spcBef>
              </a:pPr>
              <a:t>33</a:t>
            </a:fld>
            <a:endParaRPr lang="en-US" altLang="en-US"/>
          </a:p>
        </p:txBody>
      </p:sp>
      <p:sp>
        <p:nvSpPr>
          <p:cNvPr id="60420" name="Rectangle 2">
            <a:extLst>
              <a:ext uri="{FF2B5EF4-FFF2-40B4-BE49-F238E27FC236}">
                <a16:creationId xmlns:a16="http://schemas.microsoft.com/office/drawing/2014/main" id="{784D6BB5-C76A-4349-BF4E-E07BE89DC2D1}"/>
              </a:ext>
            </a:extLst>
          </p:cNvPr>
          <p:cNvSpPr>
            <a:spLocks noRot="1" noChangeArrowheads="1" noTextEdit="1"/>
          </p:cNvSpPr>
          <p:nvPr>
            <p:ph type="sldImg"/>
          </p:nvPr>
        </p:nvSpPr>
        <p:spPr>
          <a:ln/>
        </p:spPr>
      </p:sp>
      <p:sp>
        <p:nvSpPr>
          <p:cNvPr id="60421" name="Rectangle 3">
            <a:extLst>
              <a:ext uri="{FF2B5EF4-FFF2-40B4-BE49-F238E27FC236}">
                <a16:creationId xmlns:a16="http://schemas.microsoft.com/office/drawing/2014/main" id="{20B88664-20AC-4C56-A802-F25D1617C9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a:extLst>
              <a:ext uri="{FF2B5EF4-FFF2-40B4-BE49-F238E27FC236}">
                <a16:creationId xmlns:a16="http://schemas.microsoft.com/office/drawing/2014/main" id="{251834A8-DFB4-45A5-B944-6F34F1DBE624}"/>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62467" name="Rectangle 7">
            <a:extLst>
              <a:ext uri="{FF2B5EF4-FFF2-40B4-BE49-F238E27FC236}">
                <a16:creationId xmlns:a16="http://schemas.microsoft.com/office/drawing/2014/main" id="{9E170850-9E0D-46D9-A310-2A01012ABB3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E1402D34-78F3-4253-A984-65016029900A}" type="slidenum">
              <a:rPr lang="en-US" altLang="en-US"/>
              <a:pPr>
                <a:spcBef>
                  <a:spcPct val="0"/>
                </a:spcBef>
              </a:pPr>
              <a:t>34</a:t>
            </a:fld>
            <a:endParaRPr lang="en-US" altLang="en-US"/>
          </a:p>
        </p:txBody>
      </p:sp>
      <p:sp>
        <p:nvSpPr>
          <p:cNvPr id="62468" name="Rectangle 2">
            <a:extLst>
              <a:ext uri="{FF2B5EF4-FFF2-40B4-BE49-F238E27FC236}">
                <a16:creationId xmlns:a16="http://schemas.microsoft.com/office/drawing/2014/main" id="{D93A963D-028B-4F6F-A3E2-D124EE6B5EDC}"/>
              </a:ext>
            </a:extLst>
          </p:cNvPr>
          <p:cNvSpPr>
            <a:spLocks noRot="1" noChangeArrowheads="1" noTextEdit="1"/>
          </p:cNvSpPr>
          <p:nvPr>
            <p:ph type="sldImg"/>
          </p:nvPr>
        </p:nvSpPr>
        <p:spPr>
          <a:ln/>
        </p:spPr>
      </p:sp>
      <p:sp>
        <p:nvSpPr>
          <p:cNvPr id="62469" name="Rectangle 3">
            <a:extLst>
              <a:ext uri="{FF2B5EF4-FFF2-40B4-BE49-F238E27FC236}">
                <a16:creationId xmlns:a16="http://schemas.microsoft.com/office/drawing/2014/main" id="{2F2DB6EF-A56A-436F-B5C7-D2B41E83C8A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954A4EEE-C527-45D6-9E79-26AEBDB884BE}"/>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64515" name="Rectangle 7">
            <a:extLst>
              <a:ext uri="{FF2B5EF4-FFF2-40B4-BE49-F238E27FC236}">
                <a16:creationId xmlns:a16="http://schemas.microsoft.com/office/drawing/2014/main" id="{A022DB7E-1B32-491E-A24B-A5E46178CEA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40F78A10-4035-43A1-9CAD-8511CD942844}" type="slidenum">
              <a:rPr lang="en-US" altLang="en-US"/>
              <a:pPr>
                <a:spcBef>
                  <a:spcPct val="0"/>
                </a:spcBef>
              </a:pPr>
              <a:t>35</a:t>
            </a:fld>
            <a:endParaRPr lang="en-US" altLang="en-US"/>
          </a:p>
        </p:txBody>
      </p:sp>
      <p:sp>
        <p:nvSpPr>
          <p:cNvPr id="64516" name="Rectangle 2">
            <a:extLst>
              <a:ext uri="{FF2B5EF4-FFF2-40B4-BE49-F238E27FC236}">
                <a16:creationId xmlns:a16="http://schemas.microsoft.com/office/drawing/2014/main" id="{CE20A65C-30AA-4CC3-B7E3-849CAFE88BD9}"/>
              </a:ext>
            </a:extLst>
          </p:cNvPr>
          <p:cNvSpPr>
            <a:spLocks noRot="1" noChangeArrowheads="1" noTextEdit="1"/>
          </p:cNvSpPr>
          <p:nvPr>
            <p:ph type="sldImg"/>
          </p:nvPr>
        </p:nvSpPr>
        <p:spPr>
          <a:ln/>
        </p:spPr>
      </p:sp>
      <p:sp>
        <p:nvSpPr>
          <p:cNvPr id="64517" name="Rectangle 3">
            <a:extLst>
              <a:ext uri="{FF2B5EF4-FFF2-40B4-BE49-F238E27FC236}">
                <a16:creationId xmlns:a16="http://schemas.microsoft.com/office/drawing/2014/main" id="{C1B5518B-C8E0-4446-B2A6-CB92B69E95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a:extLst>
              <a:ext uri="{FF2B5EF4-FFF2-40B4-BE49-F238E27FC236}">
                <a16:creationId xmlns:a16="http://schemas.microsoft.com/office/drawing/2014/main" id="{645B6EDF-88A3-4511-B47D-42A276C5660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66563" name="Rectangle 7">
            <a:extLst>
              <a:ext uri="{FF2B5EF4-FFF2-40B4-BE49-F238E27FC236}">
                <a16:creationId xmlns:a16="http://schemas.microsoft.com/office/drawing/2014/main" id="{F91D1DF9-EBF0-4D12-83E8-59B2F3342F5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4B4EBE25-7EA6-4635-8533-F63948BD1387}" type="slidenum">
              <a:rPr lang="en-US" altLang="en-US"/>
              <a:pPr>
                <a:spcBef>
                  <a:spcPct val="0"/>
                </a:spcBef>
              </a:pPr>
              <a:t>36</a:t>
            </a:fld>
            <a:endParaRPr lang="en-US" altLang="en-US"/>
          </a:p>
        </p:txBody>
      </p:sp>
      <p:sp>
        <p:nvSpPr>
          <p:cNvPr id="66564" name="Rectangle 2">
            <a:extLst>
              <a:ext uri="{FF2B5EF4-FFF2-40B4-BE49-F238E27FC236}">
                <a16:creationId xmlns:a16="http://schemas.microsoft.com/office/drawing/2014/main" id="{CA9F811B-EB88-4997-AAAE-8F77E56F1482}"/>
              </a:ext>
            </a:extLst>
          </p:cNvPr>
          <p:cNvSpPr>
            <a:spLocks noRot="1" noChangeArrowheads="1" noTextEdit="1"/>
          </p:cNvSpPr>
          <p:nvPr>
            <p:ph type="sldImg"/>
          </p:nvPr>
        </p:nvSpPr>
        <p:spPr>
          <a:ln/>
        </p:spPr>
      </p:sp>
      <p:sp>
        <p:nvSpPr>
          <p:cNvPr id="66565" name="Rectangle 3">
            <a:extLst>
              <a:ext uri="{FF2B5EF4-FFF2-40B4-BE49-F238E27FC236}">
                <a16:creationId xmlns:a16="http://schemas.microsoft.com/office/drawing/2014/main" id="{CF6E3F4F-1478-475A-848F-9EAF19408F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a:extLst>
              <a:ext uri="{FF2B5EF4-FFF2-40B4-BE49-F238E27FC236}">
                <a16:creationId xmlns:a16="http://schemas.microsoft.com/office/drawing/2014/main" id="{3938D4FA-2D67-4284-8CEE-36C0F6FA76BD}"/>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70659" name="Rectangle 7">
            <a:extLst>
              <a:ext uri="{FF2B5EF4-FFF2-40B4-BE49-F238E27FC236}">
                <a16:creationId xmlns:a16="http://schemas.microsoft.com/office/drawing/2014/main" id="{D60B28C2-F5E8-47F5-B1CA-A0E9BAACE1F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97786D29-F406-4C8F-A5CA-3E48D2ED6BBE}" type="slidenum">
              <a:rPr lang="en-US" altLang="en-US"/>
              <a:pPr>
                <a:spcBef>
                  <a:spcPct val="0"/>
                </a:spcBef>
              </a:pPr>
              <a:t>39</a:t>
            </a:fld>
            <a:endParaRPr lang="en-US" altLang="en-US"/>
          </a:p>
        </p:txBody>
      </p:sp>
      <p:sp>
        <p:nvSpPr>
          <p:cNvPr id="70660" name="Rectangle 2">
            <a:extLst>
              <a:ext uri="{FF2B5EF4-FFF2-40B4-BE49-F238E27FC236}">
                <a16:creationId xmlns:a16="http://schemas.microsoft.com/office/drawing/2014/main" id="{0B63C811-0E17-4293-932A-964B7D0E12DB}"/>
              </a:ext>
            </a:extLst>
          </p:cNvPr>
          <p:cNvSpPr>
            <a:spLocks noRot="1" noChangeArrowheads="1" noTextEdit="1"/>
          </p:cNvSpPr>
          <p:nvPr>
            <p:ph type="sldImg"/>
          </p:nvPr>
        </p:nvSpPr>
        <p:spPr>
          <a:ln/>
        </p:spPr>
      </p:sp>
      <p:sp>
        <p:nvSpPr>
          <p:cNvPr id="70661" name="Rectangle 3">
            <a:extLst>
              <a:ext uri="{FF2B5EF4-FFF2-40B4-BE49-F238E27FC236}">
                <a16:creationId xmlns:a16="http://schemas.microsoft.com/office/drawing/2014/main" id="{182F557A-ABFF-42A6-AC51-7364EA663E2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a:extLst>
              <a:ext uri="{FF2B5EF4-FFF2-40B4-BE49-F238E27FC236}">
                <a16:creationId xmlns:a16="http://schemas.microsoft.com/office/drawing/2014/main" id="{9B9671AF-8374-467A-8ED2-06428DE9E688}"/>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72707" name="Rectangle 7">
            <a:extLst>
              <a:ext uri="{FF2B5EF4-FFF2-40B4-BE49-F238E27FC236}">
                <a16:creationId xmlns:a16="http://schemas.microsoft.com/office/drawing/2014/main" id="{F2D40C0E-833E-4BBD-BDCE-A0B13834217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18FCAF33-05C5-4318-BFD0-6C6FDCD77CEC}" type="slidenum">
              <a:rPr lang="en-US" altLang="en-US"/>
              <a:pPr>
                <a:spcBef>
                  <a:spcPct val="0"/>
                </a:spcBef>
              </a:pPr>
              <a:t>40</a:t>
            </a:fld>
            <a:endParaRPr lang="en-US" altLang="en-US"/>
          </a:p>
        </p:txBody>
      </p:sp>
      <p:sp>
        <p:nvSpPr>
          <p:cNvPr id="72708" name="Rectangle 2">
            <a:extLst>
              <a:ext uri="{FF2B5EF4-FFF2-40B4-BE49-F238E27FC236}">
                <a16:creationId xmlns:a16="http://schemas.microsoft.com/office/drawing/2014/main" id="{0F18BEB3-B197-4695-8094-3EDB19E330B5}"/>
              </a:ext>
            </a:extLst>
          </p:cNvPr>
          <p:cNvSpPr>
            <a:spLocks noRot="1" noChangeArrowheads="1" noTextEdit="1"/>
          </p:cNvSpPr>
          <p:nvPr>
            <p:ph type="sldImg"/>
          </p:nvPr>
        </p:nvSpPr>
        <p:spPr>
          <a:ln/>
        </p:spPr>
      </p:sp>
      <p:sp>
        <p:nvSpPr>
          <p:cNvPr id="72709" name="Rectangle 3">
            <a:extLst>
              <a:ext uri="{FF2B5EF4-FFF2-40B4-BE49-F238E27FC236}">
                <a16:creationId xmlns:a16="http://schemas.microsoft.com/office/drawing/2014/main" id="{43CF8015-4436-40B0-AAA9-DB67BEC67B0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E6554107-6802-49C4-8D32-20CEED30FABA}"/>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AFAA4939-B884-4176-8C2A-DF3EBE3748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
        <p:nvSpPr>
          <p:cNvPr id="12292" name="Footer Placeholder 3">
            <a:extLst>
              <a:ext uri="{FF2B5EF4-FFF2-40B4-BE49-F238E27FC236}">
                <a16:creationId xmlns:a16="http://schemas.microsoft.com/office/drawing/2014/main" id="{F5B150FD-49E3-4A32-9A4E-10B41097C17C}"/>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r>
              <a:rPr lang="en-US" altLang="en-US"/>
              <a:t>SRLDC</a:t>
            </a:r>
          </a:p>
        </p:txBody>
      </p:sp>
      <p:sp>
        <p:nvSpPr>
          <p:cNvPr id="12293" name="Slide Number Placeholder 4">
            <a:extLst>
              <a:ext uri="{FF2B5EF4-FFF2-40B4-BE49-F238E27FC236}">
                <a16:creationId xmlns:a16="http://schemas.microsoft.com/office/drawing/2014/main" id="{E45A0927-DF9E-4336-AEBC-36BF8A528C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07FCF1C3-13DA-434A-9D40-0696FF8BCE53}" type="slidenum">
              <a:rPr lang="en-US" altLang="en-US"/>
              <a:pPr>
                <a:spcBef>
                  <a:spcPct val="0"/>
                </a:spcBef>
              </a:pPr>
              <a:t>9</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31027E24-B0F0-4B8C-80B4-77EC8DF97BA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172C4DE4-6981-454B-8604-62EED489D31E}" type="slidenum">
              <a:rPr lang="en-US" altLang="en-US"/>
              <a:pPr>
                <a:spcBef>
                  <a:spcPct val="0"/>
                </a:spcBef>
              </a:pPr>
              <a:t>10</a:t>
            </a:fld>
            <a:endParaRPr lang="en-US" altLang="en-US"/>
          </a:p>
        </p:txBody>
      </p:sp>
      <p:sp>
        <p:nvSpPr>
          <p:cNvPr id="14339" name="Rectangle 2">
            <a:extLst>
              <a:ext uri="{FF2B5EF4-FFF2-40B4-BE49-F238E27FC236}">
                <a16:creationId xmlns:a16="http://schemas.microsoft.com/office/drawing/2014/main" id="{A5554ECA-794D-4051-840C-36368165BFED}"/>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7AB28495-145C-4494-9937-2F00D4BEBC1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E458579B-FF49-4671-9003-21C5417256F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34CD2AB6-45B0-45C0-8599-939900BDF766}" type="slidenum">
              <a:rPr lang="en-US" altLang="en-US"/>
              <a:pPr>
                <a:spcBef>
                  <a:spcPct val="0"/>
                </a:spcBef>
              </a:pPr>
              <a:t>11</a:t>
            </a:fld>
            <a:endParaRPr lang="en-US" altLang="en-US"/>
          </a:p>
        </p:txBody>
      </p:sp>
      <p:sp>
        <p:nvSpPr>
          <p:cNvPr id="16387" name="Rectangle 2">
            <a:extLst>
              <a:ext uri="{FF2B5EF4-FFF2-40B4-BE49-F238E27FC236}">
                <a16:creationId xmlns:a16="http://schemas.microsoft.com/office/drawing/2014/main" id="{77FBB9C5-2DBF-48AA-866F-5511184FCB13}"/>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8D2447DA-B7A9-49C5-A2C1-EEF43A64DB2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FDF075A2-2939-49EB-9E57-C0DC5A6BFD2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DDBAF83F-DD58-4083-B475-EE5410C532FB}" type="slidenum">
              <a:rPr lang="en-US" altLang="en-US"/>
              <a:pPr>
                <a:spcBef>
                  <a:spcPct val="0"/>
                </a:spcBef>
              </a:pPr>
              <a:t>12</a:t>
            </a:fld>
            <a:endParaRPr lang="en-US" altLang="en-US"/>
          </a:p>
        </p:txBody>
      </p:sp>
      <p:sp>
        <p:nvSpPr>
          <p:cNvPr id="18435" name="Rectangle 2">
            <a:extLst>
              <a:ext uri="{FF2B5EF4-FFF2-40B4-BE49-F238E27FC236}">
                <a16:creationId xmlns:a16="http://schemas.microsoft.com/office/drawing/2014/main" id="{71356D61-42F6-4CB3-B83A-6859FE63FED2}"/>
              </a:ext>
            </a:extLst>
          </p:cNvPr>
          <p:cNvSpPr>
            <a:spLocks noRot="1" noChangeArrowheads="1" noTextEdit="1"/>
          </p:cNvSpPr>
          <p:nvPr>
            <p:ph type="sldImg"/>
          </p:nvPr>
        </p:nvSpPr>
        <p:spPr>
          <a:ln/>
        </p:spPr>
      </p:sp>
      <p:sp>
        <p:nvSpPr>
          <p:cNvPr id="18436" name="Rectangle 3">
            <a:extLst>
              <a:ext uri="{FF2B5EF4-FFF2-40B4-BE49-F238E27FC236}">
                <a16:creationId xmlns:a16="http://schemas.microsoft.com/office/drawing/2014/main" id="{A03DFEED-97BB-4B03-83F1-98976B7D50B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FC4515D0-F164-420C-8EE1-0B4B4530D21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0D1D9BA1-F39F-4DFD-A1F1-2857ECC905A4}" type="slidenum">
              <a:rPr lang="en-US" altLang="en-US"/>
              <a:pPr>
                <a:spcBef>
                  <a:spcPct val="0"/>
                </a:spcBef>
              </a:pPr>
              <a:t>13</a:t>
            </a:fld>
            <a:endParaRPr lang="en-US" altLang="en-US"/>
          </a:p>
        </p:txBody>
      </p:sp>
      <p:sp>
        <p:nvSpPr>
          <p:cNvPr id="20483" name="Rectangle 2">
            <a:extLst>
              <a:ext uri="{FF2B5EF4-FFF2-40B4-BE49-F238E27FC236}">
                <a16:creationId xmlns:a16="http://schemas.microsoft.com/office/drawing/2014/main" id="{EA186951-65E7-41ED-B5E7-56A39B76F44A}"/>
              </a:ext>
            </a:extLst>
          </p:cNvPr>
          <p:cNvSpPr>
            <a:spLocks noRot="1" noChangeArrowheads="1" noTextEdit="1"/>
          </p:cNvSpPr>
          <p:nvPr>
            <p:ph type="sldImg"/>
          </p:nvPr>
        </p:nvSpPr>
        <p:spPr>
          <a:ln/>
        </p:spPr>
      </p:sp>
      <p:sp>
        <p:nvSpPr>
          <p:cNvPr id="20484" name="Rectangle 3">
            <a:extLst>
              <a:ext uri="{FF2B5EF4-FFF2-40B4-BE49-F238E27FC236}">
                <a16:creationId xmlns:a16="http://schemas.microsoft.com/office/drawing/2014/main" id="{AC924794-4561-41A7-A6EC-A48CA06846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86D849F3-3EDE-45FC-973F-82B0598C73E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74E92A7B-D7BC-4414-9072-90496E29D8ED}" type="slidenum">
              <a:rPr lang="en-US" altLang="en-US"/>
              <a:pPr>
                <a:spcBef>
                  <a:spcPct val="0"/>
                </a:spcBef>
              </a:pPr>
              <a:t>14</a:t>
            </a:fld>
            <a:endParaRPr lang="en-US" altLang="en-US"/>
          </a:p>
        </p:txBody>
      </p:sp>
      <p:sp>
        <p:nvSpPr>
          <p:cNvPr id="22531" name="Rectangle 2">
            <a:extLst>
              <a:ext uri="{FF2B5EF4-FFF2-40B4-BE49-F238E27FC236}">
                <a16:creationId xmlns:a16="http://schemas.microsoft.com/office/drawing/2014/main" id="{B41BCA9C-0F77-4DDD-9880-EBDFAAC5C70A}"/>
              </a:ext>
            </a:extLst>
          </p:cNvPr>
          <p:cNvSpPr>
            <a:spLocks noRot="1" noChangeArrowheads="1" noTextEdit="1"/>
          </p:cNvSpPr>
          <p:nvPr>
            <p:ph type="sldImg"/>
          </p:nvPr>
        </p:nvSpPr>
        <p:spPr>
          <a:ln/>
        </p:spPr>
      </p:sp>
      <p:sp>
        <p:nvSpPr>
          <p:cNvPr id="22532" name="Rectangle 3">
            <a:extLst>
              <a:ext uri="{FF2B5EF4-FFF2-40B4-BE49-F238E27FC236}">
                <a16:creationId xmlns:a16="http://schemas.microsoft.com/office/drawing/2014/main" id="{0664B8EC-7338-4985-BF73-0986468CF3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F131BA9F-EC29-4891-B74F-0111D294F33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Arial" panose="020B0604020202020204" pitchFamily="34" charset="0"/>
              </a:defRPr>
            </a:lvl1pPr>
            <a:lvl2pPr marL="742950" indent="-285750">
              <a:spcBef>
                <a:spcPct val="30000"/>
              </a:spcBef>
              <a:defRPr sz="1200">
                <a:solidFill>
                  <a:schemeClr val="tx1"/>
                </a:solidFill>
                <a:latin typeface="Times New Roman" panose="02020603050405020304" pitchFamily="18" charset="0"/>
                <a:cs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cs typeface="Arial" panose="020B0604020202020204" pitchFamily="34" charset="0"/>
              </a:defRPr>
            </a:lvl3pPr>
            <a:lvl4pPr marL="1600200" indent="-228600">
              <a:spcBef>
                <a:spcPct val="30000"/>
              </a:spcBef>
              <a:defRPr sz="1200">
                <a:solidFill>
                  <a:schemeClr val="tx1"/>
                </a:solidFill>
                <a:latin typeface="Times New Roman" panose="02020603050405020304" pitchFamily="18" charset="0"/>
                <a:cs typeface="Arial" panose="020B0604020202020204" pitchFamily="34" charset="0"/>
              </a:defRPr>
            </a:lvl4pPr>
            <a:lvl5pPr marL="2057400" indent="-228600">
              <a:spcBef>
                <a:spcPct val="30000"/>
              </a:spcBef>
              <a:defRPr sz="12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Arial" panose="020B0604020202020204" pitchFamily="34" charset="0"/>
              </a:defRPr>
            </a:lvl9pPr>
          </a:lstStyle>
          <a:p>
            <a:pPr>
              <a:spcBef>
                <a:spcPct val="0"/>
              </a:spcBef>
            </a:pPr>
            <a:fld id="{2104FC65-E62B-4A68-B405-17DDA18EACD5}" type="slidenum">
              <a:rPr lang="en-US" altLang="en-US"/>
              <a:pPr>
                <a:spcBef>
                  <a:spcPct val="0"/>
                </a:spcBef>
              </a:pPr>
              <a:t>15</a:t>
            </a:fld>
            <a:endParaRPr lang="en-US" altLang="en-US"/>
          </a:p>
        </p:txBody>
      </p:sp>
      <p:sp>
        <p:nvSpPr>
          <p:cNvPr id="24579" name="Rectangle 2">
            <a:extLst>
              <a:ext uri="{FF2B5EF4-FFF2-40B4-BE49-F238E27FC236}">
                <a16:creationId xmlns:a16="http://schemas.microsoft.com/office/drawing/2014/main" id="{73677963-C9D2-4F89-B8D8-B30D09083FD4}"/>
              </a:ext>
            </a:extLst>
          </p:cNvPr>
          <p:cNvSpPr>
            <a:spLocks noRot="1" noChangeArrowheads="1" noTextEdit="1"/>
          </p:cNvSpPr>
          <p:nvPr>
            <p:ph type="sldImg"/>
          </p:nvPr>
        </p:nvSpPr>
        <p:spPr>
          <a:ln/>
        </p:spPr>
      </p:sp>
      <p:sp>
        <p:nvSpPr>
          <p:cNvPr id="24580" name="Rectangle 3">
            <a:extLst>
              <a:ext uri="{FF2B5EF4-FFF2-40B4-BE49-F238E27FC236}">
                <a16:creationId xmlns:a16="http://schemas.microsoft.com/office/drawing/2014/main" id="{49311ACD-F5E2-4DF1-BBDE-2290B473342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7" name="Footer Placeholder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8" name="Slide Number Placeholder 7"/>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sz="half" idx="1"/>
          </p:nvPr>
        </p:nvSpPr>
        <p:spPr>
          <a:xfrm>
            <a:off x="457200" y="1600200"/>
            <a:ext cx="4038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SmartArt Placeholder 2"/>
          <p:cNvSpPr>
            <a:spLocks noGrp="1"/>
          </p:cNvSpPr>
          <p:nvPr>
            <p:ph type="pic"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Ovr>
    <a:masterClrMapping/>
  </p:clrMapOvr>
  <p:transition spd="slow">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dirty="0"/>
              <a:t>Click to edit Master title style</a:t>
            </a:r>
          </a:p>
        </p:txBody>
      </p:sp>
      <p:sp>
        <p:nvSpPr>
          <p:cNvPr id="26627" name="Rectangle 3"/>
          <p:cNvSpPr>
            <a:spLocks noGrp="1"/>
          </p:cNvSpPr>
          <p:nvPr>
            <p:ph type="body" idx="1"/>
          </p:nvPr>
        </p:nvSpPr>
        <p:spPr>
          <a:xfrm>
            <a:off x="457200" y="1600200"/>
            <a:ext cx="8229600" cy="4525963"/>
          </a:xfrm>
          <a:prstGeom prst="rect">
            <a:avLst/>
          </a:prstGeom>
          <a:noFill/>
          <a:ln w="9525">
            <a:noFill/>
          </a:ln>
        </p:spPr>
        <p:txBody>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aseline="10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aseline="10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100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baseline="1000" dirty="0">
                <a:latin typeface="Arial" panose="020B0604020202020204" pitchFamily="34" charset="0"/>
              </a:rPr>
              <a:t>‹#›</a:t>
            </a:fld>
            <a:endParaRPr lang="en-US" baseline="1000"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p:split orient="ver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1.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2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45.xml"/></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45770"/>
            <a:ext cx="8229600" cy="5680710"/>
          </a:xfrm>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dirty="0"/>
              <a:t>Role of Indian Electricity Grid </a:t>
            </a:r>
            <a:r>
              <a:rPr lang="en-US" dirty="0">
                <a:sym typeface="+mn-ea"/>
              </a:rPr>
              <a:t>Code</a:t>
            </a:r>
          </a:p>
          <a:p>
            <a:pPr marL="0" indent="0" algn="ctr">
              <a:buNone/>
            </a:pPr>
            <a:r>
              <a:rPr lang="en-US" sz="2400" dirty="0">
                <a:sym typeface="+mn-ea"/>
              </a:rPr>
              <a:t>For </a:t>
            </a:r>
          </a:p>
          <a:p>
            <a:pPr marL="0" indent="0" algn="ctr">
              <a:buNone/>
            </a:pPr>
            <a:r>
              <a:rPr lang="en-US" sz="2400" dirty="0">
                <a:sym typeface="+mn-ea"/>
              </a:rPr>
              <a:t>Reliable Secure and Economic Dispatch of Power</a:t>
            </a:r>
          </a:p>
          <a:p>
            <a:pPr marL="0" indent="0" algn="ctr">
              <a:buNone/>
            </a:pPr>
            <a:r>
              <a:rPr lang="en-US" sz="2400" dirty="0">
                <a:sym typeface="+mn-ea"/>
              </a:rPr>
              <a:t>Regulatory and Consumer Point of View </a:t>
            </a:r>
          </a:p>
          <a:p>
            <a:pPr marL="0" indent="0" algn="ctr">
              <a:buNone/>
            </a:pPr>
            <a:r>
              <a:rPr lang="en-US" sz="2400" dirty="0" err="1">
                <a:sym typeface="+mn-ea"/>
              </a:rPr>
              <a:t>R.K.Bansal</a:t>
            </a:r>
            <a:r>
              <a:rPr lang="en-US" sz="2400" dirty="0">
                <a:sym typeface="+mn-ea"/>
              </a:rPr>
              <a:t> (Ex General Manager)</a:t>
            </a:r>
          </a:p>
          <a:p>
            <a:pPr marL="0" indent="0" algn="ctr">
              <a:buNone/>
            </a:pPr>
            <a:r>
              <a:rPr lang="en-US" sz="2400" dirty="0">
                <a:sym typeface="+mn-ea"/>
              </a:rPr>
              <a:t>POWERGRID</a:t>
            </a:r>
          </a:p>
          <a:p>
            <a:pPr marL="0" indent="0" algn="ctr">
              <a:buNone/>
            </a:pPr>
            <a:endParaRPr lang="en-US" sz="2400" dirty="0">
              <a:sym typeface="+mn-ea"/>
            </a:endParaRPr>
          </a:p>
        </p:txBody>
      </p: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3">
            <a:extLst>
              <a:ext uri="{FF2B5EF4-FFF2-40B4-BE49-F238E27FC236}">
                <a16:creationId xmlns:a16="http://schemas.microsoft.com/office/drawing/2014/main" id="{B089DD21-F594-4FFB-9AC2-311A57DD175D}"/>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01078C4-4FA8-4BA7-BCF1-2D73B31C19EB}" type="datetime1">
              <a:rPr lang="en-US" altLang="en-US" sz="1200"/>
              <a:pPr>
                <a:spcBef>
                  <a:spcPct val="0"/>
                </a:spcBef>
                <a:buClrTx/>
                <a:buSzTx/>
                <a:buFontTx/>
                <a:buNone/>
              </a:pPr>
              <a:t>1/30/2020</a:t>
            </a:fld>
            <a:endParaRPr lang="en-US" altLang="en-US" sz="1200"/>
          </a:p>
        </p:txBody>
      </p:sp>
      <p:sp>
        <p:nvSpPr>
          <p:cNvPr id="13315" name="Slide Number Placeholder 5">
            <a:extLst>
              <a:ext uri="{FF2B5EF4-FFF2-40B4-BE49-F238E27FC236}">
                <a16:creationId xmlns:a16="http://schemas.microsoft.com/office/drawing/2014/main" id="{7BB26E09-6A06-4003-8BD1-031CFB9E2EA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340F28CB-159A-4C52-A9BD-4679C9AA1A81}" type="slidenum">
              <a:rPr lang="en-US" altLang="en-US" sz="1200">
                <a:latin typeface="Arial Black" panose="020B0A04020102020204" pitchFamily="34" charset="0"/>
              </a:rPr>
              <a:pPr>
                <a:spcBef>
                  <a:spcPct val="0"/>
                </a:spcBef>
                <a:buClrTx/>
                <a:buSzTx/>
                <a:buFontTx/>
                <a:buNone/>
              </a:pPr>
              <a:t>10</a:t>
            </a:fld>
            <a:endParaRPr lang="en-US" altLang="en-US" sz="1200">
              <a:latin typeface="Arial Black" panose="020B0A04020102020204" pitchFamily="34" charset="0"/>
            </a:endParaRPr>
          </a:p>
        </p:txBody>
      </p:sp>
      <p:sp>
        <p:nvSpPr>
          <p:cNvPr id="13316" name="Rectangle 2">
            <a:extLst>
              <a:ext uri="{FF2B5EF4-FFF2-40B4-BE49-F238E27FC236}">
                <a16:creationId xmlns:a16="http://schemas.microsoft.com/office/drawing/2014/main" id="{90D79CC2-5BA8-463D-A9FF-5E4F245DEA9C}"/>
              </a:ext>
            </a:extLst>
          </p:cNvPr>
          <p:cNvSpPr>
            <a:spLocks noGrp="1" noChangeArrowheads="1"/>
          </p:cNvSpPr>
          <p:nvPr>
            <p:ph type="ctrTitle"/>
          </p:nvPr>
        </p:nvSpPr>
        <p:spPr>
          <a:xfrm>
            <a:off x="228600" y="914400"/>
            <a:ext cx="8077200" cy="1609725"/>
          </a:xfrm>
        </p:spPr>
        <p:txBody>
          <a:bodyPr/>
          <a:lstStyle/>
          <a:p>
            <a:br>
              <a:rPr lang="en-US" altLang="en-US" sz="3100" b="1"/>
            </a:br>
            <a:br>
              <a:rPr lang="en-US" altLang="en-US" sz="3100" b="1"/>
            </a:br>
            <a:r>
              <a:rPr lang="en-US" altLang="en-US" sz="3100" b="1"/>
              <a:t>INDIAN ELECTRICITY GRID CODE 2010</a:t>
            </a:r>
          </a:p>
        </p:txBody>
      </p:sp>
      <p:sp>
        <p:nvSpPr>
          <p:cNvPr id="13317" name="Rectangle 3">
            <a:extLst>
              <a:ext uri="{FF2B5EF4-FFF2-40B4-BE49-F238E27FC236}">
                <a16:creationId xmlns:a16="http://schemas.microsoft.com/office/drawing/2014/main" id="{AFBF003A-9F81-4DBA-868C-C718EBE5195B}"/>
              </a:ext>
            </a:extLst>
          </p:cNvPr>
          <p:cNvSpPr>
            <a:spLocks noGrp="1" noChangeArrowheads="1"/>
          </p:cNvSpPr>
          <p:nvPr>
            <p:ph type="subTitle" idx="1"/>
          </p:nvPr>
        </p:nvSpPr>
        <p:spPr>
          <a:xfrm>
            <a:off x="762000" y="2971800"/>
            <a:ext cx="6934200" cy="2146300"/>
          </a:xfrm>
        </p:spPr>
        <p:txBody>
          <a:bodyPr/>
          <a:lstStyle/>
          <a:p>
            <a:pPr>
              <a:lnSpc>
                <a:spcPct val="80000"/>
              </a:lnSpc>
            </a:pPr>
            <a:endParaRPr lang="en-US" altLang="en-US" sz="2000" b="1"/>
          </a:p>
          <a:p>
            <a:pPr>
              <a:lnSpc>
                <a:spcPct val="80000"/>
              </a:lnSpc>
            </a:pPr>
            <a:r>
              <a:rPr lang="en-US" altLang="en-US" sz="2000"/>
              <a:t>IEGC Feb 2000</a:t>
            </a:r>
          </a:p>
          <a:p>
            <a:pPr>
              <a:lnSpc>
                <a:spcPct val="80000"/>
              </a:lnSpc>
            </a:pPr>
            <a:r>
              <a:rPr lang="en-US" altLang="en-US" sz="2000"/>
              <a:t>	IEGC Mar 2002</a:t>
            </a:r>
          </a:p>
          <a:p>
            <a:pPr>
              <a:lnSpc>
                <a:spcPct val="80000"/>
              </a:lnSpc>
            </a:pPr>
            <a:r>
              <a:rPr lang="en-US" altLang="en-US" sz="2000"/>
              <a:t>		IEGC April 2006</a:t>
            </a:r>
          </a:p>
          <a:p>
            <a:pPr>
              <a:lnSpc>
                <a:spcPct val="80000"/>
              </a:lnSpc>
            </a:pPr>
            <a:r>
              <a:rPr lang="en-US" altLang="en-US" sz="2000"/>
              <a:t>			IEGC April 2009</a:t>
            </a:r>
          </a:p>
          <a:p>
            <a:pPr>
              <a:lnSpc>
                <a:spcPct val="80000"/>
              </a:lnSpc>
            </a:pPr>
            <a:r>
              <a:rPr lang="en-US" altLang="en-US" sz="2000"/>
              <a:t>				IEGC April 2010</a:t>
            </a:r>
            <a:endParaRPr lang="en-IN" altLang="en-US" sz="2000"/>
          </a:p>
        </p:txBody>
      </p:sp>
    </p:spTree>
  </p:cSld>
  <p:clrMapOvr>
    <a:masterClrMapping/>
  </p:clrMapOvr>
  <p:transition spd="slow">
    <p:split orient="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470CD20A-EB40-49C8-A977-F28EA58645C0}"/>
              </a:ext>
            </a:extLst>
          </p:cNvPr>
          <p:cNvSpPr>
            <a:spLocks noGrp="1" noChangeArrowheads="1"/>
          </p:cNvSpPr>
          <p:nvPr>
            <p:ph type="title"/>
          </p:nvPr>
        </p:nvSpPr>
        <p:spPr>
          <a:xfrm>
            <a:off x="76200" y="228600"/>
            <a:ext cx="8339138" cy="914400"/>
          </a:xfrm>
        </p:spPr>
        <p:txBody>
          <a:bodyPr/>
          <a:lstStyle/>
          <a:p>
            <a:r>
              <a:rPr lang="en-GB" altLang="en-US" sz="3800" b="1" u="sng">
                <a:solidFill>
                  <a:srgbClr val="003300"/>
                </a:solidFill>
                <a:latin typeface="Verdana" panose="020B0604030504040204" pitchFamily="34" charset="0"/>
              </a:rPr>
              <a:t>OBJECTIVE of IEGC</a:t>
            </a:r>
            <a:endParaRPr lang="en-US" altLang="en-US" sz="3800" b="1" u="sng">
              <a:solidFill>
                <a:srgbClr val="003300"/>
              </a:solidFill>
              <a:latin typeface="Verdana" panose="020B0604030504040204" pitchFamily="34" charset="0"/>
            </a:endParaRPr>
          </a:p>
        </p:txBody>
      </p:sp>
      <p:sp>
        <p:nvSpPr>
          <p:cNvPr id="15363" name="Rectangle 3">
            <a:extLst>
              <a:ext uri="{FF2B5EF4-FFF2-40B4-BE49-F238E27FC236}">
                <a16:creationId xmlns:a16="http://schemas.microsoft.com/office/drawing/2014/main" id="{8ADD8ED9-7FA1-4731-A290-18C66177A943}"/>
              </a:ext>
            </a:extLst>
          </p:cNvPr>
          <p:cNvSpPr>
            <a:spLocks noGrp="1" noChangeArrowheads="1"/>
          </p:cNvSpPr>
          <p:nvPr>
            <p:ph type="body" idx="1"/>
          </p:nvPr>
        </p:nvSpPr>
        <p:spPr>
          <a:xfrm>
            <a:off x="381000" y="1447800"/>
            <a:ext cx="8305800" cy="4648200"/>
          </a:xfrm>
        </p:spPr>
        <p:txBody>
          <a:bodyPr/>
          <a:lstStyle/>
          <a:p>
            <a:pPr>
              <a:lnSpc>
                <a:spcPct val="80000"/>
              </a:lnSpc>
              <a:buFontTx/>
              <a:buNone/>
            </a:pPr>
            <a:r>
              <a:rPr lang="en-GB" altLang="en-US" sz="1600" dirty="0"/>
              <a:t>	The IEGC brings together a single set of technical and commercial rules, encompassing all the Utilities connected to/or using the inter-State transmission system (ISTS) and provides the following:</a:t>
            </a:r>
          </a:p>
          <a:p>
            <a:pPr>
              <a:lnSpc>
                <a:spcPct val="80000"/>
              </a:lnSpc>
              <a:buFontTx/>
              <a:buNone/>
            </a:pPr>
            <a:r>
              <a:rPr lang="en-GB" altLang="en-US" sz="1600" dirty="0"/>
              <a:t>	</a:t>
            </a:r>
          </a:p>
          <a:p>
            <a:pPr>
              <a:lnSpc>
                <a:spcPct val="80000"/>
              </a:lnSpc>
              <a:buFontTx/>
              <a:buNone/>
            </a:pPr>
            <a:r>
              <a:rPr lang="en-GB" altLang="en-US" sz="1600" dirty="0"/>
              <a:t>	• Documentation of the principles and procedures which define the relationship between the various Users of the inter-State transmission system (ISTS), National Load Despatch Centre, as well as the Regional and State Load Despatch </a:t>
            </a:r>
            <a:r>
              <a:rPr lang="en-GB" altLang="en-US" sz="1600" dirty="0" err="1"/>
              <a:t>Centers</a:t>
            </a:r>
            <a:endParaRPr lang="en-GB" altLang="en-US" sz="1600" dirty="0"/>
          </a:p>
          <a:p>
            <a:pPr>
              <a:lnSpc>
                <a:spcPct val="80000"/>
              </a:lnSpc>
              <a:buFontTx/>
              <a:buNone/>
            </a:pPr>
            <a:endParaRPr lang="en-GB" altLang="en-US" sz="1600" dirty="0"/>
          </a:p>
          <a:p>
            <a:pPr>
              <a:lnSpc>
                <a:spcPct val="80000"/>
              </a:lnSpc>
              <a:buFontTx/>
              <a:buNone/>
            </a:pPr>
            <a:r>
              <a:rPr lang="en-GB" altLang="en-US" sz="1600" dirty="0"/>
              <a:t>	</a:t>
            </a:r>
          </a:p>
          <a:p>
            <a:pPr>
              <a:lnSpc>
                <a:spcPct val="80000"/>
              </a:lnSpc>
              <a:buFontTx/>
              <a:buNone/>
            </a:pPr>
            <a:r>
              <a:rPr lang="en-GB" altLang="en-US" sz="1600" dirty="0"/>
              <a:t>	• Facilitation of the optimal operation of the grid, facilitation of coordinated and optimal maintenance planning of generation and transmission facilities in the grid and facilitation of development and planning of economic and reliable National / Regional Grid</a:t>
            </a:r>
          </a:p>
          <a:p>
            <a:pPr>
              <a:lnSpc>
                <a:spcPct val="80000"/>
              </a:lnSpc>
              <a:buFontTx/>
              <a:buNone/>
            </a:pPr>
            <a:endParaRPr lang="en-GB" altLang="en-US" sz="1600" dirty="0"/>
          </a:p>
          <a:p>
            <a:pPr>
              <a:lnSpc>
                <a:spcPct val="80000"/>
              </a:lnSpc>
              <a:buFontTx/>
              <a:buNone/>
            </a:pPr>
            <a:r>
              <a:rPr lang="en-GB" altLang="en-US" sz="1600" dirty="0"/>
              <a:t>	• Facilitation for functioning of power markets and ancillary services by defining a common basis of operation of the ISTS, applicable to all the Users of the ISTS.</a:t>
            </a:r>
          </a:p>
          <a:p>
            <a:pPr>
              <a:lnSpc>
                <a:spcPct val="80000"/>
              </a:lnSpc>
              <a:buFontTx/>
              <a:buNone/>
            </a:pPr>
            <a:endParaRPr lang="en-GB" altLang="en-US" sz="1600" dirty="0"/>
          </a:p>
          <a:p>
            <a:pPr>
              <a:lnSpc>
                <a:spcPct val="80000"/>
              </a:lnSpc>
              <a:buFontTx/>
              <a:buNone/>
            </a:pPr>
            <a:r>
              <a:rPr lang="en-GB" altLang="en-US" sz="1600" dirty="0"/>
              <a:t>	</a:t>
            </a:r>
          </a:p>
          <a:p>
            <a:pPr>
              <a:lnSpc>
                <a:spcPct val="80000"/>
              </a:lnSpc>
              <a:buFontTx/>
              <a:buNone/>
            </a:pPr>
            <a:r>
              <a:rPr lang="en-GB" altLang="en-US" sz="1600" dirty="0"/>
              <a:t>	• Facilitation of the development of renewable energy sources by specifying the technical and commercial aspects for integration of these resources into the grid</a:t>
            </a:r>
          </a:p>
        </p:txBody>
      </p:sp>
      <p:sp>
        <p:nvSpPr>
          <p:cNvPr id="15364" name="Date Placeholder 1">
            <a:extLst>
              <a:ext uri="{FF2B5EF4-FFF2-40B4-BE49-F238E27FC236}">
                <a16:creationId xmlns:a16="http://schemas.microsoft.com/office/drawing/2014/main" id="{1F17D874-F0AB-4393-B780-F91453AEB240}"/>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C333BDA2-0540-482F-BF79-CB9E02C664C5}" type="datetime1">
              <a:rPr lang="en-US" altLang="en-US" sz="1200"/>
              <a:pPr/>
              <a:t>1/30/2020</a:t>
            </a:fld>
            <a:endParaRPr lang="en-US" altLang="en-US" sz="1200"/>
          </a:p>
        </p:txBody>
      </p:sp>
      <p:sp>
        <p:nvSpPr>
          <p:cNvPr id="15365" name="Slide Number Placeholder 2">
            <a:extLst>
              <a:ext uri="{FF2B5EF4-FFF2-40B4-BE49-F238E27FC236}">
                <a16:creationId xmlns:a16="http://schemas.microsoft.com/office/drawing/2014/main" id="{75AC0EE2-4351-482F-8DCB-927ED8C7482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A2D46005-7EBE-4B89-B726-6D0EBF2FEFA1}" type="slidenum">
              <a:rPr lang="en-US" altLang="en-US" sz="1200">
                <a:latin typeface="Arial Black" panose="020B0A04020102020204" pitchFamily="34" charset="0"/>
              </a:rPr>
              <a:pPr/>
              <a:t>11</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D5C96644-7EE7-46D9-B3D2-307616D80493}"/>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Structure of IEGC</a:t>
            </a:r>
            <a:endParaRPr lang="en-US" altLang="en-US" sz="3800" b="1">
              <a:solidFill>
                <a:schemeClr val="tx1"/>
              </a:solidFill>
              <a:latin typeface="Verdana" panose="020B0604030504040204" pitchFamily="34" charset="0"/>
            </a:endParaRPr>
          </a:p>
        </p:txBody>
      </p:sp>
      <p:sp>
        <p:nvSpPr>
          <p:cNvPr id="17411" name="Rectangle 3">
            <a:extLst>
              <a:ext uri="{FF2B5EF4-FFF2-40B4-BE49-F238E27FC236}">
                <a16:creationId xmlns:a16="http://schemas.microsoft.com/office/drawing/2014/main" id="{F8689503-C4BC-441A-AD33-FD7C1B8BF532}"/>
              </a:ext>
            </a:extLst>
          </p:cNvPr>
          <p:cNvSpPr>
            <a:spLocks noGrp="1" noChangeArrowheads="1"/>
          </p:cNvSpPr>
          <p:nvPr>
            <p:ph type="body" idx="1"/>
          </p:nvPr>
        </p:nvSpPr>
        <p:spPr>
          <a:xfrm>
            <a:off x="381000" y="838200"/>
            <a:ext cx="8305800" cy="5257800"/>
          </a:xfrm>
        </p:spPr>
        <p:txBody>
          <a:bodyPr/>
          <a:lstStyle/>
          <a:p>
            <a:pPr>
              <a:lnSpc>
                <a:spcPct val="80000"/>
              </a:lnSpc>
              <a:buFontTx/>
              <a:buNone/>
            </a:pPr>
            <a:r>
              <a:rPr lang="en-US" altLang="en-US" sz="2400" b="1"/>
              <a:t>	</a:t>
            </a:r>
            <a:endParaRPr lang="en-US" altLang="en-US" sz="900" b="1"/>
          </a:p>
          <a:p>
            <a:pPr>
              <a:lnSpc>
                <a:spcPct val="80000"/>
              </a:lnSpc>
            </a:pPr>
            <a:endParaRPr lang="en-GB" altLang="en-US" sz="1400" b="1"/>
          </a:p>
          <a:p>
            <a:pPr>
              <a:lnSpc>
                <a:spcPct val="80000"/>
              </a:lnSpc>
              <a:buFontTx/>
              <a:buNone/>
            </a:pPr>
            <a:r>
              <a:rPr lang="en-GB" altLang="en-US" sz="2000"/>
              <a:t>	IEGC contains the following:</a:t>
            </a:r>
          </a:p>
          <a:p>
            <a:pPr>
              <a:lnSpc>
                <a:spcPct val="80000"/>
              </a:lnSpc>
              <a:buFontTx/>
              <a:buNone/>
            </a:pPr>
            <a:endParaRPr lang="en-GB" altLang="en-US" sz="2000" b="1"/>
          </a:p>
          <a:p>
            <a:pPr>
              <a:lnSpc>
                <a:spcPct val="80000"/>
              </a:lnSpc>
              <a:buFontTx/>
              <a:buNone/>
            </a:pPr>
            <a:r>
              <a:rPr lang="en-GB" altLang="en-US" sz="2000" b="1"/>
              <a:t>	i) Part 2: Role of various Organizations and their linkages</a:t>
            </a:r>
          </a:p>
          <a:p>
            <a:pPr>
              <a:lnSpc>
                <a:spcPct val="80000"/>
              </a:lnSpc>
              <a:buFontTx/>
              <a:buNone/>
            </a:pPr>
            <a:r>
              <a:rPr lang="en-GB" altLang="en-US" sz="2000"/>
              <a:t>	This Part defines the functions of the various Organizations as are relevant to IEGC.</a:t>
            </a:r>
          </a:p>
          <a:p>
            <a:pPr>
              <a:lnSpc>
                <a:spcPct val="80000"/>
              </a:lnSpc>
              <a:buFontTx/>
              <a:buNone/>
            </a:pPr>
            <a:endParaRPr lang="en-GB" altLang="en-US" sz="2000"/>
          </a:p>
          <a:p>
            <a:pPr>
              <a:lnSpc>
                <a:spcPct val="80000"/>
              </a:lnSpc>
              <a:buFontTx/>
              <a:buNone/>
            </a:pPr>
            <a:r>
              <a:rPr lang="en-GB" altLang="en-US" sz="2000" b="1"/>
              <a:t>	ii) Part 3:Planning Code for inter-State transmission</a:t>
            </a:r>
          </a:p>
          <a:p>
            <a:pPr>
              <a:lnSpc>
                <a:spcPct val="80000"/>
              </a:lnSpc>
              <a:buFontTx/>
              <a:buNone/>
            </a:pPr>
            <a:r>
              <a:rPr lang="en-GB" altLang="en-US" sz="2000"/>
              <a:t>	This Part provides the guidelines to be adopted in the planning and</a:t>
            </a:r>
          </a:p>
          <a:p>
            <a:pPr>
              <a:lnSpc>
                <a:spcPct val="80000"/>
              </a:lnSpc>
              <a:buFontTx/>
              <a:buNone/>
            </a:pPr>
            <a:r>
              <a:rPr lang="en-GB" altLang="en-US" sz="2000"/>
              <a:t>	development of bulk power transfer and associated ISTS. The</a:t>
            </a:r>
          </a:p>
          <a:p>
            <a:pPr>
              <a:lnSpc>
                <a:spcPct val="80000"/>
              </a:lnSpc>
              <a:buFontTx/>
              <a:buNone/>
            </a:pPr>
            <a:r>
              <a:rPr lang="en-GB" altLang="en-US" sz="2000"/>
              <a:t>	Planning Code lays out the detailed information exchange required</a:t>
            </a:r>
          </a:p>
          <a:p>
            <a:pPr>
              <a:lnSpc>
                <a:spcPct val="80000"/>
              </a:lnSpc>
              <a:buFontTx/>
              <a:buNone/>
            </a:pPr>
            <a:r>
              <a:rPr lang="en-GB" altLang="en-US" sz="2000"/>
              <a:t>	between the planning agencies and the various participants of the</a:t>
            </a:r>
          </a:p>
          <a:p>
            <a:pPr>
              <a:lnSpc>
                <a:spcPct val="80000"/>
              </a:lnSpc>
              <a:buFontTx/>
              <a:buNone/>
            </a:pPr>
            <a:r>
              <a:rPr lang="en-GB" altLang="en-US" sz="2000"/>
              <a:t>	power system for load forecasting, generation availability, and</a:t>
            </a:r>
          </a:p>
          <a:p>
            <a:pPr>
              <a:lnSpc>
                <a:spcPct val="80000"/>
              </a:lnSpc>
              <a:buFontTx/>
              <a:buNone/>
            </a:pPr>
            <a:r>
              <a:rPr lang="en-GB" altLang="en-US" sz="2000"/>
              <a:t>	power system planning etc. for the future years under study. The</a:t>
            </a:r>
          </a:p>
          <a:p>
            <a:pPr>
              <a:lnSpc>
                <a:spcPct val="80000"/>
              </a:lnSpc>
              <a:buFontTx/>
              <a:buNone/>
            </a:pPr>
            <a:r>
              <a:rPr lang="en-GB" altLang="en-US" sz="2000"/>
              <a:t>	Planning Code stipulates the various criteria to be adopted during</a:t>
            </a:r>
          </a:p>
          <a:p>
            <a:pPr>
              <a:lnSpc>
                <a:spcPct val="80000"/>
              </a:lnSpc>
              <a:buFontTx/>
              <a:buNone/>
            </a:pPr>
            <a:r>
              <a:rPr lang="en-GB" altLang="en-US" sz="2000"/>
              <a:t>	the planning process</a:t>
            </a:r>
            <a:endParaRPr lang="en-US" altLang="en-US" sz="2000"/>
          </a:p>
        </p:txBody>
      </p:sp>
      <p:sp>
        <p:nvSpPr>
          <p:cNvPr id="17412" name="Date Placeholder 1">
            <a:extLst>
              <a:ext uri="{FF2B5EF4-FFF2-40B4-BE49-F238E27FC236}">
                <a16:creationId xmlns:a16="http://schemas.microsoft.com/office/drawing/2014/main" id="{CAEDA4A1-9C29-4B4D-843A-9A7BE0D909F5}"/>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652DACD0-B262-4EEC-B52F-DDF97B594D2D}" type="datetime1">
              <a:rPr lang="en-US" altLang="en-US" sz="1200"/>
              <a:pPr/>
              <a:t>1/30/2020</a:t>
            </a:fld>
            <a:endParaRPr lang="en-US" altLang="en-US" sz="1200"/>
          </a:p>
        </p:txBody>
      </p:sp>
      <p:sp>
        <p:nvSpPr>
          <p:cNvPr id="17413" name="Slide Number Placeholder 2">
            <a:extLst>
              <a:ext uri="{FF2B5EF4-FFF2-40B4-BE49-F238E27FC236}">
                <a16:creationId xmlns:a16="http://schemas.microsoft.com/office/drawing/2014/main" id="{9BC4CEB1-FCD1-4134-ADC7-07964649AABA}"/>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7C45E40-B29D-4CBB-B9BD-11B6B2F4F571}" type="slidenum">
              <a:rPr lang="en-US" altLang="en-US" sz="1200">
                <a:latin typeface="Arial Black" panose="020B0A04020102020204" pitchFamily="34" charset="0"/>
              </a:rPr>
              <a:pPr/>
              <a:t>12</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DC7CAEB7-FE50-40B0-B001-540BBEE6F3DA}"/>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Structure of IEGC</a:t>
            </a:r>
            <a:endParaRPr lang="en-US" altLang="en-US" sz="3800" b="1">
              <a:solidFill>
                <a:schemeClr val="tx1"/>
              </a:solidFill>
              <a:latin typeface="Verdana" panose="020B0604030504040204" pitchFamily="34" charset="0"/>
            </a:endParaRPr>
          </a:p>
        </p:txBody>
      </p:sp>
      <p:sp>
        <p:nvSpPr>
          <p:cNvPr id="19459" name="Rectangle 3">
            <a:extLst>
              <a:ext uri="{FF2B5EF4-FFF2-40B4-BE49-F238E27FC236}">
                <a16:creationId xmlns:a16="http://schemas.microsoft.com/office/drawing/2014/main" id="{22CCDD28-2A41-493F-9079-0A1A2DC37C62}"/>
              </a:ext>
            </a:extLst>
          </p:cNvPr>
          <p:cNvSpPr>
            <a:spLocks noGrp="1" noChangeArrowheads="1"/>
          </p:cNvSpPr>
          <p:nvPr>
            <p:ph type="body" idx="1"/>
          </p:nvPr>
        </p:nvSpPr>
        <p:spPr>
          <a:xfrm>
            <a:off x="381000" y="838200"/>
            <a:ext cx="8305800" cy="5257800"/>
          </a:xfrm>
        </p:spPr>
        <p:txBody>
          <a:bodyPr/>
          <a:lstStyle/>
          <a:p>
            <a:pPr>
              <a:lnSpc>
                <a:spcPct val="80000"/>
              </a:lnSpc>
              <a:buFontTx/>
              <a:buNone/>
            </a:pPr>
            <a:r>
              <a:rPr lang="en-US" altLang="en-US" sz="3600" b="1"/>
              <a:t>	</a:t>
            </a:r>
            <a:endParaRPr lang="en-US" altLang="en-US" sz="1400" b="1"/>
          </a:p>
          <a:p>
            <a:pPr>
              <a:lnSpc>
                <a:spcPct val="80000"/>
              </a:lnSpc>
            </a:pPr>
            <a:r>
              <a:rPr lang="en-GB" altLang="en-US" sz="2000" b="1"/>
              <a:t>iii) Part 4: Connection Code</a:t>
            </a:r>
          </a:p>
          <a:p>
            <a:pPr>
              <a:lnSpc>
                <a:spcPct val="80000"/>
              </a:lnSpc>
              <a:buFontTx/>
              <a:buNone/>
            </a:pPr>
            <a:r>
              <a:rPr lang="en-GB" altLang="en-US" sz="2000"/>
              <a:t>	This Part specifies minimum technical and design criteria to be</a:t>
            </a:r>
          </a:p>
          <a:p>
            <a:pPr>
              <a:lnSpc>
                <a:spcPct val="80000"/>
              </a:lnSpc>
              <a:buFontTx/>
              <a:buNone/>
            </a:pPr>
            <a:r>
              <a:rPr lang="en-GB" altLang="en-US" sz="2000"/>
              <a:t>	complied with by STU, CTU and any User connected to the system</a:t>
            </a:r>
          </a:p>
          <a:p>
            <a:pPr>
              <a:lnSpc>
                <a:spcPct val="80000"/>
              </a:lnSpc>
              <a:buFontTx/>
              <a:buNone/>
            </a:pPr>
            <a:r>
              <a:rPr lang="en-GB" altLang="en-US" sz="2000"/>
              <a:t>	or seeking connection to the ISTS, to maintain uniformity and</a:t>
            </a:r>
          </a:p>
          <a:p>
            <a:pPr>
              <a:lnSpc>
                <a:spcPct val="80000"/>
              </a:lnSpc>
              <a:buFontTx/>
              <a:buNone/>
            </a:pPr>
            <a:r>
              <a:rPr lang="en-GB" altLang="en-US" sz="2000"/>
              <a:t>	quality across the system. This also includes procedure for connection to the ISTS</a:t>
            </a:r>
          </a:p>
          <a:p>
            <a:pPr>
              <a:lnSpc>
                <a:spcPct val="80000"/>
              </a:lnSpc>
              <a:buFontTx/>
              <a:buNone/>
            </a:pPr>
            <a:r>
              <a:rPr lang="en-GB" altLang="en-US" sz="2000" b="1"/>
              <a:t>	iv) Part 5: Operating Code</a:t>
            </a:r>
          </a:p>
          <a:p>
            <a:pPr>
              <a:lnSpc>
                <a:spcPct val="80000"/>
              </a:lnSpc>
              <a:buFontTx/>
              <a:buNone/>
            </a:pPr>
            <a:r>
              <a:rPr lang="en-GB" altLang="en-US" sz="2000"/>
              <a:t>	This Part describes the operational philosophy to maintain efficient,</a:t>
            </a:r>
          </a:p>
          <a:p>
            <a:pPr>
              <a:lnSpc>
                <a:spcPct val="80000"/>
              </a:lnSpc>
              <a:buFontTx/>
              <a:buNone/>
            </a:pPr>
            <a:r>
              <a:rPr lang="en-GB" altLang="en-US" sz="2000"/>
              <a:t>	secure and reliable Grid Operation and contains the following</a:t>
            </a:r>
          </a:p>
          <a:p>
            <a:pPr>
              <a:lnSpc>
                <a:spcPct val="80000"/>
              </a:lnSpc>
              <a:buFontTx/>
              <a:buNone/>
            </a:pPr>
            <a:r>
              <a:rPr lang="en-GB" altLang="en-US" sz="2000"/>
              <a:t>	sections.</a:t>
            </a:r>
          </a:p>
          <a:p>
            <a:pPr>
              <a:lnSpc>
                <a:spcPct val="80000"/>
              </a:lnSpc>
              <a:buFontTx/>
              <a:buNone/>
            </a:pPr>
            <a:r>
              <a:rPr lang="en-GB" altLang="en-US" sz="2000"/>
              <a:t>	(a) </a:t>
            </a:r>
            <a:r>
              <a:rPr lang="en-GB" altLang="en-US" sz="2000" b="1"/>
              <a:t>Operating Philosophy</a:t>
            </a:r>
          </a:p>
          <a:p>
            <a:pPr>
              <a:lnSpc>
                <a:spcPct val="80000"/>
              </a:lnSpc>
              <a:buFontTx/>
              <a:buNone/>
            </a:pPr>
            <a:r>
              <a:rPr lang="en-GB" altLang="en-US" sz="2000"/>
              <a:t>	(b) </a:t>
            </a:r>
            <a:r>
              <a:rPr lang="en-GB" altLang="en-US" sz="2000" b="1"/>
              <a:t>System security aspects</a:t>
            </a:r>
          </a:p>
          <a:p>
            <a:pPr>
              <a:lnSpc>
                <a:spcPct val="80000"/>
              </a:lnSpc>
              <a:buFontTx/>
              <a:buNone/>
            </a:pPr>
            <a:r>
              <a:rPr lang="en-GB" altLang="en-US" sz="2000"/>
              <a:t>	This section describes the general security aspects to be</a:t>
            </a:r>
          </a:p>
          <a:p>
            <a:pPr>
              <a:lnSpc>
                <a:spcPct val="80000"/>
              </a:lnSpc>
              <a:buFontTx/>
              <a:buNone/>
            </a:pPr>
            <a:r>
              <a:rPr lang="en-GB" altLang="en-US" sz="2000"/>
              <a:t>	followed by generating companies and all Regional Entities,</a:t>
            </a:r>
          </a:p>
          <a:p>
            <a:pPr>
              <a:lnSpc>
                <a:spcPct val="80000"/>
              </a:lnSpc>
              <a:buFontTx/>
              <a:buNone/>
            </a:pPr>
            <a:r>
              <a:rPr lang="en-GB" altLang="en-US" sz="2000"/>
              <a:t>	CTU, STU, and all other Users of the Grid.</a:t>
            </a:r>
            <a:endParaRPr lang="en-US" altLang="en-US" sz="2000"/>
          </a:p>
        </p:txBody>
      </p:sp>
      <p:sp>
        <p:nvSpPr>
          <p:cNvPr id="19460" name="Date Placeholder 1">
            <a:extLst>
              <a:ext uri="{FF2B5EF4-FFF2-40B4-BE49-F238E27FC236}">
                <a16:creationId xmlns:a16="http://schemas.microsoft.com/office/drawing/2014/main" id="{9EFB4415-4490-40FB-83DB-283F4AFC5A12}"/>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DEDBDDD9-2184-411E-B80A-75FE31DACE31}" type="datetime1">
              <a:rPr lang="en-US" altLang="en-US" sz="1200"/>
              <a:pPr/>
              <a:t>1/30/2020</a:t>
            </a:fld>
            <a:endParaRPr lang="en-US" altLang="en-US" sz="1200"/>
          </a:p>
        </p:txBody>
      </p:sp>
      <p:sp>
        <p:nvSpPr>
          <p:cNvPr id="19461" name="Slide Number Placeholder 2">
            <a:extLst>
              <a:ext uri="{FF2B5EF4-FFF2-40B4-BE49-F238E27FC236}">
                <a16:creationId xmlns:a16="http://schemas.microsoft.com/office/drawing/2014/main" id="{6D7D4650-EB42-4514-829B-36A97449256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DE5182-70C3-4FA6-B63D-7DC3D5C1D5FF}" type="slidenum">
              <a:rPr lang="en-US" altLang="en-US" sz="1200">
                <a:latin typeface="Arial Black" panose="020B0A04020102020204" pitchFamily="34" charset="0"/>
              </a:rPr>
              <a:pPr/>
              <a:t>13</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A86EEC84-3DAA-454F-AB5F-B50E2F4B65D5}"/>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Structure of IEGC</a:t>
            </a:r>
            <a:endParaRPr lang="en-US" altLang="en-US" sz="3800" b="1">
              <a:solidFill>
                <a:schemeClr val="tx1"/>
              </a:solidFill>
              <a:latin typeface="Verdana" panose="020B0604030504040204" pitchFamily="34" charset="0"/>
            </a:endParaRPr>
          </a:p>
        </p:txBody>
      </p:sp>
      <p:sp>
        <p:nvSpPr>
          <p:cNvPr id="21507" name="Rectangle 3">
            <a:extLst>
              <a:ext uri="{FF2B5EF4-FFF2-40B4-BE49-F238E27FC236}">
                <a16:creationId xmlns:a16="http://schemas.microsoft.com/office/drawing/2014/main" id="{282813B3-197B-4C8C-80CD-5734131D6D77}"/>
              </a:ext>
            </a:extLst>
          </p:cNvPr>
          <p:cNvSpPr>
            <a:spLocks noGrp="1" noChangeArrowheads="1"/>
          </p:cNvSpPr>
          <p:nvPr>
            <p:ph type="body" idx="1"/>
          </p:nvPr>
        </p:nvSpPr>
        <p:spPr>
          <a:xfrm>
            <a:off x="381000" y="838200"/>
            <a:ext cx="8305800" cy="5257800"/>
          </a:xfrm>
        </p:spPr>
        <p:txBody>
          <a:bodyPr/>
          <a:lstStyle/>
          <a:p>
            <a:pPr>
              <a:lnSpc>
                <a:spcPct val="80000"/>
              </a:lnSpc>
              <a:buFontTx/>
              <a:buNone/>
            </a:pPr>
            <a:r>
              <a:rPr lang="en-US" altLang="en-US" sz="3600" b="1"/>
              <a:t>	</a:t>
            </a:r>
            <a:endParaRPr lang="en-US" altLang="en-US" sz="1400" b="1"/>
          </a:p>
          <a:p>
            <a:pPr>
              <a:lnSpc>
                <a:spcPct val="80000"/>
              </a:lnSpc>
              <a:buFontTx/>
              <a:buNone/>
            </a:pPr>
            <a:r>
              <a:rPr lang="en-GB" altLang="en-US" sz="2000"/>
              <a:t>	(c) </a:t>
            </a:r>
            <a:r>
              <a:rPr lang="en-GB" altLang="en-US" sz="2000" b="1"/>
              <a:t>Demand Estimation for operational purposes</a:t>
            </a:r>
          </a:p>
          <a:p>
            <a:pPr>
              <a:lnSpc>
                <a:spcPct val="80000"/>
              </a:lnSpc>
              <a:buFontTx/>
              <a:buNone/>
            </a:pPr>
            <a:r>
              <a:rPr lang="en-GB" altLang="en-US" sz="2000"/>
              <a:t>	This section details the procedures to estimate the demand</a:t>
            </a:r>
          </a:p>
          <a:p>
            <a:pPr>
              <a:lnSpc>
                <a:spcPct val="80000"/>
              </a:lnSpc>
              <a:buFontTx/>
              <a:buNone/>
            </a:pPr>
            <a:r>
              <a:rPr lang="en-GB" altLang="en-US" sz="2000"/>
              <a:t>	by the SEB/distribution licensees for their systems / SLDCs</a:t>
            </a:r>
          </a:p>
          <a:p>
            <a:pPr>
              <a:lnSpc>
                <a:spcPct val="80000"/>
              </a:lnSpc>
              <a:buFontTx/>
              <a:buNone/>
            </a:pPr>
            <a:r>
              <a:rPr lang="en-GB" altLang="en-US" sz="2000"/>
              <a:t>	in their control area for the day/week/month/year ahead,</a:t>
            </a:r>
          </a:p>
          <a:p>
            <a:pPr>
              <a:lnSpc>
                <a:spcPct val="80000"/>
              </a:lnSpc>
              <a:buFontTx/>
              <a:buNone/>
            </a:pPr>
            <a:r>
              <a:rPr lang="en-GB" altLang="en-US" sz="2000"/>
              <a:t>	which shall be used for operational planning.</a:t>
            </a:r>
          </a:p>
          <a:p>
            <a:pPr>
              <a:lnSpc>
                <a:spcPct val="80000"/>
              </a:lnSpc>
              <a:buFontTx/>
              <a:buNone/>
            </a:pPr>
            <a:r>
              <a:rPr lang="en-GB" altLang="en-US" sz="2000"/>
              <a:t>	(d) </a:t>
            </a:r>
            <a:r>
              <a:rPr lang="en-GB" altLang="en-US" sz="2000" b="1"/>
              <a:t>Demand management</a:t>
            </a:r>
          </a:p>
          <a:p>
            <a:pPr>
              <a:lnSpc>
                <a:spcPct val="80000"/>
              </a:lnSpc>
              <a:buFontTx/>
              <a:buNone/>
            </a:pPr>
            <a:r>
              <a:rPr lang="en-GB" altLang="en-US" sz="2000"/>
              <a:t>	This section identifies the methodology to be adopted for</a:t>
            </a:r>
          </a:p>
          <a:p>
            <a:pPr>
              <a:lnSpc>
                <a:spcPct val="80000"/>
              </a:lnSpc>
              <a:buFontTx/>
              <a:buNone/>
            </a:pPr>
            <a:r>
              <a:rPr lang="en-GB" altLang="en-US" sz="2000"/>
              <a:t>	demand control by each SEB/SLDC/Distribution Licensee/</a:t>
            </a:r>
          </a:p>
          <a:p>
            <a:pPr>
              <a:lnSpc>
                <a:spcPct val="80000"/>
              </a:lnSpc>
              <a:buFontTx/>
              <a:buNone/>
            </a:pPr>
            <a:r>
              <a:rPr lang="en-GB" altLang="en-US" sz="2000"/>
              <a:t>	bulk consumer depending on, overdrawal by the entity,</a:t>
            </a:r>
          </a:p>
          <a:p>
            <a:pPr>
              <a:lnSpc>
                <a:spcPct val="80000"/>
              </a:lnSpc>
              <a:buFontTx/>
              <a:buNone/>
            </a:pPr>
            <a:r>
              <a:rPr lang="en-GB" altLang="en-US" sz="2000"/>
              <a:t>	frequency, voltage and transmission congestion. and any</a:t>
            </a:r>
          </a:p>
          <a:p>
            <a:pPr>
              <a:lnSpc>
                <a:spcPct val="80000"/>
              </a:lnSpc>
              <a:buFontTx/>
              <a:buNone/>
            </a:pPr>
            <a:r>
              <a:rPr lang="en-GB" altLang="en-US" sz="2000"/>
              <a:t>	other requirement of grid security.</a:t>
            </a:r>
          </a:p>
          <a:p>
            <a:pPr>
              <a:lnSpc>
                <a:spcPct val="80000"/>
              </a:lnSpc>
              <a:buFontTx/>
              <a:buNone/>
            </a:pPr>
            <a:r>
              <a:rPr lang="en-GB" altLang="en-US" sz="2000"/>
              <a:t>	(e) </a:t>
            </a:r>
            <a:r>
              <a:rPr lang="en-GB" altLang="en-US" sz="2000" b="1"/>
              <a:t>Periodic Reports</a:t>
            </a:r>
          </a:p>
          <a:p>
            <a:pPr>
              <a:lnSpc>
                <a:spcPct val="80000"/>
              </a:lnSpc>
              <a:buFontTx/>
              <a:buNone/>
            </a:pPr>
            <a:r>
              <a:rPr lang="en-GB" altLang="en-US" sz="2000"/>
              <a:t>	This section provides various provisions for reporting of the</a:t>
            </a:r>
          </a:p>
          <a:p>
            <a:pPr>
              <a:lnSpc>
                <a:spcPct val="80000"/>
              </a:lnSpc>
              <a:buFontTx/>
              <a:buNone/>
            </a:pPr>
            <a:r>
              <a:rPr lang="en-GB" altLang="en-US" sz="2000"/>
              <a:t>	operating parameters of the grid such as frequency profile etc.</a:t>
            </a:r>
            <a:endParaRPr lang="en-US" altLang="en-US" sz="2000"/>
          </a:p>
        </p:txBody>
      </p:sp>
      <p:sp>
        <p:nvSpPr>
          <p:cNvPr id="21508" name="Date Placeholder 1">
            <a:extLst>
              <a:ext uri="{FF2B5EF4-FFF2-40B4-BE49-F238E27FC236}">
                <a16:creationId xmlns:a16="http://schemas.microsoft.com/office/drawing/2014/main" id="{27A9F3CB-FF77-4337-B518-5D8E76182E7A}"/>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64986F6E-BDDC-4856-8AF4-1D46BA0DCB62}" type="datetime1">
              <a:rPr lang="en-US" altLang="en-US" sz="1200"/>
              <a:pPr/>
              <a:t>1/30/2020</a:t>
            </a:fld>
            <a:endParaRPr lang="en-US" altLang="en-US" sz="1200"/>
          </a:p>
        </p:txBody>
      </p:sp>
      <p:sp>
        <p:nvSpPr>
          <p:cNvPr id="21509" name="Slide Number Placeholder 2">
            <a:extLst>
              <a:ext uri="{FF2B5EF4-FFF2-40B4-BE49-F238E27FC236}">
                <a16:creationId xmlns:a16="http://schemas.microsoft.com/office/drawing/2014/main" id="{2AB4D340-11CC-4145-85FD-0E637A85441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298D8992-D755-4B54-9C4F-4B093D6B8C45}" type="slidenum">
              <a:rPr lang="en-US" altLang="en-US" sz="1200">
                <a:latin typeface="Arial Black" panose="020B0A04020102020204" pitchFamily="34" charset="0"/>
              </a:rPr>
              <a:pPr/>
              <a:t>14</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146B25D2-B0D3-430E-8962-55C274620692}"/>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Structure of IEGC</a:t>
            </a:r>
            <a:endParaRPr lang="en-US" altLang="en-US" sz="3800" b="1">
              <a:solidFill>
                <a:schemeClr val="tx1"/>
              </a:solidFill>
              <a:latin typeface="Verdana" panose="020B0604030504040204" pitchFamily="34" charset="0"/>
            </a:endParaRPr>
          </a:p>
        </p:txBody>
      </p:sp>
      <p:sp>
        <p:nvSpPr>
          <p:cNvPr id="23555" name="Rectangle 3">
            <a:extLst>
              <a:ext uri="{FF2B5EF4-FFF2-40B4-BE49-F238E27FC236}">
                <a16:creationId xmlns:a16="http://schemas.microsoft.com/office/drawing/2014/main" id="{E2B01FF6-D28C-4744-A3CC-AA71881A2D5D}"/>
              </a:ext>
            </a:extLst>
          </p:cNvPr>
          <p:cNvSpPr>
            <a:spLocks noGrp="1" noChangeArrowheads="1"/>
          </p:cNvSpPr>
          <p:nvPr>
            <p:ph type="body" idx="1"/>
          </p:nvPr>
        </p:nvSpPr>
        <p:spPr>
          <a:xfrm>
            <a:off x="381000" y="838200"/>
            <a:ext cx="8305800" cy="5257800"/>
          </a:xfrm>
        </p:spPr>
        <p:txBody>
          <a:bodyPr/>
          <a:lstStyle/>
          <a:p>
            <a:pPr>
              <a:lnSpc>
                <a:spcPct val="80000"/>
              </a:lnSpc>
              <a:buFontTx/>
              <a:buNone/>
            </a:pPr>
            <a:r>
              <a:rPr lang="en-US" altLang="en-US" sz="3600" b="1"/>
              <a:t>	</a:t>
            </a:r>
            <a:endParaRPr lang="en-US" altLang="en-US" sz="1400" b="1"/>
          </a:p>
          <a:p>
            <a:pPr>
              <a:lnSpc>
                <a:spcPct val="80000"/>
              </a:lnSpc>
              <a:buFontTx/>
              <a:buNone/>
            </a:pPr>
            <a:r>
              <a:rPr lang="en-GB" altLang="en-US"/>
              <a:t>	</a:t>
            </a:r>
            <a:r>
              <a:rPr lang="en-GB" altLang="en-US" sz="2000"/>
              <a:t>(f) </a:t>
            </a:r>
            <a:r>
              <a:rPr lang="en-GB" altLang="en-US" sz="2000" b="1"/>
              <a:t>Operational liaison</a:t>
            </a:r>
          </a:p>
          <a:p>
            <a:pPr>
              <a:lnSpc>
                <a:spcPct val="80000"/>
              </a:lnSpc>
              <a:buFontTx/>
              <a:buNone/>
            </a:pPr>
            <a:r>
              <a:rPr lang="en-GB" altLang="en-US" sz="2000"/>
              <a:t>	This section sets out the requirement for the exchange of</a:t>
            </a:r>
          </a:p>
          <a:p>
            <a:pPr>
              <a:lnSpc>
                <a:spcPct val="80000"/>
              </a:lnSpc>
              <a:buFontTx/>
              <a:buNone/>
            </a:pPr>
            <a:r>
              <a:rPr lang="en-GB" altLang="en-US" sz="2000"/>
              <a:t>	information in relation to normal operation and/or events in</a:t>
            </a:r>
          </a:p>
          <a:p>
            <a:pPr>
              <a:lnSpc>
                <a:spcPct val="80000"/>
              </a:lnSpc>
              <a:buFontTx/>
              <a:buNone/>
            </a:pPr>
            <a:r>
              <a:rPr lang="en-GB" altLang="en-US" sz="2000"/>
              <a:t>	the grid.</a:t>
            </a:r>
          </a:p>
          <a:p>
            <a:pPr>
              <a:lnSpc>
                <a:spcPct val="80000"/>
              </a:lnSpc>
              <a:buFontTx/>
              <a:buNone/>
            </a:pPr>
            <a:r>
              <a:rPr lang="en-GB" altLang="en-US" sz="2000"/>
              <a:t>	(g) </a:t>
            </a:r>
            <a:r>
              <a:rPr lang="en-GB" altLang="en-US" sz="2000" b="1"/>
              <a:t>Outage Planning</a:t>
            </a:r>
          </a:p>
          <a:p>
            <a:pPr>
              <a:lnSpc>
                <a:spcPct val="80000"/>
              </a:lnSpc>
              <a:buFontTx/>
              <a:buNone/>
            </a:pPr>
            <a:r>
              <a:rPr lang="en-GB" altLang="en-US" sz="2000"/>
              <a:t>	This section indicates procedure for outage planning.</a:t>
            </a:r>
          </a:p>
          <a:p>
            <a:pPr>
              <a:lnSpc>
                <a:spcPct val="80000"/>
              </a:lnSpc>
              <a:buFontTx/>
              <a:buNone/>
            </a:pPr>
            <a:r>
              <a:rPr lang="en-GB" altLang="en-US" sz="2000"/>
              <a:t>	(h) </a:t>
            </a:r>
            <a:r>
              <a:rPr lang="en-GB" altLang="en-US" sz="2000" b="1"/>
              <a:t>Recovery procedures</a:t>
            </a:r>
          </a:p>
          <a:p>
            <a:pPr>
              <a:lnSpc>
                <a:spcPct val="80000"/>
              </a:lnSpc>
              <a:buFontTx/>
              <a:buNone/>
            </a:pPr>
            <a:r>
              <a:rPr lang="en-GB" altLang="en-US" sz="2000"/>
              <a:t>	This section contains the procedures to be adopted following</a:t>
            </a:r>
          </a:p>
          <a:p>
            <a:pPr>
              <a:lnSpc>
                <a:spcPct val="80000"/>
              </a:lnSpc>
              <a:buFontTx/>
              <a:buNone/>
            </a:pPr>
            <a:r>
              <a:rPr lang="en-GB" altLang="en-US" sz="2000"/>
              <a:t>	a major grid disturbance, for black start and</a:t>
            </a:r>
          </a:p>
          <a:p>
            <a:pPr>
              <a:lnSpc>
                <a:spcPct val="80000"/>
              </a:lnSpc>
              <a:buFontTx/>
              <a:buNone/>
            </a:pPr>
            <a:r>
              <a:rPr lang="en-GB" altLang="en-US" sz="2000"/>
              <a:t>	resynchronization of islands, etc.</a:t>
            </a:r>
          </a:p>
          <a:p>
            <a:pPr>
              <a:lnSpc>
                <a:spcPct val="80000"/>
              </a:lnSpc>
              <a:buFontTx/>
              <a:buNone/>
            </a:pPr>
            <a:r>
              <a:rPr lang="en-GB" altLang="en-US" sz="2000"/>
              <a:t>	(i) </a:t>
            </a:r>
            <a:r>
              <a:rPr lang="en-GB" altLang="en-US" sz="2000" b="1"/>
              <a:t>Event Information</a:t>
            </a:r>
          </a:p>
          <a:p>
            <a:pPr>
              <a:lnSpc>
                <a:spcPct val="80000"/>
              </a:lnSpc>
              <a:buFontTx/>
              <a:buNone/>
            </a:pPr>
            <a:r>
              <a:rPr lang="en-GB" altLang="en-US" sz="2000"/>
              <a:t>	This section indicates the procedure by which events are</a:t>
            </a:r>
          </a:p>
          <a:p>
            <a:pPr>
              <a:lnSpc>
                <a:spcPct val="80000"/>
              </a:lnSpc>
              <a:buFontTx/>
              <a:buNone/>
            </a:pPr>
            <a:r>
              <a:rPr lang="en-GB" altLang="en-US" sz="2000"/>
              <a:t>	reported and the related information exchange requirements</a:t>
            </a:r>
          </a:p>
          <a:p>
            <a:pPr>
              <a:lnSpc>
                <a:spcPct val="80000"/>
              </a:lnSpc>
              <a:buFontTx/>
              <a:buNone/>
            </a:pPr>
            <a:r>
              <a:rPr lang="en-GB" altLang="en-US" sz="2000"/>
              <a:t>	etc</a:t>
            </a:r>
            <a:endParaRPr lang="en-US" altLang="en-US" sz="2000"/>
          </a:p>
        </p:txBody>
      </p:sp>
      <p:sp>
        <p:nvSpPr>
          <p:cNvPr id="23556" name="Date Placeholder 1">
            <a:extLst>
              <a:ext uri="{FF2B5EF4-FFF2-40B4-BE49-F238E27FC236}">
                <a16:creationId xmlns:a16="http://schemas.microsoft.com/office/drawing/2014/main" id="{B172BA19-01F1-4371-B206-D4ACC7B6EC72}"/>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ABE706D3-2757-406E-85D4-4F3840B844B4}" type="datetime1">
              <a:rPr lang="en-US" altLang="en-US" sz="1200"/>
              <a:pPr/>
              <a:t>1/30/2020</a:t>
            </a:fld>
            <a:endParaRPr lang="en-US" altLang="en-US" sz="1200"/>
          </a:p>
        </p:txBody>
      </p:sp>
      <p:sp>
        <p:nvSpPr>
          <p:cNvPr id="23557" name="Slide Number Placeholder 2">
            <a:extLst>
              <a:ext uri="{FF2B5EF4-FFF2-40B4-BE49-F238E27FC236}">
                <a16:creationId xmlns:a16="http://schemas.microsoft.com/office/drawing/2014/main" id="{93C6FB2E-D26C-4BCF-8787-76A696FC487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3BC931F7-A63F-4A46-B234-80F02228971B}" type="slidenum">
              <a:rPr lang="en-US" altLang="en-US" sz="1200">
                <a:latin typeface="Arial Black" panose="020B0A04020102020204" pitchFamily="34" charset="0"/>
              </a:rPr>
              <a:pPr/>
              <a:t>15</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37735A4B-421B-49FC-B942-0EF09B89B957}"/>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Structure of IEGC</a:t>
            </a:r>
            <a:endParaRPr lang="en-US" altLang="en-US" sz="3800" b="1">
              <a:solidFill>
                <a:schemeClr val="tx1"/>
              </a:solidFill>
              <a:latin typeface="Verdana" panose="020B0604030504040204" pitchFamily="34" charset="0"/>
            </a:endParaRPr>
          </a:p>
        </p:txBody>
      </p:sp>
      <p:sp>
        <p:nvSpPr>
          <p:cNvPr id="25603" name="Rectangle 3">
            <a:extLst>
              <a:ext uri="{FF2B5EF4-FFF2-40B4-BE49-F238E27FC236}">
                <a16:creationId xmlns:a16="http://schemas.microsoft.com/office/drawing/2014/main" id="{F92C7B02-7545-43DD-8907-D1D08D83DD1A}"/>
              </a:ext>
            </a:extLst>
          </p:cNvPr>
          <p:cNvSpPr>
            <a:spLocks noGrp="1" noChangeArrowheads="1"/>
          </p:cNvSpPr>
          <p:nvPr>
            <p:ph type="body" idx="1"/>
          </p:nvPr>
        </p:nvSpPr>
        <p:spPr>
          <a:xfrm>
            <a:off x="381000" y="838200"/>
            <a:ext cx="8305800" cy="5257800"/>
          </a:xfrm>
        </p:spPr>
        <p:txBody>
          <a:bodyPr/>
          <a:lstStyle/>
          <a:p>
            <a:pPr>
              <a:lnSpc>
                <a:spcPct val="80000"/>
              </a:lnSpc>
              <a:buFontTx/>
              <a:buNone/>
            </a:pPr>
            <a:r>
              <a:rPr lang="en-US" altLang="en-US" sz="2800" b="1"/>
              <a:t>	</a:t>
            </a:r>
            <a:endParaRPr lang="en-US" altLang="en-US" sz="1000" b="1"/>
          </a:p>
          <a:p>
            <a:pPr>
              <a:lnSpc>
                <a:spcPct val="80000"/>
              </a:lnSpc>
              <a:buFontTx/>
              <a:buNone/>
            </a:pPr>
            <a:r>
              <a:rPr lang="en-GB" altLang="en-US" sz="2400"/>
              <a:t>	</a:t>
            </a:r>
            <a:r>
              <a:rPr lang="en-GB" altLang="en-US" sz="1600" b="1"/>
              <a:t>v) Part 6: Scheduling and Despatch Code</a:t>
            </a:r>
          </a:p>
          <a:p>
            <a:pPr>
              <a:lnSpc>
                <a:spcPct val="80000"/>
              </a:lnSpc>
              <a:buFontTx/>
              <a:buNone/>
            </a:pPr>
            <a:endParaRPr lang="en-GB" altLang="en-US" sz="1600" b="1"/>
          </a:p>
          <a:p>
            <a:pPr>
              <a:lnSpc>
                <a:spcPct val="80000"/>
              </a:lnSpc>
              <a:buFontTx/>
              <a:buNone/>
            </a:pPr>
            <a:r>
              <a:rPr lang="en-GB" altLang="en-US" sz="1600"/>
              <a:t>	This section deals with the procedure to be adopted for scheduling and Despatch of generation of the Inter-State Generating Stations (ISGS) and scheduling for other transactions through long-term access, medium-term and short-term open access including complementary commercial mechanisms, on a day-ahead and intra-day basis with the process of the flow of 	information between the ISGS, National Load Despatch Centre (NLDC), Regional Load Despatch Centre (RLDC), Power Exchanges and the State Load Despatch Centres (SLDCs), and other concerned persons .</a:t>
            </a:r>
          </a:p>
          <a:p>
            <a:pPr>
              <a:lnSpc>
                <a:spcPct val="80000"/>
              </a:lnSpc>
              <a:buFontTx/>
              <a:buNone/>
            </a:pPr>
            <a:endParaRPr lang="en-GB" altLang="en-US" sz="1600"/>
          </a:p>
          <a:p>
            <a:pPr>
              <a:lnSpc>
                <a:spcPct val="80000"/>
              </a:lnSpc>
              <a:buFontTx/>
              <a:buNone/>
            </a:pPr>
            <a:r>
              <a:rPr lang="en-GB" altLang="en-US" sz="1600"/>
              <a:t>	Most of the wind and solar energy sources are presently connected and in future are likely to be connected to the STU or the State’s distribution utility. However, keeping in view the variable nature of generation from such sources and the effect such variability has on the inter- state grid, and in view of the large-scale integration of such sources into the grid envisaged in view of the Government of India’s thrust on renewable sources of energy, scheduling of wind and solar energy sources has been</a:t>
            </a:r>
          </a:p>
          <a:p>
            <a:pPr>
              <a:lnSpc>
                <a:spcPct val="80000"/>
              </a:lnSpc>
              <a:buFontTx/>
              <a:buNone/>
            </a:pPr>
            <a:r>
              <a:rPr lang="en-GB" altLang="en-US" sz="1600"/>
              <a:t>	incorporated in this Code.</a:t>
            </a:r>
          </a:p>
          <a:p>
            <a:pPr>
              <a:lnSpc>
                <a:spcPct val="80000"/>
              </a:lnSpc>
              <a:buFontTx/>
              <a:buNone/>
            </a:pPr>
            <a:endParaRPr lang="en-GB" altLang="en-US" sz="1600"/>
          </a:p>
          <a:p>
            <a:pPr>
              <a:lnSpc>
                <a:spcPct val="80000"/>
              </a:lnSpc>
            </a:pPr>
            <a:r>
              <a:rPr lang="en-GB" altLang="en-US" sz="1600" b="1"/>
              <a:t>vi) Part 7: Miscellaneous</a:t>
            </a:r>
            <a:endParaRPr lang="en-US" altLang="en-US" sz="1600" b="1"/>
          </a:p>
        </p:txBody>
      </p:sp>
      <p:sp>
        <p:nvSpPr>
          <p:cNvPr id="25604" name="Date Placeholder 1">
            <a:extLst>
              <a:ext uri="{FF2B5EF4-FFF2-40B4-BE49-F238E27FC236}">
                <a16:creationId xmlns:a16="http://schemas.microsoft.com/office/drawing/2014/main" id="{71100DAD-0389-4B98-BE84-4BFBB38030B3}"/>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0BE8CDFE-48DD-4A76-B05A-150C252697A2}" type="datetime1">
              <a:rPr lang="en-US" altLang="en-US" sz="1200"/>
              <a:pPr/>
              <a:t>1/30/2020</a:t>
            </a:fld>
            <a:endParaRPr lang="en-US" altLang="en-US" sz="1200"/>
          </a:p>
        </p:txBody>
      </p:sp>
      <p:sp>
        <p:nvSpPr>
          <p:cNvPr id="25605" name="Slide Number Placeholder 2">
            <a:extLst>
              <a:ext uri="{FF2B5EF4-FFF2-40B4-BE49-F238E27FC236}">
                <a16:creationId xmlns:a16="http://schemas.microsoft.com/office/drawing/2014/main" id="{85090E7A-022D-4C99-BFCE-E49911301FF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096E646D-92A0-4E03-9A4B-324768928E37}" type="slidenum">
              <a:rPr lang="en-US" altLang="en-US" sz="1200">
                <a:latin typeface="Arial Black" panose="020B0A04020102020204" pitchFamily="34" charset="0"/>
              </a:rPr>
              <a:pPr/>
              <a:t>16</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CE336FC-B155-438C-AE07-3EEB3F61802D}"/>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Non -compliance of IEGC</a:t>
            </a:r>
            <a:endParaRPr lang="en-US" altLang="en-US" sz="3800" b="1">
              <a:solidFill>
                <a:schemeClr val="tx1"/>
              </a:solidFill>
              <a:latin typeface="Verdana" panose="020B0604030504040204" pitchFamily="34" charset="0"/>
            </a:endParaRPr>
          </a:p>
        </p:txBody>
      </p:sp>
      <p:sp>
        <p:nvSpPr>
          <p:cNvPr id="27651" name="Rectangle 3">
            <a:extLst>
              <a:ext uri="{FF2B5EF4-FFF2-40B4-BE49-F238E27FC236}">
                <a16:creationId xmlns:a16="http://schemas.microsoft.com/office/drawing/2014/main" id="{23AC51BA-AAB1-452D-B336-A702116A8A8D}"/>
              </a:ext>
            </a:extLst>
          </p:cNvPr>
          <p:cNvSpPr>
            <a:spLocks noGrp="1" noChangeArrowheads="1"/>
          </p:cNvSpPr>
          <p:nvPr>
            <p:ph type="body" idx="1"/>
          </p:nvPr>
        </p:nvSpPr>
        <p:spPr>
          <a:xfrm>
            <a:off x="152400" y="1295400"/>
            <a:ext cx="8077200" cy="6400800"/>
          </a:xfrm>
        </p:spPr>
        <p:txBody>
          <a:bodyPr/>
          <a:lstStyle/>
          <a:p>
            <a:pPr>
              <a:lnSpc>
                <a:spcPct val="80000"/>
              </a:lnSpc>
              <a:buFontTx/>
              <a:buNone/>
            </a:pPr>
            <a:r>
              <a:rPr lang="en-US" altLang="en-US" sz="800" b="1"/>
              <a:t>	</a:t>
            </a:r>
          </a:p>
          <a:p>
            <a:pPr>
              <a:lnSpc>
                <a:spcPct val="80000"/>
              </a:lnSpc>
              <a:buFontTx/>
              <a:buNone/>
            </a:pPr>
            <a:r>
              <a:rPr lang="en-GB" altLang="en-US" sz="2000"/>
              <a:t>	(i) RLDCs shall report to the Commission instances of serious or repeated violation of any of the provisions of the IEGC and incidences of persistent non-compliance of the directions of the RLDCs issued in order to exercise supervision and control required for ensuring stability of grid operations and for achieving the maximum economy and efficiency in the operation of the power system in the region under its control.</a:t>
            </a:r>
          </a:p>
          <a:p>
            <a:pPr>
              <a:lnSpc>
                <a:spcPct val="80000"/>
              </a:lnSpc>
              <a:buFontTx/>
              <a:buNone/>
            </a:pPr>
            <a:endParaRPr lang="en-GB" altLang="en-US" sz="2000"/>
          </a:p>
          <a:p>
            <a:pPr>
              <a:lnSpc>
                <a:spcPct val="80000"/>
              </a:lnSpc>
              <a:buFontTx/>
              <a:buNone/>
            </a:pPr>
            <a:r>
              <a:rPr lang="en-GB" altLang="en-US" sz="2000"/>
              <a:t>	(ii) The Regional Power Committee (RPC) in the region shall also continuously monitor the instances of non-compliance of the provisions of IEGC and try to sort out all operational issues and deliberate on the ways in which such cases of non-compliance are prevented in future by building consensus. The Member Secretary RPC may also report any issue that cannot be sorted out at the RPC forum to the Commission.The RPC shall also file monthly reports on status of UI payment and installation of capacitors by states vis-à-vis the requirement/targets, as decided in the RPC.</a:t>
            </a:r>
          </a:p>
          <a:p>
            <a:pPr>
              <a:lnSpc>
                <a:spcPct val="80000"/>
              </a:lnSpc>
            </a:pPr>
            <a:endParaRPr lang="en-GB" altLang="en-US" sz="2000"/>
          </a:p>
          <a:p>
            <a:pPr>
              <a:lnSpc>
                <a:spcPct val="80000"/>
              </a:lnSpc>
              <a:buFontTx/>
              <a:buNone/>
            </a:pPr>
            <a:r>
              <a:rPr lang="en-GB" altLang="en-US" sz="800"/>
              <a:t>	</a:t>
            </a:r>
            <a:endParaRPr lang="en-US" altLang="en-US" sz="800"/>
          </a:p>
        </p:txBody>
      </p:sp>
      <p:sp>
        <p:nvSpPr>
          <p:cNvPr id="27652" name="Date Placeholder 1">
            <a:extLst>
              <a:ext uri="{FF2B5EF4-FFF2-40B4-BE49-F238E27FC236}">
                <a16:creationId xmlns:a16="http://schemas.microsoft.com/office/drawing/2014/main" id="{D6F51D48-DCDD-47A5-9454-D90155A552B3}"/>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A7193D29-C243-4AD4-92CD-D978E131122D}" type="datetime1">
              <a:rPr lang="en-US" altLang="en-US" sz="1200"/>
              <a:pPr/>
              <a:t>1/30/2020</a:t>
            </a:fld>
            <a:endParaRPr lang="en-US" altLang="en-US" sz="1200"/>
          </a:p>
        </p:txBody>
      </p:sp>
      <p:sp>
        <p:nvSpPr>
          <p:cNvPr id="27653" name="Slide Number Placeholder 2">
            <a:extLst>
              <a:ext uri="{FF2B5EF4-FFF2-40B4-BE49-F238E27FC236}">
                <a16:creationId xmlns:a16="http://schemas.microsoft.com/office/drawing/2014/main" id="{A7484A62-0454-4394-AA0B-8569D7FC03C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F023526-6775-4F2E-84EA-57431F7DBA2A}" type="slidenum">
              <a:rPr lang="en-US" altLang="en-US" sz="1200">
                <a:latin typeface="Arial Black" panose="020B0A04020102020204" pitchFamily="34" charset="0"/>
              </a:rPr>
              <a:pPr/>
              <a:t>17</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9D7D640E-F308-448C-AC13-99CCD808AB1F}"/>
              </a:ext>
            </a:extLst>
          </p:cNvPr>
          <p:cNvSpPr>
            <a:spLocks noGrp="1" noChangeArrowheads="1"/>
          </p:cNvSpPr>
          <p:nvPr>
            <p:ph type="title"/>
          </p:nvPr>
        </p:nvSpPr>
        <p:spPr>
          <a:xfrm>
            <a:off x="76200" y="228600"/>
            <a:ext cx="8339138" cy="914400"/>
          </a:xfrm>
        </p:spPr>
        <p:txBody>
          <a:bodyPr/>
          <a:lstStyle/>
          <a:p>
            <a:r>
              <a:rPr lang="en-GB" altLang="en-US" sz="3800" b="1">
                <a:solidFill>
                  <a:schemeClr val="tx1"/>
                </a:solidFill>
                <a:latin typeface="Verdana" panose="020B0604030504040204" pitchFamily="34" charset="0"/>
              </a:rPr>
              <a:t>Non -compliance of IEGC</a:t>
            </a:r>
            <a:endParaRPr lang="en-US" altLang="en-US" sz="3800" b="1">
              <a:solidFill>
                <a:schemeClr val="tx1"/>
              </a:solidFill>
              <a:latin typeface="Verdana" panose="020B0604030504040204" pitchFamily="34" charset="0"/>
            </a:endParaRPr>
          </a:p>
        </p:txBody>
      </p:sp>
      <p:sp>
        <p:nvSpPr>
          <p:cNvPr id="29699" name="Rectangle 3">
            <a:extLst>
              <a:ext uri="{FF2B5EF4-FFF2-40B4-BE49-F238E27FC236}">
                <a16:creationId xmlns:a16="http://schemas.microsoft.com/office/drawing/2014/main" id="{B6E82D0B-518B-41CE-9EA4-A6DBCB1C0E20}"/>
              </a:ext>
            </a:extLst>
          </p:cNvPr>
          <p:cNvSpPr>
            <a:spLocks noGrp="1" noChangeArrowheads="1"/>
          </p:cNvSpPr>
          <p:nvPr>
            <p:ph type="body" idx="1"/>
          </p:nvPr>
        </p:nvSpPr>
        <p:spPr>
          <a:xfrm>
            <a:off x="381000" y="1752600"/>
            <a:ext cx="8077200" cy="5867400"/>
          </a:xfrm>
        </p:spPr>
        <p:txBody>
          <a:bodyPr/>
          <a:lstStyle/>
          <a:p>
            <a:pPr>
              <a:lnSpc>
                <a:spcPct val="80000"/>
              </a:lnSpc>
              <a:buFontTx/>
              <a:buNone/>
            </a:pPr>
            <a:r>
              <a:rPr lang="en-US" altLang="en-US" sz="2000" b="1"/>
              <a:t>	</a:t>
            </a:r>
            <a:endParaRPr lang="en-GB" altLang="en-US" sz="2000"/>
          </a:p>
          <a:p>
            <a:pPr>
              <a:lnSpc>
                <a:spcPct val="80000"/>
              </a:lnSpc>
              <a:buFontTx/>
              <a:buNone/>
            </a:pPr>
            <a:r>
              <a:rPr lang="en-GB" altLang="en-US" sz="2000"/>
              <a:t>	</a:t>
            </a:r>
            <a:r>
              <a:rPr lang="en-GB" altLang="en-US" sz="2400"/>
              <a:t>(iii) The Commission may initiate appropriate proceedings upon receipt of report of RPCs or RLDCs referred to in (i) and (ii) above respectively.</a:t>
            </a:r>
          </a:p>
          <a:p>
            <a:pPr>
              <a:lnSpc>
                <a:spcPct val="80000"/>
              </a:lnSpc>
              <a:buFontTx/>
              <a:buNone/>
            </a:pPr>
            <a:endParaRPr lang="en-GB" altLang="en-US" sz="2400"/>
          </a:p>
          <a:p>
            <a:pPr>
              <a:lnSpc>
                <a:spcPct val="80000"/>
              </a:lnSpc>
              <a:buFontTx/>
              <a:buNone/>
            </a:pPr>
            <a:r>
              <a:rPr lang="en-GB" altLang="en-US" sz="2400"/>
              <a:t>	(iv) In case of non-compliance of any provisions of the IEGC by NLDC, RLDC, SLDC, RPC and any other person the matter may be reported by any person to the CERC through petition. </a:t>
            </a:r>
          </a:p>
          <a:p>
            <a:pPr>
              <a:lnSpc>
                <a:spcPct val="80000"/>
              </a:lnSpc>
              <a:buFontTx/>
              <a:buNone/>
            </a:pPr>
            <a:endParaRPr lang="en-GB" altLang="en-US" sz="2400"/>
          </a:p>
          <a:p>
            <a:pPr>
              <a:lnSpc>
                <a:spcPct val="80000"/>
              </a:lnSpc>
              <a:buFontTx/>
              <a:buNone/>
            </a:pPr>
            <a:r>
              <a:rPr lang="en-GB" altLang="en-US" sz="2400"/>
              <a:t>	(v) Notwithstanding anything contained in these regulations, the Commission, may also take </a:t>
            </a:r>
            <a:r>
              <a:rPr lang="en-GB" altLang="en-US" sz="2400" i="1"/>
              <a:t>suo-motu </a:t>
            </a:r>
            <a:r>
              <a:rPr lang="en-GB" altLang="en-US" sz="2400"/>
              <a:t>action against any person, in case of non-compliance of any of the provisions of the IEGC.</a:t>
            </a:r>
            <a:endParaRPr lang="en-US" altLang="en-US" sz="2400"/>
          </a:p>
        </p:txBody>
      </p:sp>
      <p:sp>
        <p:nvSpPr>
          <p:cNvPr id="29700" name="Date Placeholder 1">
            <a:extLst>
              <a:ext uri="{FF2B5EF4-FFF2-40B4-BE49-F238E27FC236}">
                <a16:creationId xmlns:a16="http://schemas.microsoft.com/office/drawing/2014/main" id="{9BD198FC-0B61-4B6E-AAE8-B9C40D1DCCDD}"/>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29D49C01-CA65-4372-992A-ED467E1617BD}" type="datetime1">
              <a:rPr lang="en-US" altLang="en-US" sz="1200"/>
              <a:pPr/>
              <a:t>1/30/2020</a:t>
            </a:fld>
            <a:endParaRPr lang="en-US" altLang="en-US" sz="1200"/>
          </a:p>
        </p:txBody>
      </p:sp>
      <p:sp>
        <p:nvSpPr>
          <p:cNvPr id="29701" name="Slide Number Placeholder 2">
            <a:extLst>
              <a:ext uri="{FF2B5EF4-FFF2-40B4-BE49-F238E27FC236}">
                <a16:creationId xmlns:a16="http://schemas.microsoft.com/office/drawing/2014/main" id="{B1951B3D-CF81-4E8E-ADC1-A97E4B519857}"/>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E124A31F-DF47-4075-9DCB-593229961578}" type="slidenum">
              <a:rPr lang="en-US" altLang="en-US" sz="1200">
                <a:latin typeface="Arial Black" panose="020B0A04020102020204" pitchFamily="34" charset="0"/>
              </a:rPr>
              <a:pPr/>
              <a:t>18</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BEDDDA5-FFB6-4E9D-8D8C-3429CB69FA42}"/>
              </a:ext>
            </a:extLst>
          </p:cNvPr>
          <p:cNvSpPr>
            <a:spLocks noGrp="1" noChangeArrowheads="1"/>
          </p:cNvSpPr>
          <p:nvPr>
            <p:ph type="title"/>
          </p:nvPr>
        </p:nvSpPr>
        <p:spPr>
          <a:xfrm>
            <a:off x="395288" y="0"/>
            <a:ext cx="8229600" cy="1143000"/>
          </a:xfrm>
        </p:spPr>
        <p:txBody>
          <a:bodyPr/>
          <a:lstStyle/>
          <a:p>
            <a:pPr eaLnBrk="1" hangingPunct="1"/>
            <a:r>
              <a:rPr lang="en-IN" altLang="en-US" sz="4000" b="1"/>
              <a:t>2.7 Role of SLDC</a:t>
            </a:r>
            <a:br>
              <a:rPr lang="en-IN" altLang="en-US" sz="4000" b="1"/>
            </a:br>
            <a:endParaRPr lang="en-IN" altLang="en-US" sz="4000" b="1"/>
          </a:p>
        </p:txBody>
      </p:sp>
      <p:sp>
        <p:nvSpPr>
          <p:cNvPr id="31747" name="Rectangle 3">
            <a:extLst>
              <a:ext uri="{FF2B5EF4-FFF2-40B4-BE49-F238E27FC236}">
                <a16:creationId xmlns:a16="http://schemas.microsoft.com/office/drawing/2014/main" id="{F82F81EF-2A77-4CB2-9974-5C518E4B165A}"/>
              </a:ext>
            </a:extLst>
          </p:cNvPr>
          <p:cNvSpPr>
            <a:spLocks noGrp="1" noChangeArrowheads="1"/>
          </p:cNvSpPr>
          <p:nvPr>
            <p:ph type="body" idx="1"/>
          </p:nvPr>
        </p:nvSpPr>
        <p:spPr>
          <a:xfrm>
            <a:off x="503238" y="1466850"/>
            <a:ext cx="8640762" cy="6381750"/>
          </a:xfrm>
        </p:spPr>
        <p:txBody>
          <a:bodyPr/>
          <a:lstStyle/>
          <a:p>
            <a:pPr eaLnBrk="1" hangingPunct="1">
              <a:lnSpc>
                <a:spcPct val="80000"/>
              </a:lnSpc>
              <a:buFont typeface="Wingdings" panose="05000000000000000000" pitchFamily="2" charset="2"/>
              <a:buNone/>
            </a:pPr>
            <a:r>
              <a:rPr lang="en-IN" altLang="en-US" sz="2400" b="1"/>
              <a:t>SLDC’s  apex body for integrated grid operation within the  State :</a:t>
            </a:r>
          </a:p>
          <a:p>
            <a:pPr eaLnBrk="1" hangingPunct="1">
              <a:lnSpc>
                <a:spcPct val="80000"/>
              </a:lnSpc>
              <a:buFont typeface="Wingdings" panose="05000000000000000000" pitchFamily="2" charset="2"/>
              <a:buNone/>
            </a:pPr>
            <a:r>
              <a:rPr lang="en-IN" altLang="en-US" sz="2400" b="1"/>
              <a:t>	(a) optimum scheduling and despatch</a:t>
            </a:r>
          </a:p>
          <a:p>
            <a:pPr eaLnBrk="1" hangingPunct="1">
              <a:lnSpc>
                <a:spcPct val="80000"/>
              </a:lnSpc>
              <a:buFont typeface="Wingdings" panose="05000000000000000000" pitchFamily="2" charset="2"/>
              <a:buNone/>
            </a:pPr>
            <a:r>
              <a:rPr lang="en-IN" altLang="en-US" sz="2400" b="1"/>
              <a:t>	(b) monitor grid operations;</a:t>
            </a:r>
          </a:p>
          <a:p>
            <a:pPr eaLnBrk="1" hangingPunct="1">
              <a:lnSpc>
                <a:spcPct val="80000"/>
              </a:lnSpc>
              <a:buFont typeface="Wingdings" panose="05000000000000000000" pitchFamily="2" charset="2"/>
              <a:buNone/>
            </a:pPr>
            <a:r>
              <a:rPr lang="en-IN" altLang="en-US" sz="2400" b="1"/>
              <a:t>	(c) keep accounts of electricity </a:t>
            </a:r>
          </a:p>
          <a:p>
            <a:pPr eaLnBrk="1" hangingPunct="1">
              <a:lnSpc>
                <a:spcPct val="80000"/>
              </a:lnSpc>
              <a:buFont typeface="Wingdings" panose="05000000000000000000" pitchFamily="2" charset="2"/>
              <a:buNone/>
            </a:pPr>
            <a:r>
              <a:rPr lang="en-IN" altLang="en-US" sz="2400" b="1"/>
              <a:t>	(d) supervision and control over the intra-State transmission system </a:t>
            </a:r>
          </a:p>
          <a:p>
            <a:pPr eaLnBrk="1" hangingPunct="1">
              <a:lnSpc>
                <a:spcPct val="80000"/>
              </a:lnSpc>
              <a:buFont typeface="Wingdings" panose="05000000000000000000" pitchFamily="2" charset="2"/>
              <a:buNone/>
            </a:pPr>
            <a:r>
              <a:rPr lang="en-IN" altLang="en-US" sz="2400" b="1"/>
              <a:t>	(e) secure and economic real time operations as per the State Grid Code.</a:t>
            </a:r>
          </a:p>
          <a:p>
            <a:pPr eaLnBrk="1" hangingPunct="1">
              <a:lnSpc>
                <a:spcPct val="80000"/>
              </a:lnSpc>
              <a:buFont typeface="Wingdings" panose="05000000000000000000" pitchFamily="2" charset="2"/>
              <a:buNone/>
            </a:pPr>
            <a:r>
              <a:rPr lang="en-IN" altLang="en-US" sz="2400" b="1"/>
              <a:t>    (f) achieve the maximum economy and efficiency</a:t>
            </a:r>
          </a:p>
          <a:p>
            <a:pPr eaLnBrk="1" hangingPunct="1">
              <a:lnSpc>
                <a:spcPct val="80000"/>
              </a:lnSpc>
              <a:buFont typeface="Wingdings" panose="05000000000000000000" pitchFamily="2" charset="2"/>
              <a:buNone/>
            </a:pPr>
            <a:r>
              <a:rPr lang="en-IN" altLang="en-US" sz="2400" b="1"/>
              <a:t>    (g) accord concurrence or NoC for Open access in ISTS involving a state utility</a:t>
            </a:r>
          </a:p>
          <a:p>
            <a:pPr eaLnBrk="1" hangingPunct="1">
              <a:lnSpc>
                <a:spcPct val="80000"/>
              </a:lnSpc>
              <a:buFont typeface="Wingdings" panose="05000000000000000000" pitchFamily="2" charset="2"/>
              <a:buNone/>
            </a:pPr>
            <a:r>
              <a:rPr lang="en-IN" altLang="en-US" sz="2400" b="1"/>
              <a:t> Every state entity to comply with the directions of SLDC </a:t>
            </a:r>
          </a:p>
          <a:p>
            <a:pPr eaLnBrk="1" hangingPunct="1">
              <a:lnSpc>
                <a:spcPct val="80000"/>
              </a:lnSpc>
              <a:buFont typeface="Wingdings" panose="05000000000000000000" pitchFamily="2" charset="2"/>
              <a:buNone/>
            </a:pPr>
            <a:r>
              <a:rPr lang="en-IN" altLang="en-US" sz="2400" b="1"/>
              <a:t> SLDC to comply with the directions of the RLDC</a:t>
            </a:r>
          </a:p>
          <a:p>
            <a:pPr eaLnBrk="1" hangingPunct="1">
              <a:lnSpc>
                <a:spcPct val="80000"/>
              </a:lnSpc>
              <a:buFont typeface="Wingdings" panose="05000000000000000000" pitchFamily="2" charset="2"/>
              <a:buNone/>
            </a:pPr>
            <a:endParaRPr lang="en-IN" altLang="en-US" sz="2400" b="1"/>
          </a:p>
        </p:txBody>
      </p:sp>
      <p:sp>
        <p:nvSpPr>
          <p:cNvPr id="31748" name="Date Placeholder 1">
            <a:extLst>
              <a:ext uri="{FF2B5EF4-FFF2-40B4-BE49-F238E27FC236}">
                <a16:creationId xmlns:a16="http://schemas.microsoft.com/office/drawing/2014/main" id="{42E5AE9C-9F82-4F38-BF7C-79BB20631A76}"/>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10BE7611-1E13-4CFC-BB49-ECE01258ADB8}" type="datetime1">
              <a:rPr lang="en-US" altLang="en-US" sz="1200"/>
              <a:pPr/>
              <a:t>1/30/2020</a:t>
            </a:fld>
            <a:endParaRPr lang="en-US" altLang="en-US" sz="1200"/>
          </a:p>
        </p:txBody>
      </p:sp>
      <p:sp>
        <p:nvSpPr>
          <p:cNvPr id="31749" name="Slide Number Placeholder 2">
            <a:extLst>
              <a:ext uri="{FF2B5EF4-FFF2-40B4-BE49-F238E27FC236}">
                <a16:creationId xmlns:a16="http://schemas.microsoft.com/office/drawing/2014/main" id="{CC15A8CC-FC7A-4B1D-B7DC-E56C9C10D13B}"/>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568B804B-643B-4CFE-A97A-272247BC5EC1}" type="slidenum">
              <a:rPr lang="en-US" altLang="en-US" sz="1200">
                <a:latin typeface="Arial Black" panose="020B0A04020102020204" pitchFamily="34" charset="0"/>
              </a:rPr>
              <a:pPr/>
              <a:t>19</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B5D8B-BFF2-43D7-A0E8-FF989678955B}"/>
              </a:ext>
            </a:extLst>
          </p:cNvPr>
          <p:cNvSpPr>
            <a:spLocks noGrp="1"/>
          </p:cNvSpPr>
          <p:nvPr>
            <p:ph type="title"/>
          </p:nvPr>
        </p:nvSpPr>
        <p:spPr>
          <a:xfrm>
            <a:off x="457200" y="274638"/>
            <a:ext cx="8229600" cy="563562"/>
          </a:xfrm>
        </p:spPr>
        <p:txBody>
          <a:bodyPr/>
          <a:lstStyle/>
          <a:p>
            <a:r>
              <a:rPr lang="en-IN" sz="3200" dirty="0"/>
              <a:t>Consumer point of view</a:t>
            </a:r>
          </a:p>
        </p:txBody>
      </p:sp>
      <p:sp>
        <p:nvSpPr>
          <p:cNvPr id="3" name="Content Placeholder 2">
            <a:extLst>
              <a:ext uri="{FF2B5EF4-FFF2-40B4-BE49-F238E27FC236}">
                <a16:creationId xmlns:a16="http://schemas.microsoft.com/office/drawing/2014/main" id="{4B89883E-AEE8-4BDE-B633-9840BCBA620F}"/>
              </a:ext>
            </a:extLst>
          </p:cNvPr>
          <p:cNvSpPr>
            <a:spLocks noGrp="1"/>
          </p:cNvSpPr>
          <p:nvPr>
            <p:ph idx="1"/>
          </p:nvPr>
        </p:nvSpPr>
        <p:spPr>
          <a:xfrm>
            <a:off x="457200" y="914400"/>
            <a:ext cx="8229600" cy="5211763"/>
          </a:xfrm>
        </p:spPr>
        <p:txBody>
          <a:bodyPr/>
          <a:lstStyle/>
          <a:p>
            <a:r>
              <a:rPr lang="en-IN" sz="2400" dirty="0"/>
              <a:t>Consumer</a:t>
            </a:r>
            <a:r>
              <a:rPr lang="en-IN" dirty="0"/>
              <a:t> </a:t>
            </a:r>
          </a:p>
          <a:p>
            <a:pPr lvl="1"/>
            <a:r>
              <a:rPr lang="en-IN" sz="2400" dirty="0"/>
              <a:t>24X7  safe secure quality supply at affordable price</a:t>
            </a:r>
          </a:p>
          <a:p>
            <a:pPr lvl="1"/>
            <a:r>
              <a:rPr lang="en-IN" sz="2400" dirty="0"/>
              <a:t>Dispute free metering billing collection</a:t>
            </a:r>
          </a:p>
          <a:p>
            <a:pPr lvl="1"/>
            <a:r>
              <a:rPr lang="en-IN" sz="2400" dirty="0"/>
              <a:t>Ease of connection disconnection</a:t>
            </a:r>
          </a:p>
          <a:p>
            <a:pPr lvl="1"/>
            <a:r>
              <a:rPr lang="en-IN" sz="2400" dirty="0"/>
              <a:t>Standard operating procedures, supply codes</a:t>
            </a:r>
          </a:p>
          <a:p>
            <a:pPr lvl="1"/>
            <a:r>
              <a:rPr lang="en-IN" sz="2400" dirty="0"/>
              <a:t>Performance measurement </a:t>
            </a:r>
          </a:p>
          <a:p>
            <a:pPr lvl="1"/>
            <a:r>
              <a:rPr lang="en-IN" sz="2400" dirty="0"/>
              <a:t>Net metering to facilitate solar power </a:t>
            </a:r>
          </a:p>
          <a:p>
            <a:pPr lvl="1"/>
            <a:r>
              <a:rPr lang="en-IN" sz="2400" dirty="0"/>
              <a:t>Redressal mechanism</a:t>
            </a:r>
          </a:p>
          <a:p>
            <a:pPr lvl="1"/>
            <a:r>
              <a:rPr lang="en-IN" sz="2400" dirty="0"/>
              <a:t>Transparent web based platforms </a:t>
            </a:r>
          </a:p>
          <a:p>
            <a:pPr lvl="1"/>
            <a:r>
              <a:rPr lang="en-IN" sz="2400" dirty="0"/>
              <a:t>DISCOM, DERC the enablers</a:t>
            </a:r>
          </a:p>
        </p:txBody>
      </p:sp>
    </p:spTree>
    <p:extLst>
      <p:ext uri="{BB962C8B-B14F-4D97-AF65-F5344CB8AC3E}">
        <p14:creationId xmlns:p14="http://schemas.microsoft.com/office/powerpoint/2010/main" val="2065203936"/>
      </p:ext>
    </p:extLst>
  </p:cSld>
  <p:clrMapOvr>
    <a:masterClrMapping/>
  </p:clrMapOvr>
  <p:transition spd="slow">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93D1CA05-8F2E-4985-A3F2-6C05757C048B}"/>
              </a:ext>
            </a:extLst>
          </p:cNvPr>
          <p:cNvSpPr>
            <a:spLocks noGrp="1" noChangeArrowheads="1"/>
          </p:cNvSpPr>
          <p:nvPr>
            <p:ph type="title"/>
          </p:nvPr>
        </p:nvSpPr>
        <p:spPr>
          <a:xfrm>
            <a:off x="0" y="304800"/>
            <a:ext cx="8229600" cy="1143000"/>
          </a:xfrm>
        </p:spPr>
        <p:txBody>
          <a:bodyPr/>
          <a:lstStyle/>
          <a:p>
            <a:pPr eaLnBrk="1" hangingPunct="1"/>
            <a:r>
              <a:rPr lang="en-IN" altLang="en-US" b="1"/>
              <a:t>2.8. Role of STU  </a:t>
            </a:r>
            <a:r>
              <a:rPr lang="en-IN" altLang="en-US" sz="2000" b="1"/>
              <a:t>(2.8.1 Sec 39 of the Act, 2003</a:t>
            </a:r>
          </a:p>
        </p:txBody>
      </p:sp>
      <p:sp>
        <p:nvSpPr>
          <p:cNvPr id="32771" name="Rectangle 3">
            <a:extLst>
              <a:ext uri="{FF2B5EF4-FFF2-40B4-BE49-F238E27FC236}">
                <a16:creationId xmlns:a16="http://schemas.microsoft.com/office/drawing/2014/main" id="{50DBB623-E944-4A95-BE42-0382863439F1}"/>
              </a:ext>
            </a:extLst>
          </p:cNvPr>
          <p:cNvSpPr>
            <a:spLocks noGrp="1" noChangeArrowheads="1"/>
          </p:cNvSpPr>
          <p:nvPr>
            <p:ph type="body" idx="1"/>
          </p:nvPr>
        </p:nvSpPr>
        <p:spPr>
          <a:xfrm>
            <a:off x="250825" y="1600200"/>
            <a:ext cx="8893175" cy="6237288"/>
          </a:xfrm>
        </p:spPr>
        <p:txBody>
          <a:bodyPr/>
          <a:lstStyle/>
          <a:p>
            <a:pPr eaLnBrk="1" hangingPunct="1">
              <a:lnSpc>
                <a:spcPct val="80000"/>
              </a:lnSpc>
              <a:buFont typeface="Wingdings" panose="05000000000000000000" pitchFamily="2" charset="2"/>
              <a:buNone/>
            </a:pPr>
            <a:r>
              <a:rPr lang="en-IN" altLang="en-US" sz="1800" b="1"/>
              <a:t>(1)     (a) </a:t>
            </a:r>
            <a:r>
              <a:rPr lang="en-IN" altLang="en-US" sz="1800" b="1">
                <a:solidFill>
                  <a:srgbClr val="FF0000"/>
                </a:solidFill>
              </a:rPr>
              <a:t>intra-State</a:t>
            </a:r>
            <a:r>
              <a:rPr lang="en-IN" altLang="en-US" sz="1800" b="1"/>
              <a:t> electricity transmission;</a:t>
            </a:r>
          </a:p>
          <a:p>
            <a:pPr eaLnBrk="1" hangingPunct="1">
              <a:lnSpc>
                <a:spcPct val="80000"/>
              </a:lnSpc>
              <a:buFont typeface="Wingdings" panose="05000000000000000000" pitchFamily="2" charset="2"/>
              <a:buNone/>
            </a:pPr>
            <a:r>
              <a:rPr lang="en-IN" altLang="en-US" sz="1800" b="1"/>
              <a:t>      </a:t>
            </a:r>
          </a:p>
          <a:p>
            <a:pPr eaLnBrk="1" hangingPunct="1">
              <a:lnSpc>
                <a:spcPct val="80000"/>
              </a:lnSpc>
              <a:buFont typeface="Wingdings" panose="05000000000000000000" pitchFamily="2" charset="2"/>
              <a:buNone/>
            </a:pPr>
            <a:r>
              <a:rPr lang="en-IN" altLang="en-US" sz="1800" b="1"/>
              <a:t>      (b) of </a:t>
            </a:r>
            <a:r>
              <a:rPr lang="en-IN" altLang="en-US" sz="1800">
                <a:solidFill>
                  <a:srgbClr val="FF0000"/>
                </a:solidFill>
              </a:rPr>
              <a:t>planning</a:t>
            </a:r>
            <a:r>
              <a:rPr lang="en-IN" altLang="en-US" sz="1800" b="1"/>
              <a:t> and relating to intra-state transmission system </a:t>
            </a:r>
          </a:p>
          <a:p>
            <a:pPr eaLnBrk="1" hangingPunct="1">
              <a:lnSpc>
                <a:spcPct val="80000"/>
              </a:lnSpc>
              <a:buFont typeface="Wingdings" panose="05000000000000000000" pitchFamily="2" charset="2"/>
              <a:buNone/>
            </a:pPr>
            <a:r>
              <a:rPr lang="en-IN" altLang="en-US" sz="1800" b="1"/>
              <a:t>          </a:t>
            </a:r>
            <a:r>
              <a:rPr lang="en-IN" altLang="en-US" sz="1800" b="1">
                <a:solidFill>
                  <a:srgbClr val="FF0000"/>
                </a:solidFill>
              </a:rPr>
              <a:t>co-ordination  </a:t>
            </a:r>
            <a:r>
              <a:rPr lang="en-IN" altLang="en-US" sz="1800" b="1"/>
              <a:t>with i) CTU ii) State Governments  </a:t>
            </a:r>
          </a:p>
          <a:p>
            <a:pPr eaLnBrk="1" hangingPunct="1">
              <a:lnSpc>
                <a:spcPct val="80000"/>
              </a:lnSpc>
              <a:buFont typeface="Wingdings" panose="05000000000000000000" pitchFamily="2" charset="2"/>
              <a:buNone/>
            </a:pPr>
            <a:r>
              <a:rPr lang="en-IN" altLang="en-US" sz="1800" b="1"/>
              <a:t>           iii) generating companies; iv) Regional Power Committees;      </a:t>
            </a:r>
          </a:p>
          <a:p>
            <a:pPr eaLnBrk="1" hangingPunct="1">
              <a:lnSpc>
                <a:spcPct val="80000"/>
              </a:lnSpc>
              <a:buFont typeface="Wingdings" panose="05000000000000000000" pitchFamily="2" charset="2"/>
              <a:buNone/>
            </a:pPr>
            <a:r>
              <a:rPr lang="en-IN" altLang="en-US" sz="1800" b="1"/>
              <a:t>            v) Authority;  vi) licensees;  </a:t>
            </a:r>
          </a:p>
          <a:p>
            <a:pPr eaLnBrk="1" hangingPunct="1">
              <a:lnSpc>
                <a:spcPct val="80000"/>
              </a:lnSpc>
              <a:buFont typeface="Wingdings" panose="05000000000000000000" pitchFamily="2" charset="2"/>
              <a:buNone/>
            </a:pPr>
            <a:endParaRPr lang="en-IN" altLang="en-US" sz="1800" b="1"/>
          </a:p>
          <a:p>
            <a:pPr eaLnBrk="1" hangingPunct="1">
              <a:lnSpc>
                <a:spcPct val="80000"/>
              </a:lnSpc>
              <a:buFont typeface="Wingdings" panose="05000000000000000000" pitchFamily="2" charset="2"/>
              <a:buNone/>
            </a:pPr>
            <a:r>
              <a:rPr lang="en-IN" altLang="en-US" sz="1800" b="1"/>
              <a:t>      (c) to ensure </a:t>
            </a:r>
            <a:r>
              <a:rPr lang="en-IN" altLang="en-US" sz="1800">
                <a:solidFill>
                  <a:srgbClr val="FF0000"/>
                </a:solidFill>
              </a:rPr>
              <a:t>development of an efficient</a:t>
            </a:r>
            <a:r>
              <a:rPr lang="en-IN" altLang="en-US" sz="1800" b="1"/>
              <a:t>, co-ordinated and economical system of intra-State transmission lines  </a:t>
            </a:r>
          </a:p>
          <a:p>
            <a:pPr eaLnBrk="1" hangingPunct="1">
              <a:lnSpc>
                <a:spcPct val="80000"/>
              </a:lnSpc>
              <a:buFont typeface="Wingdings" panose="05000000000000000000" pitchFamily="2" charset="2"/>
              <a:buNone/>
            </a:pPr>
            <a:r>
              <a:rPr lang="en-IN" altLang="en-US" sz="1800" b="1"/>
              <a:t>      </a:t>
            </a:r>
          </a:p>
          <a:p>
            <a:pPr eaLnBrk="1" hangingPunct="1">
              <a:lnSpc>
                <a:spcPct val="80000"/>
              </a:lnSpc>
              <a:buFont typeface="Wingdings" panose="05000000000000000000" pitchFamily="2" charset="2"/>
              <a:buNone/>
            </a:pPr>
            <a:r>
              <a:rPr lang="en-IN" altLang="en-US" sz="1800" b="1"/>
              <a:t>     (d) to provide non-discriminatory </a:t>
            </a:r>
            <a:r>
              <a:rPr lang="en-IN" altLang="en-US" sz="1800" b="1">
                <a:solidFill>
                  <a:srgbClr val="FF0000"/>
                </a:solidFill>
              </a:rPr>
              <a:t>open access </a:t>
            </a:r>
            <a:r>
              <a:rPr lang="en-IN" altLang="en-US" sz="1800" b="1"/>
              <a:t>to its transmission system</a:t>
            </a:r>
          </a:p>
          <a:p>
            <a:pPr eaLnBrk="1" hangingPunct="1">
              <a:lnSpc>
                <a:spcPct val="80000"/>
              </a:lnSpc>
              <a:buFont typeface="Wingdings" panose="05000000000000000000" pitchFamily="2" charset="2"/>
              <a:buNone/>
            </a:pPr>
            <a:endParaRPr lang="en-IN" altLang="en-US" sz="1800" b="1"/>
          </a:p>
          <a:p>
            <a:pPr eaLnBrk="1" hangingPunct="1">
              <a:lnSpc>
                <a:spcPct val="80000"/>
              </a:lnSpc>
              <a:buFont typeface="Wingdings" panose="05000000000000000000" pitchFamily="2" charset="2"/>
              <a:buNone/>
            </a:pPr>
            <a:r>
              <a:rPr lang="en-IN" altLang="en-US" sz="1800" b="1"/>
              <a:t>(2)  STU to to </a:t>
            </a:r>
            <a:r>
              <a:rPr lang="en-IN" altLang="en-US" sz="1800" b="1">
                <a:solidFill>
                  <a:srgbClr val="FF0000"/>
                </a:solidFill>
              </a:rPr>
              <a:t>operate the SLDC </a:t>
            </a:r>
            <a:r>
              <a:rPr lang="en-IN" altLang="en-US" sz="1800" b="1"/>
              <a:t>until a Government company or any authority or corporation is notified by the State Government</a:t>
            </a:r>
          </a:p>
          <a:p>
            <a:pPr eaLnBrk="1" hangingPunct="1">
              <a:lnSpc>
                <a:spcPct val="80000"/>
              </a:lnSpc>
              <a:buFont typeface="Wingdings" panose="05000000000000000000" pitchFamily="2" charset="2"/>
              <a:buNone/>
            </a:pPr>
            <a:endParaRPr lang="en-IN" altLang="en-US" sz="1800" b="1"/>
          </a:p>
        </p:txBody>
      </p:sp>
      <p:sp>
        <p:nvSpPr>
          <p:cNvPr id="32772" name="Date Placeholder 1">
            <a:extLst>
              <a:ext uri="{FF2B5EF4-FFF2-40B4-BE49-F238E27FC236}">
                <a16:creationId xmlns:a16="http://schemas.microsoft.com/office/drawing/2014/main" id="{B741511E-A544-4A75-A73E-B659AF1E859D}"/>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9942DD55-032D-4D9D-83CE-8CA69A5193D7}" type="datetime1">
              <a:rPr lang="en-US" altLang="en-US" sz="1200"/>
              <a:pPr/>
              <a:t>1/30/2020</a:t>
            </a:fld>
            <a:endParaRPr lang="en-US" altLang="en-US" sz="1200"/>
          </a:p>
        </p:txBody>
      </p:sp>
      <p:sp>
        <p:nvSpPr>
          <p:cNvPr id="32773" name="Slide Number Placeholder 2">
            <a:extLst>
              <a:ext uri="{FF2B5EF4-FFF2-40B4-BE49-F238E27FC236}">
                <a16:creationId xmlns:a16="http://schemas.microsoft.com/office/drawing/2014/main" id="{50EF0BB1-29BA-4169-B180-43A6564DBB7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A47AD998-4B8D-49B8-8EB2-0F654CA5A333}" type="slidenum">
              <a:rPr lang="en-US" altLang="en-US" sz="1200">
                <a:latin typeface="Arial Black" panose="020B0A04020102020204" pitchFamily="34" charset="0"/>
              </a:rPr>
              <a:pPr/>
              <a:t>20</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BDA986F9-47A3-4CEE-A4FF-AB4C7B223EF2}"/>
              </a:ext>
            </a:extLst>
          </p:cNvPr>
          <p:cNvSpPr>
            <a:spLocks noGrp="1" noChangeArrowheads="1"/>
          </p:cNvSpPr>
          <p:nvPr>
            <p:ph type="title"/>
          </p:nvPr>
        </p:nvSpPr>
        <p:spPr>
          <a:xfrm>
            <a:off x="195263" y="304800"/>
            <a:ext cx="8015287" cy="914400"/>
          </a:xfrm>
        </p:spPr>
        <p:txBody>
          <a:bodyPr/>
          <a:lstStyle/>
          <a:p>
            <a:pPr eaLnBrk="1" hangingPunct="1"/>
            <a:r>
              <a:rPr lang="en-IN" altLang="en-US" b="1"/>
              <a:t>CONNECTION CODE</a:t>
            </a:r>
          </a:p>
        </p:txBody>
      </p:sp>
      <p:sp>
        <p:nvSpPr>
          <p:cNvPr id="33795" name="Rectangle 3">
            <a:extLst>
              <a:ext uri="{FF2B5EF4-FFF2-40B4-BE49-F238E27FC236}">
                <a16:creationId xmlns:a16="http://schemas.microsoft.com/office/drawing/2014/main" id="{C4FF23F6-6D70-455F-A950-B9FEDE24CDBA}"/>
              </a:ext>
            </a:extLst>
          </p:cNvPr>
          <p:cNvSpPr>
            <a:spLocks noGrp="1" noChangeArrowheads="1"/>
          </p:cNvSpPr>
          <p:nvPr>
            <p:ph type="body" idx="1"/>
          </p:nvPr>
        </p:nvSpPr>
        <p:spPr>
          <a:xfrm>
            <a:off x="609600" y="1371600"/>
            <a:ext cx="7924800" cy="4419600"/>
          </a:xfrm>
        </p:spPr>
        <p:txBody>
          <a:bodyPr/>
          <a:lstStyle/>
          <a:p>
            <a:pPr marL="533400" indent="-533400" eaLnBrk="1" hangingPunct="1">
              <a:lnSpc>
                <a:spcPct val="80000"/>
              </a:lnSpc>
              <a:buFont typeface="Wingdings" panose="05000000000000000000" pitchFamily="2" charset="2"/>
              <a:buNone/>
            </a:pPr>
            <a:r>
              <a:rPr lang="en-IN" altLang="en-US" sz="2400" b="1"/>
              <a:t>4.6.1 Reactive Power Compensation</a:t>
            </a:r>
          </a:p>
          <a:p>
            <a:pPr marL="533400" indent="-533400" eaLnBrk="1" hangingPunct="1">
              <a:lnSpc>
                <a:spcPct val="80000"/>
              </a:lnSpc>
              <a:buFont typeface="Wingdings" panose="05000000000000000000" pitchFamily="2" charset="2"/>
              <a:buAutoNum type="alphaLcParenR"/>
            </a:pPr>
            <a:r>
              <a:rPr lang="en-IN" altLang="en-US" sz="2400"/>
              <a:t>STU and users to provide Reactive Power compensation and/or other facilities, </a:t>
            </a:r>
            <a:r>
              <a:rPr lang="en-IN" altLang="en-US" sz="2400" b="1">
                <a:solidFill>
                  <a:srgbClr val="FF0000"/>
                </a:solidFill>
              </a:rPr>
              <a:t>close to the load </a:t>
            </a:r>
            <a:r>
              <a:rPr lang="en-IN" altLang="en-US" sz="2400"/>
              <a:t>points thereby avoiding the need for exchange of Reactive Power to/from ISTS and to maintain ISTS voltage within the specified range.</a:t>
            </a:r>
          </a:p>
          <a:p>
            <a:pPr marL="533400" indent="-533400" eaLnBrk="1" hangingPunct="1">
              <a:lnSpc>
                <a:spcPct val="80000"/>
              </a:lnSpc>
              <a:buFont typeface="Wingdings" panose="05000000000000000000" pitchFamily="2" charset="2"/>
              <a:buAutoNum type="alphaLcParenR"/>
            </a:pPr>
            <a:endParaRPr lang="en-IN" altLang="en-US" sz="2400"/>
          </a:p>
          <a:p>
            <a:pPr marL="533400" indent="-533400" eaLnBrk="1" hangingPunct="1">
              <a:lnSpc>
                <a:spcPct val="80000"/>
              </a:lnSpc>
              <a:buFont typeface="Wingdings" panose="05000000000000000000" pitchFamily="2" charset="2"/>
              <a:buNone/>
            </a:pPr>
            <a:r>
              <a:rPr lang="en-IN" altLang="en-US" sz="2400"/>
              <a:t>b) To provide additional reactive compensation as per RPC and RLDC </a:t>
            </a:r>
          </a:p>
          <a:p>
            <a:pPr marL="533400" indent="-533400" eaLnBrk="1" hangingPunct="1">
              <a:lnSpc>
                <a:spcPct val="80000"/>
              </a:lnSpc>
              <a:buFont typeface="Wingdings" panose="05000000000000000000" pitchFamily="2" charset="2"/>
              <a:buNone/>
            </a:pPr>
            <a:r>
              <a:rPr lang="en-IN" altLang="en-US" sz="2400"/>
              <a:t>  </a:t>
            </a:r>
          </a:p>
          <a:p>
            <a:pPr marL="533400" indent="-533400" eaLnBrk="1" hangingPunct="1">
              <a:lnSpc>
                <a:spcPct val="80000"/>
              </a:lnSpc>
              <a:buFont typeface="Wingdings" panose="05000000000000000000" pitchFamily="2" charset="2"/>
              <a:buNone/>
            </a:pPr>
            <a:r>
              <a:rPr lang="en-IN" altLang="en-US" sz="2400"/>
              <a:t>      The Users and STUs shall provide information to RPC and RLDC regarding the </a:t>
            </a:r>
            <a:r>
              <a:rPr lang="en-IN" altLang="en-US" sz="2400" b="1">
                <a:solidFill>
                  <a:srgbClr val="FF0000"/>
                </a:solidFill>
              </a:rPr>
              <a:t>installation and healthiness of the reactive compensation equipment </a:t>
            </a:r>
            <a:r>
              <a:rPr lang="en-IN" altLang="en-US" sz="2400"/>
              <a:t>on regular basis. </a:t>
            </a:r>
          </a:p>
          <a:p>
            <a:pPr marL="533400" indent="-533400" eaLnBrk="1" hangingPunct="1">
              <a:lnSpc>
                <a:spcPct val="80000"/>
              </a:lnSpc>
              <a:buFont typeface="Wingdings" panose="05000000000000000000" pitchFamily="2" charset="2"/>
              <a:buNone/>
            </a:pPr>
            <a:r>
              <a:rPr lang="en-IN" altLang="en-US" sz="2400"/>
              <a:t>  RPC shall regularly monitor the status in this regard.</a:t>
            </a:r>
          </a:p>
        </p:txBody>
      </p:sp>
      <p:sp>
        <p:nvSpPr>
          <p:cNvPr id="33796" name="Date Placeholder 1">
            <a:extLst>
              <a:ext uri="{FF2B5EF4-FFF2-40B4-BE49-F238E27FC236}">
                <a16:creationId xmlns:a16="http://schemas.microsoft.com/office/drawing/2014/main" id="{9699FAE5-EAE9-4CD6-A896-2826B28B778A}"/>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A035A2CA-ECAA-4140-873D-F3F5373F2733}" type="datetime1">
              <a:rPr lang="en-US" altLang="en-US" sz="1200"/>
              <a:pPr/>
              <a:t>1/30/2020</a:t>
            </a:fld>
            <a:endParaRPr lang="en-US" altLang="en-US" sz="1200"/>
          </a:p>
        </p:txBody>
      </p:sp>
      <p:sp>
        <p:nvSpPr>
          <p:cNvPr id="33797" name="Slide Number Placeholder 2">
            <a:extLst>
              <a:ext uri="{FF2B5EF4-FFF2-40B4-BE49-F238E27FC236}">
                <a16:creationId xmlns:a16="http://schemas.microsoft.com/office/drawing/2014/main" id="{0897AA90-0AB8-4E32-85B7-8BD2E96D27E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647F4647-CC27-43D7-905B-15A643EA04A8}" type="slidenum">
              <a:rPr lang="en-US" altLang="en-US" sz="1200">
                <a:latin typeface="Arial Black" panose="020B0A04020102020204" pitchFamily="34" charset="0"/>
              </a:rPr>
              <a:pPr/>
              <a:t>21</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33C2200E-2481-41CD-A07D-572AB55CD5C6}"/>
              </a:ext>
            </a:extLst>
          </p:cNvPr>
          <p:cNvSpPr>
            <a:spLocks noGrp="1" noChangeArrowheads="1"/>
          </p:cNvSpPr>
          <p:nvPr>
            <p:ph type="title"/>
          </p:nvPr>
        </p:nvSpPr>
        <p:spPr>
          <a:xfrm>
            <a:off x="468313" y="-242888"/>
            <a:ext cx="8229600" cy="1139826"/>
          </a:xfrm>
        </p:spPr>
        <p:txBody>
          <a:bodyPr/>
          <a:lstStyle/>
          <a:p>
            <a:pPr eaLnBrk="1" hangingPunct="1"/>
            <a:r>
              <a:rPr lang="en-IN" altLang="en-US" b="1"/>
              <a:t>CONNECTION CODE</a:t>
            </a:r>
          </a:p>
        </p:txBody>
      </p:sp>
      <p:sp>
        <p:nvSpPr>
          <p:cNvPr id="34819" name="Rectangle 3">
            <a:extLst>
              <a:ext uri="{FF2B5EF4-FFF2-40B4-BE49-F238E27FC236}">
                <a16:creationId xmlns:a16="http://schemas.microsoft.com/office/drawing/2014/main" id="{A6699623-E0D7-423E-9B88-DA1DFD714030}"/>
              </a:ext>
            </a:extLst>
          </p:cNvPr>
          <p:cNvSpPr>
            <a:spLocks noGrp="1" noChangeArrowheads="1"/>
          </p:cNvSpPr>
          <p:nvPr>
            <p:ph type="body" idx="1"/>
          </p:nvPr>
        </p:nvSpPr>
        <p:spPr>
          <a:xfrm>
            <a:off x="468313" y="1722438"/>
            <a:ext cx="8229600" cy="5516562"/>
          </a:xfrm>
        </p:spPr>
        <p:txBody>
          <a:bodyPr/>
          <a:lstStyle/>
          <a:p>
            <a:pPr eaLnBrk="1" hangingPunct="1">
              <a:lnSpc>
                <a:spcPct val="80000"/>
              </a:lnSpc>
              <a:buFont typeface="Wingdings" panose="05000000000000000000" pitchFamily="2" charset="2"/>
              <a:buNone/>
            </a:pPr>
            <a:r>
              <a:rPr lang="en-IN" altLang="en-US" sz="1800" b="1"/>
              <a:t>4.6.2 Data and Communication Facilities</a:t>
            </a:r>
          </a:p>
          <a:p>
            <a:pPr eaLnBrk="1" hangingPunct="1">
              <a:lnSpc>
                <a:spcPct val="80000"/>
              </a:lnSpc>
              <a:buFont typeface="Wingdings" panose="05000000000000000000" pitchFamily="2" charset="2"/>
              <a:buNone/>
            </a:pPr>
            <a:r>
              <a:rPr lang="en-IN" altLang="en-US" sz="1800"/>
              <a:t>All users, STU and CTU to provide  to RLDC :    </a:t>
            </a:r>
          </a:p>
          <a:p>
            <a:pPr eaLnBrk="1" hangingPunct="1">
              <a:lnSpc>
                <a:spcPct val="80000"/>
              </a:lnSpc>
              <a:buFont typeface="Wingdings" panose="05000000000000000000" pitchFamily="2" charset="2"/>
              <a:buNone/>
            </a:pPr>
            <a:r>
              <a:rPr lang="en-IN" altLang="en-US" sz="1800"/>
              <a:t>	Reliable and efficient speech </a:t>
            </a:r>
          </a:p>
          <a:p>
            <a:pPr eaLnBrk="1" hangingPunct="1">
              <a:lnSpc>
                <a:spcPct val="80000"/>
              </a:lnSpc>
              <a:buFont typeface="Wingdings" panose="05000000000000000000" pitchFamily="2" charset="2"/>
              <a:buNone/>
            </a:pPr>
            <a:r>
              <a:rPr lang="en-IN" altLang="en-US" sz="1800"/>
              <a:t>    data communication systems  </a:t>
            </a:r>
          </a:p>
          <a:p>
            <a:pPr eaLnBrk="1" hangingPunct="1">
              <a:lnSpc>
                <a:spcPct val="80000"/>
              </a:lnSpc>
              <a:buFont typeface="Wingdings" panose="05000000000000000000" pitchFamily="2" charset="2"/>
              <a:buNone/>
            </a:pPr>
            <a:r>
              <a:rPr lang="en-IN" altLang="en-US" sz="1800"/>
              <a:t>    Systems to telemeter power system parameter such as flow, voltage and status of switches/ transformer taps etc. </a:t>
            </a:r>
          </a:p>
          <a:p>
            <a:pPr eaLnBrk="1" hangingPunct="1">
              <a:lnSpc>
                <a:spcPct val="80000"/>
              </a:lnSpc>
              <a:buFont typeface="Wingdings" panose="05000000000000000000" pitchFamily="2" charset="2"/>
              <a:buNone/>
            </a:pPr>
            <a:r>
              <a:rPr lang="en-IN" altLang="en-US" sz="1800"/>
              <a:t>     in line with interface requirements and other guideline made available by RLDC. </a:t>
            </a:r>
          </a:p>
          <a:p>
            <a:pPr eaLnBrk="1" hangingPunct="1">
              <a:lnSpc>
                <a:spcPct val="80000"/>
              </a:lnSpc>
              <a:buFont typeface="Wingdings" panose="05000000000000000000" pitchFamily="2" charset="2"/>
              <a:buNone/>
            </a:pPr>
            <a:r>
              <a:rPr lang="en-IN" altLang="en-US" sz="1800"/>
              <a:t>     Establish data flow up to appropriate data collection point on CTU’s system, </a:t>
            </a:r>
          </a:p>
          <a:p>
            <a:pPr eaLnBrk="1" hangingPunct="1">
              <a:lnSpc>
                <a:spcPct val="80000"/>
              </a:lnSpc>
              <a:buFont typeface="Wingdings" panose="05000000000000000000" pitchFamily="2" charset="2"/>
              <a:buNone/>
            </a:pPr>
            <a:r>
              <a:rPr lang="en-IN" altLang="en-US" sz="1800"/>
              <a:t>     provide the required facilities at their respective ends as specified in the Connection Agreement</a:t>
            </a:r>
          </a:p>
          <a:p>
            <a:pPr eaLnBrk="1" hangingPunct="1">
              <a:lnSpc>
                <a:spcPct val="80000"/>
              </a:lnSpc>
              <a:buFont typeface="Wingdings" panose="05000000000000000000" pitchFamily="2" charset="2"/>
              <a:buNone/>
            </a:pPr>
            <a:endParaRPr lang="en-IN" altLang="en-US" sz="1800"/>
          </a:p>
          <a:p>
            <a:pPr eaLnBrk="1" hangingPunct="1">
              <a:lnSpc>
                <a:spcPct val="80000"/>
              </a:lnSpc>
              <a:buFont typeface="Wingdings" panose="05000000000000000000" pitchFamily="2" charset="2"/>
              <a:buNone/>
            </a:pPr>
            <a:r>
              <a:rPr lang="en-IN" altLang="en-US" sz="1800"/>
              <a:t>4.6.5 </a:t>
            </a:r>
            <a:r>
              <a:rPr lang="en-IN" altLang="en-US" sz="1800" b="1"/>
              <a:t>Cyber Security</a:t>
            </a:r>
          </a:p>
          <a:p>
            <a:pPr eaLnBrk="1" hangingPunct="1">
              <a:lnSpc>
                <a:spcPct val="80000"/>
              </a:lnSpc>
              <a:buFont typeface="Wingdings" panose="05000000000000000000" pitchFamily="2" charset="2"/>
              <a:buNone/>
            </a:pPr>
            <a:r>
              <a:rPr lang="en-IN" altLang="en-US" sz="1800"/>
              <a:t>	All utilities shall have in place, a cyber security framework to identify the critical cyber assets and protect them so as to support reliable operation of the grid.</a:t>
            </a:r>
          </a:p>
          <a:p>
            <a:pPr eaLnBrk="1" hangingPunct="1">
              <a:lnSpc>
                <a:spcPct val="80000"/>
              </a:lnSpc>
              <a:buFont typeface="Wingdings" panose="05000000000000000000" pitchFamily="2" charset="2"/>
              <a:buNone/>
            </a:pPr>
            <a:endParaRPr lang="en-IN" altLang="en-US" sz="1800"/>
          </a:p>
        </p:txBody>
      </p:sp>
      <p:sp>
        <p:nvSpPr>
          <p:cNvPr id="34820" name="Date Placeholder 1">
            <a:extLst>
              <a:ext uri="{FF2B5EF4-FFF2-40B4-BE49-F238E27FC236}">
                <a16:creationId xmlns:a16="http://schemas.microsoft.com/office/drawing/2014/main" id="{1CCF8E0E-408B-4C67-9D40-AAD0CEC433CA}"/>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895AF544-08D1-4AE1-A8C0-B2D12A4211E2}" type="datetime1">
              <a:rPr lang="en-US" altLang="en-US" sz="1200"/>
              <a:pPr/>
              <a:t>1/30/2020</a:t>
            </a:fld>
            <a:endParaRPr lang="en-US" altLang="en-US" sz="1200"/>
          </a:p>
        </p:txBody>
      </p:sp>
      <p:sp>
        <p:nvSpPr>
          <p:cNvPr id="34821" name="Slide Number Placeholder 2">
            <a:extLst>
              <a:ext uri="{FF2B5EF4-FFF2-40B4-BE49-F238E27FC236}">
                <a16:creationId xmlns:a16="http://schemas.microsoft.com/office/drawing/2014/main" id="{F96B1151-25A3-49AF-BC8E-9FEB0172D9E6}"/>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08BA111A-0E33-4384-BF88-34A32800AF06}" type="slidenum">
              <a:rPr lang="en-US" altLang="en-US" sz="1200">
                <a:latin typeface="Arial Black" panose="020B0A04020102020204" pitchFamily="34" charset="0"/>
              </a:rPr>
              <a:pPr/>
              <a:t>22</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8292FEFF-3273-4CE2-929F-F1A9E03806F1}"/>
              </a:ext>
            </a:extLst>
          </p:cNvPr>
          <p:cNvSpPr>
            <a:spLocks noGrp="1" noChangeArrowheads="1"/>
          </p:cNvSpPr>
          <p:nvPr>
            <p:ph type="title"/>
          </p:nvPr>
        </p:nvSpPr>
        <p:spPr>
          <a:xfrm>
            <a:off x="304800" y="0"/>
            <a:ext cx="8229600" cy="1143000"/>
          </a:xfrm>
        </p:spPr>
        <p:txBody>
          <a:bodyPr/>
          <a:lstStyle/>
          <a:p>
            <a:pPr eaLnBrk="1" hangingPunct="1"/>
            <a:r>
              <a:rPr lang="en-IN" altLang="en-US" b="1"/>
              <a:t>OPERATING CODE</a:t>
            </a:r>
          </a:p>
        </p:txBody>
      </p:sp>
      <p:sp>
        <p:nvSpPr>
          <p:cNvPr id="35843" name="Rectangle 3">
            <a:extLst>
              <a:ext uri="{FF2B5EF4-FFF2-40B4-BE49-F238E27FC236}">
                <a16:creationId xmlns:a16="http://schemas.microsoft.com/office/drawing/2014/main" id="{795E2B60-BCAA-44A5-A38C-75F2CFA1DD5B}"/>
              </a:ext>
            </a:extLst>
          </p:cNvPr>
          <p:cNvSpPr>
            <a:spLocks noGrp="1" noChangeArrowheads="1"/>
          </p:cNvSpPr>
          <p:nvPr>
            <p:ph type="body" idx="1"/>
          </p:nvPr>
        </p:nvSpPr>
        <p:spPr>
          <a:xfrm>
            <a:off x="457200" y="1603375"/>
            <a:ext cx="8435975" cy="6092825"/>
          </a:xfrm>
        </p:spPr>
        <p:txBody>
          <a:bodyPr/>
          <a:lstStyle/>
          <a:p>
            <a:pPr eaLnBrk="1" hangingPunct="1">
              <a:lnSpc>
                <a:spcPct val="80000"/>
              </a:lnSpc>
              <a:buFont typeface="Wingdings" panose="05000000000000000000" pitchFamily="2" charset="2"/>
              <a:buNone/>
            </a:pPr>
            <a:r>
              <a:rPr lang="en-IN" altLang="en-US" sz="2400"/>
              <a:t>All the users to </a:t>
            </a:r>
          </a:p>
          <a:p>
            <a:pPr eaLnBrk="1" hangingPunct="1">
              <a:lnSpc>
                <a:spcPct val="80000"/>
              </a:lnSpc>
              <a:buFont typeface="Wingdings" panose="05000000000000000000" pitchFamily="2" charset="2"/>
              <a:buNone/>
            </a:pPr>
            <a:r>
              <a:rPr lang="en-IN" altLang="en-US" sz="1900"/>
              <a:t>5.1 (d)</a:t>
            </a:r>
            <a:r>
              <a:rPr lang="en-IN" altLang="en-US" sz="1900" b="1">
                <a:solidFill>
                  <a:srgbClr val="FF0000"/>
                </a:solidFill>
              </a:rPr>
              <a:t> comply with the directions of RLDC /SLDC</a:t>
            </a:r>
            <a:r>
              <a:rPr lang="en-IN" altLang="en-US" sz="1900"/>
              <a:t> to ensure integrated grid operation and for achieving the maximum economy and efficiency in the operation of the power system.</a:t>
            </a:r>
          </a:p>
          <a:p>
            <a:pPr eaLnBrk="1" hangingPunct="1">
              <a:lnSpc>
                <a:spcPct val="80000"/>
              </a:lnSpc>
              <a:buFont typeface="Wingdings" panose="05000000000000000000" pitchFamily="2" charset="2"/>
              <a:buNone/>
            </a:pPr>
            <a:r>
              <a:rPr lang="en-IN" altLang="en-US" sz="1900"/>
              <a:t>5.1 (g) </a:t>
            </a:r>
            <a:r>
              <a:rPr lang="en-IN" altLang="en-US" sz="1900" b="1">
                <a:solidFill>
                  <a:srgbClr val="FF0000"/>
                </a:solidFill>
              </a:rPr>
              <a:t>Develop a set of detailed operating procedures </a:t>
            </a:r>
            <a:r>
              <a:rPr lang="en-IN" altLang="en-US" sz="1900"/>
              <a:t>for each state grid in consistent with IEGC  </a:t>
            </a:r>
          </a:p>
          <a:p>
            <a:pPr eaLnBrk="1" hangingPunct="1">
              <a:lnSpc>
                <a:spcPct val="80000"/>
              </a:lnSpc>
              <a:buFont typeface="Wingdings" panose="05000000000000000000" pitchFamily="2" charset="2"/>
              <a:buNone/>
            </a:pPr>
            <a:r>
              <a:rPr lang="en-IN" altLang="en-US" sz="1900"/>
              <a:t>5.1 (h) The </a:t>
            </a:r>
            <a:r>
              <a:rPr lang="en-IN" altLang="en-US" sz="1900" b="1">
                <a:solidFill>
                  <a:srgbClr val="FF0000"/>
                </a:solidFill>
              </a:rPr>
              <a:t>control rooms </a:t>
            </a:r>
            <a:r>
              <a:rPr lang="en-IN" altLang="en-US" sz="1900"/>
              <a:t>of the NLDC, RLDC, all SLDCs, power plants, substation of 132 kV and above, and any other control centres of all regional entities shall be </a:t>
            </a:r>
            <a:r>
              <a:rPr lang="en-IN" altLang="en-US" sz="1900" b="1">
                <a:solidFill>
                  <a:srgbClr val="FF0000"/>
                </a:solidFill>
              </a:rPr>
              <a:t>manned round the clock by qualified </a:t>
            </a:r>
            <a:r>
              <a:rPr lang="en-IN" altLang="en-US" sz="1900"/>
              <a:t>and adequately trained personnel. Training requirements may be notified by the Commission from time to time, by orders.</a:t>
            </a:r>
          </a:p>
          <a:p>
            <a:pPr eaLnBrk="1" hangingPunct="1">
              <a:lnSpc>
                <a:spcPct val="80000"/>
              </a:lnSpc>
              <a:buFont typeface="Wingdings" panose="05000000000000000000" pitchFamily="2" charset="2"/>
              <a:buNone/>
            </a:pPr>
            <a:r>
              <a:rPr lang="en-IN" altLang="en-US" sz="1900"/>
              <a:t>5.2.(d) </a:t>
            </a:r>
            <a:r>
              <a:rPr lang="en-IN" altLang="en-US" sz="1900" b="1">
                <a:solidFill>
                  <a:srgbClr val="FF0000"/>
                </a:solidFill>
              </a:rPr>
              <a:t>Intimate any tripping</a:t>
            </a:r>
            <a:r>
              <a:rPr lang="en-IN" altLang="en-US" sz="1900"/>
              <a:t>, as soon as possible, say within </a:t>
            </a:r>
            <a:r>
              <a:rPr lang="en-IN" altLang="en-US" sz="1900" b="1">
                <a:solidFill>
                  <a:srgbClr val="FF0000"/>
                </a:solidFill>
              </a:rPr>
              <a:t>ten minutes </a:t>
            </a:r>
            <a:r>
              <a:rPr lang="en-IN" altLang="en-US" sz="1900"/>
              <a:t>of the event. The reason (to the extent determined) and the likely time of restoration shall also be intimated. All reasonable attempts shall be made for the elements’ restoration as soon as possible.</a:t>
            </a:r>
          </a:p>
        </p:txBody>
      </p:sp>
      <p:sp>
        <p:nvSpPr>
          <p:cNvPr id="35844" name="Date Placeholder 1">
            <a:extLst>
              <a:ext uri="{FF2B5EF4-FFF2-40B4-BE49-F238E27FC236}">
                <a16:creationId xmlns:a16="http://schemas.microsoft.com/office/drawing/2014/main" id="{A0D96C89-95D6-4BD1-8E10-38FB83786D25}"/>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9CE0148-38EB-4804-B7BF-D4F531F0A328}" type="datetime1">
              <a:rPr lang="en-US" altLang="en-US" sz="1200"/>
              <a:pPr/>
              <a:t>1/30/2020</a:t>
            </a:fld>
            <a:endParaRPr lang="en-US" altLang="en-US" sz="1200"/>
          </a:p>
        </p:txBody>
      </p:sp>
      <p:sp>
        <p:nvSpPr>
          <p:cNvPr id="35845" name="Slide Number Placeholder 2">
            <a:extLst>
              <a:ext uri="{FF2B5EF4-FFF2-40B4-BE49-F238E27FC236}">
                <a16:creationId xmlns:a16="http://schemas.microsoft.com/office/drawing/2014/main" id="{452EC29B-69A0-4D0E-A7DC-F8AC1701CDC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49EE3064-49F7-4370-B7F8-FAC56E4C593A}" type="slidenum">
              <a:rPr lang="en-US" altLang="en-US" sz="1200">
                <a:latin typeface="Arial Black" panose="020B0A04020102020204" pitchFamily="34" charset="0"/>
              </a:rPr>
              <a:pPr/>
              <a:t>23</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Date Placeholder 3">
            <a:extLst>
              <a:ext uri="{FF2B5EF4-FFF2-40B4-BE49-F238E27FC236}">
                <a16:creationId xmlns:a16="http://schemas.microsoft.com/office/drawing/2014/main" id="{5C6200BB-FD81-4664-B305-155A39BDE773}"/>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B25D987-48C8-48F9-AD7B-022C6279E49D}" type="datetime1">
              <a:rPr lang="en-US" altLang="en-US" sz="1200"/>
              <a:pPr>
                <a:spcBef>
                  <a:spcPct val="0"/>
                </a:spcBef>
                <a:buClrTx/>
                <a:buSzTx/>
                <a:buFontTx/>
                <a:buNone/>
              </a:pPr>
              <a:t>1/30/2020</a:t>
            </a:fld>
            <a:endParaRPr lang="en-US" altLang="en-US" sz="1200"/>
          </a:p>
        </p:txBody>
      </p:sp>
      <p:sp>
        <p:nvSpPr>
          <p:cNvPr id="36867" name="Slide Number Placeholder 5">
            <a:extLst>
              <a:ext uri="{FF2B5EF4-FFF2-40B4-BE49-F238E27FC236}">
                <a16:creationId xmlns:a16="http://schemas.microsoft.com/office/drawing/2014/main" id="{8D9EBD01-203D-4720-B652-E3DD4AB86F2D}"/>
              </a:ext>
            </a:extLst>
          </p:cNvPr>
          <p:cNvSpPr>
            <a:spLocks noGrp="1"/>
          </p:cNvSpPr>
          <p:nvPr>
            <p:ph type="sldNum" sz="quarter" idx="12"/>
          </p:nvPr>
        </p:nvSpPr>
        <p:spPr>
          <a:xfrm>
            <a:off x="5486400" y="62484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latin typeface="Arial Black" panose="020B0A04020102020204" pitchFamily="34" charset="0"/>
              </a:rPr>
              <a:t>Clause </a:t>
            </a:r>
          </a:p>
        </p:txBody>
      </p:sp>
      <p:sp>
        <p:nvSpPr>
          <p:cNvPr id="36868" name="Rectangle 2">
            <a:extLst>
              <a:ext uri="{FF2B5EF4-FFF2-40B4-BE49-F238E27FC236}">
                <a16:creationId xmlns:a16="http://schemas.microsoft.com/office/drawing/2014/main" id="{2B1B3AF2-6D82-4DA9-9E97-4560886B063D}"/>
              </a:ext>
            </a:extLst>
          </p:cNvPr>
          <p:cNvSpPr>
            <a:spLocks noGrp="1" noChangeArrowheads="1"/>
          </p:cNvSpPr>
          <p:nvPr>
            <p:ph type="title"/>
          </p:nvPr>
        </p:nvSpPr>
        <p:spPr/>
        <p:txBody>
          <a:bodyPr/>
          <a:lstStyle/>
          <a:p>
            <a:pPr eaLnBrk="1" hangingPunct="1"/>
            <a:r>
              <a:rPr lang="en-US" altLang="en-US" sz="3200" b="1"/>
              <a:t>Frequency Control</a:t>
            </a:r>
          </a:p>
        </p:txBody>
      </p:sp>
      <p:sp>
        <p:nvSpPr>
          <p:cNvPr id="36869" name="Rectangle 3">
            <a:extLst>
              <a:ext uri="{FF2B5EF4-FFF2-40B4-BE49-F238E27FC236}">
                <a16:creationId xmlns:a16="http://schemas.microsoft.com/office/drawing/2014/main" id="{368E5F9E-BAA1-46A4-82D5-289E67FB1AE6}"/>
              </a:ext>
            </a:extLst>
          </p:cNvPr>
          <p:cNvSpPr>
            <a:spLocks noGrp="1" noChangeArrowheads="1"/>
          </p:cNvSpPr>
          <p:nvPr>
            <p:ph type="body" idx="1"/>
          </p:nvPr>
        </p:nvSpPr>
        <p:spPr/>
        <p:txBody>
          <a:bodyPr/>
          <a:lstStyle/>
          <a:p>
            <a:pPr algn="just" eaLnBrk="1" hangingPunct="1">
              <a:spcBef>
                <a:spcPct val="100000"/>
              </a:spcBef>
            </a:pPr>
            <a:r>
              <a:rPr lang="en-US" altLang="en-US" sz="2000" b="1"/>
              <a:t>Operating Frequency Range revised - 49.5Hz to 50.2Hz </a:t>
            </a:r>
          </a:p>
          <a:p>
            <a:pPr algn="just" eaLnBrk="1" hangingPunct="1">
              <a:spcBef>
                <a:spcPct val="100000"/>
              </a:spcBef>
            </a:pPr>
            <a:r>
              <a:rPr lang="en-US" altLang="en-US" sz="2000" b="1"/>
              <a:t>Action for curtailing over drawal to be initiated at 49.7Hz</a:t>
            </a:r>
          </a:p>
          <a:p>
            <a:pPr algn="just" eaLnBrk="1" hangingPunct="1">
              <a:spcBef>
                <a:spcPct val="100000"/>
              </a:spcBef>
            </a:pPr>
            <a:r>
              <a:rPr lang="en-US" altLang="en-US" sz="2000" b="1"/>
              <a:t>No overdrawal when frequency is 49.5Hz or below</a:t>
            </a:r>
          </a:p>
          <a:p>
            <a:pPr algn="just" eaLnBrk="1" hangingPunct="1">
              <a:spcBef>
                <a:spcPct val="100000"/>
              </a:spcBef>
            </a:pPr>
            <a:r>
              <a:rPr lang="en-US" altLang="en-US" sz="2000" b="1">
                <a:hlinkClick r:id="rId3" action="ppaction://hlinksldjump"/>
              </a:rPr>
              <a:t>Frequency Linked despatch guidelines</a:t>
            </a:r>
            <a:r>
              <a:rPr lang="en-US" altLang="en-US" sz="2000" b="1"/>
              <a:t> to be followed</a:t>
            </a:r>
          </a:p>
          <a:p>
            <a:pPr algn="just" eaLnBrk="1" hangingPunct="1">
              <a:spcBef>
                <a:spcPct val="100000"/>
              </a:spcBef>
            </a:pPr>
            <a:r>
              <a:rPr lang="en-US" altLang="en-US" sz="2000" b="1"/>
              <a:t>All SEBs /distribution licensees shall abide by the demand management measures of the SLDCs and comply the directions of SLDC. Any non-compliance shall be reported by SLDC to RLDC</a:t>
            </a:r>
          </a:p>
          <a:p>
            <a:pPr algn="just" eaLnBrk="1" hangingPunct="1">
              <a:spcBef>
                <a:spcPct val="100000"/>
              </a:spcBef>
            </a:pPr>
            <a:r>
              <a:rPr lang="en-US" altLang="en-US" sz="2000" b="1"/>
              <a:t>Automatic Load disconnection (Demand side Management) scheme shall be implemented by the State utilities before 01.01.2011</a:t>
            </a:r>
          </a:p>
        </p:txBody>
      </p:sp>
      <p:sp>
        <p:nvSpPr>
          <p:cNvPr id="36870" name="AutoShape 4">
            <a:hlinkClick r:id="rId4" action="ppaction://hlinksldjump"/>
            <a:extLst>
              <a:ext uri="{FF2B5EF4-FFF2-40B4-BE49-F238E27FC236}">
                <a16:creationId xmlns:a16="http://schemas.microsoft.com/office/drawing/2014/main" id="{1DBC47F9-E24F-4FAE-822D-6C85D93CDF11}"/>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Tree>
  </p:cSld>
  <p:clrMapOvr>
    <a:masterClrMapping/>
  </p:clrMapOvr>
  <p:transition spd="slow">
    <p:split orient="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Date Placeholder 4">
            <a:extLst>
              <a:ext uri="{FF2B5EF4-FFF2-40B4-BE49-F238E27FC236}">
                <a16:creationId xmlns:a16="http://schemas.microsoft.com/office/drawing/2014/main" id="{C7D1088E-A849-4C1F-80C8-78740ABD8DA8}"/>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8565E80-7052-4F03-951E-56C8234C446E}" type="datetime1">
              <a:rPr lang="en-US" altLang="en-US" sz="1200"/>
              <a:pPr>
                <a:spcBef>
                  <a:spcPct val="0"/>
                </a:spcBef>
                <a:buClrTx/>
                <a:buSzTx/>
                <a:buFontTx/>
                <a:buNone/>
              </a:pPr>
              <a:t>1/30/2020</a:t>
            </a:fld>
            <a:endParaRPr lang="en-US" altLang="en-US" sz="1200"/>
          </a:p>
        </p:txBody>
      </p:sp>
      <p:sp>
        <p:nvSpPr>
          <p:cNvPr id="38915" name="Slide Number Placeholder 6">
            <a:extLst>
              <a:ext uri="{FF2B5EF4-FFF2-40B4-BE49-F238E27FC236}">
                <a16:creationId xmlns:a16="http://schemas.microsoft.com/office/drawing/2014/main" id="{FA7510E5-8443-4B7D-8DDB-7DA24ED2B98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518CDDD-85AD-4CFB-8BBA-A22DBCEACE27}" type="slidenum">
              <a:rPr lang="en-US" altLang="en-US" sz="1200">
                <a:latin typeface="Arial Black" panose="020B0A04020102020204" pitchFamily="34" charset="0"/>
              </a:rPr>
              <a:pPr>
                <a:spcBef>
                  <a:spcPct val="0"/>
                </a:spcBef>
                <a:buClrTx/>
                <a:buSzTx/>
                <a:buFontTx/>
                <a:buNone/>
              </a:pPr>
              <a:t>25</a:t>
            </a:fld>
            <a:endParaRPr lang="en-US" altLang="en-US" sz="1200">
              <a:latin typeface="Arial Black" panose="020B0A04020102020204" pitchFamily="34" charset="0"/>
            </a:endParaRPr>
          </a:p>
        </p:txBody>
      </p:sp>
      <p:sp>
        <p:nvSpPr>
          <p:cNvPr id="38916" name="Rectangle 2">
            <a:extLst>
              <a:ext uri="{FF2B5EF4-FFF2-40B4-BE49-F238E27FC236}">
                <a16:creationId xmlns:a16="http://schemas.microsoft.com/office/drawing/2014/main" id="{90CC1FD3-11A0-4774-AF1F-CB07B84D2A67}"/>
              </a:ext>
            </a:extLst>
          </p:cNvPr>
          <p:cNvSpPr>
            <a:spLocks noGrp="1" noChangeArrowheads="1"/>
          </p:cNvSpPr>
          <p:nvPr>
            <p:ph type="title"/>
          </p:nvPr>
        </p:nvSpPr>
        <p:spPr/>
        <p:txBody>
          <a:bodyPr/>
          <a:lstStyle/>
          <a:p>
            <a:pPr eaLnBrk="1" hangingPunct="1"/>
            <a:r>
              <a:rPr lang="en-US" altLang="en-US" sz="3200" b="1"/>
              <a:t>Voltage Control</a:t>
            </a:r>
          </a:p>
        </p:txBody>
      </p:sp>
      <p:sp>
        <p:nvSpPr>
          <p:cNvPr id="38917" name="Rectangle 3">
            <a:extLst>
              <a:ext uri="{FF2B5EF4-FFF2-40B4-BE49-F238E27FC236}">
                <a16:creationId xmlns:a16="http://schemas.microsoft.com/office/drawing/2014/main" id="{C137CAA5-67F0-4AA8-9B61-077CB04C8BAA}"/>
              </a:ext>
            </a:extLst>
          </p:cNvPr>
          <p:cNvSpPr>
            <a:spLocks noGrp="1" noChangeArrowheads="1"/>
          </p:cNvSpPr>
          <p:nvPr>
            <p:ph type="body" sz="half" idx="1"/>
          </p:nvPr>
        </p:nvSpPr>
        <p:spPr/>
        <p:txBody>
          <a:bodyPr/>
          <a:lstStyle/>
          <a:p>
            <a:pPr algn="just" eaLnBrk="1" hangingPunct="1"/>
            <a:r>
              <a:rPr lang="en-US" altLang="en-US" sz="2200"/>
              <a:t>Generating units of above 50MW size shall have AVRs (Automatic Voltage Regulators) in operation and PSS (Power System Stabilizers) shall be got properly tuned.</a:t>
            </a:r>
          </a:p>
          <a:p>
            <a:pPr eaLnBrk="1" hangingPunct="1"/>
            <a:endParaRPr lang="en-US" altLang="en-US" sz="2200"/>
          </a:p>
        </p:txBody>
      </p:sp>
      <p:graphicFrame>
        <p:nvGraphicFramePr>
          <p:cNvPr id="70725" name="Group 69">
            <a:extLst>
              <a:ext uri="{FF2B5EF4-FFF2-40B4-BE49-F238E27FC236}">
                <a16:creationId xmlns:a16="http://schemas.microsoft.com/office/drawing/2014/main" id="{9E6A8DD9-43B7-4B77-ADFD-A2A1F1277DEB}"/>
              </a:ext>
            </a:extLst>
          </p:cNvPr>
          <p:cNvGraphicFramePr>
            <a:graphicFrameLocks noGrp="1"/>
          </p:cNvGraphicFramePr>
          <p:nvPr>
            <p:ph sz="half" idx="2"/>
          </p:nvPr>
        </p:nvGraphicFramePr>
        <p:xfrm>
          <a:off x="4648200" y="1600200"/>
          <a:ext cx="3886200" cy="3124232"/>
        </p:xfrm>
        <a:graphic>
          <a:graphicData uri="http://schemas.openxmlformats.org/drawingml/2006/table">
            <a:tbl>
              <a:tblPr/>
              <a:tblGrid>
                <a:gridCol w="1295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tblGrid>
              <a:tr h="380935">
                <a:tc gridSpan="3">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800" b="0" i="0" u="none" strike="noStrike" cap="none" normalizeH="0" baseline="0">
                          <a:ln>
                            <a:noFill/>
                          </a:ln>
                          <a:solidFill>
                            <a:schemeClr val="tx1"/>
                          </a:solidFill>
                          <a:effectLst/>
                          <a:latin typeface="Arial" charset="0"/>
                          <a:cs typeface="Arial" charset="0"/>
                        </a:rPr>
                        <a:t>Operating Range of Voltage </a:t>
                      </a: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80935">
                <a:tc>
                  <a:txBody>
                    <a:bodyPr/>
                    <a:lstStyle/>
                    <a:p>
                      <a:pPr marL="342900" marR="0" lvl="0" indent="-342900" algn="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Nominal</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Maximum</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Minimum</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5259">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765</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800</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728</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0778">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400</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420</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380</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259">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220</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245</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198</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5259">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132</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145</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122</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5259">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110</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121</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1" i="0" u="none" strike="noStrike" cap="none" normalizeH="0" baseline="0">
                          <a:ln>
                            <a:noFill/>
                          </a:ln>
                          <a:solidFill>
                            <a:schemeClr val="tx1"/>
                          </a:solidFill>
                          <a:effectLst/>
                          <a:latin typeface="Arial" charset="0"/>
                          <a:cs typeface="Times New Roman" pitchFamily="18" charset="0"/>
                        </a:rPr>
                        <a:t>99</a:t>
                      </a:r>
                      <a:endParaRPr kumimoji="0" lang="en-US" sz="1600" b="1"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5259">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66</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72</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60</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5259">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33</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36</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US" sz="1600" b="0" i="0" u="none" strike="noStrike" cap="none" normalizeH="0" baseline="0">
                          <a:ln>
                            <a:noFill/>
                          </a:ln>
                          <a:solidFill>
                            <a:schemeClr val="tx1"/>
                          </a:solidFill>
                          <a:effectLst/>
                          <a:latin typeface="Arial" charset="0"/>
                          <a:cs typeface="Times New Roman" pitchFamily="18" charset="0"/>
                        </a:rPr>
                        <a:t>30</a:t>
                      </a:r>
                      <a:endParaRPr kumimoji="0" lang="en-US" sz="1600" b="0" i="0" u="none" strike="noStrike" cap="none" normalizeH="0" baseline="0">
                        <a:ln>
                          <a:noFill/>
                        </a:ln>
                        <a:solidFill>
                          <a:schemeClr val="tx1"/>
                        </a:solidFill>
                        <a:effectLst/>
                        <a:latin typeface="Arial" charset="0"/>
                        <a:cs typeface="Arial" charset="0"/>
                      </a:endParaRPr>
                    </a:p>
                  </a:txBody>
                  <a:tcPr marT="45712" marB="45712"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38958" name="AutoShape 70">
            <a:hlinkClick r:id="rId3" action="ppaction://hlinksldjump"/>
            <a:extLst>
              <a:ext uri="{FF2B5EF4-FFF2-40B4-BE49-F238E27FC236}">
                <a16:creationId xmlns:a16="http://schemas.microsoft.com/office/drawing/2014/main" id="{55E507FE-EF16-489D-8224-9847489760A1}"/>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Tree>
  </p:cSld>
  <p:clrMapOvr>
    <a:masterClrMapping/>
  </p:clrMapOvr>
  <p:transition spd="slow">
    <p:split orient="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Date Placeholder 3">
            <a:extLst>
              <a:ext uri="{FF2B5EF4-FFF2-40B4-BE49-F238E27FC236}">
                <a16:creationId xmlns:a16="http://schemas.microsoft.com/office/drawing/2014/main" id="{F3C9749E-B941-483A-8C8D-097ABA55028A}"/>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FDF0D8C4-7F0A-4ED5-85B8-AB7A538A25DE}" type="datetime1">
              <a:rPr lang="en-US" altLang="en-US" sz="1200"/>
              <a:pPr>
                <a:spcBef>
                  <a:spcPct val="0"/>
                </a:spcBef>
                <a:buClrTx/>
                <a:buSzTx/>
                <a:buFontTx/>
                <a:buNone/>
              </a:pPr>
              <a:t>1/30/2020</a:t>
            </a:fld>
            <a:endParaRPr lang="en-US" altLang="en-US" sz="1200"/>
          </a:p>
        </p:txBody>
      </p:sp>
      <p:sp>
        <p:nvSpPr>
          <p:cNvPr id="45059" name="Slide Number Placeholder 5">
            <a:extLst>
              <a:ext uri="{FF2B5EF4-FFF2-40B4-BE49-F238E27FC236}">
                <a16:creationId xmlns:a16="http://schemas.microsoft.com/office/drawing/2014/main" id="{A4126774-4315-44AA-A3E8-71A5D6842C9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DB6565C9-552E-4A47-99FF-CF66E1AC6513}" type="slidenum">
              <a:rPr lang="en-US" altLang="en-US" sz="1200">
                <a:latin typeface="Arial Black" panose="020B0A04020102020204" pitchFamily="34" charset="0"/>
              </a:rPr>
              <a:pPr>
                <a:spcBef>
                  <a:spcPct val="0"/>
                </a:spcBef>
                <a:buClrTx/>
                <a:buSzTx/>
                <a:buFontTx/>
                <a:buNone/>
              </a:pPr>
              <a:t>26</a:t>
            </a:fld>
            <a:endParaRPr lang="en-US" altLang="en-US" sz="1200">
              <a:latin typeface="Arial Black" panose="020B0A04020102020204" pitchFamily="34" charset="0"/>
            </a:endParaRPr>
          </a:p>
        </p:txBody>
      </p:sp>
      <p:sp>
        <p:nvSpPr>
          <p:cNvPr id="45060" name="Rectangle 2">
            <a:extLst>
              <a:ext uri="{FF2B5EF4-FFF2-40B4-BE49-F238E27FC236}">
                <a16:creationId xmlns:a16="http://schemas.microsoft.com/office/drawing/2014/main" id="{7A878559-0EA2-49D9-9343-CD9E344E52C2}"/>
              </a:ext>
            </a:extLst>
          </p:cNvPr>
          <p:cNvSpPr>
            <a:spLocks noGrp="1" noChangeArrowheads="1"/>
          </p:cNvSpPr>
          <p:nvPr>
            <p:ph type="title"/>
          </p:nvPr>
        </p:nvSpPr>
        <p:spPr/>
        <p:txBody>
          <a:bodyPr/>
          <a:lstStyle/>
          <a:p>
            <a:pPr eaLnBrk="1" hangingPunct="1"/>
            <a:r>
              <a:rPr lang="en-US" altLang="en-US" sz="3200" b="1"/>
              <a:t>System Protection Schemes</a:t>
            </a:r>
          </a:p>
        </p:txBody>
      </p:sp>
      <p:sp>
        <p:nvSpPr>
          <p:cNvPr id="45061" name="Rectangle 3">
            <a:extLst>
              <a:ext uri="{FF2B5EF4-FFF2-40B4-BE49-F238E27FC236}">
                <a16:creationId xmlns:a16="http://schemas.microsoft.com/office/drawing/2014/main" id="{17F18D5E-6393-4EB5-9003-04799CC0FAC9}"/>
              </a:ext>
            </a:extLst>
          </p:cNvPr>
          <p:cNvSpPr>
            <a:spLocks noGrp="1" noChangeArrowheads="1"/>
          </p:cNvSpPr>
          <p:nvPr>
            <p:ph type="body" idx="1"/>
          </p:nvPr>
        </p:nvSpPr>
        <p:spPr>
          <a:xfrm>
            <a:off x="609600" y="1295400"/>
            <a:ext cx="7924800" cy="5105400"/>
          </a:xfrm>
        </p:spPr>
        <p:txBody>
          <a:bodyPr/>
          <a:lstStyle/>
          <a:p>
            <a:pPr algn="just" eaLnBrk="1" hangingPunct="1">
              <a:lnSpc>
                <a:spcPct val="80000"/>
              </a:lnSpc>
              <a:spcBef>
                <a:spcPct val="100000"/>
              </a:spcBef>
            </a:pPr>
            <a:r>
              <a:rPr lang="en-US" altLang="en-US" sz="2000" b="1"/>
              <a:t>AUFR / df/dt Schemes:</a:t>
            </a:r>
          </a:p>
          <a:p>
            <a:pPr algn="just" eaLnBrk="1" hangingPunct="1">
              <a:lnSpc>
                <a:spcPct val="80000"/>
              </a:lnSpc>
              <a:spcBef>
                <a:spcPct val="100000"/>
              </a:spcBef>
            </a:pPr>
            <a:r>
              <a:rPr lang="en-US" altLang="en-US" sz="2000"/>
              <a:t>SLDC shall furnish the details of load relief on operation of AUFR or df/dt to RLDC on real time basis.</a:t>
            </a:r>
          </a:p>
          <a:p>
            <a:pPr algn="just" eaLnBrk="1" hangingPunct="1">
              <a:lnSpc>
                <a:spcPct val="80000"/>
              </a:lnSpc>
              <a:spcBef>
                <a:spcPct val="100000"/>
              </a:spcBef>
            </a:pPr>
            <a:r>
              <a:rPr lang="en-US" altLang="en-US" sz="2000"/>
              <a:t>RLDC shall report such instances to RPC where there was no/inadequate response.</a:t>
            </a:r>
          </a:p>
          <a:p>
            <a:pPr algn="just" eaLnBrk="1" hangingPunct="1">
              <a:lnSpc>
                <a:spcPct val="80000"/>
              </a:lnSpc>
              <a:spcBef>
                <a:spcPct val="100000"/>
              </a:spcBef>
            </a:pPr>
            <a:r>
              <a:rPr lang="en-US" altLang="en-US" sz="2000"/>
              <a:t>SLDC shall submit a monthly report to RPC in this regard</a:t>
            </a:r>
          </a:p>
          <a:p>
            <a:pPr algn="just" eaLnBrk="1" hangingPunct="1">
              <a:lnSpc>
                <a:spcPct val="80000"/>
              </a:lnSpc>
              <a:spcBef>
                <a:spcPct val="100000"/>
              </a:spcBef>
            </a:pPr>
            <a:r>
              <a:rPr lang="en-US" altLang="en-US" sz="2000"/>
              <a:t>RLDC shall submit a comparative record of expected load relief and actual load relief obtained in Real time system operation to RPC and CERC on monthly basis.</a:t>
            </a:r>
          </a:p>
          <a:p>
            <a:pPr algn="just" eaLnBrk="1" hangingPunct="1">
              <a:lnSpc>
                <a:spcPct val="80000"/>
              </a:lnSpc>
              <a:spcBef>
                <a:spcPct val="100000"/>
              </a:spcBef>
            </a:pPr>
            <a:r>
              <a:rPr lang="en-US" altLang="en-US" sz="2000" b="1"/>
              <a:t>SPS</a:t>
            </a:r>
            <a:r>
              <a:rPr lang="en-US" altLang="en-US" sz="2000"/>
              <a:t> (</a:t>
            </a:r>
            <a:r>
              <a:rPr lang="en-US" altLang="en-US" sz="2000" b="1">
                <a:solidFill>
                  <a:srgbClr val="FF3300"/>
                </a:solidFill>
              </a:rPr>
              <a:t>SPECIAL PROTECTION SCHEMES</a:t>
            </a:r>
            <a:r>
              <a:rPr lang="en-US" altLang="en-US" sz="2000"/>
              <a:t>) Shall be identified, installed and commissioned to operate the transmission system closer to its limits and to protect the same against voltage collapse, cascade tripping and tripping of important corridors / flow gates</a:t>
            </a:r>
          </a:p>
        </p:txBody>
      </p:sp>
      <p:sp>
        <p:nvSpPr>
          <p:cNvPr id="45062" name="AutoShape 4">
            <a:hlinkClick r:id="rId3" action="ppaction://hlinksldjump"/>
            <a:extLst>
              <a:ext uri="{FF2B5EF4-FFF2-40B4-BE49-F238E27FC236}">
                <a16:creationId xmlns:a16="http://schemas.microsoft.com/office/drawing/2014/main" id="{D5261300-9CB2-49D5-AA94-01EFFEC693D3}"/>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45063" name="Slide Number Placeholder 5">
            <a:extLst>
              <a:ext uri="{FF2B5EF4-FFF2-40B4-BE49-F238E27FC236}">
                <a16:creationId xmlns:a16="http://schemas.microsoft.com/office/drawing/2014/main" id="{65FE4AAF-CD88-497F-A343-A761A9D667FF}"/>
              </a:ext>
            </a:extLst>
          </p:cNvPr>
          <p:cNvSpPr txBox="1">
            <a:spLocks/>
          </p:cNvSpPr>
          <p:nvPr/>
        </p:nvSpPr>
        <p:spPr bwMode="auto">
          <a:xfrm>
            <a:off x="54864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ClrTx/>
              <a:buSzTx/>
              <a:buFontTx/>
              <a:buNone/>
            </a:pPr>
            <a:r>
              <a:rPr lang="en-US" altLang="en-US" sz="1200">
                <a:latin typeface="Arial Black" panose="020B0A04020102020204" pitchFamily="34" charset="0"/>
                <a:hlinkClick r:id="rId4" action="ppaction://hlinksldjump"/>
              </a:rPr>
              <a:t>Clause</a:t>
            </a:r>
            <a:r>
              <a:rPr lang="en-US" altLang="en-US" sz="1200">
                <a:latin typeface="Arial Black" panose="020B0A04020102020204" pitchFamily="34" charset="0"/>
              </a:rPr>
              <a:t> </a:t>
            </a:r>
          </a:p>
        </p:txBody>
      </p:sp>
    </p:spTree>
  </p:cSld>
  <p:clrMapOvr>
    <a:masterClrMapping/>
  </p:clrMapOvr>
  <p:transition spd="slow">
    <p:split orient="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Date Placeholder 3">
            <a:extLst>
              <a:ext uri="{FF2B5EF4-FFF2-40B4-BE49-F238E27FC236}">
                <a16:creationId xmlns:a16="http://schemas.microsoft.com/office/drawing/2014/main" id="{684D54C9-89C6-45D8-8484-A98993E6F2B9}"/>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5ABA060A-2FD1-48AF-8B76-142465FD75A0}" type="datetime1">
              <a:rPr lang="en-US" altLang="en-US" sz="1200"/>
              <a:pPr>
                <a:spcBef>
                  <a:spcPct val="0"/>
                </a:spcBef>
                <a:buClrTx/>
                <a:buSzTx/>
                <a:buFontTx/>
                <a:buNone/>
              </a:pPr>
              <a:t>1/30/2020</a:t>
            </a:fld>
            <a:endParaRPr lang="en-US" altLang="en-US" sz="1200"/>
          </a:p>
        </p:txBody>
      </p:sp>
      <p:sp>
        <p:nvSpPr>
          <p:cNvPr id="47107" name="Slide Number Placeholder 5">
            <a:extLst>
              <a:ext uri="{FF2B5EF4-FFF2-40B4-BE49-F238E27FC236}">
                <a16:creationId xmlns:a16="http://schemas.microsoft.com/office/drawing/2014/main" id="{48B47C3F-588F-4411-A02C-886D876CD63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FF1F4DF1-0F83-4F6F-BD71-8F3E9289BD7F}" type="slidenum">
              <a:rPr lang="en-US" altLang="en-US" sz="1200">
                <a:latin typeface="Arial Black" panose="020B0A04020102020204" pitchFamily="34" charset="0"/>
              </a:rPr>
              <a:pPr>
                <a:spcBef>
                  <a:spcPct val="0"/>
                </a:spcBef>
                <a:buClrTx/>
                <a:buSzTx/>
                <a:buFontTx/>
                <a:buNone/>
              </a:pPr>
              <a:t>27</a:t>
            </a:fld>
            <a:endParaRPr lang="en-US" altLang="en-US" sz="1200">
              <a:latin typeface="Arial Black" panose="020B0A04020102020204" pitchFamily="34" charset="0"/>
            </a:endParaRPr>
          </a:p>
        </p:txBody>
      </p:sp>
      <p:sp>
        <p:nvSpPr>
          <p:cNvPr id="47108" name="Rectangle 2">
            <a:extLst>
              <a:ext uri="{FF2B5EF4-FFF2-40B4-BE49-F238E27FC236}">
                <a16:creationId xmlns:a16="http://schemas.microsoft.com/office/drawing/2014/main" id="{7B0678C4-26CF-4085-B7C7-E2ED99C5FAF4}"/>
              </a:ext>
            </a:extLst>
          </p:cNvPr>
          <p:cNvSpPr>
            <a:spLocks noGrp="1" noChangeArrowheads="1"/>
          </p:cNvSpPr>
          <p:nvPr>
            <p:ph type="title"/>
          </p:nvPr>
        </p:nvSpPr>
        <p:spPr>
          <a:xfrm>
            <a:off x="417513" y="496888"/>
            <a:ext cx="7645400" cy="304800"/>
          </a:xfrm>
        </p:spPr>
        <p:txBody>
          <a:bodyPr/>
          <a:lstStyle/>
          <a:p>
            <a:pPr eaLnBrk="1" hangingPunct="1"/>
            <a:r>
              <a:rPr lang="en-US" altLang="en-US" sz="3200" b="1"/>
              <a:t>Demand Estimation </a:t>
            </a:r>
          </a:p>
        </p:txBody>
      </p:sp>
      <p:sp>
        <p:nvSpPr>
          <p:cNvPr id="47109" name="Rectangle 3">
            <a:extLst>
              <a:ext uri="{FF2B5EF4-FFF2-40B4-BE49-F238E27FC236}">
                <a16:creationId xmlns:a16="http://schemas.microsoft.com/office/drawing/2014/main" id="{758AC7DA-1720-4D95-8CE1-4C6B98D1E201}"/>
              </a:ext>
            </a:extLst>
          </p:cNvPr>
          <p:cNvSpPr>
            <a:spLocks noGrp="1" noChangeArrowheads="1"/>
          </p:cNvSpPr>
          <p:nvPr>
            <p:ph type="body" idx="1"/>
          </p:nvPr>
        </p:nvSpPr>
        <p:spPr>
          <a:xfrm>
            <a:off x="533400" y="1295400"/>
            <a:ext cx="7772400" cy="5105400"/>
          </a:xfrm>
        </p:spPr>
        <p:txBody>
          <a:bodyPr/>
          <a:lstStyle/>
          <a:p>
            <a:pPr algn="just" eaLnBrk="1" hangingPunct="1">
              <a:spcBef>
                <a:spcPct val="100000"/>
              </a:spcBef>
            </a:pPr>
            <a:r>
              <a:rPr lang="en-US" altLang="en-US" sz="2000"/>
              <a:t>Demand estimation for operational purposes is to be done on a daily/weekly/monthly basis initially, </a:t>
            </a:r>
            <a:r>
              <a:rPr lang="en-US" altLang="en-US" sz="2000" b="1">
                <a:solidFill>
                  <a:srgbClr val="FF3300"/>
                </a:solidFill>
              </a:rPr>
              <a:t>mechanism and facilities at SLDCs shall be created at the earliest but not later than 1.1.2011 to facilitate on-line estimation of demand for daily operational use for each 15 minutes block.</a:t>
            </a:r>
          </a:p>
          <a:p>
            <a:pPr algn="just" eaLnBrk="1" hangingPunct="1">
              <a:spcBef>
                <a:spcPct val="100000"/>
              </a:spcBef>
            </a:pPr>
            <a:r>
              <a:rPr lang="en-US" altLang="en-US" sz="2000"/>
              <a:t>The monthly estimated demand by the SLDC shall be provided to RLDC and RPC </a:t>
            </a:r>
          </a:p>
          <a:p>
            <a:pPr algn="just" eaLnBrk="1" hangingPunct="1">
              <a:spcBef>
                <a:spcPct val="100000"/>
              </a:spcBef>
            </a:pPr>
            <a:r>
              <a:rPr lang="en-US" altLang="en-US" sz="2000"/>
              <a:t>The SLDC shall take into account the Wind Energy forecasting to meet the active and reactive power requirement.</a:t>
            </a:r>
          </a:p>
          <a:p>
            <a:pPr algn="just" eaLnBrk="1" hangingPunct="1">
              <a:spcBef>
                <a:spcPct val="100000"/>
              </a:spcBef>
            </a:pPr>
            <a:r>
              <a:rPr lang="en-US" altLang="en-US" sz="2000"/>
              <a:t>In order to facilitate estimation of Total Transfer Capability / Available Transfer Capability on three month ahead basis , the SLDC shall furnish estimated demand and availability data to RLDCs.</a:t>
            </a:r>
          </a:p>
        </p:txBody>
      </p:sp>
      <p:sp>
        <p:nvSpPr>
          <p:cNvPr id="47110" name="Slide Number Placeholder 5">
            <a:extLst>
              <a:ext uri="{FF2B5EF4-FFF2-40B4-BE49-F238E27FC236}">
                <a16:creationId xmlns:a16="http://schemas.microsoft.com/office/drawing/2014/main" id="{6005E5C5-7F11-45CA-A09A-3EEC15F4B488}"/>
              </a:ext>
            </a:extLst>
          </p:cNvPr>
          <p:cNvSpPr txBox="1">
            <a:spLocks/>
          </p:cNvSpPr>
          <p:nvPr/>
        </p:nvSpPr>
        <p:spPr bwMode="auto">
          <a:xfrm>
            <a:off x="54864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ClrTx/>
              <a:buSzTx/>
              <a:buFontTx/>
              <a:buNone/>
            </a:pPr>
            <a:r>
              <a:rPr lang="en-US" altLang="en-US" sz="1200">
                <a:latin typeface="Arial Black" panose="020B0A04020102020204" pitchFamily="34" charset="0"/>
                <a:hlinkClick r:id="rId3" action="ppaction://hlinksldjump"/>
              </a:rPr>
              <a:t>Clause</a:t>
            </a:r>
            <a:r>
              <a:rPr lang="en-US" altLang="en-US" sz="1200">
                <a:latin typeface="Arial Black" panose="020B0A04020102020204" pitchFamily="34" charset="0"/>
              </a:rPr>
              <a:t> </a:t>
            </a:r>
          </a:p>
        </p:txBody>
      </p:sp>
    </p:spTree>
  </p:cSld>
  <p:clrMapOvr>
    <a:masterClrMapping/>
  </p:clrMapOvr>
  <p:transition spd="slow">
    <p:split orient="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Date Placeholder 3">
            <a:extLst>
              <a:ext uri="{FF2B5EF4-FFF2-40B4-BE49-F238E27FC236}">
                <a16:creationId xmlns:a16="http://schemas.microsoft.com/office/drawing/2014/main" id="{990F43E3-2741-4C8B-8D82-15CD0444440D}"/>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D62ACA24-4A63-42A0-A915-449B79E1A1DC}" type="datetime1">
              <a:rPr lang="en-US" altLang="en-US" sz="1200"/>
              <a:pPr>
                <a:spcBef>
                  <a:spcPct val="0"/>
                </a:spcBef>
                <a:buClrTx/>
                <a:buSzTx/>
                <a:buFontTx/>
                <a:buNone/>
              </a:pPr>
              <a:t>1/30/2020</a:t>
            </a:fld>
            <a:endParaRPr lang="en-US" altLang="en-US" sz="1200"/>
          </a:p>
        </p:txBody>
      </p:sp>
      <p:sp>
        <p:nvSpPr>
          <p:cNvPr id="49155" name="Slide Number Placeholder 5">
            <a:extLst>
              <a:ext uri="{FF2B5EF4-FFF2-40B4-BE49-F238E27FC236}">
                <a16:creationId xmlns:a16="http://schemas.microsoft.com/office/drawing/2014/main" id="{041678C0-CA3B-46C9-94B0-695AB80F4B1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7E8FB90-0BCF-4F0C-82AE-42A8644DA3CC}" type="slidenum">
              <a:rPr lang="en-US" altLang="en-US" sz="1200">
                <a:latin typeface="Arial Black" panose="020B0A04020102020204" pitchFamily="34" charset="0"/>
              </a:rPr>
              <a:pPr>
                <a:spcBef>
                  <a:spcPct val="0"/>
                </a:spcBef>
                <a:buClrTx/>
                <a:buSzTx/>
                <a:buFontTx/>
                <a:buNone/>
              </a:pPr>
              <a:t>28</a:t>
            </a:fld>
            <a:endParaRPr lang="en-US" altLang="en-US" sz="1200">
              <a:latin typeface="Arial Black" panose="020B0A04020102020204" pitchFamily="34" charset="0"/>
            </a:endParaRPr>
          </a:p>
        </p:txBody>
      </p:sp>
      <p:sp>
        <p:nvSpPr>
          <p:cNvPr id="49156" name="Rectangle 2">
            <a:extLst>
              <a:ext uri="{FF2B5EF4-FFF2-40B4-BE49-F238E27FC236}">
                <a16:creationId xmlns:a16="http://schemas.microsoft.com/office/drawing/2014/main" id="{1A41C3D6-A236-43E1-A09B-E3D459D49AAA}"/>
              </a:ext>
            </a:extLst>
          </p:cNvPr>
          <p:cNvSpPr>
            <a:spLocks noGrp="1" noChangeArrowheads="1"/>
          </p:cNvSpPr>
          <p:nvPr>
            <p:ph type="title"/>
          </p:nvPr>
        </p:nvSpPr>
        <p:spPr/>
        <p:txBody>
          <a:bodyPr/>
          <a:lstStyle/>
          <a:p>
            <a:pPr eaLnBrk="1" hangingPunct="1"/>
            <a:r>
              <a:rPr lang="en-US" altLang="en-US" sz="3200" b="1"/>
              <a:t>Demand side Management</a:t>
            </a:r>
          </a:p>
        </p:txBody>
      </p:sp>
      <p:sp>
        <p:nvSpPr>
          <p:cNvPr id="49157" name="Rectangle 3">
            <a:extLst>
              <a:ext uri="{FF2B5EF4-FFF2-40B4-BE49-F238E27FC236}">
                <a16:creationId xmlns:a16="http://schemas.microsoft.com/office/drawing/2014/main" id="{B9153F9A-2D4A-48C7-8607-AB26AD73EC16}"/>
              </a:ext>
            </a:extLst>
          </p:cNvPr>
          <p:cNvSpPr>
            <a:spLocks noGrp="1" noChangeArrowheads="1"/>
          </p:cNvSpPr>
          <p:nvPr>
            <p:ph type="body" idx="1"/>
          </p:nvPr>
        </p:nvSpPr>
        <p:spPr>
          <a:xfrm>
            <a:off x="609600" y="1447800"/>
            <a:ext cx="7924800" cy="4038600"/>
          </a:xfrm>
        </p:spPr>
        <p:txBody>
          <a:bodyPr/>
          <a:lstStyle/>
          <a:p>
            <a:pPr algn="just" eaLnBrk="1" hangingPunct="1">
              <a:lnSpc>
                <a:spcPct val="80000"/>
              </a:lnSpc>
            </a:pPr>
            <a:r>
              <a:rPr lang="en-US" altLang="en-US" sz="2000">
                <a:solidFill>
                  <a:srgbClr val="FF3300"/>
                </a:solidFill>
              </a:rPr>
              <a:t>Contingency Procedure</a:t>
            </a:r>
            <a:r>
              <a:rPr lang="en-US" altLang="en-US" sz="2000"/>
              <a:t> that enable demand disconnection as instructed by RLDC / SLDC under normal and / or contingent condition</a:t>
            </a:r>
          </a:p>
          <a:p>
            <a:pPr algn="just" eaLnBrk="1" hangingPunct="1">
              <a:lnSpc>
                <a:spcPct val="80000"/>
              </a:lnSpc>
            </a:pPr>
            <a:r>
              <a:rPr lang="en-US" altLang="en-US" sz="2000"/>
              <a:t>State Electricity Boards/Distribution Licensees shall also formulate and implement </a:t>
            </a:r>
            <a:r>
              <a:rPr lang="en-US" altLang="en-US" sz="2000" b="1">
                <a:solidFill>
                  <a:srgbClr val="FF3300"/>
                </a:solidFill>
              </a:rPr>
              <a:t>state-of-the-art demand management schemes</a:t>
            </a:r>
            <a:r>
              <a:rPr lang="en-US" altLang="en-US" sz="2000"/>
              <a:t> for automatic demand management like </a:t>
            </a:r>
            <a:r>
              <a:rPr lang="en-US" altLang="en-US" sz="2000" b="1">
                <a:solidFill>
                  <a:srgbClr val="FF3300"/>
                </a:solidFill>
              </a:rPr>
              <a:t>rotational load shedding</a:t>
            </a:r>
            <a:r>
              <a:rPr lang="en-US" altLang="en-US" sz="2000">
                <a:solidFill>
                  <a:srgbClr val="FF3300"/>
                </a:solidFill>
              </a:rPr>
              <a:t>,</a:t>
            </a:r>
            <a:r>
              <a:rPr lang="en-US" altLang="en-US" sz="2000"/>
              <a:t> demand response (which may include</a:t>
            </a:r>
            <a:r>
              <a:rPr lang="en-US" altLang="en-US" sz="2000" b="1"/>
              <a:t> lower tariff for interruptible loads)</a:t>
            </a:r>
            <a:r>
              <a:rPr lang="en-US" altLang="en-US" sz="2000"/>
              <a:t> etc. before 01.01.2011. A Report detailing the scheme and periodic reports on progress of implementation of the schemes shall be sent to the Central Commission by the concerned SLDC.</a:t>
            </a:r>
          </a:p>
          <a:p>
            <a:pPr algn="just" eaLnBrk="1" hangingPunct="1">
              <a:lnSpc>
                <a:spcPct val="80000"/>
              </a:lnSpc>
            </a:pPr>
            <a:r>
              <a:rPr lang="en-US" altLang="en-US" sz="2000"/>
              <a:t>Grouping of Loads by SLDC without overlapping between different Groups as given below</a:t>
            </a:r>
          </a:p>
          <a:p>
            <a:pPr lvl="1" algn="just" eaLnBrk="1" hangingPunct="1">
              <a:lnSpc>
                <a:spcPct val="80000"/>
              </a:lnSpc>
            </a:pPr>
            <a:r>
              <a:rPr lang="en-US" altLang="en-US" sz="2000"/>
              <a:t>Loads for scheduled power cuts/load shedding</a:t>
            </a:r>
          </a:p>
          <a:p>
            <a:pPr lvl="1" algn="just" eaLnBrk="1" hangingPunct="1">
              <a:lnSpc>
                <a:spcPct val="80000"/>
              </a:lnSpc>
            </a:pPr>
            <a:r>
              <a:rPr lang="en-US" altLang="en-US" sz="2000"/>
              <a:t>Loads for unscheduled load shedding</a:t>
            </a:r>
          </a:p>
          <a:p>
            <a:pPr lvl="1" algn="just" eaLnBrk="1" hangingPunct="1">
              <a:lnSpc>
                <a:spcPct val="80000"/>
              </a:lnSpc>
            </a:pPr>
            <a:r>
              <a:rPr lang="en-US" altLang="en-US" sz="2000"/>
              <a:t>Loads to be shed through under frequency relays/df/dt relays</a:t>
            </a:r>
          </a:p>
          <a:p>
            <a:pPr lvl="1" algn="just" eaLnBrk="1" hangingPunct="1">
              <a:lnSpc>
                <a:spcPct val="80000"/>
              </a:lnSpc>
            </a:pPr>
            <a:r>
              <a:rPr lang="en-US" altLang="en-US" sz="2000"/>
              <a:t>Loads to be shed under any System Protection Scheme identified at the RPC level.</a:t>
            </a:r>
          </a:p>
          <a:p>
            <a:pPr eaLnBrk="1" hangingPunct="1">
              <a:lnSpc>
                <a:spcPct val="80000"/>
              </a:lnSpc>
            </a:pPr>
            <a:endParaRPr lang="en-US" altLang="en-US" sz="2000"/>
          </a:p>
        </p:txBody>
      </p:sp>
      <p:sp>
        <p:nvSpPr>
          <p:cNvPr id="49158" name="AutoShape 4">
            <a:hlinkClick r:id="rId3" action="ppaction://hlinksldjump"/>
            <a:extLst>
              <a:ext uri="{FF2B5EF4-FFF2-40B4-BE49-F238E27FC236}">
                <a16:creationId xmlns:a16="http://schemas.microsoft.com/office/drawing/2014/main" id="{C902CCA2-A788-497F-B161-BFF5B9C334A4}"/>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49159" name="Slide Number Placeholder 5">
            <a:extLst>
              <a:ext uri="{FF2B5EF4-FFF2-40B4-BE49-F238E27FC236}">
                <a16:creationId xmlns:a16="http://schemas.microsoft.com/office/drawing/2014/main" id="{FABFDB2E-E004-408C-A371-9A4433663AFC}"/>
              </a:ext>
            </a:extLst>
          </p:cNvPr>
          <p:cNvSpPr txBox="1">
            <a:spLocks/>
          </p:cNvSpPr>
          <p:nvPr/>
        </p:nvSpPr>
        <p:spPr bwMode="auto">
          <a:xfrm>
            <a:off x="54864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ClrTx/>
              <a:buSzTx/>
              <a:buFontTx/>
              <a:buNone/>
            </a:pPr>
            <a:r>
              <a:rPr lang="en-US" altLang="en-US" sz="1200">
                <a:latin typeface="Arial Black" panose="020B0A04020102020204" pitchFamily="34" charset="0"/>
                <a:hlinkClick r:id="rId4" action="ppaction://hlinksldjump"/>
              </a:rPr>
              <a:t>Clause</a:t>
            </a:r>
            <a:r>
              <a:rPr lang="en-US" altLang="en-US" sz="1200">
                <a:latin typeface="Arial Black" panose="020B0A04020102020204" pitchFamily="34" charset="0"/>
              </a:rPr>
              <a:t> </a:t>
            </a:r>
          </a:p>
        </p:txBody>
      </p:sp>
    </p:spTree>
  </p:cSld>
  <p:clrMapOvr>
    <a:masterClrMapping/>
  </p:clrMapOvr>
  <p:transition spd="slow">
    <p:split orient="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Date Placeholder 3">
            <a:extLst>
              <a:ext uri="{FF2B5EF4-FFF2-40B4-BE49-F238E27FC236}">
                <a16:creationId xmlns:a16="http://schemas.microsoft.com/office/drawing/2014/main" id="{29F884FC-FD74-4830-98F7-58963D215E04}"/>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92E489A-7621-477A-9516-09F6D546EEB7}" type="datetime1">
              <a:rPr lang="en-US" altLang="en-US" sz="1200"/>
              <a:pPr>
                <a:spcBef>
                  <a:spcPct val="0"/>
                </a:spcBef>
                <a:buClrTx/>
                <a:buSzTx/>
                <a:buFontTx/>
                <a:buNone/>
              </a:pPr>
              <a:t>1/30/2020</a:t>
            </a:fld>
            <a:endParaRPr lang="en-US" altLang="en-US" sz="1200"/>
          </a:p>
        </p:txBody>
      </p:sp>
      <p:sp>
        <p:nvSpPr>
          <p:cNvPr id="51203" name="Slide Number Placeholder 5">
            <a:extLst>
              <a:ext uri="{FF2B5EF4-FFF2-40B4-BE49-F238E27FC236}">
                <a16:creationId xmlns:a16="http://schemas.microsoft.com/office/drawing/2014/main" id="{2081638C-E851-402C-87A9-45BD39C74D6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2F7425C5-848A-4CD3-8131-D722D902917C}" type="slidenum">
              <a:rPr lang="en-US" altLang="en-US" sz="1200">
                <a:latin typeface="Arial Black" panose="020B0A04020102020204" pitchFamily="34" charset="0"/>
              </a:rPr>
              <a:pPr>
                <a:spcBef>
                  <a:spcPct val="0"/>
                </a:spcBef>
                <a:buClrTx/>
                <a:buSzTx/>
                <a:buFontTx/>
                <a:buNone/>
              </a:pPr>
              <a:t>29</a:t>
            </a:fld>
            <a:endParaRPr lang="en-US" altLang="en-US" sz="1200">
              <a:latin typeface="Arial Black" panose="020B0A04020102020204" pitchFamily="34" charset="0"/>
            </a:endParaRPr>
          </a:p>
        </p:txBody>
      </p:sp>
      <p:sp>
        <p:nvSpPr>
          <p:cNvPr id="51204" name="Rectangle 2">
            <a:extLst>
              <a:ext uri="{FF2B5EF4-FFF2-40B4-BE49-F238E27FC236}">
                <a16:creationId xmlns:a16="http://schemas.microsoft.com/office/drawing/2014/main" id="{18267406-76EB-493F-AB0D-D55BEE9C0A1B}"/>
              </a:ext>
            </a:extLst>
          </p:cNvPr>
          <p:cNvSpPr>
            <a:spLocks noGrp="1" noChangeArrowheads="1"/>
          </p:cNvSpPr>
          <p:nvPr>
            <p:ph type="title"/>
          </p:nvPr>
        </p:nvSpPr>
        <p:spPr>
          <a:xfrm>
            <a:off x="195263" y="411163"/>
            <a:ext cx="7858125" cy="427037"/>
          </a:xfrm>
        </p:spPr>
        <p:txBody>
          <a:bodyPr/>
          <a:lstStyle/>
          <a:p>
            <a:pPr eaLnBrk="1" hangingPunct="1"/>
            <a:r>
              <a:rPr lang="en-US" altLang="en-US" sz="3200" b="1"/>
              <a:t>Communication System</a:t>
            </a:r>
          </a:p>
        </p:txBody>
      </p:sp>
      <p:sp>
        <p:nvSpPr>
          <p:cNvPr id="51205" name="Rectangle 3">
            <a:extLst>
              <a:ext uri="{FF2B5EF4-FFF2-40B4-BE49-F238E27FC236}">
                <a16:creationId xmlns:a16="http://schemas.microsoft.com/office/drawing/2014/main" id="{21D21E5F-18D1-4C03-8631-45C500267F3B}"/>
              </a:ext>
            </a:extLst>
          </p:cNvPr>
          <p:cNvSpPr>
            <a:spLocks noGrp="1" noChangeArrowheads="1"/>
          </p:cNvSpPr>
          <p:nvPr>
            <p:ph type="body" idx="1"/>
          </p:nvPr>
        </p:nvSpPr>
        <p:spPr>
          <a:xfrm>
            <a:off x="533400" y="1981200"/>
            <a:ext cx="7772400" cy="2514600"/>
          </a:xfrm>
        </p:spPr>
        <p:txBody>
          <a:bodyPr/>
          <a:lstStyle/>
          <a:p>
            <a:pPr algn="just" eaLnBrk="1" hangingPunct="1">
              <a:lnSpc>
                <a:spcPct val="90000"/>
              </a:lnSpc>
              <a:buFont typeface="Wingdings" panose="05000000000000000000" pitchFamily="2" charset="2"/>
              <a:buNone/>
            </a:pPr>
            <a:r>
              <a:rPr lang="en-US" altLang="en-US" sz="2800"/>
              <a:t>	</a:t>
            </a:r>
            <a:r>
              <a:rPr lang="en-US" altLang="en-US" sz="2400" b="1"/>
              <a:t>Each User, STU, RLDC, NLDC and CTU shall provide and maintain adequate and </a:t>
            </a:r>
            <a:r>
              <a:rPr lang="en-US" altLang="en-US" sz="2400" b="1">
                <a:solidFill>
                  <a:srgbClr val="FF3300"/>
                </a:solidFill>
              </a:rPr>
              <a:t>reliable</a:t>
            </a:r>
            <a:r>
              <a:rPr lang="en-US" altLang="en-US" sz="2400" b="1"/>
              <a:t> communication facility internally and with other Users / STUs / RLDC / SLDC to ensure exchange of data / information necessary to maintain reliability and security of the grid.</a:t>
            </a:r>
          </a:p>
        </p:txBody>
      </p:sp>
      <p:sp>
        <p:nvSpPr>
          <p:cNvPr id="51206" name="AutoShape 4">
            <a:hlinkClick r:id="rId3" action="ppaction://hlinksldjump"/>
            <a:extLst>
              <a:ext uri="{FF2B5EF4-FFF2-40B4-BE49-F238E27FC236}">
                <a16:creationId xmlns:a16="http://schemas.microsoft.com/office/drawing/2014/main" id="{DD3C01F4-8B1E-49B7-8514-51768130641A}"/>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51207" name="Slide Number Placeholder 5">
            <a:extLst>
              <a:ext uri="{FF2B5EF4-FFF2-40B4-BE49-F238E27FC236}">
                <a16:creationId xmlns:a16="http://schemas.microsoft.com/office/drawing/2014/main" id="{64A752A9-F2A2-4964-8376-5A00C1CE38ED}"/>
              </a:ext>
            </a:extLst>
          </p:cNvPr>
          <p:cNvSpPr txBox="1">
            <a:spLocks/>
          </p:cNvSpPr>
          <p:nvPr/>
        </p:nvSpPr>
        <p:spPr bwMode="auto">
          <a:xfrm>
            <a:off x="54864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ClrTx/>
              <a:buSzTx/>
              <a:buFontTx/>
              <a:buNone/>
            </a:pPr>
            <a:r>
              <a:rPr lang="en-US" altLang="en-US" sz="1200">
                <a:latin typeface="Arial Black" panose="020B0A04020102020204" pitchFamily="34" charset="0"/>
                <a:hlinkClick r:id="rId4" action="ppaction://hlinksldjump"/>
              </a:rPr>
              <a:t>Clause </a:t>
            </a:r>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C0C95-DD7B-4445-8C44-18B073758316}"/>
              </a:ext>
            </a:extLst>
          </p:cNvPr>
          <p:cNvSpPr>
            <a:spLocks noGrp="1"/>
          </p:cNvSpPr>
          <p:nvPr>
            <p:ph type="title"/>
          </p:nvPr>
        </p:nvSpPr>
        <p:spPr>
          <a:xfrm>
            <a:off x="457200" y="228600"/>
            <a:ext cx="8229600" cy="457200"/>
          </a:xfrm>
        </p:spPr>
        <p:txBody>
          <a:bodyPr/>
          <a:lstStyle/>
          <a:p>
            <a:r>
              <a:rPr lang="en-IN" sz="3600" dirty="0"/>
              <a:t>Regulatory point of view</a:t>
            </a:r>
          </a:p>
        </p:txBody>
      </p:sp>
      <p:sp>
        <p:nvSpPr>
          <p:cNvPr id="3" name="Content Placeholder 2">
            <a:extLst>
              <a:ext uri="{FF2B5EF4-FFF2-40B4-BE49-F238E27FC236}">
                <a16:creationId xmlns:a16="http://schemas.microsoft.com/office/drawing/2014/main" id="{49FB0227-B85B-4E42-9E53-82CEAD172EE2}"/>
              </a:ext>
            </a:extLst>
          </p:cNvPr>
          <p:cNvSpPr>
            <a:spLocks noGrp="1"/>
          </p:cNvSpPr>
          <p:nvPr>
            <p:ph idx="1"/>
          </p:nvPr>
        </p:nvSpPr>
        <p:spPr>
          <a:xfrm>
            <a:off x="304800" y="762000"/>
            <a:ext cx="8382000" cy="5364163"/>
          </a:xfrm>
        </p:spPr>
        <p:txBody>
          <a:bodyPr/>
          <a:lstStyle/>
          <a:p>
            <a:r>
              <a:rPr lang="en-IN" sz="2400" dirty="0"/>
              <a:t>Regulators established under EA 2003</a:t>
            </a:r>
          </a:p>
          <a:p>
            <a:pPr lvl="1"/>
            <a:r>
              <a:rPr lang="en-IN" sz="2000" dirty="0"/>
              <a:t>CERC at central level </a:t>
            </a:r>
          </a:p>
          <a:p>
            <a:pPr lvl="1"/>
            <a:r>
              <a:rPr lang="en-IN" sz="2000" dirty="0"/>
              <a:t>SERC and JERCs for States and </a:t>
            </a:r>
            <a:r>
              <a:rPr lang="en-IN" sz="2000" dirty="0" err="1"/>
              <a:t>Uts</a:t>
            </a:r>
            <a:endParaRPr lang="en-IN" sz="2000" dirty="0"/>
          </a:p>
          <a:p>
            <a:pPr algn="just" eaLnBrk="1" hangingPunct="1">
              <a:buSzPct val="130000"/>
            </a:pPr>
            <a:r>
              <a:rPr lang="en-US" altLang="en-US" sz="2400" dirty="0"/>
              <a:t>to regulate the tariff of inter-state generating companies </a:t>
            </a:r>
          </a:p>
          <a:p>
            <a:pPr algn="just" eaLnBrk="1" hangingPunct="1">
              <a:buSzPct val="130000"/>
            </a:pPr>
            <a:r>
              <a:rPr lang="en-US" altLang="en-US" sz="2400" dirty="0"/>
              <a:t>to regulate the inter-State transmission  of electricity </a:t>
            </a:r>
          </a:p>
          <a:p>
            <a:pPr algn="just" eaLnBrk="1" hangingPunct="1">
              <a:buSzPct val="130000"/>
            </a:pPr>
            <a:r>
              <a:rPr lang="en-US" altLang="en-US" sz="2400" dirty="0"/>
              <a:t>to  determine  tariff  for inter-State  transmission</a:t>
            </a:r>
          </a:p>
          <a:p>
            <a:pPr algn="just" eaLnBrk="1" hangingPunct="1">
              <a:buSzPct val="130000"/>
            </a:pPr>
            <a:r>
              <a:rPr lang="en-US" altLang="en-US" sz="2400" dirty="0"/>
              <a:t>to issue licenses  for inter state electricity transmission and trading. </a:t>
            </a:r>
          </a:p>
          <a:p>
            <a:pPr algn="just" eaLnBrk="1" hangingPunct="1">
              <a:buSzPct val="130000"/>
            </a:pPr>
            <a:r>
              <a:rPr lang="en-US" altLang="en-US" sz="2400" dirty="0"/>
              <a:t>to adjudicate upon inter-State disputes</a:t>
            </a:r>
          </a:p>
          <a:p>
            <a:pPr algn="just" eaLnBrk="1" hangingPunct="1">
              <a:buSzPct val="130000"/>
            </a:pPr>
            <a:r>
              <a:rPr lang="en-US" altLang="en-US" sz="2400" dirty="0"/>
              <a:t>to specify Grid Code </a:t>
            </a:r>
          </a:p>
          <a:p>
            <a:pPr algn="just" eaLnBrk="1" hangingPunct="1">
              <a:buSzPct val="130000"/>
            </a:pPr>
            <a:r>
              <a:rPr lang="en-US" altLang="en-US" sz="2400" dirty="0"/>
              <a:t>to specify and  enforce  the standards with respect  to quality, continuity  and reliability of  service </a:t>
            </a:r>
          </a:p>
          <a:p>
            <a:pPr algn="just" eaLnBrk="1" hangingPunct="1">
              <a:buSzPct val="130000"/>
            </a:pPr>
            <a:r>
              <a:rPr lang="en-US" altLang="en-US" sz="2400" dirty="0"/>
              <a:t>to fix the trading margin ( only CERC)</a:t>
            </a:r>
          </a:p>
          <a:p>
            <a:endParaRPr lang="en-IN" dirty="0"/>
          </a:p>
          <a:p>
            <a:endParaRPr lang="en-IN" dirty="0"/>
          </a:p>
        </p:txBody>
      </p:sp>
    </p:spTree>
    <p:extLst>
      <p:ext uri="{BB962C8B-B14F-4D97-AF65-F5344CB8AC3E}">
        <p14:creationId xmlns:p14="http://schemas.microsoft.com/office/powerpoint/2010/main" val="3991385229"/>
      </p:ext>
    </p:extLst>
  </p:cSld>
  <p:clrMapOvr>
    <a:masterClrMapping/>
  </p:clrMapOvr>
  <p:transition spd="slow">
    <p:split orient="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Date Placeholder 3">
            <a:extLst>
              <a:ext uri="{FF2B5EF4-FFF2-40B4-BE49-F238E27FC236}">
                <a16:creationId xmlns:a16="http://schemas.microsoft.com/office/drawing/2014/main" id="{C236BA95-8ECC-45F7-B9F9-43846C1084F9}"/>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4F8FACD5-DE57-4C56-B783-CF1CA304DB4F}" type="datetime1">
              <a:rPr lang="en-US" altLang="en-US" sz="1200"/>
              <a:pPr>
                <a:spcBef>
                  <a:spcPct val="0"/>
                </a:spcBef>
                <a:buClrTx/>
                <a:buSzTx/>
                <a:buFontTx/>
                <a:buNone/>
              </a:pPr>
              <a:t>1/30/2020</a:t>
            </a:fld>
            <a:endParaRPr lang="en-US" altLang="en-US" sz="1200"/>
          </a:p>
        </p:txBody>
      </p:sp>
      <p:sp>
        <p:nvSpPr>
          <p:cNvPr id="53251" name="Slide Number Placeholder 5">
            <a:extLst>
              <a:ext uri="{FF2B5EF4-FFF2-40B4-BE49-F238E27FC236}">
                <a16:creationId xmlns:a16="http://schemas.microsoft.com/office/drawing/2014/main" id="{50920637-29BF-4A79-BB45-35C468049FE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3EDDB6BD-FDA2-46CC-920E-5229A77A4970}" type="slidenum">
              <a:rPr lang="en-US" altLang="en-US" sz="1200">
                <a:latin typeface="Arial Black" panose="020B0A04020102020204" pitchFamily="34" charset="0"/>
              </a:rPr>
              <a:pPr>
                <a:spcBef>
                  <a:spcPct val="0"/>
                </a:spcBef>
                <a:buClrTx/>
                <a:buSzTx/>
                <a:buFontTx/>
                <a:buNone/>
              </a:pPr>
              <a:t>30</a:t>
            </a:fld>
            <a:endParaRPr lang="en-US" altLang="en-US" sz="1200">
              <a:latin typeface="Arial Black" panose="020B0A04020102020204" pitchFamily="34" charset="0"/>
            </a:endParaRPr>
          </a:p>
        </p:txBody>
      </p:sp>
      <p:sp>
        <p:nvSpPr>
          <p:cNvPr id="53252" name="Rectangle 2">
            <a:extLst>
              <a:ext uri="{FF2B5EF4-FFF2-40B4-BE49-F238E27FC236}">
                <a16:creationId xmlns:a16="http://schemas.microsoft.com/office/drawing/2014/main" id="{A6587097-4B79-4785-B352-47DA3C1B19E2}"/>
              </a:ext>
            </a:extLst>
          </p:cNvPr>
          <p:cNvSpPr>
            <a:spLocks noGrp="1" noChangeArrowheads="1"/>
          </p:cNvSpPr>
          <p:nvPr>
            <p:ph type="title"/>
          </p:nvPr>
        </p:nvSpPr>
        <p:spPr>
          <a:xfrm>
            <a:off x="228600" y="457200"/>
            <a:ext cx="6400800" cy="381000"/>
          </a:xfrm>
        </p:spPr>
        <p:txBody>
          <a:bodyPr/>
          <a:lstStyle/>
          <a:p>
            <a:pPr eaLnBrk="1" hangingPunct="1"/>
            <a:r>
              <a:rPr lang="en-US" altLang="en-US" sz="3200" b="1"/>
              <a:t>Restoration Procedure</a:t>
            </a:r>
          </a:p>
        </p:txBody>
      </p:sp>
      <p:sp>
        <p:nvSpPr>
          <p:cNvPr id="53253" name="Rectangle 3">
            <a:extLst>
              <a:ext uri="{FF2B5EF4-FFF2-40B4-BE49-F238E27FC236}">
                <a16:creationId xmlns:a16="http://schemas.microsoft.com/office/drawing/2014/main" id="{E6F42097-6626-4A94-9141-660495CD03EC}"/>
              </a:ext>
            </a:extLst>
          </p:cNvPr>
          <p:cNvSpPr>
            <a:spLocks noGrp="1" noChangeArrowheads="1"/>
          </p:cNvSpPr>
          <p:nvPr>
            <p:ph type="body" idx="1"/>
          </p:nvPr>
        </p:nvSpPr>
        <p:spPr>
          <a:xfrm>
            <a:off x="457200" y="1447800"/>
            <a:ext cx="8077200" cy="4114800"/>
          </a:xfrm>
        </p:spPr>
        <p:txBody>
          <a:bodyPr/>
          <a:lstStyle/>
          <a:p>
            <a:pPr algn="just" eaLnBrk="1" hangingPunct="1">
              <a:spcBef>
                <a:spcPct val="100000"/>
              </a:spcBef>
            </a:pPr>
            <a:r>
              <a:rPr lang="en-US" altLang="en-US" sz="1800">
                <a:solidFill>
                  <a:srgbClr val="FF3300"/>
                </a:solidFill>
              </a:rPr>
              <a:t>RLDC</a:t>
            </a:r>
            <a:r>
              <a:rPr lang="en-US" altLang="en-US" sz="1800"/>
              <a:t> shall develop detailed plans and procedures for </a:t>
            </a:r>
            <a:r>
              <a:rPr lang="en-US" altLang="en-US" sz="1800">
                <a:solidFill>
                  <a:srgbClr val="FF3300"/>
                </a:solidFill>
              </a:rPr>
              <a:t>restoration of the regional grid under</a:t>
            </a:r>
            <a:r>
              <a:rPr lang="en-US" altLang="en-US" sz="1800"/>
              <a:t> partial/total blackout and shall be reviewed / updated annually.</a:t>
            </a:r>
          </a:p>
          <a:p>
            <a:pPr algn="just" eaLnBrk="1" hangingPunct="1">
              <a:spcBef>
                <a:spcPct val="100000"/>
              </a:spcBef>
            </a:pPr>
            <a:r>
              <a:rPr lang="en-US" altLang="en-US" sz="1800"/>
              <a:t>b) Detailed plans and procedures for restoration after partial/total blackout of </a:t>
            </a:r>
            <a:r>
              <a:rPr lang="en-US" altLang="en-US" sz="1800">
                <a:solidFill>
                  <a:srgbClr val="FF3300"/>
                </a:solidFill>
              </a:rPr>
              <a:t>each User’s/STU/CTU system within a Region, will be finalized by the concerned User’s/STU/CTU</a:t>
            </a:r>
            <a:r>
              <a:rPr lang="en-US" altLang="en-US" sz="1800"/>
              <a:t> in coordination with the RLDC. The procedure will be reviewed, confirmed and/or </a:t>
            </a:r>
            <a:r>
              <a:rPr lang="en-US" altLang="en-US" sz="1800">
                <a:solidFill>
                  <a:srgbClr val="FF3300"/>
                </a:solidFill>
              </a:rPr>
              <a:t>revised once every subsequent year</a:t>
            </a:r>
            <a:r>
              <a:rPr lang="en-US" altLang="en-US" sz="1800"/>
              <a:t>. Mock trial runs of the procedure for different subsystems shall be carried out by the Users/CTU/STU at least once every six months under intimation to the RLDC. Diesel Generator sets for black start would be tested on weekly basis and test report shall be sent to  RLDC on quarterly basis.</a:t>
            </a:r>
          </a:p>
          <a:p>
            <a:pPr algn="just" eaLnBrk="1" hangingPunct="1">
              <a:spcBef>
                <a:spcPct val="100000"/>
              </a:spcBef>
            </a:pPr>
            <a:r>
              <a:rPr lang="en-US" altLang="en-US" sz="1800"/>
              <a:t>c) List of generating stations with black start facility, inter-State / interregional ties, synchronizing points and essential loads to be restored on priority, shall be prepared and be available with NLDC, RLDC and SLDC.</a:t>
            </a:r>
          </a:p>
        </p:txBody>
      </p:sp>
      <p:sp>
        <p:nvSpPr>
          <p:cNvPr id="53254" name="AutoShape 4">
            <a:hlinkClick r:id="rId3" action="ppaction://hlinksldjump"/>
            <a:extLst>
              <a:ext uri="{FF2B5EF4-FFF2-40B4-BE49-F238E27FC236}">
                <a16:creationId xmlns:a16="http://schemas.microsoft.com/office/drawing/2014/main" id="{4F34A99C-9AF9-4E19-AA35-59F107480645}"/>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53255" name="Slide Number Placeholder 5">
            <a:extLst>
              <a:ext uri="{FF2B5EF4-FFF2-40B4-BE49-F238E27FC236}">
                <a16:creationId xmlns:a16="http://schemas.microsoft.com/office/drawing/2014/main" id="{F77D0CDB-2161-47EC-A75F-D453264F7633}"/>
              </a:ext>
            </a:extLst>
          </p:cNvPr>
          <p:cNvSpPr txBox="1">
            <a:spLocks/>
          </p:cNvSpPr>
          <p:nvPr/>
        </p:nvSpPr>
        <p:spPr bwMode="auto">
          <a:xfrm>
            <a:off x="54864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ClrTx/>
              <a:buSzTx/>
              <a:buFontTx/>
              <a:buNone/>
            </a:pPr>
            <a:r>
              <a:rPr lang="en-US" altLang="en-US" sz="1200">
                <a:latin typeface="Arial Black" panose="020B0A04020102020204" pitchFamily="34" charset="0"/>
              </a:rPr>
              <a:t>Clause </a:t>
            </a:r>
          </a:p>
        </p:txBody>
      </p:sp>
    </p:spTree>
  </p:cSld>
  <p:clrMapOvr>
    <a:masterClrMapping/>
  </p:clrMapOvr>
  <p:transition spd="slow">
    <p:split orient="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Date Placeholder 3">
            <a:extLst>
              <a:ext uri="{FF2B5EF4-FFF2-40B4-BE49-F238E27FC236}">
                <a16:creationId xmlns:a16="http://schemas.microsoft.com/office/drawing/2014/main" id="{8D3B7F96-37DF-44FF-834E-FDE008E1038A}"/>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4AB6730-64D2-4C34-B95F-4027FC28F7BD}" type="datetime1">
              <a:rPr lang="en-US" altLang="en-US" sz="1200"/>
              <a:pPr>
                <a:spcBef>
                  <a:spcPct val="0"/>
                </a:spcBef>
                <a:buClrTx/>
                <a:buSzTx/>
                <a:buFontTx/>
                <a:buNone/>
              </a:pPr>
              <a:t>1/30/2020</a:t>
            </a:fld>
            <a:endParaRPr lang="en-US" altLang="en-US" sz="1200"/>
          </a:p>
        </p:txBody>
      </p:sp>
      <p:sp>
        <p:nvSpPr>
          <p:cNvPr id="55299" name="Slide Number Placeholder 5">
            <a:extLst>
              <a:ext uri="{FF2B5EF4-FFF2-40B4-BE49-F238E27FC236}">
                <a16:creationId xmlns:a16="http://schemas.microsoft.com/office/drawing/2014/main" id="{DB2C1A4C-749C-4D99-9A89-2B3208A7597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9BA398B-3B90-4678-B707-2262B9B5C016}" type="slidenum">
              <a:rPr lang="en-US" altLang="en-US" sz="1200">
                <a:latin typeface="Arial Black" panose="020B0A04020102020204" pitchFamily="34" charset="0"/>
              </a:rPr>
              <a:pPr>
                <a:spcBef>
                  <a:spcPct val="0"/>
                </a:spcBef>
                <a:buClrTx/>
                <a:buSzTx/>
                <a:buFontTx/>
                <a:buNone/>
              </a:pPr>
              <a:t>31</a:t>
            </a:fld>
            <a:endParaRPr lang="en-US" altLang="en-US" sz="1200">
              <a:latin typeface="Arial Black" panose="020B0A04020102020204" pitchFamily="34" charset="0"/>
            </a:endParaRPr>
          </a:p>
        </p:txBody>
      </p:sp>
      <p:sp>
        <p:nvSpPr>
          <p:cNvPr id="55300" name="Rectangle 2">
            <a:extLst>
              <a:ext uri="{FF2B5EF4-FFF2-40B4-BE49-F238E27FC236}">
                <a16:creationId xmlns:a16="http://schemas.microsoft.com/office/drawing/2014/main" id="{F340190E-3BB2-4C57-83D3-4AC086B5C4BA}"/>
              </a:ext>
            </a:extLst>
          </p:cNvPr>
          <p:cNvSpPr>
            <a:spLocks noGrp="1" noChangeArrowheads="1"/>
          </p:cNvSpPr>
          <p:nvPr>
            <p:ph type="title"/>
          </p:nvPr>
        </p:nvSpPr>
        <p:spPr/>
        <p:txBody>
          <a:bodyPr/>
          <a:lstStyle/>
          <a:p>
            <a:pPr eaLnBrk="1" hangingPunct="1"/>
            <a:r>
              <a:rPr lang="en-US" altLang="en-US" sz="2400" b="1"/>
              <a:t>Scheduling Responsibility</a:t>
            </a:r>
          </a:p>
        </p:txBody>
      </p:sp>
      <p:sp>
        <p:nvSpPr>
          <p:cNvPr id="55301" name="Rectangle 3">
            <a:extLst>
              <a:ext uri="{FF2B5EF4-FFF2-40B4-BE49-F238E27FC236}">
                <a16:creationId xmlns:a16="http://schemas.microsoft.com/office/drawing/2014/main" id="{9CCD6D59-D554-4324-92D8-B720DF263E21}"/>
              </a:ext>
            </a:extLst>
          </p:cNvPr>
          <p:cNvSpPr>
            <a:spLocks noGrp="1" noChangeArrowheads="1"/>
          </p:cNvSpPr>
          <p:nvPr>
            <p:ph type="body" idx="1"/>
          </p:nvPr>
        </p:nvSpPr>
        <p:spPr>
          <a:xfrm>
            <a:off x="609600" y="1447800"/>
            <a:ext cx="7924800" cy="4724400"/>
          </a:xfrm>
        </p:spPr>
        <p:txBody>
          <a:bodyPr/>
          <a:lstStyle/>
          <a:p>
            <a:pPr eaLnBrk="1" hangingPunct="1">
              <a:lnSpc>
                <a:spcPct val="80000"/>
              </a:lnSpc>
              <a:buFont typeface="Wingdings" panose="05000000000000000000" pitchFamily="2" charset="2"/>
              <a:buNone/>
            </a:pPr>
            <a:r>
              <a:rPr lang="en-US" altLang="en-US" sz="1800" b="1">
                <a:solidFill>
                  <a:srgbClr val="FF3300"/>
                </a:solidFill>
              </a:rPr>
              <a:t>RLDC has Scheduling Responsibility for</a:t>
            </a:r>
          </a:p>
          <a:p>
            <a:pPr eaLnBrk="1" hangingPunct="1">
              <a:lnSpc>
                <a:spcPct val="80000"/>
              </a:lnSpc>
            </a:pPr>
            <a:r>
              <a:rPr lang="en-US" altLang="en-US" sz="1800"/>
              <a:t>a) Central Generating Stations (excluding stations where full Share is   allocated to host state),</a:t>
            </a:r>
          </a:p>
          <a:p>
            <a:pPr eaLnBrk="1" hangingPunct="1">
              <a:lnSpc>
                <a:spcPct val="80000"/>
              </a:lnSpc>
            </a:pPr>
            <a:r>
              <a:rPr lang="en-US" altLang="en-US" sz="1800"/>
              <a:t>b) Ultra-Mega power projects</a:t>
            </a:r>
          </a:p>
          <a:p>
            <a:pPr eaLnBrk="1" hangingPunct="1">
              <a:lnSpc>
                <a:spcPct val="80000"/>
              </a:lnSpc>
            </a:pPr>
            <a:r>
              <a:rPr lang="en-US" altLang="en-US" sz="1800"/>
              <a:t>c) If a generating station is connected only to the ISTS, (except for Central Generating Stations where full Share is allocated to one State)</a:t>
            </a:r>
          </a:p>
          <a:p>
            <a:pPr eaLnBrk="1" hangingPunct="1">
              <a:lnSpc>
                <a:spcPct val="80000"/>
              </a:lnSpc>
            </a:pPr>
            <a:r>
              <a:rPr lang="en-US" altLang="en-US" sz="1800"/>
              <a:t>d) If a generating station is connected to both ISTS and the State                        network and if the state has 50% Share of power or less ( of the   generating capacity put into commercial operation)</a:t>
            </a:r>
            <a:endParaRPr lang="en-US" altLang="en-US" sz="1800" b="1"/>
          </a:p>
          <a:p>
            <a:pPr eaLnBrk="1" hangingPunct="1">
              <a:lnSpc>
                <a:spcPct val="80000"/>
              </a:lnSpc>
              <a:buFont typeface="Wingdings" panose="05000000000000000000" pitchFamily="2" charset="2"/>
              <a:buNone/>
            </a:pPr>
            <a:endParaRPr lang="en-US" altLang="en-US" sz="1800" b="1"/>
          </a:p>
          <a:p>
            <a:pPr eaLnBrk="1" hangingPunct="1">
              <a:lnSpc>
                <a:spcPct val="80000"/>
              </a:lnSpc>
              <a:buFont typeface="Wingdings" panose="05000000000000000000" pitchFamily="2" charset="2"/>
              <a:buNone/>
            </a:pPr>
            <a:r>
              <a:rPr lang="en-US" altLang="en-US" sz="1800" b="1">
                <a:solidFill>
                  <a:srgbClr val="FF3300"/>
                </a:solidFill>
              </a:rPr>
              <a:t>SLDC has Scheduling Responsibility for</a:t>
            </a:r>
            <a:endParaRPr lang="en-US" altLang="en-US" sz="1800">
              <a:solidFill>
                <a:srgbClr val="FF3300"/>
              </a:solidFill>
            </a:endParaRPr>
          </a:p>
          <a:p>
            <a:pPr eaLnBrk="1" hangingPunct="1">
              <a:lnSpc>
                <a:spcPct val="80000"/>
              </a:lnSpc>
            </a:pPr>
            <a:r>
              <a:rPr lang="en-US" altLang="en-US" sz="1800"/>
              <a:t>a) Generating station which is connected only to the State transmission network</a:t>
            </a:r>
          </a:p>
          <a:p>
            <a:pPr eaLnBrk="1" hangingPunct="1">
              <a:lnSpc>
                <a:spcPct val="80000"/>
              </a:lnSpc>
            </a:pPr>
            <a:r>
              <a:rPr lang="en-US" altLang="en-US" sz="1800"/>
              <a:t>b) Central Generating Station whose full Share is allocated to host state.</a:t>
            </a:r>
          </a:p>
          <a:p>
            <a:pPr eaLnBrk="1" hangingPunct="1">
              <a:lnSpc>
                <a:spcPct val="80000"/>
              </a:lnSpc>
            </a:pPr>
            <a:r>
              <a:rPr lang="en-US" altLang="en-US" sz="1800"/>
              <a:t>c) If a generating station is connected both to ISTS and the State network and if the state has more than 50% Share of power (of the   generating capacity put into commercial operation)</a:t>
            </a:r>
          </a:p>
          <a:p>
            <a:pPr eaLnBrk="1" hangingPunct="1">
              <a:lnSpc>
                <a:spcPct val="80000"/>
              </a:lnSpc>
            </a:pPr>
            <a:r>
              <a:rPr lang="en-US" altLang="en-US" sz="1800"/>
              <a:t>d)  Generating station supplying power to any state other than host state </a:t>
            </a:r>
          </a:p>
        </p:txBody>
      </p:sp>
    </p:spTree>
  </p:cSld>
  <p:clrMapOvr>
    <a:masterClrMapping/>
  </p:clrMapOvr>
  <p:transition spd="slow">
    <p:split orient="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Date Placeholder 3">
            <a:extLst>
              <a:ext uri="{FF2B5EF4-FFF2-40B4-BE49-F238E27FC236}">
                <a16:creationId xmlns:a16="http://schemas.microsoft.com/office/drawing/2014/main" id="{B0121256-E3EB-4F50-A9DF-65E1DA693A3C}"/>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E4525B8-2C52-4438-B24C-59CA8F9C3305}" type="datetime1">
              <a:rPr lang="en-US" altLang="en-US" sz="1200"/>
              <a:pPr>
                <a:spcBef>
                  <a:spcPct val="0"/>
                </a:spcBef>
                <a:buClrTx/>
                <a:buSzTx/>
                <a:buFontTx/>
                <a:buNone/>
              </a:pPr>
              <a:t>1/30/2020</a:t>
            </a:fld>
            <a:endParaRPr lang="en-US" altLang="en-US" sz="1200"/>
          </a:p>
        </p:txBody>
      </p:sp>
      <p:sp>
        <p:nvSpPr>
          <p:cNvPr id="57347" name="Slide Number Placeholder 5">
            <a:extLst>
              <a:ext uri="{FF2B5EF4-FFF2-40B4-BE49-F238E27FC236}">
                <a16:creationId xmlns:a16="http://schemas.microsoft.com/office/drawing/2014/main" id="{FD90A0D1-66DD-433B-B522-A46700C38A1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9EECD8D7-0503-461F-BED9-A6A39F76D36B}" type="slidenum">
              <a:rPr lang="en-US" altLang="en-US" sz="1200">
                <a:latin typeface="Arial Black" panose="020B0A04020102020204" pitchFamily="34" charset="0"/>
              </a:rPr>
              <a:pPr>
                <a:spcBef>
                  <a:spcPct val="0"/>
                </a:spcBef>
                <a:buClrTx/>
                <a:buSzTx/>
                <a:buFontTx/>
                <a:buNone/>
              </a:pPr>
              <a:t>32</a:t>
            </a:fld>
            <a:endParaRPr lang="en-US" altLang="en-US" sz="1200">
              <a:latin typeface="Arial Black" panose="020B0A04020102020204" pitchFamily="34" charset="0"/>
            </a:endParaRPr>
          </a:p>
        </p:txBody>
      </p:sp>
      <p:sp>
        <p:nvSpPr>
          <p:cNvPr id="57348" name="Rectangle 2">
            <a:extLst>
              <a:ext uri="{FF2B5EF4-FFF2-40B4-BE49-F238E27FC236}">
                <a16:creationId xmlns:a16="http://schemas.microsoft.com/office/drawing/2014/main" id="{1E508B10-6C9D-467C-BE38-0B2A8131D508}"/>
              </a:ext>
            </a:extLst>
          </p:cNvPr>
          <p:cNvSpPr>
            <a:spLocks noGrp="1" noChangeArrowheads="1"/>
          </p:cNvSpPr>
          <p:nvPr>
            <p:ph type="title"/>
          </p:nvPr>
        </p:nvSpPr>
        <p:spPr/>
        <p:txBody>
          <a:bodyPr/>
          <a:lstStyle/>
          <a:p>
            <a:pPr eaLnBrk="1" hangingPunct="1"/>
            <a:r>
              <a:rPr lang="en-US" altLang="en-US" sz="2400" b="1"/>
              <a:t>Scheduling Responsibility</a:t>
            </a:r>
          </a:p>
        </p:txBody>
      </p:sp>
      <p:sp>
        <p:nvSpPr>
          <p:cNvPr id="57349" name="Rectangle 3">
            <a:extLst>
              <a:ext uri="{FF2B5EF4-FFF2-40B4-BE49-F238E27FC236}">
                <a16:creationId xmlns:a16="http://schemas.microsoft.com/office/drawing/2014/main" id="{0BD91CA4-3047-4366-967F-09912C1E9C23}"/>
              </a:ext>
            </a:extLst>
          </p:cNvPr>
          <p:cNvSpPr>
            <a:spLocks noGrp="1" noChangeArrowheads="1"/>
          </p:cNvSpPr>
          <p:nvPr>
            <p:ph type="body" idx="1"/>
          </p:nvPr>
        </p:nvSpPr>
        <p:spPr/>
        <p:txBody>
          <a:bodyPr/>
          <a:lstStyle/>
          <a:p>
            <a:pPr eaLnBrk="1" hangingPunct="1">
              <a:spcBef>
                <a:spcPct val="100000"/>
              </a:spcBef>
              <a:buFont typeface="Wingdings" panose="05000000000000000000" pitchFamily="2" charset="2"/>
              <a:buNone/>
            </a:pPr>
            <a:r>
              <a:rPr lang="en-US" altLang="en-US" sz="1800" b="1">
                <a:solidFill>
                  <a:srgbClr val="FF3300"/>
                </a:solidFill>
              </a:rPr>
              <a:t>NLDC shall be responsible for </a:t>
            </a:r>
          </a:p>
          <a:p>
            <a:pPr eaLnBrk="1" hangingPunct="1">
              <a:spcBef>
                <a:spcPct val="100000"/>
              </a:spcBef>
            </a:pPr>
            <a:r>
              <a:rPr lang="en-US" altLang="en-US" sz="1800"/>
              <a:t>scheduling and despatch of electricity over inter-regional links in accordance with the grid code specified by Central Commission in coordination with Regional Load Despatch Centers.</a:t>
            </a:r>
          </a:p>
          <a:p>
            <a:pPr eaLnBrk="1" hangingPunct="1">
              <a:spcBef>
                <a:spcPct val="100000"/>
              </a:spcBef>
            </a:pPr>
            <a:r>
              <a:rPr lang="en-US" altLang="en-US" sz="1800"/>
              <a:t>NLDC shall be responsible for coordination with Regional Load Despatch Centers for the energy accounting of inter-regional exchange of power.</a:t>
            </a:r>
          </a:p>
          <a:p>
            <a:pPr eaLnBrk="1" hangingPunct="1">
              <a:spcBef>
                <a:spcPct val="100000"/>
              </a:spcBef>
            </a:pPr>
            <a:r>
              <a:rPr lang="en-US" altLang="en-US" sz="1800"/>
              <a:t>NLDC shall also be responsible for coordination for trans-national exchange of power.</a:t>
            </a:r>
          </a:p>
          <a:p>
            <a:pPr eaLnBrk="1" hangingPunct="1">
              <a:spcBef>
                <a:spcPct val="100000"/>
              </a:spcBef>
            </a:pPr>
            <a:r>
              <a:rPr lang="en-US" altLang="en-US" sz="1800"/>
              <a:t>NLDC shall develop a procedure for scheduling of collective transaction through Power Exchanges, scheduling of inter-regional power exchanges including HVDC setting responsibility and power exchanges of the country with other countries., ,</a:t>
            </a:r>
          </a:p>
        </p:txBody>
      </p:sp>
    </p:spTree>
  </p:cSld>
  <p:clrMapOvr>
    <a:masterClrMapping/>
  </p:clrMapOvr>
  <p:transition spd="slow">
    <p:split orient="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Date Placeholder 3">
            <a:extLst>
              <a:ext uri="{FF2B5EF4-FFF2-40B4-BE49-F238E27FC236}">
                <a16:creationId xmlns:a16="http://schemas.microsoft.com/office/drawing/2014/main" id="{0EB0EE89-7761-4581-BA2B-87042E6E2901}"/>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EED0F62-1DB5-4647-B67E-FDDF88DCB104}" type="datetime1">
              <a:rPr lang="en-US" altLang="en-US" sz="1200"/>
              <a:pPr>
                <a:spcBef>
                  <a:spcPct val="0"/>
                </a:spcBef>
                <a:buClrTx/>
                <a:buSzTx/>
                <a:buFontTx/>
                <a:buNone/>
              </a:pPr>
              <a:t>1/30/2020</a:t>
            </a:fld>
            <a:endParaRPr lang="en-US" altLang="en-US" sz="1200"/>
          </a:p>
        </p:txBody>
      </p:sp>
      <p:sp>
        <p:nvSpPr>
          <p:cNvPr id="59395" name="Slide Number Placeholder 5">
            <a:extLst>
              <a:ext uri="{FF2B5EF4-FFF2-40B4-BE49-F238E27FC236}">
                <a16:creationId xmlns:a16="http://schemas.microsoft.com/office/drawing/2014/main" id="{3C3D1461-8801-4627-8BC4-1F9AE70D4D4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C90FEAA-8887-4DA3-ACE3-2E2E17650CBB}" type="slidenum">
              <a:rPr lang="en-US" altLang="en-US" sz="1200">
                <a:latin typeface="Arial Black" panose="020B0A04020102020204" pitchFamily="34" charset="0"/>
              </a:rPr>
              <a:pPr>
                <a:spcBef>
                  <a:spcPct val="0"/>
                </a:spcBef>
                <a:buClrTx/>
                <a:buSzTx/>
                <a:buFontTx/>
                <a:buNone/>
              </a:pPr>
              <a:t>33</a:t>
            </a:fld>
            <a:endParaRPr lang="en-US" altLang="en-US" sz="1200">
              <a:latin typeface="Arial Black" panose="020B0A04020102020204" pitchFamily="34" charset="0"/>
            </a:endParaRPr>
          </a:p>
        </p:txBody>
      </p:sp>
      <p:sp>
        <p:nvSpPr>
          <p:cNvPr id="59396" name="Rectangle 2">
            <a:extLst>
              <a:ext uri="{FF2B5EF4-FFF2-40B4-BE49-F238E27FC236}">
                <a16:creationId xmlns:a16="http://schemas.microsoft.com/office/drawing/2014/main" id="{D425C5BD-F037-4608-8B05-C6EC008762C5}"/>
              </a:ext>
            </a:extLst>
          </p:cNvPr>
          <p:cNvSpPr>
            <a:spLocks noGrp="1" noChangeArrowheads="1"/>
          </p:cNvSpPr>
          <p:nvPr>
            <p:ph type="title"/>
          </p:nvPr>
        </p:nvSpPr>
        <p:spPr/>
        <p:txBody>
          <a:bodyPr/>
          <a:lstStyle/>
          <a:p>
            <a:pPr eaLnBrk="1" hangingPunct="1"/>
            <a:r>
              <a:rPr lang="en-US" altLang="en-US"/>
              <a:t>Cont..</a:t>
            </a:r>
          </a:p>
        </p:txBody>
      </p:sp>
      <p:sp>
        <p:nvSpPr>
          <p:cNvPr id="59397" name="Rectangle 3">
            <a:extLst>
              <a:ext uri="{FF2B5EF4-FFF2-40B4-BE49-F238E27FC236}">
                <a16:creationId xmlns:a16="http://schemas.microsoft.com/office/drawing/2014/main" id="{948649E1-6462-4688-9101-7A4A091F3524}"/>
              </a:ext>
            </a:extLst>
          </p:cNvPr>
          <p:cNvSpPr>
            <a:spLocks noGrp="1" noChangeArrowheads="1"/>
          </p:cNvSpPr>
          <p:nvPr>
            <p:ph type="body" idx="1"/>
          </p:nvPr>
        </p:nvSpPr>
        <p:spPr/>
        <p:txBody>
          <a:bodyPr/>
          <a:lstStyle/>
          <a:p>
            <a:pPr marL="609600" indent="-609600" algn="just" eaLnBrk="1" hangingPunct="1">
              <a:lnSpc>
                <a:spcPct val="80000"/>
              </a:lnSpc>
            </a:pPr>
            <a:r>
              <a:rPr lang="en-US" altLang="en-US" sz="2000"/>
              <a:t>All concerned entities (in whose premises the special energy meters are installed) shall take weekly meter readings and transmit them to the RLDC by Tuesday noon The SLDC must ensure that the meter data from all installations within their control area are transmitted to the RLDC within the above schedule. </a:t>
            </a:r>
          </a:p>
          <a:p>
            <a:pPr marL="609600" indent="-609600" algn="just" eaLnBrk="1" hangingPunct="1">
              <a:lnSpc>
                <a:spcPct val="80000"/>
              </a:lnSpc>
            </a:pPr>
            <a:r>
              <a:rPr lang="en-US" altLang="en-US" sz="2000"/>
              <a:t>Deviations, if any, from the ex-power plant generation schedules / ex-boundary drawal schedule shall be appropriately priced in accordance with UI Regulations. In addition, deviations, from schedules causing congestion, shall also be priced in accordance with the Congestion Charge Regulations. of CERC</a:t>
            </a:r>
          </a:p>
          <a:p>
            <a:pPr marL="609600" indent="-609600" algn="just" eaLnBrk="1" hangingPunct="1">
              <a:lnSpc>
                <a:spcPct val="80000"/>
              </a:lnSpc>
            </a:pPr>
            <a:r>
              <a:rPr lang="en-US" altLang="en-US" sz="2000"/>
              <a:t>The operating log books of the generating station shall be available for review by the Regional Power Committee. These books shall keep record of machine operation and maintenance.</a:t>
            </a:r>
          </a:p>
        </p:txBody>
      </p:sp>
    </p:spTree>
  </p:cSld>
  <p:clrMapOvr>
    <a:masterClrMapping/>
  </p:clrMapOvr>
  <p:transition spd="slow">
    <p:split orient="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Date Placeholder 3">
            <a:extLst>
              <a:ext uri="{FF2B5EF4-FFF2-40B4-BE49-F238E27FC236}">
                <a16:creationId xmlns:a16="http://schemas.microsoft.com/office/drawing/2014/main" id="{C18E0B8B-87A8-457D-B091-4CCE13C5B16C}"/>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464EBC4-6BA2-4EA4-8DE2-A530C3DA8522}" type="datetime1">
              <a:rPr lang="en-US" altLang="en-US" sz="1200"/>
              <a:pPr>
                <a:spcBef>
                  <a:spcPct val="0"/>
                </a:spcBef>
                <a:buClrTx/>
                <a:buSzTx/>
                <a:buFontTx/>
                <a:buNone/>
              </a:pPr>
              <a:t>1/30/2020</a:t>
            </a:fld>
            <a:endParaRPr lang="en-US" altLang="en-US" sz="1200"/>
          </a:p>
        </p:txBody>
      </p:sp>
      <p:sp>
        <p:nvSpPr>
          <p:cNvPr id="61443" name="Slide Number Placeholder 5">
            <a:extLst>
              <a:ext uri="{FF2B5EF4-FFF2-40B4-BE49-F238E27FC236}">
                <a16:creationId xmlns:a16="http://schemas.microsoft.com/office/drawing/2014/main" id="{709571C3-830D-4DCF-9B18-0B2F0C25F44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B6101C5-46B3-4F2F-B54C-62C26911080E}" type="slidenum">
              <a:rPr lang="en-US" altLang="en-US" sz="1200">
                <a:latin typeface="Arial Black" panose="020B0A04020102020204" pitchFamily="34" charset="0"/>
              </a:rPr>
              <a:pPr>
                <a:spcBef>
                  <a:spcPct val="0"/>
                </a:spcBef>
                <a:buClrTx/>
                <a:buSzTx/>
                <a:buFontTx/>
                <a:buNone/>
              </a:pPr>
              <a:t>34</a:t>
            </a:fld>
            <a:endParaRPr lang="en-US" altLang="en-US" sz="1200">
              <a:latin typeface="Arial Black" panose="020B0A04020102020204" pitchFamily="34" charset="0"/>
            </a:endParaRPr>
          </a:p>
        </p:txBody>
      </p:sp>
      <p:sp>
        <p:nvSpPr>
          <p:cNvPr id="61444" name="Rectangle 2">
            <a:extLst>
              <a:ext uri="{FF2B5EF4-FFF2-40B4-BE49-F238E27FC236}">
                <a16:creationId xmlns:a16="http://schemas.microsoft.com/office/drawing/2014/main" id="{A5446B8B-3329-44DF-95F6-D068D5FD0C90}"/>
              </a:ext>
            </a:extLst>
          </p:cNvPr>
          <p:cNvSpPr>
            <a:spLocks noGrp="1" noChangeArrowheads="1"/>
          </p:cNvSpPr>
          <p:nvPr>
            <p:ph type="title"/>
          </p:nvPr>
        </p:nvSpPr>
        <p:spPr/>
        <p:txBody>
          <a:bodyPr/>
          <a:lstStyle/>
          <a:p>
            <a:pPr eaLnBrk="1" hangingPunct="1"/>
            <a:r>
              <a:rPr lang="en-US" altLang="en-US" sz="3200" b="1"/>
              <a:t>Revision of Schedule (LTOA &amp; MTOA)</a:t>
            </a:r>
          </a:p>
        </p:txBody>
      </p:sp>
      <p:sp>
        <p:nvSpPr>
          <p:cNvPr id="61445" name="Rectangle 3">
            <a:extLst>
              <a:ext uri="{FF2B5EF4-FFF2-40B4-BE49-F238E27FC236}">
                <a16:creationId xmlns:a16="http://schemas.microsoft.com/office/drawing/2014/main" id="{ED36EB85-A38D-47FB-91D7-45C9AF24979B}"/>
              </a:ext>
            </a:extLst>
          </p:cNvPr>
          <p:cNvSpPr>
            <a:spLocks noGrp="1" noChangeArrowheads="1"/>
          </p:cNvSpPr>
          <p:nvPr>
            <p:ph type="body" idx="1"/>
          </p:nvPr>
        </p:nvSpPr>
        <p:spPr/>
        <p:txBody>
          <a:bodyPr/>
          <a:lstStyle/>
          <a:p>
            <a:pPr eaLnBrk="1" hangingPunct="1">
              <a:lnSpc>
                <a:spcPct val="80000"/>
              </a:lnSpc>
              <a:buFont typeface="Wingdings" panose="05000000000000000000" pitchFamily="2" charset="2"/>
              <a:buNone/>
            </a:pPr>
            <a:endParaRPr lang="en-US" altLang="en-US" sz="2000"/>
          </a:p>
          <a:p>
            <a:pPr algn="just" eaLnBrk="1" hangingPunct="1">
              <a:lnSpc>
                <a:spcPct val="80000"/>
              </a:lnSpc>
              <a:spcBef>
                <a:spcPct val="100000"/>
              </a:spcBef>
            </a:pPr>
            <a:r>
              <a:rPr lang="en-US" altLang="en-US" sz="2000"/>
              <a:t>In the event of system constraint the RLDC shall suo-mottu revise the schedules which shall become effective from the 4th time block. Also, during the first, second and third time blocks of such an event, the scheduled generation of the ISGS shall be deemed to have been revised to be equal to actual generation</a:t>
            </a:r>
          </a:p>
          <a:p>
            <a:pPr algn="just" eaLnBrk="1" hangingPunct="1">
              <a:lnSpc>
                <a:spcPct val="80000"/>
              </a:lnSpc>
              <a:spcBef>
                <a:spcPct val="100000"/>
              </a:spcBef>
            </a:pPr>
            <a:r>
              <a:rPr lang="en-US" altLang="en-US" sz="2000"/>
              <a:t>Revision of declared capability by the ISGS(s) having two part tariff with capacity charge and energy charge (except hydro stations) and requisition by beneficiary(ies) for the remaining period of the day shall also be permitted with advance notice. Revised schedules/declared capability in such cases shall become effective from the 6th time block,</a:t>
            </a:r>
          </a:p>
          <a:p>
            <a:pPr eaLnBrk="1" hangingPunct="1">
              <a:lnSpc>
                <a:spcPct val="80000"/>
              </a:lnSpc>
            </a:pPr>
            <a:endParaRPr lang="en-US" altLang="en-US" sz="2000"/>
          </a:p>
        </p:txBody>
      </p:sp>
    </p:spTree>
  </p:cSld>
  <p:clrMapOvr>
    <a:masterClrMapping/>
  </p:clrMapOvr>
  <p:transition spd="slow">
    <p:split orient="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Date Placeholder 3">
            <a:extLst>
              <a:ext uri="{FF2B5EF4-FFF2-40B4-BE49-F238E27FC236}">
                <a16:creationId xmlns:a16="http://schemas.microsoft.com/office/drawing/2014/main" id="{2B2DC1D3-E04A-4225-A348-A28F90F960EE}"/>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A72B8D6-346F-40FD-ACC1-27F90F4BC861}" type="datetime1">
              <a:rPr lang="en-US" altLang="en-US" sz="1200"/>
              <a:pPr>
                <a:spcBef>
                  <a:spcPct val="0"/>
                </a:spcBef>
                <a:buClrTx/>
                <a:buSzTx/>
                <a:buFontTx/>
                <a:buNone/>
              </a:pPr>
              <a:t>1/30/2020</a:t>
            </a:fld>
            <a:endParaRPr lang="en-US" altLang="en-US" sz="1200"/>
          </a:p>
        </p:txBody>
      </p:sp>
      <p:sp>
        <p:nvSpPr>
          <p:cNvPr id="63491" name="Slide Number Placeholder 5">
            <a:extLst>
              <a:ext uri="{FF2B5EF4-FFF2-40B4-BE49-F238E27FC236}">
                <a16:creationId xmlns:a16="http://schemas.microsoft.com/office/drawing/2014/main" id="{84C57A8F-0FE3-4FF5-A3C0-7352C5534A1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F70A56C-5656-4D29-9709-7771600623A2}" type="slidenum">
              <a:rPr lang="en-US" altLang="en-US" sz="1200">
                <a:latin typeface="Arial Black" panose="020B0A04020102020204" pitchFamily="34" charset="0"/>
              </a:rPr>
              <a:pPr>
                <a:spcBef>
                  <a:spcPct val="0"/>
                </a:spcBef>
                <a:buClrTx/>
                <a:buSzTx/>
                <a:buFontTx/>
                <a:buNone/>
              </a:pPr>
              <a:t>35</a:t>
            </a:fld>
            <a:endParaRPr lang="en-US" altLang="en-US" sz="1200">
              <a:latin typeface="Arial Black" panose="020B0A04020102020204" pitchFamily="34" charset="0"/>
            </a:endParaRPr>
          </a:p>
        </p:txBody>
      </p:sp>
      <p:sp>
        <p:nvSpPr>
          <p:cNvPr id="63492" name="Rectangle 2">
            <a:extLst>
              <a:ext uri="{FF2B5EF4-FFF2-40B4-BE49-F238E27FC236}">
                <a16:creationId xmlns:a16="http://schemas.microsoft.com/office/drawing/2014/main" id="{17B85A9C-502E-41D3-865B-114ED0009701}"/>
              </a:ext>
            </a:extLst>
          </p:cNvPr>
          <p:cNvSpPr>
            <a:spLocks noGrp="1" noChangeArrowheads="1"/>
          </p:cNvSpPr>
          <p:nvPr>
            <p:ph type="title"/>
          </p:nvPr>
        </p:nvSpPr>
        <p:spPr/>
        <p:txBody>
          <a:bodyPr/>
          <a:lstStyle/>
          <a:p>
            <a:pPr eaLnBrk="1" hangingPunct="1"/>
            <a:r>
              <a:rPr lang="en-US" altLang="en-US" sz="3200" b="1"/>
              <a:t>Revision of STOA on real time operation</a:t>
            </a:r>
          </a:p>
        </p:txBody>
      </p:sp>
      <p:sp>
        <p:nvSpPr>
          <p:cNvPr id="63493" name="Rectangle 3">
            <a:extLst>
              <a:ext uri="{FF2B5EF4-FFF2-40B4-BE49-F238E27FC236}">
                <a16:creationId xmlns:a16="http://schemas.microsoft.com/office/drawing/2014/main" id="{94C1BA7C-98A6-4DB3-B0FC-7DAD63253ADF}"/>
              </a:ext>
            </a:extLst>
          </p:cNvPr>
          <p:cNvSpPr>
            <a:spLocks noGrp="1" noChangeArrowheads="1"/>
          </p:cNvSpPr>
          <p:nvPr>
            <p:ph type="body" idx="1"/>
          </p:nvPr>
        </p:nvSpPr>
        <p:spPr>
          <a:xfrm>
            <a:off x="609600" y="1371600"/>
            <a:ext cx="7924800" cy="4876800"/>
          </a:xfrm>
        </p:spPr>
        <p:txBody>
          <a:bodyPr/>
          <a:lstStyle/>
          <a:p>
            <a:pPr algn="just" eaLnBrk="1" hangingPunct="1">
              <a:lnSpc>
                <a:spcPct val="80000"/>
              </a:lnSpc>
              <a:buFont typeface="Wingdings" panose="05000000000000000000" pitchFamily="2" charset="2"/>
              <a:buNone/>
            </a:pPr>
            <a:r>
              <a:rPr lang="en-US" altLang="en-US" sz="1200"/>
              <a:t>	</a:t>
            </a:r>
            <a:r>
              <a:rPr lang="en-US" altLang="en-US" sz="2000"/>
              <a:t>Notwithstanding anything contained in Regulation 6.5(18), in case of forced outage of a unit for a Short Term bilateral transaction, where a generator of capacity of 100 MW and above is seller, the generator shall immediately intimate the same along with the requisition for revision of schedule and estimated time of restoration of the unit, to SLDC/RLDC as the case may be. With the objective of not affecting the existing contracts, the revision of schedule shall be with the consent of the buyer till 31.07.2010.</a:t>
            </a:r>
          </a:p>
          <a:p>
            <a:pPr algn="just" eaLnBrk="1" hangingPunct="1">
              <a:lnSpc>
                <a:spcPct val="80000"/>
              </a:lnSpc>
              <a:buFont typeface="Wingdings" panose="05000000000000000000" pitchFamily="2" charset="2"/>
              <a:buNone/>
            </a:pPr>
            <a:r>
              <a:rPr lang="en-US" altLang="en-US" sz="2000"/>
              <a:t>   </a:t>
            </a:r>
          </a:p>
          <a:p>
            <a:pPr algn="just" eaLnBrk="1" hangingPunct="1">
              <a:lnSpc>
                <a:spcPct val="80000"/>
              </a:lnSpc>
              <a:buFont typeface="Wingdings" panose="05000000000000000000" pitchFamily="2" charset="2"/>
              <a:buNone/>
            </a:pPr>
            <a:r>
              <a:rPr lang="en-US" altLang="en-US" sz="2000"/>
              <a:t>    Thereafter , consent of the buyer shall not be a pre-requisite for such revision of schedule. The schedule of the generator and the buyer shall be revised, accordingly. The revised schedules shall become effective from the 4th time block, counting the time block in which the forced outage is declared to be the first one.. The RLDC shall inform the revised schedule to the seller and the buyer. The original schedule shall become effective from the estimated time of restoration of the unit. However the transmission charges as per original schedule shall continue to be paid for two days.</a:t>
            </a:r>
          </a:p>
        </p:txBody>
      </p:sp>
    </p:spTree>
  </p:cSld>
  <p:clrMapOvr>
    <a:masterClrMapping/>
  </p:clrMapOvr>
  <p:transition spd="slow">
    <p:split orient="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Date Placeholder 3">
            <a:extLst>
              <a:ext uri="{FF2B5EF4-FFF2-40B4-BE49-F238E27FC236}">
                <a16:creationId xmlns:a16="http://schemas.microsoft.com/office/drawing/2014/main" id="{8C957CC2-2860-4FCC-AAFA-0DD1DA1F0DD3}"/>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7E12BAF-5719-41F5-98CB-DBE3845B8C79}" type="datetime1">
              <a:rPr lang="en-US" altLang="en-US" sz="1200"/>
              <a:pPr>
                <a:spcBef>
                  <a:spcPct val="0"/>
                </a:spcBef>
                <a:buClrTx/>
                <a:buSzTx/>
                <a:buFontTx/>
                <a:buNone/>
              </a:pPr>
              <a:t>1/30/2020</a:t>
            </a:fld>
            <a:endParaRPr lang="en-US" altLang="en-US" sz="1200"/>
          </a:p>
        </p:txBody>
      </p:sp>
      <p:sp>
        <p:nvSpPr>
          <p:cNvPr id="65539" name="Slide Number Placeholder 5">
            <a:extLst>
              <a:ext uri="{FF2B5EF4-FFF2-40B4-BE49-F238E27FC236}">
                <a16:creationId xmlns:a16="http://schemas.microsoft.com/office/drawing/2014/main" id="{8A577198-3EED-4652-891C-1AA6EB3C98A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4BF39C0-86AE-4116-897C-70019BBED070}" type="slidenum">
              <a:rPr lang="en-US" altLang="en-US" sz="1200">
                <a:latin typeface="Arial Black" panose="020B0A04020102020204" pitchFamily="34" charset="0"/>
              </a:rPr>
              <a:pPr>
                <a:spcBef>
                  <a:spcPct val="0"/>
                </a:spcBef>
                <a:buClrTx/>
                <a:buSzTx/>
                <a:buFontTx/>
                <a:buNone/>
              </a:pPr>
              <a:t>36</a:t>
            </a:fld>
            <a:endParaRPr lang="en-US" altLang="en-US" sz="1200">
              <a:latin typeface="Arial Black" panose="020B0A04020102020204" pitchFamily="34" charset="0"/>
            </a:endParaRPr>
          </a:p>
        </p:txBody>
      </p:sp>
      <p:sp>
        <p:nvSpPr>
          <p:cNvPr id="65540" name="Rectangle 2">
            <a:extLst>
              <a:ext uri="{FF2B5EF4-FFF2-40B4-BE49-F238E27FC236}">
                <a16:creationId xmlns:a16="http://schemas.microsoft.com/office/drawing/2014/main" id="{0D4CC2CB-A38D-41A0-98EE-D5959DE2D597}"/>
              </a:ext>
            </a:extLst>
          </p:cNvPr>
          <p:cNvSpPr>
            <a:spLocks noGrp="1" noChangeArrowheads="1"/>
          </p:cNvSpPr>
          <p:nvPr>
            <p:ph type="title"/>
          </p:nvPr>
        </p:nvSpPr>
        <p:spPr/>
        <p:txBody>
          <a:bodyPr/>
          <a:lstStyle/>
          <a:p>
            <a:pPr eaLnBrk="1" hangingPunct="1"/>
            <a:r>
              <a:rPr lang="en-US" altLang="en-US" sz="3200" b="1"/>
              <a:t>Scheduling of Wind Generation</a:t>
            </a:r>
          </a:p>
        </p:txBody>
      </p:sp>
      <p:sp>
        <p:nvSpPr>
          <p:cNvPr id="65541" name="Rectangle 3">
            <a:extLst>
              <a:ext uri="{FF2B5EF4-FFF2-40B4-BE49-F238E27FC236}">
                <a16:creationId xmlns:a16="http://schemas.microsoft.com/office/drawing/2014/main" id="{651B4E62-A798-40C1-8540-572DFB159DEE}"/>
              </a:ext>
            </a:extLst>
          </p:cNvPr>
          <p:cNvSpPr>
            <a:spLocks noGrp="1" noChangeArrowheads="1"/>
          </p:cNvSpPr>
          <p:nvPr>
            <p:ph type="body" idx="1"/>
          </p:nvPr>
        </p:nvSpPr>
        <p:spPr>
          <a:xfrm>
            <a:off x="609600" y="1600200"/>
            <a:ext cx="7924800" cy="4267200"/>
          </a:xfrm>
        </p:spPr>
        <p:txBody>
          <a:bodyPr/>
          <a:lstStyle/>
          <a:p>
            <a:pPr algn="just" eaLnBrk="1" hangingPunct="1">
              <a:spcBef>
                <a:spcPct val="100000"/>
              </a:spcBef>
            </a:pPr>
            <a:r>
              <a:rPr lang="en-US" altLang="en-US" sz="2000"/>
              <a:t>With effect from 1.1.2011 Scheduling of wind power generation plants would have to be done for the purpose of UI where the sum of generation capacity of such plants connected at the connection point to the transmission or distribution system is 10 MW and above and connection point is 33 KV and above, and where PPA has not yet been signed.</a:t>
            </a:r>
          </a:p>
          <a:p>
            <a:pPr algn="just" eaLnBrk="1" hangingPunct="1">
              <a:spcBef>
                <a:spcPct val="100000"/>
              </a:spcBef>
            </a:pPr>
            <a:r>
              <a:rPr lang="en-US" altLang="en-US" sz="2000"/>
              <a:t>The schedule by wind power generating stations may be revised by giving advance notice to SLDC/RLDC, as the case may be. Such revisions by wind power generating stations shall be effective from 6</a:t>
            </a:r>
            <a:r>
              <a:rPr lang="en-US" altLang="en-US" sz="2000" baseline="30000"/>
              <a:t>th</a:t>
            </a:r>
            <a:r>
              <a:rPr lang="en-US" altLang="en-US" sz="2000"/>
              <a:t> time-block ,the first being the time –block in which notice was given. There may be maximum of 8 revisions for each 3 hour time slot starting from 00:00 hours during the day.</a:t>
            </a:r>
          </a:p>
        </p:txBody>
      </p:sp>
      <p:sp>
        <p:nvSpPr>
          <p:cNvPr id="65542" name="AutoShape 4">
            <a:hlinkClick r:id="rId3" action="ppaction://hlinksldjump"/>
            <a:extLst>
              <a:ext uri="{FF2B5EF4-FFF2-40B4-BE49-F238E27FC236}">
                <a16:creationId xmlns:a16="http://schemas.microsoft.com/office/drawing/2014/main" id="{F70513E0-8AC4-4FF1-BB9A-E31E90698447}"/>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Tree>
  </p:cSld>
  <p:clrMapOvr>
    <a:masterClrMapping/>
  </p:clrMapOvr>
  <p:transition spd="slow">
    <p:split orient="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E9100A81-C2FB-4FCA-913C-E9312C7E304F}"/>
              </a:ext>
            </a:extLst>
          </p:cNvPr>
          <p:cNvSpPr>
            <a:spLocks noGrp="1" noChangeArrowheads="1"/>
          </p:cNvSpPr>
          <p:nvPr>
            <p:ph type="title"/>
          </p:nvPr>
        </p:nvSpPr>
        <p:spPr>
          <a:xfrm>
            <a:off x="468313" y="404813"/>
            <a:ext cx="8229600" cy="1143000"/>
          </a:xfrm>
        </p:spPr>
        <p:txBody>
          <a:bodyPr/>
          <a:lstStyle/>
          <a:p>
            <a:pPr eaLnBrk="1" hangingPunct="1"/>
            <a:r>
              <a:rPr lang="en-IN" altLang="en-US" sz="3000"/>
              <a:t>5.2(u) </a:t>
            </a:r>
            <a:r>
              <a:rPr lang="en-IN" altLang="en-US" sz="3000" b="1"/>
              <a:t>Special requirements for Solar/ wind generators</a:t>
            </a:r>
            <a:br>
              <a:rPr lang="en-IN" altLang="en-US" sz="3000" b="1"/>
            </a:br>
            <a:endParaRPr lang="en-IN" altLang="en-US" sz="3000" b="1"/>
          </a:p>
        </p:txBody>
      </p:sp>
      <p:sp>
        <p:nvSpPr>
          <p:cNvPr id="67587" name="Rectangle 3">
            <a:extLst>
              <a:ext uri="{FF2B5EF4-FFF2-40B4-BE49-F238E27FC236}">
                <a16:creationId xmlns:a16="http://schemas.microsoft.com/office/drawing/2014/main" id="{53C7C876-57DF-4CF6-929A-7A3DB22460EA}"/>
              </a:ext>
            </a:extLst>
          </p:cNvPr>
          <p:cNvSpPr>
            <a:spLocks noGrp="1" noChangeArrowheads="1"/>
          </p:cNvSpPr>
          <p:nvPr>
            <p:ph type="body" idx="1"/>
          </p:nvPr>
        </p:nvSpPr>
        <p:spPr>
          <a:xfrm>
            <a:off x="457200" y="1600200"/>
            <a:ext cx="8229600" cy="5257800"/>
          </a:xfrm>
        </p:spPr>
        <p:txBody>
          <a:bodyPr/>
          <a:lstStyle/>
          <a:p>
            <a:pPr marL="371475" indent="-371475" eaLnBrk="1" hangingPunct="1">
              <a:lnSpc>
                <a:spcPct val="80000"/>
              </a:lnSpc>
              <a:buFont typeface="Wingdings" panose="05000000000000000000" pitchFamily="2" charset="2"/>
              <a:buNone/>
            </a:pPr>
            <a:r>
              <a:rPr lang="en-IN" altLang="en-US" sz="2000"/>
              <a:t>(u) </a:t>
            </a:r>
            <a:r>
              <a:rPr lang="en-IN" altLang="en-US" sz="2000" b="1"/>
              <a:t>Special requirements for Solar/ wind generators</a:t>
            </a:r>
          </a:p>
          <a:p>
            <a:pPr marL="371475" indent="-371475" eaLnBrk="1" hangingPunct="1">
              <a:lnSpc>
                <a:spcPct val="80000"/>
              </a:lnSpc>
              <a:buFont typeface="Wingdings" panose="05000000000000000000" pitchFamily="2" charset="2"/>
              <a:buNone/>
            </a:pPr>
            <a:r>
              <a:rPr lang="en-IN" altLang="en-US" sz="2000"/>
              <a:t>	System operator (SLDC/ RLDC) shall make all efforts to evacuate the available solar and wind power and treat as a must-run station.  However, System operator may instruct the solar /wind generator to back down generation on consideration of grid security or safety of any equipment or personnel is endangered and Solar/ wind generator shall comply with the same. For this, Data Acquisition System facility shall be provided for transfer of information to concerned SLDC and RLDC</a:t>
            </a:r>
          </a:p>
          <a:p>
            <a:pPr marL="371475" indent="-371475" eaLnBrk="1" hangingPunct="1">
              <a:lnSpc>
                <a:spcPct val="80000"/>
              </a:lnSpc>
              <a:buFontTx/>
              <a:buAutoNum type="romanLcParenBoth"/>
            </a:pPr>
            <a:r>
              <a:rPr lang="en-IN" altLang="en-US" sz="2000"/>
              <a:t>SLDC/RLDC may direct a wind farm to curtail its VAr drawl/injection in case the security of grid or safety of any equipment or personnel is endangered.</a:t>
            </a:r>
          </a:p>
          <a:p>
            <a:pPr marL="371475" indent="-371475" eaLnBrk="1" hangingPunct="1">
              <a:lnSpc>
                <a:spcPct val="80000"/>
              </a:lnSpc>
              <a:buFontTx/>
              <a:buNone/>
            </a:pPr>
            <a:endParaRPr lang="en-IN" altLang="en-US" sz="2000"/>
          </a:p>
          <a:p>
            <a:pPr marL="371475" indent="-371475" eaLnBrk="1" hangingPunct="1">
              <a:lnSpc>
                <a:spcPct val="80000"/>
              </a:lnSpc>
              <a:buFont typeface="Wingdings" panose="05000000000000000000" pitchFamily="2" charset="2"/>
              <a:buNone/>
            </a:pPr>
            <a:r>
              <a:rPr lang="en-IN" altLang="en-US" sz="2000"/>
              <a:t>(ii) During the wind generator start-up, the wind generator shall ensure that the reactive power drawl (inrush currents incase of induction generators) shall not affect the grid performance. </a:t>
            </a:r>
          </a:p>
        </p:txBody>
      </p:sp>
      <p:sp>
        <p:nvSpPr>
          <p:cNvPr id="67588" name="Date Placeholder 1">
            <a:extLst>
              <a:ext uri="{FF2B5EF4-FFF2-40B4-BE49-F238E27FC236}">
                <a16:creationId xmlns:a16="http://schemas.microsoft.com/office/drawing/2014/main" id="{4644391B-96E9-49E4-A51F-F7623E2346B0}"/>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6AE9910F-4127-4A5E-932F-51ADFDA74990}" type="datetime1">
              <a:rPr lang="en-US" altLang="en-US" sz="1200"/>
              <a:pPr/>
              <a:t>1/30/2020</a:t>
            </a:fld>
            <a:endParaRPr lang="en-US" altLang="en-US" sz="1200"/>
          </a:p>
        </p:txBody>
      </p:sp>
      <p:sp>
        <p:nvSpPr>
          <p:cNvPr id="67589" name="Slide Number Placeholder 2">
            <a:extLst>
              <a:ext uri="{FF2B5EF4-FFF2-40B4-BE49-F238E27FC236}">
                <a16:creationId xmlns:a16="http://schemas.microsoft.com/office/drawing/2014/main" id="{DC430CDF-C630-4C14-BAE7-973D321B42D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1314CB5-3F81-44CC-A9FC-7B9EC8CC75E1}" type="slidenum">
              <a:rPr lang="en-US" altLang="en-US" sz="1200">
                <a:latin typeface="Arial Black" panose="020B0A04020102020204" pitchFamily="34" charset="0"/>
              </a:rPr>
              <a:pPr/>
              <a:t>37</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AC8B1CA8-FE2A-415D-BC20-515AF18FBBF4}"/>
              </a:ext>
            </a:extLst>
          </p:cNvPr>
          <p:cNvSpPr>
            <a:spLocks noGrp="1" noChangeArrowheads="1"/>
          </p:cNvSpPr>
          <p:nvPr>
            <p:ph type="title"/>
          </p:nvPr>
        </p:nvSpPr>
        <p:spPr>
          <a:xfrm>
            <a:off x="0" y="260350"/>
            <a:ext cx="9685338" cy="908050"/>
          </a:xfrm>
        </p:spPr>
        <p:txBody>
          <a:bodyPr/>
          <a:lstStyle/>
          <a:p>
            <a:pPr eaLnBrk="1" hangingPunct="1"/>
            <a:r>
              <a:rPr lang="en-IN" altLang="en-US" sz="2800" dirty="0"/>
              <a:t>23 . Special dispensation for scheduling </a:t>
            </a:r>
            <a:br>
              <a:rPr lang="en-IN" altLang="en-US" sz="2800" dirty="0"/>
            </a:br>
            <a:r>
              <a:rPr lang="en-IN" altLang="en-US" sz="2800" dirty="0"/>
              <a:t>of  wind and solar  generation</a:t>
            </a:r>
          </a:p>
        </p:txBody>
      </p:sp>
      <p:sp>
        <p:nvSpPr>
          <p:cNvPr id="68611" name="Rectangle 3">
            <a:extLst>
              <a:ext uri="{FF2B5EF4-FFF2-40B4-BE49-F238E27FC236}">
                <a16:creationId xmlns:a16="http://schemas.microsoft.com/office/drawing/2014/main" id="{60399430-CB10-457F-93A0-81B3D970201C}"/>
              </a:ext>
            </a:extLst>
          </p:cNvPr>
          <p:cNvSpPr>
            <a:spLocks noGrp="1" noChangeArrowheads="1"/>
          </p:cNvSpPr>
          <p:nvPr>
            <p:ph type="body" idx="1"/>
          </p:nvPr>
        </p:nvSpPr>
        <p:spPr/>
        <p:txBody>
          <a:bodyPr/>
          <a:lstStyle/>
          <a:p>
            <a:pPr eaLnBrk="1" hangingPunct="1">
              <a:buFont typeface="Wingdings" panose="05000000000000000000" pitchFamily="2" charset="2"/>
              <a:buNone/>
            </a:pPr>
            <a:r>
              <a:rPr lang="en-IN" altLang="en-US" sz="2400"/>
              <a:t>i) With effect from 1.1.2011 Scheduling of Solar power generation plants (5 MW and above and connection point is 33 KV where PPA has not yet been signed) </a:t>
            </a:r>
          </a:p>
          <a:p>
            <a:pPr eaLnBrk="1" hangingPunct="1">
              <a:buFont typeface="Wingdings" panose="05000000000000000000" pitchFamily="2" charset="2"/>
              <a:buNone/>
            </a:pPr>
            <a:r>
              <a:rPr lang="en-IN" altLang="en-US" sz="2400" b="1"/>
              <a:t>In case of solar generation no UI shall be payable/receivable by Generator. </a:t>
            </a:r>
          </a:p>
          <a:p>
            <a:pPr eaLnBrk="1" hangingPunct="1">
              <a:buFont typeface="Wingdings" panose="05000000000000000000" pitchFamily="2" charset="2"/>
              <a:buNone/>
            </a:pPr>
            <a:r>
              <a:rPr lang="en-IN" altLang="en-US" sz="2400"/>
              <a:t>ii) The schedule of solar generation shall be given by the generator based on availability of the generator, weather forecasting, solar insolation, season and normal solar generation curve and shall be vetted by the RLDC</a:t>
            </a:r>
          </a:p>
        </p:txBody>
      </p:sp>
      <p:sp>
        <p:nvSpPr>
          <p:cNvPr id="68612" name="Date Placeholder 1">
            <a:extLst>
              <a:ext uri="{FF2B5EF4-FFF2-40B4-BE49-F238E27FC236}">
                <a16:creationId xmlns:a16="http://schemas.microsoft.com/office/drawing/2014/main" id="{895A2846-3442-4F9A-A736-AE0D65BE7671}"/>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1A5D0B3-EFC7-44DF-A201-140D2782EA06}" type="datetime1">
              <a:rPr lang="en-US" altLang="en-US" sz="1200"/>
              <a:pPr/>
              <a:t>1/30/2020</a:t>
            </a:fld>
            <a:endParaRPr lang="en-US" altLang="en-US" sz="1200"/>
          </a:p>
        </p:txBody>
      </p:sp>
      <p:sp>
        <p:nvSpPr>
          <p:cNvPr id="68613" name="Slide Number Placeholder 2">
            <a:extLst>
              <a:ext uri="{FF2B5EF4-FFF2-40B4-BE49-F238E27FC236}">
                <a16:creationId xmlns:a16="http://schemas.microsoft.com/office/drawing/2014/main" id="{9D7D3176-6B5D-4627-84D0-7819A347E53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2359FEFD-5202-4AAC-85AB-5B7D8C1F4E91}" type="slidenum">
              <a:rPr lang="en-US" altLang="en-US" sz="1200">
                <a:latin typeface="Arial Black" panose="020B0A04020102020204" pitchFamily="34" charset="0"/>
              </a:rPr>
              <a:pPr/>
              <a:t>38</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Date Placeholder 3">
            <a:extLst>
              <a:ext uri="{FF2B5EF4-FFF2-40B4-BE49-F238E27FC236}">
                <a16:creationId xmlns:a16="http://schemas.microsoft.com/office/drawing/2014/main" id="{0963A193-A126-4FE6-AADD-EA3EB5E71512}"/>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4A0D352-8BAF-4106-8D7C-517CAA2772B5}" type="datetime1">
              <a:rPr lang="en-US" altLang="en-US" sz="1200"/>
              <a:pPr>
                <a:spcBef>
                  <a:spcPct val="0"/>
                </a:spcBef>
                <a:buClrTx/>
                <a:buSzTx/>
                <a:buFontTx/>
                <a:buNone/>
              </a:pPr>
              <a:t>1/30/2020</a:t>
            </a:fld>
            <a:endParaRPr lang="en-US" altLang="en-US" sz="1200"/>
          </a:p>
        </p:txBody>
      </p:sp>
      <p:sp>
        <p:nvSpPr>
          <p:cNvPr id="69635" name="Slide Number Placeholder 5">
            <a:extLst>
              <a:ext uri="{FF2B5EF4-FFF2-40B4-BE49-F238E27FC236}">
                <a16:creationId xmlns:a16="http://schemas.microsoft.com/office/drawing/2014/main" id="{9A01ECF2-0D96-41F2-942B-A8791925F6C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5D6B3CD-BF69-48CE-B8D4-C2F044129D95}" type="slidenum">
              <a:rPr lang="en-US" altLang="en-US" sz="1200">
                <a:latin typeface="Arial Black" panose="020B0A04020102020204" pitchFamily="34" charset="0"/>
              </a:rPr>
              <a:pPr>
                <a:spcBef>
                  <a:spcPct val="0"/>
                </a:spcBef>
                <a:buClrTx/>
                <a:buSzTx/>
                <a:buFontTx/>
                <a:buNone/>
              </a:pPr>
              <a:t>39</a:t>
            </a:fld>
            <a:endParaRPr lang="en-US" altLang="en-US" sz="1200">
              <a:latin typeface="Arial Black" panose="020B0A04020102020204" pitchFamily="34" charset="0"/>
            </a:endParaRPr>
          </a:p>
        </p:txBody>
      </p:sp>
      <p:sp>
        <p:nvSpPr>
          <p:cNvPr id="69636" name="Rectangle 2">
            <a:extLst>
              <a:ext uri="{FF2B5EF4-FFF2-40B4-BE49-F238E27FC236}">
                <a16:creationId xmlns:a16="http://schemas.microsoft.com/office/drawing/2014/main" id="{DDF277FB-0C90-412D-8873-534476A67F65}"/>
              </a:ext>
            </a:extLst>
          </p:cNvPr>
          <p:cNvSpPr>
            <a:spLocks noGrp="1" noChangeArrowheads="1"/>
          </p:cNvSpPr>
          <p:nvPr>
            <p:ph type="title"/>
          </p:nvPr>
        </p:nvSpPr>
        <p:spPr/>
        <p:txBody>
          <a:bodyPr/>
          <a:lstStyle/>
          <a:p>
            <a:pPr eaLnBrk="1" hangingPunct="1"/>
            <a:r>
              <a:rPr lang="en-US" altLang="en-US" sz="3200" b="1"/>
              <a:t>Reactive Power Management</a:t>
            </a:r>
          </a:p>
        </p:txBody>
      </p:sp>
      <p:sp>
        <p:nvSpPr>
          <p:cNvPr id="69637" name="Rectangle 3">
            <a:extLst>
              <a:ext uri="{FF2B5EF4-FFF2-40B4-BE49-F238E27FC236}">
                <a16:creationId xmlns:a16="http://schemas.microsoft.com/office/drawing/2014/main" id="{C2DDCBD3-A5DD-4A75-BBA5-A53E2F142EDA}"/>
              </a:ext>
            </a:extLst>
          </p:cNvPr>
          <p:cNvSpPr>
            <a:spLocks noGrp="1" noChangeArrowheads="1"/>
          </p:cNvSpPr>
          <p:nvPr>
            <p:ph type="body" idx="1"/>
          </p:nvPr>
        </p:nvSpPr>
        <p:spPr/>
        <p:txBody>
          <a:bodyPr/>
          <a:lstStyle/>
          <a:p>
            <a:pPr algn="just" eaLnBrk="1" hangingPunct="1">
              <a:lnSpc>
                <a:spcPct val="80000"/>
              </a:lnSpc>
              <a:spcBef>
                <a:spcPct val="100000"/>
              </a:spcBef>
            </a:pPr>
            <a:r>
              <a:rPr lang="en-US" altLang="en-US" sz="2000"/>
              <a:t>The charge for VArh shall be at the rate of 10 paise/kVArh w.e.f. 1.4.2010, and this will be applicable between the Regional Entity, except Generating Stations, and the regional pool account for VAr interchanges. This rate shall be escalated at 0.5paise/kVArh per year thereafter, unless otherwise revised by the Commission.</a:t>
            </a:r>
          </a:p>
          <a:p>
            <a:pPr algn="just" eaLnBrk="1" hangingPunct="1">
              <a:lnSpc>
                <a:spcPct val="80000"/>
              </a:lnSpc>
              <a:spcBef>
                <a:spcPct val="100000"/>
              </a:spcBef>
            </a:pPr>
            <a:r>
              <a:rPr lang="en-US" altLang="en-US" sz="2000"/>
              <a:t>In general, the Regional Entities except Generating Stations shall endeavor to minimize the VAr drawal at an interchange point when the voltage at that point is below 95% of rated, and shall not return VAr when the voltage is above 105%. ICT taps at the respective drawal points may be changed to control the VAr interchange as per a Regional Entity except Generating Stations’s request to the RLDC, but only at reasonable intervals.</a:t>
            </a:r>
          </a:p>
          <a:p>
            <a:pPr algn="just" eaLnBrk="1" hangingPunct="1">
              <a:lnSpc>
                <a:spcPct val="80000"/>
              </a:lnSpc>
              <a:spcBef>
                <a:spcPct val="100000"/>
              </a:spcBef>
            </a:pPr>
            <a:r>
              <a:rPr lang="en-US" altLang="en-US" sz="2000"/>
              <a:t>Switching in/out of all 400 kV bus and line Reactors throughout the grid shall be carried out as per instructions of RLDC. Tap changing on all 400/220 kV ICTs shall also be done as per RLDCs instructions only.</a:t>
            </a:r>
          </a:p>
        </p:txBody>
      </p:sp>
      <p:sp>
        <p:nvSpPr>
          <p:cNvPr id="69638" name="AutoShape 4">
            <a:hlinkClick r:id="rId3" action="ppaction://hlinksldjump"/>
            <a:extLst>
              <a:ext uri="{FF2B5EF4-FFF2-40B4-BE49-F238E27FC236}">
                <a16:creationId xmlns:a16="http://schemas.microsoft.com/office/drawing/2014/main" id="{3D97B64A-6AF1-4A9A-BAFE-83424B1694B5}"/>
              </a:ext>
            </a:extLst>
          </p:cNvPr>
          <p:cNvSpPr>
            <a:spLocks noChangeArrowheads="1"/>
          </p:cNvSpPr>
          <p:nvPr/>
        </p:nvSpPr>
        <p:spPr bwMode="auto">
          <a:xfrm>
            <a:off x="8153400" y="6324600"/>
            <a:ext cx="685800" cy="533400"/>
          </a:xfrm>
          <a:prstGeom prst="leftArrow">
            <a:avLst>
              <a:gd name="adj1" fmla="val 50000"/>
              <a:gd name="adj2" fmla="val 32143"/>
            </a:avLst>
          </a:prstGeom>
          <a:solidFill>
            <a:srgbClr val="FF6600"/>
          </a:solidFill>
          <a:ln w="25400">
            <a:solidFill>
              <a:schemeClr val="tx1"/>
            </a:solidFill>
            <a:miter lim="800000"/>
            <a:headEnd/>
            <a:tailEnd/>
          </a:ln>
        </p:spPr>
        <p:txBody>
          <a:bodyPr wrap="none" anchor="ct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Tree>
  </p:cSld>
  <p:clrMapOvr>
    <a:masterClrMapping/>
  </p:clrMapOvr>
  <p:transition spd="slow">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429D6-CEEC-4094-80CB-DEBC14D9AABD}"/>
              </a:ext>
            </a:extLst>
          </p:cNvPr>
          <p:cNvSpPr>
            <a:spLocks noGrp="1"/>
          </p:cNvSpPr>
          <p:nvPr>
            <p:ph type="title"/>
          </p:nvPr>
        </p:nvSpPr>
        <p:spPr>
          <a:xfrm>
            <a:off x="457200" y="228600"/>
            <a:ext cx="8229600" cy="503237"/>
          </a:xfrm>
        </p:spPr>
        <p:txBody>
          <a:bodyPr/>
          <a:lstStyle/>
          <a:p>
            <a:r>
              <a:rPr lang="en-IN" sz="3600" dirty="0"/>
              <a:t>Background</a:t>
            </a:r>
          </a:p>
        </p:txBody>
      </p:sp>
      <p:sp>
        <p:nvSpPr>
          <p:cNvPr id="3" name="Content Placeholder 2">
            <a:extLst>
              <a:ext uri="{FF2B5EF4-FFF2-40B4-BE49-F238E27FC236}">
                <a16:creationId xmlns:a16="http://schemas.microsoft.com/office/drawing/2014/main" id="{893B7834-4D44-448A-AC22-88E9FA0DD9E3}"/>
              </a:ext>
            </a:extLst>
          </p:cNvPr>
          <p:cNvSpPr>
            <a:spLocks noGrp="1"/>
          </p:cNvSpPr>
          <p:nvPr>
            <p:ph idx="1"/>
          </p:nvPr>
        </p:nvSpPr>
        <p:spPr>
          <a:xfrm>
            <a:off x="457200" y="731838"/>
            <a:ext cx="8534400" cy="5394326"/>
          </a:xfrm>
        </p:spPr>
        <p:txBody>
          <a:bodyPr/>
          <a:lstStyle/>
          <a:p>
            <a:r>
              <a:rPr lang="en-US" sz="1800" dirty="0"/>
              <a:t>First Grid Code was prepared in 1999</a:t>
            </a:r>
          </a:p>
          <a:p>
            <a:r>
              <a:rPr lang="en-US" sz="1800" dirty="0"/>
              <a:t>The Grid Code was re-notified in 2006 and again in , 2010. </a:t>
            </a:r>
          </a:p>
          <a:p>
            <a:pPr lvl="1"/>
            <a:r>
              <a:rPr lang="en-US" sz="1400" dirty="0"/>
              <a:t>The Grid Code 2010 was amended from time to time to address requirements of the sector. </a:t>
            </a:r>
          </a:p>
          <a:p>
            <a:pPr lvl="1"/>
            <a:r>
              <a:rPr lang="en-US" sz="1400" dirty="0"/>
              <a:t>CERC notified six amendments in the Grid Code 2010. </a:t>
            </a:r>
          </a:p>
          <a:p>
            <a:pPr lvl="1"/>
            <a:r>
              <a:rPr lang="en-US" sz="1400" dirty="0"/>
              <a:t>The major amendments were related</a:t>
            </a:r>
          </a:p>
          <a:p>
            <a:pPr lvl="2"/>
            <a:r>
              <a:rPr lang="en-US" sz="1000" dirty="0"/>
              <a:t> </a:t>
            </a:r>
            <a:r>
              <a:rPr lang="en-US" sz="1200" dirty="0"/>
              <a:t>to inclusion of forecasting, </a:t>
            </a:r>
          </a:p>
          <a:p>
            <a:pPr lvl="2"/>
            <a:r>
              <a:rPr lang="en-US" sz="1200" dirty="0"/>
              <a:t>scheduling framework for renewable generation, </a:t>
            </a:r>
          </a:p>
          <a:p>
            <a:pPr lvl="2"/>
            <a:r>
              <a:rPr lang="en-US" sz="1200" dirty="0"/>
              <a:t>compensation for part load operation of thermal stations for absorbing renewable energy </a:t>
            </a:r>
          </a:p>
          <a:p>
            <a:pPr lvl="2"/>
            <a:r>
              <a:rPr lang="en-US" sz="1200" dirty="0"/>
              <a:t>and procedure for declaration of commercial operation date.  </a:t>
            </a:r>
          </a:p>
          <a:p>
            <a:r>
              <a:rPr lang="en-US" sz="1800" dirty="0"/>
              <a:t> All India installed generation capacity 89 GW to 360 GW in  Dec 2019</a:t>
            </a:r>
          </a:p>
          <a:p>
            <a:r>
              <a:rPr lang="en-US" sz="1800" dirty="0"/>
              <a:t>Present renewable capacity 82 GW</a:t>
            </a:r>
          </a:p>
          <a:p>
            <a:r>
              <a:rPr lang="en-US" sz="1800" dirty="0"/>
              <a:t>Annual all India electricity generation has trebled to 1250 billion units</a:t>
            </a:r>
          </a:p>
          <a:p>
            <a:r>
              <a:rPr lang="en-US" sz="1800" dirty="0"/>
              <a:t>The average renewable energy penetration in the order of 9%</a:t>
            </a:r>
          </a:p>
          <a:p>
            <a:r>
              <a:rPr lang="en-US" sz="1800" dirty="0"/>
              <a:t>Expected to cross 20% in the few next years. </a:t>
            </a:r>
          </a:p>
          <a:p>
            <a:r>
              <a:rPr lang="en-US" sz="1800" dirty="0"/>
              <a:t>Renewable rich states are finding it difficult to manage renewable generation during high renewable generation season. </a:t>
            </a:r>
          </a:p>
          <a:p>
            <a:r>
              <a:rPr lang="en-US" sz="1800" dirty="0"/>
              <a:t>Grid operators trying to manage the variability and intermittency of solar and wind generation with minor innovations such as asking the solar and wind generators to forecast their output and backing down thermal units during high renewable season. </a:t>
            </a:r>
          </a:p>
          <a:p>
            <a:r>
              <a:rPr lang="en-US" sz="1800" dirty="0"/>
              <a:t>Constitution of expert Group by CERC for Review of IEGC</a:t>
            </a:r>
          </a:p>
          <a:p>
            <a:r>
              <a:rPr lang="en-US" sz="1800" dirty="0"/>
              <a:t>Report submitted by the Group along with draft IEGC 2020 </a:t>
            </a:r>
            <a:endParaRPr lang="en-IN" sz="1800" dirty="0"/>
          </a:p>
        </p:txBody>
      </p:sp>
    </p:spTree>
    <p:extLst>
      <p:ext uri="{BB962C8B-B14F-4D97-AF65-F5344CB8AC3E}">
        <p14:creationId xmlns:p14="http://schemas.microsoft.com/office/powerpoint/2010/main" val="2261666715"/>
      </p:ext>
    </p:extLst>
  </p:cSld>
  <p:clrMapOvr>
    <a:masterClrMapping/>
  </p:clrMapOvr>
  <p:transition spd="slow">
    <p:split orient="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Date Placeholder 3">
            <a:extLst>
              <a:ext uri="{FF2B5EF4-FFF2-40B4-BE49-F238E27FC236}">
                <a16:creationId xmlns:a16="http://schemas.microsoft.com/office/drawing/2014/main" id="{F5F32D86-1E77-4A42-9749-34AF1539E1D9}"/>
              </a:ext>
            </a:extLst>
          </p:cNvPr>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A6CE5CE-D790-45AB-BA29-DA031ADE64F4}" type="datetime1">
              <a:rPr lang="en-US" altLang="en-US" sz="1200"/>
              <a:pPr>
                <a:spcBef>
                  <a:spcPct val="0"/>
                </a:spcBef>
                <a:buClrTx/>
                <a:buSzTx/>
                <a:buFontTx/>
                <a:buNone/>
              </a:pPr>
              <a:t>1/30/2020</a:t>
            </a:fld>
            <a:endParaRPr lang="en-US" altLang="en-US" sz="1200"/>
          </a:p>
        </p:txBody>
      </p:sp>
      <p:sp>
        <p:nvSpPr>
          <p:cNvPr id="71683" name="Slide Number Placeholder 5">
            <a:extLst>
              <a:ext uri="{FF2B5EF4-FFF2-40B4-BE49-F238E27FC236}">
                <a16:creationId xmlns:a16="http://schemas.microsoft.com/office/drawing/2014/main" id="{2E450C6A-1550-4997-854B-FEFC14640F7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1F75456-F542-4B31-9C33-CB39A438A90D}" type="slidenum">
              <a:rPr lang="en-US" altLang="en-US" sz="1200">
                <a:latin typeface="Arial Black" panose="020B0A04020102020204" pitchFamily="34" charset="0"/>
              </a:rPr>
              <a:pPr>
                <a:spcBef>
                  <a:spcPct val="0"/>
                </a:spcBef>
                <a:buClrTx/>
                <a:buSzTx/>
                <a:buFontTx/>
                <a:buNone/>
              </a:pPr>
              <a:t>40</a:t>
            </a:fld>
            <a:endParaRPr lang="en-US" altLang="en-US" sz="1200">
              <a:latin typeface="Arial Black" panose="020B0A04020102020204" pitchFamily="34" charset="0"/>
            </a:endParaRPr>
          </a:p>
        </p:txBody>
      </p:sp>
      <p:sp>
        <p:nvSpPr>
          <p:cNvPr id="71684" name="Rectangle 2">
            <a:extLst>
              <a:ext uri="{FF2B5EF4-FFF2-40B4-BE49-F238E27FC236}">
                <a16:creationId xmlns:a16="http://schemas.microsoft.com/office/drawing/2014/main" id="{DDAADE03-79B9-4136-B2C0-C30010264D0E}"/>
              </a:ext>
            </a:extLst>
          </p:cNvPr>
          <p:cNvSpPr>
            <a:spLocks noGrp="1" noChangeArrowheads="1"/>
          </p:cNvSpPr>
          <p:nvPr>
            <p:ph type="title"/>
          </p:nvPr>
        </p:nvSpPr>
        <p:spPr>
          <a:xfrm>
            <a:off x="195263" y="228600"/>
            <a:ext cx="8015287" cy="427038"/>
          </a:xfrm>
        </p:spPr>
        <p:txBody>
          <a:bodyPr/>
          <a:lstStyle/>
          <a:p>
            <a:pPr eaLnBrk="1" hangingPunct="1"/>
            <a:r>
              <a:rPr lang="en-US" altLang="en-US" sz="3200" b="1"/>
              <a:t>Other Important Features</a:t>
            </a:r>
          </a:p>
        </p:txBody>
      </p:sp>
      <p:sp>
        <p:nvSpPr>
          <p:cNvPr id="71685" name="Rectangle 3">
            <a:extLst>
              <a:ext uri="{FF2B5EF4-FFF2-40B4-BE49-F238E27FC236}">
                <a16:creationId xmlns:a16="http://schemas.microsoft.com/office/drawing/2014/main" id="{4B85420F-C31D-45F7-888F-3025CC5E6DE5}"/>
              </a:ext>
            </a:extLst>
          </p:cNvPr>
          <p:cNvSpPr>
            <a:spLocks noGrp="1" noChangeArrowheads="1"/>
          </p:cNvSpPr>
          <p:nvPr>
            <p:ph type="body" idx="1"/>
          </p:nvPr>
        </p:nvSpPr>
        <p:spPr>
          <a:xfrm>
            <a:off x="457200" y="1371600"/>
            <a:ext cx="8153400" cy="4038600"/>
          </a:xfrm>
        </p:spPr>
        <p:txBody>
          <a:bodyPr/>
          <a:lstStyle/>
          <a:p>
            <a:pPr algn="just" eaLnBrk="1" hangingPunct="1">
              <a:spcBef>
                <a:spcPct val="100000"/>
              </a:spcBef>
            </a:pPr>
            <a:r>
              <a:rPr lang="en-US" altLang="en-US" sz="1800" b="1"/>
              <a:t>Control Area Defined</a:t>
            </a:r>
          </a:p>
          <a:p>
            <a:pPr algn="just" eaLnBrk="1" hangingPunct="1">
              <a:spcBef>
                <a:spcPct val="100000"/>
              </a:spcBef>
            </a:pPr>
            <a:r>
              <a:rPr lang="en-US" altLang="en-US" sz="1800" b="1"/>
              <a:t>Neighboring Country defined as a separate control area</a:t>
            </a:r>
          </a:p>
          <a:p>
            <a:pPr algn="just" eaLnBrk="1" hangingPunct="1">
              <a:spcBef>
                <a:spcPct val="100000"/>
              </a:spcBef>
            </a:pPr>
            <a:r>
              <a:rPr lang="en-US" altLang="en-US" sz="1800" b="1"/>
              <a:t>Provision for reporting consistent Non-compliance of constituents to CERC directly by RLDC</a:t>
            </a:r>
          </a:p>
          <a:p>
            <a:pPr algn="just" eaLnBrk="1" hangingPunct="1">
              <a:spcBef>
                <a:spcPct val="100000"/>
              </a:spcBef>
            </a:pPr>
            <a:r>
              <a:rPr lang="en-US" altLang="en-US" sz="1800" b="1"/>
              <a:t>Functions of NLDC defined. NLDC shall supervise inter regional links</a:t>
            </a:r>
          </a:p>
          <a:p>
            <a:pPr algn="just" eaLnBrk="1" hangingPunct="1">
              <a:spcBef>
                <a:spcPct val="100000"/>
              </a:spcBef>
            </a:pPr>
            <a:r>
              <a:rPr lang="en-US" altLang="en-US" sz="1800" b="1"/>
              <a:t>SLDCs shall also develop Operating Procedure for real time grid operation.</a:t>
            </a:r>
          </a:p>
          <a:p>
            <a:pPr algn="just" eaLnBrk="1" hangingPunct="1">
              <a:spcBef>
                <a:spcPct val="100000"/>
              </a:spcBef>
            </a:pPr>
            <a:r>
              <a:rPr lang="en-US" altLang="en-US" sz="1800" b="1"/>
              <a:t>Prolonged outage of power system elements shall be monitored by RLDC and report to RPC for suitable action.</a:t>
            </a:r>
          </a:p>
          <a:p>
            <a:pPr algn="just" eaLnBrk="1" hangingPunct="1">
              <a:spcBef>
                <a:spcPct val="100000"/>
              </a:spcBef>
            </a:pPr>
            <a:r>
              <a:rPr lang="en-US" altLang="en-US" sz="1800" b="1"/>
              <a:t>Special exemption limit on UI volume for wind and other renewable energy generation </a:t>
            </a:r>
          </a:p>
        </p:txBody>
      </p:sp>
    </p:spTree>
  </p:cSld>
  <p:clrMapOvr>
    <a:masterClrMapping/>
  </p:clrMapOvr>
  <p:transition spd="slow">
    <p:split orient="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955"/>
            <a:ext cx="8229600" cy="649605"/>
          </a:xfrm>
        </p:spPr>
        <p:txBody>
          <a:bodyPr/>
          <a:lstStyle/>
          <a:p>
            <a:r>
              <a:rPr lang="en-US" sz="3600"/>
              <a:t>Draft IEGC 2020</a:t>
            </a:r>
          </a:p>
        </p:txBody>
      </p:sp>
      <p:sp>
        <p:nvSpPr>
          <p:cNvPr id="3" name="Content Placeholder 2"/>
          <p:cNvSpPr>
            <a:spLocks noGrp="1"/>
          </p:cNvSpPr>
          <p:nvPr>
            <p:ph idx="1"/>
          </p:nvPr>
        </p:nvSpPr>
        <p:spPr>
          <a:xfrm>
            <a:off x="255905" y="925195"/>
            <a:ext cx="8632190" cy="5469890"/>
          </a:xfrm>
        </p:spPr>
        <p:txBody>
          <a:bodyPr/>
          <a:lstStyle/>
          <a:p>
            <a:pPr>
              <a:lnSpc>
                <a:spcPct val="150000"/>
              </a:lnSpc>
            </a:pPr>
            <a:r>
              <a:rPr lang="en-US" sz="2000" dirty="0"/>
              <a:t>Grid code a dynamic document </a:t>
            </a:r>
          </a:p>
          <a:p>
            <a:pPr lvl="1">
              <a:lnSpc>
                <a:spcPct val="150000"/>
              </a:lnSpc>
            </a:pPr>
            <a:r>
              <a:rPr lang="en-US" sz="1800" dirty="0"/>
              <a:t>Evolving over time recognizing the current operating environment, </a:t>
            </a:r>
          </a:p>
          <a:p>
            <a:pPr lvl="1">
              <a:lnSpc>
                <a:spcPct val="150000"/>
              </a:lnSpc>
            </a:pPr>
            <a:r>
              <a:rPr lang="en-US" sz="1800" dirty="0"/>
              <a:t>future mix of energy-resources,</a:t>
            </a:r>
          </a:p>
          <a:p>
            <a:pPr lvl="1">
              <a:lnSpc>
                <a:spcPct val="150000"/>
              </a:lnSpc>
            </a:pPr>
            <a:r>
              <a:rPr lang="en-US" sz="1800" dirty="0"/>
              <a:t>technological advancements and the maturity of the system</a:t>
            </a:r>
          </a:p>
          <a:p>
            <a:pPr lvl="0">
              <a:lnSpc>
                <a:spcPct val="150000"/>
              </a:lnSpc>
            </a:pPr>
            <a:r>
              <a:rPr lang="en-US" sz="1800" dirty="0">
                <a:sym typeface="+mn-ea"/>
              </a:rPr>
              <a:t>First Grid Code prepared in 1999</a:t>
            </a:r>
          </a:p>
          <a:p>
            <a:pPr lvl="1">
              <a:lnSpc>
                <a:spcPct val="150000"/>
              </a:lnSpc>
            </a:pPr>
            <a:r>
              <a:rPr lang="en-US" sz="1400" dirty="0">
                <a:sym typeface="+mn-ea"/>
              </a:rPr>
              <a:t>Beginning 2000, Indian electricity grid operating at four independent frequencies. </a:t>
            </a:r>
          </a:p>
          <a:p>
            <a:pPr lvl="1">
              <a:lnSpc>
                <a:spcPct val="150000"/>
              </a:lnSpc>
            </a:pPr>
            <a:r>
              <a:rPr lang="en-US" sz="1400" dirty="0">
                <a:sym typeface="+mn-ea"/>
              </a:rPr>
              <a:t>Grid has expanded and grown rapidly and has been strongly integrated in to one synchronous grid operating at a common frequency since 2014. </a:t>
            </a:r>
          </a:p>
          <a:p>
            <a:pPr lvl="1">
              <a:lnSpc>
                <a:spcPct val="150000"/>
              </a:lnSpc>
            </a:pPr>
            <a:r>
              <a:rPr lang="en-US" sz="1630" dirty="0">
                <a:sym typeface="+mn-ea"/>
              </a:rPr>
              <a:t>It has increased the grid stability and its capacity to accommodate the  variability of renewable generation. Meeting a demand of 180 GW.</a:t>
            </a:r>
          </a:p>
          <a:p>
            <a:pPr lvl="1">
              <a:lnSpc>
                <a:spcPct val="150000"/>
              </a:lnSpc>
            </a:pPr>
            <a:r>
              <a:rPr lang="en-US" sz="1630" dirty="0">
                <a:sym typeface="+mn-ea"/>
              </a:rPr>
              <a:t>The nominal operating frequency band has been progressively narrowed </a:t>
            </a:r>
          </a:p>
          <a:p>
            <a:pPr lvl="1">
              <a:lnSpc>
                <a:spcPct val="150000"/>
              </a:lnSpc>
            </a:pPr>
            <a:r>
              <a:rPr lang="en-US" sz="1630" dirty="0">
                <a:sym typeface="+mn-ea"/>
              </a:rPr>
              <a:t>Deviations from the schedules checked, </a:t>
            </a:r>
          </a:p>
          <a:p>
            <a:pPr marL="0" lvl="2" indent="0">
              <a:lnSpc>
                <a:spcPct val="150000"/>
              </a:lnSpc>
              <a:buNone/>
            </a:pPr>
            <a:r>
              <a:rPr lang="en-US" sz="1435" dirty="0">
                <a:sym typeface="+mn-ea"/>
              </a:rPr>
              <a:t>	significantly controlling frequency excursions.</a:t>
            </a:r>
            <a:endParaRPr lang="en-US" sz="1435" dirty="0"/>
          </a:p>
          <a:p>
            <a:pPr lvl="1">
              <a:lnSpc>
                <a:spcPct val="150000"/>
              </a:lnSpc>
            </a:pPr>
            <a:endParaRPr lang="en-US" sz="1435" dirty="0">
              <a:sym typeface="+mn-ea"/>
            </a:endParaRPr>
          </a:p>
          <a:p>
            <a:pPr lvl="1">
              <a:lnSpc>
                <a:spcPct val="150000"/>
              </a:lnSpc>
            </a:pPr>
            <a:endParaRPr lang="en-US" sz="1630" dirty="0">
              <a:sym typeface="+mn-ea"/>
            </a:endParaRPr>
          </a:p>
          <a:p>
            <a:pPr>
              <a:lnSpc>
                <a:spcPct val="150000"/>
              </a:lnSpc>
            </a:pPr>
            <a:endParaRPr lang="en-US" sz="1600" dirty="0"/>
          </a:p>
          <a:p>
            <a:pPr>
              <a:lnSpc>
                <a:spcPct val="150000"/>
              </a:lnSpc>
            </a:pPr>
            <a:endParaRPr lang="en-US" sz="1800" dirty="0"/>
          </a:p>
          <a:p>
            <a:pPr marL="457200" lvl="1" indent="0">
              <a:lnSpc>
                <a:spcPct val="150000"/>
              </a:lnSpc>
              <a:buNone/>
            </a:pPr>
            <a:endParaRPr lang="en-US" sz="1800" dirty="0"/>
          </a:p>
        </p:txBody>
      </p:sp>
    </p:spTree>
  </p:cSld>
  <p:clrMapOvr>
    <a:masterClrMapping/>
  </p:clrMapOvr>
  <p:transition spd="slow">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955"/>
            <a:ext cx="8229600" cy="561340"/>
          </a:xfrm>
        </p:spPr>
        <p:txBody>
          <a:bodyPr/>
          <a:lstStyle/>
          <a:p>
            <a:r>
              <a:rPr lang="en-US" sz="2800" dirty="0">
                <a:solidFill>
                  <a:srgbClr val="000000"/>
                </a:solidFill>
                <a:ea typeface="+mn-ea"/>
                <a:cs typeface="+mn-cs"/>
              </a:rPr>
              <a:t>Measures to strengthen grid security</a:t>
            </a:r>
            <a:endParaRPr lang="en-US" sz="5400" dirty="0"/>
          </a:p>
        </p:txBody>
      </p:sp>
      <p:sp>
        <p:nvSpPr>
          <p:cNvPr id="3" name="Content Placeholder 2"/>
          <p:cNvSpPr>
            <a:spLocks noGrp="1"/>
          </p:cNvSpPr>
          <p:nvPr>
            <p:ph idx="1"/>
          </p:nvPr>
        </p:nvSpPr>
        <p:spPr>
          <a:xfrm>
            <a:off x="457200" y="1007110"/>
            <a:ext cx="8229600" cy="5119370"/>
          </a:xfrm>
        </p:spPr>
        <p:txBody>
          <a:bodyPr/>
          <a:lstStyle/>
          <a:p>
            <a:r>
              <a:rPr lang="en-US" sz="2000" dirty="0"/>
              <a:t>Proposes  measures to strengthen grid security and resilience</a:t>
            </a:r>
          </a:p>
          <a:p>
            <a:pPr lvl="1"/>
            <a:r>
              <a:rPr lang="en-US" sz="1600" dirty="0"/>
              <a:t>Emphasis on flexibility of resources </a:t>
            </a:r>
          </a:p>
          <a:p>
            <a:pPr lvl="1"/>
            <a:r>
              <a:rPr lang="en-US" sz="1600" dirty="0"/>
              <a:t>Ensuring automatic response to frequency excursions,  grid security, reliability and renewable integration are technically feasible</a:t>
            </a:r>
          </a:p>
          <a:p>
            <a:pPr marL="0" indent="0">
              <a:buNone/>
            </a:pPr>
            <a:endParaRPr lang="en-US" sz="2000" dirty="0"/>
          </a:p>
          <a:p>
            <a:r>
              <a:rPr lang="en-US" sz="2000" dirty="0">
                <a:sym typeface="+mn-ea"/>
              </a:rPr>
              <a:t>covering all facets of power system planning </a:t>
            </a:r>
          </a:p>
          <a:p>
            <a:pPr lvl="1"/>
            <a:r>
              <a:rPr lang="en-US" sz="1750" dirty="0">
                <a:sym typeface="+mn-ea"/>
              </a:rPr>
              <a:t>Demand forecasting, </a:t>
            </a:r>
          </a:p>
          <a:p>
            <a:pPr lvl="1"/>
            <a:r>
              <a:rPr lang="en-US" sz="1750" dirty="0">
                <a:sym typeface="+mn-ea"/>
              </a:rPr>
              <a:t>Generation resource planning (flexibility, ramping, minimum turndown level), </a:t>
            </a:r>
          </a:p>
          <a:p>
            <a:pPr lvl="1"/>
            <a:r>
              <a:rPr lang="en-US" sz="1750" dirty="0">
                <a:sym typeface="+mn-ea"/>
              </a:rPr>
              <a:t>requirements of energy storage system, </a:t>
            </a:r>
          </a:p>
          <a:p>
            <a:pPr lvl="1"/>
            <a:r>
              <a:rPr lang="en-US" sz="1750" dirty="0">
                <a:sym typeface="+mn-ea"/>
              </a:rPr>
              <a:t>system reserves, system inertia for grid stability, </a:t>
            </a:r>
          </a:p>
          <a:p>
            <a:pPr lvl="1"/>
            <a:r>
              <a:rPr lang="en-US" sz="1750" dirty="0">
                <a:sym typeface="+mn-ea"/>
              </a:rPr>
              <a:t>inter-state system planning (including </a:t>
            </a:r>
            <a:r>
              <a:rPr lang="en-US" sz="1750" dirty="0" err="1">
                <a:sym typeface="+mn-ea"/>
              </a:rPr>
              <a:t>reoptimization</a:t>
            </a:r>
            <a:r>
              <a:rPr lang="en-US" sz="1750" dirty="0">
                <a:sym typeface="+mn-ea"/>
              </a:rPr>
              <a:t> system study, adequacy,</a:t>
            </a:r>
          </a:p>
          <a:p>
            <a:pPr lvl="1"/>
            <a:r>
              <a:rPr lang="en-US" sz="1750" dirty="0">
                <a:sym typeface="+mn-ea"/>
              </a:rPr>
              <a:t>enhancement of total transfer capability (TTC) across inter-regional boundaries as well as ISTS interfaced with STU network).</a:t>
            </a:r>
            <a:endParaRPr lang="en-US" sz="1750" dirty="0"/>
          </a:p>
          <a:p>
            <a:endParaRPr lang="en-US" sz="2000" dirty="0"/>
          </a:p>
        </p:txBody>
      </p:sp>
    </p:spTree>
  </p:cSld>
  <p:clrMapOvr>
    <a:masterClrMapping/>
  </p:clrMapOvr>
  <p:transition spd="slow">
    <p:split orient="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955"/>
            <a:ext cx="8229600" cy="593725"/>
          </a:xfrm>
        </p:spPr>
        <p:txBody>
          <a:bodyPr/>
          <a:lstStyle/>
          <a:p>
            <a:r>
              <a:rPr lang="en-US" sz="2800" dirty="0">
                <a:sym typeface="+mn-ea"/>
              </a:rPr>
              <a:t>Connection, protection and commissioning code</a:t>
            </a:r>
            <a:br>
              <a:rPr lang="en-US" sz="2800" dirty="0">
                <a:sym typeface="+mn-ea"/>
              </a:rPr>
            </a:br>
            <a:endParaRPr lang="en-US" sz="2800" dirty="0">
              <a:sym typeface="+mn-ea"/>
            </a:endParaRPr>
          </a:p>
        </p:txBody>
      </p:sp>
      <p:sp>
        <p:nvSpPr>
          <p:cNvPr id="3" name="Content Placeholder 2"/>
          <p:cNvSpPr>
            <a:spLocks noGrp="1"/>
          </p:cNvSpPr>
          <p:nvPr>
            <p:ph idx="1"/>
          </p:nvPr>
        </p:nvSpPr>
        <p:spPr>
          <a:xfrm>
            <a:off x="457200" y="868045"/>
            <a:ext cx="8229600" cy="5258435"/>
          </a:xfrm>
        </p:spPr>
        <p:txBody>
          <a:bodyPr/>
          <a:lstStyle/>
          <a:p>
            <a:r>
              <a:rPr lang="en-US" sz="2000" dirty="0"/>
              <a:t>To be applicable to the generators and transmission licensees. </a:t>
            </a:r>
          </a:p>
          <a:p>
            <a:pPr marL="0" indent="0">
              <a:buNone/>
            </a:pPr>
            <a:endParaRPr lang="en-US" sz="1800" dirty="0"/>
          </a:p>
          <a:p>
            <a:pPr lvl="1"/>
            <a:r>
              <a:rPr lang="en-US" sz="1800" dirty="0"/>
              <a:t>This code specifies the requirements to be fulfilled by the connectivity grantees prior to obtaining the permission of the RLDC/NLDC/SLDC for first time energizing of a new or modified power system element.</a:t>
            </a:r>
          </a:p>
          <a:p>
            <a:pPr lvl="1"/>
            <a:r>
              <a:rPr lang="en-US" sz="1800" dirty="0">
                <a:sym typeface="+mn-ea"/>
              </a:rPr>
              <a:t>Technical requirements to be complied by a transmission licensee including deemed transmission licensees or cross-border entity prior to being allowed by RLDC/NLDC/SLDC to energize a new or modified power system element. The code also specifies the tests required before trial run.</a:t>
            </a:r>
          </a:p>
          <a:p>
            <a:pPr lvl="2"/>
            <a:endParaRPr lang="en-US" sz="1800" dirty="0">
              <a:sym typeface="+mn-ea"/>
            </a:endParaRPr>
          </a:p>
          <a:p>
            <a:pPr lvl="0"/>
            <a:r>
              <a:rPr lang="en-US" sz="1800" dirty="0">
                <a:sym typeface="+mn-ea"/>
              </a:rPr>
              <a:t>A centralized data base containing details of relay setting for grid elements </a:t>
            </a:r>
            <a:endParaRPr lang="en-US" sz="1800" dirty="0"/>
          </a:p>
          <a:p>
            <a:pPr lvl="1"/>
            <a:r>
              <a:rPr lang="en-US" sz="1800" dirty="0">
                <a:sym typeface="+mn-ea"/>
              </a:rPr>
              <a:t>shall be maintained by RPC</a:t>
            </a:r>
            <a:endParaRPr lang="en-US" sz="1800" dirty="0"/>
          </a:p>
          <a:p>
            <a:pPr lvl="1"/>
            <a:r>
              <a:rPr lang="en-US" sz="1800" dirty="0">
                <a:sym typeface="+mn-ea"/>
              </a:rPr>
              <a:t>system wide study twice a year for validating the protection setting </a:t>
            </a:r>
            <a:endParaRPr lang="en-US" sz="1800" dirty="0"/>
          </a:p>
          <a:p>
            <a:pPr lvl="1"/>
            <a:r>
              <a:rPr lang="en-US" sz="1800" dirty="0">
                <a:sym typeface="+mn-ea"/>
              </a:rPr>
              <a:t>annual self-audit and third party once in five years. </a:t>
            </a:r>
            <a:endParaRPr lang="en-US" sz="1800" dirty="0"/>
          </a:p>
          <a:p>
            <a:pPr lvl="1"/>
            <a:r>
              <a:rPr lang="en-US" sz="1800" dirty="0">
                <a:sym typeface="+mn-ea"/>
              </a:rPr>
              <a:t>procedure for trial run and declaration of </a:t>
            </a:r>
            <a:r>
              <a:rPr lang="en-US" sz="1800" dirty="0" err="1">
                <a:sym typeface="+mn-ea"/>
              </a:rPr>
              <a:t>CoD</a:t>
            </a:r>
            <a:r>
              <a:rPr lang="en-US" sz="1800" dirty="0">
                <a:sym typeface="+mn-ea"/>
              </a:rPr>
              <a:t> for renewable generators </a:t>
            </a:r>
            <a:endParaRPr lang="en-US" sz="1800" dirty="0"/>
          </a:p>
          <a:p>
            <a:pPr lvl="0"/>
            <a:endParaRPr lang="en-US" sz="1800" dirty="0"/>
          </a:p>
          <a:p>
            <a:pPr lvl="0"/>
            <a:endParaRPr lang="en-US" sz="2400" dirty="0">
              <a:sym typeface="+mn-ea"/>
            </a:endParaRPr>
          </a:p>
          <a:p>
            <a:pPr lvl="1"/>
            <a:endParaRPr lang="en-US" sz="2100" dirty="0"/>
          </a:p>
          <a:p>
            <a:endParaRPr lang="en-US" sz="1800" dirty="0"/>
          </a:p>
        </p:txBody>
      </p:sp>
    </p:spTree>
  </p:cSld>
  <p:clrMapOvr>
    <a:masterClrMapping/>
  </p:clrMapOvr>
  <p:transition spd="slow">
    <p:split orient="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955"/>
            <a:ext cx="8229600" cy="459740"/>
          </a:xfrm>
        </p:spPr>
        <p:txBody>
          <a:bodyPr/>
          <a:lstStyle/>
          <a:p>
            <a:r>
              <a:rPr lang="en-US" sz="3200">
                <a:sym typeface="+mn-ea"/>
              </a:rPr>
              <a:t>Frequency response measures</a:t>
            </a:r>
          </a:p>
        </p:txBody>
      </p:sp>
      <p:sp>
        <p:nvSpPr>
          <p:cNvPr id="3" name="Content Placeholder 2"/>
          <p:cNvSpPr>
            <a:spLocks noGrp="1"/>
          </p:cNvSpPr>
          <p:nvPr>
            <p:ph idx="1"/>
          </p:nvPr>
        </p:nvSpPr>
        <p:spPr>
          <a:xfrm>
            <a:off x="457200" y="883920"/>
            <a:ext cx="8229600" cy="5521960"/>
          </a:xfrm>
        </p:spPr>
        <p:txBody>
          <a:bodyPr/>
          <a:lstStyle/>
          <a:p>
            <a:r>
              <a:rPr lang="en-US" sz="1800" dirty="0">
                <a:sym typeface="+mn-ea"/>
              </a:rPr>
              <a:t>Frequency response measures</a:t>
            </a:r>
          </a:p>
          <a:p>
            <a:pPr lvl="1"/>
            <a:r>
              <a:rPr lang="en-US" sz="1575" dirty="0">
                <a:sym typeface="+mn-ea"/>
              </a:rPr>
              <a:t> to correct the load generation imbalances in an automated manner </a:t>
            </a:r>
          </a:p>
          <a:p>
            <a:pPr lvl="1"/>
            <a:r>
              <a:rPr lang="en-US" sz="1575" dirty="0">
                <a:sym typeface="+mn-ea"/>
              </a:rPr>
              <a:t>with the help of primary, secondary and tertiary reserves </a:t>
            </a:r>
          </a:p>
          <a:p>
            <a:pPr lvl="1"/>
            <a:r>
              <a:rPr lang="en-US" sz="1575" dirty="0">
                <a:sym typeface="+mn-ea"/>
              </a:rPr>
              <a:t>coupled with demand response as a last resort. </a:t>
            </a:r>
          </a:p>
          <a:p>
            <a:pPr lvl="0"/>
            <a:r>
              <a:rPr lang="en-US" sz="1800" dirty="0">
                <a:sym typeface="+mn-ea"/>
              </a:rPr>
              <a:t>In view of the comfortable power supply position, it is now possible to have reserve generating capacity on bar for a quick response. </a:t>
            </a:r>
          </a:p>
          <a:p>
            <a:pPr lvl="1"/>
            <a:r>
              <a:rPr lang="en-US" sz="1575" dirty="0">
                <a:sym typeface="+mn-ea"/>
              </a:rPr>
              <a:t>NLDC has already done the preparatory work with regard to </a:t>
            </a:r>
            <a:r>
              <a:rPr lang="en-US" sz="1795" dirty="0">
                <a:sym typeface="+mn-ea"/>
              </a:rPr>
              <a:t> AGC. </a:t>
            </a:r>
          </a:p>
          <a:p>
            <a:pPr lvl="1"/>
            <a:r>
              <a:rPr lang="en-US" sz="1795" dirty="0">
                <a:sym typeface="+mn-ea"/>
              </a:rPr>
              <a:t>initial or primary response at the rate of about 12–14 GW/Hz to contain frequency excursions.</a:t>
            </a:r>
          </a:p>
          <a:p>
            <a:pPr lvl="1"/>
            <a:r>
              <a:rPr lang="en-US" sz="1795" dirty="0">
                <a:sym typeface="+mn-ea"/>
              </a:rPr>
              <a:t>free governor mode of operation (FGMO) for all generating units in the country in order to arrest </a:t>
            </a:r>
            <a:r>
              <a:rPr lang="en-US" sz="1795" dirty="0" err="1">
                <a:sym typeface="+mn-ea"/>
              </a:rPr>
              <a:t>steap</a:t>
            </a:r>
            <a:r>
              <a:rPr lang="en-US" sz="1795" dirty="0">
                <a:sym typeface="+mn-ea"/>
              </a:rPr>
              <a:t> fall in the frequency in the event of a major grid disturbances.</a:t>
            </a:r>
          </a:p>
          <a:p>
            <a:pPr lvl="1"/>
            <a:r>
              <a:rPr lang="en-US" sz="1795" dirty="0">
                <a:sym typeface="+mn-ea"/>
              </a:rPr>
              <a:t>The primary response to be  provided by the generating machines immediately up to five minutes </a:t>
            </a:r>
          </a:p>
          <a:p>
            <a:pPr lvl="2"/>
            <a:r>
              <a:rPr lang="en-US" sz="1535" dirty="0">
                <a:sym typeface="+mn-ea"/>
              </a:rPr>
              <a:t>by which time the secondary response shall take over through automatic generation control to recover the frequency.</a:t>
            </a:r>
            <a:endParaRPr lang="en-US" sz="1535" dirty="0"/>
          </a:p>
          <a:p>
            <a:pPr lvl="1"/>
            <a:endParaRPr lang="en-US" sz="1795" dirty="0"/>
          </a:p>
          <a:p>
            <a:endParaRPr lang="en-US" sz="1800" dirty="0"/>
          </a:p>
        </p:txBody>
      </p:sp>
    </p:spTree>
  </p:cSld>
  <p:clrMapOvr>
    <a:masterClrMapping/>
  </p:clrMapOvr>
  <p:transition spd="slow">
    <p:split orient="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sz="3200" dirty="0"/>
              <a:t>Monitoring of availability of reserve capacity</a:t>
            </a:r>
          </a:p>
        </p:txBody>
      </p:sp>
      <p:sp>
        <p:nvSpPr>
          <p:cNvPr id="3" name="Content Placeholder 2"/>
          <p:cNvSpPr>
            <a:spLocks noGrp="1"/>
          </p:cNvSpPr>
          <p:nvPr>
            <p:ph idx="1"/>
          </p:nvPr>
        </p:nvSpPr>
        <p:spPr>
          <a:xfrm>
            <a:off x="304800" y="990600"/>
            <a:ext cx="8382000" cy="5135563"/>
          </a:xfrm>
        </p:spPr>
        <p:txBody>
          <a:bodyPr/>
          <a:lstStyle/>
          <a:p>
            <a:r>
              <a:rPr lang="en-US" sz="2400" dirty="0"/>
              <a:t>Quantum of reserve capacity </a:t>
            </a:r>
          </a:p>
          <a:p>
            <a:pPr lvl="1"/>
            <a:r>
              <a:rPr lang="en-US" sz="2000" dirty="0"/>
              <a:t>required to be maintained for grid security </a:t>
            </a:r>
          </a:p>
          <a:p>
            <a:pPr lvl="1"/>
            <a:r>
              <a:rPr lang="en-US" sz="2000" dirty="0"/>
              <a:t>Related to credible contingency </a:t>
            </a:r>
          </a:p>
          <a:p>
            <a:pPr lvl="1"/>
            <a:r>
              <a:rPr lang="en-US" sz="2000" dirty="0"/>
              <a:t>Net error in the forecasts of demand and renewable generation. </a:t>
            </a:r>
          </a:p>
          <a:p>
            <a:r>
              <a:rPr lang="en-US" sz="2400" dirty="0"/>
              <a:t>Demand forecasting activity has been properly organized and there is a monitoring mechanism for errors in demand forecasting. </a:t>
            </a:r>
          </a:p>
          <a:p>
            <a:r>
              <a:rPr lang="en-US" sz="2400" dirty="0"/>
              <a:t>The operating code provides for ensuring and monitoring of availability of reserve capacity.</a:t>
            </a:r>
          </a:p>
          <a:p>
            <a:endParaRPr lang="en-US" sz="2400" dirty="0"/>
          </a:p>
        </p:txBody>
      </p:sp>
    </p:spTree>
  </p:cSld>
  <p:clrMapOvr>
    <a:masterClrMapping/>
  </p:clrMapOvr>
  <p:transition spd="slow">
    <p:split orient="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9"/>
          </a:xfrm>
        </p:spPr>
        <p:txBody>
          <a:bodyPr/>
          <a:lstStyle/>
          <a:p>
            <a:r>
              <a:rPr lang="en-US" sz="3200" dirty="0"/>
              <a:t>Role of QCA</a:t>
            </a:r>
          </a:p>
        </p:txBody>
      </p:sp>
      <p:sp>
        <p:nvSpPr>
          <p:cNvPr id="3" name="Content Placeholder 2"/>
          <p:cNvSpPr>
            <a:spLocks noGrp="1"/>
          </p:cNvSpPr>
          <p:nvPr>
            <p:ph idx="1"/>
          </p:nvPr>
        </p:nvSpPr>
        <p:spPr>
          <a:xfrm>
            <a:off x="457200" y="914400"/>
            <a:ext cx="8229600" cy="5211763"/>
          </a:xfrm>
        </p:spPr>
        <p:txBody>
          <a:bodyPr/>
          <a:lstStyle/>
          <a:p>
            <a:r>
              <a:rPr lang="en-US" sz="2000" dirty="0"/>
              <a:t>to minimize forecasting errors of renewable generators, aggregation of renewable energy has been allowed at one or more pooling stations for the purpose of deviation settlement. </a:t>
            </a:r>
          </a:p>
          <a:p>
            <a:r>
              <a:rPr lang="en-US" sz="2000" dirty="0"/>
              <a:t>An institutional mechanism, </a:t>
            </a:r>
            <a:r>
              <a:rPr lang="en-US" sz="2000" dirty="0" err="1"/>
              <a:t>qualifed</a:t>
            </a:r>
            <a:r>
              <a:rPr lang="en-US" sz="2000" dirty="0"/>
              <a:t> coordinating agency  (QCA) for the composite scheduling and common deviation settlement of renewable generating stations at one or more pooling stations has been provided. </a:t>
            </a:r>
          </a:p>
          <a:p>
            <a:r>
              <a:rPr lang="en-US" sz="2000" dirty="0"/>
              <a:t>The role and functions of QCA has been specified in the Grid Code.</a:t>
            </a:r>
          </a:p>
          <a:p>
            <a:endParaRPr lang="en-US" sz="2000" dirty="0"/>
          </a:p>
        </p:txBody>
      </p:sp>
    </p:spTree>
  </p:cSld>
  <p:clrMapOvr>
    <a:masterClrMapping/>
  </p:clrMapOvr>
  <p:transition spd="slow">
    <p:split orient="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337"/>
            <a:ext cx="8229600" cy="1058863"/>
          </a:xfrm>
        </p:spPr>
        <p:txBody>
          <a:bodyPr/>
          <a:lstStyle/>
          <a:p>
            <a:r>
              <a:rPr lang="en-US" dirty="0"/>
              <a:t> O</a:t>
            </a:r>
            <a:r>
              <a:rPr lang="en-US" sz="3600" dirty="0"/>
              <a:t>ther provisions</a:t>
            </a:r>
            <a:endParaRPr lang="en-US" dirty="0"/>
          </a:p>
        </p:txBody>
      </p:sp>
      <p:sp>
        <p:nvSpPr>
          <p:cNvPr id="3" name="Content Placeholder 2"/>
          <p:cNvSpPr>
            <a:spLocks noGrp="1"/>
          </p:cNvSpPr>
          <p:nvPr>
            <p:ph idx="1"/>
          </p:nvPr>
        </p:nvSpPr>
        <p:spPr>
          <a:xfrm>
            <a:off x="457200" y="1066800"/>
            <a:ext cx="8229600" cy="5630863"/>
          </a:xfrm>
        </p:spPr>
        <p:txBody>
          <a:bodyPr/>
          <a:lstStyle/>
          <a:p>
            <a:r>
              <a:rPr lang="en-US" sz="2000" dirty="0"/>
              <a:t>nominal frequency band has been narrowed from 49.90- 50.05 Hz to 49.95-50.05 Hz band. </a:t>
            </a:r>
          </a:p>
          <a:p>
            <a:r>
              <a:rPr lang="en-US" sz="2000" dirty="0"/>
              <a:t>The power system condition has been categorized in to normal, alert, emergency, extreme emergency and restoration state. </a:t>
            </a:r>
          </a:p>
          <a:p>
            <a:r>
              <a:rPr lang="en-US" sz="2000" dirty="0"/>
              <a:t>The role of users has been defined for each state.</a:t>
            </a:r>
          </a:p>
          <a:p>
            <a:r>
              <a:rPr lang="en-US" sz="2000" dirty="0"/>
              <a:t> Structured demand estimation for operational planning studies has been described on daily, monthly and yearly basis.</a:t>
            </a:r>
          </a:p>
          <a:p>
            <a:r>
              <a:rPr lang="en-US" sz="2000" dirty="0"/>
              <a:t>The draft IEGC 2020 mandates adequacy of generation resources for round the clock supply to all consumer categories. </a:t>
            </a:r>
          </a:p>
          <a:p>
            <a:r>
              <a:rPr lang="en-US" sz="2000" dirty="0"/>
              <a:t>It proposes load shedding through demand response contracts or through special protection schemes in the event of an emergency situation.</a:t>
            </a:r>
          </a:p>
          <a:p>
            <a:endParaRPr lang="en-US" sz="2000" dirty="0"/>
          </a:p>
          <a:p>
            <a:endParaRPr lang="en-US" sz="2800" dirty="0"/>
          </a:p>
        </p:txBody>
      </p:sp>
    </p:spTree>
  </p:cSld>
  <p:clrMapOvr>
    <a:masterClrMapping/>
  </p:clrMapOvr>
  <p:transition spd="slow">
    <p:split orient="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sz="3600" dirty="0"/>
              <a:t>Provisions for renewables </a:t>
            </a:r>
          </a:p>
        </p:txBody>
      </p:sp>
      <p:sp>
        <p:nvSpPr>
          <p:cNvPr id="3" name="Content Placeholder 2"/>
          <p:cNvSpPr>
            <a:spLocks noGrp="1"/>
          </p:cNvSpPr>
          <p:nvPr>
            <p:ph idx="1"/>
          </p:nvPr>
        </p:nvSpPr>
        <p:spPr>
          <a:xfrm>
            <a:off x="457200" y="1066800"/>
            <a:ext cx="8229600" cy="5516562"/>
          </a:xfrm>
        </p:spPr>
        <p:txBody>
          <a:bodyPr/>
          <a:lstStyle/>
          <a:p>
            <a:r>
              <a:rPr lang="en-US" sz="2000" dirty="0"/>
              <a:t>Wind, solar, wind-solar hybrid and hydro plants (in case of excess water leading to spillage) shall be treated as MUST RUN power plants and shall not be subjected to curtailment on account of merit order </a:t>
            </a:r>
            <a:r>
              <a:rPr lang="en-US" sz="2000" dirty="0" err="1"/>
              <a:t>despatch</a:t>
            </a:r>
            <a:r>
              <a:rPr lang="en-US" sz="2000" dirty="0"/>
              <a:t> or any other commercial consideration.</a:t>
            </a:r>
          </a:p>
          <a:p>
            <a:r>
              <a:rPr lang="en-US" sz="2000" dirty="0"/>
              <a:t>In the event of transmission or system security constraint, the renewable generation may be curtailed after harnessing available flexible resources including energy storage systems.</a:t>
            </a:r>
          </a:p>
          <a:p>
            <a:r>
              <a:rPr lang="en-US" sz="2000" dirty="0"/>
              <a:t>Flexibility has been granted to the distribution utilities/ buyers having long-term transmission access for scheduling power out of their basket of power purchase agreements, including short-term contracts, up to the approved quantum of LTA. </a:t>
            </a:r>
          </a:p>
          <a:p>
            <a:r>
              <a:rPr lang="en-US" sz="2000" dirty="0"/>
              <a:t>This will facilitate the distribution utilities to optimize their power procurement cost.</a:t>
            </a:r>
          </a:p>
          <a:p>
            <a:r>
              <a:rPr lang="en-US" sz="2000" dirty="0"/>
              <a:t>Distribution utilities/ buyers having short-term bilateral access shall be able to revise their schedule as per the same timelines provided for the long-term or medium-term schedule.</a:t>
            </a:r>
          </a:p>
          <a:p>
            <a:endParaRPr lang="en-US" sz="2000" dirty="0"/>
          </a:p>
          <a:p>
            <a:endParaRPr lang="en-US" sz="2000" dirty="0"/>
          </a:p>
          <a:p>
            <a:endParaRPr lang="en-US" sz="2000" dirty="0"/>
          </a:p>
        </p:txBody>
      </p:sp>
    </p:spTree>
  </p:cSld>
  <p:clrMapOvr>
    <a:masterClrMapping/>
  </p:clrMapOvr>
  <p:transition spd="slow">
    <p:split orient="ver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z="3200" dirty="0"/>
              <a:t>Flexibility of coal, lignite and gas based thermal generating stations</a:t>
            </a:r>
          </a:p>
        </p:txBody>
      </p:sp>
      <p:sp>
        <p:nvSpPr>
          <p:cNvPr id="3" name="Content Placeholder 2"/>
          <p:cNvSpPr>
            <a:spLocks noGrp="1"/>
          </p:cNvSpPr>
          <p:nvPr>
            <p:ph idx="1"/>
          </p:nvPr>
        </p:nvSpPr>
        <p:spPr/>
        <p:txBody>
          <a:bodyPr/>
          <a:lstStyle/>
          <a:p>
            <a:r>
              <a:rPr lang="en-US" sz="2000" dirty="0"/>
              <a:t>With a view to enhancing the flexibility of coal, lignite and gas based thermal generating stations for the emerging scenarios of high renewable energy penetration the compensatory mechanism for below the normative plant load factor has been reviewed</a:t>
            </a:r>
          </a:p>
          <a:p>
            <a:r>
              <a:rPr lang="en-US" sz="2000" dirty="0"/>
              <a:t>and rationalized. </a:t>
            </a:r>
          </a:p>
          <a:p>
            <a:r>
              <a:rPr lang="en-US" sz="2000" dirty="0"/>
              <a:t>The compensation for degradation in performance parameters resulting in higher cost of energy shall be calculated for each time block and settled on monthly basis. However, the extant mechanism has been retained for sharing of efficiency gain for power plants.</a:t>
            </a:r>
          </a:p>
        </p:txBody>
      </p:sp>
    </p:spTree>
  </p:cSld>
  <p:clrMapOvr>
    <a:masterClrMapping/>
  </p:clrMapOvr>
  <p:transition spd="slow">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7FDAF-B9F8-4F40-907D-05C66FDC2814}"/>
              </a:ext>
            </a:extLst>
          </p:cNvPr>
          <p:cNvSpPr>
            <a:spLocks noGrp="1"/>
          </p:cNvSpPr>
          <p:nvPr>
            <p:ph type="title"/>
          </p:nvPr>
        </p:nvSpPr>
        <p:spPr>
          <a:xfrm>
            <a:off x="457200" y="274638"/>
            <a:ext cx="8229600" cy="563562"/>
          </a:xfrm>
        </p:spPr>
        <p:txBody>
          <a:bodyPr/>
          <a:lstStyle/>
          <a:p>
            <a:r>
              <a:rPr lang="en-US" sz="3200" dirty="0"/>
              <a:t>Preamble of Draft IEGC 2020</a:t>
            </a:r>
            <a:endParaRPr lang="en-IN" sz="3200" dirty="0"/>
          </a:p>
        </p:txBody>
      </p:sp>
      <p:sp>
        <p:nvSpPr>
          <p:cNvPr id="3" name="Content Placeholder 2">
            <a:extLst>
              <a:ext uri="{FF2B5EF4-FFF2-40B4-BE49-F238E27FC236}">
                <a16:creationId xmlns:a16="http://schemas.microsoft.com/office/drawing/2014/main" id="{E6FEAD04-7920-4DC9-ACE6-05C9020FD7AE}"/>
              </a:ext>
            </a:extLst>
          </p:cNvPr>
          <p:cNvSpPr>
            <a:spLocks noGrp="1"/>
          </p:cNvSpPr>
          <p:nvPr>
            <p:ph idx="1"/>
          </p:nvPr>
        </p:nvSpPr>
        <p:spPr>
          <a:xfrm>
            <a:off x="457200" y="1066800"/>
            <a:ext cx="8229600" cy="5334000"/>
          </a:xfrm>
        </p:spPr>
        <p:txBody>
          <a:bodyPr/>
          <a:lstStyle/>
          <a:p>
            <a:pPr marL="0" indent="0">
              <a:buNone/>
            </a:pPr>
            <a:r>
              <a:rPr lang="en-US" sz="2000" dirty="0"/>
              <a:t>The preamble has been redrafted to reflect </a:t>
            </a:r>
            <a:r>
              <a:rPr lang="en-US" sz="2000" dirty="0">
                <a:solidFill>
                  <a:srgbClr val="FF0000"/>
                </a:solidFill>
              </a:rPr>
              <a:t>focus on reliable Grid operation and integration of renewable energy</a:t>
            </a:r>
            <a:r>
              <a:rPr lang="en-US" sz="2000" dirty="0"/>
              <a:t> as follows: </a:t>
            </a:r>
          </a:p>
          <a:p>
            <a:pPr marL="0" indent="0">
              <a:buNone/>
            </a:pPr>
            <a:endParaRPr lang="en-US" sz="2000" dirty="0"/>
          </a:p>
          <a:p>
            <a:pPr marL="0" indent="0">
              <a:buNone/>
            </a:pPr>
            <a:r>
              <a:rPr lang="en-US" sz="2000" dirty="0"/>
              <a:t>…. The IEGC lays down regulations to be followed by various persons and participants to plan, develop, maintain and operate power system in the country in a secure, economic, reliable, resilient and efficient manner. The regulations provide for integration of renewable energy resources in the grid, flexible operation of energy resources, optimum scheduling &amp; </a:t>
            </a:r>
            <a:r>
              <a:rPr lang="en-US" sz="2000" dirty="0" err="1"/>
              <a:t>despatch</a:t>
            </a:r>
            <a:r>
              <a:rPr lang="en-US" sz="2000" dirty="0"/>
              <a:t>, open access, promoting competition in the generation sector and various measures including reserves necessary for grid stability. It seeks to create a robust framework for maintaining demand-supply balance under credible contingencies and an enabling framework for transition to clean energy sources. According to clause (h) of sub-section (1) of Section 86, the State Commission shall specify its state grid code consistent with the IEGC. </a:t>
            </a:r>
          </a:p>
          <a:p>
            <a:pPr marL="0" indent="0">
              <a:buNone/>
            </a:pPr>
            <a:r>
              <a:rPr lang="en-US" sz="2000" dirty="0"/>
              <a:t> </a:t>
            </a:r>
            <a:endParaRPr lang="en-IN" sz="2000" dirty="0"/>
          </a:p>
        </p:txBody>
      </p:sp>
    </p:spTree>
    <p:extLst>
      <p:ext uri="{BB962C8B-B14F-4D97-AF65-F5344CB8AC3E}">
        <p14:creationId xmlns:p14="http://schemas.microsoft.com/office/powerpoint/2010/main" val="1060232096"/>
      </p:ext>
    </p:extLst>
  </p:cSld>
  <p:clrMapOvr>
    <a:masterClrMapping/>
  </p:clrMapOvr>
  <p:transition spd="slow">
    <p:split orient="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Cyber Security</a:t>
            </a:r>
          </a:p>
        </p:txBody>
      </p:sp>
      <p:sp>
        <p:nvSpPr>
          <p:cNvPr id="3" name="Content Placeholder 2"/>
          <p:cNvSpPr>
            <a:spLocks noGrp="1"/>
          </p:cNvSpPr>
          <p:nvPr>
            <p:ph idx="1"/>
          </p:nvPr>
        </p:nvSpPr>
        <p:spPr/>
        <p:txBody>
          <a:bodyPr/>
          <a:lstStyle/>
          <a:p>
            <a:r>
              <a:rPr lang="en-US" sz="2400" dirty="0"/>
              <a:t>A new Code namely, Cyber Security has been added. The code provides for identification of Critical Information Infrastructure, appointment of Information Security Officer as per the Information Technology Rules 2018 and take necessary measures in accordance with guidelines by National Critical Information Infrastructure Protection Centre.</a:t>
            </a:r>
          </a:p>
        </p:txBody>
      </p:sp>
    </p:spTree>
  </p:cSld>
  <p:clrMapOvr>
    <a:masterClrMapping/>
  </p:clrMapOvr>
  <p:transition spd="slow">
    <p:split orient="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D2E5F-B3D4-48BB-906F-374D38415AD2}"/>
              </a:ext>
            </a:extLst>
          </p:cNvPr>
          <p:cNvSpPr>
            <a:spLocks noGrp="1"/>
          </p:cNvSpPr>
          <p:nvPr>
            <p:ph type="title"/>
          </p:nvPr>
        </p:nvSpPr>
        <p:spPr>
          <a:xfrm>
            <a:off x="457200" y="304800"/>
            <a:ext cx="8229600" cy="427037"/>
          </a:xfrm>
        </p:spPr>
        <p:txBody>
          <a:bodyPr/>
          <a:lstStyle/>
          <a:p>
            <a:r>
              <a:rPr lang="en-IN" sz="2800" dirty="0"/>
              <a:t>List of references (taken from the Report of the expert committee to review IEGC) </a:t>
            </a:r>
          </a:p>
        </p:txBody>
      </p:sp>
      <p:pic>
        <p:nvPicPr>
          <p:cNvPr id="5" name="Content Placeholder 4">
            <a:extLst>
              <a:ext uri="{FF2B5EF4-FFF2-40B4-BE49-F238E27FC236}">
                <a16:creationId xmlns:a16="http://schemas.microsoft.com/office/drawing/2014/main" id="{65BB41C6-CD6A-4E88-8F7B-FBFC73FF0306}"/>
              </a:ext>
            </a:extLst>
          </p:cNvPr>
          <p:cNvPicPr>
            <a:picLocks noGrp="1" noChangeAspect="1"/>
          </p:cNvPicPr>
          <p:nvPr>
            <p:ph idx="1"/>
          </p:nvPr>
        </p:nvPicPr>
        <p:blipFill>
          <a:blip r:embed="rId2"/>
          <a:stretch>
            <a:fillRect/>
          </a:stretch>
        </p:blipFill>
        <p:spPr>
          <a:xfrm>
            <a:off x="296967" y="838200"/>
            <a:ext cx="8245265" cy="5287963"/>
          </a:xfrm>
          <a:prstGeom prst="rect">
            <a:avLst/>
          </a:prstGeom>
        </p:spPr>
      </p:pic>
    </p:spTree>
    <p:extLst>
      <p:ext uri="{BB962C8B-B14F-4D97-AF65-F5344CB8AC3E}">
        <p14:creationId xmlns:p14="http://schemas.microsoft.com/office/powerpoint/2010/main" val="2195036525"/>
      </p:ext>
    </p:extLst>
  </p:cSld>
  <p:clrMapOvr>
    <a:masterClrMapping/>
  </p:clrMapOvr>
  <p:transition spd="slow">
    <p:split orient="ver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TexaslightsIndexed"/>
          <p:cNvPicPr>
            <a:picLocks noChangeAspect="1"/>
          </p:cNvPicPr>
          <p:nvPr/>
        </p:nvPicPr>
        <p:blipFill>
          <a:blip r:embed="rId2"/>
          <a:stretch>
            <a:fillRect/>
          </a:stretch>
        </p:blipFill>
        <p:spPr>
          <a:xfrm>
            <a:off x="0" y="0"/>
            <a:ext cx="11410950" cy="6865938"/>
          </a:xfrm>
          <a:prstGeom prst="rect">
            <a:avLst/>
          </a:prstGeom>
          <a:noFill/>
          <a:ln w="9525">
            <a:noFill/>
          </a:ln>
        </p:spPr>
      </p:pic>
      <p:sp>
        <p:nvSpPr>
          <p:cNvPr id="176131" name="Text Box 3"/>
          <p:cNvSpPr txBox="1"/>
          <p:nvPr/>
        </p:nvSpPr>
        <p:spPr>
          <a:xfrm>
            <a:off x="3686175" y="3109913"/>
            <a:ext cx="3552825" cy="503237"/>
          </a:xfrm>
          <a:prstGeom prst="rect">
            <a:avLst/>
          </a:prstGeom>
          <a:noFill/>
          <a:ln w="9525">
            <a:noFill/>
          </a:ln>
        </p:spPr>
        <p:txBody>
          <a:bodyPr>
            <a:spAutoFit/>
          </a:bodyPr>
          <a:lstStyle/>
          <a:p>
            <a:pPr algn="ctr"/>
            <a:r>
              <a:rPr sz="4000" b="1" baseline="1000">
                <a:solidFill>
                  <a:srgbClr val="FF9900"/>
                </a:solidFill>
                <a:latin typeface="Arial" panose="020B0604020202020204" pitchFamily="34" charset="0"/>
              </a:rPr>
              <a:t>Thank you</a:t>
            </a:r>
          </a:p>
        </p:txBody>
      </p:sp>
    </p:spTree>
  </p:cSld>
  <p:clrMapOvr>
    <a:masterClrMapping/>
  </p:clrMapOvr>
  <p:transition spd="slow">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D5788-42B6-42D5-B49A-4A5C1F17BFFC}"/>
              </a:ext>
            </a:extLst>
          </p:cNvPr>
          <p:cNvSpPr>
            <a:spLocks noGrp="1"/>
          </p:cNvSpPr>
          <p:nvPr>
            <p:ph type="title"/>
          </p:nvPr>
        </p:nvSpPr>
        <p:spPr/>
        <p:txBody>
          <a:bodyPr/>
          <a:lstStyle/>
          <a:p>
            <a:r>
              <a:rPr lang="en-IN" dirty="0"/>
              <a:t>Outline of the presentation</a:t>
            </a:r>
          </a:p>
        </p:txBody>
      </p:sp>
      <p:sp>
        <p:nvSpPr>
          <p:cNvPr id="3" name="Content Placeholder 2">
            <a:extLst>
              <a:ext uri="{FF2B5EF4-FFF2-40B4-BE49-F238E27FC236}">
                <a16:creationId xmlns:a16="http://schemas.microsoft.com/office/drawing/2014/main" id="{077C72C2-C504-49E4-B0CE-0B8678C643F9}"/>
              </a:ext>
            </a:extLst>
          </p:cNvPr>
          <p:cNvSpPr>
            <a:spLocks noGrp="1"/>
          </p:cNvSpPr>
          <p:nvPr>
            <p:ph idx="1"/>
          </p:nvPr>
        </p:nvSpPr>
        <p:spPr/>
        <p:txBody>
          <a:bodyPr/>
          <a:lstStyle/>
          <a:p>
            <a:r>
              <a:rPr lang="en-IN" dirty="0"/>
              <a:t>IEGC 2010</a:t>
            </a:r>
          </a:p>
          <a:p>
            <a:r>
              <a:rPr lang="en-IN" dirty="0"/>
              <a:t>IEGC 2020</a:t>
            </a:r>
          </a:p>
        </p:txBody>
      </p:sp>
    </p:spTree>
    <p:extLst>
      <p:ext uri="{BB962C8B-B14F-4D97-AF65-F5344CB8AC3E}">
        <p14:creationId xmlns:p14="http://schemas.microsoft.com/office/powerpoint/2010/main" val="1141720761"/>
      </p:ext>
    </p:extLst>
  </p:cSld>
  <p:clrMapOvr>
    <a:masterClrMapping/>
  </p:clrMapOvr>
  <p:transition spd="slow">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
            <a:extLst>
              <a:ext uri="{FF2B5EF4-FFF2-40B4-BE49-F238E27FC236}">
                <a16:creationId xmlns:a16="http://schemas.microsoft.com/office/drawing/2014/main" id="{C0644758-0445-4488-8829-53CD067C0423}"/>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BC01861-EEFD-414A-B643-7E28A732DC7F}" type="datetime1">
              <a:rPr lang="en-US" altLang="en-US" sz="1200"/>
              <a:pPr>
                <a:spcBef>
                  <a:spcPct val="0"/>
                </a:spcBef>
                <a:buClrTx/>
                <a:buSzTx/>
                <a:buFontTx/>
                <a:buNone/>
              </a:pPr>
              <a:t>1/30/2020</a:t>
            </a:fld>
            <a:endParaRPr lang="en-US" altLang="en-US" sz="1200"/>
          </a:p>
        </p:txBody>
      </p:sp>
      <p:sp>
        <p:nvSpPr>
          <p:cNvPr id="7171" name="Rectangle 11">
            <a:extLst>
              <a:ext uri="{FF2B5EF4-FFF2-40B4-BE49-F238E27FC236}">
                <a16:creationId xmlns:a16="http://schemas.microsoft.com/office/drawing/2014/main" id="{6BD87D5C-4A61-4E2B-BFEB-9D178F38F45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9648A988-AB1E-4159-9BE2-D545B1E0D406}" type="slidenum">
              <a:rPr lang="en-US" altLang="en-US" sz="1200">
                <a:latin typeface="Arial Black" panose="020B0A04020102020204" pitchFamily="34" charset="0"/>
              </a:rPr>
              <a:pPr>
                <a:spcBef>
                  <a:spcPct val="0"/>
                </a:spcBef>
                <a:buClrTx/>
                <a:buSzTx/>
                <a:buFontTx/>
                <a:buNone/>
              </a:pPr>
              <a:t>7</a:t>
            </a:fld>
            <a:endParaRPr lang="en-US" altLang="en-US" sz="1200">
              <a:latin typeface="Arial Black" panose="020B0A04020102020204" pitchFamily="34" charset="0"/>
            </a:endParaRPr>
          </a:p>
        </p:txBody>
      </p:sp>
      <p:sp>
        <p:nvSpPr>
          <p:cNvPr id="7172" name="Rectangle 4">
            <a:extLst>
              <a:ext uri="{FF2B5EF4-FFF2-40B4-BE49-F238E27FC236}">
                <a16:creationId xmlns:a16="http://schemas.microsoft.com/office/drawing/2014/main" id="{D565C4E7-727E-4E50-9992-2BB3B5519EB1}"/>
              </a:ext>
            </a:extLst>
          </p:cNvPr>
          <p:cNvSpPr>
            <a:spLocks noGrp="1" noChangeArrowheads="1"/>
          </p:cNvSpPr>
          <p:nvPr>
            <p:ph type="ctrTitle"/>
          </p:nvPr>
        </p:nvSpPr>
        <p:spPr>
          <a:xfrm>
            <a:off x="228600" y="914400"/>
            <a:ext cx="8077200" cy="1609725"/>
          </a:xfrm>
        </p:spPr>
        <p:txBody>
          <a:bodyPr/>
          <a:lstStyle/>
          <a:p>
            <a:pPr algn="ctr" eaLnBrk="1" hangingPunct="1"/>
            <a:br>
              <a:rPr lang="en-US" altLang="en-US" sz="3200" b="1"/>
            </a:br>
            <a:br>
              <a:rPr lang="en-US" altLang="en-US" sz="3200" b="1"/>
            </a:br>
            <a:r>
              <a:rPr lang="en-US" altLang="en-US" sz="3200" b="1"/>
              <a:t>INDIAN ELECTRICITY GRID CODE 2010</a:t>
            </a:r>
          </a:p>
        </p:txBody>
      </p:sp>
      <p:sp>
        <p:nvSpPr>
          <p:cNvPr id="7173" name="Rectangle 5">
            <a:extLst>
              <a:ext uri="{FF2B5EF4-FFF2-40B4-BE49-F238E27FC236}">
                <a16:creationId xmlns:a16="http://schemas.microsoft.com/office/drawing/2014/main" id="{ADAEA17E-580B-482C-97A1-B1EA99F6FD5A}"/>
              </a:ext>
            </a:extLst>
          </p:cNvPr>
          <p:cNvSpPr>
            <a:spLocks noGrp="1" noChangeArrowheads="1"/>
          </p:cNvSpPr>
          <p:nvPr>
            <p:ph type="subTitle" idx="1"/>
          </p:nvPr>
        </p:nvSpPr>
        <p:spPr/>
        <p:txBody>
          <a:bodyPr/>
          <a:lstStyle/>
          <a:p>
            <a:pPr algn="ctr" eaLnBrk="1" hangingPunct="1"/>
            <a:endParaRPr lang="en-US" altLang="en-US" b="1"/>
          </a:p>
          <a:p>
            <a:pPr algn="ctr" eaLnBrk="1" hangingPunct="1"/>
            <a:r>
              <a:rPr lang="en-US" altLang="en-US" b="1"/>
              <a:t>Applicable w.e.f. 3</a:t>
            </a:r>
            <a:r>
              <a:rPr lang="en-US" altLang="en-US" b="1" baseline="30000"/>
              <a:t>rd</a:t>
            </a:r>
            <a:r>
              <a:rPr lang="en-US" altLang="en-US" b="1"/>
              <a:t> May,2010</a:t>
            </a:r>
          </a:p>
        </p:txBody>
      </p:sp>
    </p:spTree>
  </p:cSld>
  <p:clrMapOvr>
    <a:masterClrMapping/>
  </p:clrMapOvr>
  <p:transition spd="slow">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F1F0EC9-C85C-4A3F-8415-1744E6313BE3}"/>
              </a:ext>
            </a:extLst>
          </p:cNvPr>
          <p:cNvSpPr>
            <a:spLocks noGrp="1" noChangeArrowheads="1"/>
          </p:cNvSpPr>
          <p:nvPr>
            <p:ph type="title"/>
          </p:nvPr>
        </p:nvSpPr>
        <p:spPr>
          <a:xfrm>
            <a:off x="76200" y="228600"/>
            <a:ext cx="8339138" cy="914400"/>
          </a:xfrm>
        </p:spPr>
        <p:txBody>
          <a:bodyPr/>
          <a:lstStyle/>
          <a:p>
            <a:r>
              <a:rPr lang="en-GB" altLang="en-US" sz="3800" b="1" u="sng">
                <a:solidFill>
                  <a:srgbClr val="006600"/>
                </a:solidFill>
                <a:latin typeface="Verdana" panose="020B0604030504040204" pitchFamily="34" charset="0"/>
              </a:rPr>
              <a:t>IEGC</a:t>
            </a:r>
            <a:r>
              <a:rPr lang="en-GB" altLang="en-US" sz="3800" b="1">
                <a:solidFill>
                  <a:srgbClr val="006600"/>
                </a:solidFill>
                <a:latin typeface="Verdana" panose="020B0604030504040204" pitchFamily="34" charset="0"/>
              </a:rPr>
              <a:t> - </a:t>
            </a:r>
            <a:r>
              <a:rPr lang="en-GB" altLang="en-US" sz="3800" b="1" u="sng">
                <a:solidFill>
                  <a:srgbClr val="006600"/>
                </a:solidFill>
                <a:latin typeface="Verdana" panose="020B0604030504040204" pitchFamily="34" charset="0"/>
              </a:rPr>
              <a:t>INTRODUCTION</a:t>
            </a:r>
            <a:endParaRPr lang="en-US" altLang="en-US" sz="3800" b="1" u="sng">
              <a:solidFill>
                <a:srgbClr val="006600"/>
              </a:solidFill>
              <a:latin typeface="Verdana" panose="020B0604030504040204" pitchFamily="34" charset="0"/>
            </a:endParaRPr>
          </a:p>
        </p:txBody>
      </p:sp>
      <p:sp>
        <p:nvSpPr>
          <p:cNvPr id="9219" name="Rectangle 3">
            <a:extLst>
              <a:ext uri="{FF2B5EF4-FFF2-40B4-BE49-F238E27FC236}">
                <a16:creationId xmlns:a16="http://schemas.microsoft.com/office/drawing/2014/main" id="{BA970485-439C-462A-9826-DA46853E5DFE}"/>
              </a:ext>
            </a:extLst>
          </p:cNvPr>
          <p:cNvSpPr>
            <a:spLocks noGrp="1" noChangeArrowheads="1"/>
          </p:cNvSpPr>
          <p:nvPr>
            <p:ph type="body" idx="1"/>
          </p:nvPr>
        </p:nvSpPr>
        <p:spPr>
          <a:xfrm>
            <a:off x="762000" y="1981200"/>
            <a:ext cx="7772400" cy="4876800"/>
          </a:xfrm>
        </p:spPr>
        <p:txBody>
          <a:bodyPr/>
          <a:lstStyle/>
          <a:p>
            <a:pPr>
              <a:lnSpc>
                <a:spcPct val="90000"/>
              </a:lnSpc>
              <a:buFontTx/>
              <a:buNone/>
            </a:pPr>
            <a:r>
              <a:rPr lang="en-US" altLang="en-US" sz="4000" b="1" dirty="0"/>
              <a:t>	</a:t>
            </a:r>
            <a:r>
              <a:rPr lang="en-GB" altLang="en-US" sz="2400" dirty="0"/>
              <a:t>The Indian Electricity Grid Code (IEGC) </a:t>
            </a:r>
          </a:p>
          <a:p>
            <a:pPr>
              <a:lnSpc>
                <a:spcPct val="90000"/>
              </a:lnSpc>
              <a:buFontTx/>
              <a:buNone/>
            </a:pPr>
            <a:r>
              <a:rPr lang="en-GB" altLang="en-US" sz="2400" dirty="0"/>
              <a:t>	Regulation made by the Central Commission</a:t>
            </a:r>
          </a:p>
          <a:p>
            <a:pPr>
              <a:lnSpc>
                <a:spcPct val="90000"/>
              </a:lnSpc>
              <a:buFontTx/>
              <a:buNone/>
            </a:pPr>
            <a:r>
              <a:rPr lang="en-GB" altLang="en-US" sz="2400" dirty="0"/>
              <a:t>	In exercise of powers under clause (h) of subsection (1) of Section 79 read with clause (g) of sub-section (2) of Section 178 of the Act. </a:t>
            </a:r>
          </a:p>
          <a:p>
            <a:pPr>
              <a:lnSpc>
                <a:spcPct val="90000"/>
              </a:lnSpc>
              <a:buFontTx/>
              <a:buNone/>
            </a:pPr>
            <a:endParaRPr lang="en-GB" altLang="en-US" sz="2400" dirty="0"/>
          </a:p>
          <a:p>
            <a:pPr>
              <a:lnSpc>
                <a:spcPct val="90000"/>
              </a:lnSpc>
              <a:buFontTx/>
              <a:buNone/>
            </a:pPr>
            <a:r>
              <a:rPr lang="en-GB" altLang="en-US" sz="2400" dirty="0"/>
              <a:t>	</a:t>
            </a:r>
            <a:endParaRPr lang="en-US" altLang="en-US" sz="2400" dirty="0"/>
          </a:p>
        </p:txBody>
      </p:sp>
      <p:sp>
        <p:nvSpPr>
          <p:cNvPr id="9220" name="Date Placeholder 1">
            <a:extLst>
              <a:ext uri="{FF2B5EF4-FFF2-40B4-BE49-F238E27FC236}">
                <a16:creationId xmlns:a16="http://schemas.microsoft.com/office/drawing/2014/main" id="{FB107EF0-8952-4E97-B91B-B108C6C17D2B}"/>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29BB529F-AE46-4FDB-9305-84A7DC7C964D}" type="datetime1">
              <a:rPr lang="en-US" altLang="en-US" sz="1200"/>
              <a:pPr/>
              <a:t>1/30/2020</a:t>
            </a:fld>
            <a:endParaRPr lang="en-US" altLang="en-US" sz="1200"/>
          </a:p>
        </p:txBody>
      </p:sp>
      <p:sp>
        <p:nvSpPr>
          <p:cNvPr id="9221" name="Slide Number Placeholder 2">
            <a:extLst>
              <a:ext uri="{FF2B5EF4-FFF2-40B4-BE49-F238E27FC236}">
                <a16:creationId xmlns:a16="http://schemas.microsoft.com/office/drawing/2014/main" id="{38B60CBF-4311-4121-B975-369903617AB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10084819-335B-475A-AC31-5694DD55FD3B}" type="slidenum">
              <a:rPr lang="en-US" altLang="en-US" sz="1200">
                <a:latin typeface="Arial Black" panose="020B0A04020102020204" pitchFamily="34" charset="0"/>
              </a:rPr>
              <a:pPr/>
              <a:t>8</a:t>
            </a:fld>
            <a:endParaRPr lang="en-US" altLang="en-US" sz="1200">
              <a:latin typeface="Arial Black" panose="020B0A04020102020204" pitchFamily="34" charset="0"/>
            </a:endParaRPr>
          </a:p>
        </p:txBody>
      </p:sp>
    </p:spTree>
  </p:cSld>
  <p:clrMapOvr>
    <a:masterClrMapping/>
  </p:clrMapOvr>
  <p:transition spd="slow">
    <p:split orient="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39F6B1E-6A92-4BBC-8E43-66143D3E1FB0}"/>
              </a:ext>
            </a:extLst>
          </p:cNvPr>
          <p:cNvSpPr>
            <a:spLocks noGrp="1" noChangeArrowheads="1"/>
          </p:cNvSpPr>
          <p:nvPr>
            <p:ph type="title"/>
          </p:nvPr>
        </p:nvSpPr>
        <p:spPr/>
        <p:txBody>
          <a:bodyPr/>
          <a:lstStyle/>
          <a:p>
            <a:pPr eaLnBrk="1" hangingPunct="1"/>
            <a:r>
              <a:rPr lang="en-US" altLang="en-US"/>
              <a:t>What is IEGC ?</a:t>
            </a:r>
          </a:p>
        </p:txBody>
      </p:sp>
      <p:sp>
        <p:nvSpPr>
          <p:cNvPr id="3" name="Content Placeholder 2">
            <a:extLst>
              <a:ext uri="{FF2B5EF4-FFF2-40B4-BE49-F238E27FC236}">
                <a16:creationId xmlns:a16="http://schemas.microsoft.com/office/drawing/2014/main" id="{D2A8FACF-4B62-4FB2-BF2B-00223DEB6215}"/>
              </a:ext>
            </a:extLst>
          </p:cNvPr>
          <p:cNvSpPr>
            <a:spLocks noGrp="1"/>
          </p:cNvSpPr>
          <p:nvPr>
            <p:ph idx="1"/>
          </p:nvPr>
        </p:nvSpPr>
        <p:spPr/>
        <p:txBody>
          <a:bodyPr/>
          <a:lstStyle/>
          <a:p>
            <a:pPr eaLnBrk="1" hangingPunct="1">
              <a:defRPr/>
            </a:pPr>
            <a:r>
              <a:rPr lang="en-US" dirty="0"/>
              <a:t>A Set of rules, guidelines and standards </a:t>
            </a:r>
          </a:p>
          <a:p>
            <a:pPr lvl="1" eaLnBrk="1" hangingPunct="1">
              <a:defRPr/>
            </a:pPr>
            <a:r>
              <a:rPr lang="en-US" dirty="0">
                <a:ea typeface="+mn-ea"/>
              </a:rPr>
              <a:t>to be followed by various persons and participants in the system </a:t>
            </a:r>
          </a:p>
          <a:p>
            <a:pPr lvl="1" eaLnBrk="1" hangingPunct="1">
              <a:defRPr/>
            </a:pPr>
            <a:r>
              <a:rPr lang="en-US" dirty="0">
                <a:ea typeface="+mn-ea"/>
              </a:rPr>
              <a:t>to plan, develop, maintain and operate the power system, </a:t>
            </a:r>
          </a:p>
          <a:p>
            <a:pPr lvl="1" eaLnBrk="1" hangingPunct="1">
              <a:defRPr/>
            </a:pPr>
            <a:r>
              <a:rPr lang="en-US" dirty="0">
                <a:ea typeface="+mn-ea"/>
              </a:rPr>
              <a:t>in the most secure, reliable, economic and efficient manner, </a:t>
            </a:r>
          </a:p>
          <a:p>
            <a:pPr lvl="1" eaLnBrk="1" hangingPunct="1">
              <a:defRPr/>
            </a:pPr>
            <a:r>
              <a:rPr lang="en-US" dirty="0">
                <a:ea typeface="+mn-ea"/>
              </a:rPr>
              <a:t>To facilitate healthy competition in the generation and supply of electricity</a:t>
            </a:r>
            <a:endParaRPr lang="en-US" dirty="0"/>
          </a:p>
        </p:txBody>
      </p:sp>
      <p:sp>
        <p:nvSpPr>
          <p:cNvPr id="11268" name="Date Placeholder 1">
            <a:extLst>
              <a:ext uri="{FF2B5EF4-FFF2-40B4-BE49-F238E27FC236}">
                <a16:creationId xmlns:a16="http://schemas.microsoft.com/office/drawing/2014/main" id="{BD0DAA7A-DB75-482F-B540-3978ABD846CD}"/>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3A018516-4806-4F9E-AC3E-26CA937B0642}" type="datetime1">
              <a:rPr lang="en-US" altLang="en-US" sz="1200"/>
              <a:pPr/>
              <a:t>1/30/2020</a:t>
            </a:fld>
            <a:endParaRPr lang="en-US" altLang="en-US" sz="1200"/>
          </a:p>
        </p:txBody>
      </p:sp>
      <p:sp>
        <p:nvSpPr>
          <p:cNvPr id="11269" name="Slide Number Placeholder 3">
            <a:extLst>
              <a:ext uri="{FF2B5EF4-FFF2-40B4-BE49-F238E27FC236}">
                <a16:creationId xmlns:a16="http://schemas.microsoft.com/office/drawing/2014/main" id="{55408249-5F6C-41B2-B85E-8A73611B90DE}"/>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9E390F6C-6F10-4FCB-9CEE-601B6FBC2EF6}" type="slidenum">
              <a:rPr lang="en-US" altLang="en-US" sz="1200">
                <a:latin typeface="Arial Black" panose="020B0A04020102020204" pitchFamily="34" charset="0"/>
              </a:rPr>
              <a:pPr/>
              <a:t>9</a:t>
            </a:fld>
            <a:endParaRPr lang="en-US" altLang="en-US" sz="1200">
              <a:latin typeface="Arial Black" panose="020B0A04020102020204" pitchFamily="34" charset="0"/>
            </a:endParaRPr>
          </a:p>
        </p:txBody>
      </p:sp>
    </p:spTree>
  </p:cSld>
  <p:clrMapOvr>
    <a:masterClrMapping/>
  </p:clrMapOvr>
  <p:transition spd="slow">
    <p:split orient="vert"/>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5980</Words>
  <Application>Microsoft Office PowerPoint</Application>
  <PresentationFormat>On-screen Show (4:3)</PresentationFormat>
  <Paragraphs>548</Paragraphs>
  <Slides>52</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Arial Black</vt:lpstr>
      <vt:lpstr>Times New Roman</vt:lpstr>
      <vt:lpstr>Verdana</vt:lpstr>
      <vt:lpstr>Wingdings</vt:lpstr>
      <vt:lpstr>Default Design</vt:lpstr>
      <vt:lpstr>PowerPoint Presentation</vt:lpstr>
      <vt:lpstr>Consumer point of view</vt:lpstr>
      <vt:lpstr>Regulatory point of view</vt:lpstr>
      <vt:lpstr>Background</vt:lpstr>
      <vt:lpstr>Preamble of Draft IEGC 2020</vt:lpstr>
      <vt:lpstr>Outline of the presentation</vt:lpstr>
      <vt:lpstr>  INDIAN ELECTRICITY GRID CODE 2010</vt:lpstr>
      <vt:lpstr>IEGC - INTRODUCTION</vt:lpstr>
      <vt:lpstr>What is IEGC ?</vt:lpstr>
      <vt:lpstr>  INDIAN ELECTRICITY GRID CODE 2010</vt:lpstr>
      <vt:lpstr>OBJECTIVE of IEGC</vt:lpstr>
      <vt:lpstr>Structure of IEGC</vt:lpstr>
      <vt:lpstr>Structure of IEGC</vt:lpstr>
      <vt:lpstr>Structure of IEGC</vt:lpstr>
      <vt:lpstr>Structure of IEGC</vt:lpstr>
      <vt:lpstr>Structure of IEGC</vt:lpstr>
      <vt:lpstr>Non -compliance of IEGC</vt:lpstr>
      <vt:lpstr>Non -compliance of IEGC</vt:lpstr>
      <vt:lpstr>2.7 Role of SLDC </vt:lpstr>
      <vt:lpstr>2.8. Role of STU  (2.8.1 Sec 39 of the Act, 2003</vt:lpstr>
      <vt:lpstr>CONNECTION CODE</vt:lpstr>
      <vt:lpstr>CONNECTION CODE</vt:lpstr>
      <vt:lpstr>OPERATING CODE</vt:lpstr>
      <vt:lpstr>Frequency Control</vt:lpstr>
      <vt:lpstr>Voltage Control</vt:lpstr>
      <vt:lpstr>System Protection Schemes</vt:lpstr>
      <vt:lpstr>Demand Estimation </vt:lpstr>
      <vt:lpstr>Demand side Management</vt:lpstr>
      <vt:lpstr>Communication System</vt:lpstr>
      <vt:lpstr>Restoration Procedure</vt:lpstr>
      <vt:lpstr>Scheduling Responsibility</vt:lpstr>
      <vt:lpstr>Scheduling Responsibility</vt:lpstr>
      <vt:lpstr>Cont..</vt:lpstr>
      <vt:lpstr>Revision of Schedule (LTOA &amp; MTOA)</vt:lpstr>
      <vt:lpstr>Revision of STOA on real time operation</vt:lpstr>
      <vt:lpstr>Scheduling of Wind Generation</vt:lpstr>
      <vt:lpstr>5.2(u) Special requirements for Solar/ wind generators </vt:lpstr>
      <vt:lpstr>23 . Special dispensation for scheduling  of  wind and solar  generation</vt:lpstr>
      <vt:lpstr>Reactive Power Management</vt:lpstr>
      <vt:lpstr>Other Important Features</vt:lpstr>
      <vt:lpstr>Draft IEGC 2020</vt:lpstr>
      <vt:lpstr>Measures to strengthen grid security</vt:lpstr>
      <vt:lpstr>Connection, protection and commissioning code </vt:lpstr>
      <vt:lpstr>Frequency response measures</vt:lpstr>
      <vt:lpstr>Monitoring of availability of reserve capacity</vt:lpstr>
      <vt:lpstr>Role of QCA</vt:lpstr>
      <vt:lpstr> Other provisions</vt:lpstr>
      <vt:lpstr>Provisions for renewables </vt:lpstr>
      <vt:lpstr>Flexibility of coal, lignite and gas based thermal generating stations</vt:lpstr>
      <vt:lpstr>Cyber Security</vt:lpstr>
      <vt:lpstr>List of references (taken from the Report of the expert committee to review IEGC)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Scenario  and  Transmission &amp; Distribution  in India</dc:title>
  <dc:creator>admin</dc:creator>
  <cp:lastModifiedBy>Kanishk Bansal</cp:lastModifiedBy>
  <cp:revision>229</cp:revision>
  <dcterms:created xsi:type="dcterms:W3CDTF">2008-12-24T15:52:00Z</dcterms:created>
  <dcterms:modified xsi:type="dcterms:W3CDTF">2020-01-30T12:24:38Z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1033-11.2.0.9144</vt:lpwstr>
  </property>
</Properties>
</file>