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28"/>
  </p:notesMasterIdLst>
  <p:sldIdLst>
    <p:sldId id="256" r:id="rId2"/>
    <p:sldId id="258" r:id="rId3"/>
    <p:sldId id="259" r:id="rId4"/>
    <p:sldId id="323" r:id="rId5"/>
    <p:sldId id="324" r:id="rId6"/>
    <p:sldId id="325" r:id="rId7"/>
    <p:sldId id="313" r:id="rId8"/>
    <p:sldId id="312" r:id="rId9"/>
    <p:sldId id="314" r:id="rId10"/>
    <p:sldId id="315" r:id="rId11"/>
    <p:sldId id="320" r:id="rId12"/>
    <p:sldId id="316" r:id="rId13"/>
    <p:sldId id="319" r:id="rId14"/>
    <p:sldId id="317" r:id="rId15"/>
    <p:sldId id="318" r:id="rId16"/>
    <p:sldId id="260" r:id="rId17"/>
    <p:sldId id="303" r:id="rId18"/>
    <p:sldId id="326" r:id="rId19"/>
    <p:sldId id="328" r:id="rId20"/>
    <p:sldId id="306" r:id="rId21"/>
    <p:sldId id="333" r:id="rId22"/>
    <p:sldId id="307" r:id="rId23"/>
    <p:sldId id="334" r:id="rId24"/>
    <p:sldId id="335" r:id="rId25"/>
    <p:sldId id="336"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A4185-C55A-4B25-A9B9-1C6909678086}" type="datetimeFigureOut">
              <a:rPr lang="en-IN" smtClean="0"/>
              <a:t>30-01-2020</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71221-7163-4568-9D1F-EB4C2A5527B9}" type="slidenum">
              <a:rPr lang="en-IN" smtClean="0"/>
              <a:t>‹#›</a:t>
            </a:fld>
            <a:endParaRPr lang="en-IN"/>
          </a:p>
        </p:txBody>
      </p:sp>
    </p:spTree>
    <p:extLst>
      <p:ext uri="{BB962C8B-B14F-4D97-AF65-F5344CB8AC3E}">
        <p14:creationId xmlns:p14="http://schemas.microsoft.com/office/powerpoint/2010/main" val="1847186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smtClean="0"/>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1/30/2020</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1/30/2020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1/30/2020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1/30/2020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1/30/2020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1/30/2020</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1/30/2020</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1/30/2020</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1864" y="1071615"/>
            <a:ext cx="9966960" cy="3035808"/>
          </a:xfrm>
        </p:spPr>
        <p:txBody>
          <a:bodyPr/>
          <a:lstStyle/>
          <a:p>
            <a:r>
              <a:rPr lang="en-IN" sz="4600" dirty="0"/>
              <a:t>Role of Regulatory framework and Institutionalizing </a:t>
            </a:r>
            <a:r>
              <a:rPr lang="en-IN" sz="4600" dirty="0" smtClean="0"/>
              <a:t>Consumer </a:t>
            </a:r>
            <a:r>
              <a:rPr lang="en-IN" sz="4600" dirty="0"/>
              <a:t>Advocacy </a:t>
            </a:r>
            <a:r>
              <a:rPr lang="en-IN" sz="4600" dirty="0" smtClean="0"/>
              <a:t>&amp; </a:t>
            </a:r>
            <a:r>
              <a:rPr lang="en-US" sz="4600" dirty="0" smtClean="0"/>
              <a:t>legal </a:t>
            </a:r>
            <a:r>
              <a:rPr lang="en-US" sz="4600" dirty="0"/>
              <a:t>issues </a:t>
            </a:r>
            <a:r>
              <a:rPr lang="en-US" sz="4600" dirty="0" smtClean="0"/>
              <a:t>PERTAINING TO CGRFs </a:t>
            </a:r>
            <a:r>
              <a:rPr lang="en-US" sz="4600" dirty="0"/>
              <a:t>and Electricity Ombudsman</a:t>
            </a:r>
            <a:r>
              <a:rPr lang="en-IN" sz="5600" dirty="0" smtClean="0"/>
              <a:t/>
            </a:r>
            <a:br>
              <a:rPr lang="en-IN" sz="5600" dirty="0" smtClean="0"/>
            </a:br>
            <a:endParaRPr lang="en-IN" sz="5600" dirty="0"/>
          </a:p>
        </p:txBody>
      </p:sp>
      <p:sp>
        <p:nvSpPr>
          <p:cNvPr id="3" name="Subtitle 2"/>
          <p:cNvSpPr>
            <a:spLocks noGrp="1"/>
          </p:cNvSpPr>
          <p:nvPr>
            <p:ph type="subTitle" idx="1"/>
          </p:nvPr>
        </p:nvSpPr>
        <p:spPr>
          <a:xfrm>
            <a:off x="1919854" y="4556545"/>
            <a:ext cx="7891272" cy="1069848"/>
          </a:xfrm>
        </p:spPr>
        <p:txBody>
          <a:bodyPr>
            <a:normAutofit fontScale="92500" lnSpcReduction="20000"/>
          </a:bodyPr>
          <a:lstStyle/>
          <a:p>
            <a:pPr algn="r"/>
            <a:r>
              <a:rPr lang="en-IN" dirty="0" err="1" smtClean="0"/>
              <a:t>Abiha</a:t>
            </a:r>
            <a:r>
              <a:rPr lang="en-IN" dirty="0" smtClean="0"/>
              <a:t> Zaidi</a:t>
            </a:r>
          </a:p>
          <a:p>
            <a:pPr algn="r"/>
            <a:r>
              <a:rPr lang="en-IN" dirty="0" smtClean="0"/>
              <a:t>Advocate</a:t>
            </a:r>
          </a:p>
          <a:p>
            <a:pPr algn="r"/>
            <a:r>
              <a:rPr lang="en-IN" dirty="0" smtClean="0"/>
              <a:t>+91 9599337516</a:t>
            </a:r>
            <a:endParaRPr lang="en-IN" dirty="0"/>
          </a:p>
        </p:txBody>
      </p:sp>
    </p:spTree>
    <p:extLst>
      <p:ext uri="{BB962C8B-B14F-4D97-AF65-F5344CB8AC3E}">
        <p14:creationId xmlns:p14="http://schemas.microsoft.com/office/powerpoint/2010/main" val="16912891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 four tier mechanism for redressal of consumer grievances </a:t>
            </a:r>
            <a:endParaRPr lang="en-IN" dirty="0"/>
          </a:p>
        </p:txBody>
      </p:sp>
      <p:sp>
        <p:nvSpPr>
          <p:cNvPr id="3" name="Content Placeholder 2"/>
          <p:cNvSpPr>
            <a:spLocks noGrp="1"/>
          </p:cNvSpPr>
          <p:nvPr>
            <p:ph idx="1"/>
          </p:nvPr>
        </p:nvSpPr>
        <p:spPr/>
        <p:txBody>
          <a:bodyPr>
            <a:normAutofit/>
          </a:bodyPr>
          <a:lstStyle/>
          <a:p>
            <a:r>
              <a:rPr lang="en-IN" sz="3600" dirty="0" smtClean="0"/>
              <a:t>Internal </a:t>
            </a:r>
            <a:r>
              <a:rPr lang="en-IN" sz="3600" dirty="0"/>
              <a:t>Grievance Redressal Forum </a:t>
            </a:r>
          </a:p>
          <a:p>
            <a:r>
              <a:rPr lang="en-IN" sz="3600" dirty="0" smtClean="0"/>
              <a:t>Consumer </a:t>
            </a:r>
            <a:r>
              <a:rPr lang="en-IN" sz="3600" dirty="0"/>
              <a:t>Grievance Redressal Forum </a:t>
            </a:r>
          </a:p>
          <a:p>
            <a:r>
              <a:rPr lang="en-IN" sz="3600" dirty="0" smtClean="0"/>
              <a:t>Ombudsman </a:t>
            </a:r>
            <a:r>
              <a:rPr lang="en-IN" sz="3600" dirty="0"/>
              <a:t>Services </a:t>
            </a:r>
          </a:p>
          <a:p>
            <a:r>
              <a:rPr lang="en-US" sz="3600" dirty="0" smtClean="0"/>
              <a:t>Court </a:t>
            </a:r>
            <a:r>
              <a:rPr lang="en-US" sz="3600" dirty="0"/>
              <a:t>of Law (High Court) </a:t>
            </a:r>
          </a:p>
          <a:p>
            <a:endParaRPr lang="en-IN" dirty="0"/>
          </a:p>
        </p:txBody>
      </p:sp>
    </p:spTree>
    <p:extLst>
      <p:ext uri="{BB962C8B-B14F-4D97-AF65-F5344CB8AC3E}">
        <p14:creationId xmlns:p14="http://schemas.microsoft.com/office/powerpoint/2010/main" val="15707840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four tier mechanism for redressal of consumer grievances: </a:t>
            </a:r>
            <a:endParaRPr lang="en-IN" dirty="0"/>
          </a:p>
        </p:txBody>
      </p:sp>
      <p:sp>
        <p:nvSpPr>
          <p:cNvPr id="7" name="Content Placeholder 6"/>
          <p:cNvSpPr>
            <a:spLocks noGrp="1"/>
          </p:cNvSpPr>
          <p:nvPr>
            <p:ph idx="1"/>
          </p:nvPr>
        </p:nvSpPr>
        <p:spPr/>
        <p:txBody>
          <a:bodyPr>
            <a:normAutofit lnSpcReduction="10000"/>
          </a:bodyPr>
          <a:lstStyle/>
          <a:p>
            <a:endParaRPr lang="en-IN" dirty="0"/>
          </a:p>
          <a:p>
            <a:pPr algn="just"/>
            <a:r>
              <a:rPr lang="en-US" sz="2600" b="1" dirty="0" smtClean="0"/>
              <a:t>Tier </a:t>
            </a:r>
            <a:r>
              <a:rPr lang="en-US" sz="2600" b="1" dirty="0"/>
              <a:t>1: </a:t>
            </a:r>
            <a:r>
              <a:rPr lang="en-US" sz="2600" dirty="0"/>
              <a:t>Consumer to contact the internal grievance redressal cell/call </a:t>
            </a:r>
            <a:r>
              <a:rPr lang="en-US" sz="2600" dirty="0" err="1"/>
              <a:t>centre</a:t>
            </a:r>
            <a:r>
              <a:rPr lang="en-US" sz="2600" dirty="0"/>
              <a:t> of the </a:t>
            </a:r>
            <a:r>
              <a:rPr lang="en-US" sz="2600" dirty="0" err="1" smtClean="0"/>
              <a:t>discom</a:t>
            </a:r>
            <a:r>
              <a:rPr lang="en-US" sz="2600" dirty="0" smtClean="0"/>
              <a:t>. </a:t>
            </a:r>
            <a:endParaRPr lang="en-US" sz="2600" dirty="0"/>
          </a:p>
          <a:p>
            <a:pPr algn="just"/>
            <a:r>
              <a:rPr lang="en-US" sz="2600" b="1" dirty="0" smtClean="0"/>
              <a:t>Tier </a:t>
            </a:r>
            <a:r>
              <a:rPr lang="en-US" sz="2600" b="1" dirty="0"/>
              <a:t>2: </a:t>
            </a:r>
            <a:r>
              <a:rPr lang="en-US" sz="2600" dirty="0"/>
              <a:t>If the consumer is dissatisfied or complaint is not resolved within a stipulated timeframe, it can go to </a:t>
            </a:r>
            <a:r>
              <a:rPr lang="en-US" sz="2600" dirty="0" smtClean="0"/>
              <a:t>CGRF. </a:t>
            </a:r>
            <a:endParaRPr lang="en-US" sz="2600" dirty="0"/>
          </a:p>
          <a:p>
            <a:pPr algn="just"/>
            <a:r>
              <a:rPr lang="en-US" sz="2600" b="1" dirty="0" smtClean="0"/>
              <a:t>Tier </a:t>
            </a:r>
            <a:r>
              <a:rPr lang="en-US" sz="2600" b="1" dirty="0"/>
              <a:t>3: </a:t>
            </a:r>
            <a:r>
              <a:rPr lang="en-US" sz="2600" dirty="0"/>
              <a:t>If the consumer is not satisfied with the outcome at the CGRF level, he/she may appeal the CGRF’s decision to the </a:t>
            </a:r>
            <a:r>
              <a:rPr lang="en-US" sz="2600" dirty="0" smtClean="0"/>
              <a:t>Ombudsman.</a:t>
            </a:r>
            <a:endParaRPr lang="en-US" sz="2600" dirty="0"/>
          </a:p>
          <a:p>
            <a:pPr algn="just"/>
            <a:r>
              <a:rPr lang="en-US" sz="2600" dirty="0" smtClean="0"/>
              <a:t> </a:t>
            </a:r>
            <a:r>
              <a:rPr lang="en-US" sz="2600" b="1" dirty="0"/>
              <a:t>Tier 4: </a:t>
            </a:r>
            <a:r>
              <a:rPr lang="en-US" sz="2600" dirty="0"/>
              <a:t>If still dissatisfied, the consumer has the right to approach the High </a:t>
            </a:r>
            <a:r>
              <a:rPr lang="en-US" sz="2600" dirty="0" smtClean="0"/>
              <a:t>Court. </a:t>
            </a:r>
            <a:endParaRPr lang="en-US" sz="2600" dirty="0"/>
          </a:p>
          <a:p>
            <a:endParaRPr lang="en-IN" dirty="0"/>
          </a:p>
        </p:txBody>
      </p:sp>
    </p:spTree>
    <p:extLst>
      <p:ext uri="{BB962C8B-B14F-4D97-AF65-F5344CB8AC3E}">
        <p14:creationId xmlns:p14="http://schemas.microsoft.com/office/powerpoint/2010/main" val="13744407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CGRF and Ombudsman regulations across states </a:t>
            </a:r>
            <a:endParaRPr lang="en-IN" dirty="0"/>
          </a:p>
        </p:txBody>
      </p:sp>
      <p:sp>
        <p:nvSpPr>
          <p:cNvPr id="3" name="Content Placeholder 2"/>
          <p:cNvSpPr>
            <a:spLocks noGrp="1"/>
          </p:cNvSpPr>
          <p:nvPr>
            <p:ph idx="1"/>
          </p:nvPr>
        </p:nvSpPr>
        <p:spPr/>
        <p:txBody>
          <a:bodyPr>
            <a:normAutofit lnSpcReduction="10000"/>
          </a:bodyPr>
          <a:lstStyle/>
          <a:p>
            <a:endParaRPr lang="en-IN" dirty="0"/>
          </a:p>
          <a:p>
            <a:pPr algn="just"/>
            <a:r>
              <a:rPr lang="en-US" sz="2400" dirty="0"/>
              <a:t>CGRF in Mizoram and Manipur along with Tripura have a three tier structure and the consumer can register its complaints at tier 1 / tier 2 in their areas and subsequently move to the third tier within CGRF if he is not satisfied with the decisions at tier 1 and tier 2. If the consumer is still dissatisfied, he may approach Ombudsman. </a:t>
            </a:r>
          </a:p>
          <a:p>
            <a:pPr algn="just"/>
            <a:r>
              <a:rPr lang="en-US" sz="2400" dirty="0" smtClean="0"/>
              <a:t>Most </a:t>
            </a:r>
            <a:r>
              <a:rPr lang="en-US" sz="2400" dirty="0"/>
              <a:t>states have established only one Ombudsman in the entire state but state like Maharashtra has established two Ombudsmen (Mumbai and Nagpur). Both Ombudsmen in Maharashtra hold sittings at various locations in order to address the consumer complaints. </a:t>
            </a:r>
          </a:p>
          <a:p>
            <a:pPr algn="just"/>
            <a:r>
              <a:rPr lang="en-US" sz="2400" dirty="0" smtClean="0"/>
              <a:t>Similarly </a:t>
            </a:r>
            <a:r>
              <a:rPr lang="en-US" sz="2400" dirty="0"/>
              <a:t>in Orissa, OERC has established Ombudsman for each of the four </a:t>
            </a:r>
            <a:r>
              <a:rPr lang="en-US" sz="2400" dirty="0" err="1"/>
              <a:t>discoms</a:t>
            </a:r>
            <a:r>
              <a:rPr lang="en-US" sz="2400" dirty="0"/>
              <a:t> (viz. CESU, NESCO, SOUTHCO,WESCO) </a:t>
            </a:r>
          </a:p>
          <a:p>
            <a:endParaRPr lang="en-IN" dirty="0"/>
          </a:p>
        </p:txBody>
      </p:sp>
    </p:spTree>
    <p:extLst>
      <p:ext uri="{BB962C8B-B14F-4D97-AF65-F5344CB8AC3E}">
        <p14:creationId xmlns:p14="http://schemas.microsoft.com/office/powerpoint/2010/main" val="11351662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CGRF and Ombudsman regulations across states </a:t>
            </a:r>
            <a:endParaRPr lang="en-IN" dirty="0"/>
          </a:p>
        </p:txBody>
      </p:sp>
      <p:sp>
        <p:nvSpPr>
          <p:cNvPr id="3" name="Content Placeholder 2"/>
          <p:cNvSpPr>
            <a:spLocks noGrp="1"/>
          </p:cNvSpPr>
          <p:nvPr>
            <p:ph idx="1"/>
          </p:nvPr>
        </p:nvSpPr>
        <p:spPr/>
        <p:txBody>
          <a:bodyPr>
            <a:normAutofit/>
          </a:bodyPr>
          <a:lstStyle/>
          <a:p>
            <a:pPr algn="just"/>
            <a:r>
              <a:rPr lang="en-US" sz="2800" dirty="0"/>
              <a:t>In Delhi, the electricity bill contains the details of CGRF on the reverse so that consumers have quick access to the information regarding CGRF and Ombudsman. </a:t>
            </a:r>
            <a:endParaRPr lang="en-US" sz="2800" dirty="0" smtClean="0"/>
          </a:p>
          <a:p>
            <a:pPr algn="just"/>
            <a:r>
              <a:rPr lang="en-US" sz="2800" dirty="0" smtClean="0"/>
              <a:t>States </a:t>
            </a:r>
            <a:r>
              <a:rPr lang="en-US" sz="2800" dirty="0"/>
              <a:t>like Karnataka and Kerala have established a CGRF for every licensee in each revenue district so as to increase the geographic reach of </a:t>
            </a:r>
            <a:r>
              <a:rPr lang="en-US" sz="2800" dirty="0" smtClean="0"/>
              <a:t>CGRF.</a:t>
            </a:r>
          </a:p>
          <a:p>
            <a:pPr algn="just"/>
            <a:r>
              <a:rPr lang="en-US" sz="2800" dirty="0"/>
              <a:t>Madhya Pradesh has tried to address the issue of limited geographic reach by holding sittings of CGRF in various locations on predefined dates. </a:t>
            </a:r>
            <a:endParaRPr lang="en-US" sz="2800" b="1" dirty="0"/>
          </a:p>
        </p:txBody>
      </p:sp>
    </p:spTree>
    <p:extLst>
      <p:ext uri="{BB962C8B-B14F-4D97-AF65-F5344CB8AC3E}">
        <p14:creationId xmlns:p14="http://schemas.microsoft.com/office/powerpoint/2010/main" val="3718199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RAJASTHAN ***</a:t>
            </a:r>
            <a:endParaRPr lang="en-IN" dirty="0"/>
          </a:p>
        </p:txBody>
      </p:sp>
      <p:sp>
        <p:nvSpPr>
          <p:cNvPr id="3" name="Content Placeholder 2"/>
          <p:cNvSpPr>
            <a:spLocks noGrp="1"/>
          </p:cNvSpPr>
          <p:nvPr>
            <p:ph idx="1"/>
          </p:nvPr>
        </p:nvSpPr>
        <p:spPr/>
        <p:txBody>
          <a:bodyPr>
            <a:normAutofit/>
          </a:bodyPr>
          <a:lstStyle/>
          <a:p>
            <a:endParaRPr lang="en-IN" sz="2200" dirty="0"/>
          </a:p>
          <a:p>
            <a:pPr algn="just"/>
            <a:r>
              <a:rPr lang="en-US" sz="2200" dirty="0"/>
              <a:t>Rajasthan has a unique system of grievance redressal for electricity consumers, wherein several parallel avenues have been established in the last two decades to address and solve disputes. Before the enactment of EA 2003, it had ‘settlement committees’ at each level for resolution of disputes in the erstwhile Electricity Board. Even after enactment of the Act, CGRFs were not established since the grievances were being addressed by the settlement committees. As a result, there was no corresponding regulation from the RERC to establish CGRF or make any change in the settlement committees till year 2008. The Commission came up with (Guidelines for Redressal of Grievances) Regulations, 2008, after which the required framework of CGRFs and Ombudsman was established. </a:t>
            </a:r>
            <a:endParaRPr lang="en-US" sz="2200" dirty="0" smtClean="0"/>
          </a:p>
          <a:p>
            <a:pPr algn="just"/>
            <a:endParaRPr lang="en-IN" dirty="0"/>
          </a:p>
        </p:txBody>
      </p:sp>
    </p:spTree>
    <p:extLst>
      <p:ext uri="{BB962C8B-B14F-4D97-AF65-F5344CB8AC3E}">
        <p14:creationId xmlns:p14="http://schemas.microsoft.com/office/powerpoint/2010/main" val="15799958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6665" y="1541858"/>
            <a:ext cx="10058400" cy="4050792"/>
          </a:xfrm>
        </p:spPr>
        <p:txBody>
          <a:bodyPr>
            <a:noAutofit/>
          </a:bodyPr>
          <a:lstStyle/>
          <a:p>
            <a:pPr algn="just"/>
            <a:r>
              <a:rPr lang="en-US" sz="2400" dirty="0"/>
              <a:t>A redressal platform, name </a:t>
            </a:r>
            <a:r>
              <a:rPr lang="en-US" sz="2400" dirty="0" err="1"/>
              <a:t>Sugam</a:t>
            </a:r>
            <a:r>
              <a:rPr lang="en-US" sz="2400" dirty="0"/>
              <a:t> Portal, was also established in 2012 to enable consumers to file all complaints related to Departments, Boards, Organizations, Power Companies &amp; Local bodies which would be forwarded to the concerned authorities for needful action. In addition, the Government of Rajasthan also launched two acts: </a:t>
            </a:r>
            <a:r>
              <a:rPr lang="en-US" sz="2400" dirty="0" smtClean="0"/>
              <a:t>T</a:t>
            </a:r>
          </a:p>
          <a:p>
            <a:pPr algn="just"/>
            <a:r>
              <a:rPr lang="en-US" sz="2400" dirty="0" smtClean="0"/>
              <a:t>he </a:t>
            </a:r>
            <a:r>
              <a:rPr lang="en-US" sz="2400" dirty="0"/>
              <a:t>Rajasthan Guaranteed Delivery of Public Services Guarantee Act, 2011, providing for penalties which may be imposed on concerned public authorities for failing or delaying provision of a service, as well as The Rajasthan Right to Hearing Act, 2012, to provide citizens with the right to voice their grievances before a Public Hearing Officer (PHO), first appellate authority, second appellate authority and revision authority within a stipulated timeframe, in the event of grievances not being heard and addressed by the concerned officials. </a:t>
            </a:r>
          </a:p>
        </p:txBody>
      </p:sp>
    </p:spTree>
    <p:extLst>
      <p:ext uri="{BB962C8B-B14F-4D97-AF65-F5344CB8AC3E}">
        <p14:creationId xmlns:p14="http://schemas.microsoft.com/office/powerpoint/2010/main" val="38843268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Methods adopted for consumer education and empowerment</a:t>
            </a:r>
            <a:endParaRPr lang="en-IN" dirty="0"/>
          </a:p>
        </p:txBody>
      </p:sp>
      <p:sp>
        <p:nvSpPr>
          <p:cNvPr id="3" name="Content Placeholder 2"/>
          <p:cNvSpPr>
            <a:spLocks noGrp="1"/>
          </p:cNvSpPr>
          <p:nvPr>
            <p:ph idx="1"/>
          </p:nvPr>
        </p:nvSpPr>
        <p:spPr/>
        <p:txBody>
          <a:bodyPr>
            <a:noAutofit/>
          </a:bodyPr>
          <a:lstStyle/>
          <a:p>
            <a:pPr algn="just"/>
            <a:endParaRPr lang="en-US" sz="3200" dirty="0" smtClean="0"/>
          </a:p>
          <a:p>
            <a:pPr algn="just"/>
            <a:r>
              <a:rPr lang="en-US" sz="3200" dirty="0" smtClean="0"/>
              <a:t>Madhya </a:t>
            </a:r>
            <a:r>
              <a:rPr lang="en-US" sz="3200" dirty="0"/>
              <a:t>Pradesh Electricity Regulatory Commission (MPERC) has involved NGOs for consumer education and empowerment and is reported to have used the technique of street plays (</a:t>
            </a:r>
            <a:r>
              <a:rPr lang="en-US" sz="3200" dirty="0" err="1"/>
              <a:t>Nukkar</a:t>
            </a:r>
            <a:r>
              <a:rPr lang="en-US" sz="3200" dirty="0"/>
              <a:t> </a:t>
            </a:r>
            <a:r>
              <a:rPr lang="en-US" sz="3200" dirty="0" err="1"/>
              <a:t>Natak</a:t>
            </a:r>
            <a:r>
              <a:rPr lang="en-US" sz="3200" dirty="0"/>
              <a:t>) to spread the information in the local language and dialect. </a:t>
            </a:r>
            <a:endParaRPr lang="en-US" sz="3200" dirty="0" smtClean="0"/>
          </a:p>
        </p:txBody>
      </p:sp>
    </p:spTree>
    <p:extLst>
      <p:ext uri="{BB962C8B-B14F-4D97-AF65-F5344CB8AC3E}">
        <p14:creationId xmlns:p14="http://schemas.microsoft.com/office/powerpoint/2010/main" val="433028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40158"/>
            <a:ext cx="10213848" cy="5232042"/>
          </a:xfrm>
        </p:spPr>
        <p:txBody>
          <a:bodyPr>
            <a:normAutofit/>
          </a:bodyPr>
          <a:lstStyle/>
          <a:p>
            <a:pPr algn="just"/>
            <a:r>
              <a:rPr lang="en-US" sz="2600" dirty="0"/>
              <a:t>The </a:t>
            </a:r>
            <a:r>
              <a:rPr lang="en-US" sz="2600" b="1" dirty="0"/>
              <a:t>Uttar Pradesh Electricity Regulatory Commission </a:t>
            </a:r>
            <a:r>
              <a:rPr lang="en-US" sz="2600" dirty="0"/>
              <a:t>(UPERC) has engaged the Voluntary Organization in Interest of Consumer Education (VOICE), an NGO for consumer </a:t>
            </a:r>
            <a:r>
              <a:rPr lang="en-US" sz="2600" dirty="0" smtClean="0"/>
              <a:t>education</a:t>
            </a:r>
          </a:p>
          <a:p>
            <a:pPr algn="just"/>
            <a:r>
              <a:rPr lang="en-US" sz="2600" dirty="0"/>
              <a:t>The </a:t>
            </a:r>
            <a:r>
              <a:rPr lang="en-US" sz="2600" b="1" dirty="0"/>
              <a:t>Jharkhand Electricity Regulatory Commission </a:t>
            </a:r>
            <a:r>
              <a:rPr lang="en-US" sz="2600" dirty="0"/>
              <a:t>(JSERC) has advertised through the `Kya </a:t>
            </a:r>
            <a:r>
              <a:rPr lang="en-US" sz="2600" dirty="0" err="1"/>
              <a:t>Aap</a:t>
            </a:r>
            <a:r>
              <a:rPr lang="en-US" sz="2600" dirty="0"/>
              <a:t> Jante Hai?’ series to educate the consumers about their rights and duties</a:t>
            </a:r>
            <a:r>
              <a:rPr lang="en-US" sz="2600" dirty="0" smtClean="0"/>
              <a:t>.</a:t>
            </a:r>
          </a:p>
          <a:p>
            <a:pPr algn="just"/>
            <a:r>
              <a:rPr lang="en-US" sz="2800" dirty="0"/>
              <a:t>The Government of the National Capital Territory of </a:t>
            </a:r>
            <a:r>
              <a:rPr lang="en-US" sz="2800" b="1" dirty="0"/>
              <a:t>Delhi</a:t>
            </a:r>
            <a:r>
              <a:rPr lang="en-US" sz="2800" dirty="0"/>
              <a:t> has instituted </a:t>
            </a:r>
            <a:r>
              <a:rPr lang="en-US" sz="2800" dirty="0" smtClean="0"/>
              <a:t>the </a:t>
            </a:r>
            <a:r>
              <a:rPr lang="en-US" sz="2600" dirty="0" smtClean="0"/>
              <a:t>Electricity </a:t>
            </a:r>
            <a:r>
              <a:rPr lang="en-US" sz="2600" dirty="0"/>
              <a:t>Consumer Advocate Committee (ECAC) for representing consumers’ interests in different fora including the Regulatory Commission, ATE, High Court, Supreme Court, </a:t>
            </a:r>
            <a:r>
              <a:rPr lang="en-US" sz="2600" dirty="0" err="1"/>
              <a:t>etc</a:t>
            </a:r>
            <a:endParaRPr lang="en-US" sz="2600" dirty="0" smtClean="0"/>
          </a:p>
          <a:p>
            <a:pPr algn="just"/>
            <a:endParaRPr lang="en-IN" sz="2600" dirty="0"/>
          </a:p>
          <a:p>
            <a:pPr marL="0" indent="0">
              <a:buNone/>
            </a:pPr>
            <a:endParaRPr lang="en-IN" sz="2600" dirty="0"/>
          </a:p>
        </p:txBody>
      </p:sp>
    </p:spTree>
    <p:extLst>
      <p:ext uri="{BB962C8B-B14F-4D97-AF65-F5344CB8AC3E}">
        <p14:creationId xmlns:p14="http://schemas.microsoft.com/office/powerpoint/2010/main" val="3630649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LEGAL ISSUES </a:t>
            </a:r>
            <a:endParaRPr lang="en-IN" dirty="0"/>
          </a:p>
        </p:txBody>
      </p:sp>
      <p:sp>
        <p:nvSpPr>
          <p:cNvPr id="3" name="Content Placeholder 2"/>
          <p:cNvSpPr>
            <a:spLocks noGrp="1"/>
          </p:cNvSpPr>
          <p:nvPr>
            <p:ph idx="1"/>
          </p:nvPr>
        </p:nvSpPr>
        <p:spPr/>
        <p:txBody>
          <a:bodyPr/>
          <a:lstStyle/>
          <a:p>
            <a:pPr marL="857250" indent="-857250" algn="just">
              <a:buAutoNum type="romanUcPeriod"/>
            </a:pPr>
            <a:r>
              <a:rPr lang="en-US" sz="3600" b="1" dirty="0" smtClean="0"/>
              <a:t>The </a:t>
            </a:r>
            <a:r>
              <a:rPr lang="en-US" sz="3600" b="1" dirty="0"/>
              <a:t>penalty under section 43 can be imposed only by the SERCs. </a:t>
            </a:r>
            <a:r>
              <a:rPr lang="en-US" sz="3600" b="1" dirty="0" smtClean="0"/>
              <a:t>Similarly</a:t>
            </a:r>
            <a:r>
              <a:rPr lang="en-US" sz="3600" b="1" dirty="0"/>
              <a:t>, the compensation under section 57 can be given only by the Electricity Regulatory Commissions (ERCs) and not by the CGRFs and ombudsmen</a:t>
            </a:r>
            <a:r>
              <a:rPr lang="en-US" sz="3600" b="1" dirty="0" smtClean="0"/>
              <a:t>.</a:t>
            </a:r>
          </a:p>
          <a:p>
            <a:endParaRPr lang="en-US" dirty="0"/>
          </a:p>
          <a:p>
            <a:endParaRPr lang="en-IN" dirty="0"/>
          </a:p>
        </p:txBody>
      </p:sp>
    </p:spTree>
    <p:extLst>
      <p:ext uri="{BB962C8B-B14F-4D97-AF65-F5344CB8AC3E}">
        <p14:creationId xmlns:p14="http://schemas.microsoft.com/office/powerpoint/2010/main" val="30525013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600" dirty="0"/>
              <a:t>So far as CGRF was concerned, it was conceived as a clearly identifiable organ within the organization of the licensee for the purpose of settling grievances of </a:t>
            </a:r>
            <a:r>
              <a:rPr lang="en-US" sz="2600" dirty="0" smtClean="0"/>
              <a:t>consumers</a:t>
            </a:r>
          </a:p>
          <a:p>
            <a:pPr algn="just"/>
            <a:r>
              <a:rPr lang="en-US" sz="2600" dirty="0" smtClean="0"/>
              <a:t>. </a:t>
            </a:r>
            <a:r>
              <a:rPr lang="en-US" sz="2600" dirty="0"/>
              <a:t>The same was the role of the ombudsman but outside the fold of the licensee. The Act provided that these fora were to operate as per the guidelines framed by the Regulatory Commissions. </a:t>
            </a:r>
            <a:endParaRPr lang="en-US" sz="2600" dirty="0" smtClean="0"/>
          </a:p>
          <a:p>
            <a:pPr algn="just"/>
            <a:r>
              <a:rPr lang="en-US" sz="2600" dirty="0" smtClean="0"/>
              <a:t>As </a:t>
            </a:r>
            <a:r>
              <a:rPr lang="en-US" sz="2600" dirty="0"/>
              <a:t>such their orders could be enforced in the same manner as the regulations of the SERC concerned were enforced under section 142 of the Act. This explained why powers of imposing penalty had not been given to the CGRF or ombudsman.</a:t>
            </a:r>
            <a:endParaRPr lang="en-IN" sz="2600" dirty="0"/>
          </a:p>
        </p:txBody>
      </p:sp>
    </p:spTree>
    <p:extLst>
      <p:ext uri="{BB962C8B-B14F-4D97-AF65-F5344CB8AC3E}">
        <p14:creationId xmlns:p14="http://schemas.microsoft.com/office/powerpoint/2010/main" val="522272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CONSUMER ADVOCACY </a:t>
            </a:r>
            <a:r>
              <a:rPr lang="en-IN" b="1" dirty="0"/>
              <a:t/>
            </a:r>
            <a:br>
              <a:rPr lang="en-IN" b="1" dirty="0"/>
            </a:br>
            <a:endParaRPr lang="en-IN" b="1" dirty="0"/>
          </a:p>
        </p:txBody>
      </p:sp>
      <p:sp>
        <p:nvSpPr>
          <p:cNvPr id="3" name="Content Placeholder 2"/>
          <p:cNvSpPr>
            <a:spLocks noGrp="1"/>
          </p:cNvSpPr>
          <p:nvPr>
            <p:ph idx="1"/>
          </p:nvPr>
        </p:nvSpPr>
        <p:spPr>
          <a:xfrm>
            <a:off x="941059" y="1709284"/>
            <a:ext cx="10058400" cy="4050792"/>
          </a:xfrm>
        </p:spPr>
        <p:txBody>
          <a:bodyPr>
            <a:noAutofit/>
          </a:bodyPr>
          <a:lstStyle/>
          <a:p>
            <a:pPr algn="just"/>
            <a:r>
              <a:rPr lang="en-US" sz="3200" dirty="0" smtClean="0"/>
              <a:t>Consumer </a:t>
            </a:r>
            <a:r>
              <a:rPr lang="en-US" sz="3200" dirty="0"/>
              <a:t>advocacy refers to actions taken by individuals or groups to promote and protect the interests of the buying public</a:t>
            </a:r>
            <a:r>
              <a:rPr lang="en-US" sz="3200" dirty="0" smtClean="0"/>
              <a:t>.</a:t>
            </a:r>
          </a:p>
          <a:p>
            <a:pPr algn="just"/>
            <a:r>
              <a:rPr lang="en-US" sz="3200" dirty="0" smtClean="0"/>
              <a:t>Movement </a:t>
            </a:r>
            <a:r>
              <a:rPr lang="en-US" sz="3200" dirty="0"/>
              <a:t>or policies, aimed at regulating products, services, methods, standards of manufacturers, sellers&amp; advertisers in the interest of buyer(consumer</a:t>
            </a:r>
            <a:r>
              <a:rPr lang="en-US" sz="3200" dirty="0" smtClean="0"/>
              <a:t>).</a:t>
            </a:r>
            <a:endParaRPr lang="en-US" sz="3200" dirty="0"/>
          </a:p>
          <a:p>
            <a:pPr algn="just"/>
            <a:r>
              <a:rPr lang="en-US" sz="3200" dirty="0"/>
              <a:t>Policies aimed at regulating Services, Standards of sellers in the interest of consumers.</a:t>
            </a:r>
          </a:p>
          <a:p>
            <a:pPr algn="just"/>
            <a:endParaRPr lang="en-US" sz="3200" dirty="0" smtClean="0"/>
          </a:p>
        </p:txBody>
      </p:sp>
    </p:spTree>
    <p:extLst>
      <p:ext uri="{BB962C8B-B14F-4D97-AF65-F5344CB8AC3E}">
        <p14:creationId xmlns:p14="http://schemas.microsoft.com/office/powerpoint/2010/main" val="1741294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just">
              <a:buNone/>
            </a:pPr>
            <a:r>
              <a:rPr lang="en-US" sz="3400" b="1" dirty="0" smtClean="0"/>
              <a:t>II. Can </a:t>
            </a:r>
            <a:r>
              <a:rPr lang="en-US" sz="3400" b="1" dirty="0"/>
              <a:t>a person who has applied for a new connection be considered as ‘consumer’ for the purpose of approaching the CGRF or ombudsman. </a:t>
            </a:r>
            <a:endParaRPr lang="en-US" sz="3400" b="1" dirty="0" smtClean="0"/>
          </a:p>
          <a:p>
            <a:pPr marL="0" indent="0" algn="just">
              <a:buNone/>
            </a:pPr>
            <a:endParaRPr lang="en-US" sz="3400" dirty="0"/>
          </a:p>
          <a:p>
            <a:pPr marL="0" indent="0" algn="just">
              <a:buNone/>
            </a:pPr>
            <a:endParaRPr lang="en-IN" sz="3400" dirty="0"/>
          </a:p>
        </p:txBody>
      </p:sp>
    </p:spTree>
    <p:extLst>
      <p:ext uri="{BB962C8B-B14F-4D97-AF65-F5344CB8AC3E}">
        <p14:creationId xmlns:p14="http://schemas.microsoft.com/office/powerpoint/2010/main" val="16959392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noAutofit/>
          </a:bodyPr>
          <a:lstStyle/>
          <a:p>
            <a:pPr algn="just"/>
            <a:r>
              <a:rPr lang="en-US" sz="3600" dirty="0"/>
              <a:t>Consumer Protection Act, 1986 has been given precedence over the Electricity Act, 2003 (in terms of sections 173 and 174 of the Act), the above interpretation – that a potential user could be treated as a consumer – would also stand extended to the consumer of electricity to the extent the question of protection of consumers’ interest against deficiency of service is concerned.</a:t>
            </a:r>
            <a:endParaRPr lang="en-IN" sz="3600" dirty="0"/>
          </a:p>
        </p:txBody>
      </p:sp>
    </p:spTree>
    <p:extLst>
      <p:ext uri="{BB962C8B-B14F-4D97-AF65-F5344CB8AC3E}">
        <p14:creationId xmlns:p14="http://schemas.microsoft.com/office/powerpoint/2010/main" val="2355730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US" sz="3600" b="1" dirty="0" smtClean="0"/>
              <a:t>III.  Whether </a:t>
            </a:r>
            <a:r>
              <a:rPr lang="en-US" sz="3600" b="1" dirty="0"/>
              <a:t>the regulations made by SERCs under section 42 (5) and (6) can provide that a licensee can engage a legal practitioner in relation to any matter before the CGRF and also before the ombudsman, only where the aggrieved consumer has availed the assistance of a legal practitioner in advancing his case.</a:t>
            </a:r>
            <a:endParaRPr lang="en-IN" sz="3600" b="1" dirty="0"/>
          </a:p>
        </p:txBody>
      </p:sp>
    </p:spTree>
    <p:extLst>
      <p:ext uri="{BB962C8B-B14F-4D97-AF65-F5344CB8AC3E}">
        <p14:creationId xmlns:p14="http://schemas.microsoft.com/office/powerpoint/2010/main" val="33089544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pPr algn="just"/>
            <a:r>
              <a:rPr lang="en-US" sz="2200" dirty="0"/>
              <a:t>T</a:t>
            </a:r>
            <a:r>
              <a:rPr lang="en-US" sz="2200" dirty="0" smtClean="0"/>
              <a:t>he </a:t>
            </a:r>
            <a:r>
              <a:rPr lang="en-US" sz="2200" dirty="0"/>
              <a:t>Electricity Act, 2003 provides for the establishment of CGRF as an internal self correcting mechanism within the distribution licensee’s own set-up to redress the grievances of the consumers mostly through the process of amicable settlement and conciliation. </a:t>
            </a:r>
            <a:endParaRPr lang="en-US" sz="2200" dirty="0" smtClean="0"/>
          </a:p>
          <a:p>
            <a:pPr algn="just"/>
            <a:r>
              <a:rPr lang="en-US" sz="2200" dirty="0" smtClean="0"/>
              <a:t>To </a:t>
            </a:r>
            <a:r>
              <a:rPr lang="en-US" sz="2200" dirty="0"/>
              <a:t>that extent, such proceedings before the CGRF may not be adversarial in nature, and in fact may not even be proceedings with any legal connotation. Accordingly, in our view it will be legally tenable to provide by guidelines/ regulations framed by the State Commission, that in respect of the resolution of the grievances of consumers through the mechanism of CGRF, both parties (i.e. the consumer and the distribution licensee) shall </a:t>
            </a:r>
            <a:r>
              <a:rPr lang="en-US" sz="2200" b="1" dirty="0"/>
              <a:t>not</a:t>
            </a:r>
            <a:r>
              <a:rPr lang="en-US" sz="2200" dirty="0"/>
              <a:t> be represented by lawyers</a:t>
            </a:r>
            <a:r>
              <a:rPr lang="en-US" sz="2200" dirty="0" smtClean="0"/>
              <a:t>.</a:t>
            </a:r>
          </a:p>
          <a:p>
            <a:endParaRPr lang="en-IN" dirty="0"/>
          </a:p>
        </p:txBody>
      </p:sp>
    </p:spTree>
    <p:extLst>
      <p:ext uri="{BB962C8B-B14F-4D97-AF65-F5344CB8AC3E}">
        <p14:creationId xmlns:p14="http://schemas.microsoft.com/office/powerpoint/2010/main" val="8764852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7724" y="575943"/>
            <a:ext cx="10058400" cy="4050792"/>
          </a:xfrm>
        </p:spPr>
        <p:txBody>
          <a:bodyPr>
            <a:noAutofit/>
          </a:bodyPr>
          <a:lstStyle/>
          <a:p>
            <a:pPr algn="just"/>
            <a:r>
              <a:rPr lang="en-US" sz="2600" dirty="0"/>
              <a:t>However, in the absence of a specific stipulation in the Electricity Act, 2003 restricting the right of the lawyers to appear before the ombudsman, any regulations framed by the Appropriate Commission in exercise of its power under Section 181(2) (r), (s) read with Section 42(5), (6) and &amp; (7) cannot impose such restriction on the practice of lawyers before the ombudsman. </a:t>
            </a:r>
            <a:endParaRPr lang="en-US" sz="2600" dirty="0" smtClean="0"/>
          </a:p>
          <a:p>
            <a:pPr algn="just"/>
            <a:r>
              <a:rPr lang="en-US" sz="2600" dirty="0" smtClean="0"/>
              <a:t>Any </a:t>
            </a:r>
            <a:r>
              <a:rPr lang="en-US" sz="2600" dirty="0"/>
              <a:t>restriction imposed by the Appropriate Commission on the right of a licensee to appoint/ engage any lawyer or avail legal assistance in relations to matters adversarial in nature involving the recording of evidence before the ombudsman amounts in effect to a restriction on the lawyers to appear before the ombudsman in such matters or class of matters. Such a restriction amounts to a direct interference with the right of the lawyers to practice in the forums as prescribed in Section 14(1)(a), (b), (c) of the Indian Bar Council Act, 1926. </a:t>
            </a:r>
            <a:endParaRPr lang="en-IN" sz="2600" dirty="0"/>
          </a:p>
        </p:txBody>
      </p:sp>
    </p:spTree>
    <p:extLst>
      <p:ext uri="{BB962C8B-B14F-4D97-AF65-F5344CB8AC3E}">
        <p14:creationId xmlns:p14="http://schemas.microsoft.com/office/powerpoint/2010/main" val="40458602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normAutofit/>
          </a:bodyPr>
          <a:lstStyle/>
          <a:p>
            <a:pPr algn="just"/>
            <a:r>
              <a:rPr lang="en-US" sz="2600" dirty="0"/>
              <a:t>Having regard to the fact that consumers in certain cases are unable to avail appropriate legal assistance for pursuing their cases, the Commission may find it appropriate to constitute Consumer Legal Assistance Cells consisting of lawyers, to provide required legal advice, support and assistance to consumers, wherever necessary. Such unit would be funded by the utilities. Further, the extent to which legal expenses of a licensee are incurred towards litigation against any consumer as an opposite party may be disallowed in the ARR of such licensee.</a:t>
            </a:r>
            <a:endParaRPr lang="en-IN" sz="2600" dirty="0"/>
          </a:p>
        </p:txBody>
      </p:sp>
    </p:spTree>
    <p:extLst>
      <p:ext uri="{BB962C8B-B14F-4D97-AF65-F5344CB8AC3E}">
        <p14:creationId xmlns:p14="http://schemas.microsoft.com/office/powerpoint/2010/main" val="34797410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IN" sz="5000" dirty="0" smtClean="0"/>
              <a:t>Thank you !</a:t>
            </a:r>
            <a:endParaRPr lang="en-IN" sz="5000" dirty="0"/>
          </a:p>
        </p:txBody>
      </p:sp>
    </p:spTree>
    <p:extLst>
      <p:ext uri="{BB962C8B-B14F-4D97-AF65-F5344CB8AC3E}">
        <p14:creationId xmlns:p14="http://schemas.microsoft.com/office/powerpoint/2010/main" val="10579385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848" y="317206"/>
            <a:ext cx="10058400" cy="1447200"/>
          </a:xfrm>
        </p:spPr>
        <p:txBody>
          <a:bodyPr/>
          <a:lstStyle/>
          <a:p>
            <a:r>
              <a:rPr lang="en-IN" dirty="0" smtClean="0"/>
              <a:t>Electricity </a:t>
            </a:r>
            <a:r>
              <a:rPr lang="en-IN" dirty="0"/>
              <a:t>Act, 2003</a:t>
            </a:r>
            <a:r>
              <a:rPr lang="en-IN" dirty="0" smtClean="0"/>
              <a:t>:-</a:t>
            </a:r>
            <a:endParaRPr lang="en-IN" dirty="0"/>
          </a:p>
        </p:txBody>
      </p:sp>
      <p:sp>
        <p:nvSpPr>
          <p:cNvPr id="3" name="Content Placeholder 2"/>
          <p:cNvSpPr>
            <a:spLocks noGrp="1"/>
          </p:cNvSpPr>
          <p:nvPr>
            <p:ph idx="1"/>
          </p:nvPr>
        </p:nvSpPr>
        <p:spPr>
          <a:xfrm>
            <a:off x="1210614" y="2050059"/>
            <a:ext cx="9917634" cy="3796949"/>
          </a:xfrm>
        </p:spPr>
        <p:txBody>
          <a:bodyPr>
            <a:normAutofit lnSpcReduction="10000"/>
          </a:bodyPr>
          <a:lstStyle/>
          <a:p>
            <a:pPr algn="just"/>
            <a:r>
              <a:rPr lang="en-US" sz="3200" dirty="0" smtClean="0"/>
              <a:t>It </a:t>
            </a:r>
            <a:r>
              <a:rPr lang="en-US" sz="3200" dirty="0"/>
              <a:t>has mandated Consumer grievance </a:t>
            </a:r>
            <a:r>
              <a:rPr lang="en-US" sz="3200" dirty="0" smtClean="0"/>
              <a:t>redressal forum </a:t>
            </a:r>
            <a:r>
              <a:rPr lang="en-US" sz="3200" dirty="0"/>
              <a:t>(CGRF) and Ombudsman as per </a:t>
            </a:r>
            <a:r>
              <a:rPr lang="en-US" sz="3200" dirty="0" smtClean="0"/>
              <a:t>Sections 42(5) </a:t>
            </a:r>
            <a:r>
              <a:rPr lang="en-US" sz="3200" dirty="0"/>
              <a:t>&amp; </a:t>
            </a:r>
            <a:r>
              <a:rPr lang="en-US" sz="3200" dirty="0" smtClean="0"/>
              <a:t>42(6). </a:t>
            </a:r>
          </a:p>
          <a:p>
            <a:pPr algn="just"/>
            <a:r>
              <a:rPr lang="en-US" sz="3200" dirty="0" smtClean="0"/>
              <a:t>The </a:t>
            </a:r>
            <a:r>
              <a:rPr lang="en-US" sz="3200" dirty="0"/>
              <a:t>word is shall and not may</a:t>
            </a:r>
            <a:r>
              <a:rPr lang="en-US" sz="3200" dirty="0" smtClean="0"/>
              <a:t>.</a:t>
            </a:r>
          </a:p>
          <a:p>
            <a:pPr algn="just"/>
            <a:r>
              <a:rPr lang="en-US" sz="3200" dirty="0" smtClean="0"/>
              <a:t>Provisions are also provided in the National Electricity Policy as well as the Tariff Policy. </a:t>
            </a:r>
            <a:endParaRPr lang="en-US" sz="3200" dirty="0"/>
          </a:p>
          <a:p>
            <a:pPr algn="just"/>
            <a:r>
              <a:rPr lang="en-US" sz="3200" dirty="0" smtClean="0"/>
              <a:t>CGRF </a:t>
            </a:r>
            <a:r>
              <a:rPr lang="en-US" sz="3200" dirty="0"/>
              <a:t>and Ombudsman did not exist prior to Electricity </a:t>
            </a:r>
            <a:r>
              <a:rPr lang="en-US" sz="3200" dirty="0" smtClean="0"/>
              <a:t>Act, 2003.</a:t>
            </a:r>
            <a:endParaRPr lang="en-US" sz="3200" dirty="0"/>
          </a:p>
          <a:p>
            <a:pPr marL="0" indent="0" algn="just">
              <a:buNone/>
            </a:pPr>
            <a:endParaRPr lang="en-IN" sz="2600" dirty="0"/>
          </a:p>
        </p:txBody>
      </p:sp>
    </p:spTree>
    <p:extLst>
      <p:ext uri="{BB962C8B-B14F-4D97-AF65-F5344CB8AC3E}">
        <p14:creationId xmlns:p14="http://schemas.microsoft.com/office/powerpoint/2010/main" val="598275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PREAMBLE</a:t>
            </a:r>
            <a:endParaRPr lang="en-IN" dirty="0"/>
          </a:p>
        </p:txBody>
      </p:sp>
      <p:sp>
        <p:nvSpPr>
          <p:cNvPr id="3" name="Content Placeholder 2"/>
          <p:cNvSpPr>
            <a:spLocks noGrp="1"/>
          </p:cNvSpPr>
          <p:nvPr>
            <p:ph idx="1"/>
          </p:nvPr>
        </p:nvSpPr>
        <p:spPr/>
        <p:txBody>
          <a:bodyPr>
            <a:normAutofit/>
          </a:bodyPr>
          <a:lstStyle/>
          <a:p>
            <a:pPr algn="just"/>
            <a:r>
              <a:rPr lang="en-US" sz="2600" dirty="0"/>
              <a:t>The commitment of the law makers in terms of safeguarding consumers’ interests gets reiterated right in the preamble of the Act which reads as follows</a:t>
            </a:r>
            <a:r>
              <a:rPr lang="en-US" sz="2600" dirty="0" smtClean="0"/>
              <a:t>:</a:t>
            </a:r>
          </a:p>
          <a:p>
            <a:endParaRPr lang="en-US" i="1" dirty="0"/>
          </a:p>
          <a:p>
            <a:pPr marL="274320" lvl="1" indent="0" algn="just">
              <a:buNone/>
            </a:pPr>
            <a:r>
              <a:rPr lang="en-US" i="1" dirty="0"/>
              <a:t>“An Act to consolidate the laws relating to generation, transmission, </a:t>
            </a:r>
            <a:r>
              <a:rPr lang="en-US" i="1" dirty="0" smtClean="0"/>
              <a:t>distribution, trading </a:t>
            </a:r>
            <a:r>
              <a:rPr lang="en-US" i="1" dirty="0"/>
              <a:t>and use of electricity and generally for taking measures conducive </a:t>
            </a:r>
            <a:r>
              <a:rPr lang="en-US" i="1" dirty="0" smtClean="0"/>
              <a:t>to development </a:t>
            </a:r>
            <a:r>
              <a:rPr lang="en-US" i="1" dirty="0"/>
              <a:t>of electricity industry, promoting competition therein, </a:t>
            </a:r>
            <a:r>
              <a:rPr lang="en-US" i="1" dirty="0" smtClean="0"/>
              <a:t>protecting interest </a:t>
            </a:r>
            <a:r>
              <a:rPr lang="en-US" i="1" dirty="0"/>
              <a:t>of consumers and supply of electricity to all areas, rationalization </a:t>
            </a:r>
            <a:r>
              <a:rPr lang="en-US" i="1" dirty="0" smtClean="0"/>
              <a:t>of electricity </a:t>
            </a:r>
            <a:r>
              <a:rPr lang="en-US" i="1" dirty="0"/>
              <a:t>tariff, ensuring transparent policies regarding subsidies, promotion </a:t>
            </a:r>
            <a:r>
              <a:rPr lang="en-US" i="1" dirty="0" smtClean="0"/>
              <a:t>of efficient </a:t>
            </a:r>
            <a:r>
              <a:rPr lang="en-US" i="1" dirty="0"/>
              <a:t>and environmentally benign policies, constitution of Central </a:t>
            </a:r>
            <a:r>
              <a:rPr lang="en-US" i="1" dirty="0" smtClean="0"/>
              <a:t>Electricity Authority</a:t>
            </a:r>
            <a:r>
              <a:rPr lang="en-US" i="1" dirty="0"/>
              <a:t>, Regulatory Commissions and establishment of Appellate Tribunal </a:t>
            </a:r>
            <a:r>
              <a:rPr lang="en-US" i="1" dirty="0" smtClean="0"/>
              <a:t>and for </a:t>
            </a:r>
            <a:r>
              <a:rPr lang="en-US" i="1" dirty="0"/>
              <a:t>matters connected therewith or incidental thereto.”</a:t>
            </a:r>
            <a:endParaRPr lang="en-IN" i="1" dirty="0"/>
          </a:p>
        </p:txBody>
      </p:sp>
    </p:spTree>
    <p:extLst>
      <p:ext uri="{BB962C8B-B14F-4D97-AF65-F5344CB8AC3E}">
        <p14:creationId xmlns:p14="http://schemas.microsoft.com/office/powerpoint/2010/main" val="9831926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513" y="936552"/>
            <a:ext cx="10058400" cy="4050792"/>
          </a:xfrm>
        </p:spPr>
        <p:txBody>
          <a:bodyPr>
            <a:noAutofit/>
          </a:bodyPr>
          <a:lstStyle/>
          <a:p>
            <a:pPr algn="just"/>
            <a:r>
              <a:rPr lang="en-US" sz="2600" b="1" dirty="0"/>
              <a:t>Section 42 </a:t>
            </a:r>
            <a:r>
              <a:rPr lang="en-US" sz="2600" dirty="0"/>
              <a:t>of the Electricity Act, 2003 provides, inter alia, for the establishment of a CGRF for settling the grievances of consumers. It also provides for a channel of appeal in the form of ombudsman for settling non-redressal of grievances at the stage of </a:t>
            </a:r>
            <a:r>
              <a:rPr lang="en-US" sz="2600" dirty="0" smtClean="0"/>
              <a:t>CGRF. </a:t>
            </a:r>
            <a:endParaRPr lang="en-US" sz="2600" dirty="0"/>
          </a:p>
          <a:p>
            <a:pPr algn="just"/>
            <a:r>
              <a:rPr lang="en-US" sz="2600" b="1" dirty="0" smtClean="0"/>
              <a:t>Section </a:t>
            </a:r>
            <a:r>
              <a:rPr lang="en-US" sz="2600" b="1" dirty="0"/>
              <a:t>43 </a:t>
            </a:r>
            <a:r>
              <a:rPr lang="en-US" sz="2600" dirty="0"/>
              <a:t>of the Act provides for universal service obligation for the licensee to provide connection to a consumer within a stipulated period of time, failing which the </a:t>
            </a:r>
            <a:r>
              <a:rPr lang="en-US" sz="2600" dirty="0" smtClean="0"/>
              <a:t>licensee </a:t>
            </a:r>
            <a:r>
              <a:rPr lang="en-US" sz="2600" dirty="0"/>
              <a:t>is liable to pay compensation to the affected </a:t>
            </a:r>
            <a:r>
              <a:rPr lang="en-US" sz="2600" dirty="0" smtClean="0"/>
              <a:t>consumer.</a:t>
            </a:r>
          </a:p>
          <a:p>
            <a:pPr algn="just"/>
            <a:r>
              <a:rPr lang="en-US" sz="2600" b="1" dirty="0"/>
              <a:t>Section 56 </a:t>
            </a:r>
            <a:r>
              <a:rPr lang="en-US" sz="2600" dirty="0"/>
              <a:t>of the Act provides, inter alia, that no sum due from a consumer can be recovered after a period of two years unless such sum has been shown as arrears continuously from the date such sum became first </a:t>
            </a:r>
            <a:r>
              <a:rPr lang="en-US" sz="2600" dirty="0" smtClean="0"/>
              <a:t>due.</a:t>
            </a:r>
          </a:p>
        </p:txBody>
      </p:sp>
    </p:spTree>
    <p:extLst>
      <p:ext uri="{BB962C8B-B14F-4D97-AF65-F5344CB8AC3E}">
        <p14:creationId xmlns:p14="http://schemas.microsoft.com/office/powerpoint/2010/main" val="36088669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5459" y="756247"/>
            <a:ext cx="10059302" cy="4897578"/>
          </a:xfrm>
        </p:spPr>
        <p:txBody>
          <a:bodyPr>
            <a:noAutofit/>
          </a:bodyPr>
          <a:lstStyle/>
          <a:p>
            <a:pPr algn="just"/>
            <a:r>
              <a:rPr lang="en-US" sz="2800" b="1" dirty="0"/>
              <a:t>Section 57 </a:t>
            </a:r>
            <a:r>
              <a:rPr lang="en-US" sz="2800" dirty="0"/>
              <a:t>of the Act requires the appropriate Commission to frame regulations on standards of performance which a licensee is required to follow failing which he is liable to pay penalty. </a:t>
            </a:r>
            <a:endParaRPr lang="en-US" sz="2800" dirty="0" smtClean="0"/>
          </a:p>
          <a:p>
            <a:pPr algn="just"/>
            <a:r>
              <a:rPr lang="en-US" sz="2800" b="1" dirty="0" smtClean="0"/>
              <a:t>Section </a:t>
            </a:r>
            <a:r>
              <a:rPr lang="en-US" sz="2800" b="1" dirty="0"/>
              <a:t>59 </a:t>
            </a:r>
            <a:r>
              <a:rPr lang="en-US" sz="2800" dirty="0"/>
              <a:t>of the Act provides for monitoring all such performance standards through </a:t>
            </a:r>
            <a:r>
              <a:rPr lang="en-US" sz="2800" dirty="0" smtClean="0"/>
              <a:t>periodic </a:t>
            </a:r>
            <a:r>
              <a:rPr lang="en-US" sz="2800" dirty="0"/>
              <a:t>reports to be submitted before the Regulatory </a:t>
            </a:r>
            <a:r>
              <a:rPr lang="en-US" sz="2800" dirty="0" smtClean="0"/>
              <a:t>Commissions.</a:t>
            </a:r>
          </a:p>
          <a:p>
            <a:pPr algn="just"/>
            <a:r>
              <a:rPr lang="en-US" sz="2800" dirty="0"/>
              <a:t>The </a:t>
            </a:r>
            <a:r>
              <a:rPr lang="en-US" sz="2800" dirty="0" err="1"/>
              <a:t>GoI</a:t>
            </a:r>
            <a:r>
              <a:rPr lang="en-US" sz="2800" dirty="0"/>
              <a:t> has also framed rules giving flesh to the provisions of the CGRF and </a:t>
            </a:r>
            <a:r>
              <a:rPr lang="en-US" sz="2800" dirty="0" smtClean="0"/>
              <a:t>Ombudsman</a:t>
            </a:r>
            <a:r>
              <a:rPr lang="en-US" sz="2800" dirty="0"/>
              <a:t>. </a:t>
            </a:r>
            <a:r>
              <a:rPr lang="en-US" sz="2800" b="1" dirty="0"/>
              <a:t>Rule 7 </a:t>
            </a:r>
            <a:r>
              <a:rPr lang="en-US" sz="2800" dirty="0"/>
              <a:t>of the Electricity Rules, </a:t>
            </a:r>
            <a:r>
              <a:rPr lang="en-US" sz="2800" dirty="0" smtClean="0"/>
              <a:t>2005.</a:t>
            </a:r>
            <a:endParaRPr lang="en-US" sz="2800" dirty="0"/>
          </a:p>
        </p:txBody>
      </p:sp>
    </p:spTree>
    <p:extLst>
      <p:ext uri="{BB962C8B-B14F-4D97-AF65-F5344CB8AC3E}">
        <p14:creationId xmlns:p14="http://schemas.microsoft.com/office/powerpoint/2010/main" val="3571993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a:t>Initiatives taken by various States regarding establishment of CGRF &amp; Ombudsman </a:t>
            </a:r>
            <a:endParaRPr lang="en-IN" sz="3200" dirty="0"/>
          </a:p>
        </p:txBody>
      </p:sp>
      <p:sp>
        <p:nvSpPr>
          <p:cNvPr id="3" name="Content Placeholder 2"/>
          <p:cNvSpPr>
            <a:spLocks noGrp="1"/>
          </p:cNvSpPr>
          <p:nvPr>
            <p:ph idx="1"/>
          </p:nvPr>
        </p:nvSpPr>
        <p:spPr/>
        <p:txBody>
          <a:bodyPr>
            <a:normAutofit/>
          </a:bodyPr>
          <a:lstStyle/>
          <a:p>
            <a:pPr algn="just"/>
            <a:r>
              <a:rPr lang="en-US" sz="2600" dirty="0" smtClean="0"/>
              <a:t>SERC’s </a:t>
            </a:r>
            <a:r>
              <a:rPr lang="en-US" sz="2600" dirty="0"/>
              <a:t>have notified CGRF and Ombudsman regulations to improve service delivery and enhance consumer satisfaction. </a:t>
            </a:r>
            <a:endParaRPr lang="en-US" sz="2600" dirty="0" smtClean="0"/>
          </a:p>
          <a:p>
            <a:pPr algn="just"/>
            <a:r>
              <a:rPr lang="en-US" sz="2600" dirty="0"/>
              <a:t>In line with these provisions, many State Electricity Regulatory Commissions (SERCs) have notified regulations for redressal of consumer grievances.</a:t>
            </a:r>
          </a:p>
          <a:p>
            <a:pPr algn="just"/>
            <a:r>
              <a:rPr lang="en-US" sz="2600" dirty="0"/>
              <a:t> The States have institutionalized the mechanisms of grievance redressal, such as the Consumer Grievance Redressal Forum (CGRF) and the Ombudsman.</a:t>
            </a:r>
          </a:p>
          <a:p>
            <a:pPr algn="just"/>
            <a:endParaRPr lang="en-US" sz="2600" dirty="0" smtClean="0"/>
          </a:p>
        </p:txBody>
      </p:sp>
    </p:spTree>
    <p:extLst>
      <p:ext uri="{BB962C8B-B14F-4D97-AF65-F5344CB8AC3E}">
        <p14:creationId xmlns:p14="http://schemas.microsoft.com/office/powerpoint/2010/main" val="19647905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0907" y="885035"/>
            <a:ext cx="10058400" cy="4910457"/>
          </a:xfrm>
        </p:spPr>
        <p:txBody>
          <a:bodyPr>
            <a:noAutofit/>
          </a:bodyPr>
          <a:lstStyle/>
          <a:p>
            <a:pPr algn="just"/>
            <a:r>
              <a:rPr lang="en-US" sz="2800" dirty="0"/>
              <a:t>Some states like </a:t>
            </a:r>
            <a:r>
              <a:rPr lang="en-US" sz="2800" dirty="0">
                <a:solidFill>
                  <a:srgbClr val="FF0000"/>
                </a:solidFill>
              </a:rPr>
              <a:t>Himachal Pradesh, Assam, West Bengal and Uttar Pradesh</a:t>
            </a:r>
            <a:r>
              <a:rPr lang="en-US" sz="2800" dirty="0"/>
              <a:t> came up with first notification of CGRF and Ombudsman Regulations in 2003, soon after the Electricity Act 2003 while few states came up with the CGRF and Ombudsman Regulations as late as 2011 (Arunachal Pradesh). </a:t>
            </a:r>
            <a:endParaRPr lang="en-IN" sz="2800" dirty="0"/>
          </a:p>
          <a:p>
            <a:pPr algn="just"/>
            <a:endParaRPr lang="en-IN" sz="2800" dirty="0" smtClean="0">
              <a:solidFill>
                <a:srgbClr val="FF0000"/>
              </a:solidFill>
            </a:endParaRPr>
          </a:p>
          <a:p>
            <a:pPr algn="just"/>
            <a:r>
              <a:rPr lang="en-US" sz="2800" dirty="0"/>
              <a:t>Performance standards have also been specified delineating, inter alia, the requirements on quality of supply and service. </a:t>
            </a:r>
            <a:r>
              <a:rPr lang="en-US" sz="2800" dirty="0">
                <a:solidFill>
                  <a:srgbClr val="FF0000"/>
                </a:solidFill>
              </a:rPr>
              <a:t>A consumer advocacy system has been institutionalized in some states to educate consumers about their rights and obligations. </a:t>
            </a:r>
            <a:endParaRPr lang="en-IN" sz="2800" dirty="0">
              <a:solidFill>
                <a:srgbClr val="FF0000"/>
              </a:solidFill>
            </a:endParaRPr>
          </a:p>
          <a:p>
            <a:pPr algn="just"/>
            <a:endParaRPr lang="en-IN" sz="2800" dirty="0">
              <a:solidFill>
                <a:srgbClr val="FF0000"/>
              </a:solidFill>
            </a:endParaRPr>
          </a:p>
        </p:txBody>
      </p:sp>
    </p:spTree>
    <p:extLst>
      <p:ext uri="{BB962C8B-B14F-4D97-AF65-F5344CB8AC3E}">
        <p14:creationId xmlns:p14="http://schemas.microsoft.com/office/powerpoint/2010/main" val="2431071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These regulations broadly cover the following aspects</a:t>
            </a:r>
            <a:endParaRPr lang="en-IN" dirty="0"/>
          </a:p>
        </p:txBody>
      </p:sp>
      <p:sp>
        <p:nvSpPr>
          <p:cNvPr id="3" name="Content Placeholder 2"/>
          <p:cNvSpPr>
            <a:spLocks noGrp="1"/>
          </p:cNvSpPr>
          <p:nvPr>
            <p:ph idx="1"/>
          </p:nvPr>
        </p:nvSpPr>
        <p:spPr/>
        <p:txBody>
          <a:bodyPr>
            <a:normAutofit/>
          </a:bodyPr>
          <a:lstStyle/>
          <a:p>
            <a:r>
              <a:rPr lang="en-IN" sz="3600" dirty="0" smtClean="0"/>
              <a:t> </a:t>
            </a:r>
            <a:r>
              <a:rPr lang="en-IN" sz="3600" dirty="0"/>
              <a:t>Composition and Operationalization </a:t>
            </a:r>
          </a:p>
          <a:p>
            <a:r>
              <a:rPr lang="en-IN" sz="3600" dirty="0" smtClean="0"/>
              <a:t> </a:t>
            </a:r>
            <a:r>
              <a:rPr lang="en-IN" sz="3600" dirty="0"/>
              <a:t>Reporting requirements </a:t>
            </a:r>
          </a:p>
          <a:p>
            <a:r>
              <a:rPr lang="en-US" sz="3600" dirty="0" smtClean="0"/>
              <a:t> </a:t>
            </a:r>
            <a:r>
              <a:rPr lang="en-US" sz="3600" dirty="0"/>
              <a:t>Process to be followed by consumer for submission of grievance </a:t>
            </a:r>
          </a:p>
          <a:p>
            <a:r>
              <a:rPr lang="en-US" sz="3600" dirty="0" smtClean="0"/>
              <a:t>Details </a:t>
            </a:r>
            <a:r>
              <a:rPr lang="en-US" sz="3600" dirty="0"/>
              <a:t>about the grievance handling process </a:t>
            </a:r>
          </a:p>
          <a:p>
            <a:endParaRPr lang="en-IN" sz="3600" dirty="0"/>
          </a:p>
        </p:txBody>
      </p:sp>
    </p:spTree>
    <p:extLst>
      <p:ext uri="{BB962C8B-B14F-4D97-AF65-F5344CB8AC3E}">
        <p14:creationId xmlns:p14="http://schemas.microsoft.com/office/powerpoint/2010/main" val="2594928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1548</TotalTime>
  <Words>2157</Words>
  <Application>Microsoft Office PowerPoint</Application>
  <PresentationFormat>Widescreen</PresentationFormat>
  <Paragraphs>80</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Calibri</vt:lpstr>
      <vt:lpstr>Rockwell</vt:lpstr>
      <vt:lpstr>Rockwell Condensed</vt:lpstr>
      <vt:lpstr>Wingdings</vt:lpstr>
      <vt:lpstr>Wood Type</vt:lpstr>
      <vt:lpstr>Role of Regulatory framework and Institutionalizing Consumer Advocacy &amp; legal issues PERTAINING TO CGRFs and Electricity Ombudsman </vt:lpstr>
      <vt:lpstr>CONSUMER ADVOCACY  </vt:lpstr>
      <vt:lpstr>Electricity Act, 2003:-</vt:lpstr>
      <vt:lpstr>PREAMBLE</vt:lpstr>
      <vt:lpstr>PowerPoint Presentation</vt:lpstr>
      <vt:lpstr>PowerPoint Presentation</vt:lpstr>
      <vt:lpstr>Initiatives taken by various States regarding establishment of CGRF &amp; Ombudsman </vt:lpstr>
      <vt:lpstr>PowerPoint Presentation</vt:lpstr>
      <vt:lpstr>These regulations broadly cover the following aspects</vt:lpstr>
      <vt:lpstr>a four tier mechanism for redressal of consumer grievances </vt:lpstr>
      <vt:lpstr>four tier mechanism for redressal of consumer grievances: </vt:lpstr>
      <vt:lpstr>CGRF and Ombudsman regulations across states </vt:lpstr>
      <vt:lpstr>CGRF and Ombudsman regulations across states </vt:lpstr>
      <vt:lpstr>RAJASTHAN ***</vt:lpstr>
      <vt:lpstr>PowerPoint Presentation</vt:lpstr>
      <vt:lpstr>Methods adopted for consumer education and empowerment</vt:lpstr>
      <vt:lpstr>PowerPoint Presentation</vt:lpstr>
      <vt:lpstr>LEGAL ISSUES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PRICING OF ELECTRICITY</dc:title>
  <dc:creator>Windows User</dc:creator>
  <cp:lastModifiedBy>Windows User</cp:lastModifiedBy>
  <cp:revision>28</cp:revision>
  <dcterms:created xsi:type="dcterms:W3CDTF">2020-01-23T06:55:41Z</dcterms:created>
  <dcterms:modified xsi:type="dcterms:W3CDTF">2020-01-30T13:59:00Z</dcterms:modified>
</cp:coreProperties>
</file>