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69" r:id="rId16"/>
    <p:sldId id="271" r:id="rId17"/>
    <p:sldId id="272" r:id="rId18"/>
    <p:sldId id="273" r:id="rId19"/>
    <p:sldId id="274" r:id="rId20"/>
    <p:sldId id="275" r:id="rId21"/>
    <p:sldId id="276" r:id="rId22"/>
    <p:sldId id="277"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5" r:id="rId39"/>
    <p:sldId id="294" r:id="rId40"/>
    <p:sldId id="296" r:id="rId41"/>
    <p:sldId id="297"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022E2E4-BB0F-49D5-A4E5-9C05270C6B00}" type="datetimeFigureOut">
              <a:rPr lang="en-GB" smtClean="0"/>
              <a:pPr/>
              <a:t>10/01/2017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CC57C4-C3F5-4B73-A3E0-6D5AC7F6254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22E2E4-BB0F-49D5-A4E5-9C05270C6B00}" type="datetimeFigureOut">
              <a:rPr lang="en-GB" smtClean="0"/>
              <a:pPr/>
              <a:t>10/01/2017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CC57C4-C3F5-4B73-A3E0-6D5AC7F6254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022E2E4-BB0F-49D5-A4E5-9C05270C6B00}" type="datetimeFigureOut">
              <a:rPr lang="en-GB" smtClean="0"/>
              <a:pPr/>
              <a:t>10/01/2017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CC57C4-C3F5-4B73-A3E0-6D5AC7F6254A}" type="slidenum">
              <a:rPr lang="en-GB" smtClean="0"/>
              <a:pPr/>
              <a:t>‹#›</a:t>
            </a:fld>
            <a:endParaRPr lang="en-GB"/>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22E2E4-BB0F-49D5-A4E5-9C05270C6B00}" type="datetimeFigureOut">
              <a:rPr lang="en-GB" smtClean="0"/>
              <a:pPr/>
              <a:t>10/01/2017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CC57C4-C3F5-4B73-A3E0-6D5AC7F6254A}" type="slidenum">
              <a:rPr lang="en-GB" smtClean="0"/>
              <a:pPr/>
              <a:t>‹#›</a:t>
            </a:fld>
            <a:endParaRPr lang="en-GB"/>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22E2E4-BB0F-49D5-A4E5-9C05270C6B00}" type="datetimeFigureOut">
              <a:rPr lang="en-GB" smtClean="0"/>
              <a:pPr/>
              <a:t>10/01/2017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CC57C4-C3F5-4B73-A3E0-6D5AC7F6254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8022E2E4-BB0F-49D5-A4E5-9C05270C6B00}" type="datetimeFigureOut">
              <a:rPr lang="en-GB" smtClean="0"/>
              <a:pPr/>
              <a:t>10/01/2017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CCC57C4-C3F5-4B73-A3E0-6D5AC7F6254A}" type="slidenum">
              <a:rPr lang="en-GB" smtClean="0"/>
              <a:pPr/>
              <a:t>‹#›</a:t>
            </a:fld>
            <a:endParaRPr lang="en-GB"/>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022E2E4-BB0F-49D5-A4E5-9C05270C6B00}" type="datetimeFigureOut">
              <a:rPr lang="en-GB" smtClean="0"/>
              <a:pPr/>
              <a:t>10/01/2017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CCC57C4-C3F5-4B73-A3E0-6D5AC7F6254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22E2E4-BB0F-49D5-A4E5-9C05270C6B00}" type="datetimeFigureOut">
              <a:rPr lang="en-GB" smtClean="0"/>
              <a:pPr/>
              <a:t>10/01/2017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CCC57C4-C3F5-4B73-A3E0-6D5AC7F6254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8022E2E4-BB0F-49D5-A4E5-9C05270C6B00}" type="datetimeFigureOut">
              <a:rPr lang="en-GB" smtClean="0"/>
              <a:pPr/>
              <a:t>10/01/2017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CCC57C4-C3F5-4B73-A3E0-6D5AC7F6254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8022E2E4-BB0F-49D5-A4E5-9C05270C6B00}" type="datetimeFigureOut">
              <a:rPr lang="en-GB" smtClean="0"/>
              <a:pPr/>
              <a:t>10/01/2017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CCC57C4-C3F5-4B73-A3E0-6D5AC7F6254A}" type="slidenum">
              <a:rPr lang="en-GB" smtClean="0"/>
              <a:pPr/>
              <a:t>‹#›</a:t>
            </a:fld>
            <a:endParaRPr lang="en-GB"/>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22E2E4-BB0F-49D5-A4E5-9C05270C6B00}" type="datetimeFigureOut">
              <a:rPr lang="en-GB" smtClean="0"/>
              <a:pPr/>
              <a:t>10/01/2017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CCC57C4-C3F5-4B73-A3E0-6D5AC7F6254A}" type="slidenum">
              <a:rPr lang="en-GB" smtClean="0"/>
              <a:pPr/>
              <a:t>‹#›</a:t>
            </a:fld>
            <a:endParaRPr lang="en-GB"/>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8022E2E4-BB0F-49D5-A4E5-9C05270C6B00}" type="datetimeFigureOut">
              <a:rPr lang="en-GB" smtClean="0"/>
              <a:pPr/>
              <a:t>10/01/2017</a:t>
            </a:fld>
            <a:endParaRPr lang="en-GB"/>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GB"/>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8CCC57C4-C3F5-4B73-A3E0-6D5AC7F6254A}" type="slidenum">
              <a:rPr lang="en-GB" smtClean="0"/>
              <a:pPr/>
              <a:t>‹#›</a:t>
            </a:fld>
            <a:endParaRPr lang="en-GB"/>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80728"/>
            <a:ext cx="7772400" cy="1470025"/>
          </a:xfrm>
        </p:spPr>
        <p:txBody>
          <a:bodyPr>
            <a:normAutofit fontScale="90000"/>
          </a:bodyPr>
          <a:lstStyle/>
          <a:p>
            <a:r>
              <a:rPr lang="en-GB" dirty="0" smtClean="0"/>
              <a:t>STANDARDS OF PERFORMANCE FOR DISTRIBUTION LICENSEES</a:t>
            </a:r>
            <a:endParaRPr lang="en-GB" dirty="0"/>
          </a:p>
        </p:txBody>
      </p:sp>
      <p:sp>
        <p:nvSpPr>
          <p:cNvPr id="3" name="Subtitle 2"/>
          <p:cNvSpPr>
            <a:spLocks noGrp="1"/>
          </p:cNvSpPr>
          <p:nvPr>
            <p:ph type="subTitle" idx="1"/>
          </p:nvPr>
        </p:nvSpPr>
        <p:spPr>
          <a:xfrm>
            <a:off x="539552" y="3044552"/>
            <a:ext cx="7920880" cy="1104528"/>
          </a:xfrm>
        </p:spPr>
        <p:txBody>
          <a:bodyPr>
            <a:noAutofit/>
          </a:bodyPr>
          <a:lstStyle/>
          <a:p>
            <a:r>
              <a:rPr lang="en-GB" sz="3600" b="1" dirty="0" smtClean="0">
                <a:solidFill>
                  <a:schemeClr val="tx1"/>
                </a:solidFill>
              </a:rPr>
              <a:t>REGULATIONS </a:t>
            </a:r>
            <a:r>
              <a:rPr lang="en-GB" sz="3600" b="1" smtClean="0">
                <a:solidFill>
                  <a:schemeClr val="tx1"/>
                </a:solidFill>
              </a:rPr>
              <a:t>&amp; COMPLIANCE</a:t>
            </a:r>
            <a:endParaRPr lang="en-GB" sz="3600" b="1" dirty="0" smtClean="0">
              <a:solidFill>
                <a:schemeClr val="tx1"/>
              </a:solidFill>
            </a:endParaRPr>
          </a:p>
          <a:p>
            <a:endParaRPr lang="en-GB" sz="3600" dirty="0"/>
          </a:p>
          <a:p>
            <a:endParaRPr lang="en-GB" sz="3600" dirty="0" smtClean="0"/>
          </a:p>
          <a:p>
            <a:endParaRPr lang="en-GB" sz="3600" dirty="0"/>
          </a:p>
        </p:txBody>
      </p:sp>
      <p:sp>
        <p:nvSpPr>
          <p:cNvPr id="4" name="TextBox 3"/>
          <p:cNvSpPr txBox="1"/>
          <p:nvPr/>
        </p:nvSpPr>
        <p:spPr>
          <a:xfrm>
            <a:off x="533400" y="4876800"/>
            <a:ext cx="8208911" cy="1631216"/>
          </a:xfrm>
          <a:prstGeom prst="rect">
            <a:avLst/>
          </a:prstGeom>
          <a:noFill/>
        </p:spPr>
        <p:txBody>
          <a:bodyPr wrap="square" rtlCol="0">
            <a:spAutoFit/>
          </a:bodyPr>
          <a:lstStyle/>
          <a:p>
            <a:pPr algn="ctr"/>
            <a:r>
              <a:rPr lang="en-GB" sz="2000" dirty="0" smtClean="0"/>
              <a:t>BY VK KHANNA,</a:t>
            </a:r>
          </a:p>
          <a:p>
            <a:pPr algn="ctr"/>
            <a:r>
              <a:rPr lang="en-US" sz="2000" dirty="0" smtClean="0">
                <a:latin typeface="Times New Roman" pitchFamily="18" charset="0"/>
                <a:cs typeface="Times New Roman" pitchFamily="18" charset="0"/>
              </a:rPr>
              <a:t>EX-ED REC, EX-MEMBER, UERC DEHRADUN, </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EX-Electricity Ombudsman for Goa  and </a:t>
            </a:r>
            <a:r>
              <a:rPr lang="en-US" sz="2000" dirty="0" err="1" smtClean="0">
                <a:latin typeface="Times New Roman" pitchFamily="18" charset="0"/>
                <a:cs typeface="Times New Roman" pitchFamily="18" charset="0"/>
              </a:rPr>
              <a:t>Uts</a:t>
            </a:r>
            <a:r>
              <a:rPr lang="en-US" sz="2000" dirty="0" smtClean="0">
                <a:latin typeface="Times New Roman" pitchFamily="18" charset="0"/>
                <a:cs typeface="Times New Roman" pitchFamily="18" charset="0"/>
              </a:rPr>
              <a:t>, EX-ADVISOR, FOR (CERC) &amp; EX-ADVISOR (RA), JERC</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12th JANUARY, 2017</a:t>
            </a:r>
            <a:endParaRPr lang="en-GB" sz="2000" dirty="0"/>
          </a:p>
        </p:txBody>
      </p:sp>
    </p:spTree>
    <p:extLst>
      <p:ext uri="{BB962C8B-B14F-4D97-AF65-F5344CB8AC3E}">
        <p14:creationId xmlns:p14="http://schemas.microsoft.com/office/powerpoint/2010/main" xmlns="" val="4520789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Orders are specific to the facts &amp; circumstances of the case</a:t>
            </a:r>
          </a:p>
          <a:p>
            <a:pPr marL="0" indent="0">
              <a:buNone/>
            </a:pPr>
            <a:endParaRPr lang="en-GB" dirty="0" smtClean="0"/>
          </a:p>
          <a:p>
            <a:r>
              <a:rPr lang="en-GB" dirty="0" smtClean="0"/>
              <a:t>Can be challenged on number of grounds such as: non-application of mind, violation of natural justice, irrelevant consideration etc..</a:t>
            </a:r>
          </a:p>
          <a:p>
            <a:endParaRPr lang="en-GB" dirty="0"/>
          </a:p>
          <a:p>
            <a:pPr marL="0" indent="0">
              <a:buNone/>
            </a:pPr>
            <a:endParaRPr lang="en-GB" dirty="0" smtClean="0"/>
          </a:p>
          <a:p>
            <a:pPr marL="0" indent="0">
              <a:buNone/>
            </a:pPr>
            <a:endParaRPr lang="en-GB" dirty="0"/>
          </a:p>
          <a:p>
            <a:pPr marL="0" indent="0">
              <a:buNone/>
            </a:pPr>
            <a:endParaRPr lang="en-GB" dirty="0"/>
          </a:p>
        </p:txBody>
      </p:sp>
      <p:sp>
        <p:nvSpPr>
          <p:cNvPr id="3" name="Title 2"/>
          <p:cNvSpPr>
            <a:spLocks noGrp="1"/>
          </p:cNvSpPr>
          <p:nvPr>
            <p:ph type="title"/>
          </p:nvPr>
        </p:nvSpPr>
        <p:spPr/>
        <p:txBody>
          <a:bodyPr/>
          <a:lstStyle/>
          <a:p>
            <a:r>
              <a:rPr lang="en-GB" dirty="0" smtClean="0"/>
              <a:t>SCOPE OF ORDERS</a:t>
            </a:r>
            <a:endParaRPr lang="en-GB" dirty="0"/>
          </a:p>
        </p:txBody>
      </p:sp>
    </p:spTree>
    <p:extLst>
      <p:ext uri="{BB962C8B-B14F-4D97-AF65-F5344CB8AC3E}">
        <p14:creationId xmlns:p14="http://schemas.microsoft.com/office/powerpoint/2010/main" xmlns="" val="32939163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GB" dirty="0" smtClean="0"/>
              <a:t>Regulations, if framed, </a:t>
            </a:r>
            <a:r>
              <a:rPr lang="en-GB" dirty="0" smtClean="0"/>
              <a:t>duly following the process of law, </a:t>
            </a:r>
            <a:r>
              <a:rPr lang="en-GB" dirty="0" smtClean="0"/>
              <a:t>are </a:t>
            </a:r>
            <a:r>
              <a:rPr lang="en-GB" dirty="0" smtClean="0"/>
              <a:t>binding </a:t>
            </a:r>
          </a:p>
          <a:p>
            <a:r>
              <a:rPr lang="en-GB" dirty="0" smtClean="0"/>
              <a:t>Cannot be challenged in  </a:t>
            </a:r>
            <a:r>
              <a:rPr lang="en-GB" dirty="0" smtClean="0"/>
              <a:t>appeal to APTEL and higher courts</a:t>
            </a:r>
            <a:endParaRPr lang="en-GB" dirty="0" smtClean="0"/>
          </a:p>
          <a:p>
            <a:r>
              <a:rPr lang="en-GB" dirty="0" smtClean="0"/>
              <a:t>Sections 178 &amp; 181 of EA 2003 which deals with making regulations under the authority of subordinate legislation are wider than Sections 79 (I) &amp; 86 (I) which enumerate the regulatory functions in specified areas &amp; functions to be discharged by ERCs</a:t>
            </a:r>
          </a:p>
          <a:p>
            <a:pPr marL="0" indent="0">
              <a:buNone/>
            </a:pPr>
            <a:endParaRPr lang="en-GB" dirty="0"/>
          </a:p>
        </p:txBody>
      </p:sp>
      <p:sp>
        <p:nvSpPr>
          <p:cNvPr id="3" name="Title 2"/>
          <p:cNvSpPr>
            <a:spLocks noGrp="1"/>
          </p:cNvSpPr>
          <p:nvPr>
            <p:ph type="title"/>
          </p:nvPr>
        </p:nvSpPr>
        <p:spPr/>
        <p:txBody>
          <a:bodyPr/>
          <a:lstStyle/>
          <a:p>
            <a:r>
              <a:rPr lang="en-GB" dirty="0" smtClean="0"/>
              <a:t>STATUS OF REGULATIONS</a:t>
            </a:r>
            <a:endParaRPr lang="en-GB" dirty="0"/>
          </a:p>
        </p:txBody>
      </p:sp>
    </p:spTree>
    <p:extLst>
      <p:ext uri="{BB962C8B-B14F-4D97-AF65-F5344CB8AC3E}">
        <p14:creationId xmlns:p14="http://schemas.microsoft.com/office/powerpoint/2010/main" xmlns="" val="5136813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GB" dirty="0" smtClean="0"/>
              <a:t>Regulations under Sections 178 &amp; 181 as part of regulatory framework, intervene &amp; even over ride the existing contracts between the regulated entities </a:t>
            </a:r>
          </a:p>
          <a:p>
            <a:pPr marL="0" indent="0">
              <a:buNone/>
            </a:pPr>
            <a:endParaRPr lang="en-GB" dirty="0" smtClean="0"/>
          </a:p>
          <a:p>
            <a:r>
              <a:rPr lang="en-GB" dirty="0" smtClean="0"/>
              <a:t>It is also open to ERCs to make regulations on any residuary item under Section 178 (1) read with Section 178 (2) (</a:t>
            </a:r>
            <a:r>
              <a:rPr lang="en-GB" dirty="0" err="1" smtClean="0"/>
              <a:t>Ze</a:t>
            </a:r>
            <a:r>
              <a:rPr lang="en-GB" dirty="0" smtClean="0"/>
              <a:t>)  or Section 181 (1) read with Section 181 (2) (</a:t>
            </a:r>
            <a:r>
              <a:rPr lang="en-GB" dirty="0" err="1" smtClean="0"/>
              <a:t>Zp</a:t>
            </a:r>
            <a:r>
              <a:rPr lang="en-GB" dirty="0" smtClean="0"/>
              <a:t>)</a:t>
            </a:r>
            <a:endParaRPr lang="en-GB" dirty="0"/>
          </a:p>
        </p:txBody>
      </p:sp>
      <p:sp>
        <p:nvSpPr>
          <p:cNvPr id="3" name="Title 2"/>
          <p:cNvSpPr>
            <a:spLocks noGrp="1"/>
          </p:cNvSpPr>
          <p:nvPr>
            <p:ph type="title"/>
          </p:nvPr>
        </p:nvSpPr>
        <p:spPr/>
        <p:txBody>
          <a:bodyPr/>
          <a:lstStyle/>
          <a:p>
            <a:r>
              <a:rPr lang="en-GB" dirty="0" err="1" smtClean="0"/>
              <a:t>Contd</a:t>
            </a:r>
            <a:r>
              <a:rPr lang="en-GB" dirty="0" smtClean="0"/>
              <a:t>..STATUS OF REGULATIONS</a:t>
            </a:r>
            <a:endParaRPr lang="en-GB" dirty="0"/>
          </a:p>
        </p:txBody>
      </p:sp>
    </p:spTree>
    <p:extLst>
      <p:ext uri="{BB962C8B-B14F-4D97-AF65-F5344CB8AC3E}">
        <p14:creationId xmlns:p14="http://schemas.microsoft.com/office/powerpoint/2010/main" xmlns="" val="32358763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Subordinate regulations as mentioned above, can be challenged under any of the following grounds: </a:t>
            </a:r>
          </a:p>
          <a:p>
            <a:pPr marL="759143" lvl="1" indent="-457200">
              <a:buFont typeface="+mj-lt"/>
              <a:buAutoNum type="alphaLcPeriod"/>
            </a:pPr>
            <a:r>
              <a:rPr lang="en-GB" dirty="0" smtClean="0"/>
              <a:t>Lack of legislative competence </a:t>
            </a:r>
          </a:p>
          <a:p>
            <a:pPr marL="759143" lvl="1" indent="-457200">
              <a:buFont typeface="+mj-lt"/>
              <a:buAutoNum type="alphaLcPeriod"/>
            </a:pPr>
            <a:r>
              <a:rPr lang="en-GB" dirty="0" smtClean="0"/>
              <a:t>Violation of fundamental rights under the Constitution </a:t>
            </a:r>
          </a:p>
          <a:p>
            <a:pPr marL="759143" lvl="1" indent="-457200">
              <a:buFont typeface="+mj-lt"/>
              <a:buAutoNum type="alphaLcPeriod"/>
            </a:pPr>
            <a:r>
              <a:rPr lang="en-GB" dirty="0" smtClean="0"/>
              <a:t>Violation of any other provision of the Constitution </a:t>
            </a:r>
          </a:p>
          <a:p>
            <a:pPr marL="759143" lvl="1" indent="-457200">
              <a:buFont typeface="+mj-lt"/>
              <a:buAutoNum type="alphaLcPeriod"/>
            </a:pPr>
            <a:r>
              <a:rPr lang="en-GB" dirty="0" smtClean="0"/>
              <a:t>Failure to conform to the statute under which it is made or exceeding the limits of authority conferred by the enabling act </a:t>
            </a:r>
            <a:endParaRPr lang="en-GB" dirty="0"/>
          </a:p>
        </p:txBody>
      </p:sp>
      <p:sp>
        <p:nvSpPr>
          <p:cNvPr id="3" name="Title 2"/>
          <p:cNvSpPr>
            <a:spLocks noGrp="1"/>
          </p:cNvSpPr>
          <p:nvPr>
            <p:ph type="title"/>
          </p:nvPr>
        </p:nvSpPr>
        <p:spPr/>
        <p:txBody>
          <a:bodyPr/>
          <a:lstStyle/>
          <a:p>
            <a:r>
              <a:rPr lang="en-GB" dirty="0" smtClean="0"/>
              <a:t>GROUNDS OF CHALLENGE </a:t>
            </a:r>
            <a:endParaRPr lang="en-GB" dirty="0"/>
          </a:p>
        </p:txBody>
      </p:sp>
    </p:spTree>
    <p:extLst>
      <p:ext uri="{BB962C8B-B14F-4D97-AF65-F5344CB8AC3E}">
        <p14:creationId xmlns:p14="http://schemas.microsoft.com/office/powerpoint/2010/main" xmlns="" val="31630793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The EA 2003 is a self contained comprehensive legislation which not only regulates generation, transmission &amp; distribution of electricity by public or private bodies but also ensures of special adjudicatory mechanism to deal with the grievance of any person aggrieved by any order made by the Appropriate Commissions  </a:t>
            </a:r>
            <a:endParaRPr lang="en-GB" dirty="0"/>
          </a:p>
        </p:txBody>
      </p:sp>
      <p:sp>
        <p:nvSpPr>
          <p:cNvPr id="3" name="Title 2"/>
          <p:cNvSpPr>
            <a:spLocks noGrp="1"/>
          </p:cNvSpPr>
          <p:nvPr>
            <p:ph type="title"/>
          </p:nvPr>
        </p:nvSpPr>
        <p:spPr/>
        <p:txBody>
          <a:bodyPr/>
          <a:lstStyle/>
          <a:p>
            <a:r>
              <a:rPr lang="en-GB" dirty="0" smtClean="0"/>
              <a:t>REASONING/OBSERVATIONS </a:t>
            </a:r>
            <a:endParaRPr lang="en-GB" dirty="0"/>
          </a:p>
        </p:txBody>
      </p:sp>
    </p:spTree>
    <p:extLst>
      <p:ext uri="{BB962C8B-B14F-4D97-AF65-F5344CB8AC3E}">
        <p14:creationId xmlns:p14="http://schemas.microsoft.com/office/powerpoint/2010/main" xmlns="" val="38110865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Can a SERC entertain an application relating to grievance of an consumer?</a:t>
            </a:r>
          </a:p>
          <a:p>
            <a:pPr marL="301943" lvl="1" indent="0">
              <a:buNone/>
            </a:pPr>
            <a:endParaRPr lang="en-GB" dirty="0" smtClean="0"/>
          </a:p>
          <a:p>
            <a:pPr marL="301943" lvl="1" indent="0">
              <a:buNone/>
            </a:pPr>
            <a:r>
              <a:rPr lang="en-GB" b="1" dirty="0" smtClean="0"/>
              <a:t>Law laid down by SC </a:t>
            </a:r>
          </a:p>
          <a:p>
            <a:pPr marL="301943" lvl="1" indent="0">
              <a:buNone/>
            </a:pPr>
            <a:endParaRPr lang="en-GB" b="1" dirty="0"/>
          </a:p>
          <a:p>
            <a:pPr marL="301943" lvl="1" indent="0">
              <a:buNone/>
            </a:pPr>
            <a:r>
              <a:rPr lang="en-GB" dirty="0" smtClean="0"/>
              <a:t>MERC Vs Reliance Energy Limited &amp; Others decided on 14</a:t>
            </a:r>
            <a:r>
              <a:rPr lang="en-GB" baseline="30000" dirty="0" smtClean="0"/>
              <a:t>th</a:t>
            </a:r>
            <a:r>
              <a:rPr lang="en-GB" dirty="0" smtClean="0"/>
              <a:t> August 2007</a:t>
            </a:r>
          </a:p>
          <a:p>
            <a:pPr lvl="1"/>
            <a:endParaRPr lang="en-GB" dirty="0" smtClean="0"/>
          </a:p>
          <a:p>
            <a:pPr marL="301943" lvl="1" indent="0">
              <a:buNone/>
            </a:pPr>
            <a:endParaRPr lang="en-GB" dirty="0"/>
          </a:p>
        </p:txBody>
      </p:sp>
      <p:sp>
        <p:nvSpPr>
          <p:cNvPr id="3" name="Title 2"/>
          <p:cNvSpPr>
            <a:spLocks noGrp="1"/>
          </p:cNvSpPr>
          <p:nvPr>
            <p:ph type="title"/>
          </p:nvPr>
        </p:nvSpPr>
        <p:spPr/>
        <p:txBody>
          <a:bodyPr/>
          <a:lstStyle/>
          <a:p>
            <a:r>
              <a:rPr lang="en-GB" dirty="0" smtClean="0"/>
              <a:t>POINT FOR CONSIDERATION</a:t>
            </a:r>
            <a:endParaRPr lang="en-GB" dirty="0"/>
          </a:p>
        </p:txBody>
      </p:sp>
    </p:spTree>
    <p:extLst>
      <p:ext uri="{BB962C8B-B14F-4D97-AF65-F5344CB8AC3E}">
        <p14:creationId xmlns:p14="http://schemas.microsoft.com/office/powerpoint/2010/main" xmlns="" val="15356547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GB" dirty="0" smtClean="0"/>
              <a:t>According to Section 86 (1) (f), SERC has only powers to adjudicate upon disputes between the licensees &amp; generating companies.</a:t>
            </a:r>
          </a:p>
          <a:p>
            <a:r>
              <a:rPr lang="en-GB" dirty="0" smtClean="0"/>
              <a:t>SERC cannot adjudicate disputes relating to grievances of individual consumers </a:t>
            </a:r>
          </a:p>
          <a:p>
            <a:r>
              <a:rPr lang="en-GB" dirty="0" smtClean="0"/>
              <a:t>Under Section 128, SERC can make investigation of certain matters where it is satisfied that the licensee has failed to comply with any of the conditions of the license or failed to comply with any of the provisions of the Act or the rules &amp; regulations made there-under</a:t>
            </a:r>
          </a:p>
        </p:txBody>
      </p:sp>
      <p:sp>
        <p:nvSpPr>
          <p:cNvPr id="3" name="Title 2"/>
          <p:cNvSpPr>
            <a:spLocks noGrp="1"/>
          </p:cNvSpPr>
          <p:nvPr>
            <p:ph type="title"/>
          </p:nvPr>
        </p:nvSpPr>
        <p:spPr/>
        <p:txBody>
          <a:bodyPr/>
          <a:lstStyle/>
          <a:p>
            <a:r>
              <a:rPr lang="en-GB" dirty="0" smtClean="0"/>
              <a:t>RULING </a:t>
            </a:r>
            <a:endParaRPr lang="en-GB" dirty="0"/>
          </a:p>
        </p:txBody>
      </p:sp>
    </p:spTree>
    <p:extLst>
      <p:ext uri="{BB962C8B-B14F-4D97-AF65-F5344CB8AC3E}">
        <p14:creationId xmlns:p14="http://schemas.microsoft.com/office/powerpoint/2010/main" xmlns="" val="33500839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GB" dirty="0" smtClean="0"/>
              <a:t>Section 128 (6), empowers the SERC to take any action against the licensee or the generating company </a:t>
            </a:r>
          </a:p>
          <a:p>
            <a:pPr marL="0" indent="0">
              <a:buNone/>
            </a:pPr>
            <a:endParaRPr lang="en-GB" dirty="0" smtClean="0"/>
          </a:p>
          <a:p>
            <a:r>
              <a:rPr lang="en-GB" dirty="0" smtClean="0"/>
              <a:t>Under Section 42 (5) of the Act, a proper forum for </a:t>
            </a:r>
            <a:r>
              <a:rPr lang="en-GB" dirty="0" err="1" smtClean="0"/>
              <a:t>redressal</a:t>
            </a:r>
            <a:r>
              <a:rPr lang="en-GB" dirty="0" smtClean="0"/>
              <a:t> of grievances of consumers has been created by SERC. Therefore all individual grievances of consumers have to be raised before this forum only. We (SC) fail to understand how could the Commission acquire jurisdiction to decide the matter relating to the consumers. When an individual consumer has a grievance, he can approach the forum established under sub section 5 of the Section 42 of the Act.</a:t>
            </a:r>
          </a:p>
        </p:txBody>
      </p:sp>
      <p:sp>
        <p:nvSpPr>
          <p:cNvPr id="3" name="Title 2"/>
          <p:cNvSpPr>
            <a:spLocks noGrp="1"/>
          </p:cNvSpPr>
          <p:nvPr>
            <p:ph type="title"/>
          </p:nvPr>
        </p:nvSpPr>
        <p:spPr/>
        <p:txBody>
          <a:bodyPr/>
          <a:lstStyle/>
          <a:p>
            <a:r>
              <a:rPr lang="en-GB" dirty="0" err="1" smtClean="0"/>
              <a:t>Contd</a:t>
            </a:r>
            <a:r>
              <a:rPr lang="en-GB" dirty="0" smtClean="0"/>
              <a:t>..RULING</a:t>
            </a:r>
            <a:endParaRPr lang="en-GB" dirty="0"/>
          </a:p>
        </p:txBody>
      </p:sp>
    </p:spTree>
    <p:extLst>
      <p:ext uri="{BB962C8B-B14F-4D97-AF65-F5344CB8AC3E}">
        <p14:creationId xmlns:p14="http://schemas.microsoft.com/office/powerpoint/2010/main" xmlns="" val="6380479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Benchmark against which actual performance is to be measured </a:t>
            </a:r>
          </a:p>
          <a:p>
            <a:pPr marL="0" indent="0">
              <a:buNone/>
            </a:pPr>
            <a:endParaRPr lang="en-GB" dirty="0" smtClean="0"/>
          </a:p>
          <a:p>
            <a:r>
              <a:rPr lang="en-GB" dirty="0" smtClean="0"/>
              <a:t>Benchmark is the standard or a set of standards, used as a point of reference for evaluating performance or level of quality of service </a:t>
            </a:r>
          </a:p>
          <a:p>
            <a:endParaRPr lang="en-GB" dirty="0"/>
          </a:p>
        </p:txBody>
      </p:sp>
      <p:sp>
        <p:nvSpPr>
          <p:cNvPr id="3" name="Title 2"/>
          <p:cNvSpPr>
            <a:spLocks noGrp="1"/>
          </p:cNvSpPr>
          <p:nvPr>
            <p:ph type="title"/>
          </p:nvPr>
        </p:nvSpPr>
        <p:spPr/>
        <p:txBody>
          <a:bodyPr>
            <a:normAutofit fontScale="90000"/>
          </a:bodyPr>
          <a:lstStyle/>
          <a:p>
            <a:r>
              <a:rPr lang="en-GB" dirty="0" smtClean="0"/>
              <a:t>STANDARD OF PERFORMANCE FOR DISTRIBUTION LICENSES</a:t>
            </a:r>
            <a:endParaRPr lang="en-GB" dirty="0"/>
          </a:p>
        </p:txBody>
      </p:sp>
    </p:spTree>
    <p:extLst>
      <p:ext uri="{BB962C8B-B14F-4D97-AF65-F5344CB8AC3E}">
        <p14:creationId xmlns:p14="http://schemas.microsoft.com/office/powerpoint/2010/main" xmlns="" val="22320677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GB" dirty="0" smtClean="0"/>
              <a:t>Both are very important aspects but often neglected by the licensees</a:t>
            </a:r>
          </a:p>
          <a:p>
            <a:r>
              <a:rPr lang="en-GB" dirty="0" smtClean="0"/>
              <a:t>Quality of supply relates to continuity of supply, voltage of supply &amp; frequency of supply  </a:t>
            </a:r>
          </a:p>
          <a:p>
            <a:r>
              <a:rPr lang="en-GB" dirty="0" smtClean="0"/>
              <a:t>Even arise of account of licensees’ failure to give advance notice for rostering of supply </a:t>
            </a:r>
          </a:p>
        </p:txBody>
      </p:sp>
      <p:sp>
        <p:nvSpPr>
          <p:cNvPr id="3" name="Title 2"/>
          <p:cNvSpPr>
            <a:spLocks noGrp="1"/>
          </p:cNvSpPr>
          <p:nvPr>
            <p:ph type="title"/>
          </p:nvPr>
        </p:nvSpPr>
        <p:spPr/>
        <p:txBody>
          <a:bodyPr>
            <a:normAutofit fontScale="90000"/>
          </a:bodyPr>
          <a:lstStyle/>
          <a:p>
            <a:r>
              <a:rPr lang="en-GB" dirty="0" smtClean="0"/>
              <a:t>	QUALITY OF SUPPLY &amp; SERVICE </a:t>
            </a:r>
            <a:endParaRPr lang="en-GB" dirty="0"/>
          </a:p>
        </p:txBody>
      </p:sp>
    </p:spTree>
    <p:extLst>
      <p:ext uri="{BB962C8B-B14F-4D97-AF65-F5344CB8AC3E}">
        <p14:creationId xmlns:p14="http://schemas.microsoft.com/office/powerpoint/2010/main" xmlns="" val="4892544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A public authority or an organ of the State responsible for exercising autonomous authority</a:t>
            </a:r>
          </a:p>
          <a:p>
            <a:endParaRPr lang="en-GB" dirty="0" smtClean="0"/>
          </a:p>
          <a:p>
            <a:endParaRPr lang="en-GB" dirty="0"/>
          </a:p>
          <a:p>
            <a:r>
              <a:rPr lang="en-GB" dirty="0" smtClean="0"/>
              <a:t>Is independent of other branches and arms of State </a:t>
            </a:r>
            <a:r>
              <a:rPr lang="en-GB" dirty="0"/>
              <a:t>G</a:t>
            </a:r>
            <a:r>
              <a:rPr lang="en-GB" dirty="0" smtClean="0"/>
              <a:t>overnment </a:t>
            </a:r>
          </a:p>
          <a:p>
            <a:pPr marL="0" indent="0">
              <a:buNone/>
            </a:pPr>
            <a:endParaRPr lang="en-GB" dirty="0"/>
          </a:p>
        </p:txBody>
      </p:sp>
      <p:sp>
        <p:nvSpPr>
          <p:cNvPr id="3" name="Title 2"/>
          <p:cNvSpPr>
            <a:spLocks noGrp="1"/>
          </p:cNvSpPr>
          <p:nvPr>
            <p:ph type="title"/>
          </p:nvPr>
        </p:nvSpPr>
        <p:spPr/>
        <p:txBody>
          <a:bodyPr>
            <a:normAutofit fontScale="90000"/>
          </a:bodyPr>
          <a:lstStyle/>
          <a:p>
            <a:r>
              <a:rPr lang="en-GB" dirty="0" smtClean="0"/>
              <a:t>WHO IS ELECTRICITY REGULATOR?</a:t>
            </a:r>
            <a:endParaRPr lang="en-GB" dirty="0"/>
          </a:p>
        </p:txBody>
      </p:sp>
    </p:spTree>
    <p:extLst>
      <p:ext uri="{BB962C8B-B14F-4D97-AF65-F5344CB8AC3E}">
        <p14:creationId xmlns:p14="http://schemas.microsoft.com/office/powerpoint/2010/main" xmlns="" val="19982484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GB" dirty="0"/>
              <a:t>Quality of services covers various other aspects –</a:t>
            </a:r>
          </a:p>
          <a:p>
            <a:pPr marL="759143" lvl="1" indent="-457200">
              <a:buFont typeface="+mj-lt"/>
              <a:buAutoNum type="alphaLcPeriod"/>
            </a:pPr>
            <a:r>
              <a:rPr lang="en-GB" dirty="0"/>
              <a:t>They are either of minor nature such as fuse blown out, MCB tripped, service line snapped or broken</a:t>
            </a:r>
          </a:p>
          <a:p>
            <a:pPr marL="759143" lvl="1" indent="-457200">
              <a:buFont typeface="+mj-lt"/>
              <a:buAutoNum type="alphaLcPeriod"/>
            </a:pPr>
            <a:r>
              <a:rPr lang="en-GB" dirty="0"/>
              <a:t>OR of major nature such as distribution transformer failed or burnt, fault in distribution line, HT mains failed due to problem in the Sub-station etc..</a:t>
            </a:r>
          </a:p>
          <a:p>
            <a:r>
              <a:rPr lang="en-GB" dirty="0" smtClean="0"/>
              <a:t>Addressing quality of supply &amp; services or areas which have remained weak even after more than a decade of the Act having come into force</a:t>
            </a:r>
          </a:p>
          <a:p>
            <a:r>
              <a:rPr lang="en-GB" dirty="0" smtClean="0"/>
              <a:t>Perception of consumers is not </a:t>
            </a:r>
            <a:r>
              <a:rPr lang="en-GB" dirty="0" err="1" smtClean="0"/>
              <a:t>upto</a:t>
            </a:r>
            <a:r>
              <a:rPr lang="en-GB" dirty="0" smtClean="0"/>
              <a:t> the mark</a:t>
            </a:r>
          </a:p>
        </p:txBody>
      </p:sp>
      <p:sp>
        <p:nvSpPr>
          <p:cNvPr id="3" name="Title 2"/>
          <p:cNvSpPr>
            <a:spLocks noGrp="1"/>
          </p:cNvSpPr>
          <p:nvPr>
            <p:ph type="title"/>
          </p:nvPr>
        </p:nvSpPr>
        <p:spPr/>
        <p:txBody>
          <a:bodyPr>
            <a:normAutofit fontScale="90000"/>
          </a:bodyPr>
          <a:lstStyle/>
          <a:p>
            <a:r>
              <a:rPr lang="en-GB" dirty="0" smtClean="0"/>
              <a:t>Contd..</a:t>
            </a:r>
            <a:r>
              <a:rPr lang="en-GB" dirty="0"/>
              <a:t> QUALITY OF SUPPLY &amp; SERVICE </a:t>
            </a:r>
          </a:p>
        </p:txBody>
      </p:sp>
    </p:spTree>
    <p:extLst>
      <p:ext uri="{BB962C8B-B14F-4D97-AF65-F5344CB8AC3E}">
        <p14:creationId xmlns:p14="http://schemas.microsoft.com/office/powerpoint/2010/main" xmlns="" val="26775970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Preamble – “Protecting Interests of Consumers”</a:t>
            </a:r>
          </a:p>
          <a:p>
            <a:pPr marL="0" indent="0">
              <a:buNone/>
            </a:pPr>
            <a:endParaRPr lang="en-GB" dirty="0" smtClean="0"/>
          </a:p>
          <a:p>
            <a:r>
              <a:rPr lang="en-GB" dirty="0" smtClean="0"/>
              <a:t>Section 42 </a:t>
            </a:r>
          </a:p>
          <a:p>
            <a:pPr lvl="1">
              <a:buFont typeface="Symbol" panose="05050102010706020507" pitchFamily="18" charset="2"/>
              <a:buChar char=""/>
            </a:pPr>
            <a:r>
              <a:rPr lang="en-GB" dirty="0" smtClean="0"/>
              <a:t>Provides, Inter alia, Establishment of CGRF for settling consumers’ grievances</a:t>
            </a:r>
          </a:p>
          <a:p>
            <a:pPr lvl="1">
              <a:buFont typeface="Symbol" panose="05050102010706020507" pitchFamily="18" charset="2"/>
              <a:buChar char=""/>
            </a:pPr>
            <a:r>
              <a:rPr lang="en-GB" dirty="0" smtClean="0"/>
              <a:t>Also provides for a channel of Appeal to the Ombudsman in the event of non- </a:t>
            </a:r>
            <a:r>
              <a:rPr lang="en-GB" dirty="0" err="1" smtClean="0"/>
              <a:t>redressal</a:t>
            </a:r>
            <a:r>
              <a:rPr lang="en-GB" dirty="0" smtClean="0"/>
              <a:t> of grievances at CGRF level </a:t>
            </a:r>
            <a:endParaRPr lang="en-GB" dirty="0"/>
          </a:p>
        </p:txBody>
      </p:sp>
      <p:sp>
        <p:nvSpPr>
          <p:cNvPr id="3" name="Title 2"/>
          <p:cNvSpPr>
            <a:spLocks noGrp="1"/>
          </p:cNvSpPr>
          <p:nvPr>
            <p:ph type="title"/>
          </p:nvPr>
        </p:nvSpPr>
        <p:spPr/>
        <p:txBody>
          <a:bodyPr/>
          <a:lstStyle/>
          <a:p>
            <a:r>
              <a:rPr lang="en-GB" dirty="0" smtClean="0"/>
              <a:t>LEGAL FRAMEWORK – EA 2003</a:t>
            </a:r>
            <a:endParaRPr lang="en-GB" dirty="0"/>
          </a:p>
        </p:txBody>
      </p:sp>
    </p:spTree>
    <p:extLst>
      <p:ext uri="{BB962C8B-B14F-4D97-AF65-F5344CB8AC3E}">
        <p14:creationId xmlns:p14="http://schemas.microsoft.com/office/powerpoint/2010/main" xmlns="" val="23788771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Section 43 </a:t>
            </a:r>
          </a:p>
          <a:p>
            <a:pPr lvl="1">
              <a:buFont typeface="Symbol" panose="05050102010706020507" pitchFamily="18" charset="2"/>
              <a:buChar char=""/>
            </a:pPr>
            <a:r>
              <a:rPr lang="en-GB" dirty="0" smtClean="0"/>
              <a:t>Universal service obligation</a:t>
            </a:r>
          </a:p>
          <a:p>
            <a:pPr lvl="1">
              <a:buFont typeface="Symbol" panose="05050102010706020507" pitchFamily="18" charset="2"/>
              <a:buChar char=""/>
            </a:pPr>
            <a:r>
              <a:rPr lang="en-GB" dirty="0" smtClean="0"/>
              <a:t>Duty to give supply/connection on request: within 1 month after receipt of application provided no extension of distribution mains, or commissioning of new sub-stations is required. </a:t>
            </a:r>
          </a:p>
          <a:p>
            <a:pPr lvl="1">
              <a:buFont typeface="Symbol" panose="05050102010706020507" pitchFamily="18" charset="2"/>
              <a:buChar char=""/>
            </a:pPr>
            <a:r>
              <a:rPr lang="en-GB" dirty="0" smtClean="0"/>
              <a:t>In-case of failure to supply electricity within the specified period, the licensee is liable to a penalty extending to INR 1000 to each day of default.</a:t>
            </a:r>
            <a:endParaRPr lang="en-GB" dirty="0"/>
          </a:p>
        </p:txBody>
      </p:sp>
      <p:sp>
        <p:nvSpPr>
          <p:cNvPr id="3" name="Title 2"/>
          <p:cNvSpPr>
            <a:spLocks noGrp="1"/>
          </p:cNvSpPr>
          <p:nvPr>
            <p:ph type="title"/>
          </p:nvPr>
        </p:nvSpPr>
        <p:spPr/>
        <p:txBody>
          <a:bodyPr>
            <a:normAutofit fontScale="90000"/>
          </a:bodyPr>
          <a:lstStyle/>
          <a:p>
            <a:r>
              <a:rPr lang="en-GB" dirty="0" smtClean="0"/>
              <a:t>Contd..</a:t>
            </a:r>
            <a:r>
              <a:rPr lang="en-GB" dirty="0"/>
              <a:t> LEGAL FRAMEWORK – EA 2003</a:t>
            </a:r>
          </a:p>
        </p:txBody>
      </p:sp>
    </p:spTree>
    <p:extLst>
      <p:ext uri="{BB962C8B-B14F-4D97-AF65-F5344CB8AC3E}">
        <p14:creationId xmlns:p14="http://schemas.microsoft.com/office/powerpoint/2010/main" xmlns="" val="1011664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Section 55  - Supply through a correct meter</a:t>
            </a:r>
          </a:p>
          <a:p>
            <a:pPr marL="0" indent="0">
              <a:buNone/>
            </a:pPr>
            <a:endParaRPr lang="en-GB" dirty="0" smtClean="0"/>
          </a:p>
          <a:p>
            <a:r>
              <a:rPr lang="en-GB" dirty="0" smtClean="0"/>
              <a:t>Section 56 -  </a:t>
            </a:r>
          </a:p>
          <a:p>
            <a:pPr lvl="1">
              <a:buFont typeface="Symbol" panose="05050102010706020507" pitchFamily="18" charset="2"/>
              <a:buChar char=""/>
            </a:pPr>
            <a:r>
              <a:rPr lang="en-GB" dirty="0" smtClean="0"/>
              <a:t>No sum due from a consumer recoverable after a period of 2 years</a:t>
            </a:r>
          </a:p>
          <a:p>
            <a:pPr lvl="1">
              <a:buFont typeface="Symbol" panose="05050102010706020507" pitchFamily="18" charset="2"/>
              <a:buChar char=""/>
            </a:pPr>
            <a:r>
              <a:rPr lang="en-GB" dirty="0" smtClean="0"/>
              <a:t>Unless such a sum is shown as arrears continuously from the date such sum first became due</a:t>
            </a:r>
          </a:p>
          <a:p>
            <a:endParaRPr lang="en-GB" dirty="0"/>
          </a:p>
        </p:txBody>
      </p:sp>
      <p:sp>
        <p:nvSpPr>
          <p:cNvPr id="3" name="Title 2"/>
          <p:cNvSpPr>
            <a:spLocks noGrp="1"/>
          </p:cNvSpPr>
          <p:nvPr>
            <p:ph type="title"/>
          </p:nvPr>
        </p:nvSpPr>
        <p:spPr/>
        <p:txBody>
          <a:bodyPr>
            <a:normAutofit fontScale="90000"/>
          </a:bodyPr>
          <a:lstStyle/>
          <a:p>
            <a:r>
              <a:rPr lang="en-GB" dirty="0" smtClean="0"/>
              <a:t>Contd..</a:t>
            </a:r>
            <a:r>
              <a:rPr lang="en-GB" dirty="0"/>
              <a:t> LEGAL FRAMEWORK – EA 2003</a:t>
            </a:r>
          </a:p>
        </p:txBody>
      </p:sp>
    </p:spTree>
    <p:extLst>
      <p:ext uri="{BB962C8B-B14F-4D97-AF65-F5344CB8AC3E}">
        <p14:creationId xmlns:p14="http://schemas.microsoft.com/office/powerpoint/2010/main" xmlns="" val="33217202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GB" dirty="0" smtClean="0"/>
              <a:t>Section 57, 58 &amp; 59 specifically deals with issues concerning standards of performance (SOP)</a:t>
            </a:r>
          </a:p>
          <a:p>
            <a:r>
              <a:rPr lang="en-GB" dirty="0" smtClean="0"/>
              <a:t>Sub section  (1) of Section 57 stipulates that the Commission in consultation with the licensees and persons likely to be effected, shall specify SOP of a licensee or class of licensees’</a:t>
            </a:r>
          </a:p>
          <a:p>
            <a:r>
              <a:rPr lang="en-GB" dirty="0" smtClean="0"/>
              <a:t>Sub Section (2) of Section 57 provides that if a licensee fails to meet the standards specified under sub section (1), without prejudice to any penalty that may be imposed or prosecution that may be initiated, he shall be liable to pay compensation determined by the Commission to the affected persons</a:t>
            </a:r>
            <a:endParaRPr lang="en-GB" dirty="0"/>
          </a:p>
        </p:txBody>
      </p:sp>
      <p:sp>
        <p:nvSpPr>
          <p:cNvPr id="3" name="Title 2"/>
          <p:cNvSpPr>
            <a:spLocks noGrp="1"/>
          </p:cNvSpPr>
          <p:nvPr>
            <p:ph type="title"/>
          </p:nvPr>
        </p:nvSpPr>
        <p:spPr/>
        <p:txBody>
          <a:bodyPr>
            <a:normAutofit fontScale="90000"/>
          </a:bodyPr>
          <a:lstStyle/>
          <a:p>
            <a:r>
              <a:rPr lang="en-GB" dirty="0" smtClean="0"/>
              <a:t>Contd..</a:t>
            </a:r>
            <a:r>
              <a:rPr lang="en-GB" dirty="0"/>
              <a:t> LEGAL FRAMEWORK – EA 2003</a:t>
            </a:r>
          </a:p>
        </p:txBody>
      </p:sp>
    </p:spTree>
    <p:extLst>
      <p:ext uri="{BB962C8B-B14F-4D97-AF65-F5344CB8AC3E}">
        <p14:creationId xmlns:p14="http://schemas.microsoft.com/office/powerpoint/2010/main" xmlns="" val="20716067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r>
              <a:rPr lang="en-GB" dirty="0" smtClean="0"/>
              <a:t>Before determination of compensation, the concerned licensee is given reasonable opportunity of being heard</a:t>
            </a:r>
          </a:p>
          <a:p>
            <a:r>
              <a:rPr lang="en-GB" dirty="0" smtClean="0"/>
              <a:t>The Commission has to specify different SOP by licensee in exercise of the powers vested in it under Section 58</a:t>
            </a:r>
          </a:p>
          <a:p>
            <a:r>
              <a:rPr lang="en-GB" dirty="0" smtClean="0"/>
              <a:t>Under sub section (1) of Section 59 every licensee within the period specified by the Commission has to furnish the following information  -</a:t>
            </a:r>
          </a:p>
          <a:p>
            <a:pPr marL="759143" lvl="1" indent="-457200">
              <a:buFont typeface="+mj-lt"/>
              <a:buAutoNum type="alphaLcPeriod"/>
            </a:pPr>
            <a:r>
              <a:rPr lang="en-GB" dirty="0" smtClean="0"/>
              <a:t>The level of performance achieved under sub section (1) of Section 57</a:t>
            </a:r>
            <a:endParaRPr lang="en-GB" dirty="0"/>
          </a:p>
        </p:txBody>
      </p:sp>
      <p:sp>
        <p:nvSpPr>
          <p:cNvPr id="3" name="Title 2"/>
          <p:cNvSpPr>
            <a:spLocks noGrp="1"/>
          </p:cNvSpPr>
          <p:nvPr>
            <p:ph type="title"/>
          </p:nvPr>
        </p:nvSpPr>
        <p:spPr/>
        <p:txBody>
          <a:bodyPr>
            <a:normAutofit fontScale="90000"/>
          </a:bodyPr>
          <a:lstStyle/>
          <a:p>
            <a:r>
              <a:rPr lang="en-GB" dirty="0" smtClean="0"/>
              <a:t>Contd..</a:t>
            </a:r>
            <a:r>
              <a:rPr lang="en-GB" dirty="0"/>
              <a:t> LEGAL FRAMEWORK – EA 2003</a:t>
            </a:r>
          </a:p>
        </p:txBody>
      </p:sp>
    </p:spTree>
    <p:extLst>
      <p:ext uri="{BB962C8B-B14F-4D97-AF65-F5344CB8AC3E}">
        <p14:creationId xmlns:p14="http://schemas.microsoft.com/office/powerpoint/2010/main" xmlns="" val="38413150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759143" lvl="1" indent="-457200">
              <a:buFont typeface="+mj-lt"/>
              <a:buAutoNum type="alphaLcPeriod" startAt="2"/>
            </a:pPr>
            <a:r>
              <a:rPr lang="en-GB" dirty="0" smtClean="0"/>
              <a:t>The number of cases in which compensation was made under sub section (2) of Section 57 and the aggregate amount of compensation</a:t>
            </a:r>
          </a:p>
          <a:p>
            <a:r>
              <a:rPr lang="en-GB" sz="2000" dirty="0" smtClean="0"/>
              <a:t>Under sub section (2) of Section 59, the Commission shall arrange for the publication of the information furnished to it, at least once every year</a:t>
            </a:r>
          </a:p>
          <a:p>
            <a:pPr marL="0" indent="0">
              <a:buNone/>
            </a:pPr>
            <a:endParaRPr lang="en-GB" sz="2000" dirty="0" smtClean="0"/>
          </a:p>
          <a:p>
            <a:r>
              <a:rPr lang="en-GB" sz="2000" dirty="0" smtClean="0"/>
              <a:t>Section 86 – relating to functions of State Commission provides under </a:t>
            </a:r>
            <a:r>
              <a:rPr lang="en-GB" sz="2000" dirty="0"/>
              <a:t>Sub section (1) </a:t>
            </a:r>
            <a:r>
              <a:rPr lang="en-GB" sz="2000" dirty="0" smtClean="0"/>
              <a:t>(</a:t>
            </a:r>
            <a:r>
              <a:rPr lang="en-GB" sz="2000" dirty="0"/>
              <a:t>i</a:t>
            </a:r>
            <a:r>
              <a:rPr lang="en-GB" sz="2000" dirty="0" smtClean="0"/>
              <a:t>) that SERCs specify or enforce standards w.r.t quality, continuity &amp; reliability of service by the licensees’  </a:t>
            </a:r>
          </a:p>
        </p:txBody>
      </p:sp>
      <p:sp>
        <p:nvSpPr>
          <p:cNvPr id="3" name="Title 2"/>
          <p:cNvSpPr>
            <a:spLocks noGrp="1"/>
          </p:cNvSpPr>
          <p:nvPr>
            <p:ph type="title"/>
          </p:nvPr>
        </p:nvSpPr>
        <p:spPr/>
        <p:txBody>
          <a:bodyPr>
            <a:normAutofit fontScale="90000"/>
          </a:bodyPr>
          <a:lstStyle/>
          <a:p>
            <a:r>
              <a:rPr lang="en-GB" dirty="0" smtClean="0"/>
              <a:t>Contd..</a:t>
            </a:r>
            <a:r>
              <a:rPr lang="en-GB" dirty="0"/>
              <a:t> LEGAL FRAMEWORK – EA 2003</a:t>
            </a:r>
          </a:p>
        </p:txBody>
      </p:sp>
    </p:spTree>
    <p:extLst>
      <p:ext uri="{BB962C8B-B14F-4D97-AF65-F5344CB8AC3E}">
        <p14:creationId xmlns:p14="http://schemas.microsoft.com/office/powerpoint/2010/main" xmlns="" val="41370836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r>
              <a:rPr lang="en-GB" dirty="0" smtClean="0"/>
              <a:t>Section 181 – relating to powers of the State Commissions to make regulations provides under - </a:t>
            </a:r>
          </a:p>
          <a:p>
            <a:pPr marL="759143" lvl="1" indent="-457200">
              <a:buFont typeface="+mj-lt"/>
              <a:buAutoNum type="alphaLcPeriod"/>
            </a:pPr>
            <a:r>
              <a:rPr lang="en-GB" dirty="0" smtClean="0"/>
              <a:t>Sub section (2)(s), the time and manner of settlement of grievances under Section 42 (7)</a:t>
            </a:r>
          </a:p>
          <a:p>
            <a:pPr marL="759143" lvl="1" indent="-457200">
              <a:buFont typeface="+mj-lt"/>
              <a:buAutoNum type="alphaLcPeriod"/>
            </a:pPr>
            <a:r>
              <a:rPr lang="en-GB" dirty="0" smtClean="0"/>
              <a:t>Sub section (2) (t), the period for the purposes specified under Section 43 (1)</a:t>
            </a:r>
          </a:p>
          <a:p>
            <a:pPr marL="759143" lvl="1" indent="-457200">
              <a:buFont typeface="+mj-lt"/>
              <a:buAutoNum type="alphaLcPeriod"/>
            </a:pPr>
            <a:r>
              <a:rPr lang="en-GB" dirty="0" smtClean="0"/>
              <a:t>Sub section (2) (</a:t>
            </a:r>
            <a:r>
              <a:rPr lang="en-GB" dirty="0" err="1" smtClean="0"/>
              <a:t>za</a:t>
            </a:r>
            <a:r>
              <a:rPr lang="en-GB" dirty="0" smtClean="0"/>
              <a:t>), the SOP of a licensee or a class of licensees under Section 57 (1)</a:t>
            </a:r>
          </a:p>
          <a:p>
            <a:pPr marL="759143" lvl="1" indent="-457200">
              <a:buFont typeface="+mj-lt"/>
              <a:buAutoNum type="alphaLcPeriod"/>
            </a:pPr>
            <a:r>
              <a:rPr lang="en-GB" dirty="0" smtClean="0"/>
              <a:t>Sub section (2) (</a:t>
            </a:r>
            <a:r>
              <a:rPr lang="en-GB" dirty="0" err="1" smtClean="0"/>
              <a:t>zb</a:t>
            </a:r>
            <a:r>
              <a:rPr lang="en-GB" dirty="0" smtClean="0"/>
              <a:t>), the period within which information is to be furnished by the licensee under Section 59 (1) </a:t>
            </a:r>
          </a:p>
        </p:txBody>
      </p:sp>
      <p:sp>
        <p:nvSpPr>
          <p:cNvPr id="3" name="Title 2"/>
          <p:cNvSpPr>
            <a:spLocks noGrp="1"/>
          </p:cNvSpPr>
          <p:nvPr>
            <p:ph type="title"/>
          </p:nvPr>
        </p:nvSpPr>
        <p:spPr/>
        <p:txBody>
          <a:bodyPr>
            <a:normAutofit fontScale="90000"/>
          </a:bodyPr>
          <a:lstStyle/>
          <a:p>
            <a:r>
              <a:rPr lang="en-GB" dirty="0" smtClean="0"/>
              <a:t>Contd..</a:t>
            </a:r>
            <a:r>
              <a:rPr lang="en-GB" dirty="0"/>
              <a:t> LEGAL FRAMEWORK – EA 2003</a:t>
            </a:r>
          </a:p>
        </p:txBody>
      </p:sp>
    </p:spTree>
    <p:extLst>
      <p:ext uri="{BB962C8B-B14F-4D97-AF65-F5344CB8AC3E}">
        <p14:creationId xmlns:p14="http://schemas.microsoft.com/office/powerpoint/2010/main" xmlns="" val="24150349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GB" b="1" dirty="0" smtClean="0"/>
              <a:t>National Electricity Policy</a:t>
            </a:r>
          </a:p>
          <a:p>
            <a:pPr marL="301943" lvl="1" indent="0">
              <a:buNone/>
            </a:pPr>
            <a:r>
              <a:rPr lang="en-GB" dirty="0" smtClean="0"/>
              <a:t>Clause 5.13 provides that </a:t>
            </a:r>
          </a:p>
          <a:p>
            <a:pPr marL="301943" lvl="1" indent="0">
              <a:buNone/>
            </a:pPr>
            <a:r>
              <a:rPr lang="en-GB" dirty="0" smtClean="0"/>
              <a:t>“…Commissions should regulate utilities based on pre-determined indices on quality of power supply. Parameters should include, amongst others, frequency &amp; duration of interruption, voltage parameters, harmonics, transformer failure rates, waiting time for restoration of supply, percentage of defective meters and waiting list of new connections.</a:t>
            </a:r>
            <a:endParaRPr lang="en-GB" dirty="0"/>
          </a:p>
        </p:txBody>
      </p:sp>
      <p:sp>
        <p:nvSpPr>
          <p:cNvPr id="3" name="Title 2"/>
          <p:cNvSpPr>
            <a:spLocks noGrp="1"/>
          </p:cNvSpPr>
          <p:nvPr>
            <p:ph type="title"/>
          </p:nvPr>
        </p:nvSpPr>
        <p:spPr/>
        <p:txBody>
          <a:bodyPr>
            <a:normAutofit fontScale="90000"/>
          </a:bodyPr>
          <a:lstStyle/>
          <a:p>
            <a:r>
              <a:rPr lang="en-GB" dirty="0" smtClean="0"/>
              <a:t>Contd..</a:t>
            </a:r>
            <a:r>
              <a:rPr lang="en-GB" dirty="0"/>
              <a:t> LEGAL FRAMEWORK – EA 2003</a:t>
            </a:r>
          </a:p>
        </p:txBody>
      </p:sp>
    </p:spTree>
    <p:extLst>
      <p:ext uri="{BB962C8B-B14F-4D97-AF65-F5344CB8AC3E}">
        <p14:creationId xmlns:p14="http://schemas.microsoft.com/office/powerpoint/2010/main" xmlns="" val="37313229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GB" dirty="0" smtClean="0"/>
              <a:t>Reliability Index (RI) of supply of power to consumers should be indicated by the distribution licensee. A road map for declaration of RI for all cities and towns up to the District Headquarter towns as also for rural areas, should be drawn up by SERCs”</a:t>
            </a:r>
            <a:endParaRPr lang="en-GB" dirty="0"/>
          </a:p>
        </p:txBody>
      </p:sp>
      <p:sp>
        <p:nvSpPr>
          <p:cNvPr id="3" name="Title 2"/>
          <p:cNvSpPr>
            <a:spLocks noGrp="1"/>
          </p:cNvSpPr>
          <p:nvPr>
            <p:ph type="title"/>
          </p:nvPr>
        </p:nvSpPr>
        <p:spPr/>
        <p:txBody>
          <a:bodyPr>
            <a:normAutofit fontScale="90000"/>
          </a:bodyPr>
          <a:lstStyle/>
          <a:p>
            <a:r>
              <a:rPr lang="en-GB" dirty="0" smtClean="0"/>
              <a:t>Contd..</a:t>
            </a:r>
            <a:r>
              <a:rPr lang="en-GB" dirty="0"/>
              <a:t> LEGAL FRAMEWORK – EA 2003</a:t>
            </a:r>
          </a:p>
        </p:txBody>
      </p:sp>
    </p:spTree>
    <p:extLst>
      <p:ext uri="{BB962C8B-B14F-4D97-AF65-F5344CB8AC3E}">
        <p14:creationId xmlns:p14="http://schemas.microsoft.com/office/powerpoint/2010/main" xmlns="" val="28987931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Appropriate Governments </a:t>
            </a:r>
          </a:p>
          <a:p>
            <a:r>
              <a:rPr lang="en-GB" dirty="0" smtClean="0"/>
              <a:t>Appropriate Commissions</a:t>
            </a:r>
          </a:p>
          <a:p>
            <a:r>
              <a:rPr lang="en-GB" dirty="0" smtClean="0"/>
              <a:t>Authority (CEA)</a:t>
            </a:r>
          </a:p>
          <a:p>
            <a:r>
              <a:rPr lang="en-GB" dirty="0" smtClean="0"/>
              <a:t>Appellate Tribunal</a:t>
            </a:r>
          </a:p>
          <a:p>
            <a:r>
              <a:rPr lang="en-GB" dirty="0" smtClean="0"/>
              <a:t>Load Despatch Centres</a:t>
            </a:r>
          </a:p>
          <a:p>
            <a:pPr marL="0" indent="0">
              <a:buNone/>
            </a:pPr>
            <a:endParaRPr lang="en-GB" dirty="0"/>
          </a:p>
        </p:txBody>
      </p:sp>
      <p:sp>
        <p:nvSpPr>
          <p:cNvPr id="3" name="Title 2"/>
          <p:cNvSpPr>
            <a:spLocks noGrp="1"/>
          </p:cNvSpPr>
          <p:nvPr>
            <p:ph type="title"/>
          </p:nvPr>
        </p:nvSpPr>
        <p:spPr/>
        <p:txBody>
          <a:bodyPr>
            <a:normAutofit fontScale="90000"/>
          </a:bodyPr>
          <a:lstStyle/>
          <a:p>
            <a:r>
              <a:rPr lang="en-GB" dirty="0" smtClean="0"/>
              <a:t>REGULATORY BODIES UNDER EA 2003</a:t>
            </a:r>
            <a:endParaRPr lang="en-GB" dirty="0"/>
          </a:p>
        </p:txBody>
      </p:sp>
    </p:spTree>
    <p:extLst>
      <p:ext uri="{BB962C8B-B14F-4D97-AF65-F5344CB8AC3E}">
        <p14:creationId xmlns:p14="http://schemas.microsoft.com/office/powerpoint/2010/main" xmlns="" val="9249072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GB" dirty="0" smtClean="0"/>
              <a:t>In exercise of powers conferred under relevant provisions of EA 2003 and after observing GOI rules on previous publication, JERC notified its SOP Regulations, 2009 on 18</a:t>
            </a:r>
            <a:r>
              <a:rPr lang="en-GB" baseline="30000" dirty="0" smtClean="0"/>
              <a:t>th</a:t>
            </a:r>
            <a:r>
              <a:rPr lang="en-GB" dirty="0" smtClean="0"/>
              <a:t> December 2009.</a:t>
            </a:r>
          </a:p>
          <a:p>
            <a:r>
              <a:rPr lang="en-GB" dirty="0" smtClean="0"/>
              <a:t>These Regulations provided for both Guaranteed &amp; Overall SOP</a:t>
            </a:r>
          </a:p>
          <a:p>
            <a:r>
              <a:rPr lang="en-GB" dirty="0" smtClean="0"/>
              <a:t>They are the minimum standard of service to electricity consumers which the distribution licensees, in discharge of their obligation to supply electricity, shall strive to achieve in their area of supply &amp; for this purpose design their system accordingly.</a:t>
            </a:r>
          </a:p>
          <a:p>
            <a:r>
              <a:rPr lang="en-GB" dirty="0"/>
              <a:t>Objective is to enhance quality of standards of supply &amp; services to meet prescribed level in short term &amp; move towards improved standards in long run.</a:t>
            </a:r>
          </a:p>
          <a:p>
            <a:endParaRPr lang="en-GB" dirty="0"/>
          </a:p>
        </p:txBody>
      </p:sp>
      <p:sp>
        <p:nvSpPr>
          <p:cNvPr id="3" name="Title 2"/>
          <p:cNvSpPr>
            <a:spLocks noGrp="1"/>
          </p:cNvSpPr>
          <p:nvPr>
            <p:ph type="title"/>
          </p:nvPr>
        </p:nvSpPr>
        <p:spPr/>
        <p:txBody>
          <a:bodyPr>
            <a:normAutofit fontScale="90000"/>
          </a:bodyPr>
          <a:lstStyle/>
          <a:p>
            <a:r>
              <a:rPr lang="en-GB" dirty="0" smtClean="0"/>
              <a:t>JERC (FOR GOA &amp; UTs) SOP REGULATION</a:t>
            </a:r>
            <a:endParaRPr lang="en-GB" dirty="0"/>
          </a:p>
        </p:txBody>
      </p:sp>
    </p:spTree>
    <p:extLst>
      <p:ext uri="{BB962C8B-B14F-4D97-AF65-F5344CB8AC3E}">
        <p14:creationId xmlns:p14="http://schemas.microsoft.com/office/powerpoint/2010/main" xmlns="" val="17972917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lvl="0">
              <a:buClr>
                <a:srgbClr val="31B6FD"/>
              </a:buClr>
            </a:pPr>
            <a:r>
              <a:rPr lang="en-GB" sz="2200" dirty="0" smtClean="0">
                <a:solidFill>
                  <a:srgbClr val="073E87"/>
                </a:solidFill>
              </a:rPr>
              <a:t>Guaranteed SOP include broadly the following –</a:t>
            </a:r>
          </a:p>
          <a:p>
            <a:pPr marL="644843" lvl="1" indent="-342900">
              <a:buClr>
                <a:srgbClr val="31B6FD"/>
              </a:buClr>
              <a:buFont typeface="+mj-lt"/>
              <a:buAutoNum type="alphaLcPeriod"/>
            </a:pPr>
            <a:r>
              <a:rPr lang="en-GB" dirty="0" smtClean="0">
                <a:solidFill>
                  <a:srgbClr val="073E87"/>
                </a:solidFill>
              </a:rPr>
              <a:t>Restoration of supply </a:t>
            </a:r>
          </a:p>
          <a:p>
            <a:pPr marL="644843" lvl="1" indent="-342900">
              <a:buClr>
                <a:srgbClr val="31B6FD"/>
              </a:buClr>
              <a:buFont typeface="+mj-lt"/>
              <a:buAutoNum type="alphaLcPeriod"/>
            </a:pPr>
            <a:r>
              <a:rPr lang="en-GB" dirty="0" smtClean="0">
                <a:solidFill>
                  <a:srgbClr val="073E87"/>
                </a:solidFill>
              </a:rPr>
              <a:t>Complaints about meters </a:t>
            </a:r>
          </a:p>
          <a:p>
            <a:pPr marL="644843" lvl="1" indent="-342900">
              <a:buClr>
                <a:srgbClr val="31B6FD"/>
              </a:buClr>
              <a:buFont typeface="+mj-lt"/>
              <a:buAutoNum type="alphaLcPeriod"/>
            </a:pPr>
            <a:r>
              <a:rPr lang="en-GB" dirty="0" smtClean="0">
                <a:solidFill>
                  <a:srgbClr val="073E87"/>
                </a:solidFill>
              </a:rPr>
              <a:t>Release of new connections , transfer of connections &amp; conversion of services </a:t>
            </a:r>
          </a:p>
          <a:p>
            <a:pPr marL="644843" lvl="1" indent="-342900">
              <a:buClr>
                <a:srgbClr val="31B6FD"/>
              </a:buClr>
              <a:buFont typeface="+mj-lt"/>
              <a:buAutoNum type="alphaLcPeriod"/>
            </a:pPr>
            <a:r>
              <a:rPr lang="en-GB" dirty="0" smtClean="0">
                <a:solidFill>
                  <a:srgbClr val="073E87"/>
                </a:solidFill>
              </a:rPr>
              <a:t>Complaints about consumers’ billing </a:t>
            </a:r>
          </a:p>
          <a:p>
            <a:pPr marL="644843" lvl="1" indent="-342900">
              <a:buClr>
                <a:srgbClr val="31B6FD"/>
              </a:buClr>
              <a:buFont typeface="+mj-lt"/>
              <a:buAutoNum type="alphaLcPeriod"/>
            </a:pPr>
            <a:r>
              <a:rPr lang="en-GB" dirty="0" smtClean="0">
                <a:solidFill>
                  <a:srgbClr val="073E87"/>
                </a:solidFill>
              </a:rPr>
              <a:t>Disconnection &amp; Reconnection of supply </a:t>
            </a:r>
          </a:p>
          <a:p>
            <a:pPr marL="644843" lvl="1" indent="-342900">
              <a:buClr>
                <a:srgbClr val="31B6FD"/>
              </a:buClr>
              <a:buFont typeface="+mj-lt"/>
              <a:buAutoNum type="alphaLcPeriod"/>
            </a:pPr>
            <a:r>
              <a:rPr lang="en-GB" dirty="0" smtClean="0">
                <a:solidFill>
                  <a:srgbClr val="073E87"/>
                </a:solidFill>
              </a:rPr>
              <a:t>Quality of supply  - Voltage fluctuations beyond the prescribed limits for LT, HT &amp; EHT consumers </a:t>
            </a:r>
            <a:endParaRPr lang="en-GB" dirty="0">
              <a:solidFill>
                <a:srgbClr val="073E87"/>
              </a:solidFill>
            </a:endParaRPr>
          </a:p>
          <a:p>
            <a:pPr marL="0" indent="0">
              <a:buNone/>
            </a:pPr>
            <a:endParaRPr lang="en-GB" dirty="0"/>
          </a:p>
        </p:txBody>
      </p:sp>
      <p:sp>
        <p:nvSpPr>
          <p:cNvPr id="3" name="Title 2"/>
          <p:cNvSpPr>
            <a:spLocks noGrp="1"/>
          </p:cNvSpPr>
          <p:nvPr>
            <p:ph type="title"/>
          </p:nvPr>
        </p:nvSpPr>
        <p:spPr/>
        <p:txBody>
          <a:bodyPr>
            <a:normAutofit/>
          </a:bodyPr>
          <a:lstStyle/>
          <a:p>
            <a:r>
              <a:rPr lang="en-GB" dirty="0" smtClean="0"/>
              <a:t>GUARANTEED SOP</a:t>
            </a:r>
            <a:endParaRPr lang="en-GB" dirty="0"/>
          </a:p>
        </p:txBody>
      </p:sp>
    </p:spTree>
    <p:extLst>
      <p:ext uri="{BB962C8B-B14F-4D97-AF65-F5344CB8AC3E}">
        <p14:creationId xmlns:p14="http://schemas.microsoft.com/office/powerpoint/2010/main" xmlns="" val="41273025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Time limits prescribed in the Schedule of Guaranteed SOP to be computed from the time the complaint is filed with the designated officer of the licensee.</a:t>
            </a:r>
          </a:p>
          <a:p>
            <a:r>
              <a:rPr lang="en-GB" dirty="0" smtClean="0"/>
              <a:t>In the event of failure to meet the standards, the licensee is liable to pay the affected consumers the compensation.</a:t>
            </a:r>
          </a:p>
          <a:p>
            <a:r>
              <a:rPr lang="en-GB" dirty="0" smtClean="0"/>
              <a:t>The amount &amp; manner of payment are as specified in the SOP Regulation.  </a:t>
            </a:r>
            <a:endParaRPr lang="en-GB" dirty="0"/>
          </a:p>
        </p:txBody>
      </p:sp>
      <p:sp>
        <p:nvSpPr>
          <p:cNvPr id="3" name="Title 2"/>
          <p:cNvSpPr>
            <a:spLocks noGrp="1"/>
          </p:cNvSpPr>
          <p:nvPr>
            <p:ph type="title"/>
          </p:nvPr>
        </p:nvSpPr>
        <p:spPr/>
        <p:txBody>
          <a:bodyPr/>
          <a:lstStyle/>
          <a:p>
            <a:r>
              <a:rPr lang="en-GB" dirty="0" err="1" smtClean="0"/>
              <a:t>Contd</a:t>
            </a:r>
            <a:r>
              <a:rPr lang="en-GB" dirty="0" smtClean="0"/>
              <a:t>…GUARANTEED </a:t>
            </a:r>
            <a:r>
              <a:rPr lang="en-GB" dirty="0"/>
              <a:t>SOP</a:t>
            </a:r>
          </a:p>
        </p:txBody>
      </p:sp>
    </p:spTree>
    <p:extLst>
      <p:ext uri="{BB962C8B-B14F-4D97-AF65-F5344CB8AC3E}">
        <p14:creationId xmlns:p14="http://schemas.microsoft.com/office/powerpoint/2010/main" xmlns="" val="36145682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GB" dirty="0" smtClean="0"/>
              <a:t>Application of SOP to remain suspended on account of the following events – </a:t>
            </a:r>
          </a:p>
          <a:p>
            <a:pPr marL="759143" lvl="1" indent="-457200">
              <a:buFont typeface="+mj-lt"/>
              <a:buAutoNum type="alphaLcPeriod"/>
            </a:pPr>
            <a:r>
              <a:rPr lang="en-GB" dirty="0" smtClean="0"/>
              <a:t>Force majeure events such as war, riots, floods, cyclone etc..</a:t>
            </a:r>
          </a:p>
          <a:p>
            <a:pPr marL="759143" lvl="1" indent="-457200">
              <a:buFont typeface="+mj-lt"/>
              <a:buAutoNum type="alphaLcPeriod"/>
            </a:pPr>
            <a:r>
              <a:rPr lang="en-GB" dirty="0" smtClean="0"/>
              <a:t>Outages due to generation or transmission network failures</a:t>
            </a:r>
          </a:p>
          <a:p>
            <a:pPr marL="759143" lvl="1" indent="-457200">
              <a:buFont typeface="+mj-lt"/>
              <a:buAutoNum type="alphaLcPeriod"/>
            </a:pPr>
            <a:r>
              <a:rPr lang="en-GB" dirty="0" smtClean="0"/>
              <a:t>Outages that are initiated by NLDC/RLDC/SLDC during failure of their services</a:t>
            </a:r>
          </a:p>
          <a:p>
            <a:pPr marL="759143" lvl="1" indent="-457200">
              <a:buFont typeface="+mj-lt"/>
              <a:buAutoNum type="alphaLcPeriod"/>
            </a:pPr>
            <a:r>
              <a:rPr lang="en-GB" dirty="0" smtClean="0"/>
              <a:t>Outages due to such other factors which are approved by the Commission</a:t>
            </a:r>
          </a:p>
          <a:p>
            <a:pPr marL="301943" lvl="1" indent="0">
              <a:buNone/>
            </a:pPr>
            <a:endParaRPr lang="en-GB" dirty="0"/>
          </a:p>
        </p:txBody>
      </p:sp>
      <p:sp>
        <p:nvSpPr>
          <p:cNvPr id="3" name="Title 2"/>
          <p:cNvSpPr>
            <a:spLocks noGrp="1"/>
          </p:cNvSpPr>
          <p:nvPr>
            <p:ph type="title"/>
          </p:nvPr>
        </p:nvSpPr>
        <p:spPr/>
        <p:txBody>
          <a:bodyPr/>
          <a:lstStyle/>
          <a:p>
            <a:r>
              <a:rPr lang="en-GB" dirty="0" err="1" smtClean="0"/>
              <a:t>Contd</a:t>
            </a:r>
            <a:r>
              <a:rPr lang="en-GB" dirty="0" smtClean="0"/>
              <a:t>…GUARANTEED </a:t>
            </a:r>
            <a:r>
              <a:rPr lang="en-GB" dirty="0"/>
              <a:t>SOP</a:t>
            </a:r>
          </a:p>
        </p:txBody>
      </p:sp>
    </p:spTree>
    <p:extLst>
      <p:ext uri="{BB962C8B-B14F-4D97-AF65-F5344CB8AC3E}">
        <p14:creationId xmlns:p14="http://schemas.microsoft.com/office/powerpoint/2010/main" xmlns="" val="5258256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2067" y="2426576"/>
            <a:ext cx="7408333" cy="3450696"/>
          </a:xfrm>
        </p:spPr>
        <p:txBody>
          <a:bodyPr>
            <a:normAutofit/>
          </a:bodyPr>
          <a:lstStyle/>
          <a:p>
            <a:r>
              <a:rPr lang="en-GB" sz="2000" dirty="0" smtClean="0"/>
              <a:t>Overall SOP prescribed overall performance w.r.t the following – </a:t>
            </a:r>
          </a:p>
        </p:txBody>
      </p:sp>
      <p:sp>
        <p:nvSpPr>
          <p:cNvPr id="3" name="Title 2"/>
          <p:cNvSpPr>
            <a:spLocks noGrp="1"/>
          </p:cNvSpPr>
          <p:nvPr>
            <p:ph type="title"/>
          </p:nvPr>
        </p:nvSpPr>
        <p:spPr/>
        <p:txBody>
          <a:bodyPr/>
          <a:lstStyle/>
          <a:p>
            <a:r>
              <a:rPr lang="en-GB" dirty="0" smtClean="0"/>
              <a:t>OVER ALL SOP</a:t>
            </a: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xmlns="" val="1802390741"/>
              </p:ext>
            </p:extLst>
          </p:nvPr>
        </p:nvGraphicFramePr>
        <p:xfrm>
          <a:off x="1259632" y="2949704"/>
          <a:ext cx="7344816" cy="3791664"/>
        </p:xfrm>
        <a:graphic>
          <a:graphicData uri="http://schemas.openxmlformats.org/drawingml/2006/table">
            <a:tbl>
              <a:tblPr firstRow="1" bandRow="1">
                <a:tableStyleId>{5C22544A-7EE6-4342-B048-85BDC9FD1C3A}</a:tableStyleId>
              </a:tblPr>
              <a:tblGrid>
                <a:gridCol w="3672408"/>
                <a:gridCol w="3672408"/>
              </a:tblGrid>
              <a:tr h="3600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Parameters</a:t>
                      </a:r>
                    </a:p>
                  </a:txBody>
                  <a:tcPr/>
                </a:tc>
                <a:tc>
                  <a:txBody>
                    <a:bodyPr/>
                    <a:lstStyle/>
                    <a:p>
                      <a:r>
                        <a:rPr lang="en-GB" sz="1600" dirty="0" smtClean="0"/>
                        <a:t>Restricted within the time limit </a:t>
                      </a:r>
                      <a:endParaRPr lang="en-GB" sz="1600" dirty="0"/>
                    </a:p>
                  </a:txBody>
                  <a:tcPr/>
                </a:tc>
              </a:tr>
              <a:tr h="3600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Normal fuse –off</a:t>
                      </a:r>
                      <a:r>
                        <a:rPr lang="en-GB" sz="1600" baseline="0" dirty="0" smtClean="0"/>
                        <a:t> calls</a:t>
                      </a:r>
                      <a:endParaRPr lang="en-GB" sz="1600" dirty="0" smtClean="0"/>
                    </a:p>
                  </a:txBody>
                  <a:tcPr anchor="ctr"/>
                </a:tc>
                <a:tc>
                  <a:txBody>
                    <a:bodyPr/>
                    <a:lstStyle/>
                    <a:p>
                      <a:r>
                        <a:rPr lang="en-GB" sz="1600" dirty="0" smtClean="0"/>
                        <a:t> 99%</a:t>
                      </a:r>
                      <a:endParaRPr lang="en-GB" sz="1600" dirty="0"/>
                    </a:p>
                  </a:txBody>
                  <a:tcPr anchor="ctr"/>
                </a:tc>
              </a:tr>
              <a:tr h="288032">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Line break down </a:t>
                      </a:r>
                    </a:p>
                  </a:txBody>
                  <a:tcPr anchor="ctr"/>
                </a:tc>
                <a:tc>
                  <a:txBody>
                    <a:bodyPr/>
                    <a:lstStyle/>
                    <a:p>
                      <a:r>
                        <a:rPr lang="en-GB" sz="1600" dirty="0" smtClean="0"/>
                        <a:t> 95%</a:t>
                      </a:r>
                      <a:endParaRPr lang="en-GB" sz="1600" dirty="0"/>
                    </a:p>
                  </a:txBody>
                  <a:tcPr anchor="ctr"/>
                </a:tc>
              </a:tr>
              <a:tr h="38480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Distribution transformer failure </a:t>
                      </a:r>
                    </a:p>
                  </a:txBody>
                  <a:tcPr anchor="ctr"/>
                </a:tc>
                <a:tc>
                  <a:txBody>
                    <a:bodyPr/>
                    <a:lstStyle/>
                    <a:p>
                      <a:r>
                        <a:rPr lang="en-GB" sz="1600" dirty="0" smtClean="0"/>
                        <a:t> 95%</a:t>
                      </a:r>
                      <a:endParaRPr lang="en-GB" sz="1600" dirty="0"/>
                    </a:p>
                  </a:txBody>
                  <a:tcPr anchor="ctr"/>
                </a:tc>
              </a:tr>
              <a:tr h="432048">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Problems in Grid</a:t>
                      </a:r>
                      <a:r>
                        <a:rPr lang="en-GB" sz="1600" baseline="0" dirty="0" smtClean="0"/>
                        <a:t> Sub-stations (including failure of Power transformers)</a:t>
                      </a:r>
                      <a:endParaRPr lang="en-GB" sz="1600" dirty="0" smtClean="0"/>
                    </a:p>
                  </a:txBody>
                  <a:tcPr anchor="ctr"/>
                </a:tc>
                <a:tc>
                  <a:txBody>
                    <a:bodyPr/>
                    <a:lstStyle/>
                    <a:p>
                      <a:r>
                        <a:rPr lang="en-GB" sz="1600" dirty="0" smtClean="0"/>
                        <a:t> 95%</a:t>
                      </a:r>
                      <a:endParaRPr lang="en-GB" sz="1600" dirty="0"/>
                    </a:p>
                  </a:txBody>
                  <a:tcPr anchor="ctr"/>
                </a:tc>
              </a:tr>
              <a:tr h="284976">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Period</a:t>
                      </a:r>
                      <a:r>
                        <a:rPr lang="en-GB" sz="1600" baseline="0" dirty="0" smtClean="0"/>
                        <a:t> of Scheduled Outages </a:t>
                      </a:r>
                      <a:endParaRPr lang="en-GB" sz="1600" dirty="0" smtClean="0"/>
                    </a:p>
                  </a:txBody>
                  <a:tcPr anchor="ctr"/>
                </a:tc>
                <a:tc>
                  <a:txBody>
                    <a:bodyPr/>
                    <a:lstStyle/>
                    <a:p>
                      <a:r>
                        <a:rPr lang="en-GB" sz="1600" dirty="0" smtClean="0"/>
                        <a:t> 95%</a:t>
                      </a:r>
                      <a:endParaRPr lang="en-GB" sz="1600" dirty="0"/>
                    </a:p>
                  </a:txBody>
                  <a:tcPr anchor="ctr"/>
                </a:tc>
              </a:tr>
              <a:tr h="381744">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Voltage fluctuation complaints </a:t>
                      </a:r>
                    </a:p>
                  </a:txBody>
                  <a:tcPr anchor="ctr"/>
                </a:tc>
                <a:tc>
                  <a:txBody>
                    <a:bodyPr/>
                    <a:lstStyle/>
                    <a:p>
                      <a:r>
                        <a:rPr lang="en-GB" sz="1600" dirty="0" smtClean="0"/>
                        <a:t> 95%</a:t>
                      </a:r>
                      <a:endParaRPr lang="en-GB" sz="1600" dirty="0"/>
                    </a:p>
                  </a:txBody>
                  <a:tcPr anchor="ctr"/>
                </a:tc>
              </a:tr>
              <a:tr h="3600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Consumer connections</a:t>
                      </a:r>
                      <a:r>
                        <a:rPr lang="en-GB" sz="1600" baseline="0" dirty="0" smtClean="0"/>
                        <a:t> &amp; conversions </a:t>
                      </a:r>
                      <a:endParaRPr lang="en-GB" sz="1600" dirty="0" smtClean="0"/>
                    </a:p>
                  </a:txBody>
                  <a:tcPr anchor="ctr"/>
                </a:tc>
                <a:tc>
                  <a:txBody>
                    <a:bodyPr/>
                    <a:lstStyle/>
                    <a:p>
                      <a:r>
                        <a:rPr lang="en-GB" sz="1600" dirty="0" smtClean="0"/>
                        <a:t> 95%</a:t>
                      </a:r>
                      <a:endParaRPr lang="en-GB" sz="1600" dirty="0"/>
                    </a:p>
                  </a:txBody>
                  <a:tcPr anchor="ctr"/>
                </a:tc>
              </a:tr>
              <a:tr h="288032">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Complaint</a:t>
                      </a:r>
                      <a:r>
                        <a:rPr lang="en-GB" sz="1600" baseline="0" dirty="0" smtClean="0"/>
                        <a:t>s of consumer bills </a:t>
                      </a:r>
                      <a:endParaRPr lang="en-GB" sz="1600" dirty="0" smtClean="0"/>
                    </a:p>
                  </a:txBody>
                  <a:tcPr anchor="ctr"/>
                </a:tc>
                <a:tc>
                  <a:txBody>
                    <a:bodyPr/>
                    <a:lstStyle/>
                    <a:p>
                      <a:r>
                        <a:rPr lang="en-GB" sz="1600" dirty="0" smtClean="0"/>
                        <a:t> 95%</a:t>
                      </a:r>
                      <a:endParaRPr lang="en-GB" sz="1600" dirty="0"/>
                    </a:p>
                  </a:txBody>
                  <a:tcPr anchor="ctr"/>
                </a:tc>
              </a:tr>
              <a:tr h="3600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Disconnection/Reconnection</a:t>
                      </a:r>
                      <a:r>
                        <a:rPr lang="en-GB" sz="1600" baseline="0" dirty="0" smtClean="0"/>
                        <a:t> of supply</a:t>
                      </a:r>
                      <a:endParaRPr lang="en-GB" sz="1600" dirty="0" smtClean="0"/>
                    </a:p>
                  </a:txBody>
                  <a:tcPr anchor="ctr"/>
                </a:tc>
                <a:tc>
                  <a:txBody>
                    <a:bodyPr/>
                    <a:lstStyle/>
                    <a:p>
                      <a:r>
                        <a:rPr lang="en-GB" sz="1600" dirty="0" smtClean="0"/>
                        <a:t> 95%</a:t>
                      </a:r>
                      <a:endParaRPr lang="en-GB" sz="1600" dirty="0"/>
                    </a:p>
                  </a:txBody>
                  <a:tcPr anchor="ctr"/>
                </a:tc>
              </a:tr>
            </a:tbl>
          </a:graphicData>
        </a:graphic>
      </p:graphicFrame>
    </p:spTree>
    <p:extLst>
      <p:ext uri="{BB962C8B-B14F-4D97-AF65-F5344CB8AC3E}">
        <p14:creationId xmlns:p14="http://schemas.microsoft.com/office/powerpoint/2010/main" xmlns="" val="219602448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err="1" smtClean="0"/>
              <a:t>Contd</a:t>
            </a:r>
            <a:r>
              <a:rPr lang="en-GB" dirty="0" smtClean="0"/>
              <a:t>…OVER ALL SOP</a:t>
            </a: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xmlns="" val="1060706164"/>
              </p:ext>
            </p:extLst>
          </p:nvPr>
        </p:nvGraphicFramePr>
        <p:xfrm>
          <a:off x="1115616" y="2661672"/>
          <a:ext cx="7344816" cy="2207488"/>
        </p:xfrm>
        <a:graphic>
          <a:graphicData uri="http://schemas.openxmlformats.org/drawingml/2006/table">
            <a:tbl>
              <a:tblPr firstRow="1" bandRow="1">
                <a:tableStyleId>{5C22544A-7EE6-4342-B048-85BDC9FD1C3A}</a:tableStyleId>
              </a:tblPr>
              <a:tblGrid>
                <a:gridCol w="3672408"/>
                <a:gridCol w="3672408"/>
              </a:tblGrid>
              <a:tr h="3600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Parameters</a:t>
                      </a:r>
                    </a:p>
                  </a:txBody>
                  <a:tcPr/>
                </a:tc>
                <a:tc>
                  <a:txBody>
                    <a:bodyPr/>
                    <a:lstStyle/>
                    <a:p>
                      <a:r>
                        <a:rPr lang="en-GB" sz="1600" dirty="0" smtClean="0"/>
                        <a:t>Restricted within the time limit </a:t>
                      </a:r>
                      <a:endParaRPr lang="en-GB" sz="1600" dirty="0"/>
                    </a:p>
                  </a:txBody>
                  <a:tcPr/>
                </a:tc>
              </a:tr>
              <a:tr h="3600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Billing mistakes </a:t>
                      </a:r>
                    </a:p>
                  </a:txBody>
                  <a:tcPr anchor="ctr"/>
                </a:tc>
                <a:tc>
                  <a:txBody>
                    <a:bodyPr/>
                    <a:lstStyle/>
                    <a:p>
                      <a:r>
                        <a:rPr lang="en-GB" sz="1600" dirty="0" smtClean="0"/>
                        <a:t> Not exceeding 1%</a:t>
                      </a:r>
                      <a:endParaRPr lang="en-GB" sz="1600" dirty="0"/>
                    </a:p>
                  </a:txBody>
                  <a:tcPr anchor="ctr"/>
                </a:tc>
              </a:tr>
              <a:tr h="288032">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Voltage imbalance</a:t>
                      </a:r>
                    </a:p>
                  </a:txBody>
                  <a:tcPr anchor="ctr"/>
                </a:tc>
                <a:tc>
                  <a:txBody>
                    <a:bodyPr/>
                    <a:lstStyle/>
                    <a:p>
                      <a:r>
                        <a:rPr lang="en-GB" sz="1600" dirty="0" smtClean="0"/>
                        <a:t> Not exceeding 3%</a:t>
                      </a:r>
                      <a:endParaRPr lang="en-GB" sz="1600" dirty="0"/>
                    </a:p>
                  </a:txBody>
                  <a:tcPr anchor="ctr"/>
                </a:tc>
              </a:tr>
              <a:tr h="38480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Faulty meters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dirty="0" smtClean="0"/>
                        <a:t> Not exceeding 3%</a:t>
                      </a:r>
                    </a:p>
                  </a:txBody>
                  <a:tcPr anchor="ctr"/>
                </a:tc>
              </a:tr>
              <a:tr h="432048">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Minimize electrical accidents </a:t>
                      </a:r>
                    </a:p>
                  </a:txBody>
                  <a:tcPr anchor="ctr"/>
                </a:tc>
                <a:tc>
                  <a:txBody>
                    <a:bodyPr/>
                    <a:lstStyle/>
                    <a:p>
                      <a:r>
                        <a:rPr lang="en-GB" sz="1600" dirty="0" smtClean="0"/>
                        <a:t> </a:t>
                      </a:r>
                      <a:endParaRPr lang="en-GB" sz="1600" dirty="0"/>
                    </a:p>
                  </a:txBody>
                  <a:tcPr anchor="ctr"/>
                </a:tc>
              </a:tr>
              <a:tr h="284976">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Reliability</a:t>
                      </a:r>
                      <a:r>
                        <a:rPr lang="en-GB" sz="1600" baseline="0" dirty="0" smtClean="0"/>
                        <a:t> indices</a:t>
                      </a:r>
                      <a:endParaRPr lang="en-GB" sz="1600" dirty="0" smtClean="0"/>
                    </a:p>
                  </a:txBody>
                  <a:tcPr anchor="ctr"/>
                </a:tc>
                <a:tc>
                  <a:txBody>
                    <a:bodyPr/>
                    <a:lstStyle/>
                    <a:p>
                      <a:endParaRPr lang="en-GB" sz="1600" dirty="0"/>
                    </a:p>
                  </a:txBody>
                  <a:tcPr anchor="ctr"/>
                </a:tc>
              </a:tr>
            </a:tbl>
          </a:graphicData>
        </a:graphic>
      </p:graphicFrame>
      <p:sp>
        <p:nvSpPr>
          <p:cNvPr id="6" name="Content Placeholder 1"/>
          <p:cNvSpPr>
            <a:spLocks noGrp="1"/>
          </p:cNvSpPr>
          <p:nvPr>
            <p:ph idx="1"/>
          </p:nvPr>
        </p:nvSpPr>
        <p:spPr>
          <a:xfrm>
            <a:off x="971600" y="5132652"/>
            <a:ext cx="7704856" cy="1248676"/>
          </a:xfrm>
        </p:spPr>
        <p:txBody>
          <a:bodyPr>
            <a:normAutofit lnSpcReduction="10000"/>
          </a:bodyPr>
          <a:lstStyle/>
          <a:p>
            <a:r>
              <a:rPr lang="en-GB" sz="2000" dirty="0" smtClean="0"/>
              <a:t>Distribution licensees required to furnish to the Commission periodic reports both in respect of Guaranteed &amp; Over all SOP including status of compensation paid &amp; also indicate the measures taken by the licensee to improve performance.</a:t>
            </a:r>
          </a:p>
        </p:txBody>
      </p:sp>
    </p:spTree>
    <p:extLst>
      <p:ext uri="{BB962C8B-B14F-4D97-AF65-F5344CB8AC3E}">
        <p14:creationId xmlns:p14="http://schemas.microsoft.com/office/powerpoint/2010/main" xmlns="" val="49078096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GB" dirty="0" smtClean="0"/>
              <a:t>Over the years, SERCs, </a:t>
            </a:r>
            <a:r>
              <a:rPr lang="en-GB" dirty="0" smtClean="0"/>
              <a:t>based </a:t>
            </a:r>
            <a:r>
              <a:rPr lang="en-GB" dirty="0" smtClean="0"/>
              <a:t>on experiences gained &amp; feedback on implementation &amp; also keeping in view the </a:t>
            </a:r>
            <a:r>
              <a:rPr lang="en-GB" dirty="0"/>
              <a:t>M</a:t>
            </a:r>
            <a:r>
              <a:rPr lang="en-GB" dirty="0" smtClean="0"/>
              <a:t>odel Regulations on this subject formulated by the Forum of Regulators (FOR), reviewed the existing SOP Regulations &amp; notified the new </a:t>
            </a:r>
            <a:r>
              <a:rPr lang="en-GB" dirty="0" smtClean="0"/>
              <a:t>Regulations. For instance JERC for the state of GOA &amp; UTs repealed the existing regulations and </a:t>
            </a:r>
            <a:r>
              <a:rPr lang="en-GB" dirty="0" smtClean="0"/>
              <a:t>notified new regulations </a:t>
            </a:r>
            <a:r>
              <a:rPr lang="en-GB" dirty="0" smtClean="0"/>
              <a:t>called </a:t>
            </a:r>
            <a:r>
              <a:rPr lang="en-GB" dirty="0" smtClean="0"/>
              <a:t>“JERC (SOP for Distribution Licensees) Regulations 2015”, replacing the existing ones.</a:t>
            </a:r>
          </a:p>
        </p:txBody>
      </p:sp>
      <p:sp>
        <p:nvSpPr>
          <p:cNvPr id="3" name="Title 2"/>
          <p:cNvSpPr>
            <a:spLocks noGrp="1"/>
          </p:cNvSpPr>
          <p:nvPr>
            <p:ph type="title"/>
          </p:nvPr>
        </p:nvSpPr>
        <p:spPr/>
        <p:txBody>
          <a:bodyPr>
            <a:normAutofit fontScale="90000"/>
          </a:bodyPr>
          <a:lstStyle/>
          <a:p>
            <a:r>
              <a:rPr lang="en-GB" dirty="0" smtClean="0"/>
              <a:t>REVIEW / AMENDEMENT OF REGULATIONS BY JERC</a:t>
            </a:r>
            <a:endParaRPr lang="en-GB" dirty="0"/>
          </a:p>
        </p:txBody>
      </p:sp>
    </p:spTree>
    <p:extLst>
      <p:ext uri="{BB962C8B-B14F-4D97-AF65-F5344CB8AC3E}">
        <p14:creationId xmlns:p14="http://schemas.microsoft.com/office/powerpoint/2010/main" xmlns="" val="20648223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2067" y="2675466"/>
            <a:ext cx="7732381" cy="3849877"/>
          </a:xfrm>
        </p:spPr>
        <p:txBody>
          <a:bodyPr>
            <a:normAutofit fontScale="40000" lnSpcReduction="20000"/>
          </a:bodyPr>
          <a:lstStyle/>
          <a:p>
            <a:r>
              <a:rPr lang="en-GB" sz="4500" dirty="0" smtClean="0"/>
              <a:t>New Regulations specifically included the following provisions  - </a:t>
            </a:r>
          </a:p>
          <a:p>
            <a:pPr marL="759143" lvl="1" indent="-457200">
              <a:buFont typeface="+mj-lt"/>
              <a:buAutoNum type="alphaLcPeriod"/>
            </a:pPr>
            <a:r>
              <a:rPr lang="en-GB" sz="4000" dirty="0" smtClean="0"/>
              <a:t>Mechanism for Complaints </a:t>
            </a:r>
            <a:r>
              <a:rPr lang="en-GB" sz="4000" dirty="0"/>
              <a:t>H</a:t>
            </a:r>
            <a:r>
              <a:rPr lang="en-GB" sz="4000" dirty="0" smtClean="0"/>
              <a:t>andling</a:t>
            </a:r>
          </a:p>
          <a:p>
            <a:pPr marL="759143" lvl="1" indent="-457200">
              <a:buFont typeface="+mj-lt"/>
              <a:buAutoNum type="alphaLcPeriod"/>
            </a:pPr>
            <a:r>
              <a:rPr lang="en-GB" sz="4000" dirty="0" smtClean="0"/>
              <a:t>Establishing Call Centres</a:t>
            </a:r>
          </a:p>
          <a:p>
            <a:pPr marL="759143" lvl="1" indent="-457200">
              <a:buFont typeface="+mj-lt"/>
              <a:buAutoNum type="alphaLcPeriod"/>
            </a:pPr>
            <a:r>
              <a:rPr lang="en-GB" sz="4000" dirty="0" smtClean="0"/>
              <a:t>Creating Consumer Awareness</a:t>
            </a:r>
          </a:p>
          <a:p>
            <a:pPr marL="759143" lvl="1" indent="-457200">
              <a:buFont typeface="+mj-lt"/>
              <a:buAutoNum type="alphaLcPeriod"/>
            </a:pPr>
            <a:r>
              <a:rPr lang="en-GB" sz="4000" dirty="0" smtClean="0"/>
              <a:t>Time Limit for Filing Claims &amp; Payment of Compensation by the licensees</a:t>
            </a:r>
          </a:p>
          <a:p>
            <a:pPr marL="759143" lvl="1" indent="-457200">
              <a:buFont typeface="+mj-lt"/>
              <a:buAutoNum type="alphaLcPeriod"/>
            </a:pPr>
            <a:r>
              <a:rPr lang="en-GB" sz="4000" dirty="0" smtClean="0"/>
              <a:t>Consumers to make claims within 30 days to the designated officer in the area of supply</a:t>
            </a:r>
          </a:p>
          <a:p>
            <a:pPr marL="759143" lvl="1" indent="-457200">
              <a:buFont typeface="+mj-lt"/>
              <a:buAutoNum type="alphaLcPeriod"/>
            </a:pPr>
            <a:r>
              <a:rPr lang="en-GB" sz="4000" dirty="0" smtClean="0"/>
              <a:t>Payment of compensation at the rates as prescribed in the relevant Schedule of the Regulations </a:t>
            </a:r>
          </a:p>
          <a:p>
            <a:pPr marL="759143" lvl="1" indent="-457200">
              <a:buFont typeface="+mj-lt"/>
              <a:buAutoNum type="alphaLcPeriod"/>
            </a:pPr>
            <a:r>
              <a:rPr lang="en-GB" sz="4000" dirty="0" smtClean="0"/>
              <a:t>Payment of Compensations by way of adjustment against current and / or future bills, but not later than 90 days from the date of violation. </a:t>
            </a:r>
          </a:p>
          <a:p>
            <a:pPr marL="759143" lvl="1" indent="-457200">
              <a:buFont typeface="+mj-lt"/>
              <a:buAutoNum type="alphaLcPeriod"/>
            </a:pPr>
            <a:r>
              <a:rPr lang="en-GB" sz="4000" dirty="0" smtClean="0"/>
              <a:t>Payment direct, if so demanded by the affected consumer </a:t>
            </a:r>
          </a:p>
          <a:p>
            <a:pPr marL="759143" lvl="1" indent="-457200">
              <a:buFont typeface="+mj-lt"/>
              <a:buAutoNum type="alphaLcPeriod"/>
            </a:pPr>
            <a:r>
              <a:rPr lang="en-GB" sz="4000" dirty="0" smtClean="0"/>
              <a:t>In the event of the licensee failing to dispense the compensation amount, the aggrieved consumer to approach CGRF</a:t>
            </a:r>
          </a:p>
          <a:p>
            <a:pPr marL="759143" lvl="1" indent="-457200">
              <a:buFont typeface="+mj-lt"/>
              <a:buAutoNum type="alphaLcPeriod"/>
            </a:pPr>
            <a:r>
              <a:rPr lang="en-GB" sz="4000" dirty="0" smtClean="0"/>
              <a:t>In-case of the event affecting more than one consumer, the compensation to be paid to all affected consumers as specified in the Schedule  </a:t>
            </a:r>
          </a:p>
          <a:p>
            <a:pPr marL="457200" indent="-457200">
              <a:buFont typeface="+mj-lt"/>
              <a:buAutoNum type="alphaLcPeriod"/>
            </a:pPr>
            <a:endParaRPr lang="en-GB" dirty="0" smtClean="0"/>
          </a:p>
          <a:p>
            <a:pPr marL="759143" lvl="1" indent="-457200">
              <a:buFont typeface="+mj-lt"/>
              <a:buAutoNum type="alphaLcPeriod"/>
            </a:pPr>
            <a:endParaRPr lang="en-GB" dirty="0"/>
          </a:p>
        </p:txBody>
      </p:sp>
      <p:sp>
        <p:nvSpPr>
          <p:cNvPr id="3" name="Title 2"/>
          <p:cNvSpPr>
            <a:spLocks noGrp="1"/>
          </p:cNvSpPr>
          <p:nvPr>
            <p:ph type="title"/>
          </p:nvPr>
        </p:nvSpPr>
        <p:spPr/>
        <p:txBody>
          <a:bodyPr>
            <a:normAutofit fontScale="90000"/>
          </a:bodyPr>
          <a:lstStyle/>
          <a:p>
            <a:r>
              <a:rPr lang="en-GB" dirty="0" err="1" smtClean="0"/>
              <a:t>Contd</a:t>
            </a:r>
            <a:r>
              <a:rPr lang="en-GB" dirty="0" smtClean="0"/>
              <a:t>..REVIEW / AMENDEMENT OF REGULATIONS BY JERC</a:t>
            </a:r>
            <a:endParaRPr lang="en-GB" dirty="0"/>
          </a:p>
        </p:txBody>
      </p:sp>
    </p:spTree>
    <p:extLst>
      <p:ext uri="{BB962C8B-B14F-4D97-AF65-F5344CB8AC3E}">
        <p14:creationId xmlns:p14="http://schemas.microsoft.com/office/powerpoint/2010/main" xmlns="" val="29454438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2067" y="2675466"/>
            <a:ext cx="7732381" cy="3849877"/>
          </a:xfrm>
        </p:spPr>
        <p:txBody>
          <a:bodyPr>
            <a:normAutofit fontScale="92500" lnSpcReduction="20000"/>
          </a:bodyPr>
          <a:lstStyle/>
          <a:p>
            <a:r>
              <a:rPr lang="en-GB" dirty="0" smtClean="0"/>
              <a:t>Need for creating proper monitoring mechanism, prescribing formats for registering complaints by the licensees &amp; submitting quarterly reports to the Commission</a:t>
            </a:r>
          </a:p>
          <a:p>
            <a:r>
              <a:rPr lang="en-GB" dirty="0" smtClean="0"/>
              <a:t>Complete consumer indexing within the prescribed time limits separately for urban, rural &amp; remote areas </a:t>
            </a:r>
          </a:p>
          <a:p>
            <a:r>
              <a:rPr lang="en-GB" dirty="0" smtClean="0"/>
              <a:t>Maintain consumer-wise records in order to give fair treatment to all consumers &amp; avoid any dispute regarding violation of standards</a:t>
            </a:r>
          </a:p>
          <a:p>
            <a:r>
              <a:rPr lang="en-GB" dirty="0" smtClean="0"/>
              <a:t>Compensation may be allowed as pass through in the ARR partly or fully keeping in view the extent to which the licensee is able to achieve the overall SOP as measured through Audit or Annual checks </a:t>
            </a:r>
          </a:p>
          <a:p>
            <a:pPr marL="457200" indent="-457200">
              <a:buFont typeface="+mj-lt"/>
              <a:buAutoNum type="alphaLcPeriod"/>
            </a:pPr>
            <a:endParaRPr lang="en-GB" dirty="0" smtClean="0"/>
          </a:p>
          <a:p>
            <a:pPr marL="759143" lvl="1" indent="-457200">
              <a:buFont typeface="+mj-lt"/>
              <a:buAutoNum type="alphaLcPeriod"/>
            </a:pPr>
            <a:endParaRPr lang="en-GB" sz="2400" dirty="0"/>
          </a:p>
        </p:txBody>
      </p:sp>
      <p:sp>
        <p:nvSpPr>
          <p:cNvPr id="3" name="Title 2"/>
          <p:cNvSpPr>
            <a:spLocks noGrp="1"/>
          </p:cNvSpPr>
          <p:nvPr>
            <p:ph type="title"/>
          </p:nvPr>
        </p:nvSpPr>
        <p:spPr/>
        <p:txBody>
          <a:bodyPr>
            <a:normAutofit fontScale="90000"/>
          </a:bodyPr>
          <a:lstStyle/>
          <a:p>
            <a:r>
              <a:rPr lang="en-GB" dirty="0" err="1" smtClean="0"/>
              <a:t>Contd</a:t>
            </a:r>
            <a:r>
              <a:rPr lang="en-GB" dirty="0" smtClean="0"/>
              <a:t>..REVIEW / AMENDEMENT OF REGULATIONS BY JERC</a:t>
            </a:r>
            <a:endParaRPr lang="en-GB" dirty="0"/>
          </a:p>
        </p:txBody>
      </p:sp>
    </p:spTree>
    <p:extLst>
      <p:ext uri="{BB962C8B-B14F-4D97-AF65-F5344CB8AC3E}">
        <p14:creationId xmlns:p14="http://schemas.microsoft.com/office/powerpoint/2010/main" xmlns="" val="23817407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a:t>R</a:t>
            </a:r>
            <a:r>
              <a:rPr lang="en-GB" dirty="0" smtClean="0"/>
              <a:t>eliability Grading &amp; Accuracy Grading for the above purpose to be computed as detailed in the Regulation</a:t>
            </a:r>
          </a:p>
          <a:p>
            <a:r>
              <a:rPr lang="en-GB" dirty="0" smtClean="0"/>
              <a:t>If the Accuracy Grading assessed is: </a:t>
            </a:r>
          </a:p>
          <a:p>
            <a:pPr marL="0" indent="0">
              <a:buNone/>
            </a:pPr>
            <a:endParaRPr lang="en-GB" dirty="0"/>
          </a:p>
        </p:txBody>
      </p:sp>
      <p:sp>
        <p:nvSpPr>
          <p:cNvPr id="3" name="Title 2"/>
          <p:cNvSpPr>
            <a:spLocks noGrp="1"/>
          </p:cNvSpPr>
          <p:nvPr>
            <p:ph type="title"/>
          </p:nvPr>
        </p:nvSpPr>
        <p:spPr/>
        <p:txBody>
          <a:bodyPr>
            <a:normAutofit fontScale="90000"/>
          </a:bodyPr>
          <a:lstStyle/>
          <a:p>
            <a:r>
              <a:rPr lang="en-GB" dirty="0" smtClean="0"/>
              <a:t>RELIABILITY GRADING &amp; ACCURACY GRADING </a:t>
            </a: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xmlns="" val="3999492594"/>
              </p:ext>
            </p:extLst>
          </p:nvPr>
        </p:nvGraphicFramePr>
        <p:xfrm>
          <a:off x="1428328" y="4149080"/>
          <a:ext cx="6888088" cy="1371600"/>
        </p:xfrm>
        <a:graphic>
          <a:graphicData uri="http://schemas.openxmlformats.org/drawingml/2006/table">
            <a:tbl>
              <a:tblPr firstRow="1" bandRow="1">
                <a:tableStyleId>{BC89EF96-8CEA-46FF-86C4-4CE0E7609802}</a:tableStyleId>
              </a:tblPr>
              <a:tblGrid>
                <a:gridCol w="2135560"/>
                <a:gridCol w="4752528"/>
              </a:tblGrid>
              <a:tr h="370840">
                <a:tc>
                  <a:txBody>
                    <a:bodyPr/>
                    <a:lstStyle/>
                    <a:p>
                      <a:r>
                        <a:rPr lang="en-GB" sz="2400" b="0" dirty="0" smtClean="0"/>
                        <a:t>(+)/(-) 2% </a:t>
                      </a:r>
                      <a:endParaRPr lang="en-GB" sz="2400" b="0" dirty="0"/>
                    </a:p>
                  </a:txBody>
                  <a:tcPr/>
                </a:tc>
                <a:tc>
                  <a:txBody>
                    <a:bodyPr/>
                    <a:lstStyle/>
                    <a:p>
                      <a:r>
                        <a:rPr lang="en-GB" sz="2400" b="0" dirty="0" smtClean="0"/>
                        <a:t> 100% pass through in</a:t>
                      </a:r>
                      <a:r>
                        <a:rPr lang="en-GB" sz="2400" b="0" baseline="0" dirty="0" smtClean="0"/>
                        <a:t> ARR</a:t>
                      </a:r>
                      <a:endParaRPr lang="en-GB" sz="2400" b="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400" b="0" dirty="0" smtClean="0"/>
                        <a:t>(+)/(-) 5% </a:t>
                      </a:r>
                    </a:p>
                  </a:txBody>
                  <a:tcPr/>
                </a:tc>
                <a:tc>
                  <a:txBody>
                    <a:bodyPr/>
                    <a:lstStyle/>
                    <a:p>
                      <a:r>
                        <a:rPr lang="en-GB" sz="2400" dirty="0" smtClean="0"/>
                        <a:t> 85%</a:t>
                      </a:r>
                      <a:endParaRPr lang="en-GB" sz="2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400" b="0" dirty="0" smtClean="0"/>
                        <a:t>(+)/(-) 10% </a:t>
                      </a:r>
                    </a:p>
                  </a:txBody>
                  <a:tcPr/>
                </a:tc>
                <a:tc>
                  <a:txBody>
                    <a:bodyPr/>
                    <a:lstStyle/>
                    <a:p>
                      <a:r>
                        <a:rPr lang="en-GB" sz="2400" dirty="0" smtClean="0"/>
                        <a:t> 70%</a:t>
                      </a:r>
                      <a:endParaRPr lang="en-GB" sz="2400" dirty="0"/>
                    </a:p>
                  </a:txBody>
                  <a:tcPr/>
                </a:tc>
              </a:tr>
            </a:tbl>
          </a:graphicData>
        </a:graphic>
      </p:graphicFrame>
    </p:spTree>
    <p:extLst>
      <p:ext uri="{BB962C8B-B14F-4D97-AF65-F5344CB8AC3E}">
        <p14:creationId xmlns:p14="http://schemas.microsoft.com/office/powerpoint/2010/main" xmlns="" val="11212770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No one to be judge in one’s own case </a:t>
            </a:r>
          </a:p>
          <a:p>
            <a:r>
              <a:rPr lang="en-GB" dirty="0" smtClean="0"/>
              <a:t>Expertise required for the task</a:t>
            </a:r>
          </a:p>
          <a:p>
            <a:r>
              <a:rPr lang="en-GB" dirty="0" smtClean="0"/>
              <a:t>Time consuming </a:t>
            </a:r>
          </a:p>
          <a:p>
            <a:r>
              <a:rPr lang="en-GB" dirty="0" smtClean="0"/>
              <a:t>To ensure transparency &amp; fair play</a:t>
            </a:r>
          </a:p>
          <a:p>
            <a:pPr marL="0" indent="0">
              <a:buNone/>
            </a:pPr>
            <a:r>
              <a:rPr lang="en-GB" dirty="0" smtClean="0"/>
              <a:t> </a:t>
            </a:r>
          </a:p>
          <a:p>
            <a:endParaRPr lang="en-GB" dirty="0"/>
          </a:p>
        </p:txBody>
      </p:sp>
      <p:sp>
        <p:nvSpPr>
          <p:cNvPr id="3" name="Title 2"/>
          <p:cNvSpPr>
            <a:spLocks noGrp="1"/>
          </p:cNvSpPr>
          <p:nvPr>
            <p:ph type="title"/>
          </p:nvPr>
        </p:nvSpPr>
        <p:spPr/>
        <p:txBody>
          <a:bodyPr/>
          <a:lstStyle/>
          <a:p>
            <a:r>
              <a:rPr lang="en-GB" dirty="0" smtClean="0"/>
              <a:t>WHY INDEPENDENT?</a:t>
            </a:r>
            <a:endParaRPr lang="en-GB" dirty="0"/>
          </a:p>
        </p:txBody>
      </p:sp>
    </p:spTree>
    <p:extLst>
      <p:ext uri="{BB962C8B-B14F-4D97-AF65-F5344CB8AC3E}">
        <p14:creationId xmlns:p14="http://schemas.microsoft.com/office/powerpoint/2010/main" xmlns="" val="233421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It is expected that with adequate monitoring mechanism, complaint handling system, creating awareness, submission of timely reports etc.. as now provided for in the Regulations, if implemented with full sincerity,  perception of consumers towards quality of supply &amp; services by the licensee would undergo a perceptible change in the very near future. </a:t>
            </a:r>
          </a:p>
          <a:p>
            <a:pPr marL="0" indent="0">
              <a:buNone/>
            </a:pPr>
            <a:endParaRPr lang="en-GB" dirty="0"/>
          </a:p>
        </p:txBody>
      </p:sp>
      <p:sp>
        <p:nvSpPr>
          <p:cNvPr id="5" name="Title 2"/>
          <p:cNvSpPr>
            <a:spLocks noGrp="1"/>
          </p:cNvSpPr>
          <p:nvPr>
            <p:ph type="title"/>
          </p:nvPr>
        </p:nvSpPr>
        <p:spPr>
          <a:xfrm>
            <a:off x="457200" y="338328"/>
            <a:ext cx="8229600" cy="1252728"/>
          </a:xfrm>
        </p:spPr>
        <p:txBody>
          <a:bodyPr>
            <a:normAutofit/>
          </a:bodyPr>
          <a:lstStyle/>
          <a:p>
            <a:r>
              <a:rPr lang="en-GB" dirty="0" smtClean="0"/>
              <a:t>CONCLUDE</a:t>
            </a:r>
            <a:endParaRPr lang="en-GB" dirty="0"/>
          </a:p>
        </p:txBody>
      </p:sp>
    </p:spTree>
    <p:extLst>
      <p:ext uri="{BB962C8B-B14F-4D97-AF65-F5344CB8AC3E}">
        <p14:creationId xmlns:p14="http://schemas.microsoft.com/office/powerpoint/2010/main" xmlns="" val="298070749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6571" y="2849299"/>
            <a:ext cx="8229600" cy="1252728"/>
          </a:xfrm>
        </p:spPr>
        <p:txBody>
          <a:bodyPr/>
          <a:lstStyle/>
          <a:p>
            <a:r>
              <a:rPr lang="en-GB" b="1" dirty="0" smtClean="0">
                <a:solidFill>
                  <a:schemeClr val="tx1"/>
                </a:solidFill>
              </a:rPr>
              <a:t>THANK YOU</a:t>
            </a:r>
            <a:endParaRPr lang="en-GB" b="1" dirty="0">
              <a:solidFill>
                <a:schemeClr val="tx1"/>
              </a:solidFill>
            </a:endParaRPr>
          </a:p>
        </p:txBody>
      </p:sp>
    </p:spTree>
    <p:extLst>
      <p:ext uri="{BB962C8B-B14F-4D97-AF65-F5344CB8AC3E}">
        <p14:creationId xmlns:p14="http://schemas.microsoft.com/office/powerpoint/2010/main" xmlns="" val="19939648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Specify, enforce entry conditions &amp; SOP</a:t>
            </a:r>
          </a:p>
          <a:p>
            <a:r>
              <a:rPr lang="en-GB" dirty="0" smtClean="0"/>
              <a:t>Monitor performance</a:t>
            </a:r>
          </a:p>
          <a:p>
            <a:r>
              <a:rPr lang="en-GB" dirty="0" smtClean="0"/>
              <a:t>Initiate action for non-compliance</a:t>
            </a:r>
          </a:p>
          <a:p>
            <a:r>
              <a:rPr lang="en-GB" dirty="0" smtClean="0"/>
              <a:t>Impose sanctions or fines</a:t>
            </a:r>
          </a:p>
          <a:p>
            <a:r>
              <a:rPr lang="en-GB" dirty="0" smtClean="0"/>
              <a:t>Tariff Determination</a:t>
            </a:r>
          </a:p>
        </p:txBody>
      </p:sp>
      <p:sp>
        <p:nvSpPr>
          <p:cNvPr id="3" name="Title 2"/>
          <p:cNvSpPr>
            <a:spLocks noGrp="1"/>
          </p:cNvSpPr>
          <p:nvPr>
            <p:ph type="title"/>
          </p:nvPr>
        </p:nvSpPr>
        <p:spPr/>
        <p:txBody>
          <a:bodyPr/>
          <a:lstStyle/>
          <a:p>
            <a:r>
              <a:rPr lang="en-GB" dirty="0" smtClean="0"/>
              <a:t>GENERAL FUNCTIONS</a:t>
            </a:r>
            <a:endParaRPr lang="en-GB" dirty="0"/>
          </a:p>
        </p:txBody>
      </p:sp>
    </p:spTree>
    <p:extLst>
      <p:ext uri="{BB962C8B-B14F-4D97-AF65-F5344CB8AC3E}">
        <p14:creationId xmlns:p14="http://schemas.microsoft.com/office/powerpoint/2010/main" xmlns="" val="26452648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Clause 6 of Article 19 of the Constitution empowers the State to make laws, imposing in the interest of general public reasonable restrictions </a:t>
            </a:r>
          </a:p>
          <a:p>
            <a:pPr marL="0" indent="0">
              <a:buNone/>
            </a:pPr>
            <a:endParaRPr lang="en-GB" dirty="0" smtClean="0"/>
          </a:p>
          <a:p>
            <a:r>
              <a:rPr lang="en-GB" dirty="0" smtClean="0"/>
              <a:t>State is specifically empowered in relation to prescribing professional &amp; technical qualifications</a:t>
            </a:r>
          </a:p>
          <a:p>
            <a:pPr marL="0" indent="0">
              <a:buNone/>
            </a:pPr>
            <a:endParaRPr lang="en-GB" dirty="0"/>
          </a:p>
        </p:txBody>
      </p:sp>
      <p:sp>
        <p:nvSpPr>
          <p:cNvPr id="3" name="Title 2"/>
          <p:cNvSpPr>
            <a:spLocks noGrp="1"/>
          </p:cNvSpPr>
          <p:nvPr>
            <p:ph type="title"/>
          </p:nvPr>
        </p:nvSpPr>
        <p:spPr/>
        <p:txBody>
          <a:bodyPr/>
          <a:lstStyle/>
          <a:p>
            <a:r>
              <a:rPr lang="en-GB" dirty="0" smtClean="0"/>
              <a:t>LIMITATIONS</a:t>
            </a:r>
            <a:endParaRPr lang="en-GB" dirty="0"/>
          </a:p>
        </p:txBody>
      </p:sp>
    </p:spTree>
    <p:extLst>
      <p:ext uri="{BB962C8B-B14F-4D97-AF65-F5344CB8AC3E}">
        <p14:creationId xmlns:p14="http://schemas.microsoft.com/office/powerpoint/2010/main" xmlns="" val="14892221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r>
              <a:rPr lang="en-GB" dirty="0" smtClean="0"/>
              <a:t>Constitution Entry 38 in list III of Seventh Schedule and Article 246</a:t>
            </a:r>
          </a:p>
          <a:p>
            <a:r>
              <a:rPr lang="en-GB" dirty="0" smtClean="0"/>
              <a:t>Union &amp; State legislatures can legislate on electricity</a:t>
            </a:r>
          </a:p>
          <a:p>
            <a:r>
              <a:rPr lang="en-GB" dirty="0" smtClean="0"/>
              <a:t>In-case of repugnancy, Union Law to prevail</a:t>
            </a:r>
          </a:p>
          <a:p>
            <a:r>
              <a:rPr lang="en-GB" dirty="0" smtClean="0"/>
              <a:t>Unless State law has been reserved for the consideration of the President &amp; has received his consent</a:t>
            </a:r>
          </a:p>
          <a:p>
            <a:r>
              <a:rPr lang="en-GB" dirty="0" smtClean="0"/>
              <a:t>Electricity Act, 2003  &amp; the subordinate legislations made thereunder</a:t>
            </a:r>
          </a:p>
          <a:p>
            <a:r>
              <a:rPr lang="en-GB" dirty="0" smtClean="0"/>
              <a:t>State laws in so far as not in-consistent with the Union Act   </a:t>
            </a:r>
            <a:endParaRPr lang="en-GB" dirty="0"/>
          </a:p>
        </p:txBody>
      </p:sp>
      <p:sp>
        <p:nvSpPr>
          <p:cNvPr id="3" name="Title 2"/>
          <p:cNvSpPr>
            <a:spLocks noGrp="1"/>
          </p:cNvSpPr>
          <p:nvPr>
            <p:ph type="title"/>
          </p:nvPr>
        </p:nvSpPr>
        <p:spPr/>
        <p:txBody>
          <a:bodyPr/>
          <a:lstStyle/>
          <a:p>
            <a:r>
              <a:rPr lang="en-GB" dirty="0" smtClean="0"/>
              <a:t>STATUTORY PROVISIONS</a:t>
            </a:r>
            <a:endParaRPr lang="en-GB" dirty="0"/>
          </a:p>
        </p:txBody>
      </p:sp>
    </p:spTree>
    <p:extLst>
      <p:ext uri="{BB962C8B-B14F-4D97-AF65-F5344CB8AC3E}">
        <p14:creationId xmlns:p14="http://schemas.microsoft.com/office/powerpoint/2010/main" xmlns="" val="17090670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Licensing </a:t>
            </a:r>
          </a:p>
          <a:p>
            <a:r>
              <a:rPr lang="en-GB" dirty="0" smtClean="0"/>
              <a:t>Tariff Determination</a:t>
            </a:r>
          </a:p>
          <a:p>
            <a:r>
              <a:rPr lang="en-GB" dirty="0" smtClean="0"/>
              <a:t>Adjudication of disputes</a:t>
            </a:r>
          </a:p>
          <a:p>
            <a:r>
              <a:rPr lang="en-GB" dirty="0" smtClean="0"/>
              <a:t>Specifying grid code, distribution code &amp; supply code</a:t>
            </a:r>
          </a:p>
          <a:p>
            <a:r>
              <a:rPr lang="en-GB" dirty="0" smtClean="0"/>
              <a:t>Specifying &amp; enforcing standards </a:t>
            </a:r>
          </a:p>
          <a:p>
            <a:r>
              <a:rPr lang="en-GB" dirty="0" smtClean="0"/>
              <a:t>Fixing trading margins</a:t>
            </a:r>
          </a:p>
          <a:p>
            <a:r>
              <a:rPr lang="en-GB" dirty="0" smtClean="0"/>
              <a:t>Regulating inter-state &amp; intra-state transmissions</a:t>
            </a:r>
          </a:p>
          <a:p>
            <a:endParaRPr lang="en-GB" dirty="0"/>
          </a:p>
          <a:p>
            <a:pPr marL="0" indent="0">
              <a:buNone/>
            </a:pPr>
            <a:endParaRPr lang="en-GB" dirty="0" smtClean="0"/>
          </a:p>
        </p:txBody>
      </p:sp>
      <p:sp>
        <p:nvSpPr>
          <p:cNvPr id="3" name="Title 2"/>
          <p:cNvSpPr>
            <a:spLocks noGrp="1"/>
          </p:cNvSpPr>
          <p:nvPr>
            <p:ph type="title"/>
          </p:nvPr>
        </p:nvSpPr>
        <p:spPr/>
        <p:txBody>
          <a:bodyPr/>
          <a:lstStyle/>
          <a:p>
            <a:r>
              <a:rPr lang="en-GB" dirty="0" smtClean="0"/>
              <a:t>FUNCTIONS OF ERCs</a:t>
            </a:r>
            <a:endParaRPr lang="en-GB" dirty="0"/>
          </a:p>
        </p:txBody>
      </p:sp>
    </p:spTree>
    <p:extLst>
      <p:ext uri="{BB962C8B-B14F-4D97-AF65-F5344CB8AC3E}">
        <p14:creationId xmlns:p14="http://schemas.microsoft.com/office/powerpoint/2010/main" xmlns="" val="5604735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Orders are quasi-judicial in nature</a:t>
            </a:r>
          </a:p>
          <a:p>
            <a:endParaRPr lang="en-GB" dirty="0" smtClean="0"/>
          </a:p>
          <a:p>
            <a:r>
              <a:rPr lang="en-GB" dirty="0" smtClean="0"/>
              <a:t>Regulations are legislative in character </a:t>
            </a:r>
          </a:p>
          <a:p>
            <a:endParaRPr lang="en-GB" dirty="0" smtClean="0"/>
          </a:p>
          <a:p>
            <a:r>
              <a:rPr lang="en-GB" dirty="0" smtClean="0"/>
              <a:t>Both are of binding nature</a:t>
            </a:r>
            <a:endParaRPr lang="en-GB" dirty="0"/>
          </a:p>
        </p:txBody>
      </p:sp>
      <p:sp>
        <p:nvSpPr>
          <p:cNvPr id="3" name="Title 2"/>
          <p:cNvSpPr>
            <a:spLocks noGrp="1"/>
          </p:cNvSpPr>
          <p:nvPr>
            <p:ph type="title"/>
          </p:nvPr>
        </p:nvSpPr>
        <p:spPr/>
        <p:txBody>
          <a:bodyPr>
            <a:normAutofit fontScale="90000"/>
          </a:bodyPr>
          <a:lstStyle/>
          <a:p>
            <a:r>
              <a:rPr lang="en-GB" dirty="0" smtClean="0"/>
              <a:t>DISCHARGE OF FUNCTIONS BY ERCs</a:t>
            </a:r>
            <a:endParaRPr lang="en-GB" dirty="0"/>
          </a:p>
        </p:txBody>
      </p:sp>
    </p:spTree>
    <p:extLst>
      <p:ext uri="{BB962C8B-B14F-4D97-AF65-F5344CB8AC3E}">
        <p14:creationId xmlns:p14="http://schemas.microsoft.com/office/powerpoint/2010/main" xmlns="" val="306697820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222</TotalTime>
  <Words>2580</Words>
  <Application>Microsoft Office PowerPoint</Application>
  <PresentationFormat>On-screen Show (4:3)</PresentationFormat>
  <Paragraphs>235</Paragraphs>
  <Slides>41</Slides>
  <Notes>0</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Waveform</vt:lpstr>
      <vt:lpstr>STANDARDS OF PERFORMANCE FOR DISTRIBUTION LICENSEES</vt:lpstr>
      <vt:lpstr>WHO IS ELECTRICITY REGULATOR?</vt:lpstr>
      <vt:lpstr>REGULATORY BODIES UNDER EA 2003</vt:lpstr>
      <vt:lpstr>WHY INDEPENDENT?</vt:lpstr>
      <vt:lpstr>GENERAL FUNCTIONS</vt:lpstr>
      <vt:lpstr>LIMITATIONS</vt:lpstr>
      <vt:lpstr>STATUTORY PROVISIONS</vt:lpstr>
      <vt:lpstr>FUNCTIONS OF ERCs</vt:lpstr>
      <vt:lpstr>DISCHARGE OF FUNCTIONS BY ERCs</vt:lpstr>
      <vt:lpstr>SCOPE OF ORDERS</vt:lpstr>
      <vt:lpstr>STATUS OF REGULATIONS</vt:lpstr>
      <vt:lpstr>Contd..STATUS OF REGULATIONS</vt:lpstr>
      <vt:lpstr>GROUNDS OF CHALLENGE </vt:lpstr>
      <vt:lpstr>REASONING/OBSERVATIONS </vt:lpstr>
      <vt:lpstr>POINT FOR CONSIDERATION</vt:lpstr>
      <vt:lpstr>RULING </vt:lpstr>
      <vt:lpstr>Contd..RULING</vt:lpstr>
      <vt:lpstr>STANDARD OF PERFORMANCE FOR DISTRIBUTION LICENSES</vt:lpstr>
      <vt:lpstr> QUALITY OF SUPPLY &amp; SERVICE </vt:lpstr>
      <vt:lpstr>Contd.. QUALITY OF SUPPLY &amp; SERVICE </vt:lpstr>
      <vt:lpstr>LEGAL FRAMEWORK – EA 2003</vt:lpstr>
      <vt:lpstr>Contd.. LEGAL FRAMEWORK – EA 2003</vt:lpstr>
      <vt:lpstr>Contd.. LEGAL FRAMEWORK – EA 2003</vt:lpstr>
      <vt:lpstr>Contd.. LEGAL FRAMEWORK – EA 2003</vt:lpstr>
      <vt:lpstr>Contd.. LEGAL FRAMEWORK – EA 2003</vt:lpstr>
      <vt:lpstr>Contd.. LEGAL FRAMEWORK – EA 2003</vt:lpstr>
      <vt:lpstr>Contd.. LEGAL FRAMEWORK – EA 2003</vt:lpstr>
      <vt:lpstr>Contd.. LEGAL FRAMEWORK – EA 2003</vt:lpstr>
      <vt:lpstr>Contd.. LEGAL FRAMEWORK – EA 2003</vt:lpstr>
      <vt:lpstr>JERC (FOR GOA &amp; UTs) SOP REGULATION</vt:lpstr>
      <vt:lpstr>GUARANTEED SOP</vt:lpstr>
      <vt:lpstr>Contd…GUARANTEED SOP</vt:lpstr>
      <vt:lpstr>Contd…GUARANTEED SOP</vt:lpstr>
      <vt:lpstr>OVER ALL SOP</vt:lpstr>
      <vt:lpstr>Contd…OVER ALL SOP</vt:lpstr>
      <vt:lpstr>REVIEW / AMENDEMENT OF REGULATIONS BY JERC</vt:lpstr>
      <vt:lpstr>Contd..REVIEW / AMENDEMENT OF REGULATIONS BY JERC</vt:lpstr>
      <vt:lpstr>Contd..REVIEW / AMENDEMENT OF REGULATIONS BY JERC</vt:lpstr>
      <vt:lpstr>RELIABILITY GRADING &amp; ACCURACY GRADING </vt:lpstr>
      <vt:lpstr>CONCLUDE</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STANDARD OF PERFORMANCE FOR DISTRIBUTION LICENSEES</dc:title>
  <dc:creator>Pallavi Khanna</dc:creator>
  <cp:lastModifiedBy>User</cp:lastModifiedBy>
  <cp:revision>199</cp:revision>
  <dcterms:created xsi:type="dcterms:W3CDTF">2016-03-25T05:22:16Z</dcterms:created>
  <dcterms:modified xsi:type="dcterms:W3CDTF">2017-01-10T11:53:33Z</dcterms:modified>
</cp:coreProperties>
</file>