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0" r:id="rId2"/>
    <p:sldId id="259" r:id="rId3"/>
    <p:sldId id="278" r:id="rId4"/>
    <p:sldId id="263" r:id="rId5"/>
    <p:sldId id="267" r:id="rId6"/>
    <p:sldId id="268" r:id="rId7"/>
    <p:sldId id="269" r:id="rId8"/>
    <p:sldId id="270" r:id="rId9"/>
    <p:sldId id="271" r:id="rId10"/>
    <p:sldId id="272" r:id="rId11"/>
    <p:sldId id="273" r:id="rId12"/>
    <p:sldId id="261" r:id="rId13"/>
    <p:sldId id="262" r:id="rId14"/>
    <p:sldId id="274" r:id="rId15"/>
    <p:sldId id="275" r:id="rId16"/>
    <p:sldId id="276" r:id="rId17"/>
    <p:sldId id="287" r:id="rId18"/>
    <p:sldId id="288" r:id="rId19"/>
    <p:sldId id="289" r:id="rId20"/>
    <p:sldId id="291" r:id="rId21"/>
    <p:sldId id="279" r:id="rId22"/>
    <p:sldId id="280" r:id="rId23"/>
    <p:sldId id="281" r:id="rId24"/>
    <p:sldId id="282" r:id="rId25"/>
    <p:sldId id="283" r:id="rId26"/>
    <p:sldId id="284" r:id="rId27"/>
    <p:sldId id="285" r:id="rId28"/>
    <p:sldId id="293" r:id="rId29"/>
    <p:sldId id="296" r:id="rId30"/>
    <p:sldId id="297" r:id="rId31"/>
    <p:sldId id="292" r:id="rId32"/>
    <p:sldId id="294" r:id="rId33"/>
    <p:sldId id="298" r:id="rId34"/>
    <p:sldId id="299" r:id="rId35"/>
    <p:sldId id="295" r:id="rId36"/>
    <p:sldId id="286"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0" d="100"/>
          <a:sy n="60" d="100"/>
        </p:scale>
        <p:origin x="-1572" y="-19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4.5165165165165042E-2"/>
          <c:y val="5.0805013959978107E-2"/>
          <c:w val="0.94603024284126647"/>
          <c:h val="0.65298442314275962"/>
        </c:manualLayout>
      </c:layout>
      <c:bar3DChart>
        <c:barDir val="col"/>
        <c:grouping val="clustered"/>
        <c:varyColors val="0"/>
        <c:ser>
          <c:idx val="0"/>
          <c:order val="0"/>
          <c:tx>
            <c:strRef>
              <c:f>Sheet1!$B$1</c:f>
              <c:strCache>
                <c:ptCount val="1"/>
                <c:pt idx="0">
                  <c:v>Solar PV</c:v>
                </c:pt>
              </c:strCache>
            </c:strRef>
          </c:tx>
          <c:invertIfNegative val="0"/>
          <c:dLbls>
            <c:txPr>
              <a:bodyPr rot="-5400000" vert="horz"/>
              <a:lstStyle/>
              <a:p>
                <a:pPr>
                  <a:defRPr sz="1200" b="1"/>
                </a:pPr>
                <a:endParaRPr lang="en-US"/>
              </a:p>
            </c:txPr>
            <c:showLegendKey val="0"/>
            <c:showVal val="1"/>
            <c:showCatName val="0"/>
            <c:showSerName val="0"/>
            <c:showPercent val="0"/>
            <c:showBubbleSize val="0"/>
            <c:showLeaderLines val="0"/>
          </c:dLbls>
          <c:cat>
            <c:strRef>
              <c:f>Sheet1!$A$2:$A$7</c:f>
              <c:strCache>
                <c:ptCount val="6"/>
                <c:pt idx="0">
                  <c:v>FY 10-11</c:v>
                </c:pt>
                <c:pt idx="1">
                  <c:v>FY 11-12</c:v>
                </c:pt>
                <c:pt idx="2">
                  <c:v>FY 12-13</c:v>
                </c:pt>
                <c:pt idx="3">
                  <c:v>FY 13-14</c:v>
                </c:pt>
                <c:pt idx="4">
                  <c:v>FY 14-15</c:v>
                </c:pt>
                <c:pt idx="5">
                  <c:v>FY 15-16</c:v>
                </c:pt>
              </c:strCache>
            </c:strRef>
          </c:cat>
          <c:val>
            <c:numRef>
              <c:f>Sheet1!$B$2:$B$7</c:f>
              <c:numCache>
                <c:formatCode>General</c:formatCode>
                <c:ptCount val="6"/>
                <c:pt idx="0">
                  <c:v>17.91</c:v>
                </c:pt>
                <c:pt idx="1">
                  <c:v>15.61</c:v>
                </c:pt>
                <c:pt idx="2">
                  <c:v>11.16</c:v>
                </c:pt>
                <c:pt idx="3">
                  <c:v>8.98</c:v>
                </c:pt>
                <c:pt idx="4">
                  <c:v>7.95</c:v>
                </c:pt>
                <c:pt idx="5">
                  <c:v>6.37</c:v>
                </c:pt>
              </c:numCache>
            </c:numRef>
          </c:val>
        </c:ser>
        <c:ser>
          <c:idx val="1"/>
          <c:order val="1"/>
          <c:tx>
            <c:strRef>
              <c:f>Sheet1!$C$1</c:f>
              <c:strCache>
                <c:ptCount val="1"/>
                <c:pt idx="0">
                  <c:v>Solar Rooftop PV</c:v>
                </c:pt>
              </c:strCache>
            </c:strRef>
          </c:tx>
          <c:spPr>
            <a:solidFill>
              <a:srgbClr val="00B050"/>
            </a:solidFill>
          </c:spPr>
          <c:invertIfNegative val="0"/>
          <c:dLbls>
            <c:dLbl>
              <c:idx val="0"/>
              <c:layout>
                <c:manualLayout>
                  <c:x val="0"/>
                  <c:y val="0"/>
                </c:manualLayout>
              </c:layout>
              <c:showLegendKey val="0"/>
              <c:showVal val="1"/>
              <c:showCatName val="0"/>
              <c:showSerName val="0"/>
              <c:showPercent val="0"/>
              <c:showBubbleSize val="0"/>
            </c:dLbl>
            <c:txPr>
              <a:bodyPr rot="-5400000" vert="horz"/>
              <a:lstStyle/>
              <a:p>
                <a:pPr>
                  <a:defRPr sz="1200" b="1"/>
                </a:pPr>
                <a:endParaRPr lang="en-US"/>
              </a:p>
            </c:txPr>
            <c:showLegendKey val="0"/>
            <c:showVal val="1"/>
            <c:showCatName val="0"/>
            <c:showSerName val="0"/>
            <c:showPercent val="0"/>
            <c:showBubbleSize val="0"/>
            <c:showLeaderLines val="0"/>
          </c:dLbls>
          <c:cat>
            <c:strRef>
              <c:f>Sheet1!$A$2:$A$7</c:f>
              <c:strCache>
                <c:ptCount val="6"/>
                <c:pt idx="0">
                  <c:v>FY 10-11</c:v>
                </c:pt>
                <c:pt idx="1">
                  <c:v>FY 11-12</c:v>
                </c:pt>
                <c:pt idx="2">
                  <c:v>FY 12-13</c:v>
                </c:pt>
                <c:pt idx="3">
                  <c:v>FY 13-14</c:v>
                </c:pt>
                <c:pt idx="4">
                  <c:v>FY 14-15</c:v>
                </c:pt>
                <c:pt idx="5">
                  <c:v>FY 15-16</c:v>
                </c:pt>
              </c:strCache>
            </c:strRef>
          </c:cat>
          <c:val>
            <c:numRef>
              <c:f>Sheet1!$C$2:$C$7</c:f>
              <c:numCache>
                <c:formatCode>General</c:formatCode>
                <c:ptCount val="6"/>
                <c:pt idx="0">
                  <c:v>18.41</c:v>
                </c:pt>
                <c:pt idx="1">
                  <c:v>16.110000000000031</c:v>
                </c:pt>
                <c:pt idx="2">
                  <c:v>11.66</c:v>
                </c:pt>
                <c:pt idx="3">
                  <c:v>9.48</c:v>
                </c:pt>
                <c:pt idx="4">
                  <c:v>8.4500000000000028</c:v>
                </c:pt>
                <c:pt idx="5">
                  <c:v>6.87</c:v>
                </c:pt>
              </c:numCache>
            </c:numRef>
          </c:val>
        </c:ser>
        <c:dLbls>
          <c:showLegendKey val="0"/>
          <c:showVal val="0"/>
          <c:showCatName val="0"/>
          <c:showSerName val="0"/>
          <c:showPercent val="0"/>
          <c:showBubbleSize val="0"/>
        </c:dLbls>
        <c:gapWidth val="150"/>
        <c:shape val="cylinder"/>
        <c:axId val="127433728"/>
        <c:axId val="129214144"/>
        <c:axId val="0"/>
      </c:bar3DChart>
      <c:catAx>
        <c:axId val="127433728"/>
        <c:scaling>
          <c:orientation val="minMax"/>
        </c:scaling>
        <c:delete val="0"/>
        <c:axPos val="b"/>
        <c:majorTickMark val="out"/>
        <c:minorTickMark val="none"/>
        <c:tickLblPos val="nextTo"/>
        <c:txPr>
          <a:bodyPr/>
          <a:lstStyle/>
          <a:p>
            <a:pPr>
              <a:defRPr sz="1400" b="1"/>
            </a:pPr>
            <a:endParaRPr lang="en-US"/>
          </a:p>
        </c:txPr>
        <c:crossAx val="129214144"/>
        <c:crosses val="autoZero"/>
        <c:auto val="1"/>
        <c:lblAlgn val="ctr"/>
        <c:lblOffset val="100"/>
        <c:noMultiLvlLbl val="0"/>
      </c:catAx>
      <c:valAx>
        <c:axId val="129214144"/>
        <c:scaling>
          <c:orientation val="minMax"/>
        </c:scaling>
        <c:delete val="0"/>
        <c:axPos val="l"/>
        <c:numFmt formatCode="General" sourceLinked="1"/>
        <c:majorTickMark val="out"/>
        <c:minorTickMark val="none"/>
        <c:tickLblPos val="nextTo"/>
        <c:txPr>
          <a:bodyPr/>
          <a:lstStyle/>
          <a:p>
            <a:pPr>
              <a:defRPr sz="1400" b="1"/>
            </a:pPr>
            <a:endParaRPr lang="en-US"/>
          </a:p>
        </c:txPr>
        <c:crossAx val="127433728"/>
        <c:crosses val="autoZero"/>
        <c:crossBetween val="between"/>
      </c:valAx>
      <c:spPr>
        <a:ln>
          <a:noFill/>
        </a:ln>
      </c:spPr>
    </c:plotArea>
    <c:legend>
      <c:legendPos val="b"/>
      <c:layout>
        <c:manualLayout>
          <c:xMode val="edge"/>
          <c:yMode val="edge"/>
          <c:x val="0.28201272138280198"/>
          <c:y val="0.84047882528197493"/>
          <c:w val="0.45999858125842463"/>
          <c:h val="0.12348513868198945"/>
        </c:manualLayout>
      </c:layout>
      <c:overlay val="0"/>
    </c:legend>
    <c:plotVisOnly val="1"/>
    <c:dispBlanksAs val="gap"/>
    <c:showDLblsOverMax val="0"/>
  </c:chart>
  <c:spPr>
    <a:ln>
      <a:noFill/>
    </a:ln>
  </c:spPr>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6.6767974096695923E-2"/>
          <c:y val="4.0059617547806722E-2"/>
          <c:w val="0.9238862156119374"/>
          <c:h val="0.77602330196530311"/>
        </c:manualLayout>
      </c:layout>
      <c:bar3DChart>
        <c:barDir val="col"/>
        <c:grouping val="clustered"/>
        <c:varyColors val="0"/>
        <c:ser>
          <c:idx val="0"/>
          <c:order val="0"/>
          <c:tx>
            <c:strRef>
              <c:f>Sheet1!$B$1</c:f>
              <c:strCache>
                <c:ptCount val="1"/>
                <c:pt idx="0">
                  <c:v>Solar PV</c:v>
                </c:pt>
              </c:strCache>
            </c:strRef>
          </c:tx>
          <c:invertIfNegative val="0"/>
          <c:dLbls>
            <c:dLbl>
              <c:idx val="5"/>
              <c:layout>
                <c:manualLayout>
                  <c:x val="-1.5432836520434946E-3"/>
                  <c:y val="4.0650406504065054E-3"/>
                </c:manualLayout>
              </c:layout>
              <c:showLegendKey val="0"/>
              <c:showVal val="1"/>
              <c:showCatName val="0"/>
              <c:showSerName val="0"/>
              <c:showPercent val="0"/>
              <c:showBubbleSize val="0"/>
            </c:dLbl>
            <c:txPr>
              <a:bodyPr rot="-5400000" vert="horz"/>
              <a:lstStyle/>
              <a:p>
                <a:pPr>
                  <a:defRPr sz="1200" b="1"/>
                </a:pPr>
                <a:endParaRPr lang="en-US"/>
              </a:p>
            </c:txPr>
            <c:showLegendKey val="0"/>
            <c:showVal val="1"/>
            <c:showCatName val="0"/>
            <c:showSerName val="0"/>
            <c:showPercent val="0"/>
            <c:showBubbleSize val="0"/>
            <c:showLeaderLines val="0"/>
          </c:dLbls>
          <c:cat>
            <c:strRef>
              <c:f>Sheet1!$A$2:$A$7</c:f>
              <c:strCache>
                <c:ptCount val="6"/>
                <c:pt idx="0">
                  <c:v>FY 10-11</c:v>
                </c:pt>
                <c:pt idx="1">
                  <c:v>FY 11-12</c:v>
                </c:pt>
                <c:pt idx="2">
                  <c:v>FY 12-13</c:v>
                </c:pt>
                <c:pt idx="3">
                  <c:v>FY 13-14</c:v>
                </c:pt>
                <c:pt idx="4">
                  <c:v>FY 14-15</c:v>
                </c:pt>
                <c:pt idx="5">
                  <c:v>FY 15-16</c:v>
                </c:pt>
              </c:strCache>
            </c:strRef>
          </c:cat>
          <c:val>
            <c:numRef>
              <c:f>Sheet1!$B$2:$B$7</c:f>
              <c:numCache>
                <c:formatCode>General</c:formatCode>
                <c:ptCount val="6"/>
                <c:pt idx="0">
                  <c:v>1</c:v>
                </c:pt>
                <c:pt idx="1">
                  <c:v>20</c:v>
                </c:pt>
                <c:pt idx="2" formatCode="0">
                  <c:v>75.149999999999991</c:v>
                </c:pt>
                <c:pt idx="3" formatCode="0">
                  <c:v>250.25000000000003</c:v>
                </c:pt>
                <c:pt idx="4" formatCode="0">
                  <c:v>329.25</c:v>
                </c:pt>
                <c:pt idx="5" formatCode="0">
                  <c:v>360.25</c:v>
                </c:pt>
              </c:numCache>
            </c:numRef>
          </c:val>
        </c:ser>
        <c:ser>
          <c:idx val="1"/>
          <c:order val="1"/>
          <c:tx>
            <c:strRef>
              <c:f>Sheet1!$C$1</c:f>
              <c:strCache>
                <c:ptCount val="1"/>
                <c:pt idx="0">
                  <c:v>Solar Rooftop PV</c:v>
                </c:pt>
              </c:strCache>
            </c:strRef>
          </c:tx>
          <c:spPr>
            <a:solidFill>
              <a:srgbClr val="00B050"/>
            </a:solidFill>
          </c:spPr>
          <c:invertIfNegative val="0"/>
          <c:dLbls>
            <c:txPr>
              <a:bodyPr rot="-5400000" vert="horz"/>
              <a:lstStyle/>
              <a:p>
                <a:pPr>
                  <a:defRPr sz="1200" b="1"/>
                </a:pPr>
                <a:endParaRPr lang="en-US"/>
              </a:p>
            </c:txPr>
            <c:showLegendKey val="0"/>
            <c:showVal val="1"/>
            <c:showCatName val="0"/>
            <c:showSerName val="0"/>
            <c:showPercent val="0"/>
            <c:showBubbleSize val="0"/>
            <c:showLeaderLines val="0"/>
          </c:dLbls>
          <c:cat>
            <c:strRef>
              <c:f>Sheet1!$A$2:$A$7</c:f>
              <c:strCache>
                <c:ptCount val="6"/>
                <c:pt idx="0">
                  <c:v>FY 10-11</c:v>
                </c:pt>
                <c:pt idx="1">
                  <c:v>FY 11-12</c:v>
                </c:pt>
                <c:pt idx="2">
                  <c:v>FY 12-13</c:v>
                </c:pt>
                <c:pt idx="3">
                  <c:v>FY 13-14</c:v>
                </c:pt>
                <c:pt idx="4">
                  <c:v>FY 14-15</c:v>
                </c:pt>
                <c:pt idx="5">
                  <c:v>FY 15-16</c:v>
                </c:pt>
              </c:strCache>
            </c:strRef>
          </c:cat>
          <c:val>
            <c:numRef>
              <c:f>Sheet1!$C$2:$C$7</c:f>
              <c:numCache>
                <c:formatCode>General</c:formatCode>
                <c:ptCount val="6"/>
                <c:pt idx="0">
                  <c:v>0</c:v>
                </c:pt>
                <c:pt idx="1">
                  <c:v>6.0000000000000032E-2</c:v>
                </c:pt>
                <c:pt idx="2">
                  <c:v>6.0000000000000032E-2</c:v>
                </c:pt>
                <c:pt idx="3">
                  <c:v>6.0000000000000032E-2</c:v>
                </c:pt>
                <c:pt idx="4">
                  <c:v>4.0599999999999996</c:v>
                </c:pt>
                <c:pt idx="5" formatCode="0.00">
                  <c:v>4.0599999999999996</c:v>
                </c:pt>
              </c:numCache>
            </c:numRef>
          </c:val>
        </c:ser>
        <c:dLbls>
          <c:showLegendKey val="0"/>
          <c:showVal val="0"/>
          <c:showCatName val="0"/>
          <c:showSerName val="0"/>
          <c:showPercent val="0"/>
          <c:showBubbleSize val="0"/>
        </c:dLbls>
        <c:gapWidth val="150"/>
        <c:shape val="cylinder"/>
        <c:axId val="98757120"/>
        <c:axId val="129215872"/>
        <c:axId val="0"/>
      </c:bar3DChart>
      <c:catAx>
        <c:axId val="98757120"/>
        <c:scaling>
          <c:orientation val="minMax"/>
        </c:scaling>
        <c:delete val="0"/>
        <c:axPos val="b"/>
        <c:majorTickMark val="out"/>
        <c:minorTickMark val="none"/>
        <c:tickLblPos val="nextTo"/>
        <c:txPr>
          <a:bodyPr/>
          <a:lstStyle/>
          <a:p>
            <a:pPr>
              <a:defRPr sz="1400" b="1"/>
            </a:pPr>
            <a:endParaRPr lang="en-US"/>
          </a:p>
        </c:txPr>
        <c:crossAx val="129215872"/>
        <c:crosses val="autoZero"/>
        <c:auto val="1"/>
        <c:lblAlgn val="ctr"/>
        <c:lblOffset val="100"/>
        <c:noMultiLvlLbl val="0"/>
      </c:catAx>
      <c:valAx>
        <c:axId val="129215872"/>
        <c:scaling>
          <c:orientation val="minMax"/>
        </c:scaling>
        <c:delete val="0"/>
        <c:axPos val="l"/>
        <c:numFmt formatCode="General" sourceLinked="1"/>
        <c:majorTickMark val="out"/>
        <c:minorTickMark val="none"/>
        <c:tickLblPos val="nextTo"/>
        <c:txPr>
          <a:bodyPr/>
          <a:lstStyle/>
          <a:p>
            <a:pPr>
              <a:defRPr sz="1400" b="1"/>
            </a:pPr>
            <a:endParaRPr lang="en-US"/>
          </a:p>
        </c:txPr>
        <c:crossAx val="98757120"/>
        <c:crosses val="autoZero"/>
        <c:crossBetween val="between"/>
      </c:valAx>
      <c:spPr>
        <a:ln>
          <a:noFill/>
        </a:ln>
      </c:spPr>
    </c:plotArea>
    <c:plotVisOnly val="1"/>
    <c:dispBlanksAs val="gap"/>
    <c:showDLblsOverMax val="0"/>
  </c:chart>
  <c:spPr>
    <a:ln>
      <a:noFill/>
    </a:ln>
  </c:spPr>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I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Sheet2!$D$3</c:f>
              <c:strCache>
                <c:ptCount val="1"/>
                <c:pt idx="0">
                  <c:v>Total OA Capacity in MW</c:v>
                </c:pt>
              </c:strCache>
            </c:strRef>
          </c:tx>
          <c:invertIfNegative val="0"/>
          <c:cat>
            <c:strRef>
              <c:f>Sheet2!$C$4:$C$13</c:f>
              <c:strCache>
                <c:ptCount val="10"/>
                <c:pt idx="0">
                  <c:v>2007-08</c:v>
                </c:pt>
                <c:pt idx="1">
                  <c:v>2008-09</c:v>
                </c:pt>
                <c:pt idx="2">
                  <c:v>2009-10</c:v>
                </c:pt>
                <c:pt idx="3">
                  <c:v>2010-11</c:v>
                </c:pt>
                <c:pt idx="4">
                  <c:v>2011-12</c:v>
                </c:pt>
                <c:pt idx="5">
                  <c:v>2012-13</c:v>
                </c:pt>
                <c:pt idx="6">
                  <c:v>2013-14</c:v>
                </c:pt>
                <c:pt idx="7">
                  <c:v>2014-15</c:v>
                </c:pt>
                <c:pt idx="8">
                  <c:v>2015-16</c:v>
                </c:pt>
                <c:pt idx="9">
                  <c:v>Upto 31 Dec, 2016</c:v>
                </c:pt>
              </c:strCache>
            </c:strRef>
          </c:cat>
          <c:val>
            <c:numRef>
              <c:f>Sheet2!$D$4:$D$13</c:f>
              <c:numCache>
                <c:formatCode>General</c:formatCode>
                <c:ptCount val="10"/>
                <c:pt idx="0">
                  <c:v>87</c:v>
                </c:pt>
                <c:pt idx="1">
                  <c:v>83</c:v>
                </c:pt>
                <c:pt idx="2">
                  <c:v>130.5</c:v>
                </c:pt>
                <c:pt idx="3">
                  <c:v>543.5</c:v>
                </c:pt>
                <c:pt idx="4">
                  <c:v>1172</c:v>
                </c:pt>
                <c:pt idx="5">
                  <c:v>1196</c:v>
                </c:pt>
                <c:pt idx="6">
                  <c:v>1218</c:v>
                </c:pt>
                <c:pt idx="7">
                  <c:v>1267</c:v>
                </c:pt>
                <c:pt idx="8">
                  <c:v>1700</c:v>
                </c:pt>
                <c:pt idx="9">
                  <c:v>1877</c:v>
                </c:pt>
              </c:numCache>
            </c:numRef>
          </c:val>
        </c:ser>
        <c:dLbls>
          <c:showLegendKey val="0"/>
          <c:showVal val="0"/>
          <c:showCatName val="0"/>
          <c:showSerName val="0"/>
          <c:showPercent val="0"/>
          <c:showBubbleSize val="0"/>
        </c:dLbls>
        <c:gapWidth val="150"/>
        <c:axId val="98762240"/>
        <c:axId val="129219904"/>
      </c:barChart>
      <c:catAx>
        <c:axId val="98762240"/>
        <c:scaling>
          <c:orientation val="minMax"/>
        </c:scaling>
        <c:delete val="0"/>
        <c:axPos val="b"/>
        <c:majorTickMark val="out"/>
        <c:minorTickMark val="none"/>
        <c:tickLblPos val="nextTo"/>
        <c:crossAx val="129219904"/>
        <c:crosses val="autoZero"/>
        <c:auto val="1"/>
        <c:lblAlgn val="ctr"/>
        <c:lblOffset val="100"/>
        <c:noMultiLvlLbl val="0"/>
      </c:catAx>
      <c:valAx>
        <c:axId val="129219904"/>
        <c:scaling>
          <c:orientation val="minMax"/>
        </c:scaling>
        <c:delete val="0"/>
        <c:axPos val="l"/>
        <c:majorGridlines/>
        <c:numFmt formatCode="General" sourceLinked="1"/>
        <c:majorTickMark val="out"/>
        <c:minorTickMark val="none"/>
        <c:tickLblPos val="nextTo"/>
        <c:crossAx val="98762240"/>
        <c:crosses val="autoZero"/>
        <c:crossBetween val="between"/>
      </c:valAx>
    </c:plotArea>
    <c:legend>
      <c:legendPos val="r"/>
      <c:layout/>
      <c:overlay val="0"/>
    </c:legend>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C9C74C-734D-4A67-BDA3-1DF15FC018CD}" type="datetimeFigureOut">
              <a:rPr lang="en-IN" smtClean="0"/>
              <a:t>11-01-2017</a:t>
            </a:fld>
            <a:endParaRPr lang="en-I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C102CA5-BBBB-41B7-9373-361F8C1DC09F}" type="slidenum">
              <a:rPr lang="en-IN" smtClean="0"/>
              <a:t>‹#›</a:t>
            </a:fld>
            <a:endParaRPr lang="en-IN"/>
          </a:p>
        </p:txBody>
      </p:sp>
    </p:spTree>
    <p:extLst>
      <p:ext uri="{BB962C8B-B14F-4D97-AF65-F5344CB8AC3E}">
        <p14:creationId xmlns:p14="http://schemas.microsoft.com/office/powerpoint/2010/main" val="1748482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FC102CA5-BBBB-41B7-9373-361F8C1DC09F}" type="slidenum">
              <a:rPr lang="en-IN" smtClean="0"/>
              <a:t>11</a:t>
            </a:fld>
            <a:endParaRPr lang="en-IN"/>
          </a:p>
        </p:txBody>
      </p:sp>
    </p:spTree>
    <p:extLst>
      <p:ext uri="{BB962C8B-B14F-4D97-AF65-F5344CB8AC3E}">
        <p14:creationId xmlns:p14="http://schemas.microsoft.com/office/powerpoint/2010/main" val="31003817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7BA0466-6BB0-4C87-BD19-A806FEBFA840}" type="datetimeFigureOut">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3516820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0466-6BB0-4C87-BD19-A806FEBFA840}" type="datetimeFigureOut">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439589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0466-6BB0-4C87-BD19-A806FEBFA840}" type="datetimeFigureOut">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11781876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7BA0466-6BB0-4C87-BD19-A806FEBFA840}" type="datetimeFigureOut">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7888483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7BA0466-6BB0-4C87-BD19-A806FEBFA840}" type="datetimeFigureOut">
              <a:rPr lang="en-US" smtClean="0"/>
              <a:t>1/11/2017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2986641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7BA0466-6BB0-4C87-BD19-A806FEBFA840}" type="datetimeFigureOut">
              <a:rPr lang="en-US" smtClean="0"/>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2943200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7BA0466-6BB0-4C87-BD19-A806FEBFA840}" type="datetimeFigureOut">
              <a:rPr lang="en-US" smtClean="0"/>
              <a:t>1/11/2017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3502589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7BA0466-6BB0-4C87-BD19-A806FEBFA840}" type="datetimeFigureOut">
              <a:rPr lang="en-US" smtClean="0"/>
              <a:t>1/11/2017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1344604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7BA0466-6BB0-4C87-BD19-A806FEBFA840}" type="datetimeFigureOut">
              <a:rPr lang="en-US" smtClean="0"/>
              <a:t>1/11/2017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732300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A0466-6BB0-4C87-BD19-A806FEBFA840}" type="datetimeFigureOut">
              <a:rPr lang="en-US" smtClean="0"/>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34735893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7BA0466-6BB0-4C87-BD19-A806FEBFA840}" type="datetimeFigureOut">
              <a:rPr lang="en-US" smtClean="0"/>
              <a:t>1/11/2017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019752B-5301-4F1D-A7DA-584B51D58D2A}" type="slidenum">
              <a:rPr lang="en-US" smtClean="0"/>
              <a:t>‹#›</a:t>
            </a:fld>
            <a:endParaRPr lang="en-US"/>
          </a:p>
        </p:txBody>
      </p:sp>
    </p:spTree>
    <p:extLst>
      <p:ext uri="{BB962C8B-B14F-4D97-AF65-F5344CB8AC3E}">
        <p14:creationId xmlns:p14="http://schemas.microsoft.com/office/powerpoint/2010/main" val="34684319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BA0466-6BB0-4C87-BD19-A806FEBFA840}" type="datetimeFigureOut">
              <a:rPr lang="en-US" smtClean="0"/>
              <a:t>1/11/2017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9752B-5301-4F1D-A7DA-584B51D58D2A}" type="slidenum">
              <a:rPr lang="en-US" smtClean="0"/>
              <a:t>‹#›</a:t>
            </a:fld>
            <a:endParaRPr lang="en-US"/>
          </a:p>
        </p:txBody>
      </p:sp>
    </p:spTree>
    <p:extLst>
      <p:ext uri="{BB962C8B-B14F-4D97-AF65-F5344CB8AC3E}">
        <p14:creationId xmlns:p14="http://schemas.microsoft.com/office/powerpoint/2010/main" val="7904854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slide" Target="slide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 Target="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 Target="slide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slide" Target="slide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slide" Target="slide9.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18.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mercindia.org.in/pressrelease.htm" TargetMode="External"/><Relationship Id="rId2" Type="http://schemas.openxmlformats.org/officeDocument/2006/relationships/slide" Target="slide2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3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 Target="slide35.xml"/><Relationship Id="rId2" Type="http://schemas.openxmlformats.org/officeDocument/2006/relationships/slide" Target="slide3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39488" y="533400"/>
            <a:ext cx="8610600" cy="3886200"/>
          </a:xfrm>
        </p:spPr>
        <p:txBody>
          <a:bodyPr anchor="ctr" anchorCtr="0">
            <a:noAutofit/>
          </a:bodyPr>
          <a:lstStyle/>
          <a:p>
            <a:r>
              <a:rPr lang="en-US" dirty="0">
                <a:latin typeface="Algerian" pitchFamily="82" charset="0"/>
              </a:rPr>
              <a:t>Preparation of Regulations and its </a:t>
            </a:r>
            <a:r>
              <a:rPr lang="en-IN" dirty="0">
                <a:latin typeface="Algerian" pitchFamily="82" charset="0"/>
              </a:rPr>
              <a:t>Development </a:t>
            </a:r>
            <a:r>
              <a:rPr lang="en-US" sz="4400" dirty="0" smtClean="0">
                <a:solidFill>
                  <a:srgbClr val="C00000"/>
                </a:solidFill>
                <a:latin typeface="Algerian" pitchFamily="82" charset="0"/>
              </a:rPr>
              <a:t/>
            </a:r>
            <a:br>
              <a:rPr lang="en-US" sz="4400" dirty="0" smtClean="0">
                <a:solidFill>
                  <a:srgbClr val="C00000"/>
                </a:solidFill>
                <a:latin typeface="Algerian" pitchFamily="82" charset="0"/>
              </a:rPr>
            </a:br>
            <a:r>
              <a:rPr lang="en-US" sz="4400" dirty="0" smtClean="0">
                <a:solidFill>
                  <a:srgbClr val="C00000"/>
                </a:solidFill>
                <a:latin typeface="Algerian" pitchFamily="82" charset="0"/>
              </a:rPr>
              <a:t/>
            </a:r>
            <a:br>
              <a:rPr lang="en-US" sz="4400" dirty="0" smtClean="0">
                <a:solidFill>
                  <a:srgbClr val="C00000"/>
                </a:solidFill>
                <a:latin typeface="Algerian" pitchFamily="82" charset="0"/>
              </a:rPr>
            </a:br>
            <a:r>
              <a:rPr lang="en-US" sz="2800" dirty="0" smtClean="0">
                <a:solidFill>
                  <a:schemeClr val="tx1"/>
                </a:solidFill>
                <a:latin typeface="Times New Roman" pitchFamily="18" charset="0"/>
                <a:cs typeface="Times New Roman" pitchFamily="18" charset="0"/>
              </a:rPr>
              <a:t>13 January, 2017</a:t>
            </a:r>
            <a:br>
              <a:rPr lang="en-US" sz="2800" dirty="0" smtClean="0">
                <a:solidFill>
                  <a:schemeClr val="tx1"/>
                </a:solidFill>
                <a:latin typeface="Times New Roman" pitchFamily="18" charset="0"/>
                <a:cs typeface="Times New Roman" pitchFamily="18" charset="0"/>
              </a:rPr>
            </a:br>
            <a:r>
              <a:rPr lang="en-US" sz="2800" dirty="0" smtClean="0">
                <a:solidFill>
                  <a:schemeClr val="tx1"/>
                </a:solidFill>
                <a:latin typeface="Times New Roman" pitchFamily="18" charset="0"/>
                <a:cs typeface="Times New Roman" pitchFamily="18" charset="0"/>
              </a:rPr>
              <a:t>NPTI, Faridabad</a:t>
            </a:r>
            <a:endParaRPr lang="en-US" sz="4400"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4644788" y="5331725"/>
            <a:ext cx="4499212" cy="1219200"/>
          </a:xfrm>
          <a:solidFill>
            <a:schemeClr val="accent5">
              <a:lumMod val="40000"/>
              <a:lumOff val="60000"/>
            </a:schemeClr>
          </a:solidFill>
        </p:spPr>
        <p:txBody>
          <a:bodyPr>
            <a:normAutofit fontScale="85000" lnSpcReduction="20000"/>
          </a:bodyPr>
          <a:lstStyle/>
          <a:p>
            <a:pPr algn="r"/>
            <a:r>
              <a:rPr lang="en-US" dirty="0" err="1" smtClean="0">
                <a:solidFill>
                  <a:schemeClr val="tx1"/>
                </a:solidFill>
                <a:latin typeface="Baskerville Old Face" pitchFamily="18" charset="0"/>
              </a:rPr>
              <a:t>Dr</a:t>
            </a:r>
            <a:r>
              <a:rPr lang="en-US" dirty="0" smtClean="0">
                <a:solidFill>
                  <a:schemeClr val="tx1"/>
                </a:solidFill>
                <a:latin typeface="Baskerville Old Face" pitchFamily="18" charset="0"/>
              </a:rPr>
              <a:t> Ashok </a:t>
            </a:r>
            <a:r>
              <a:rPr lang="en-US" dirty="0" err="1" smtClean="0">
                <a:solidFill>
                  <a:schemeClr val="tx1"/>
                </a:solidFill>
                <a:latin typeface="Baskerville Old Face" pitchFamily="18" charset="0"/>
              </a:rPr>
              <a:t>Pendse</a:t>
            </a:r>
            <a:endParaRPr lang="en-US" dirty="0" smtClean="0">
              <a:solidFill>
                <a:schemeClr val="tx1"/>
              </a:solidFill>
              <a:latin typeface="Baskerville Old Face" pitchFamily="18" charset="0"/>
            </a:endParaRPr>
          </a:p>
          <a:p>
            <a:pPr algn="r"/>
            <a:r>
              <a:rPr lang="en-US" dirty="0" smtClean="0">
                <a:solidFill>
                  <a:schemeClr val="tx1"/>
                </a:solidFill>
                <a:latin typeface="Baskerville Old Face" pitchFamily="18" charset="0"/>
              </a:rPr>
              <a:t>Authorized Consumer Representatives of MERC</a:t>
            </a:r>
            <a:endParaRPr lang="en-US" dirty="0">
              <a:solidFill>
                <a:schemeClr val="tx1"/>
              </a:solidFill>
              <a:latin typeface="Baskerville Old Face" pitchFamily="18" charset="0"/>
            </a:endParaRPr>
          </a:p>
        </p:txBody>
      </p:sp>
      <p:sp>
        <p:nvSpPr>
          <p:cNvPr id="5" name="Date Placeholder 4"/>
          <p:cNvSpPr>
            <a:spLocks noGrp="1"/>
          </p:cNvSpPr>
          <p:nvPr>
            <p:ph type="dt" sz="half" idx="10"/>
          </p:nvPr>
        </p:nvSpPr>
        <p:spPr>
          <a:xfrm>
            <a:off x="0" y="27296"/>
            <a:ext cx="2895600" cy="329184"/>
          </a:xfrm>
        </p:spPr>
        <p:txBody>
          <a:bodyPr/>
          <a:lstStyle/>
          <a:p>
            <a:fld id="{28BEC792-2428-49CF-BED7-BE83DCDB17FE}" type="datetime1">
              <a:rPr lang="en-US" smtClean="0"/>
              <a:pPr/>
              <a:t>1/11/2017</a:t>
            </a:fld>
            <a:endParaRPr lang="en-US" dirty="0"/>
          </a:p>
        </p:txBody>
      </p:sp>
      <p:sp>
        <p:nvSpPr>
          <p:cNvPr id="4" name="Slide Number Placeholder 3"/>
          <p:cNvSpPr>
            <a:spLocks noGrp="1"/>
          </p:cNvSpPr>
          <p:nvPr>
            <p:ph type="sldNum" sz="quarter" idx="12"/>
          </p:nvPr>
        </p:nvSpPr>
        <p:spPr/>
        <p:txBody>
          <a:bodyPr/>
          <a:lstStyle/>
          <a:p>
            <a:fld id="{5C72BA08-6AAD-4F0E-8D4B-37B16535902A}" type="slidenum">
              <a:rPr lang="en-US" smtClean="0"/>
              <a:pPr/>
              <a:t>1</a:t>
            </a:fld>
            <a:endParaRPr lang="en-US"/>
          </a:p>
        </p:txBody>
      </p:sp>
      <p:sp>
        <p:nvSpPr>
          <p:cNvPr id="8" name="Subtitle 2"/>
          <p:cNvSpPr txBox="1">
            <a:spLocks/>
          </p:cNvSpPr>
          <p:nvPr/>
        </p:nvSpPr>
        <p:spPr>
          <a:xfrm>
            <a:off x="0" y="5334000"/>
            <a:ext cx="4644788" cy="1219200"/>
          </a:xfrm>
          <a:prstGeom prst="rect">
            <a:avLst/>
          </a:prstGeom>
          <a:solidFill>
            <a:schemeClr val="accent5">
              <a:lumMod val="40000"/>
              <a:lumOff val="60000"/>
            </a:schemeClr>
          </a:solidFill>
        </p:spPr>
        <p:txBody>
          <a:bodyPr vert="horz" lIns="91440" tIns="45720" rIns="91440" bIns="45720" rtlCol="0">
            <a:norm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pPr algn="r"/>
            <a:r>
              <a:rPr lang="en-US" dirty="0" err="1" smtClean="0">
                <a:solidFill>
                  <a:schemeClr val="tx1"/>
                </a:solidFill>
                <a:latin typeface="Baskerville Old Face" pitchFamily="18" charset="0"/>
              </a:rPr>
              <a:t>Prafulla</a:t>
            </a:r>
            <a:r>
              <a:rPr lang="en-US" dirty="0" smtClean="0">
                <a:solidFill>
                  <a:schemeClr val="tx1"/>
                </a:solidFill>
                <a:latin typeface="Baskerville Old Face" pitchFamily="18" charset="0"/>
              </a:rPr>
              <a:t> </a:t>
            </a:r>
            <a:r>
              <a:rPr lang="en-US" dirty="0" err="1" smtClean="0">
                <a:solidFill>
                  <a:schemeClr val="tx1"/>
                </a:solidFill>
                <a:latin typeface="Baskerville Old Face" pitchFamily="18" charset="0"/>
              </a:rPr>
              <a:t>Varhade</a:t>
            </a:r>
            <a:endParaRPr lang="en-US" dirty="0" smtClean="0">
              <a:solidFill>
                <a:schemeClr val="tx1"/>
              </a:solidFill>
              <a:latin typeface="Baskerville Old Face" pitchFamily="18" charset="0"/>
            </a:endParaRPr>
          </a:p>
          <a:p>
            <a:pPr algn="r"/>
            <a:r>
              <a:rPr lang="en-US" dirty="0" smtClean="0">
                <a:solidFill>
                  <a:schemeClr val="tx1"/>
                </a:solidFill>
                <a:latin typeface="Baskerville Old Face" pitchFamily="18" charset="0"/>
              </a:rPr>
              <a:t>Director (EE), MERC</a:t>
            </a:r>
            <a:endParaRPr lang="en-US" dirty="0">
              <a:solidFill>
                <a:schemeClr val="tx1"/>
              </a:solidFill>
              <a:latin typeface="Baskerville Old Face" pitchFamily="18" charset="0"/>
            </a:endParaRPr>
          </a:p>
        </p:txBody>
      </p:sp>
    </p:spTree>
    <p:extLst>
      <p:ext uri="{BB962C8B-B14F-4D97-AF65-F5344CB8AC3E}">
        <p14:creationId xmlns:p14="http://schemas.microsoft.com/office/powerpoint/2010/main" val="151108870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04800" y="76200"/>
            <a:ext cx="8610600" cy="461665"/>
          </a:xfrm>
          <a:prstGeom prst="rect">
            <a:avLst/>
          </a:prstGeom>
          <a:solidFill>
            <a:schemeClr val="tx2">
              <a:lumMod val="40000"/>
              <a:lumOff val="60000"/>
            </a:schemeClr>
          </a:solidFill>
        </p:spPr>
        <p:txBody>
          <a:bodyPr wrap="square">
            <a:spAutoFit/>
          </a:bodyPr>
          <a:lstStyle/>
          <a:p>
            <a:r>
              <a:rPr lang="en-GB" sz="2400" b="1" dirty="0" smtClean="0">
                <a:solidFill>
                  <a:schemeClr val="bg1"/>
                </a:solidFill>
                <a:latin typeface="Times New Roman" pitchFamily="18" charset="0"/>
                <a:cs typeface="Times New Roman" pitchFamily="18" charset="0"/>
              </a:rPr>
              <a:t>Comparison </a:t>
            </a:r>
            <a:r>
              <a:rPr lang="en-GB" sz="2400" b="1" dirty="0">
                <a:solidFill>
                  <a:schemeClr val="bg1"/>
                </a:solidFill>
                <a:latin typeface="Times New Roman" pitchFamily="18" charset="0"/>
                <a:cs typeface="Times New Roman" pitchFamily="18" charset="0"/>
              </a:rPr>
              <a:t>of Regulations in different </a:t>
            </a:r>
            <a:r>
              <a:rPr lang="en-GB" sz="2400" b="1" dirty="0" smtClean="0">
                <a:solidFill>
                  <a:schemeClr val="bg1"/>
                </a:solidFill>
                <a:latin typeface="Times New Roman" pitchFamily="18" charset="0"/>
                <a:cs typeface="Times New Roman" pitchFamily="18" charset="0"/>
              </a:rPr>
              <a:t>States </a:t>
            </a:r>
            <a:r>
              <a:rPr lang="en-GB" sz="2400" b="1" dirty="0">
                <a:solidFill>
                  <a:schemeClr val="bg1"/>
                </a:solidFill>
                <a:latin typeface="Times New Roman" pitchFamily="18" charset="0"/>
                <a:cs typeface="Times New Roman" pitchFamily="18" charset="0"/>
              </a:rPr>
              <a:t>of India (Nos.)</a:t>
            </a:r>
            <a:endParaRPr lang="en-US" sz="2400" b="1" dirty="0">
              <a:solidFill>
                <a:schemeClr val="bg1"/>
              </a:solidFill>
              <a:latin typeface="Times New Roman" pitchFamily="18" charset="0"/>
              <a:cs typeface="Times New Roman" pitchFamily="18" charset="0"/>
            </a:endParaRPr>
          </a:p>
        </p:txBody>
      </p:sp>
      <p:graphicFrame>
        <p:nvGraphicFramePr>
          <p:cNvPr id="6" name="Table 5"/>
          <p:cNvGraphicFramePr>
            <a:graphicFrameLocks noGrp="1"/>
          </p:cNvGraphicFramePr>
          <p:nvPr>
            <p:extLst>
              <p:ext uri="{D42A27DB-BD31-4B8C-83A1-F6EECF244321}">
                <p14:modId xmlns:p14="http://schemas.microsoft.com/office/powerpoint/2010/main" val="1275667496"/>
              </p:ext>
            </p:extLst>
          </p:nvPr>
        </p:nvGraphicFramePr>
        <p:xfrm>
          <a:off x="304800" y="838200"/>
          <a:ext cx="8153398" cy="5485072"/>
        </p:xfrm>
        <a:graphic>
          <a:graphicData uri="http://schemas.openxmlformats.org/drawingml/2006/table">
            <a:tbl>
              <a:tblPr firstRow="1" firstCol="1" bandRow="1">
                <a:tableStyleId>{5C22544A-7EE6-4342-B048-85BDC9FD1C3A}</a:tableStyleId>
              </a:tblPr>
              <a:tblGrid>
                <a:gridCol w="2133356"/>
                <a:gridCol w="1175955"/>
                <a:gridCol w="782883"/>
                <a:gridCol w="786144"/>
                <a:gridCol w="609996"/>
                <a:gridCol w="799193"/>
                <a:gridCol w="941090"/>
                <a:gridCol w="924781"/>
              </a:tblGrid>
              <a:tr h="393398">
                <a:tc>
                  <a:txBody>
                    <a:bodyPr/>
                    <a:lstStyle/>
                    <a:p>
                      <a:pPr marL="0" marR="0" algn="ctr">
                        <a:lnSpc>
                          <a:spcPct val="115000"/>
                        </a:lnSpc>
                        <a:spcBef>
                          <a:spcPts val="0"/>
                        </a:spcBef>
                        <a:spcAft>
                          <a:spcPts val="0"/>
                        </a:spcAft>
                      </a:pPr>
                      <a:r>
                        <a:rPr lang="en-IN" sz="1100" b="1" dirty="0">
                          <a:effectLst/>
                        </a:rPr>
                        <a:t>Description of Regulations</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Maharashtra</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Gujarat</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Andhra Pradesh</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Delhi</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Madhya Pradesh</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Karnataka</a:t>
                      </a:r>
                      <a:endParaRPr lang="en-US" sz="11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100" b="1" dirty="0">
                          <a:effectLst/>
                        </a:rPr>
                        <a:t>Rajasthan</a:t>
                      </a:r>
                      <a:endParaRPr lang="en-US" sz="1100" b="1" dirty="0">
                        <a:effectLst/>
                        <a:latin typeface="Calibri"/>
                        <a:ea typeface="Calibri"/>
                        <a:cs typeface="Times New Roman"/>
                      </a:endParaRPr>
                    </a:p>
                  </a:txBody>
                  <a:tcPr marL="63726" marR="63726" marT="0" marB="0" anchor="ctr"/>
                </a:tc>
              </a:tr>
              <a:tr h="470504">
                <a:tc>
                  <a:txBody>
                    <a:bodyPr/>
                    <a:lstStyle/>
                    <a:p>
                      <a:pPr marL="0" marR="0" algn="l">
                        <a:lnSpc>
                          <a:spcPct val="115000"/>
                        </a:lnSpc>
                        <a:spcBef>
                          <a:spcPts val="0"/>
                        </a:spcBef>
                        <a:spcAft>
                          <a:spcPts val="0"/>
                        </a:spcAft>
                      </a:pPr>
                      <a:r>
                        <a:rPr lang="en-IN" sz="1000" dirty="0">
                          <a:effectLst/>
                        </a:rPr>
                        <a:t>Procedural Regulations</a:t>
                      </a:r>
                      <a:endParaRPr lang="en-US" sz="1000" dirty="0">
                        <a:effectLst/>
                      </a:endParaRPr>
                    </a:p>
                    <a:p>
                      <a:pPr marL="0" marR="0" algn="l">
                        <a:lnSpc>
                          <a:spcPct val="115000"/>
                        </a:lnSpc>
                        <a:spcBef>
                          <a:spcPts val="0"/>
                        </a:spcBef>
                        <a:spcAft>
                          <a:spcPts val="0"/>
                        </a:spcAft>
                      </a:pPr>
                      <a:r>
                        <a:rPr lang="en-IN" sz="1000" dirty="0">
                          <a:effectLst/>
                        </a:rPr>
                        <a:t>(e.g. Conduct of Business Regulation, Fees &amp; Charges Regulations,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smtClean="0">
                          <a:effectLst/>
                        </a:rPr>
                        <a:t>8</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7</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7</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3</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5</a:t>
                      </a:r>
                      <a:endParaRPr lang="en-US" sz="1000">
                        <a:effectLst/>
                        <a:latin typeface="Calibri"/>
                        <a:ea typeface="Calibri"/>
                        <a:cs typeface="Times New Roman"/>
                      </a:endParaRPr>
                    </a:p>
                  </a:txBody>
                  <a:tcPr marL="63726" marR="63726" marT="0" marB="0" anchor="ctr"/>
                </a:tc>
              </a:tr>
              <a:tr h="470504">
                <a:tc>
                  <a:txBody>
                    <a:bodyPr/>
                    <a:lstStyle/>
                    <a:p>
                      <a:pPr marL="0" marR="0" algn="l">
                        <a:lnSpc>
                          <a:spcPct val="115000"/>
                        </a:lnSpc>
                        <a:spcBef>
                          <a:spcPts val="0"/>
                        </a:spcBef>
                        <a:spcAft>
                          <a:spcPts val="0"/>
                        </a:spcAft>
                      </a:pPr>
                      <a:r>
                        <a:rPr lang="en-IN" sz="1000" dirty="0">
                          <a:effectLst/>
                        </a:rPr>
                        <a:t>Tariff Regulations </a:t>
                      </a:r>
                      <a:endParaRPr lang="en-US" sz="1000" dirty="0">
                        <a:effectLst/>
                      </a:endParaRPr>
                    </a:p>
                    <a:p>
                      <a:pPr marL="0" marR="0" algn="l">
                        <a:lnSpc>
                          <a:spcPct val="115000"/>
                        </a:lnSpc>
                        <a:spcBef>
                          <a:spcPts val="0"/>
                        </a:spcBef>
                        <a:spcAft>
                          <a:spcPts val="0"/>
                        </a:spcAft>
                      </a:pPr>
                      <a:r>
                        <a:rPr lang="en-IN" sz="1000" dirty="0">
                          <a:effectLst/>
                        </a:rPr>
                        <a:t>(e.g. MYT Regulations, Uniform recording and reporting Regulation,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smtClean="0">
                          <a:effectLst/>
                        </a:rPr>
                        <a:t>3</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2</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6</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3</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6</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2</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2</a:t>
                      </a:r>
                      <a:endParaRPr lang="en-US" sz="1000">
                        <a:effectLst/>
                        <a:latin typeface="Calibri"/>
                        <a:ea typeface="Calibri"/>
                        <a:cs typeface="Times New Roman"/>
                      </a:endParaRPr>
                    </a:p>
                  </a:txBody>
                  <a:tcPr marL="63726" marR="63726" marT="0" marB="0" anchor="ctr"/>
                </a:tc>
              </a:tr>
              <a:tr h="470504">
                <a:tc>
                  <a:txBody>
                    <a:bodyPr/>
                    <a:lstStyle/>
                    <a:p>
                      <a:pPr marL="0" marR="0" algn="l">
                        <a:lnSpc>
                          <a:spcPct val="115000"/>
                        </a:lnSpc>
                        <a:spcBef>
                          <a:spcPts val="0"/>
                        </a:spcBef>
                        <a:spcAft>
                          <a:spcPts val="0"/>
                        </a:spcAft>
                      </a:pPr>
                      <a:r>
                        <a:rPr lang="en-IN" sz="1000" dirty="0">
                          <a:effectLst/>
                        </a:rPr>
                        <a:t>Licensing Regulations</a:t>
                      </a:r>
                      <a:endParaRPr lang="en-US" sz="1000" dirty="0">
                        <a:effectLst/>
                      </a:endParaRPr>
                    </a:p>
                    <a:p>
                      <a:pPr marL="0" marR="0" algn="l">
                        <a:lnSpc>
                          <a:spcPct val="115000"/>
                        </a:lnSpc>
                        <a:spcBef>
                          <a:spcPts val="0"/>
                        </a:spcBef>
                        <a:spcAft>
                          <a:spcPts val="0"/>
                        </a:spcAft>
                      </a:pPr>
                      <a:r>
                        <a:rPr lang="en-IN" sz="1000" dirty="0">
                          <a:effectLst/>
                        </a:rPr>
                        <a:t>(e.g. Transmission / Distribution / Trading license Regulations,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smtClean="0">
                          <a:effectLst/>
                        </a:rPr>
                        <a:t>13</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5</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3</a:t>
                      </a:r>
                      <a:endParaRPr lang="en-US" sz="1000">
                        <a:effectLst/>
                        <a:latin typeface="Calibri"/>
                        <a:ea typeface="Calibri"/>
                        <a:cs typeface="Times New Roman"/>
                      </a:endParaRPr>
                    </a:p>
                  </a:txBody>
                  <a:tcPr marL="63726" marR="63726" marT="0" marB="0" anchor="ctr"/>
                </a:tc>
              </a:tr>
              <a:tr h="590097">
                <a:tc>
                  <a:txBody>
                    <a:bodyPr/>
                    <a:lstStyle/>
                    <a:p>
                      <a:pPr marL="0" marR="0" algn="l">
                        <a:lnSpc>
                          <a:spcPct val="115000"/>
                        </a:lnSpc>
                        <a:spcBef>
                          <a:spcPts val="0"/>
                        </a:spcBef>
                        <a:spcAft>
                          <a:spcPts val="0"/>
                        </a:spcAft>
                      </a:pPr>
                      <a:r>
                        <a:rPr lang="en-IN" sz="1000" dirty="0">
                          <a:effectLst/>
                        </a:rPr>
                        <a:t>Renewable Energy Regulations </a:t>
                      </a:r>
                      <a:endParaRPr lang="en-US" sz="1000" dirty="0">
                        <a:effectLst/>
                      </a:endParaRPr>
                    </a:p>
                    <a:p>
                      <a:pPr marL="0" marR="0" algn="l">
                        <a:lnSpc>
                          <a:spcPct val="115000"/>
                        </a:lnSpc>
                        <a:spcBef>
                          <a:spcPts val="0"/>
                        </a:spcBef>
                        <a:spcAft>
                          <a:spcPts val="0"/>
                        </a:spcAft>
                      </a:pPr>
                      <a:r>
                        <a:rPr lang="en-IN" sz="1000" dirty="0">
                          <a:effectLst/>
                        </a:rPr>
                        <a:t>(e.g. RE Tariff Regulations, RPO,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smtClean="0">
                          <a:effectLst/>
                        </a:rPr>
                        <a:t>3</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2</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2</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1</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1</a:t>
                      </a:r>
                      <a:endParaRPr lang="en-US" sz="1000" dirty="0">
                        <a:effectLst/>
                        <a:latin typeface="Calibri"/>
                        <a:ea typeface="Calibri"/>
                        <a:cs typeface="Times New Roman"/>
                      </a:endParaRPr>
                    </a:p>
                  </a:txBody>
                  <a:tcPr marL="63726" marR="63726" marT="0" marB="0" anchor="ctr"/>
                </a:tc>
              </a:tr>
              <a:tr h="786796">
                <a:tc>
                  <a:txBody>
                    <a:bodyPr/>
                    <a:lstStyle/>
                    <a:p>
                      <a:pPr marL="0" marR="0" algn="l">
                        <a:lnSpc>
                          <a:spcPct val="115000"/>
                        </a:lnSpc>
                        <a:spcBef>
                          <a:spcPts val="0"/>
                        </a:spcBef>
                        <a:spcAft>
                          <a:spcPts val="0"/>
                        </a:spcAft>
                      </a:pPr>
                      <a:r>
                        <a:rPr lang="en-IN" sz="1000" dirty="0">
                          <a:effectLst/>
                        </a:rPr>
                        <a:t>CGRF and Distribution Licensee Regulations</a:t>
                      </a:r>
                      <a:endParaRPr lang="en-US" sz="1000" dirty="0">
                        <a:effectLst/>
                      </a:endParaRPr>
                    </a:p>
                    <a:p>
                      <a:pPr marL="0" marR="0" algn="l">
                        <a:lnSpc>
                          <a:spcPct val="115000"/>
                        </a:lnSpc>
                        <a:spcBef>
                          <a:spcPts val="0"/>
                        </a:spcBef>
                        <a:spcAft>
                          <a:spcPts val="0"/>
                        </a:spcAft>
                      </a:pPr>
                      <a:r>
                        <a:rPr lang="en-IN" sz="1000" dirty="0">
                          <a:effectLst/>
                        </a:rPr>
                        <a:t>(e.g. CGRF &amp; Ombudsman Regulation, Supply code, SOP,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8</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6</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3</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8</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6</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r>
              <a:tr h="393398">
                <a:tc>
                  <a:txBody>
                    <a:bodyPr/>
                    <a:lstStyle/>
                    <a:p>
                      <a:pPr marL="0" marR="0" algn="l">
                        <a:lnSpc>
                          <a:spcPct val="115000"/>
                        </a:lnSpc>
                        <a:spcBef>
                          <a:spcPts val="0"/>
                        </a:spcBef>
                        <a:spcAft>
                          <a:spcPts val="0"/>
                        </a:spcAft>
                      </a:pPr>
                      <a:r>
                        <a:rPr lang="en-IN" sz="1000" dirty="0">
                          <a:effectLst/>
                        </a:rPr>
                        <a:t>Open Access Regulations</a:t>
                      </a:r>
                      <a:endParaRPr lang="en-US" sz="1000" dirty="0">
                        <a:effectLst/>
                      </a:endParaRPr>
                    </a:p>
                    <a:p>
                      <a:pPr marL="0" marR="0" algn="l">
                        <a:lnSpc>
                          <a:spcPct val="115000"/>
                        </a:lnSpc>
                        <a:spcBef>
                          <a:spcPts val="0"/>
                        </a:spcBef>
                        <a:spcAft>
                          <a:spcPts val="0"/>
                        </a:spcAft>
                      </a:pPr>
                      <a:r>
                        <a:rPr lang="en-IN" sz="1000" dirty="0">
                          <a:effectLst/>
                        </a:rPr>
                        <a:t>(e.g. Transmission, Distribution)</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smtClean="0">
                          <a:effectLst/>
                        </a:rPr>
                        <a:t>3</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1</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r>
              <a:tr h="590097">
                <a:tc>
                  <a:txBody>
                    <a:bodyPr/>
                    <a:lstStyle/>
                    <a:p>
                      <a:pPr marL="0" marR="0" algn="l">
                        <a:lnSpc>
                          <a:spcPct val="115000"/>
                        </a:lnSpc>
                        <a:spcBef>
                          <a:spcPts val="0"/>
                        </a:spcBef>
                        <a:spcAft>
                          <a:spcPts val="0"/>
                        </a:spcAft>
                      </a:pPr>
                      <a:r>
                        <a:rPr lang="en-IN" sz="1000" dirty="0">
                          <a:effectLst/>
                        </a:rPr>
                        <a:t>Demand Side Management Regulations</a:t>
                      </a:r>
                      <a:endParaRPr lang="en-US" sz="1000" dirty="0">
                        <a:effectLst/>
                      </a:endParaRPr>
                    </a:p>
                    <a:p>
                      <a:pPr marL="0" marR="0" algn="l">
                        <a:lnSpc>
                          <a:spcPct val="115000"/>
                        </a:lnSpc>
                        <a:spcBef>
                          <a:spcPts val="0"/>
                        </a:spcBef>
                        <a:spcAft>
                          <a:spcPts val="0"/>
                        </a:spcAft>
                      </a:pPr>
                      <a:r>
                        <a:rPr lang="en-IN" sz="1000" dirty="0">
                          <a:effectLst/>
                        </a:rPr>
                        <a:t>(e.g. DSM implementation framework,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2</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0</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0</a:t>
                      </a:r>
                      <a:endParaRPr lang="en-US" sz="1000" dirty="0">
                        <a:effectLst/>
                        <a:latin typeface="Calibri"/>
                        <a:ea typeface="Calibri"/>
                        <a:cs typeface="Times New Roman"/>
                      </a:endParaRPr>
                    </a:p>
                  </a:txBody>
                  <a:tcPr marL="63726" marR="63726" marT="0" marB="0" anchor="ctr"/>
                </a:tc>
              </a:tr>
              <a:tr h="470504">
                <a:tc>
                  <a:txBody>
                    <a:bodyPr/>
                    <a:lstStyle/>
                    <a:p>
                      <a:pPr marL="0" marR="0" algn="l">
                        <a:lnSpc>
                          <a:spcPct val="115000"/>
                        </a:lnSpc>
                        <a:spcBef>
                          <a:spcPts val="0"/>
                        </a:spcBef>
                        <a:spcAft>
                          <a:spcPts val="0"/>
                        </a:spcAft>
                      </a:pPr>
                      <a:r>
                        <a:rPr lang="en-IN" sz="1000" dirty="0">
                          <a:effectLst/>
                        </a:rPr>
                        <a:t>Other Regulations</a:t>
                      </a:r>
                      <a:endParaRPr lang="en-US" sz="1000" dirty="0">
                        <a:effectLst/>
                      </a:endParaRPr>
                    </a:p>
                    <a:p>
                      <a:pPr marL="0" marR="0" algn="l">
                        <a:lnSpc>
                          <a:spcPct val="115000"/>
                        </a:lnSpc>
                        <a:spcBef>
                          <a:spcPts val="0"/>
                        </a:spcBef>
                        <a:spcAft>
                          <a:spcPts val="0"/>
                        </a:spcAft>
                      </a:pPr>
                      <a:r>
                        <a:rPr lang="en-IN" sz="1000" dirty="0">
                          <a:effectLst/>
                        </a:rPr>
                        <a:t>(e.g. Trading Margin, Balancing Settlement Code, etc.)</a:t>
                      </a:r>
                      <a:endParaRPr lang="en-US" sz="1000"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4</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3</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10</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a:effectLst/>
                        </a:rPr>
                        <a:t>9</a:t>
                      </a:r>
                      <a:endParaRPr lang="en-US" sz="100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dirty="0">
                          <a:effectLst/>
                        </a:rPr>
                        <a:t>9</a:t>
                      </a:r>
                      <a:endParaRPr lang="en-US" sz="1000" dirty="0">
                        <a:effectLst/>
                        <a:latin typeface="Calibri"/>
                        <a:ea typeface="Calibri"/>
                        <a:cs typeface="Times New Roman"/>
                      </a:endParaRPr>
                    </a:p>
                  </a:txBody>
                  <a:tcPr marL="63726" marR="63726" marT="0" marB="0" anchor="ctr"/>
                </a:tc>
              </a:tr>
              <a:tr h="393398">
                <a:tc>
                  <a:txBody>
                    <a:bodyPr/>
                    <a:lstStyle/>
                    <a:p>
                      <a:pPr marL="0" marR="0" algn="l">
                        <a:lnSpc>
                          <a:spcPct val="115000"/>
                        </a:lnSpc>
                        <a:spcBef>
                          <a:spcPts val="0"/>
                        </a:spcBef>
                        <a:spcAft>
                          <a:spcPts val="0"/>
                        </a:spcAft>
                      </a:pPr>
                      <a:r>
                        <a:rPr lang="en-IN" sz="1000" b="1" dirty="0">
                          <a:effectLst/>
                        </a:rPr>
                        <a:t>Total Count of Regulations</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smtClean="0">
                          <a:effectLst/>
                        </a:rPr>
                        <a:t>36</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25</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26</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16</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36</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23</a:t>
                      </a:r>
                      <a:endParaRPr lang="en-US" sz="1000" b="1" dirty="0">
                        <a:effectLst/>
                        <a:latin typeface="Calibri"/>
                        <a:ea typeface="Calibri"/>
                        <a:cs typeface="Times New Roman"/>
                      </a:endParaRPr>
                    </a:p>
                  </a:txBody>
                  <a:tcPr marL="63726" marR="63726" marT="0" marB="0" anchor="ctr"/>
                </a:tc>
                <a:tc>
                  <a:txBody>
                    <a:bodyPr/>
                    <a:lstStyle/>
                    <a:p>
                      <a:pPr marL="0" marR="0" algn="ctr">
                        <a:lnSpc>
                          <a:spcPct val="115000"/>
                        </a:lnSpc>
                        <a:spcBef>
                          <a:spcPts val="0"/>
                        </a:spcBef>
                        <a:spcAft>
                          <a:spcPts val="0"/>
                        </a:spcAft>
                      </a:pPr>
                      <a:r>
                        <a:rPr lang="en-IN" sz="1000" b="1" dirty="0">
                          <a:effectLst/>
                        </a:rPr>
                        <a:t>25</a:t>
                      </a:r>
                      <a:endParaRPr lang="en-US" sz="1000" b="1" dirty="0">
                        <a:effectLst/>
                        <a:latin typeface="Calibri"/>
                        <a:ea typeface="Calibri"/>
                        <a:cs typeface="Times New Roman"/>
                      </a:endParaRPr>
                    </a:p>
                  </a:txBody>
                  <a:tcPr marL="63726" marR="63726" marT="0" marB="0" anchor="ctr"/>
                </a:tc>
              </a:tr>
            </a:tbl>
          </a:graphicData>
        </a:graphic>
      </p:graphicFrame>
    </p:spTree>
    <p:extLst>
      <p:ext uri="{BB962C8B-B14F-4D97-AF65-F5344CB8AC3E}">
        <p14:creationId xmlns:p14="http://schemas.microsoft.com/office/powerpoint/2010/main" val="9839291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990600"/>
            <a:ext cx="8229600" cy="4525963"/>
          </a:xfrm>
        </p:spPr>
        <p:txBody>
          <a:bodyPr>
            <a:normAutofit lnSpcReduction="10000"/>
          </a:bodyPr>
          <a:lstStyle/>
          <a:p>
            <a:pPr algn="just"/>
            <a:r>
              <a:rPr lang="en-IN" dirty="0"/>
              <a:t>Regulations notified </a:t>
            </a:r>
            <a:r>
              <a:rPr lang="en-IN" dirty="0" smtClean="0"/>
              <a:t>on most subjects are similar in states </a:t>
            </a:r>
            <a:r>
              <a:rPr lang="en-IN" dirty="0"/>
              <a:t>of </a:t>
            </a:r>
            <a:r>
              <a:rPr lang="en-IN" dirty="0" smtClean="0"/>
              <a:t>India.</a:t>
            </a:r>
          </a:p>
          <a:p>
            <a:pPr algn="just"/>
            <a:r>
              <a:rPr lang="en-IN" dirty="0" smtClean="0"/>
              <a:t>Detailed </a:t>
            </a:r>
            <a:r>
              <a:rPr lang="en-IN" dirty="0"/>
              <a:t>scrutiny </a:t>
            </a:r>
            <a:r>
              <a:rPr lang="en-IN" dirty="0" smtClean="0"/>
              <a:t>shows </a:t>
            </a:r>
            <a:r>
              <a:rPr lang="en-IN" dirty="0"/>
              <a:t>that some regulations have been in force since a long time and may require to be revised in order to align them with the needs of the constantly evolving and dynamic power </a:t>
            </a:r>
            <a:r>
              <a:rPr lang="en-IN" dirty="0" smtClean="0"/>
              <a:t>sector.</a:t>
            </a:r>
          </a:p>
          <a:p>
            <a:pPr algn="just"/>
            <a:r>
              <a:rPr lang="en-IN" dirty="0" smtClean="0"/>
              <a:t>Certain subjects are addressed through Key Orders</a:t>
            </a:r>
            <a:endParaRPr lang="en-US" dirty="0"/>
          </a:p>
        </p:txBody>
      </p:sp>
    </p:spTree>
    <p:extLst>
      <p:ext uri="{BB962C8B-B14F-4D97-AF65-F5344CB8AC3E}">
        <p14:creationId xmlns:p14="http://schemas.microsoft.com/office/powerpoint/2010/main" val="28315586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533400"/>
            <a:ext cx="8305800" cy="6019800"/>
          </a:xfrm>
        </p:spPr>
        <p:txBody>
          <a:bodyPr>
            <a:normAutofit/>
          </a:bodyPr>
          <a:lstStyle/>
          <a:p>
            <a:r>
              <a:rPr lang="en-US" sz="2200" dirty="0" smtClean="0"/>
              <a:t>The Electricity (Procedure for Previous Publication) Rules, 2005</a:t>
            </a:r>
          </a:p>
          <a:p>
            <a:pPr lvl="1" algn="just">
              <a:buFont typeface="Wingdings" pitchFamily="2" charset="2"/>
              <a:buChar char="Ø"/>
            </a:pPr>
            <a:r>
              <a:rPr lang="en-US" sz="2200" dirty="0" smtClean="0"/>
              <a:t>The </a:t>
            </a:r>
            <a:r>
              <a:rPr lang="en-US" sz="2200" b="1" dirty="0" smtClean="0"/>
              <a:t>publication in the Official Gazette </a:t>
            </a:r>
            <a:r>
              <a:rPr lang="en-US" sz="2200" dirty="0" smtClean="0"/>
              <a:t>of the regulations made in exercise of a power to make regulations after previous publication shall be conclusive proof that the regulations have been duly made.</a:t>
            </a:r>
          </a:p>
          <a:p>
            <a:pPr lvl="1" algn="just">
              <a:buNone/>
            </a:pPr>
            <a:endParaRPr lang="en-US" sz="2200" dirty="0" smtClean="0"/>
          </a:p>
          <a:p>
            <a:r>
              <a:rPr lang="en-US" sz="2200" dirty="0" smtClean="0"/>
              <a:t>Regulations to be laid before state legislation</a:t>
            </a:r>
          </a:p>
          <a:p>
            <a:pPr lvl="1" algn="just">
              <a:buNone/>
            </a:pPr>
            <a:r>
              <a:rPr lang="en-US" sz="2200" i="1" dirty="0" smtClean="0"/>
              <a:t>182 Every rule made by the State Government and every regulation made by the State Commission shall be laid, as soon as may be after it is made, before each House of the State Legislature where it consist of two Houses, or where such legislature consist of one House, before that House.</a:t>
            </a:r>
          </a:p>
          <a:p>
            <a:pPr lvl="1" algn="just">
              <a:buNone/>
            </a:pPr>
            <a:endParaRPr lang="en-US" sz="2200" i="1" dirty="0" smtClean="0"/>
          </a:p>
          <a:p>
            <a:pPr lvl="1"/>
            <a:endParaRPr lang="en-GB" sz="23000" dirty="0" smtClean="0"/>
          </a:p>
        </p:txBody>
      </p:sp>
      <p:sp>
        <p:nvSpPr>
          <p:cNvPr id="4" name="Title 1"/>
          <p:cNvSpPr txBox="1">
            <a:spLocks/>
          </p:cNvSpPr>
          <p:nvPr/>
        </p:nvSpPr>
        <p:spPr>
          <a:xfrm>
            <a:off x="228600" y="0"/>
            <a:ext cx="8382000" cy="609600"/>
          </a:xfrm>
          <a:prstGeom prst="rect">
            <a:avLst/>
          </a:prstGeom>
          <a:solidFill>
            <a:schemeClr val="accent1">
              <a:lumMod val="60000"/>
              <a:lumOff val="40000"/>
            </a:schemeClr>
          </a:solidFill>
        </p:spPr>
        <p:txBody>
          <a:bodyPr vert="horz" lIns="91440" tIns="45720" rIns="91440" bIns="45720" rtlCol="0" anchor="ctr">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3200" dirty="0" smtClean="0">
                <a:solidFill>
                  <a:schemeClr val="bg1"/>
                </a:solidFill>
              </a:rPr>
              <a:t>Process of Making Regulations</a:t>
            </a:r>
            <a:endParaRPr lang="en-US" sz="3200" dirty="0">
              <a:solidFill>
                <a:schemeClr val="bg1"/>
              </a:solidFill>
            </a:endParaRPr>
          </a:p>
        </p:txBody>
      </p:sp>
    </p:spTree>
    <p:extLst>
      <p:ext uri="{BB962C8B-B14F-4D97-AF65-F5344CB8AC3E}">
        <p14:creationId xmlns:p14="http://schemas.microsoft.com/office/powerpoint/2010/main" val="403720063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6038"/>
            <a:ext cx="8458200" cy="715962"/>
          </a:xfrm>
          <a:solidFill>
            <a:schemeClr val="accent1">
              <a:lumMod val="60000"/>
              <a:lumOff val="40000"/>
            </a:schemeClr>
          </a:solidFill>
        </p:spPr>
        <p:txBody>
          <a:bodyPr>
            <a:normAutofit/>
          </a:bodyPr>
          <a:lstStyle/>
          <a:p>
            <a:r>
              <a:rPr lang="en-US" sz="3200" b="1" dirty="0" smtClean="0">
                <a:solidFill>
                  <a:schemeClr val="bg1"/>
                </a:solidFill>
                <a:latin typeface="Times New Roman" pitchFamily="18" charset="0"/>
                <a:cs typeface="Times New Roman" pitchFamily="18" charset="0"/>
              </a:rPr>
              <a:t>Regulation Laying Central Vs State</a:t>
            </a:r>
            <a:endParaRPr lang="en-US"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7924800" cy="5254752"/>
          </a:xfrm>
        </p:spPr>
        <p:txBody>
          <a:bodyPr>
            <a:normAutofit/>
          </a:bodyPr>
          <a:lstStyle/>
          <a:p>
            <a:pPr lvl="1" algn="just">
              <a:buNone/>
            </a:pPr>
            <a:endParaRPr lang="en-US" dirty="0" smtClean="0"/>
          </a:p>
          <a:p>
            <a:pPr lvl="1"/>
            <a:endParaRPr lang="en-GB" sz="23000" dirty="0" smtClean="0"/>
          </a:p>
        </p:txBody>
      </p:sp>
      <p:graphicFrame>
        <p:nvGraphicFramePr>
          <p:cNvPr id="4" name="Table 3"/>
          <p:cNvGraphicFramePr>
            <a:graphicFrameLocks noGrp="1"/>
          </p:cNvGraphicFramePr>
          <p:nvPr/>
        </p:nvGraphicFramePr>
        <p:xfrm>
          <a:off x="228600" y="914400"/>
          <a:ext cx="8305800" cy="4876800"/>
        </p:xfrm>
        <a:graphic>
          <a:graphicData uri="http://schemas.openxmlformats.org/drawingml/2006/table">
            <a:tbl>
              <a:tblPr firstRow="1" bandRow="1">
                <a:tableStyleId>{5C22544A-7EE6-4342-B048-85BDC9FD1C3A}</a:tableStyleId>
              </a:tblPr>
              <a:tblGrid>
                <a:gridCol w="5433701"/>
                <a:gridCol w="2872099"/>
              </a:tblGrid>
              <a:tr h="431800">
                <a:tc>
                  <a:txBody>
                    <a:bodyPr/>
                    <a:lstStyle/>
                    <a:p>
                      <a:r>
                        <a:rPr lang="en-US" dirty="0" smtClean="0"/>
                        <a:t>Regulation to be laid</a:t>
                      </a:r>
                      <a:r>
                        <a:rPr lang="en-US" baseline="0" dirty="0" smtClean="0"/>
                        <a:t> before Parliament</a:t>
                      </a:r>
                      <a:endParaRPr lang="en-US"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Regulation to be laid</a:t>
                      </a:r>
                      <a:r>
                        <a:rPr lang="en-US" baseline="0" dirty="0" smtClean="0"/>
                        <a:t> before Legislature</a:t>
                      </a:r>
                      <a:endParaRPr lang="en-US" dirty="0"/>
                    </a:p>
                  </a:txBody>
                  <a:tcPr/>
                </a:tc>
              </a:tr>
              <a:tr h="635000">
                <a:tc>
                  <a:txBody>
                    <a:bodyPr/>
                    <a:lstStyle/>
                    <a:p>
                      <a:pPr algn="just"/>
                      <a:r>
                        <a:rPr kumimoji="0" lang="en-US" sz="1700" kern="1200" baseline="0" dirty="0" smtClean="0">
                          <a:solidFill>
                            <a:schemeClr val="dk1"/>
                          </a:solidFill>
                          <a:latin typeface="+mn-lt"/>
                          <a:ea typeface="+mn-ea"/>
                          <a:cs typeface="+mn-cs"/>
                        </a:rPr>
                        <a:t>179. Every rule made by the Central Government, every regulation made by the Authority, and every regulation made by the Central Commission shall be laid, as soon as may be after it is made, before each House of the Parliament, </a:t>
                      </a:r>
                      <a:r>
                        <a:rPr kumimoji="0" lang="en-US" sz="1700" kern="1200" baseline="0" dirty="0" smtClean="0">
                          <a:solidFill>
                            <a:schemeClr val="accent1"/>
                          </a:solidFill>
                          <a:latin typeface="+mn-lt"/>
                          <a:ea typeface="+mn-ea"/>
                          <a:cs typeface="+mn-cs"/>
                        </a:rPr>
                        <a:t>while it is in session, for a total period of thirty days which may be comprised in one session or in two or more successive sessions, and if, before the expiry of the session immediately following the session or the successive sessions aforesaid, </a:t>
                      </a:r>
                      <a:r>
                        <a:rPr kumimoji="0" lang="en-US" sz="1700" b="1" kern="1200" baseline="0" dirty="0" smtClean="0">
                          <a:solidFill>
                            <a:schemeClr val="accent1"/>
                          </a:solidFill>
                          <a:latin typeface="+mn-lt"/>
                          <a:ea typeface="+mn-ea"/>
                          <a:cs typeface="+mn-cs"/>
                        </a:rPr>
                        <a:t>both Houses agree in making any modification in the rule or regulation or agree that the rule or regulation should not be made, the rule or regulation shall thereafter have effect only in such modified form or be of no effect, as the case may be;</a:t>
                      </a:r>
                      <a:r>
                        <a:rPr kumimoji="0" lang="en-US" sz="1700" kern="1200" baseline="0" dirty="0" smtClean="0">
                          <a:solidFill>
                            <a:schemeClr val="accent1"/>
                          </a:solidFill>
                          <a:latin typeface="+mn-lt"/>
                          <a:ea typeface="+mn-ea"/>
                          <a:cs typeface="+mn-cs"/>
                        </a:rPr>
                        <a:t> so, however, that any such modification or annulment shall be without prejudice to the validity of anything previously done under that rule or regulation.</a:t>
                      </a:r>
                      <a:endParaRPr lang="en-US" sz="1700" dirty="0">
                        <a:solidFill>
                          <a:schemeClr val="accent1"/>
                        </a:solidFill>
                      </a:endParaRPr>
                    </a:p>
                  </a:txBody>
                  <a:tcPr/>
                </a:tc>
                <a:tc>
                  <a:txBody>
                    <a:bodyPr/>
                    <a:lstStyle/>
                    <a:p>
                      <a:pPr marL="0" marR="0" lvl="1" indent="0" algn="just" defTabSz="914400" rtl="0" eaLnBrk="1" fontAlgn="auto" latinLnBrk="0" hangingPunct="1">
                        <a:lnSpc>
                          <a:spcPct val="100000"/>
                        </a:lnSpc>
                        <a:spcBef>
                          <a:spcPts val="0"/>
                        </a:spcBef>
                        <a:spcAft>
                          <a:spcPts val="0"/>
                        </a:spcAft>
                        <a:buClrTx/>
                        <a:buSzTx/>
                        <a:buFontTx/>
                        <a:buNone/>
                        <a:tabLst/>
                        <a:defRPr/>
                      </a:pPr>
                      <a:r>
                        <a:rPr lang="en-US" sz="1700" i="0" dirty="0" smtClean="0"/>
                        <a:t>182 Every rule made by the State Government and every regulation made by the State Commission shall be laid, as soon as may be after it is made, before each House of the State Legislature where it consist of two Houses, or where such legislature consist of one House, before that House.</a:t>
                      </a:r>
                    </a:p>
                    <a:p>
                      <a:endParaRPr lang="en-US" sz="1700" dirty="0"/>
                    </a:p>
                  </a:txBody>
                  <a:tcPr/>
                </a:tc>
              </a:tr>
            </a:tbl>
          </a:graphicData>
        </a:graphic>
      </p:graphicFrame>
    </p:spTree>
    <p:extLst>
      <p:ext uri="{BB962C8B-B14F-4D97-AF65-F5344CB8AC3E}">
        <p14:creationId xmlns:p14="http://schemas.microsoft.com/office/powerpoint/2010/main" val="416986377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534400" cy="762000"/>
          </a:xfrm>
          <a:solidFill>
            <a:schemeClr val="tx2">
              <a:lumMod val="40000"/>
              <a:lumOff val="60000"/>
            </a:schemeClr>
          </a:solidFill>
        </p:spPr>
        <p:txBody>
          <a:bodyPr>
            <a:normAutofit/>
          </a:bodyPr>
          <a:lstStyle/>
          <a:p>
            <a:r>
              <a:rPr lang="en-IN" sz="3200" dirty="0" smtClean="0">
                <a:solidFill>
                  <a:schemeClr val="bg1"/>
                </a:solidFill>
                <a:latin typeface="Times New Roman" pitchFamily="18" charset="0"/>
                <a:cs typeface="Times New Roman" pitchFamily="18" charset="0"/>
              </a:rPr>
              <a:t>Inherent Powers of the Commission</a:t>
            </a:r>
            <a:endParaRPr lang="en-IN" sz="3200"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70000" lnSpcReduction="20000"/>
          </a:bodyPr>
          <a:lstStyle/>
          <a:p>
            <a:pPr algn="just"/>
            <a:r>
              <a:rPr lang="en-IN" dirty="0" smtClean="0"/>
              <a:t>Four important provisions of Regulations used for its implementations:</a:t>
            </a:r>
          </a:p>
          <a:p>
            <a:pPr marL="0" indent="0" algn="just">
              <a:buNone/>
            </a:pPr>
            <a:endParaRPr lang="en-IN" dirty="0" smtClean="0"/>
          </a:p>
          <a:p>
            <a:pPr lvl="1"/>
            <a:r>
              <a:rPr lang="en-IN" b="1" dirty="0" smtClean="0"/>
              <a:t>Powers to Remove Difficulties</a:t>
            </a:r>
          </a:p>
          <a:p>
            <a:pPr marL="857250" lvl="2" indent="0" algn="just">
              <a:buNone/>
            </a:pPr>
            <a:r>
              <a:rPr lang="en-IN" dirty="0" smtClean="0"/>
              <a:t>[If </a:t>
            </a:r>
            <a:r>
              <a:rPr lang="en-IN" dirty="0"/>
              <a:t>any difficulty arises in giving effect to the provisions </a:t>
            </a:r>
            <a:r>
              <a:rPr lang="en-IN" dirty="0" smtClean="0"/>
              <a:t>of Regulations</a:t>
            </a:r>
            <a:r>
              <a:rPr lang="en-IN" dirty="0"/>
              <a:t>, the Commission may, by general or specific order, make such provisions, not inconsistent with the provisions of the Act, as may appear to be necessary or expedient for the purpose of removing such </a:t>
            </a:r>
            <a:r>
              <a:rPr lang="en-IN" dirty="0" smtClean="0"/>
              <a:t>difficulty]</a:t>
            </a:r>
          </a:p>
          <a:p>
            <a:pPr lvl="1"/>
            <a:r>
              <a:rPr lang="en-IN" b="1" dirty="0" smtClean="0"/>
              <a:t>Powers to Amend the Regulation</a:t>
            </a:r>
          </a:p>
          <a:p>
            <a:pPr marL="857250" lvl="2" indent="0" algn="just">
              <a:buNone/>
            </a:pPr>
            <a:r>
              <a:rPr lang="en-IN" dirty="0"/>
              <a:t>[The Commission may, at any time, vary, alter, modify or amend any provisions of Regulations]</a:t>
            </a:r>
          </a:p>
          <a:p>
            <a:pPr lvl="1"/>
            <a:r>
              <a:rPr lang="en-IN" b="1" dirty="0" smtClean="0"/>
              <a:t>Powers to issue Orders and Practice Directions</a:t>
            </a:r>
          </a:p>
          <a:p>
            <a:pPr marL="857250" lvl="2" indent="0" algn="just">
              <a:buNone/>
            </a:pPr>
            <a:r>
              <a:rPr lang="en-IN" dirty="0"/>
              <a:t>[Subject to the provisions of the Act, the Commission may issue Orders and Practice Directions with regard to the implementation of Regulations</a:t>
            </a:r>
            <a:r>
              <a:rPr lang="en-IN" dirty="0" smtClean="0"/>
              <a:t>]</a:t>
            </a:r>
          </a:p>
          <a:p>
            <a:pPr lvl="1"/>
            <a:r>
              <a:rPr lang="en-IN" b="1" dirty="0"/>
              <a:t>Repeal and </a:t>
            </a:r>
            <a:r>
              <a:rPr lang="en-IN" b="1" dirty="0" smtClean="0"/>
              <a:t>Savings</a:t>
            </a:r>
          </a:p>
          <a:p>
            <a:pPr marL="457200" lvl="1" indent="0">
              <a:buNone/>
            </a:pPr>
            <a:r>
              <a:rPr lang="en-IN" b="1" dirty="0" smtClean="0"/>
              <a:t>	</a:t>
            </a:r>
            <a:endParaRPr lang="en-IN" b="1" dirty="0"/>
          </a:p>
          <a:p>
            <a:pPr lvl="1"/>
            <a:endParaRPr lang="en-IN" dirty="0"/>
          </a:p>
        </p:txBody>
      </p:sp>
    </p:spTree>
    <p:extLst>
      <p:ext uri="{BB962C8B-B14F-4D97-AF65-F5344CB8AC3E}">
        <p14:creationId xmlns:p14="http://schemas.microsoft.com/office/powerpoint/2010/main" val="34285627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228600" y="274638"/>
            <a:ext cx="8686800" cy="792162"/>
          </a:xfrm>
          <a:solidFill>
            <a:schemeClr val="tx2">
              <a:lumMod val="40000"/>
              <a:lumOff val="60000"/>
            </a:schemeClr>
          </a:solidFill>
        </p:spPr>
        <p:txBody>
          <a:bodyPr>
            <a:normAutofit/>
          </a:bodyPr>
          <a:lstStyle/>
          <a:p>
            <a:r>
              <a:rPr lang="en-IN" sz="3200" b="1" dirty="0" smtClean="0">
                <a:solidFill>
                  <a:schemeClr val="bg1"/>
                </a:solidFill>
                <a:latin typeface="Times New Roman" pitchFamily="18" charset="0"/>
                <a:cs typeface="Times New Roman" pitchFamily="18" charset="0"/>
              </a:rPr>
              <a:t>Important Judgment </a:t>
            </a:r>
            <a:endParaRPr lang="en-IN"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524000"/>
            <a:ext cx="8153400" cy="4602163"/>
          </a:xfrm>
        </p:spPr>
        <p:txBody>
          <a:bodyPr>
            <a:normAutofit fontScale="77500" lnSpcReduction="20000"/>
          </a:bodyPr>
          <a:lstStyle/>
          <a:p>
            <a:r>
              <a:rPr lang="en-US" dirty="0" err="1"/>
              <a:t>Hon’ble</a:t>
            </a:r>
            <a:r>
              <a:rPr lang="en-US" dirty="0"/>
              <a:t> Supreme Court in the case of </a:t>
            </a:r>
            <a:r>
              <a:rPr lang="en-US" dirty="0" err="1"/>
              <a:t>Madeva</a:t>
            </a:r>
            <a:r>
              <a:rPr lang="en-US" dirty="0"/>
              <a:t> </a:t>
            </a:r>
            <a:r>
              <a:rPr lang="en-US" dirty="0" err="1"/>
              <a:t>Upendra</a:t>
            </a:r>
            <a:r>
              <a:rPr lang="en-US" dirty="0"/>
              <a:t> Sinai and </a:t>
            </a:r>
            <a:r>
              <a:rPr lang="en-US" dirty="0" err="1"/>
              <a:t>Ors</a:t>
            </a:r>
            <a:r>
              <a:rPr lang="en-US" dirty="0"/>
              <a:t> v. Union of India &amp; </a:t>
            </a:r>
            <a:r>
              <a:rPr lang="en-US" dirty="0" err="1"/>
              <a:t>Ors</a:t>
            </a:r>
            <a:r>
              <a:rPr lang="en-US" dirty="0"/>
              <a:t> (1975)3SCC765 has laid down the law regarding the power of removal of difficulties in the Statute </a:t>
            </a:r>
            <a:endParaRPr lang="en-US" dirty="0" smtClean="0"/>
          </a:p>
          <a:p>
            <a:pPr marL="0" indent="0">
              <a:buNone/>
            </a:pPr>
            <a:endParaRPr lang="en-US" dirty="0" smtClean="0"/>
          </a:p>
          <a:p>
            <a:pPr lvl="1" algn="just"/>
            <a:r>
              <a:rPr lang="en-US" i="1" dirty="0"/>
              <a:t>power given by it is not uncontrolled or unfettered. It is strictly circumscribed, and its use is conditioned and </a:t>
            </a:r>
            <a:r>
              <a:rPr lang="en-US" i="1" dirty="0" smtClean="0"/>
              <a:t>restricted</a:t>
            </a:r>
          </a:p>
          <a:p>
            <a:pPr lvl="1" algn="just"/>
            <a:r>
              <a:rPr lang="en-US" i="1" dirty="0"/>
              <a:t>the '"difficulty" contemplated by the Clause must be a difficulty arising in giving effect to the provisions of the Act and not a difficulty arising </a:t>
            </a:r>
            <a:r>
              <a:rPr lang="en-US" i="1" dirty="0" err="1"/>
              <a:t>aliunde</a:t>
            </a:r>
            <a:r>
              <a:rPr lang="en-US" i="1" dirty="0"/>
              <a:t>, or an extraneous difficulty. </a:t>
            </a:r>
            <a:endParaRPr lang="en-US" i="1" dirty="0" smtClean="0"/>
          </a:p>
          <a:p>
            <a:pPr lvl="1" algn="just"/>
            <a:r>
              <a:rPr lang="en-US" dirty="0"/>
              <a:t>it is settled that existence of difficulty is a </a:t>
            </a:r>
            <a:r>
              <a:rPr lang="en-US" dirty="0" err="1" smtClean="0"/>
              <a:t>sinai</a:t>
            </a:r>
            <a:r>
              <a:rPr lang="en-US" dirty="0" smtClean="0"/>
              <a:t> </a:t>
            </a:r>
            <a:r>
              <a:rPr lang="en-US" dirty="0"/>
              <a:t>qua non and the difficulty is to be of the person who has to effect or regulate</a:t>
            </a:r>
            <a:endParaRPr lang="en-US" i="1" dirty="0" smtClean="0"/>
          </a:p>
          <a:p>
            <a:endParaRPr lang="en-IN" dirty="0"/>
          </a:p>
        </p:txBody>
      </p:sp>
    </p:spTree>
    <p:extLst>
      <p:ext uri="{BB962C8B-B14F-4D97-AF65-F5344CB8AC3E}">
        <p14:creationId xmlns:p14="http://schemas.microsoft.com/office/powerpoint/2010/main" val="30817339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792162"/>
          </a:xfrm>
          <a:solidFill>
            <a:schemeClr val="tx2">
              <a:lumMod val="40000"/>
              <a:lumOff val="60000"/>
            </a:schemeClr>
          </a:solidFill>
        </p:spPr>
        <p:txBody>
          <a:bodyPr>
            <a:normAutofit/>
          </a:bodyPr>
          <a:lstStyle/>
          <a:p>
            <a:r>
              <a:rPr lang="en-IN" sz="3200" b="1" dirty="0" smtClean="0">
                <a:solidFill>
                  <a:schemeClr val="bg1"/>
                </a:solidFill>
                <a:latin typeface="Times New Roman" pitchFamily="18" charset="0"/>
                <a:cs typeface="Times New Roman" pitchFamily="18" charset="0"/>
              </a:rPr>
              <a:t>Important Judgment </a:t>
            </a:r>
            <a:endParaRPr lang="en-IN"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10000"/>
          </a:bodyPr>
          <a:lstStyle/>
          <a:p>
            <a:pPr algn="just"/>
            <a:r>
              <a:rPr lang="en-US" dirty="0"/>
              <a:t>Appellate Tribunal for Electricity in the case of </a:t>
            </a:r>
            <a:r>
              <a:rPr lang="en-US" dirty="0" err="1"/>
              <a:t>Shankarbhai</a:t>
            </a:r>
            <a:r>
              <a:rPr lang="en-US" dirty="0"/>
              <a:t> </a:t>
            </a:r>
            <a:r>
              <a:rPr lang="en-US" dirty="0" err="1"/>
              <a:t>Dhavlu</a:t>
            </a:r>
            <a:r>
              <a:rPr lang="en-US" dirty="0"/>
              <a:t> </a:t>
            </a:r>
            <a:r>
              <a:rPr lang="en-US" dirty="0" err="1"/>
              <a:t>Waghmare</a:t>
            </a:r>
            <a:r>
              <a:rPr lang="en-US" dirty="0"/>
              <a:t> v. Joint Electricity Regulatory Commission for UT &amp; Goa (Appeal No. 159 of 2011, Judgment dated 28.02.2012)  </a:t>
            </a:r>
            <a:r>
              <a:rPr lang="en-US" dirty="0" smtClean="0"/>
              <a:t>2012ELR(APTEL)497 and </a:t>
            </a:r>
            <a:r>
              <a:rPr lang="en-US" dirty="0" err="1"/>
              <a:t>Maruti</a:t>
            </a:r>
            <a:r>
              <a:rPr lang="en-US" dirty="0"/>
              <a:t> Suzuki India Ltd v. Haryana Electricity Regulatory Commission (Appeal No. 200 of 2011, Judgment dated 04.10.2012) </a:t>
            </a:r>
            <a:r>
              <a:rPr lang="en-US" dirty="0" smtClean="0"/>
              <a:t>–</a:t>
            </a:r>
          </a:p>
          <a:p>
            <a:pPr lvl="1" algn="just"/>
            <a:r>
              <a:rPr lang="en-US" dirty="0" smtClean="0"/>
              <a:t>held </a:t>
            </a:r>
            <a:r>
              <a:rPr lang="en-US" dirty="0"/>
              <a:t>that the regulations framed by the State Commissions are binding on </a:t>
            </a:r>
            <a:r>
              <a:rPr lang="en-US" dirty="0" smtClean="0"/>
              <a:t>them.</a:t>
            </a:r>
            <a:endParaRPr lang="en-IN" dirty="0"/>
          </a:p>
        </p:txBody>
      </p:sp>
    </p:spTree>
    <p:extLst>
      <p:ext uri="{BB962C8B-B14F-4D97-AF65-F5344CB8AC3E}">
        <p14:creationId xmlns:p14="http://schemas.microsoft.com/office/powerpoint/2010/main" val="14193392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372838"/>
            <a:ext cx="7848600" cy="1437162"/>
          </a:xfrm>
        </p:spPr>
        <p:txBody>
          <a:bodyPr>
            <a:noAutofit/>
          </a:bodyPr>
          <a:lstStyle/>
          <a:p>
            <a:r>
              <a:rPr lang="en-IN" sz="4000" b="1" dirty="0" smtClean="0">
                <a:latin typeface="Times New Roman" pitchFamily="18" charset="0"/>
                <a:cs typeface="Times New Roman" pitchFamily="18" charset="0"/>
              </a:rPr>
              <a:t>Tariff</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185993279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6561" y="152400"/>
            <a:ext cx="8755039" cy="762000"/>
          </a:xfrm>
          <a:solidFill>
            <a:schemeClr val="tx2">
              <a:lumMod val="40000"/>
              <a:lumOff val="60000"/>
            </a:schemeClr>
          </a:solidFill>
        </p:spPr>
        <p:txBody>
          <a:bodyPr>
            <a:normAutofit fontScale="90000"/>
          </a:bodyPr>
          <a:lstStyle/>
          <a:p>
            <a:r>
              <a:rPr lang="en-IN" sz="3200" b="1" dirty="0" smtClean="0">
                <a:solidFill>
                  <a:schemeClr val="bg1"/>
                </a:solidFill>
                <a:latin typeface="Times New Roman" pitchFamily="18" charset="0"/>
                <a:cs typeface="Times New Roman" pitchFamily="18" charset="0"/>
              </a:rPr>
              <a:t>Development of Tariff Regulations Framework -1/3</a:t>
            </a:r>
            <a:endParaRPr lang="en-IN"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295400"/>
            <a:ext cx="8229600" cy="4525963"/>
          </a:xfrm>
        </p:spPr>
        <p:txBody>
          <a:bodyPr>
            <a:normAutofit/>
          </a:bodyPr>
          <a:lstStyle/>
          <a:p>
            <a:pPr algn="just"/>
            <a:r>
              <a:rPr lang="en-IN" sz="2400" dirty="0" smtClean="0">
                <a:latin typeface="Times New Roman" pitchFamily="18" charset="0"/>
                <a:cs typeface="Times New Roman" pitchFamily="18" charset="0"/>
              </a:rPr>
              <a:t>Yearly Tariff Determination exercise moved to Multi Year Tariff Determinations</a:t>
            </a:r>
          </a:p>
          <a:p>
            <a:pPr algn="just"/>
            <a:r>
              <a:rPr lang="en-IN" sz="2400" dirty="0" smtClean="0">
                <a:latin typeface="Times New Roman" pitchFamily="18" charset="0"/>
                <a:cs typeface="Times New Roman" pitchFamily="18" charset="0"/>
              </a:rPr>
              <a:t>MYT Control Period- 3 Years , 4 Years , 5 Years</a:t>
            </a:r>
          </a:p>
          <a:p>
            <a:pPr algn="just"/>
            <a:r>
              <a:rPr lang="en-IN" sz="2400" dirty="0" smtClean="0">
                <a:latin typeface="Times New Roman" pitchFamily="18" charset="0"/>
                <a:cs typeface="Times New Roman" pitchFamily="18" charset="0"/>
              </a:rPr>
              <a:t>Determination of ARR for Gencos,Transcos, Discoms, and SLDC Fees and Charges</a:t>
            </a:r>
          </a:p>
          <a:p>
            <a:pPr algn="just"/>
            <a:r>
              <a:rPr lang="en-IN" sz="2400" dirty="0" smtClean="0">
                <a:latin typeface="Times New Roman" pitchFamily="18" charset="0"/>
                <a:cs typeface="Times New Roman" pitchFamily="18" charset="0"/>
              </a:rPr>
              <a:t>Periodicity of Tariff Determination – One Time at the beginning of Control Period and Mid Term Performance Review</a:t>
            </a:r>
          </a:p>
        </p:txBody>
      </p:sp>
    </p:spTree>
    <p:extLst>
      <p:ext uri="{BB962C8B-B14F-4D97-AF65-F5344CB8AC3E}">
        <p14:creationId xmlns:p14="http://schemas.microsoft.com/office/powerpoint/2010/main" val="132813367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152400"/>
            <a:ext cx="8915400" cy="838200"/>
          </a:xfrm>
          <a:solidFill>
            <a:schemeClr val="tx2">
              <a:lumMod val="40000"/>
              <a:lumOff val="60000"/>
            </a:schemeClr>
          </a:solidFill>
        </p:spPr>
        <p:txBody>
          <a:bodyPr>
            <a:normAutofit fontScale="90000"/>
          </a:bodyPr>
          <a:lstStyle/>
          <a:p>
            <a:r>
              <a:rPr lang="en-IN" sz="3200" b="1" dirty="0" smtClean="0">
                <a:solidFill>
                  <a:schemeClr val="bg1"/>
                </a:solidFill>
                <a:latin typeface="Times New Roman" pitchFamily="18" charset="0"/>
                <a:cs typeface="Times New Roman" pitchFamily="18" charset="0"/>
              </a:rPr>
              <a:t>Development of Tariff Regulations Framework- 2/3</a:t>
            </a:r>
            <a:endParaRPr lang="en-IN"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295400"/>
            <a:ext cx="8229600" cy="4525963"/>
          </a:xfrm>
        </p:spPr>
        <p:txBody>
          <a:bodyPr>
            <a:normAutofit lnSpcReduction="10000"/>
          </a:bodyPr>
          <a:lstStyle/>
          <a:p>
            <a:r>
              <a:rPr lang="en-IN" sz="2400" dirty="0" smtClean="0">
                <a:latin typeface="Times New Roman" pitchFamily="18" charset="0"/>
                <a:cs typeface="Times New Roman" pitchFamily="18" charset="0"/>
              </a:rPr>
              <a:t>Principles :</a:t>
            </a:r>
          </a:p>
          <a:p>
            <a:pPr lvl="1"/>
            <a:r>
              <a:rPr lang="en-IN" sz="2000" dirty="0" smtClean="0">
                <a:latin typeface="Times New Roman" pitchFamily="18" charset="0"/>
                <a:cs typeface="Times New Roman" pitchFamily="18" charset="0"/>
              </a:rPr>
              <a:t>Sharing of Gains – 2/3 to be passed on consumers as against earlier 1/3; 1/3 to be retained by the Utility as against 2/3 earlier</a:t>
            </a:r>
          </a:p>
          <a:p>
            <a:pPr lvl="1"/>
            <a:r>
              <a:rPr lang="en-IN" sz="2000" dirty="0" smtClean="0">
                <a:latin typeface="Times New Roman" pitchFamily="18" charset="0"/>
                <a:cs typeface="Times New Roman" pitchFamily="18" charset="0"/>
              </a:rPr>
              <a:t>Sharing of Loss – 1/3 to be passed on consumers and 2/3 to be absorbed by the Utilities</a:t>
            </a:r>
          </a:p>
          <a:p>
            <a:pPr lvl="1"/>
            <a:r>
              <a:rPr lang="en-IN" sz="2000" dirty="0" smtClean="0">
                <a:latin typeface="Times New Roman" pitchFamily="18" charset="0"/>
                <a:cs typeface="Times New Roman" pitchFamily="18" charset="0"/>
              </a:rPr>
              <a:t>Carrying Cost /Holding Cost : Now specified </a:t>
            </a:r>
          </a:p>
          <a:p>
            <a:pPr lvl="1"/>
            <a:r>
              <a:rPr lang="en-IN" sz="2000" dirty="0" smtClean="0">
                <a:latin typeface="Times New Roman" pitchFamily="18" charset="0"/>
                <a:cs typeface="Times New Roman" pitchFamily="18" charset="0"/>
              </a:rPr>
              <a:t>Interest Rate for Working Capital : SBI BR</a:t>
            </a:r>
          </a:p>
          <a:p>
            <a:pPr lvl="1"/>
            <a:r>
              <a:rPr lang="en-IN" sz="2000" dirty="0" smtClean="0">
                <a:latin typeface="Times New Roman" pitchFamily="18" charset="0"/>
                <a:cs typeface="Times New Roman" pitchFamily="18" charset="0"/>
              </a:rPr>
              <a:t>Escalation Rate for O&amp;M Expenses :  Fixed (5.72%) to Inflation factor (60% - WPI and 40%- CPI and reduced by efficiency factor 1%)</a:t>
            </a:r>
          </a:p>
          <a:p>
            <a:pPr lvl="1"/>
            <a:r>
              <a:rPr lang="en-IN" sz="2000" dirty="0" smtClean="0">
                <a:latin typeface="Times New Roman" pitchFamily="18" charset="0"/>
                <a:cs typeface="Times New Roman" pitchFamily="18" charset="0"/>
              </a:rPr>
              <a:t>Financial Prudence : Now specified- In case found deficient it may disallow part of ARR on account of </a:t>
            </a:r>
            <a:r>
              <a:rPr lang="en-IN" sz="2000" dirty="0" err="1" smtClean="0">
                <a:latin typeface="Times New Roman" pitchFamily="18" charset="0"/>
                <a:cs typeface="Times New Roman" pitchFamily="18" charset="0"/>
              </a:rPr>
              <a:t>Capex</a:t>
            </a:r>
            <a:r>
              <a:rPr lang="en-IN" sz="2000" dirty="0" smtClean="0">
                <a:latin typeface="Times New Roman" pitchFamily="18" charset="0"/>
                <a:cs typeface="Times New Roman" pitchFamily="18" charset="0"/>
              </a:rPr>
              <a:t>, Expend.</a:t>
            </a:r>
          </a:p>
          <a:p>
            <a:pPr lvl="1"/>
            <a:r>
              <a:rPr lang="en-IN" sz="2000" dirty="0" smtClean="0">
                <a:latin typeface="Times New Roman" pitchFamily="18" charset="0"/>
                <a:cs typeface="Times New Roman" pitchFamily="18" charset="0"/>
              </a:rPr>
              <a:t>Performance Norms for </a:t>
            </a:r>
            <a:r>
              <a:rPr lang="en-IN" sz="2000" dirty="0" err="1" smtClean="0">
                <a:latin typeface="Times New Roman" pitchFamily="18" charset="0"/>
                <a:cs typeface="Times New Roman" pitchFamily="18" charset="0"/>
              </a:rPr>
              <a:t>Gencos</a:t>
            </a:r>
            <a:r>
              <a:rPr lang="en-IN" sz="2000" dirty="0" smtClean="0">
                <a:latin typeface="Times New Roman" pitchFamily="18" charset="0"/>
                <a:cs typeface="Times New Roman" pitchFamily="18" charset="0"/>
              </a:rPr>
              <a:t> (GCV for EC- As fired to receipt of fuel at unloading point less stack loss (max. 150 kcal/kg), Transco's (98.5 % to 99% AC Availability) , Discoms (Loss reduction )</a:t>
            </a:r>
            <a:endParaRPr lang="en-IN" sz="2000" dirty="0">
              <a:latin typeface="Times New Roman" pitchFamily="18" charset="0"/>
              <a:cs typeface="Times New Roman" pitchFamily="18" charset="0"/>
            </a:endParaRPr>
          </a:p>
        </p:txBody>
      </p:sp>
    </p:spTree>
    <p:extLst>
      <p:ext uri="{BB962C8B-B14F-4D97-AF65-F5344CB8AC3E}">
        <p14:creationId xmlns:p14="http://schemas.microsoft.com/office/powerpoint/2010/main" val="34115012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763000" cy="838200"/>
          </a:xfrm>
          <a:solidFill>
            <a:schemeClr val="accent1">
              <a:lumMod val="60000"/>
              <a:lumOff val="40000"/>
            </a:schemeClr>
          </a:solidFill>
        </p:spPr>
        <p:txBody>
          <a:bodyPr>
            <a:normAutofit/>
          </a:bodyPr>
          <a:lstStyle/>
          <a:p>
            <a:r>
              <a:rPr lang="en-US" sz="3200" b="1" dirty="0" smtClean="0">
                <a:solidFill>
                  <a:schemeClr val="bg1"/>
                </a:solidFill>
                <a:latin typeface="Times New Roman" pitchFamily="18" charset="0"/>
                <a:cs typeface="Times New Roman" pitchFamily="18" charset="0"/>
              </a:rPr>
              <a:t>Process of Making Regulations</a:t>
            </a:r>
            <a:endParaRPr lang="en-US"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1219200"/>
            <a:ext cx="8229600" cy="5254752"/>
          </a:xfrm>
        </p:spPr>
        <p:txBody>
          <a:bodyPr>
            <a:normAutofit/>
          </a:bodyPr>
          <a:lstStyle/>
          <a:p>
            <a:r>
              <a:rPr lang="en-US" dirty="0" smtClean="0">
                <a:latin typeface="Times New Roman" pitchFamily="18" charset="0"/>
                <a:cs typeface="Times New Roman" pitchFamily="18" charset="0"/>
              </a:rPr>
              <a:t>Statutory Framework under the EA 2003</a:t>
            </a:r>
          </a:p>
          <a:p>
            <a:pPr>
              <a:buNone/>
            </a:pPr>
            <a:endParaRPr lang="en-GB" sz="1800" dirty="0" smtClean="0"/>
          </a:p>
          <a:p>
            <a:pPr marL="708660" lvl="1" indent="-342900">
              <a:buFont typeface="Wingdings" pitchFamily="2" charset="2"/>
              <a:buChar char="Ø"/>
            </a:pPr>
            <a:r>
              <a:rPr lang="en-GB" sz="2000" dirty="0" smtClean="0">
                <a:latin typeface="Times New Roman" pitchFamily="18" charset="0"/>
                <a:cs typeface="Times New Roman" pitchFamily="18" charset="0"/>
              </a:rPr>
              <a:t>Section 181- Powers of State Commissions to make Regulations</a:t>
            </a:r>
          </a:p>
          <a:p>
            <a:pPr marL="708660" lvl="1" indent="-342900">
              <a:buNone/>
            </a:pPr>
            <a:endParaRPr lang="en-GB" sz="2000" dirty="0" smtClean="0">
              <a:latin typeface="Times New Roman" pitchFamily="18" charset="0"/>
              <a:cs typeface="Times New Roman" pitchFamily="18" charset="0"/>
            </a:endParaRPr>
          </a:p>
          <a:p>
            <a:pPr marL="1108710" lvl="2" indent="-342900" algn="just">
              <a:buNone/>
            </a:pPr>
            <a:r>
              <a:rPr lang="en-GB" sz="1400" i="1" dirty="0" smtClean="0">
                <a:latin typeface="Times New Roman" pitchFamily="18" charset="0"/>
                <a:cs typeface="Times New Roman" pitchFamily="18" charset="0"/>
              </a:rPr>
              <a:t>181 (1) The State Commission may, by notification, make regulations consistent with this Act and the rules generally to carry out the provisions of this Act.</a:t>
            </a:r>
          </a:p>
          <a:p>
            <a:pPr marL="1108710" lvl="2" indent="-342900">
              <a:buFont typeface="Wingdings" pitchFamily="2" charset="2"/>
              <a:buChar char="Ø"/>
            </a:pPr>
            <a:endParaRPr lang="en-GB" dirty="0" smtClean="0">
              <a:latin typeface="Times New Roman" pitchFamily="18" charset="0"/>
              <a:cs typeface="Times New Roman" pitchFamily="18" charset="0"/>
            </a:endParaRPr>
          </a:p>
          <a:p>
            <a:pPr marL="1108710" lvl="2" indent="-342900" algn="just">
              <a:buNone/>
            </a:pPr>
            <a:r>
              <a:rPr lang="en-GB" sz="1400" i="1" dirty="0" smtClean="0">
                <a:latin typeface="Times New Roman" pitchFamily="18" charset="0"/>
                <a:cs typeface="Times New Roman" pitchFamily="18" charset="0"/>
              </a:rPr>
              <a:t>181 (3) All regulations made by the State Commission under this Act shall be subject to the condition of </a:t>
            </a:r>
            <a:r>
              <a:rPr lang="en-GB" sz="1400" b="1" i="1" dirty="0" smtClean="0">
                <a:latin typeface="Times New Roman" pitchFamily="18" charset="0"/>
                <a:cs typeface="Times New Roman" pitchFamily="18" charset="0"/>
              </a:rPr>
              <a:t>previous publication</a:t>
            </a:r>
            <a:r>
              <a:rPr lang="en-GB" sz="1400" i="1" dirty="0" smtClean="0">
                <a:latin typeface="Times New Roman" pitchFamily="18" charset="0"/>
                <a:cs typeface="Times New Roman" pitchFamily="18" charset="0"/>
              </a:rPr>
              <a:t>. </a:t>
            </a:r>
          </a:p>
          <a:p>
            <a:pPr>
              <a:buNone/>
            </a:pPr>
            <a:r>
              <a:rPr lang="en-GB" sz="1800" dirty="0" smtClean="0">
                <a:latin typeface="Times New Roman" pitchFamily="18" charset="0"/>
                <a:cs typeface="Times New Roman" pitchFamily="18" charset="0"/>
              </a:rPr>
              <a:t> </a:t>
            </a:r>
          </a:p>
          <a:p>
            <a:pPr lvl="1">
              <a:buFont typeface="Wingdings" pitchFamily="2" charset="2"/>
              <a:buChar char="Ø"/>
            </a:pPr>
            <a:r>
              <a:rPr lang="en-GB" sz="2000" dirty="0" smtClean="0">
                <a:latin typeface="Times New Roman" pitchFamily="18" charset="0"/>
                <a:cs typeface="Times New Roman" pitchFamily="18" charset="0"/>
              </a:rPr>
              <a:t>Section 2 (62) – Specified by Regulation</a:t>
            </a:r>
          </a:p>
          <a:p>
            <a:pPr>
              <a:buNone/>
            </a:pPr>
            <a:endParaRPr lang="en-GB" sz="1800" dirty="0" smtClean="0">
              <a:latin typeface="Times New Roman" pitchFamily="18" charset="0"/>
              <a:cs typeface="Times New Roman" pitchFamily="18" charset="0"/>
            </a:endParaRPr>
          </a:p>
          <a:p>
            <a:pPr algn="just">
              <a:buNone/>
            </a:pPr>
            <a:r>
              <a:rPr lang="en-GB" sz="1800" i="1" dirty="0" smtClean="0">
                <a:latin typeface="Times New Roman" pitchFamily="18" charset="0"/>
                <a:cs typeface="Times New Roman" pitchFamily="18" charset="0"/>
              </a:rPr>
              <a:t>	“specified” means specified by regulations made by Appropriate Commission or the Authority, as the case may be, under this Act</a:t>
            </a:r>
            <a:endParaRPr lang="en-US" sz="1800" i="1"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9920772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76200"/>
            <a:ext cx="8991600" cy="838200"/>
          </a:xfrm>
          <a:solidFill>
            <a:schemeClr val="tx2">
              <a:lumMod val="40000"/>
              <a:lumOff val="60000"/>
            </a:schemeClr>
          </a:solidFill>
        </p:spPr>
        <p:txBody>
          <a:bodyPr>
            <a:noAutofit/>
          </a:bodyPr>
          <a:lstStyle/>
          <a:p>
            <a:r>
              <a:rPr lang="en-IN" sz="3100" b="1" dirty="0" smtClean="0">
                <a:solidFill>
                  <a:schemeClr val="bg1"/>
                </a:solidFill>
                <a:latin typeface="Times New Roman" pitchFamily="18" charset="0"/>
                <a:cs typeface="Times New Roman" pitchFamily="18" charset="0"/>
              </a:rPr>
              <a:t>Development of Tariff Regulations Framework- 3/3</a:t>
            </a:r>
            <a:endParaRPr lang="en-IN" sz="31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a:xfrm>
            <a:off x="381000" y="1295400"/>
            <a:ext cx="8229600" cy="5257800"/>
          </a:xfrm>
        </p:spPr>
        <p:txBody>
          <a:bodyPr>
            <a:normAutofit lnSpcReduction="10000"/>
          </a:bodyPr>
          <a:lstStyle/>
          <a:p>
            <a:pPr lvl="1">
              <a:buFont typeface="Arial" pitchFamily="34" charset="0"/>
              <a:buChar char="•"/>
            </a:pPr>
            <a:r>
              <a:rPr lang="en-IN" sz="2400" b="1" dirty="0" smtClean="0">
                <a:latin typeface="Times New Roman" pitchFamily="18" charset="0"/>
                <a:cs typeface="Times New Roman" pitchFamily="18" charset="0"/>
              </a:rPr>
              <a:t>Components of Tariff </a:t>
            </a:r>
          </a:p>
          <a:p>
            <a:pPr lvl="1"/>
            <a:r>
              <a:rPr lang="en-IN" sz="2000" dirty="0" smtClean="0">
                <a:latin typeface="Times New Roman" pitchFamily="18" charset="0"/>
                <a:cs typeface="Times New Roman" pitchFamily="18" charset="0"/>
              </a:rPr>
              <a:t>Power Purchase (Fuel Cost –Captive mine, Administrative price, E-auction</a:t>
            </a:r>
            <a:r>
              <a:rPr lang="en-IN" sz="2000" dirty="0">
                <a:latin typeface="Times New Roman" pitchFamily="18" charset="0"/>
                <a:cs typeface="Times New Roman" pitchFamily="18" charset="0"/>
              </a:rPr>
              <a:t> </a:t>
            </a:r>
            <a:r>
              <a:rPr lang="en-IN" sz="2000" dirty="0" smtClean="0">
                <a:latin typeface="Times New Roman" pitchFamily="18" charset="0"/>
                <a:cs typeface="Times New Roman" pitchFamily="18" charset="0"/>
              </a:rPr>
              <a:t>and imported Coal, Transport and Change in Law,)</a:t>
            </a:r>
          </a:p>
          <a:p>
            <a:pPr lvl="1"/>
            <a:r>
              <a:rPr lang="en-IN" sz="2000" dirty="0" smtClean="0">
                <a:latin typeface="Times New Roman" pitchFamily="18" charset="0"/>
                <a:cs typeface="Times New Roman" pitchFamily="18" charset="0"/>
              </a:rPr>
              <a:t>O&amp;M Expenses- R&amp;M, A&amp;G and Other Expenses</a:t>
            </a:r>
          </a:p>
          <a:p>
            <a:pPr lvl="1"/>
            <a:r>
              <a:rPr lang="en-IN" sz="2000" dirty="0" smtClean="0">
                <a:latin typeface="Times New Roman" pitchFamily="18" charset="0"/>
                <a:cs typeface="Times New Roman" pitchFamily="18" charset="0"/>
              </a:rPr>
              <a:t>Depreciation</a:t>
            </a:r>
          </a:p>
          <a:p>
            <a:pPr lvl="1"/>
            <a:r>
              <a:rPr lang="en-IN" sz="2000" dirty="0" smtClean="0">
                <a:latin typeface="Times New Roman" pitchFamily="18" charset="0"/>
                <a:cs typeface="Times New Roman" pitchFamily="18" charset="0"/>
              </a:rPr>
              <a:t>Interest – Working Capital and Loan</a:t>
            </a:r>
          </a:p>
          <a:p>
            <a:pPr lvl="1"/>
            <a:r>
              <a:rPr lang="en-IN" sz="2000" dirty="0" smtClean="0">
                <a:latin typeface="Times New Roman" pitchFamily="18" charset="0"/>
                <a:cs typeface="Times New Roman" pitchFamily="18" charset="0"/>
              </a:rPr>
              <a:t>Return on Equity</a:t>
            </a:r>
          </a:p>
          <a:p>
            <a:pPr lvl="1"/>
            <a:r>
              <a:rPr lang="en-IN" sz="2000" dirty="0" smtClean="0">
                <a:latin typeface="Times New Roman" pitchFamily="18" charset="0"/>
                <a:cs typeface="Times New Roman" pitchFamily="18" charset="0"/>
              </a:rPr>
              <a:t>Bad and Doubtful debts</a:t>
            </a:r>
          </a:p>
          <a:p>
            <a:pPr lvl="1"/>
            <a:r>
              <a:rPr lang="en-IN" sz="2000" dirty="0" smtClean="0">
                <a:latin typeface="Times New Roman" pitchFamily="18" charset="0"/>
                <a:cs typeface="Times New Roman" pitchFamily="18" charset="0"/>
              </a:rPr>
              <a:t>Income Tax</a:t>
            </a:r>
          </a:p>
          <a:p>
            <a:pPr lvl="1"/>
            <a:r>
              <a:rPr lang="en-IN" sz="2000" dirty="0" smtClean="0">
                <a:latin typeface="Times New Roman" pitchFamily="18" charset="0"/>
                <a:cs typeface="Times New Roman" pitchFamily="18" charset="0"/>
              </a:rPr>
              <a:t>Cross subsidy surcharge( The formula and applicability to Consumer)</a:t>
            </a:r>
          </a:p>
          <a:p>
            <a:pPr lvl="1"/>
            <a:r>
              <a:rPr lang="en-IN" sz="2000" dirty="0" smtClean="0">
                <a:latin typeface="Times New Roman" pitchFamily="18" charset="0"/>
                <a:cs typeface="Times New Roman" pitchFamily="18" charset="0"/>
              </a:rPr>
              <a:t>Non Tariff Income- Other Business</a:t>
            </a:r>
          </a:p>
          <a:p>
            <a:pPr lvl="1"/>
            <a:r>
              <a:rPr lang="en-IN" sz="2000" dirty="0" smtClean="0">
                <a:latin typeface="Times New Roman" pitchFamily="18" charset="0"/>
                <a:cs typeface="Times New Roman" pitchFamily="18" charset="0"/>
              </a:rPr>
              <a:t>Additional Surcharge ( Stranded Power Purchase Cost)</a:t>
            </a:r>
          </a:p>
          <a:p>
            <a:pPr lvl="1">
              <a:buFont typeface="Arial" pitchFamily="34" charset="0"/>
              <a:buChar char="•"/>
            </a:pPr>
            <a:r>
              <a:rPr lang="en-IN" sz="2400" b="1" dirty="0" smtClean="0">
                <a:latin typeface="Times New Roman" pitchFamily="18" charset="0"/>
                <a:cs typeface="Times New Roman" pitchFamily="18" charset="0"/>
              </a:rPr>
              <a:t>Agriculture Consumption</a:t>
            </a:r>
          </a:p>
          <a:p>
            <a:pPr lvl="1">
              <a:buFont typeface="Arial" pitchFamily="34" charset="0"/>
              <a:buChar char="•"/>
            </a:pPr>
            <a:r>
              <a:rPr lang="en-IN" sz="2400" b="1" dirty="0" smtClean="0">
                <a:latin typeface="Times New Roman" pitchFamily="18" charset="0"/>
                <a:cs typeface="Times New Roman" pitchFamily="18" charset="0"/>
              </a:rPr>
              <a:t>Arrears </a:t>
            </a:r>
          </a:p>
          <a:p>
            <a:pPr lvl="1"/>
            <a:endParaRPr lang="en-IN" sz="2000" dirty="0" smtClean="0"/>
          </a:p>
          <a:p>
            <a:pPr lvl="1"/>
            <a:endParaRPr lang="en-IN" sz="2000" dirty="0" smtClean="0"/>
          </a:p>
          <a:p>
            <a:pPr lvl="1"/>
            <a:endParaRPr lang="en-IN" sz="2000" dirty="0" smtClean="0"/>
          </a:p>
          <a:p>
            <a:pPr lvl="1"/>
            <a:endParaRPr lang="en-IN" sz="2000" dirty="0" smtClean="0"/>
          </a:p>
          <a:p>
            <a:pPr lvl="1"/>
            <a:endParaRPr lang="en-IN" sz="2000" dirty="0" smtClean="0"/>
          </a:p>
        </p:txBody>
      </p:sp>
      <p:sp>
        <p:nvSpPr>
          <p:cNvPr id="4" name="Left Arrow 3">
            <a:hlinkClick r:id="rId2" action="ppaction://hlinksldjump"/>
          </p:cNvPr>
          <p:cNvSpPr/>
          <p:nvPr/>
        </p:nvSpPr>
        <p:spPr>
          <a:xfrm>
            <a:off x="7620000" y="6248400"/>
            <a:ext cx="685800" cy="3048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20588233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685800" y="2372838"/>
            <a:ext cx="7848600" cy="1437162"/>
          </a:xfrm>
        </p:spPr>
        <p:txBody>
          <a:bodyPr>
            <a:noAutofit/>
          </a:bodyPr>
          <a:lstStyle/>
          <a:p>
            <a:r>
              <a:rPr lang="en-IN" sz="4000" b="1" dirty="0" smtClean="0">
                <a:latin typeface="Times New Roman" pitchFamily="18" charset="0"/>
                <a:cs typeface="Times New Roman" pitchFamily="18" charset="0"/>
              </a:rPr>
              <a:t>Licensing</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39246644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914400"/>
            <a:ext cx="8763000" cy="4495800"/>
          </a:xfrm>
          <a:solidFill>
            <a:schemeClr val="bg1"/>
          </a:solidFill>
        </p:spPr>
        <p:txBody>
          <a:bodyPr>
            <a:normAutofit fontScale="77500" lnSpcReduction="20000"/>
          </a:bodyPr>
          <a:lstStyle/>
          <a:p>
            <a:pPr algn="just">
              <a:buNone/>
            </a:pPr>
            <a:endParaRPr lang="en-GB" sz="1800" dirty="0" smtClean="0"/>
          </a:p>
          <a:p>
            <a:pPr algn="just">
              <a:lnSpc>
                <a:spcPct val="150000"/>
              </a:lnSpc>
              <a:buFont typeface="Wingdings" pitchFamily="2" charset="2"/>
              <a:buChar char="Ø"/>
            </a:pPr>
            <a:r>
              <a:rPr lang="en-GB" dirty="0" smtClean="0">
                <a:latin typeface="Times New Roman" pitchFamily="18" charset="0"/>
                <a:cs typeface="Times New Roman" pitchFamily="18" charset="0"/>
              </a:rPr>
              <a:t>Relevant Provisions of the Electricity Act , 2003</a:t>
            </a:r>
          </a:p>
          <a:p>
            <a:pPr algn="just">
              <a:lnSpc>
                <a:spcPct val="150000"/>
              </a:lnSpc>
              <a:buFont typeface="Wingdings" pitchFamily="2" charset="2"/>
              <a:buChar char="Ø"/>
            </a:pPr>
            <a:r>
              <a:rPr lang="en-GB" dirty="0" smtClean="0">
                <a:latin typeface="Times New Roman" pitchFamily="18" charset="0"/>
                <a:cs typeface="Times New Roman" pitchFamily="18" charset="0"/>
              </a:rPr>
              <a:t>Procedure for Grant of Licence </a:t>
            </a:r>
          </a:p>
          <a:p>
            <a:pPr algn="just">
              <a:lnSpc>
                <a:spcPct val="150000"/>
              </a:lnSpc>
              <a:buFont typeface="Wingdings" pitchFamily="2" charset="2"/>
              <a:buChar char="Ø"/>
            </a:pPr>
            <a:r>
              <a:rPr lang="en-GB" dirty="0" smtClean="0">
                <a:latin typeface="Times New Roman" pitchFamily="18" charset="0"/>
                <a:cs typeface="Times New Roman" pitchFamily="18" charset="0"/>
              </a:rPr>
              <a:t>Competitive Bidding framework in Transmission </a:t>
            </a:r>
          </a:p>
          <a:p>
            <a:pPr algn="just">
              <a:lnSpc>
                <a:spcPct val="150000"/>
              </a:lnSpc>
              <a:buFont typeface="Wingdings" pitchFamily="2" charset="2"/>
              <a:buChar char="Ø"/>
            </a:pPr>
            <a:r>
              <a:rPr lang="en-GB" dirty="0" smtClean="0">
                <a:latin typeface="Times New Roman" pitchFamily="18" charset="0"/>
                <a:cs typeface="Times New Roman" pitchFamily="18" charset="0"/>
              </a:rPr>
              <a:t>Expression of Interest (EOI) initiatives of MERC for Grant of Distribution Licence</a:t>
            </a:r>
          </a:p>
          <a:p>
            <a:pPr algn="just">
              <a:lnSpc>
                <a:spcPct val="150000"/>
              </a:lnSpc>
              <a:buFont typeface="Wingdings" pitchFamily="2" charset="2"/>
              <a:buChar char="Ø"/>
            </a:pPr>
            <a:r>
              <a:rPr lang="en-GB" dirty="0" smtClean="0">
                <a:latin typeface="Times New Roman" pitchFamily="18" charset="0"/>
                <a:cs typeface="Times New Roman" pitchFamily="18" charset="0"/>
              </a:rPr>
              <a:t>Evaluation Criteria's for Grant of Distribution  Licence</a:t>
            </a:r>
          </a:p>
          <a:p>
            <a:pPr algn="just">
              <a:lnSpc>
                <a:spcPct val="150000"/>
              </a:lnSpc>
              <a:buFont typeface="Wingdings" pitchFamily="2" charset="2"/>
              <a:buChar char="Ø"/>
            </a:pPr>
            <a:r>
              <a:rPr lang="en-GB" dirty="0" smtClean="0">
                <a:latin typeface="Times New Roman" pitchFamily="18" charset="0"/>
                <a:cs typeface="Times New Roman" pitchFamily="18" charset="0"/>
              </a:rPr>
              <a:t>Conclusion</a:t>
            </a:r>
          </a:p>
          <a:p>
            <a:pPr algn="just">
              <a:lnSpc>
                <a:spcPct val="150000"/>
              </a:lnSpc>
              <a:buFont typeface="Wingdings" pitchFamily="2" charset="2"/>
              <a:buChar char="Ø"/>
            </a:pPr>
            <a:endParaRPr lang="en-GB" dirty="0" smtClean="0">
              <a:latin typeface="Times New Roman" pitchFamily="18" charset="0"/>
              <a:cs typeface="Times New Roman" pitchFamily="18" charset="0"/>
            </a:endParaRPr>
          </a:p>
          <a:p>
            <a:pPr algn="just">
              <a:buNone/>
            </a:pPr>
            <a:endParaRPr lang="en-US" sz="4200" dirty="0" smtClean="0"/>
          </a:p>
        </p:txBody>
      </p:sp>
      <p:sp>
        <p:nvSpPr>
          <p:cNvPr id="4" name="Rectangle 3"/>
          <p:cNvSpPr/>
          <p:nvPr/>
        </p:nvSpPr>
        <p:spPr>
          <a:xfrm>
            <a:off x="0" y="0"/>
            <a:ext cx="9144000" cy="762000"/>
          </a:xfrm>
          <a:prstGeom prst="rect">
            <a:avLst/>
          </a:prstGeom>
          <a:solidFill>
            <a:schemeClr val="tx2">
              <a:lumMod val="40000"/>
              <a:lumOff val="60000"/>
            </a:schemeClr>
          </a:solidFill>
          <a:ln/>
        </p:spPr>
        <p:style>
          <a:lnRef idx="0">
            <a:schemeClr val="accent3"/>
          </a:lnRef>
          <a:fillRef idx="3">
            <a:schemeClr val="accent3"/>
          </a:fillRef>
          <a:effectRef idx="3">
            <a:schemeClr val="accent3"/>
          </a:effectRef>
          <a:fontRef idx="minor">
            <a:schemeClr val="lt1"/>
          </a:fontRef>
        </p:style>
        <p:txBody>
          <a:bodyPr lIns="914400" rtlCol="0" anchor="ctr"/>
          <a:lstStyle/>
          <a:p>
            <a:r>
              <a:rPr lang="en-US" sz="2400" dirty="0" smtClean="0">
                <a:solidFill>
                  <a:schemeClr val="accent4">
                    <a:lumMod val="50000"/>
                  </a:schemeClr>
                </a:solidFill>
              </a:rPr>
              <a:t>		</a:t>
            </a:r>
            <a:r>
              <a:rPr lang="en-US" sz="2800" dirty="0" smtClean="0">
                <a:solidFill>
                  <a:schemeClr val="tx1"/>
                </a:solidFill>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Issues in Licensing </a:t>
            </a:r>
            <a:endParaRPr lang="en-US" sz="4800" b="1" dirty="0" smtClean="0">
              <a:solidFill>
                <a:schemeClr val="bg1"/>
              </a:solidFill>
              <a:latin typeface="Times New Roman" pitchFamily="18" charset="0"/>
              <a:cs typeface="Times New Roman" pitchFamily="18" charset="0"/>
            </a:endParaRPr>
          </a:p>
        </p:txBody>
      </p:sp>
    </p:spTree>
    <p:extLst>
      <p:ext uri="{BB962C8B-B14F-4D97-AF65-F5344CB8AC3E}">
        <p14:creationId xmlns:p14="http://schemas.microsoft.com/office/powerpoint/2010/main" val="373838152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762000"/>
          </a:xfrm>
          <a:prstGeom prst="rect">
            <a:avLst/>
          </a:prstGeom>
          <a:solidFill>
            <a:schemeClr val="tx2">
              <a:lumMod val="40000"/>
              <a:lumOff val="60000"/>
            </a:schemeClr>
          </a:solidFill>
          <a:ln/>
        </p:spPr>
        <p:style>
          <a:lnRef idx="0">
            <a:schemeClr val="accent3"/>
          </a:lnRef>
          <a:fillRef idx="3">
            <a:schemeClr val="accent3"/>
          </a:fillRef>
          <a:effectRef idx="3">
            <a:schemeClr val="accent3"/>
          </a:effectRef>
          <a:fontRef idx="minor">
            <a:schemeClr val="lt1"/>
          </a:fontRef>
        </p:style>
        <p:txBody>
          <a:bodyPr lIns="914400" rtlCol="0" anchor="ctr"/>
          <a:lstStyle/>
          <a:p>
            <a:endParaRPr lang="en-US" sz="4000" b="1" dirty="0">
              <a:solidFill>
                <a:schemeClr val="accent4">
                  <a:lumMod val="50000"/>
                </a:schemeClr>
              </a:solidFill>
            </a:endParaRPr>
          </a:p>
          <a:p>
            <a:r>
              <a:rPr lang="en-US" sz="3200" b="1" dirty="0" smtClean="0">
                <a:solidFill>
                  <a:schemeClr val="bg1"/>
                </a:solidFill>
                <a:latin typeface="Times New Roman" pitchFamily="18" charset="0"/>
                <a:cs typeface="Times New Roman" pitchFamily="18" charset="0"/>
              </a:rPr>
              <a:t>Relevant Provisions of the Electricity Act, 2003        </a:t>
            </a:r>
            <a:r>
              <a:rPr lang="en-US" sz="2800" b="1" dirty="0" smtClean="0">
                <a:solidFill>
                  <a:schemeClr val="bg1"/>
                </a:solidFill>
                <a:latin typeface="Times New Roman" pitchFamily="18" charset="0"/>
                <a:cs typeface="Times New Roman" pitchFamily="18" charset="0"/>
              </a:rPr>
              <a:t>              </a:t>
            </a:r>
          </a:p>
          <a:p>
            <a:endParaRPr lang="en-US" sz="4400" b="1" dirty="0" smtClean="0">
              <a:solidFill>
                <a:schemeClr val="bg1"/>
              </a:solidFill>
            </a:endParaRPr>
          </a:p>
        </p:txBody>
      </p:sp>
      <p:sp>
        <p:nvSpPr>
          <p:cNvPr id="8" name="TextBox 7"/>
          <p:cNvSpPr txBox="1"/>
          <p:nvPr/>
        </p:nvSpPr>
        <p:spPr>
          <a:xfrm>
            <a:off x="0" y="762000"/>
            <a:ext cx="9144000" cy="2554545"/>
          </a:xfrm>
          <a:prstGeom prst="rect">
            <a:avLst/>
          </a:prstGeom>
          <a:solidFill>
            <a:schemeClr val="bg1"/>
          </a:solidFill>
        </p:spPr>
        <p:txBody>
          <a:bodyPr wrap="square" rtlCol="0">
            <a:spAutoFit/>
          </a:bodyPr>
          <a:lstStyle/>
          <a:p>
            <a:pPr algn="just">
              <a:buFont typeface="Wingdings" pitchFamily="2" charset="2"/>
              <a:buChar char="Ø"/>
            </a:pPr>
            <a:r>
              <a:rPr lang="en-US" sz="2000" b="1" dirty="0" smtClean="0">
                <a:latin typeface="Times New Roman" pitchFamily="18" charset="0"/>
                <a:cs typeface="Times New Roman" pitchFamily="18" charset="0"/>
              </a:rPr>
              <a:t> Section  14 (Grant of Licence):-</a:t>
            </a:r>
            <a:endParaRPr lang="en-IN" sz="2000" i="1" dirty="0" smtClean="0">
              <a:latin typeface="Times New Roman" pitchFamily="18" charset="0"/>
              <a:cs typeface="Times New Roman" pitchFamily="18" charset="0"/>
            </a:endParaRPr>
          </a:p>
          <a:p>
            <a:pPr algn="just">
              <a:buNone/>
            </a:pPr>
            <a:r>
              <a:rPr lang="en-IN" i="1" dirty="0" smtClean="0"/>
              <a:t>     </a:t>
            </a:r>
            <a:r>
              <a:rPr lang="en-IN" sz="2000" i="1" dirty="0" smtClean="0">
                <a:latin typeface="Times New Roman" pitchFamily="18" charset="0"/>
                <a:cs typeface="Times New Roman" pitchFamily="18" charset="0"/>
              </a:rPr>
              <a:t>The Appropriate Commission may, on application made to it under  section 15,   </a:t>
            </a:r>
          </a:p>
          <a:p>
            <a:pPr algn="just">
              <a:buNone/>
            </a:pPr>
            <a:r>
              <a:rPr lang="en-IN" sz="2000" i="1" dirty="0" smtClean="0">
                <a:latin typeface="Times New Roman" pitchFamily="18" charset="0"/>
                <a:cs typeface="Times New Roman" pitchFamily="18" charset="0"/>
              </a:rPr>
              <a:t>     grant any person licence to any person -</a:t>
            </a:r>
          </a:p>
          <a:p>
            <a:pPr algn="just">
              <a:buNone/>
            </a:pPr>
            <a:r>
              <a:rPr lang="en-IN" sz="2000" i="1" dirty="0" smtClean="0">
                <a:latin typeface="Times New Roman" pitchFamily="18" charset="0"/>
                <a:cs typeface="Times New Roman" pitchFamily="18" charset="0"/>
              </a:rPr>
              <a:t>      (a) to transmit electricity as a transmission licensee</a:t>
            </a:r>
          </a:p>
          <a:p>
            <a:pPr algn="just">
              <a:buNone/>
            </a:pPr>
            <a:r>
              <a:rPr lang="en-IN" sz="2000" i="1" dirty="0" smtClean="0">
                <a:latin typeface="Times New Roman" pitchFamily="18" charset="0"/>
                <a:cs typeface="Times New Roman" pitchFamily="18" charset="0"/>
              </a:rPr>
              <a:t>      (b) to distribute electricity as a distribution licensee </a:t>
            </a:r>
          </a:p>
          <a:p>
            <a:pPr algn="just">
              <a:buNone/>
            </a:pPr>
            <a:r>
              <a:rPr lang="en-IN" sz="2000" i="1" dirty="0" smtClean="0">
                <a:latin typeface="Times New Roman" pitchFamily="18" charset="0"/>
                <a:cs typeface="Times New Roman" pitchFamily="18" charset="0"/>
              </a:rPr>
              <a:t>	Provided that SEZ developer is deemed to be distribution licence from  </a:t>
            </a:r>
          </a:p>
          <a:p>
            <a:pPr algn="just">
              <a:buNone/>
            </a:pPr>
            <a:r>
              <a:rPr lang="en-IN" sz="2000" i="1" dirty="0" smtClean="0">
                <a:latin typeface="Times New Roman" pitchFamily="18" charset="0"/>
                <a:cs typeface="Times New Roman" pitchFamily="18" charset="0"/>
              </a:rPr>
              <a:t>              the date of SEZ notification </a:t>
            </a:r>
          </a:p>
          <a:p>
            <a:pPr algn="just">
              <a:buNone/>
            </a:pPr>
            <a:r>
              <a:rPr lang="en-IN" sz="2000" i="1" dirty="0" smtClean="0">
                <a:latin typeface="Times New Roman" pitchFamily="18" charset="0"/>
                <a:cs typeface="Times New Roman" pitchFamily="18" charset="0"/>
              </a:rPr>
              <a:t>      (c) to undertake trading in electricity as an electricity trader</a:t>
            </a:r>
          </a:p>
        </p:txBody>
      </p:sp>
      <p:sp>
        <p:nvSpPr>
          <p:cNvPr id="10" name="Content Placeholder 2"/>
          <p:cNvSpPr txBox="1">
            <a:spLocks/>
          </p:cNvSpPr>
          <p:nvPr/>
        </p:nvSpPr>
        <p:spPr>
          <a:xfrm>
            <a:off x="0" y="3276600"/>
            <a:ext cx="9144000" cy="3352800"/>
          </a:xfrm>
          <a:prstGeom prst="rect">
            <a:avLst/>
          </a:prstGeom>
          <a:solidFill>
            <a:schemeClr val="bg1"/>
          </a:solidFill>
        </p:spPr>
        <p:txBody>
          <a:bodyPr vert="horz" lIns="91440" tIns="45720" rIns="91440" bIns="45720" rtlCol="0">
            <a:normAutofit fontScale="92500" lnSpcReduction="10000"/>
          </a:bodyPr>
          <a:lstStyle/>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Ø"/>
              <a:tabLst/>
              <a:defRPr/>
            </a:pPr>
            <a:r>
              <a:rPr kumimoji="0" lang="en-US" sz="2200" b="1" i="1" u="none" strike="noStrike" kern="1200" cap="none" spc="0" normalizeH="0" baseline="0" noProof="0" dirty="0" smtClean="0">
                <a:ln>
                  <a:noFill/>
                </a:ln>
                <a:solidFill>
                  <a:schemeClr val="tx1"/>
                </a:solidFill>
                <a:effectLst/>
                <a:uLnTx/>
                <a:uFillTx/>
                <a:latin typeface="+mn-lt"/>
                <a:ea typeface="+mn-ea"/>
                <a:cs typeface="+mn-cs"/>
              </a:rPr>
              <a:t> </a:t>
            </a:r>
            <a:r>
              <a:rPr kumimoji="0" lang="en-US" sz="2200" b="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Sixth</a:t>
            </a:r>
            <a:r>
              <a:rPr kumimoji="0" lang="en-US" sz="2200" b="1" u="none" strike="noStrike" kern="1200" cap="none" spc="0" normalizeH="0" noProof="0" dirty="0" smtClean="0">
                <a:ln>
                  <a:noFill/>
                </a:ln>
                <a:solidFill>
                  <a:schemeClr val="tx1"/>
                </a:solidFill>
                <a:effectLst/>
                <a:uLnTx/>
                <a:uFillTx/>
                <a:latin typeface="Times New Roman" pitchFamily="18" charset="0"/>
                <a:cs typeface="Times New Roman" pitchFamily="18" charset="0"/>
              </a:rPr>
              <a:t> proviso to Section 14 (parallel Licensing provision):</a:t>
            </a:r>
            <a:endParaRPr kumimoji="0" lang="en-US" sz="2200" b="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tabLst/>
              <a:defRPr/>
            </a:pPr>
            <a:r>
              <a:rPr kumimoji="0" lang="en-US" sz="2200" b="0" i="1"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Provided also that the Appropriate Commission may grant a licence to two or more persons for distribution of electricity through their own distribution system within the same area, subject to the conditions that the applicant for grant of licence within the same area shall, without prejudice to the other conditions or requirements under this Act, comply with the additional requirements (including the capital adequacy, credit-worthiness, or code of conduct) as may be prescribed by the Central Government, and no such applicant who complies with all the requirements for grant of licence, shall be refused grant of licence on the ground that there already exists a licensee in the same area for the same purpose: </a:t>
            </a: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1800" b="0" i="0" u="none" strike="noStrike" kern="1200" cap="none" spc="0" normalizeH="0" baseline="0" noProof="0" dirty="0" smtClean="0">
                <a:ln>
                  <a:noFill/>
                </a:ln>
                <a:solidFill>
                  <a:schemeClr val="tx1"/>
                </a:solidFill>
                <a:effectLst/>
                <a:uLnTx/>
                <a:uFillTx/>
                <a:latin typeface="+mn-lt"/>
                <a:ea typeface="+mn-ea"/>
                <a:cs typeface="+mn-cs"/>
              </a:rPr>
              <a:t>.</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v"/>
              <a:tabLst/>
              <a:defRPr/>
            </a:pPr>
            <a:endParaRPr kumimoji="0" lang="en-US" sz="1800" b="1" i="0" u="none" strike="noStrike" kern="1200" cap="none" spc="0" normalizeH="0" baseline="0" noProof="0" dirty="0" smtClean="0">
              <a:ln>
                <a:noFill/>
              </a:ln>
              <a:solidFill>
                <a:schemeClr val="tx1"/>
              </a:solidFill>
              <a:effectLst/>
              <a:uLnTx/>
              <a:uFillTx/>
              <a:latin typeface="Tempus Sans ITC" pitchFamily="82" charset="0"/>
              <a:ea typeface="+mn-ea"/>
              <a:cs typeface="+mn-cs"/>
            </a:endParaRPr>
          </a:p>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en-US" sz="1800" b="1" i="0" u="none" strike="noStrike" kern="1200" cap="none" spc="0" normalizeH="0" baseline="0" noProof="0" dirty="0" smtClean="0">
              <a:ln>
                <a:noFill/>
              </a:ln>
              <a:solidFill>
                <a:schemeClr val="tx1"/>
              </a:solidFill>
              <a:effectLst/>
              <a:uLnTx/>
              <a:uFillTx/>
              <a:latin typeface="Tempus Sans ITC" pitchFamily="82" charset="0"/>
              <a:ea typeface="+mn-ea"/>
              <a:cs typeface="+mn-cs"/>
            </a:endParaRPr>
          </a:p>
        </p:txBody>
      </p:sp>
    </p:spTree>
    <p:extLst>
      <p:ext uri="{BB962C8B-B14F-4D97-AF65-F5344CB8AC3E}">
        <p14:creationId xmlns:p14="http://schemas.microsoft.com/office/powerpoint/2010/main" val="134716597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990600"/>
            <a:ext cx="9144000" cy="5410200"/>
          </a:xfrm>
          <a:solidFill>
            <a:schemeClr val="bg1"/>
          </a:solidFill>
        </p:spPr>
        <p:txBody>
          <a:bodyPr>
            <a:normAutofit fontScale="62500" lnSpcReduction="20000"/>
          </a:bodyPr>
          <a:lstStyle/>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Submission of the Licence application by the applicant in the format specified by the Commission accompanying the requisite Licence Application  Fees. </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Scrutiny of the Licence application and seeking additional queries to make the application complete and Technical validation session</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Admission of Application and Notice publication by the applicant of its Licence application</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Seeking recommendations of CTU/STU for Transmission Licence application</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Seeking no objection from the Central Government if the area includes the defense and other establishments as mentioned in the Act</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 Notice publication by the Commission inviting suggestions /objections on its proposal to grant Licence to the applicant</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Issue of Licence within 90 days after considering all suggestions/ objections and STU recommendations OR</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Reject the Licence application after providing the due opportunity for hearing to the applicant</a:t>
            </a:r>
          </a:p>
          <a:p>
            <a:pPr algn="just">
              <a:buNone/>
            </a:pPr>
            <a:endParaRPr lang="en-US" sz="1800" dirty="0" smtClean="0"/>
          </a:p>
          <a:p>
            <a:pPr algn="just">
              <a:buFont typeface="Wingdings" pitchFamily="2" charset="2"/>
              <a:buChar char="v"/>
            </a:pPr>
            <a:endParaRPr lang="en-US" sz="1800" b="1" dirty="0" smtClean="0">
              <a:latin typeface="Tempus Sans ITC" pitchFamily="82" charset="0"/>
            </a:endParaRPr>
          </a:p>
          <a:p>
            <a:pPr algn="just">
              <a:buNone/>
            </a:pPr>
            <a:endParaRPr lang="en-US" sz="1800" b="1" dirty="0" smtClean="0">
              <a:latin typeface="Tempus Sans ITC" pitchFamily="82" charset="0"/>
            </a:endParaRPr>
          </a:p>
        </p:txBody>
      </p:sp>
      <p:sp>
        <p:nvSpPr>
          <p:cNvPr id="4" name="Rectangle 3"/>
          <p:cNvSpPr/>
          <p:nvPr/>
        </p:nvSpPr>
        <p:spPr>
          <a:xfrm>
            <a:off x="0" y="0"/>
            <a:ext cx="9144000" cy="838200"/>
          </a:xfrm>
          <a:prstGeom prst="rect">
            <a:avLst/>
          </a:prstGeom>
          <a:solidFill>
            <a:schemeClr val="tx2">
              <a:lumMod val="40000"/>
              <a:lumOff val="60000"/>
            </a:schemeClr>
          </a:solidFill>
          <a:ln/>
        </p:spPr>
        <p:style>
          <a:lnRef idx="0">
            <a:schemeClr val="accent3"/>
          </a:lnRef>
          <a:fillRef idx="3">
            <a:schemeClr val="accent3"/>
          </a:fillRef>
          <a:effectRef idx="3">
            <a:schemeClr val="accent3"/>
          </a:effectRef>
          <a:fontRef idx="minor">
            <a:schemeClr val="lt1"/>
          </a:fontRef>
        </p:style>
        <p:txBody>
          <a:bodyPr lIns="914400" rtlCol="0" anchor="ctr"/>
          <a:lstStyle/>
          <a:p>
            <a:endParaRPr lang="en-US" sz="2400" dirty="0">
              <a:solidFill>
                <a:schemeClr val="accent4">
                  <a:lumMod val="50000"/>
                </a:schemeClr>
              </a:solidFill>
            </a:endParaRPr>
          </a:p>
          <a:p>
            <a:r>
              <a:rPr lang="en-US" sz="3200" b="1" dirty="0" smtClean="0">
                <a:solidFill>
                  <a:schemeClr val="bg1"/>
                </a:solidFill>
                <a:latin typeface="Times New Roman" pitchFamily="18" charset="0"/>
                <a:cs typeface="Times New Roman" pitchFamily="18" charset="0"/>
              </a:rPr>
              <a:t>Procedure of grant of Licence as per the Act</a:t>
            </a:r>
          </a:p>
          <a:p>
            <a:endParaRPr lang="en-US" sz="3200" b="1" dirty="0" smtClean="0">
              <a:solidFill>
                <a:schemeClr val="bg1"/>
              </a:solidFill>
            </a:endParaRPr>
          </a:p>
        </p:txBody>
      </p:sp>
    </p:spTree>
    <p:extLst>
      <p:ext uri="{BB962C8B-B14F-4D97-AF65-F5344CB8AC3E}">
        <p14:creationId xmlns:p14="http://schemas.microsoft.com/office/powerpoint/2010/main" val="282877619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533400"/>
            <a:ext cx="9144000" cy="5638800"/>
          </a:xfrm>
          <a:solidFill>
            <a:schemeClr val="bg1"/>
          </a:solidFill>
        </p:spPr>
        <p:txBody>
          <a:bodyPr>
            <a:normAutofit fontScale="70000" lnSpcReduction="20000"/>
          </a:bodyPr>
          <a:lstStyle/>
          <a:p>
            <a:pPr algn="just">
              <a:lnSpc>
                <a:spcPct val="110000"/>
              </a:lnSpc>
              <a:spcAft>
                <a:spcPts val="600"/>
              </a:spcAft>
              <a:buFont typeface="Arial" pitchFamily="34" charset="0"/>
              <a:buChar char="•"/>
            </a:pPr>
            <a:endParaRPr lang="en-US" dirty="0" smtClean="0">
              <a:latin typeface="Times New Roman" pitchFamily="18" charset="0"/>
              <a:cs typeface="Times New Roman" pitchFamily="18" charset="0"/>
            </a:endParaRP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In order to introduce competition in power distribution section, the Commission may invite </a:t>
            </a:r>
            <a:r>
              <a:rPr lang="en-US" dirty="0" err="1" smtClean="0">
                <a:latin typeface="Times New Roman" pitchFamily="18" charset="0"/>
                <a:cs typeface="Times New Roman" pitchFamily="18" charset="0"/>
              </a:rPr>
              <a:t>EoI</a:t>
            </a:r>
            <a:r>
              <a:rPr lang="en-US" dirty="0" smtClean="0">
                <a:latin typeface="Times New Roman" pitchFamily="18" charset="0"/>
                <a:cs typeface="Times New Roman" pitchFamily="18" charset="0"/>
              </a:rPr>
              <a:t> (though not specifically provided in the Act) from the prospective applicants with expertise in electricity distribution to indicate their interest for distribution of electricity within the given area (particularly when the term of licence of existing distribution Licensee is coming to an end)  . </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The applicant though </a:t>
            </a:r>
            <a:r>
              <a:rPr lang="en-US" dirty="0" err="1" smtClean="0">
                <a:latin typeface="Times New Roman" pitchFamily="18" charset="0"/>
                <a:cs typeface="Times New Roman" pitchFamily="18" charset="0"/>
              </a:rPr>
              <a:t>EoI</a:t>
            </a:r>
            <a:r>
              <a:rPr lang="en-US" dirty="0" smtClean="0">
                <a:latin typeface="Times New Roman" pitchFamily="18" charset="0"/>
                <a:cs typeface="Times New Roman" pitchFamily="18" charset="0"/>
              </a:rPr>
              <a:t>, needs to submit its credentials such as statement of capability and experience in similar projects, availability of appropriate skills, manpower, organization structure, financial status. </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After evaluating the </a:t>
            </a:r>
            <a:r>
              <a:rPr lang="en-US" dirty="0" err="1" smtClean="0">
                <a:latin typeface="Times New Roman" pitchFamily="18" charset="0"/>
                <a:cs typeface="Times New Roman" pitchFamily="18" charset="0"/>
              </a:rPr>
              <a:t>EoI</a:t>
            </a:r>
            <a:r>
              <a:rPr lang="en-US" dirty="0" smtClean="0">
                <a:latin typeface="Times New Roman" pitchFamily="18" charset="0"/>
                <a:cs typeface="Times New Roman" pitchFamily="18" charset="0"/>
              </a:rPr>
              <a:t>, the Commission may direct the qualified bidders to submit the Licence Application in accordance with the Section 14 of the Act and as per format specified in the Regulations. </a:t>
            </a:r>
          </a:p>
          <a:p>
            <a:pPr algn="just">
              <a:lnSpc>
                <a:spcPct val="110000"/>
              </a:lnSpc>
              <a:spcAft>
                <a:spcPts val="600"/>
              </a:spcAft>
              <a:buFont typeface="Arial" pitchFamily="34" charset="0"/>
              <a:buChar char="•"/>
            </a:pPr>
            <a:r>
              <a:rPr lang="en-US" dirty="0" smtClean="0">
                <a:latin typeface="Times New Roman" pitchFamily="18" charset="0"/>
                <a:cs typeface="Times New Roman" pitchFamily="18" charset="0"/>
              </a:rPr>
              <a:t>Rest of the procedure under the Act for grant of Licence can then be followed.</a:t>
            </a:r>
          </a:p>
          <a:p>
            <a:pPr algn="just">
              <a:buNone/>
            </a:pPr>
            <a:endParaRPr lang="en-US" sz="1800" dirty="0" smtClean="0"/>
          </a:p>
          <a:p>
            <a:pPr algn="just">
              <a:buFont typeface="Wingdings" pitchFamily="2" charset="2"/>
              <a:buChar char="v"/>
            </a:pPr>
            <a:endParaRPr lang="en-US" sz="1800" b="1" dirty="0" smtClean="0">
              <a:latin typeface="Tempus Sans ITC" pitchFamily="82" charset="0"/>
            </a:endParaRPr>
          </a:p>
          <a:p>
            <a:pPr algn="just">
              <a:buNone/>
            </a:pPr>
            <a:endParaRPr lang="en-US" sz="1800" b="1" dirty="0" smtClean="0">
              <a:latin typeface="Tempus Sans ITC" pitchFamily="82" charset="0"/>
            </a:endParaRPr>
          </a:p>
        </p:txBody>
      </p:sp>
      <p:sp>
        <p:nvSpPr>
          <p:cNvPr id="4" name="Rectangle 3"/>
          <p:cNvSpPr/>
          <p:nvPr/>
        </p:nvSpPr>
        <p:spPr>
          <a:xfrm>
            <a:off x="0" y="0"/>
            <a:ext cx="9144000" cy="838200"/>
          </a:xfrm>
          <a:prstGeom prst="rect">
            <a:avLst/>
          </a:prstGeom>
          <a:solidFill>
            <a:schemeClr val="tx2">
              <a:lumMod val="40000"/>
              <a:lumOff val="60000"/>
            </a:schemeClr>
          </a:solidFill>
          <a:ln/>
        </p:spPr>
        <p:style>
          <a:lnRef idx="0">
            <a:schemeClr val="accent3"/>
          </a:lnRef>
          <a:fillRef idx="3">
            <a:schemeClr val="accent3"/>
          </a:fillRef>
          <a:effectRef idx="3">
            <a:schemeClr val="accent3"/>
          </a:effectRef>
          <a:fontRef idx="minor">
            <a:schemeClr val="lt1"/>
          </a:fontRef>
        </p:style>
        <p:txBody>
          <a:bodyPr lIns="914400" rtlCol="0" anchor="ctr"/>
          <a:lstStyle/>
          <a:p>
            <a:pPr algn="just">
              <a:lnSpc>
                <a:spcPct val="150000"/>
              </a:lnSpc>
            </a:pPr>
            <a:r>
              <a:rPr lang="en-GB" sz="2400" b="1" dirty="0" smtClean="0">
                <a:latin typeface="Times New Roman" pitchFamily="18" charset="0"/>
                <a:cs typeface="Times New Roman" pitchFamily="18" charset="0"/>
              </a:rPr>
              <a:t>EOI initiatives </a:t>
            </a:r>
            <a:r>
              <a:rPr lang="en-GB" sz="2400" b="1" dirty="0">
                <a:latin typeface="Times New Roman" pitchFamily="18" charset="0"/>
                <a:cs typeface="Times New Roman" pitchFamily="18" charset="0"/>
              </a:rPr>
              <a:t>of MERC for Grant of Distribution Licence</a:t>
            </a:r>
          </a:p>
        </p:txBody>
      </p:sp>
    </p:spTree>
    <p:extLst>
      <p:ext uri="{BB962C8B-B14F-4D97-AF65-F5344CB8AC3E}">
        <p14:creationId xmlns:p14="http://schemas.microsoft.com/office/powerpoint/2010/main" val="330008888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458200" cy="762000"/>
          </a:xfrm>
          <a:solidFill>
            <a:schemeClr val="tx2">
              <a:lumMod val="40000"/>
              <a:lumOff val="60000"/>
            </a:schemeClr>
          </a:solidFill>
        </p:spPr>
        <p:txBody>
          <a:bodyPr>
            <a:normAutofit/>
          </a:bodyPr>
          <a:lstStyle/>
          <a:p>
            <a:pPr algn="ctr"/>
            <a:r>
              <a:rPr lang="en-US" dirty="0" smtClean="0"/>
              <a:t> </a:t>
            </a:r>
            <a:r>
              <a:rPr lang="en-US" sz="3200" b="1" dirty="0" smtClean="0">
                <a:solidFill>
                  <a:schemeClr val="bg1"/>
                </a:solidFill>
                <a:latin typeface="Times New Roman" pitchFamily="18" charset="0"/>
                <a:ea typeface="+mn-ea"/>
                <a:cs typeface="Times New Roman" pitchFamily="18" charset="0"/>
              </a:rPr>
              <a:t>CRITERIA FOR GRANT OF LICENSE </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algn="just">
              <a:buNone/>
            </a:pPr>
            <a:r>
              <a:rPr lang="en-US" sz="2000" dirty="0" smtClean="0">
                <a:latin typeface="Times New Roman" pitchFamily="18" charset="0"/>
                <a:cs typeface="Times New Roman" pitchFamily="18" charset="0"/>
              </a:rPr>
              <a:t>   As provisions of EA 2003 and Central Government Rules i.e. Distribution of Electricity Licence (additional requirements of Capital Adequacy, Creditworthiness and Code of Conduct) Rules, 2005 the requirement to be fulfilled by an applicant for parallel distribution licence in given area are. </a:t>
            </a:r>
          </a:p>
          <a:p>
            <a:pPr lvl="1"/>
            <a:r>
              <a:rPr lang="en-GB" sz="1600" dirty="0" smtClean="0">
                <a:latin typeface="Times New Roman" pitchFamily="18" charset="0"/>
                <a:cs typeface="Times New Roman" pitchFamily="18" charset="0"/>
              </a:rPr>
              <a:t>Minimum area of supply requirement (E1) </a:t>
            </a:r>
            <a:endParaRPr lang="en-US" sz="1600" dirty="0" smtClean="0">
              <a:latin typeface="Times New Roman" pitchFamily="18" charset="0"/>
              <a:cs typeface="Times New Roman" pitchFamily="18" charset="0"/>
            </a:endParaRPr>
          </a:p>
          <a:p>
            <a:pPr lvl="1"/>
            <a:r>
              <a:rPr lang="en-GB" sz="1600" dirty="0" smtClean="0">
                <a:latin typeface="Times New Roman" pitchFamily="18" charset="0"/>
                <a:cs typeface="Times New Roman" pitchFamily="18" charset="0"/>
              </a:rPr>
              <a:t>Capital adequacy requirement (E2) </a:t>
            </a:r>
            <a:endParaRPr lang="en-US" sz="1600" dirty="0" smtClean="0">
              <a:latin typeface="Times New Roman" pitchFamily="18" charset="0"/>
              <a:cs typeface="Times New Roman" pitchFamily="18" charset="0"/>
            </a:endParaRPr>
          </a:p>
          <a:p>
            <a:pPr lvl="1"/>
            <a:r>
              <a:rPr lang="en-GB" sz="1600" dirty="0" smtClean="0">
                <a:latin typeface="Times New Roman" pitchFamily="18" charset="0"/>
                <a:cs typeface="Times New Roman" pitchFamily="18" charset="0"/>
              </a:rPr>
              <a:t>Creditworthiness requirement (E3) </a:t>
            </a:r>
            <a:endParaRPr lang="en-US" sz="1600" dirty="0" smtClean="0">
              <a:latin typeface="Times New Roman" pitchFamily="18" charset="0"/>
              <a:cs typeface="Times New Roman" pitchFamily="18" charset="0"/>
            </a:endParaRPr>
          </a:p>
          <a:p>
            <a:pPr lvl="1"/>
            <a:r>
              <a:rPr lang="en-GB" sz="1600" dirty="0" smtClean="0">
                <a:latin typeface="Times New Roman" pitchFamily="18" charset="0"/>
                <a:cs typeface="Times New Roman" pitchFamily="18" charset="0"/>
              </a:rPr>
              <a:t>Code of conduct requirement (E4)</a:t>
            </a:r>
          </a:p>
          <a:p>
            <a:pPr lvl="1"/>
            <a:r>
              <a:rPr lang="en-US" sz="1600" dirty="0" smtClean="0">
                <a:latin typeface="Times New Roman" pitchFamily="18" charset="0"/>
                <a:cs typeface="Times New Roman" pitchFamily="18" charset="0"/>
              </a:rPr>
              <a:t>Requirement </a:t>
            </a:r>
            <a:r>
              <a:rPr lang="en-US" sz="1600" dirty="0">
                <a:latin typeface="Times New Roman" pitchFamily="18" charset="0"/>
                <a:cs typeface="Times New Roman" pitchFamily="18" charset="0"/>
              </a:rPr>
              <a:t>of own distribution system </a:t>
            </a:r>
            <a:r>
              <a:rPr lang="en-GB" sz="1600" dirty="0">
                <a:latin typeface="Times New Roman" pitchFamily="18" charset="0"/>
                <a:cs typeface="Times New Roman" pitchFamily="18" charset="0"/>
              </a:rPr>
              <a:t>(E5) </a:t>
            </a:r>
            <a:endParaRPr lang="en-US" sz="1600" dirty="0">
              <a:latin typeface="Times New Roman" pitchFamily="18" charset="0"/>
              <a:cs typeface="Times New Roman" pitchFamily="18" charset="0"/>
            </a:endParaRPr>
          </a:p>
          <a:p>
            <a:pPr algn="just">
              <a:buNone/>
            </a:pPr>
            <a:endParaRPr lang="en-US" sz="2000" dirty="0" smtClean="0">
              <a:latin typeface="Times New Roman" pitchFamily="18" charset="0"/>
              <a:cs typeface="Times New Roman" pitchFamily="18" charset="0"/>
            </a:endParaRPr>
          </a:p>
          <a:p>
            <a:pPr algn="just">
              <a:buNone/>
            </a:pPr>
            <a:r>
              <a:rPr lang="en-US" sz="2000" dirty="0" smtClean="0">
                <a:latin typeface="Times New Roman" pitchFamily="18" charset="0"/>
                <a:cs typeface="Times New Roman" pitchFamily="18" charset="0"/>
              </a:rPr>
              <a:t>Apart from above, there are additional criteria to be fulfilled by applicant for a distribution licence. </a:t>
            </a:r>
          </a:p>
          <a:p>
            <a:pPr lvl="1" algn="just">
              <a:buFont typeface="Courier New" pitchFamily="49" charset="0"/>
              <a:buChar char="o"/>
            </a:pPr>
            <a:r>
              <a:rPr lang="en-GB" sz="1600" dirty="0" smtClean="0">
                <a:latin typeface="Times New Roman" pitchFamily="18" charset="0"/>
                <a:cs typeface="Times New Roman" pitchFamily="18" charset="0"/>
              </a:rPr>
              <a:t>Power procurement plan (S1);</a:t>
            </a:r>
            <a:endParaRPr lang="en-US" sz="1600" dirty="0" smtClean="0">
              <a:latin typeface="Times New Roman" pitchFamily="18" charset="0"/>
              <a:cs typeface="Times New Roman" pitchFamily="18" charset="0"/>
            </a:endParaRPr>
          </a:p>
          <a:p>
            <a:pPr lvl="1" algn="just">
              <a:buFont typeface="Courier New" pitchFamily="49" charset="0"/>
              <a:buChar char="o"/>
            </a:pPr>
            <a:r>
              <a:rPr lang="en-GB" sz="1600" dirty="0" smtClean="0">
                <a:latin typeface="Times New Roman" pitchFamily="18" charset="0"/>
                <a:cs typeface="Times New Roman" pitchFamily="18" charset="0"/>
              </a:rPr>
              <a:t>Management and Technical expertise (S2).</a:t>
            </a:r>
            <a:endParaRPr lang="en-US" sz="1600" dirty="0" smtClean="0">
              <a:latin typeface="Times New Roman" pitchFamily="18" charset="0"/>
              <a:cs typeface="Times New Roman" pitchFamily="18" charset="0"/>
            </a:endParaRPr>
          </a:p>
          <a:p>
            <a:pPr algn="just">
              <a:buNone/>
            </a:pPr>
            <a:endParaRPr lang="en-US" sz="20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10954385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15962"/>
          </a:xfrm>
          <a:solidFill>
            <a:schemeClr val="tx2">
              <a:lumMod val="40000"/>
              <a:lumOff val="60000"/>
            </a:schemeClr>
          </a:solidFill>
        </p:spPr>
        <p:txBody>
          <a:bodyPr>
            <a:noAutofit/>
          </a:bodyPr>
          <a:lstStyle/>
          <a:p>
            <a:r>
              <a:rPr lang="en-US" sz="32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Other Issues</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marL="457200" indent="-457200" algn="just">
              <a:buFont typeface="+mj-lt"/>
              <a:buAutoNum type="arabicPeriod"/>
            </a:pPr>
            <a:r>
              <a:rPr lang="en-US" sz="2000" dirty="0" smtClean="0">
                <a:latin typeface="Times New Roman" pitchFamily="18" charset="0"/>
                <a:cs typeface="Times New Roman" pitchFamily="18" charset="0"/>
              </a:rPr>
              <a:t>The Act in accordance with 6</a:t>
            </a:r>
            <a:r>
              <a:rPr lang="en-US" sz="2000" baseline="30000" dirty="0" smtClean="0">
                <a:latin typeface="Times New Roman" pitchFamily="18" charset="0"/>
                <a:cs typeface="Times New Roman" pitchFamily="18" charset="0"/>
              </a:rPr>
              <a:t>th</a:t>
            </a:r>
            <a:r>
              <a:rPr lang="en-US" sz="2000" dirty="0" smtClean="0">
                <a:latin typeface="Times New Roman" pitchFamily="18" charset="0"/>
                <a:cs typeface="Times New Roman" pitchFamily="18" charset="0"/>
              </a:rPr>
              <a:t> proviso to Section 14, provides that there can be multiple distribution licensees within a given area for retail competition.</a:t>
            </a:r>
          </a:p>
          <a:p>
            <a:pPr marL="457200" indent="-457200" algn="just">
              <a:buFont typeface="+mj-lt"/>
              <a:buAutoNum type="arabicPeriod"/>
            </a:pPr>
            <a:r>
              <a:rPr lang="en-US" sz="2000" dirty="0" smtClean="0">
                <a:latin typeface="Times New Roman" pitchFamily="18" charset="0"/>
                <a:cs typeface="Times New Roman" pitchFamily="18" charset="0"/>
              </a:rPr>
              <a:t>However, the new entrant has to supply through its own network which means the supply and wire business is not separated under existing Act.</a:t>
            </a:r>
          </a:p>
          <a:p>
            <a:pPr marL="457200" indent="-457200" algn="just">
              <a:buFont typeface="+mj-lt"/>
              <a:buAutoNum type="arabicPeriod"/>
            </a:pPr>
            <a:r>
              <a:rPr lang="en-US" sz="2000" dirty="0" smtClean="0">
                <a:latin typeface="Times New Roman" pitchFamily="18" charset="0"/>
                <a:cs typeface="Times New Roman" pitchFamily="18" charset="0"/>
              </a:rPr>
              <a:t>Own network requirement needs substantial investment from the new entrant.</a:t>
            </a:r>
          </a:p>
          <a:p>
            <a:pPr marL="457200" indent="-457200" algn="just">
              <a:buFont typeface="+mj-lt"/>
              <a:buAutoNum type="arabicPeriod"/>
            </a:pPr>
            <a:r>
              <a:rPr lang="en-US" sz="2000" dirty="0" smtClean="0">
                <a:latin typeface="Times New Roman" pitchFamily="18" charset="0"/>
                <a:cs typeface="Times New Roman" pitchFamily="18" charset="0"/>
              </a:rPr>
              <a:t>Minimum are specified under the rule puts further restriction for new entrants.</a:t>
            </a:r>
          </a:p>
          <a:p>
            <a:pPr marL="457200" indent="-457200" algn="just">
              <a:buFont typeface="+mj-lt"/>
              <a:buAutoNum type="arabicPeriod"/>
            </a:pPr>
            <a:r>
              <a:rPr lang="en-US" sz="2000" dirty="0" smtClean="0">
                <a:latin typeface="Times New Roman" pitchFamily="18" charset="0"/>
                <a:cs typeface="Times New Roman" pitchFamily="18" charset="0"/>
              </a:rPr>
              <a:t>Hence, there are rare cases of parallel distribution licensees.</a:t>
            </a:r>
          </a:p>
          <a:p>
            <a:pPr marL="457200" indent="-457200" algn="just">
              <a:buFont typeface="+mj-lt"/>
              <a:buAutoNum type="arabicPeriod"/>
            </a:pPr>
            <a:r>
              <a:rPr lang="en-US" sz="2000" dirty="0" smtClean="0">
                <a:latin typeface="Times New Roman" pitchFamily="18" charset="0"/>
                <a:cs typeface="Times New Roman" pitchFamily="18" charset="0"/>
              </a:rPr>
              <a:t>Other provisions where retail competition is possible:</a:t>
            </a:r>
          </a:p>
          <a:p>
            <a:pPr marL="548640" lvl="2" indent="0" algn="just">
              <a:buNone/>
            </a:pPr>
            <a:r>
              <a:rPr lang="en-US" sz="1400" dirty="0" smtClean="0">
                <a:latin typeface="Times New Roman" pitchFamily="18" charset="0"/>
                <a:cs typeface="Times New Roman" pitchFamily="18" charset="0"/>
              </a:rPr>
              <a:t>Proviso to Section 14(b): SEZ developer is deemed to be a Distribution licensee. With this provision, the SEZ units can either opt supply from SEZ Deemed Licensee or the parent licensee in that area.</a:t>
            </a:r>
          </a:p>
          <a:p>
            <a:pPr marL="0" indent="0" algn="just">
              <a:buNone/>
            </a:pPr>
            <a:endParaRPr lang="en-US" sz="20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924800" y="5791200"/>
            <a:ext cx="6858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18844878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715962"/>
          </a:xfrm>
          <a:solidFill>
            <a:schemeClr val="tx2">
              <a:lumMod val="40000"/>
              <a:lumOff val="60000"/>
            </a:schemeClr>
          </a:solidFill>
        </p:spPr>
        <p:txBody>
          <a:bodyPr>
            <a:noAutofit/>
          </a:bodyPr>
          <a:lstStyle/>
          <a:p>
            <a:r>
              <a:rPr lang="en-US" sz="3200" b="1" dirty="0" smtClean="0">
                <a:solidFill>
                  <a:schemeClr val="bg1"/>
                </a:solidFill>
                <a:latin typeface="Times New Roman" pitchFamily="18" charset="0"/>
                <a:cs typeface="Times New Roman" pitchFamily="18" charset="0"/>
              </a:rPr>
              <a:t> Renewables </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algn="just"/>
            <a:r>
              <a:rPr lang="en-US" sz="2400" dirty="0" smtClean="0">
                <a:latin typeface="Times New Roman" pitchFamily="18" charset="0"/>
                <a:cs typeface="Times New Roman" pitchFamily="18" charset="0"/>
              </a:rPr>
              <a:t>Non fulfillment of obligation</a:t>
            </a:r>
          </a:p>
          <a:p>
            <a:pPr algn="just"/>
            <a:r>
              <a:rPr lang="en-US" sz="2400" dirty="0" smtClean="0">
                <a:latin typeface="Times New Roman" pitchFamily="18" charset="0"/>
                <a:cs typeface="Times New Roman" pitchFamily="18" charset="0"/>
              </a:rPr>
              <a:t>Scheduling and Forecasting of Renewable Power</a:t>
            </a:r>
          </a:p>
          <a:p>
            <a:pPr algn="just"/>
            <a:r>
              <a:rPr lang="en-US" sz="2400" dirty="0" smtClean="0">
                <a:latin typeface="Times New Roman" pitchFamily="18" charset="0"/>
                <a:cs typeface="Times New Roman" pitchFamily="18" charset="0"/>
              </a:rPr>
              <a:t>Integration of Renewable Generators into the grid</a:t>
            </a:r>
          </a:p>
          <a:p>
            <a:pPr algn="just"/>
            <a:r>
              <a:rPr lang="en-US" sz="2400" dirty="0" smtClean="0">
                <a:latin typeface="Times New Roman" pitchFamily="18" charset="0"/>
                <a:cs typeface="Times New Roman" pitchFamily="18" charset="0"/>
              </a:rPr>
              <a:t>Shutdown of Excess Capacity</a:t>
            </a:r>
          </a:p>
          <a:p>
            <a:pPr algn="just"/>
            <a:r>
              <a:rPr lang="en-US" sz="2400" dirty="0" smtClean="0">
                <a:latin typeface="Times New Roman" pitchFamily="18" charset="0"/>
                <a:cs typeface="Times New Roman" pitchFamily="18" charset="0"/>
              </a:rPr>
              <a:t>No PPA’s are being signed by Utility because of High Cost</a:t>
            </a:r>
          </a:p>
          <a:p>
            <a:pPr algn="just"/>
            <a:r>
              <a:rPr lang="en-US" sz="2400" dirty="0" smtClean="0">
                <a:latin typeface="Times New Roman" pitchFamily="18" charset="0"/>
                <a:cs typeface="Times New Roman" pitchFamily="18" charset="0"/>
              </a:rPr>
              <a:t>Development in mini hydro project</a:t>
            </a:r>
          </a:p>
          <a:p>
            <a:pPr algn="just"/>
            <a:r>
              <a:rPr lang="en-US" sz="2400" dirty="0" smtClean="0">
                <a:latin typeface="Times New Roman" pitchFamily="18" charset="0"/>
                <a:cs typeface="Times New Roman" pitchFamily="18" charset="0"/>
              </a:rPr>
              <a:t>Municipal Solid Waste</a:t>
            </a:r>
          </a:p>
          <a:p>
            <a:pPr marL="0" indent="0" algn="just">
              <a:buNone/>
            </a:pPr>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marL="0" indent="0" algn="just">
              <a:buNone/>
            </a:pPr>
            <a:endParaRPr lang="en-US" sz="24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734300" y="5791200"/>
            <a:ext cx="723900" cy="3810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1543609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76200"/>
            <a:ext cx="8458200" cy="457200"/>
          </a:xfrm>
          <a:solidFill>
            <a:schemeClr val="tx2">
              <a:lumMod val="40000"/>
              <a:lumOff val="60000"/>
            </a:schemeClr>
          </a:solidFill>
          <a:ln>
            <a:solidFill>
              <a:schemeClr val="tx1"/>
            </a:solidFill>
          </a:ln>
        </p:spPr>
        <p:txBody>
          <a:bodyPr>
            <a:noAutofit/>
          </a:bodyPr>
          <a:lstStyle/>
          <a:p>
            <a:pPr algn="ctr"/>
            <a:r>
              <a:rPr lang="en-US" sz="3200" b="1" dirty="0" smtClean="0">
                <a:solidFill>
                  <a:schemeClr val="bg1"/>
                </a:solidFill>
                <a:latin typeface="Times New Roman" pitchFamily="18" charset="0"/>
                <a:cs typeface="Times New Roman" pitchFamily="18" charset="0"/>
              </a:rPr>
              <a:t>Renewable Energy Potential</a:t>
            </a:r>
            <a:endParaRPr lang="en-US" sz="3200" b="1" dirty="0">
              <a:solidFill>
                <a:schemeClr val="bg1"/>
              </a:solidFill>
              <a:latin typeface="Times New Roman" pitchFamily="18" charset="0"/>
              <a:cs typeface="Times New Roman" pitchFamily="18" charset="0"/>
            </a:endParaRPr>
          </a:p>
        </p:txBody>
      </p:sp>
      <p:graphicFrame>
        <p:nvGraphicFramePr>
          <p:cNvPr id="5" name="Table 4"/>
          <p:cNvGraphicFramePr>
            <a:graphicFrameLocks noGrp="1"/>
          </p:cNvGraphicFramePr>
          <p:nvPr>
            <p:extLst>
              <p:ext uri="{D42A27DB-BD31-4B8C-83A1-F6EECF244321}">
                <p14:modId xmlns:p14="http://schemas.microsoft.com/office/powerpoint/2010/main" val="3859887868"/>
              </p:ext>
            </p:extLst>
          </p:nvPr>
        </p:nvGraphicFramePr>
        <p:xfrm>
          <a:off x="228602" y="685800"/>
          <a:ext cx="8458199" cy="5631889"/>
        </p:xfrm>
        <a:graphic>
          <a:graphicData uri="http://schemas.openxmlformats.org/drawingml/2006/table">
            <a:tbl>
              <a:tblPr/>
              <a:tblGrid>
                <a:gridCol w="1422636"/>
                <a:gridCol w="1864619"/>
                <a:gridCol w="1864619"/>
                <a:gridCol w="1864619"/>
                <a:gridCol w="1441706"/>
              </a:tblGrid>
              <a:tr h="360959">
                <a:tc rowSpan="2">
                  <a:txBody>
                    <a:bodyPr/>
                    <a:lstStyle/>
                    <a:p>
                      <a:pPr marL="0" marR="0" algn="ctr">
                        <a:lnSpc>
                          <a:spcPct val="115000"/>
                        </a:lnSpc>
                        <a:spcBef>
                          <a:spcPts val="0"/>
                        </a:spcBef>
                        <a:spcAft>
                          <a:spcPts val="0"/>
                        </a:spcAft>
                      </a:pPr>
                      <a:r>
                        <a:rPr lang="en-US" sz="1600" b="1" dirty="0">
                          <a:latin typeface="Times New Roman"/>
                          <a:ea typeface="Calibri"/>
                          <a:cs typeface="Times New Roman"/>
                        </a:rPr>
                        <a:t>Sources</a:t>
                      </a:r>
                      <a:endParaRPr lang="en-US" sz="1400" dirty="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gridSpan="2">
                  <a:txBody>
                    <a:bodyPr/>
                    <a:lstStyle/>
                    <a:p>
                      <a:pPr marL="0" marR="0" algn="ctr">
                        <a:lnSpc>
                          <a:spcPct val="115000"/>
                        </a:lnSpc>
                        <a:spcBef>
                          <a:spcPts val="0"/>
                        </a:spcBef>
                        <a:spcAft>
                          <a:spcPts val="0"/>
                        </a:spcAft>
                      </a:pPr>
                      <a:r>
                        <a:rPr lang="en-US" sz="1600" b="1">
                          <a:latin typeface="Times New Roman"/>
                          <a:ea typeface="Calibri"/>
                          <a:cs typeface="Times New Roman"/>
                        </a:rPr>
                        <a:t>India</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n-US"/>
                    </a:p>
                  </a:txBody>
                  <a:tcPr/>
                </a:tc>
                <a:tc gridSpan="2">
                  <a:txBody>
                    <a:bodyPr/>
                    <a:lstStyle/>
                    <a:p>
                      <a:pPr marL="0" marR="0" algn="ctr">
                        <a:lnSpc>
                          <a:spcPct val="115000"/>
                        </a:lnSpc>
                        <a:spcBef>
                          <a:spcPts val="0"/>
                        </a:spcBef>
                        <a:spcAft>
                          <a:spcPts val="0"/>
                        </a:spcAft>
                      </a:pPr>
                      <a:r>
                        <a:rPr lang="en-US" sz="1600" b="1">
                          <a:latin typeface="Times New Roman"/>
                          <a:ea typeface="Calibri"/>
                          <a:cs typeface="Times New Roman"/>
                        </a:rPr>
                        <a:t>Maharashtra</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hMerge="1">
                  <a:txBody>
                    <a:bodyPr/>
                    <a:lstStyle/>
                    <a:p>
                      <a:endParaRPr lang="en-US"/>
                    </a:p>
                  </a:txBody>
                  <a:tcPr/>
                </a:tc>
              </a:tr>
              <a:tr h="1358985">
                <a:tc vMerge="1">
                  <a:txBody>
                    <a:bodyPr/>
                    <a:lstStyle/>
                    <a:p>
                      <a:endParaRPr lang="en-US"/>
                    </a:p>
                  </a:txBody>
                  <a:tcPr/>
                </a:tc>
                <a:tc>
                  <a:txBody>
                    <a:bodyPr/>
                    <a:lstStyle/>
                    <a:p>
                      <a:pPr marL="0" marR="0" algn="ctr">
                        <a:lnSpc>
                          <a:spcPct val="115000"/>
                        </a:lnSpc>
                        <a:spcBef>
                          <a:spcPts val="0"/>
                        </a:spcBef>
                        <a:spcAft>
                          <a:spcPts val="0"/>
                        </a:spcAft>
                      </a:pPr>
                      <a:r>
                        <a:rPr lang="en-US" sz="1600" b="1" dirty="0">
                          <a:latin typeface="Times New Roman"/>
                          <a:ea typeface="Calibri"/>
                          <a:cs typeface="Times New Roman"/>
                        </a:rPr>
                        <a:t>Potential (MW)</a:t>
                      </a:r>
                      <a:endParaRPr lang="en-US" sz="1400" dirty="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0" marR="0" algn="ctr">
                        <a:lnSpc>
                          <a:spcPct val="115000"/>
                        </a:lnSpc>
                        <a:spcBef>
                          <a:spcPts val="0"/>
                        </a:spcBef>
                        <a:spcAft>
                          <a:spcPts val="0"/>
                        </a:spcAft>
                      </a:pPr>
                      <a:r>
                        <a:rPr lang="en-US" sz="1600" b="1" dirty="0">
                          <a:latin typeface="Times New Roman"/>
                          <a:ea typeface="Calibri"/>
                          <a:cs typeface="Times New Roman"/>
                        </a:rPr>
                        <a:t>Cumulative Achievements MW</a:t>
                      </a:r>
                      <a:endParaRPr lang="en-US" sz="1400" dirty="0">
                        <a:latin typeface="Calibri"/>
                        <a:ea typeface="Calibri"/>
                        <a:cs typeface="Times New Roman"/>
                      </a:endParaRPr>
                    </a:p>
                    <a:p>
                      <a:pPr marL="0" marR="0" algn="ctr">
                        <a:lnSpc>
                          <a:spcPct val="115000"/>
                        </a:lnSpc>
                        <a:spcBef>
                          <a:spcPts val="0"/>
                        </a:spcBef>
                        <a:spcAft>
                          <a:spcPts val="0"/>
                        </a:spcAft>
                      </a:pPr>
                      <a:r>
                        <a:rPr lang="en-US" sz="1600" b="1" dirty="0">
                          <a:latin typeface="Times New Roman"/>
                          <a:ea typeface="Calibri"/>
                          <a:cs typeface="Times New Roman"/>
                        </a:rPr>
                        <a:t>(up to 31.3. 2015)</a:t>
                      </a:r>
                      <a:endParaRPr lang="en-US" sz="1400" dirty="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0" marR="0" algn="ctr">
                        <a:lnSpc>
                          <a:spcPct val="115000"/>
                        </a:lnSpc>
                        <a:spcBef>
                          <a:spcPts val="0"/>
                        </a:spcBef>
                        <a:spcAft>
                          <a:spcPts val="0"/>
                        </a:spcAft>
                      </a:pPr>
                      <a:r>
                        <a:rPr lang="en-US" sz="1600" b="1">
                          <a:latin typeface="Times New Roman"/>
                          <a:ea typeface="Calibri"/>
                          <a:cs typeface="Times New Roman"/>
                        </a:rPr>
                        <a:t>Potential (MW)</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c>
                  <a:txBody>
                    <a:bodyPr/>
                    <a:lstStyle/>
                    <a:p>
                      <a:pPr marL="0" marR="0" algn="ctr">
                        <a:lnSpc>
                          <a:spcPct val="115000"/>
                        </a:lnSpc>
                        <a:spcBef>
                          <a:spcPts val="0"/>
                        </a:spcBef>
                        <a:spcAft>
                          <a:spcPts val="0"/>
                        </a:spcAft>
                      </a:pPr>
                      <a:r>
                        <a:rPr lang="en-US" sz="1600" b="1" dirty="0">
                          <a:latin typeface="Times New Roman"/>
                          <a:ea typeface="Calibri"/>
                          <a:cs typeface="Times New Roman"/>
                        </a:rPr>
                        <a:t>Cumulative Achievements  MW</a:t>
                      </a:r>
                      <a:endParaRPr lang="en-US" sz="1400" dirty="0">
                        <a:latin typeface="Calibri"/>
                        <a:ea typeface="Calibri"/>
                        <a:cs typeface="Times New Roman"/>
                      </a:endParaRPr>
                    </a:p>
                    <a:p>
                      <a:pPr marL="0" marR="0" algn="ctr">
                        <a:lnSpc>
                          <a:spcPct val="115000"/>
                        </a:lnSpc>
                        <a:spcBef>
                          <a:spcPts val="0"/>
                        </a:spcBef>
                        <a:spcAft>
                          <a:spcPts val="0"/>
                        </a:spcAft>
                      </a:pPr>
                      <a:r>
                        <a:rPr lang="en-US" sz="1600" b="1" dirty="0">
                          <a:latin typeface="Times New Roman"/>
                          <a:ea typeface="Calibri"/>
                          <a:cs typeface="Times New Roman"/>
                        </a:rPr>
                        <a:t>(up to  </a:t>
                      </a:r>
                      <a:r>
                        <a:rPr lang="en-US" sz="1600" b="1" dirty="0" smtClean="0">
                          <a:latin typeface="Times New Roman"/>
                          <a:ea typeface="Calibri"/>
                          <a:cs typeface="Times New Roman"/>
                        </a:rPr>
                        <a:t>31.03.2016)</a:t>
                      </a:r>
                      <a:endParaRPr lang="en-US" sz="1400" dirty="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BD4B4"/>
                    </a:solidFill>
                  </a:tcPr>
                </a:tc>
              </a:tr>
              <a:tr h="360959">
                <a:tc>
                  <a:txBody>
                    <a:bodyPr/>
                    <a:lstStyle/>
                    <a:p>
                      <a:pPr marL="0" marR="0" algn="ctr">
                        <a:lnSpc>
                          <a:spcPct val="115000"/>
                        </a:lnSpc>
                        <a:spcBef>
                          <a:spcPts val="0"/>
                        </a:spcBef>
                        <a:spcAft>
                          <a:spcPts val="0"/>
                        </a:spcAft>
                      </a:pPr>
                      <a:r>
                        <a:rPr lang="en-US" sz="1600" dirty="0">
                          <a:latin typeface="Times New Roman"/>
                          <a:ea typeface="Calibri"/>
                          <a:cs typeface="Times New Roman"/>
                        </a:rPr>
                        <a:t>Wind Power </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48500</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23444</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9400</a:t>
                      </a:r>
                      <a:endParaRPr lang="en-US" sz="1400">
                        <a:latin typeface="Calibri"/>
                        <a:ea typeface="Calibri"/>
                        <a:cs typeface="Times New Roman"/>
                      </a:endParaRPr>
                    </a:p>
                  </a:txBody>
                  <a:tcPr marL="90647" marR="90647" marT="45323" marB="453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4662</a:t>
                      </a:r>
                      <a:endParaRPr lang="en-US" sz="1400" dirty="0">
                        <a:latin typeface="Calibri"/>
                        <a:ea typeface="Calibri"/>
                        <a:cs typeface="Times New Roman"/>
                      </a:endParaRPr>
                    </a:p>
                  </a:txBody>
                  <a:tcPr marL="67985" marR="67985" marT="1070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316">
                <a:tc>
                  <a:txBody>
                    <a:bodyPr/>
                    <a:lstStyle/>
                    <a:p>
                      <a:pPr marL="0" marR="0" algn="ctr">
                        <a:lnSpc>
                          <a:spcPct val="115000"/>
                        </a:lnSpc>
                        <a:spcBef>
                          <a:spcPts val="0"/>
                        </a:spcBef>
                        <a:spcAft>
                          <a:spcPts val="0"/>
                        </a:spcAft>
                      </a:pPr>
                      <a:r>
                        <a:rPr lang="en-US" sz="1600">
                          <a:latin typeface="Times New Roman"/>
                          <a:ea typeface="Calibri"/>
                          <a:cs typeface="Times New Roman"/>
                        </a:rPr>
                        <a:t>Bagasse Cogeneration </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5000</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3008.35</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2200</a:t>
                      </a:r>
                      <a:endParaRPr lang="en-US" sz="1400">
                        <a:latin typeface="Calibri"/>
                        <a:ea typeface="Calibri"/>
                        <a:cs typeface="Times New Roman"/>
                      </a:endParaRPr>
                    </a:p>
                  </a:txBody>
                  <a:tcPr marL="90647" marR="90647" marT="45323" marB="453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1415</a:t>
                      </a:r>
                      <a:endParaRPr lang="en-US" sz="1400" dirty="0">
                        <a:latin typeface="Calibri"/>
                        <a:ea typeface="Calibri"/>
                        <a:cs typeface="Times New Roman"/>
                      </a:endParaRPr>
                    </a:p>
                  </a:txBody>
                  <a:tcPr marL="67985" marR="67985" marT="1070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60959">
                <a:tc>
                  <a:txBody>
                    <a:bodyPr/>
                    <a:lstStyle/>
                    <a:p>
                      <a:pPr marL="0" marR="0" algn="ctr">
                        <a:lnSpc>
                          <a:spcPct val="115000"/>
                        </a:lnSpc>
                        <a:spcBef>
                          <a:spcPts val="0"/>
                        </a:spcBef>
                        <a:spcAft>
                          <a:spcPts val="0"/>
                        </a:spcAft>
                      </a:pPr>
                      <a:r>
                        <a:rPr lang="en-US" sz="1600">
                          <a:latin typeface="Times New Roman"/>
                          <a:ea typeface="Calibri"/>
                          <a:cs typeface="Times New Roman"/>
                        </a:rPr>
                        <a:t>Biomass </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18000</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1410.20</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781</a:t>
                      </a:r>
                      <a:endParaRPr lang="en-US" sz="1400" dirty="0">
                        <a:latin typeface="Calibri"/>
                        <a:ea typeface="Calibri"/>
                        <a:cs typeface="Times New Roman"/>
                      </a:endParaRPr>
                    </a:p>
                  </a:txBody>
                  <a:tcPr marL="90647" marR="90647" marT="45323" marB="453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latin typeface="Times New Roman"/>
                          <a:ea typeface="Calibri"/>
                          <a:cs typeface="Times New Roman"/>
                        </a:rPr>
                        <a:t>200</a:t>
                      </a:r>
                      <a:endParaRPr lang="en-US" sz="1400" dirty="0">
                        <a:latin typeface="Calibri"/>
                        <a:ea typeface="Calibri"/>
                        <a:cs typeface="Times New Roman"/>
                      </a:endParaRPr>
                    </a:p>
                  </a:txBody>
                  <a:tcPr marL="67985" marR="67985" marT="1070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7316">
                <a:tc>
                  <a:txBody>
                    <a:bodyPr/>
                    <a:lstStyle/>
                    <a:p>
                      <a:pPr marL="0" marR="0" algn="ctr">
                        <a:lnSpc>
                          <a:spcPct val="115000"/>
                        </a:lnSpc>
                        <a:spcBef>
                          <a:spcPts val="0"/>
                        </a:spcBef>
                        <a:spcAft>
                          <a:spcPts val="0"/>
                        </a:spcAft>
                      </a:pPr>
                      <a:r>
                        <a:rPr lang="en-US" sz="1600">
                          <a:latin typeface="Times New Roman"/>
                          <a:ea typeface="Calibri"/>
                          <a:cs typeface="Times New Roman"/>
                        </a:rPr>
                        <a:t>Small Hydro Power </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15000</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4055.36</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732</a:t>
                      </a:r>
                      <a:endParaRPr lang="en-US" sz="1400" dirty="0">
                        <a:latin typeface="Calibri"/>
                        <a:ea typeface="Calibri"/>
                        <a:cs typeface="Times New Roman"/>
                      </a:endParaRPr>
                    </a:p>
                  </a:txBody>
                  <a:tcPr marL="90647" marR="90647" marT="45323" marB="45323">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284</a:t>
                      </a:r>
                      <a:endParaRPr lang="en-US" sz="1400" dirty="0">
                        <a:latin typeface="Calibri"/>
                        <a:ea typeface="Calibri"/>
                        <a:cs typeface="Times New Roman"/>
                      </a:endParaRPr>
                    </a:p>
                  </a:txBody>
                  <a:tcPr marL="67985" marR="67985" marT="10701"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941">
                <a:tc>
                  <a:txBody>
                    <a:bodyPr/>
                    <a:lstStyle/>
                    <a:p>
                      <a:pPr marL="0" marR="0" algn="ctr">
                        <a:lnSpc>
                          <a:spcPct val="115000"/>
                        </a:lnSpc>
                        <a:spcBef>
                          <a:spcPts val="0"/>
                        </a:spcBef>
                        <a:spcAft>
                          <a:spcPts val="0"/>
                        </a:spcAft>
                      </a:pPr>
                      <a:r>
                        <a:rPr lang="en-US" sz="1600" dirty="0" smtClean="0">
                          <a:latin typeface="Times New Roman"/>
                          <a:ea typeface="Calibri"/>
                          <a:cs typeface="Times New Roman"/>
                        </a:rPr>
                        <a:t>MSW,</a:t>
                      </a:r>
                      <a:r>
                        <a:rPr lang="en-US" sz="1600" baseline="0" dirty="0" smtClean="0">
                          <a:latin typeface="Times New Roman"/>
                          <a:ea typeface="Calibri"/>
                          <a:cs typeface="Times New Roman"/>
                        </a:rPr>
                        <a:t> Liquid </a:t>
                      </a:r>
                      <a:r>
                        <a:rPr lang="en-US" sz="1600" dirty="0" smtClean="0">
                          <a:latin typeface="Times New Roman"/>
                          <a:ea typeface="Calibri"/>
                          <a:cs typeface="Times New Roman"/>
                        </a:rPr>
                        <a:t>Waste </a:t>
                      </a:r>
                      <a:r>
                        <a:rPr lang="en-US" sz="1600" baseline="0" dirty="0">
                          <a:latin typeface="Times New Roman"/>
                          <a:ea typeface="Calibri"/>
                          <a:cs typeface="Times New Roman"/>
                        </a:rPr>
                        <a:t> </a:t>
                      </a:r>
                      <a:r>
                        <a:rPr lang="en-US" sz="1600" baseline="0" dirty="0" smtClean="0">
                          <a:latin typeface="Times New Roman"/>
                          <a:ea typeface="Calibri"/>
                          <a:cs typeface="Times New Roman"/>
                        </a:rPr>
                        <a:t>and Industrial Waste</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2700</a:t>
                      </a:r>
                      <a:endParaRPr lang="en-US" sz="1400">
                        <a:latin typeface="Calibri"/>
                        <a:ea typeface="Calibri"/>
                        <a:cs typeface="Times New Roman"/>
                      </a:endParaRPr>
                    </a:p>
                  </a:txBody>
                  <a:tcPr marL="90647" marR="90647" marT="45323" marB="45323"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115.08</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a:latin typeface="Times New Roman"/>
                          <a:ea typeface="Calibri"/>
                          <a:cs typeface="Times New Roman"/>
                        </a:rPr>
                        <a:t>637</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37</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12941">
                <a:tc>
                  <a:txBody>
                    <a:bodyPr/>
                    <a:lstStyle/>
                    <a:p>
                      <a:pPr marL="0" marR="0" algn="ctr">
                        <a:lnSpc>
                          <a:spcPct val="115000"/>
                        </a:lnSpc>
                        <a:spcBef>
                          <a:spcPts val="0"/>
                        </a:spcBef>
                        <a:spcAft>
                          <a:spcPts val="0"/>
                        </a:spcAft>
                      </a:pPr>
                      <a:r>
                        <a:rPr lang="en-US" sz="1600">
                          <a:latin typeface="Times New Roman"/>
                          <a:ea typeface="Calibri"/>
                          <a:cs typeface="Times New Roman"/>
                        </a:rPr>
                        <a:t>Solar Power </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4-7 kWh/</a:t>
                      </a:r>
                      <a:r>
                        <a:rPr lang="en-US" sz="1600" dirty="0" err="1">
                          <a:latin typeface="Times New Roman"/>
                          <a:ea typeface="Calibri"/>
                          <a:cs typeface="Times New Roman"/>
                        </a:rPr>
                        <a:t>Sq.m</a:t>
                      </a:r>
                      <a:r>
                        <a:rPr lang="en-US" sz="1600" dirty="0">
                          <a:latin typeface="Times New Roman"/>
                          <a:ea typeface="Calibri"/>
                          <a:cs typeface="Times New Roman"/>
                        </a:rPr>
                        <a:t> per day</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3743.97</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dirty="0">
                          <a:latin typeface="Times New Roman"/>
                          <a:ea typeface="Calibri"/>
                          <a:cs typeface="Times New Roman"/>
                        </a:rPr>
                        <a:t>4-7 kWh/</a:t>
                      </a:r>
                      <a:r>
                        <a:rPr lang="en-US" sz="1600" dirty="0" err="1">
                          <a:latin typeface="Times New Roman"/>
                          <a:ea typeface="Calibri"/>
                          <a:cs typeface="Times New Roman"/>
                        </a:rPr>
                        <a:t>Sq.m</a:t>
                      </a:r>
                      <a:r>
                        <a:rPr lang="en-US" sz="1600" dirty="0">
                          <a:latin typeface="Times New Roman"/>
                          <a:ea typeface="Calibri"/>
                          <a:cs typeface="Times New Roman"/>
                        </a:rPr>
                        <a:t> per day</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362</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r>
              <a:tr h="298222">
                <a:tc>
                  <a:txBody>
                    <a:bodyPr/>
                    <a:lstStyle/>
                    <a:p>
                      <a:pPr marL="0" marR="0" algn="ctr">
                        <a:lnSpc>
                          <a:spcPct val="115000"/>
                        </a:lnSpc>
                        <a:spcBef>
                          <a:spcPts val="0"/>
                        </a:spcBef>
                        <a:spcAft>
                          <a:spcPts val="0"/>
                        </a:spcAft>
                      </a:pPr>
                      <a:r>
                        <a:rPr lang="en-US" sz="1600" b="1">
                          <a:latin typeface="Times New Roman"/>
                          <a:ea typeface="Calibri"/>
                          <a:cs typeface="Times New Roman"/>
                        </a:rPr>
                        <a:t>Total in MW </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a:latin typeface="Times New Roman"/>
                          <a:ea typeface="Calibri"/>
                          <a:cs typeface="Times New Roman"/>
                        </a:rPr>
                        <a:t>89200</a:t>
                      </a:r>
                      <a:endParaRPr lang="en-US" sz="1400">
                        <a:latin typeface="Calibri"/>
                        <a:ea typeface="Calibri"/>
                        <a:cs typeface="Times New Roman"/>
                      </a:endParaRPr>
                    </a:p>
                  </a:txBody>
                  <a:tcPr marL="9442" marR="9442" marT="94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a:latin typeface="Times New Roman"/>
                          <a:ea typeface="Calibri"/>
                          <a:cs typeface="Times New Roman"/>
                        </a:rPr>
                        <a:t>35776.96</a:t>
                      </a:r>
                      <a:endParaRPr lang="en-US" sz="1400" dirty="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a:latin typeface="Times New Roman"/>
                          <a:ea typeface="Calibri"/>
                          <a:cs typeface="Times New Roman"/>
                        </a:rPr>
                        <a:t>13750</a:t>
                      </a:r>
                      <a:endParaRPr lang="en-US" sz="1400">
                        <a:latin typeface="Calibri"/>
                        <a:ea typeface="Calibri"/>
                        <a:cs typeface="Times New Roman"/>
                      </a:endParaRPr>
                    </a:p>
                  </a:txBody>
                  <a:tcPr marL="67985" marR="67985" marT="10701"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lnSpc>
                          <a:spcPct val="115000"/>
                        </a:lnSpc>
                        <a:spcBef>
                          <a:spcPts val="0"/>
                        </a:spcBef>
                        <a:spcAft>
                          <a:spcPts val="0"/>
                        </a:spcAft>
                      </a:pPr>
                      <a:r>
                        <a:rPr lang="en-US" sz="1600" b="1" dirty="0" smtClean="0">
                          <a:latin typeface="Times New Roman"/>
                          <a:ea typeface="Calibri"/>
                          <a:cs typeface="Times New Roman"/>
                        </a:rPr>
                        <a:t>6960</a:t>
                      </a:r>
                      <a:endParaRPr lang="en-US" sz="1400" dirty="0">
                        <a:latin typeface="Calibri"/>
                        <a:ea typeface="Calibri"/>
                        <a:cs typeface="Times New Roman"/>
                      </a:endParaRPr>
                    </a:p>
                  </a:txBody>
                  <a:tcPr marL="9442" marR="9442" marT="9442"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238299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152400"/>
            <a:ext cx="8686800" cy="792162"/>
          </a:xfrm>
          <a:solidFill>
            <a:schemeClr val="tx2">
              <a:lumMod val="40000"/>
              <a:lumOff val="60000"/>
            </a:schemeClr>
          </a:solidFill>
        </p:spPr>
        <p:txBody>
          <a:bodyPr>
            <a:normAutofit/>
          </a:bodyPr>
          <a:lstStyle/>
          <a:p>
            <a:r>
              <a:rPr lang="en-IN" sz="3200" b="1" dirty="0" smtClean="0">
                <a:solidFill>
                  <a:schemeClr val="bg1"/>
                </a:solidFill>
                <a:latin typeface="Times New Roman" pitchFamily="18" charset="0"/>
                <a:cs typeface="Times New Roman" pitchFamily="18" charset="0"/>
              </a:rPr>
              <a:t>Subject matter of Regulations </a:t>
            </a:r>
            <a:endParaRPr lang="en-IN" sz="3200" b="1" dirty="0">
              <a:solidFill>
                <a:schemeClr val="bg1"/>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a:bodyPr>
          <a:lstStyle/>
          <a:p>
            <a:r>
              <a:rPr lang="en-IN" sz="2800" dirty="0" smtClean="0">
                <a:latin typeface="Times New Roman" pitchFamily="18" charset="0"/>
                <a:cs typeface="Times New Roman" pitchFamily="18" charset="0"/>
              </a:rPr>
              <a:t>Section 178 CERC makes 31 Regulations </a:t>
            </a:r>
          </a:p>
          <a:p>
            <a:pPr lvl="3"/>
            <a:r>
              <a:rPr lang="en-IN" dirty="0" smtClean="0">
                <a:latin typeface="Times New Roman" pitchFamily="18" charset="0"/>
                <a:cs typeface="Times New Roman" pitchFamily="18" charset="0"/>
              </a:rPr>
              <a:t>Tariff Principles for Generation and Transmission </a:t>
            </a:r>
          </a:p>
          <a:p>
            <a:pPr lvl="3"/>
            <a:r>
              <a:rPr lang="en-IN" dirty="0" smtClean="0">
                <a:latin typeface="Times New Roman" pitchFamily="18" charset="0"/>
                <a:cs typeface="Times New Roman" pitchFamily="18" charset="0"/>
              </a:rPr>
              <a:t>RE Tariff , REC Framework</a:t>
            </a:r>
          </a:p>
          <a:p>
            <a:pPr lvl="3"/>
            <a:r>
              <a:rPr lang="en-IN" dirty="0" smtClean="0">
                <a:latin typeface="Times New Roman" pitchFamily="18" charset="0"/>
                <a:cs typeface="Times New Roman" pitchFamily="18" charset="0"/>
              </a:rPr>
              <a:t>Inter-State Open Access</a:t>
            </a:r>
          </a:p>
          <a:p>
            <a:pPr lvl="3"/>
            <a:r>
              <a:rPr lang="en-IN" dirty="0" smtClean="0">
                <a:latin typeface="Times New Roman" pitchFamily="18" charset="0"/>
                <a:cs typeface="Times New Roman" pitchFamily="18" charset="0"/>
              </a:rPr>
              <a:t>Grid Code</a:t>
            </a:r>
          </a:p>
          <a:p>
            <a:pPr lvl="3"/>
            <a:r>
              <a:rPr lang="en-IN" dirty="0" smtClean="0">
                <a:latin typeface="Times New Roman" pitchFamily="18" charset="0"/>
                <a:cs typeface="Times New Roman" pitchFamily="18" charset="0"/>
              </a:rPr>
              <a:t>Deviation Settlement Mechanism/ ABT</a:t>
            </a:r>
          </a:p>
          <a:p>
            <a:pPr lvl="3"/>
            <a:r>
              <a:rPr lang="en-IN" dirty="0" smtClean="0">
                <a:latin typeface="Times New Roman" pitchFamily="18" charset="0"/>
                <a:cs typeface="Times New Roman" pitchFamily="18" charset="0"/>
              </a:rPr>
              <a:t>Grant of Transmission and Trading Licenses</a:t>
            </a:r>
          </a:p>
          <a:p>
            <a:pPr marL="1371600" lvl="3" indent="0">
              <a:buNone/>
            </a:pPr>
            <a:endParaRPr lang="en-IN" sz="1600" dirty="0"/>
          </a:p>
          <a:p>
            <a:pPr marL="457200" lvl="3" indent="-457200">
              <a:buFont typeface="Arial" pitchFamily="34" charset="0"/>
              <a:buChar char="•"/>
            </a:pPr>
            <a:r>
              <a:rPr lang="en-IN" sz="2800" dirty="0" smtClean="0">
                <a:latin typeface="Times New Roman" pitchFamily="18" charset="0"/>
                <a:cs typeface="Times New Roman" pitchFamily="18" charset="0"/>
              </a:rPr>
              <a:t>Section 181 SERC makes 42 Regulations</a:t>
            </a:r>
          </a:p>
          <a:p>
            <a:pPr marL="0" lvl="3" indent="0">
              <a:buNone/>
            </a:pPr>
            <a:endParaRPr lang="en-IN" sz="2800" dirty="0"/>
          </a:p>
          <a:p>
            <a:pPr marL="1371600" lvl="3" indent="0">
              <a:buNone/>
            </a:pPr>
            <a:endParaRPr lang="en-IN" dirty="0"/>
          </a:p>
        </p:txBody>
      </p:sp>
    </p:spTree>
    <p:extLst>
      <p:ext uri="{BB962C8B-B14F-4D97-AF65-F5344CB8AC3E}">
        <p14:creationId xmlns:p14="http://schemas.microsoft.com/office/powerpoint/2010/main" val="319112272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ext uri="{D42A27DB-BD31-4B8C-83A1-F6EECF244321}">
                <p14:modId xmlns:p14="http://schemas.microsoft.com/office/powerpoint/2010/main" val="4114708818"/>
              </p:ext>
            </p:extLst>
          </p:nvPr>
        </p:nvGraphicFramePr>
        <p:xfrm>
          <a:off x="304800" y="533400"/>
          <a:ext cx="8458200" cy="2819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p:nvPr>
            <p:extLst>
              <p:ext uri="{D42A27DB-BD31-4B8C-83A1-F6EECF244321}">
                <p14:modId xmlns:p14="http://schemas.microsoft.com/office/powerpoint/2010/main" val="3651092389"/>
              </p:ext>
            </p:extLst>
          </p:nvPr>
        </p:nvGraphicFramePr>
        <p:xfrm>
          <a:off x="381000" y="3276600"/>
          <a:ext cx="8534400" cy="3276600"/>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1"/>
          <p:cNvSpPr txBox="1">
            <a:spLocks/>
          </p:cNvSpPr>
          <p:nvPr/>
        </p:nvSpPr>
        <p:spPr>
          <a:xfrm>
            <a:off x="228600" y="76200"/>
            <a:ext cx="8458200" cy="533400"/>
          </a:xfrm>
          <a:prstGeom prst="rect">
            <a:avLst/>
          </a:prstGeom>
          <a:solidFill>
            <a:schemeClr val="tx2">
              <a:lumMod val="40000"/>
              <a:lumOff val="60000"/>
            </a:schemeClr>
          </a:solidFill>
          <a:ln>
            <a:solidFill>
              <a:schemeClr val="tx1"/>
            </a:solidFill>
          </a:ln>
        </p:spPr>
        <p:txBody>
          <a:bodyPr vert="horz" anchor="b">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small" spc="0" normalizeH="0" baseline="0" noProof="0" dirty="0" smtClean="0">
                <a:ln>
                  <a:noFill/>
                </a:ln>
                <a:solidFill>
                  <a:schemeClr val="bg1"/>
                </a:solidFill>
                <a:effectLst/>
                <a:uLnTx/>
                <a:uFillTx/>
                <a:latin typeface="Times New Roman" pitchFamily="18" charset="0"/>
                <a:ea typeface="+mj-ea"/>
                <a:cs typeface="Times New Roman" pitchFamily="18" charset="0"/>
              </a:rPr>
              <a:t>Grid-Connected Solar</a:t>
            </a:r>
            <a:r>
              <a:rPr kumimoji="0" lang="en-US" sz="3200" b="1" i="0" u="none" strike="noStrike" kern="1200" cap="small" spc="0" normalizeH="0" noProof="0" dirty="0" smtClean="0">
                <a:ln>
                  <a:noFill/>
                </a:ln>
                <a:solidFill>
                  <a:schemeClr val="bg1"/>
                </a:solidFill>
                <a:effectLst/>
                <a:uLnTx/>
                <a:uFillTx/>
                <a:latin typeface="Times New Roman" pitchFamily="18" charset="0"/>
                <a:ea typeface="+mj-ea"/>
                <a:cs typeface="Times New Roman" pitchFamily="18" charset="0"/>
              </a:rPr>
              <a:t> PV</a:t>
            </a:r>
            <a:endParaRPr kumimoji="0" lang="en-US" sz="3200" b="1" i="0" u="none" strike="noStrike" kern="1200" cap="small" spc="0" normalizeH="0" baseline="0" noProof="0" dirty="0">
              <a:ln>
                <a:noFill/>
              </a:ln>
              <a:solidFill>
                <a:schemeClr val="bg1"/>
              </a:solidFill>
              <a:effectLst/>
              <a:uLnTx/>
              <a:uFillTx/>
              <a:latin typeface="Times New Roman" pitchFamily="18" charset="0"/>
              <a:ea typeface="+mj-ea"/>
              <a:cs typeface="Times New Roman" pitchFamily="18" charset="0"/>
            </a:endParaRPr>
          </a:p>
        </p:txBody>
      </p:sp>
      <p:sp>
        <p:nvSpPr>
          <p:cNvPr id="9" name="TextBox 8"/>
          <p:cNvSpPr txBox="1"/>
          <p:nvPr/>
        </p:nvSpPr>
        <p:spPr>
          <a:xfrm>
            <a:off x="5029200" y="838200"/>
            <a:ext cx="3124200" cy="369332"/>
          </a:xfrm>
          <a:prstGeom prst="rect">
            <a:avLst/>
          </a:prstGeom>
          <a:noFill/>
        </p:spPr>
        <p:txBody>
          <a:bodyPr wrap="square" rtlCol="0">
            <a:spAutoFit/>
          </a:bodyPr>
          <a:lstStyle/>
          <a:p>
            <a:r>
              <a:rPr lang="en-US" b="1" dirty="0" smtClean="0"/>
              <a:t>Feed-in Tariff (Rs/kWh)</a:t>
            </a:r>
            <a:endParaRPr lang="en-US" b="1" dirty="0"/>
          </a:p>
        </p:txBody>
      </p:sp>
      <p:sp>
        <p:nvSpPr>
          <p:cNvPr id="10" name="TextBox 9"/>
          <p:cNvSpPr txBox="1"/>
          <p:nvPr/>
        </p:nvSpPr>
        <p:spPr>
          <a:xfrm>
            <a:off x="1447800" y="4114800"/>
            <a:ext cx="3352800" cy="381000"/>
          </a:xfrm>
          <a:prstGeom prst="rect">
            <a:avLst/>
          </a:prstGeom>
          <a:noFill/>
        </p:spPr>
        <p:txBody>
          <a:bodyPr wrap="square" rtlCol="0">
            <a:spAutoFit/>
          </a:bodyPr>
          <a:lstStyle/>
          <a:p>
            <a:r>
              <a:rPr lang="en-US" b="1" dirty="0" smtClean="0"/>
              <a:t>Installed Capacity (MW) </a:t>
            </a:r>
            <a:endParaRPr lang="en-US" b="1" dirty="0"/>
          </a:p>
        </p:txBody>
      </p:sp>
    </p:spTree>
    <p:extLst>
      <p:ext uri="{BB962C8B-B14F-4D97-AF65-F5344CB8AC3E}">
        <p14:creationId xmlns:p14="http://schemas.microsoft.com/office/powerpoint/2010/main" val="214515438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15962"/>
          </a:xfrm>
          <a:solidFill>
            <a:schemeClr val="tx2">
              <a:lumMod val="40000"/>
              <a:lumOff val="60000"/>
            </a:schemeClr>
          </a:solidFill>
        </p:spPr>
        <p:txBody>
          <a:bodyPr>
            <a:noAutofit/>
          </a:bodyPr>
          <a:lstStyle/>
          <a:p>
            <a:r>
              <a:rPr lang="en-US" sz="32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CGRF and Ombudsman</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marL="0" indent="0" algn="just">
              <a:buNone/>
            </a:pPr>
            <a:r>
              <a:rPr lang="en-US" sz="2400" dirty="0" smtClean="0">
                <a:latin typeface="Times New Roman" pitchFamily="18" charset="0"/>
                <a:cs typeface="Times New Roman" pitchFamily="18" charset="0"/>
              </a:rPr>
              <a:t>Present CGRF in Maharashtra three tier system</a:t>
            </a:r>
          </a:p>
          <a:p>
            <a:pPr algn="just"/>
            <a:r>
              <a:rPr lang="en-US" sz="2400" dirty="0" smtClean="0">
                <a:latin typeface="Times New Roman" pitchFamily="18" charset="0"/>
                <a:cs typeface="Times New Roman" pitchFamily="18" charset="0"/>
              </a:rPr>
              <a:t>Time frame for disposing off Grievance -2 Months</a:t>
            </a:r>
          </a:p>
          <a:p>
            <a:pPr algn="just"/>
            <a:r>
              <a:rPr lang="en-US" sz="2400" dirty="0" smtClean="0">
                <a:latin typeface="Times New Roman" pitchFamily="18" charset="0"/>
                <a:cs typeface="Times New Roman" pitchFamily="18" charset="0"/>
              </a:rPr>
              <a:t>Issues of CGRF- Vacant Posts</a:t>
            </a:r>
          </a:p>
          <a:p>
            <a:pPr algn="just"/>
            <a:r>
              <a:rPr lang="en-US" sz="2400" dirty="0" smtClean="0">
                <a:latin typeface="Times New Roman" pitchFamily="18" charset="0"/>
                <a:cs typeface="Times New Roman" pitchFamily="18" charset="0"/>
              </a:rPr>
              <a:t>Review of its own earlier Orders</a:t>
            </a:r>
          </a:p>
          <a:p>
            <a:pPr algn="just"/>
            <a:r>
              <a:rPr lang="en-US" sz="2400" dirty="0" smtClean="0">
                <a:latin typeface="Times New Roman" pitchFamily="18" charset="0"/>
                <a:cs typeface="Times New Roman" pitchFamily="18" charset="0"/>
              </a:rPr>
              <a:t>Limitation of  Utilities Representative as Members of CGRF.</a:t>
            </a:r>
          </a:p>
          <a:p>
            <a:pPr algn="just"/>
            <a:r>
              <a:rPr lang="en-US" sz="2400" dirty="0" smtClean="0">
                <a:latin typeface="Times New Roman" pitchFamily="18" charset="0"/>
                <a:cs typeface="Times New Roman" pitchFamily="18" charset="0"/>
              </a:rPr>
              <a:t>Non compliance of CGRF Order and monetary compensation.</a:t>
            </a:r>
          </a:p>
          <a:p>
            <a:pPr algn="just"/>
            <a:r>
              <a:rPr lang="en-US" sz="2400" dirty="0" smtClean="0">
                <a:latin typeface="Times New Roman" pitchFamily="18" charset="0"/>
                <a:cs typeface="Times New Roman" pitchFamily="18" charset="0"/>
              </a:rPr>
              <a:t>Directives of Supreme Court and APTEL</a:t>
            </a:r>
          </a:p>
          <a:p>
            <a:pPr algn="just"/>
            <a:r>
              <a:rPr lang="en-US" sz="2400" dirty="0" smtClean="0">
                <a:latin typeface="Times New Roman" pitchFamily="18" charset="0"/>
                <a:cs typeface="Times New Roman" pitchFamily="18" charset="0"/>
              </a:rPr>
              <a:t>CGRF for deemed licensees (SEZ and Railways)</a:t>
            </a:r>
          </a:p>
          <a:p>
            <a:pPr marL="0" indent="0" algn="just">
              <a:buNone/>
            </a:pPr>
            <a:endParaRPr lang="en-US" sz="2400" dirty="0" smtClean="0">
              <a:latin typeface="Times New Roman" pitchFamily="18" charset="0"/>
              <a:cs typeface="Times New Roman" pitchFamily="18" charset="0"/>
            </a:endParaRPr>
          </a:p>
          <a:p>
            <a:pPr algn="just"/>
            <a:endParaRPr lang="en-US" sz="2400" dirty="0" smtClean="0">
              <a:latin typeface="Times New Roman" pitchFamily="18" charset="0"/>
              <a:cs typeface="Times New Roman" pitchFamily="18" charset="0"/>
            </a:endParaRPr>
          </a:p>
          <a:p>
            <a:pPr algn="just"/>
            <a:endParaRPr lang="en-US" sz="20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772400" y="5715000"/>
            <a:ext cx="8382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32155183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15962"/>
          </a:xfrm>
          <a:solidFill>
            <a:schemeClr val="tx2">
              <a:lumMod val="40000"/>
              <a:lumOff val="60000"/>
            </a:schemeClr>
          </a:solidFill>
        </p:spPr>
        <p:txBody>
          <a:bodyPr>
            <a:noAutofit/>
          </a:bodyPr>
          <a:lstStyle/>
          <a:p>
            <a:r>
              <a:rPr lang="en-US" sz="32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Open Access</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marL="0" indent="0" algn="just">
              <a:buNone/>
            </a:pPr>
            <a:r>
              <a:rPr lang="en-US" sz="2400" dirty="0" smtClean="0">
                <a:latin typeface="Times New Roman" pitchFamily="18" charset="0"/>
                <a:cs typeface="Times New Roman" pitchFamily="18" charset="0"/>
              </a:rPr>
              <a:t>Present issues in Maharashtra</a:t>
            </a:r>
          </a:p>
          <a:p>
            <a:pPr algn="just"/>
            <a:r>
              <a:rPr lang="en-US" sz="2400" dirty="0" smtClean="0">
                <a:latin typeface="Times New Roman" pitchFamily="18" charset="0"/>
                <a:cs typeface="Times New Roman" pitchFamily="18" charset="0"/>
              </a:rPr>
              <a:t>Outright denial of Permission on account of distribution Open Access.</a:t>
            </a:r>
          </a:p>
          <a:p>
            <a:pPr marL="0" indent="0" algn="just">
              <a:buNone/>
            </a:pPr>
            <a:r>
              <a:rPr lang="en-US" sz="2400" dirty="0">
                <a:latin typeface="Times New Roman" pitchFamily="18" charset="0"/>
                <a:cs typeface="Times New Roman" pitchFamily="18" charset="0"/>
              </a:rPr>
              <a:t> </a:t>
            </a:r>
            <a:r>
              <a:rPr lang="en-US" sz="2400" dirty="0" smtClean="0">
                <a:latin typeface="Times New Roman" pitchFamily="18" charset="0"/>
                <a:cs typeface="Times New Roman" pitchFamily="18" charset="0"/>
              </a:rPr>
              <a:t> ( RPO, Reduction in Contract Demand, Refusal on last date)</a:t>
            </a:r>
          </a:p>
          <a:p>
            <a:pPr algn="just"/>
            <a:r>
              <a:rPr lang="en-US" sz="2400" dirty="0" smtClean="0">
                <a:latin typeface="Times New Roman" pitchFamily="18" charset="0"/>
                <a:cs typeface="Times New Roman" pitchFamily="18" charset="0"/>
              </a:rPr>
              <a:t>Refusal to acknowledge revoking RE PPA’s (Non Payment and hence denial of Open Access)</a:t>
            </a:r>
          </a:p>
          <a:p>
            <a:pPr algn="just"/>
            <a:r>
              <a:rPr lang="en-US" sz="2400" dirty="0" smtClean="0">
                <a:latin typeface="Times New Roman" pitchFamily="18" charset="0"/>
                <a:cs typeface="Times New Roman" pitchFamily="18" charset="0"/>
              </a:rPr>
              <a:t>In regards to Captive Open Access, yearly fulfillment of criteria of Equity and Consumption.</a:t>
            </a:r>
          </a:p>
          <a:p>
            <a:pPr marL="0" indent="0" algn="just">
              <a:buNone/>
            </a:pPr>
            <a:endParaRPr lang="en-US" sz="24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a:p>
            <a:pPr marL="0" indent="0" algn="just">
              <a:buNone/>
            </a:pPr>
            <a:endParaRPr lang="en-US" sz="2400" dirty="0" smtClean="0">
              <a:latin typeface="Times New Roman" pitchFamily="18" charset="0"/>
              <a:cs typeface="Times New Roman" pitchFamily="18" charset="0"/>
            </a:endParaRPr>
          </a:p>
          <a:p>
            <a:pPr algn="just"/>
            <a:endParaRPr lang="en-US" sz="20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772400" y="5715000"/>
            <a:ext cx="8382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01275685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15962"/>
          </a:xfrm>
          <a:solidFill>
            <a:schemeClr val="tx2">
              <a:lumMod val="40000"/>
              <a:lumOff val="60000"/>
            </a:schemeClr>
          </a:solidFill>
        </p:spPr>
        <p:txBody>
          <a:bodyPr>
            <a:noAutofit/>
          </a:bodyPr>
          <a:lstStyle/>
          <a:p>
            <a:r>
              <a:rPr lang="en-US" sz="32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Open Access</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marL="0" indent="0" algn="just">
              <a:buNone/>
            </a:pPr>
            <a:endParaRPr lang="en-US" sz="24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a:p>
            <a:pPr marL="0" indent="0" algn="just">
              <a:buNone/>
            </a:pPr>
            <a:endParaRPr lang="en-US" sz="2400" dirty="0" smtClean="0">
              <a:latin typeface="Times New Roman" pitchFamily="18" charset="0"/>
              <a:cs typeface="Times New Roman" pitchFamily="18" charset="0"/>
            </a:endParaRPr>
          </a:p>
          <a:p>
            <a:pPr algn="just"/>
            <a:endParaRPr lang="en-US" sz="20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772400" y="5715000"/>
            <a:ext cx="8382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graphicFrame>
        <p:nvGraphicFramePr>
          <p:cNvPr id="6" name="Chart 5"/>
          <p:cNvGraphicFramePr>
            <a:graphicFrameLocks/>
          </p:cNvGraphicFramePr>
          <p:nvPr>
            <p:extLst>
              <p:ext uri="{D42A27DB-BD31-4B8C-83A1-F6EECF244321}">
                <p14:modId xmlns:p14="http://schemas.microsoft.com/office/powerpoint/2010/main" val="938346394"/>
              </p:ext>
            </p:extLst>
          </p:nvPr>
        </p:nvGraphicFramePr>
        <p:xfrm>
          <a:off x="457200" y="1066800"/>
          <a:ext cx="8382000" cy="4267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70893613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334275266"/>
              </p:ext>
            </p:extLst>
          </p:nvPr>
        </p:nvGraphicFramePr>
        <p:xfrm>
          <a:off x="228602" y="1066800"/>
          <a:ext cx="8763001" cy="4724404"/>
        </p:xfrm>
        <a:graphic>
          <a:graphicData uri="http://schemas.openxmlformats.org/drawingml/2006/table">
            <a:tbl>
              <a:tblPr>
                <a:tableStyleId>{5C22544A-7EE6-4342-B048-85BDC9FD1C3A}</a:tableStyleId>
              </a:tblPr>
              <a:tblGrid>
                <a:gridCol w="1215098"/>
                <a:gridCol w="686173"/>
                <a:gridCol w="686173"/>
                <a:gridCol w="686173"/>
                <a:gridCol w="686173"/>
                <a:gridCol w="686173"/>
                <a:gridCol w="686173"/>
                <a:gridCol w="686173"/>
                <a:gridCol w="686173"/>
                <a:gridCol w="686173"/>
                <a:gridCol w="686173"/>
                <a:gridCol w="686173"/>
              </a:tblGrid>
              <a:tr h="377234">
                <a:tc rowSpan="2">
                  <a:txBody>
                    <a:bodyPr/>
                    <a:lstStyle/>
                    <a:p>
                      <a:pPr algn="l" fontAlgn="t"/>
                      <a:r>
                        <a:rPr lang="en-IN" sz="1600" b="1" u="none" strike="noStrike" dirty="0">
                          <a:effectLst/>
                          <a:latin typeface="Times New Roman" pitchFamily="18" charset="0"/>
                          <a:cs typeface="Times New Roman" pitchFamily="18" charset="0"/>
                        </a:rPr>
                        <a:t>Source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gridSpan="2">
                  <a:txBody>
                    <a:bodyPr/>
                    <a:lstStyle/>
                    <a:p>
                      <a:pPr algn="l" fontAlgn="t"/>
                      <a:r>
                        <a:rPr lang="en-IN" sz="1600" b="1" u="none" strike="noStrike">
                          <a:effectLst/>
                          <a:latin typeface="Times New Roman" pitchFamily="18" charset="0"/>
                          <a:cs typeface="Times New Roman" pitchFamily="18" charset="0"/>
                        </a:rPr>
                        <a:t>FY 2012-13</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gridSpan="2">
                  <a:txBody>
                    <a:bodyPr/>
                    <a:lstStyle/>
                    <a:p>
                      <a:pPr algn="l" fontAlgn="t"/>
                      <a:r>
                        <a:rPr lang="en-IN" sz="1600" b="1" u="none" strike="noStrike">
                          <a:effectLst/>
                          <a:latin typeface="Times New Roman" pitchFamily="18" charset="0"/>
                          <a:cs typeface="Times New Roman" pitchFamily="18" charset="0"/>
                        </a:rPr>
                        <a:t>FY 2013-14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gridSpan="2">
                  <a:txBody>
                    <a:bodyPr/>
                    <a:lstStyle/>
                    <a:p>
                      <a:pPr algn="l" fontAlgn="t"/>
                      <a:r>
                        <a:rPr lang="en-IN" sz="1600" b="1" u="none" strike="noStrike">
                          <a:effectLst/>
                          <a:latin typeface="Times New Roman" pitchFamily="18" charset="0"/>
                          <a:cs typeface="Times New Roman" pitchFamily="18" charset="0"/>
                        </a:rPr>
                        <a:t>FY 2014-15</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gridSpan="2">
                  <a:txBody>
                    <a:bodyPr/>
                    <a:lstStyle/>
                    <a:p>
                      <a:pPr algn="l" fontAlgn="t"/>
                      <a:r>
                        <a:rPr lang="en-IN" sz="1600" b="1" u="none" strike="noStrike">
                          <a:effectLst/>
                          <a:latin typeface="Times New Roman" pitchFamily="18" charset="0"/>
                          <a:cs typeface="Times New Roman" pitchFamily="18" charset="0"/>
                        </a:rPr>
                        <a:t>FY 2015-16</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r>
              <a:tr h="377234">
                <a:tc vMerge="1">
                  <a:txBody>
                    <a:bodyPr/>
                    <a:lstStyle/>
                    <a:p>
                      <a:endParaRPr lang="en-IN"/>
                    </a:p>
                  </a:txBody>
                  <a:tcPr/>
                </a:tc>
                <a:tc>
                  <a:txBody>
                    <a:bodyPr/>
                    <a:lstStyle/>
                    <a:p>
                      <a:pPr algn="l" fontAlgn="t"/>
                      <a:r>
                        <a:rPr lang="en-IN" sz="1600" b="1" u="none" strike="noStrike">
                          <a:effectLst/>
                          <a:latin typeface="Times New Roman" pitchFamily="18" charset="0"/>
                          <a:cs typeface="Times New Roman" pitchFamily="18" charset="0"/>
                        </a:rPr>
                        <a:t>Nos.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MW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Nos.</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MW</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Nos.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MW</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Nos.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t"/>
                      <a:r>
                        <a:rPr lang="en-IN" sz="1600" b="1" u="none" strike="noStrike">
                          <a:effectLst/>
                          <a:latin typeface="Times New Roman" pitchFamily="18" charset="0"/>
                          <a:cs typeface="Times New Roman" pitchFamily="18" charset="0"/>
                        </a:rPr>
                        <a:t>MW</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r>
              <a:tr h="377234">
                <a:tc gridSpan="9">
                  <a:txBody>
                    <a:bodyPr/>
                    <a:lstStyle/>
                    <a:p>
                      <a:pPr algn="ctr" fontAlgn="t"/>
                      <a:r>
                        <a:rPr lang="en-IN" sz="1600" b="1" u="none" strike="noStrike" dirty="0">
                          <a:effectLst/>
                          <a:latin typeface="Times New Roman" pitchFamily="18" charset="0"/>
                          <a:cs typeface="Times New Roman" pitchFamily="18" charset="0"/>
                        </a:rPr>
                        <a:t>Conventional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ct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l" fontAlgn="b"/>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l" fontAlgn="b"/>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r>
              <a:tr h="377234">
                <a:tc>
                  <a:txBody>
                    <a:bodyPr/>
                    <a:lstStyle/>
                    <a:p>
                      <a:pPr algn="r" fontAlgn="t"/>
                      <a:r>
                        <a:rPr lang="en-IN" sz="1600" b="1" u="none" strike="noStrike">
                          <a:effectLst/>
                          <a:latin typeface="Times New Roman" pitchFamily="18" charset="0"/>
                          <a:cs typeface="Times New Roman" pitchFamily="18" charset="0"/>
                        </a:rPr>
                        <a:t>CPP</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37</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528</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30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453</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30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482</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b"/>
                      <a:r>
                        <a:rPr lang="en-IN" sz="1600" b="1" u="none" strike="noStrike">
                          <a:effectLst/>
                          <a:latin typeface="Times New Roman" pitchFamily="18" charset="0"/>
                          <a:cs typeface="Times New Roman" pitchFamily="18" charset="0"/>
                        </a:rPr>
                        <a:t>41</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594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r>
              <a:tr h="377234">
                <a:tc>
                  <a:txBody>
                    <a:bodyPr/>
                    <a:lstStyle/>
                    <a:p>
                      <a:pPr algn="r" fontAlgn="t"/>
                      <a:r>
                        <a:rPr lang="en-IN" sz="1600" b="1" u="none" strike="noStrike">
                          <a:effectLst/>
                          <a:latin typeface="Times New Roman" pitchFamily="18" charset="0"/>
                          <a:cs typeface="Times New Roman" pitchFamily="18" charset="0"/>
                        </a:rPr>
                        <a:t>IPP</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34</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47</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140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74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226</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b"/>
                      <a:r>
                        <a:rPr lang="en-IN" sz="1600" b="1" u="none" strike="noStrike">
                          <a:effectLst/>
                          <a:latin typeface="Times New Roman" pitchFamily="18" charset="0"/>
                          <a:cs typeface="Times New Roman" pitchFamily="18" charset="0"/>
                        </a:rPr>
                        <a:t>188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574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r>
              <a:tr h="377234">
                <a:tc>
                  <a:txBody>
                    <a:bodyPr/>
                    <a:lstStyle/>
                    <a:p>
                      <a:pPr algn="r" fontAlgn="t"/>
                      <a:r>
                        <a:rPr lang="en-IN" sz="1600" b="1" u="none" strike="noStrike">
                          <a:effectLst/>
                          <a:latin typeface="Times New Roman" pitchFamily="18" charset="0"/>
                          <a:cs typeface="Times New Roman" pitchFamily="18" charset="0"/>
                        </a:rPr>
                        <a:t>IEX</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20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8</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19</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b"/>
                      <a:r>
                        <a:rPr lang="en-IN" sz="1600" b="1" u="none" strike="noStrike">
                          <a:effectLst/>
                          <a:latin typeface="Times New Roman" pitchFamily="18" charset="0"/>
                          <a:cs typeface="Times New Roman" pitchFamily="18" charset="0"/>
                        </a:rPr>
                        <a:t>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r>
              <a:tr h="377234">
                <a:tc>
                  <a:txBody>
                    <a:bodyPr/>
                    <a:lstStyle/>
                    <a:p>
                      <a:pPr algn="r" fontAlgn="t"/>
                      <a:r>
                        <a:rPr lang="en-IN" sz="1600" b="1" u="none" strike="noStrike">
                          <a:effectLst/>
                          <a:latin typeface="Times New Roman" pitchFamily="18" charset="0"/>
                          <a:cs typeface="Times New Roman" pitchFamily="18" charset="0"/>
                        </a:rPr>
                        <a:t>Sub Total A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47</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582</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85</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612</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104</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708</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229</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1168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r>
              <a:tr h="467051">
                <a:tc gridSpan="9">
                  <a:txBody>
                    <a:bodyPr/>
                    <a:lstStyle/>
                    <a:p>
                      <a:pPr algn="ctr" fontAlgn="t"/>
                      <a:r>
                        <a:rPr lang="en-IN" sz="1600" b="1" u="none" strike="noStrike" dirty="0">
                          <a:effectLst/>
                          <a:latin typeface="Times New Roman" pitchFamily="18" charset="0"/>
                          <a:cs typeface="Times New Roman" pitchFamily="18" charset="0"/>
                        </a:rPr>
                        <a:t>Renewable Energy Sources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hMerge="1">
                  <a:txBody>
                    <a:bodyPr/>
                    <a:lstStyle/>
                    <a:p>
                      <a:endParaRPr lang="en-IN"/>
                    </a:p>
                  </a:txBody>
                  <a:tcPr/>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b"/>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r>
              <a:tr h="377234">
                <a:tc>
                  <a:txBody>
                    <a:bodyPr/>
                    <a:lstStyle/>
                    <a:p>
                      <a:pPr algn="r" fontAlgn="t"/>
                      <a:r>
                        <a:rPr lang="en-IN" sz="1600" b="1" u="none" strike="noStrike">
                          <a:effectLst/>
                          <a:latin typeface="Times New Roman" pitchFamily="18" charset="0"/>
                          <a:cs typeface="Times New Roman" pitchFamily="18" charset="0"/>
                        </a:rPr>
                        <a:t>CPP</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110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212</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109</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218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96</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190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51</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137</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r>
              <a:tr h="377234">
                <a:tc>
                  <a:txBody>
                    <a:bodyPr/>
                    <a:lstStyle/>
                    <a:p>
                      <a:pPr algn="r" fontAlgn="t"/>
                      <a:r>
                        <a:rPr lang="en-IN" sz="1600" b="1" u="none" strike="noStrike">
                          <a:effectLst/>
                          <a:latin typeface="Times New Roman" pitchFamily="18" charset="0"/>
                          <a:cs typeface="Times New Roman" pitchFamily="18" charset="0"/>
                        </a:rPr>
                        <a:t>IPP</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213</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402</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213</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388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118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369</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94</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395</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r>
              <a:tr h="395196">
                <a:tc>
                  <a:txBody>
                    <a:bodyPr/>
                    <a:lstStyle/>
                    <a:p>
                      <a:pPr algn="r" fontAlgn="t"/>
                      <a:r>
                        <a:rPr lang="en-IN" sz="1600" b="1" u="none" strike="noStrike">
                          <a:effectLst/>
                          <a:latin typeface="Times New Roman" pitchFamily="18" charset="0"/>
                          <a:cs typeface="Times New Roman" pitchFamily="18" charset="0"/>
                        </a:rPr>
                        <a:t>Sub Total B</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323</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614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322</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606</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 </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214</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559</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 </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a:effectLst/>
                          <a:latin typeface="Times New Roman" pitchFamily="18" charset="0"/>
                          <a:cs typeface="Times New Roman" pitchFamily="18" charset="0"/>
                        </a:rPr>
                        <a:t>145</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t"/>
                      <a:r>
                        <a:rPr lang="en-IN" sz="1600" b="1" u="none" strike="noStrike" dirty="0">
                          <a:effectLst/>
                          <a:latin typeface="Times New Roman" pitchFamily="18" charset="0"/>
                          <a:cs typeface="Times New Roman" pitchFamily="18" charset="0"/>
                        </a:rPr>
                        <a:t>532</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tc>
              </a:tr>
              <a:tr h="467051">
                <a:tc>
                  <a:txBody>
                    <a:bodyPr/>
                    <a:lstStyle/>
                    <a:p>
                      <a:pPr algn="r" fontAlgn="t"/>
                      <a:r>
                        <a:rPr lang="en-IN" sz="1600" b="1" u="none" strike="noStrike">
                          <a:effectLst/>
                          <a:latin typeface="Times New Roman" pitchFamily="18" charset="0"/>
                          <a:cs typeface="Times New Roman" pitchFamily="18" charset="0"/>
                        </a:rPr>
                        <a:t>Total</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tc>
                <a:tc>
                  <a:txBody>
                    <a:bodyPr/>
                    <a:lstStyle/>
                    <a:p>
                      <a:pPr algn="r" fontAlgn="b"/>
                      <a:r>
                        <a:rPr lang="en-IN" sz="1600" b="1" u="none" strike="noStrike">
                          <a:effectLst/>
                          <a:latin typeface="Times New Roman" pitchFamily="18" charset="0"/>
                          <a:cs typeface="Times New Roman" pitchFamily="18" charset="0"/>
                        </a:rPr>
                        <a:t>370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1196</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407</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1218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0</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318</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a:effectLst/>
                          <a:latin typeface="Times New Roman" pitchFamily="18" charset="0"/>
                          <a:cs typeface="Times New Roman" pitchFamily="18" charset="0"/>
                        </a:rPr>
                        <a:t>1267</a:t>
                      </a:r>
                      <a:endParaRPr lang="en-IN" sz="1600" b="1" i="0" u="none" strike="noStrike">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dirty="0">
                          <a:effectLst/>
                          <a:latin typeface="Times New Roman" pitchFamily="18" charset="0"/>
                          <a:cs typeface="Times New Roman" pitchFamily="18" charset="0"/>
                        </a:rPr>
                        <a:t>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dirty="0">
                          <a:effectLst/>
                          <a:latin typeface="Times New Roman" pitchFamily="18" charset="0"/>
                          <a:cs typeface="Times New Roman" pitchFamily="18" charset="0"/>
                        </a:rPr>
                        <a:t>374</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nchor="b"/>
                </a:tc>
                <a:tc>
                  <a:txBody>
                    <a:bodyPr/>
                    <a:lstStyle/>
                    <a:p>
                      <a:pPr algn="r" fontAlgn="b"/>
                      <a:r>
                        <a:rPr lang="en-IN" sz="1600" b="1" u="none" strike="noStrike" dirty="0">
                          <a:effectLst/>
                          <a:latin typeface="Times New Roman" pitchFamily="18" charset="0"/>
                          <a:cs typeface="Times New Roman" pitchFamily="18" charset="0"/>
                        </a:rPr>
                        <a:t>1700</a:t>
                      </a:r>
                      <a:endParaRPr lang="en-IN" sz="1600" b="1" i="0" u="none" strike="noStrike" dirty="0">
                        <a:solidFill>
                          <a:srgbClr val="000000"/>
                        </a:solidFill>
                        <a:effectLst/>
                        <a:latin typeface="Times New Roman" pitchFamily="18" charset="0"/>
                        <a:cs typeface="Times New Roman" pitchFamily="18" charset="0"/>
                      </a:endParaRPr>
                    </a:p>
                  </a:txBody>
                  <a:tcPr marL="9525" marR="9525" marT="9525" marB="0" anchor="b"/>
                </a:tc>
              </a:tr>
            </a:tbl>
          </a:graphicData>
        </a:graphic>
      </p:graphicFrame>
    </p:spTree>
    <p:extLst>
      <p:ext uri="{BB962C8B-B14F-4D97-AF65-F5344CB8AC3E}">
        <p14:creationId xmlns:p14="http://schemas.microsoft.com/office/powerpoint/2010/main" val="18112144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58200" cy="715962"/>
          </a:xfrm>
          <a:solidFill>
            <a:schemeClr val="tx2">
              <a:lumMod val="40000"/>
              <a:lumOff val="60000"/>
            </a:schemeClr>
          </a:solidFill>
        </p:spPr>
        <p:txBody>
          <a:bodyPr>
            <a:noAutofit/>
          </a:bodyPr>
          <a:lstStyle/>
          <a:p>
            <a:r>
              <a:rPr lang="en-US" sz="3200" b="1" dirty="0" smtClean="0">
                <a:latin typeface="Times New Roman" pitchFamily="18" charset="0"/>
                <a:cs typeface="Times New Roman" pitchFamily="18" charset="0"/>
              </a:rPr>
              <a:t> </a:t>
            </a:r>
            <a:r>
              <a:rPr lang="en-US" sz="3200" b="1" dirty="0" smtClean="0">
                <a:solidFill>
                  <a:schemeClr val="bg1"/>
                </a:solidFill>
                <a:latin typeface="Times New Roman" pitchFamily="18" charset="0"/>
                <a:cs typeface="Times New Roman" pitchFamily="18" charset="0"/>
              </a:rPr>
              <a:t>Demand </a:t>
            </a:r>
            <a:r>
              <a:rPr lang="en-US" sz="3200" b="1" dirty="0">
                <a:solidFill>
                  <a:schemeClr val="bg1"/>
                </a:solidFill>
                <a:latin typeface="Times New Roman" pitchFamily="18" charset="0"/>
                <a:cs typeface="Times New Roman" pitchFamily="18" charset="0"/>
              </a:rPr>
              <a:t>S</a:t>
            </a:r>
            <a:r>
              <a:rPr lang="en-US" sz="3200" b="1" dirty="0" smtClean="0">
                <a:solidFill>
                  <a:schemeClr val="bg1"/>
                </a:solidFill>
                <a:latin typeface="Times New Roman" pitchFamily="18" charset="0"/>
                <a:cs typeface="Times New Roman" pitchFamily="18" charset="0"/>
              </a:rPr>
              <a:t>ide Management </a:t>
            </a:r>
            <a:endParaRPr lang="en-US" sz="3200" b="1" dirty="0">
              <a:solidFill>
                <a:schemeClr val="bg1"/>
              </a:solidFill>
              <a:latin typeface="Times New Roman" pitchFamily="18" charset="0"/>
              <a:ea typeface="+mn-ea"/>
              <a:cs typeface="Times New Roman" pitchFamily="18" charset="0"/>
            </a:endParaRPr>
          </a:p>
        </p:txBody>
      </p:sp>
      <p:sp>
        <p:nvSpPr>
          <p:cNvPr id="3" name="Content Placeholder 2"/>
          <p:cNvSpPr>
            <a:spLocks noGrp="1"/>
          </p:cNvSpPr>
          <p:nvPr>
            <p:ph idx="1"/>
          </p:nvPr>
        </p:nvSpPr>
        <p:spPr>
          <a:xfrm>
            <a:off x="457200" y="990600"/>
            <a:ext cx="8229600" cy="5364163"/>
          </a:xfrm>
        </p:spPr>
        <p:txBody>
          <a:bodyPr>
            <a:normAutofit/>
          </a:bodyPr>
          <a:lstStyle/>
          <a:p>
            <a:pPr marL="0" indent="0" algn="just">
              <a:buNone/>
            </a:pPr>
            <a:r>
              <a:rPr lang="en-US" sz="2400" dirty="0" smtClean="0">
                <a:latin typeface="Times New Roman" pitchFamily="18" charset="0"/>
                <a:cs typeface="Times New Roman" pitchFamily="18" charset="0"/>
              </a:rPr>
              <a:t>Present issues in Maharashtra</a:t>
            </a:r>
          </a:p>
          <a:p>
            <a:pPr algn="just"/>
            <a:r>
              <a:rPr lang="en-US" sz="2400" dirty="0" smtClean="0">
                <a:latin typeface="Times New Roman" pitchFamily="18" charset="0"/>
                <a:cs typeface="Times New Roman" pitchFamily="18" charset="0"/>
              </a:rPr>
              <a:t>Not actively promoted by Utilities</a:t>
            </a:r>
          </a:p>
          <a:p>
            <a:pPr marL="0" indent="0" algn="just">
              <a:buNone/>
            </a:pPr>
            <a:r>
              <a:rPr lang="en-US" sz="2400" dirty="0" smtClean="0">
                <a:latin typeface="Times New Roman" pitchFamily="18" charset="0"/>
                <a:cs typeface="Times New Roman" pitchFamily="18" charset="0"/>
              </a:rPr>
              <a:t> </a:t>
            </a:r>
          </a:p>
          <a:p>
            <a:pPr marL="0" indent="0" algn="just">
              <a:buNone/>
            </a:pPr>
            <a:endParaRPr lang="en-US" sz="2400" dirty="0" smtClean="0">
              <a:latin typeface="Times New Roman" pitchFamily="18" charset="0"/>
              <a:cs typeface="Times New Roman" pitchFamily="18" charset="0"/>
            </a:endParaRPr>
          </a:p>
          <a:p>
            <a:pPr marL="0" indent="0" algn="just">
              <a:buNone/>
            </a:pPr>
            <a:endParaRPr lang="en-US" sz="2400" dirty="0">
              <a:latin typeface="Times New Roman" pitchFamily="18" charset="0"/>
              <a:cs typeface="Times New Roman" pitchFamily="18" charset="0"/>
            </a:endParaRPr>
          </a:p>
          <a:p>
            <a:pPr marL="0" indent="0" algn="just">
              <a:buNone/>
            </a:pPr>
            <a:endParaRPr lang="en-US" sz="2400" dirty="0" smtClean="0">
              <a:latin typeface="Times New Roman" pitchFamily="18" charset="0"/>
              <a:cs typeface="Times New Roman" pitchFamily="18" charset="0"/>
            </a:endParaRPr>
          </a:p>
          <a:p>
            <a:pPr algn="just"/>
            <a:endParaRPr lang="en-US" sz="2000" dirty="0" smtClean="0">
              <a:latin typeface="Times New Roman" pitchFamily="18" charset="0"/>
              <a:cs typeface="Times New Roman" pitchFamily="18" charset="0"/>
            </a:endParaRPr>
          </a:p>
        </p:txBody>
      </p:sp>
      <p:sp>
        <p:nvSpPr>
          <p:cNvPr id="5" name="Left Arrow 4">
            <a:hlinkClick r:id="rId2" action="ppaction://hlinksldjump"/>
          </p:cNvPr>
          <p:cNvSpPr/>
          <p:nvPr/>
        </p:nvSpPr>
        <p:spPr>
          <a:xfrm>
            <a:off x="7772400" y="5715000"/>
            <a:ext cx="838200" cy="45720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IN"/>
          </a:p>
        </p:txBody>
      </p:sp>
    </p:spTree>
    <p:extLst>
      <p:ext uri="{BB962C8B-B14F-4D97-AF65-F5344CB8AC3E}">
        <p14:creationId xmlns:p14="http://schemas.microsoft.com/office/powerpoint/2010/main" val="2403909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endParaRPr lang="en-US" dirty="0" smtClean="0"/>
          </a:p>
          <a:p>
            <a:pPr algn="ctr">
              <a:buNone/>
            </a:pPr>
            <a:endParaRPr lang="en-US" dirty="0" smtClean="0"/>
          </a:p>
          <a:p>
            <a:pPr algn="ctr">
              <a:buNone/>
            </a:pPr>
            <a:endParaRPr lang="en-US" dirty="0" smtClean="0"/>
          </a:p>
          <a:p>
            <a:pPr algn="ctr">
              <a:buNone/>
            </a:pPr>
            <a:r>
              <a:rPr lang="en-US" sz="4000" b="1" dirty="0" smtClean="0">
                <a:latin typeface="Times New Roman" pitchFamily="18" charset="0"/>
                <a:cs typeface="Times New Roman" pitchFamily="18" charset="0"/>
              </a:rPr>
              <a:t>Thank You</a:t>
            </a:r>
            <a:endParaRPr lang="en-US" sz="4000" b="1" dirty="0">
              <a:latin typeface="Times New Roman" pitchFamily="18" charset="0"/>
              <a:cs typeface="Times New Roman" pitchFamily="18" charset="0"/>
            </a:endParaRPr>
          </a:p>
        </p:txBody>
      </p:sp>
    </p:spTree>
    <p:extLst>
      <p:ext uri="{BB962C8B-B14F-4D97-AF65-F5344CB8AC3E}">
        <p14:creationId xmlns:p14="http://schemas.microsoft.com/office/powerpoint/2010/main" val="347005986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b="1" dirty="0" smtClean="0">
                <a:solidFill>
                  <a:schemeClr val="bg1"/>
                </a:solidFill>
                <a:latin typeface="Times New Roman" pitchFamily="18" charset="0"/>
                <a:cs typeface="Times New Roman" pitchFamily="18" charset="0"/>
              </a:rPr>
              <a:t>Regulations Notified by MERC</a:t>
            </a:r>
            <a:endParaRPr lang="en-US" sz="3200" b="1" dirty="0">
              <a:solidFill>
                <a:schemeClr val="bg1"/>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228440814"/>
              </p:ext>
            </p:extLst>
          </p:nvPr>
        </p:nvGraphicFramePr>
        <p:xfrm>
          <a:off x="228600" y="1143000"/>
          <a:ext cx="8534400" cy="5486400"/>
        </p:xfrm>
        <a:graphic>
          <a:graphicData uri="http://schemas.openxmlformats.org/drawingml/2006/table">
            <a:tbl>
              <a:tblPr firstRow="1" firstCol="1" bandRow="1">
                <a:tableStyleId>{5C22544A-7EE6-4342-B048-85BDC9FD1C3A}</a:tableStyleId>
              </a:tblPr>
              <a:tblGrid>
                <a:gridCol w="478986"/>
                <a:gridCol w="8055414"/>
              </a:tblGrid>
              <a:tr h="517358">
                <a:tc>
                  <a:txBody>
                    <a:bodyPr/>
                    <a:lstStyle/>
                    <a:p>
                      <a:pPr marL="0" marR="0" algn="ctr">
                        <a:lnSpc>
                          <a:spcPct val="115000"/>
                        </a:lnSpc>
                        <a:spcBef>
                          <a:spcPts val="0"/>
                        </a:spcBef>
                        <a:spcAft>
                          <a:spcPts val="0"/>
                        </a:spcAft>
                      </a:pPr>
                      <a:r>
                        <a:rPr lang="en-US" sz="1600" dirty="0">
                          <a:effectLst/>
                        </a:rPr>
                        <a:t>1</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Procedural Regulations</a:t>
                      </a:r>
                      <a:endParaRPr lang="en-US" sz="1600" dirty="0">
                        <a:effectLst/>
                        <a:latin typeface="Times New Roman" pitchFamily="18" charset="0"/>
                        <a:ea typeface="Calibri"/>
                        <a:cs typeface="Times New Roman" pitchFamily="18" charset="0"/>
                      </a:endParaRPr>
                    </a:p>
                  </a:txBody>
                  <a:tcPr marL="68580" marR="68580" marT="0" marB="0"/>
                </a:tc>
              </a:tr>
              <a:tr h="525980">
                <a:tc>
                  <a:txBody>
                    <a:bodyPr/>
                    <a:lstStyle/>
                    <a:p>
                      <a:pPr marL="0" marR="0" algn="r">
                        <a:lnSpc>
                          <a:spcPct val="115000"/>
                        </a:lnSpc>
                        <a:spcBef>
                          <a:spcPts val="0"/>
                        </a:spcBef>
                        <a:spcAft>
                          <a:spcPts val="0"/>
                        </a:spcAft>
                      </a:pPr>
                      <a:r>
                        <a:rPr lang="en-US" sz="1600" dirty="0" err="1">
                          <a:effectLst/>
                        </a:rPr>
                        <a:t>i</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(State Advisory Committee) Regulations, </a:t>
                      </a:r>
                      <a:r>
                        <a:rPr lang="en-US" sz="1600" dirty="0" smtClean="0">
                          <a:effectLst/>
                          <a:latin typeface="Times New Roman" pitchFamily="18" charset="0"/>
                          <a:cs typeface="Times New Roman" pitchFamily="18" charset="0"/>
                        </a:rPr>
                        <a:t>2000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492869">
                <a:tc>
                  <a:txBody>
                    <a:bodyPr/>
                    <a:lstStyle/>
                    <a:p>
                      <a:pPr marL="0" marR="0" algn="r">
                        <a:lnSpc>
                          <a:spcPct val="115000"/>
                        </a:lnSpc>
                        <a:spcBef>
                          <a:spcPts val="0"/>
                        </a:spcBef>
                        <a:spcAft>
                          <a:spcPts val="0"/>
                        </a:spcAft>
                      </a:pPr>
                      <a:r>
                        <a:rPr lang="en-US" sz="1600">
                          <a:effectLst/>
                        </a:rPr>
                        <a:t>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(Conduct of Business) Regulations, 2004</a:t>
                      </a:r>
                      <a:endParaRPr lang="en-US" sz="1600" dirty="0">
                        <a:effectLst/>
                        <a:latin typeface="Times New Roman" pitchFamily="18" charset="0"/>
                        <a:ea typeface="Calibri"/>
                        <a:cs typeface="Times New Roman" pitchFamily="18" charset="0"/>
                      </a:endParaRPr>
                    </a:p>
                  </a:txBody>
                  <a:tcPr marL="68580" marR="68580" marT="0" marB="0"/>
                </a:tc>
              </a:tr>
              <a:tr h="557022">
                <a:tc>
                  <a:txBody>
                    <a:bodyPr/>
                    <a:lstStyle/>
                    <a:p>
                      <a:pPr marL="0" marR="0" algn="r">
                        <a:lnSpc>
                          <a:spcPct val="115000"/>
                        </a:lnSpc>
                        <a:spcBef>
                          <a:spcPts val="0"/>
                        </a:spcBef>
                        <a:spcAft>
                          <a:spcPts val="0"/>
                        </a:spcAft>
                      </a:pPr>
                      <a:r>
                        <a:rPr lang="en-US" sz="1600">
                          <a:effectLst/>
                        </a:rPr>
                        <a:t>iii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(Terms &amp; Conditions of Appointment of Consultants) Regulations, 2004</a:t>
                      </a:r>
                      <a:endParaRPr lang="en-US" sz="1600" dirty="0">
                        <a:effectLst/>
                        <a:latin typeface="Times New Roman" pitchFamily="18" charset="0"/>
                        <a:ea typeface="Calibri"/>
                        <a:cs typeface="Times New Roman" pitchFamily="18" charset="0"/>
                      </a:endParaRPr>
                    </a:p>
                  </a:txBody>
                  <a:tcPr marL="68580" marR="68580" marT="0" marB="0"/>
                </a:tc>
              </a:tr>
              <a:tr h="492869">
                <a:tc>
                  <a:txBody>
                    <a:bodyPr/>
                    <a:lstStyle/>
                    <a:p>
                      <a:pPr marL="0" marR="0" algn="r">
                        <a:lnSpc>
                          <a:spcPct val="115000"/>
                        </a:lnSpc>
                        <a:spcBef>
                          <a:spcPts val="0"/>
                        </a:spcBef>
                        <a:spcAft>
                          <a:spcPts val="0"/>
                        </a:spcAft>
                      </a:pPr>
                      <a:r>
                        <a:rPr lang="en-US" sz="1600">
                          <a:effectLst/>
                        </a:rPr>
                        <a:t>iv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(Procedure for filing appeal before the Appellate Authority) Regulations, 2004</a:t>
                      </a:r>
                      <a:endParaRPr lang="en-US" sz="1600" dirty="0">
                        <a:effectLst/>
                        <a:latin typeface="Times New Roman" pitchFamily="18" charset="0"/>
                        <a:ea typeface="Calibri"/>
                        <a:cs typeface="Times New Roman" pitchFamily="18" charset="0"/>
                      </a:endParaRPr>
                    </a:p>
                  </a:txBody>
                  <a:tcPr marL="68580" marR="68580" marT="0" marB="0"/>
                </a:tc>
              </a:tr>
              <a:tr h="492869">
                <a:tc>
                  <a:txBody>
                    <a:bodyPr/>
                    <a:lstStyle/>
                    <a:p>
                      <a:pPr marL="0" marR="0" algn="r">
                        <a:lnSpc>
                          <a:spcPct val="115000"/>
                        </a:lnSpc>
                        <a:spcBef>
                          <a:spcPts val="0"/>
                        </a:spcBef>
                        <a:spcAft>
                          <a:spcPts val="0"/>
                        </a:spcAft>
                      </a:pPr>
                      <a:r>
                        <a:rPr lang="en-US" sz="1600">
                          <a:effectLst/>
                        </a:rPr>
                        <a:t>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(Fees &amp; Charges) Regulations, 2004</a:t>
                      </a:r>
                      <a:endParaRPr lang="en-US" sz="1600" dirty="0">
                        <a:effectLst/>
                        <a:latin typeface="Times New Roman" pitchFamily="18" charset="0"/>
                        <a:ea typeface="Calibri"/>
                        <a:cs typeface="Times New Roman" pitchFamily="18" charset="0"/>
                      </a:endParaRPr>
                    </a:p>
                  </a:txBody>
                  <a:tcPr marL="68580" marR="68580" marT="0" marB="0"/>
                </a:tc>
              </a:tr>
              <a:tr h="693258">
                <a:tc>
                  <a:txBody>
                    <a:bodyPr/>
                    <a:lstStyle/>
                    <a:p>
                      <a:pPr marL="0" marR="0" algn="r">
                        <a:lnSpc>
                          <a:spcPct val="115000"/>
                        </a:lnSpc>
                        <a:spcBef>
                          <a:spcPts val="0"/>
                        </a:spcBef>
                        <a:spcAft>
                          <a:spcPts val="0"/>
                        </a:spcAft>
                      </a:pPr>
                      <a:r>
                        <a:rPr lang="en-US" sz="1600">
                          <a:effectLst/>
                        </a:rPr>
                        <a:t>vi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(Standing Legal Counsel Terms &amp; Conditions of Appointment) Regulations, 2004</a:t>
                      </a:r>
                      <a:endParaRPr lang="en-US" sz="1600" dirty="0">
                        <a:effectLst/>
                        <a:latin typeface="Times New Roman" pitchFamily="18" charset="0"/>
                        <a:ea typeface="Calibri"/>
                        <a:cs typeface="Times New Roman" pitchFamily="18" charset="0"/>
                      </a:endParaRPr>
                    </a:p>
                  </a:txBody>
                  <a:tcPr marL="68580" marR="68580" marT="0" marB="0"/>
                </a:tc>
              </a:tr>
              <a:tr h="525980">
                <a:tc>
                  <a:txBody>
                    <a:bodyPr/>
                    <a:lstStyle/>
                    <a:p>
                      <a:pPr marL="0" marR="0" algn="r">
                        <a:lnSpc>
                          <a:spcPct val="115000"/>
                        </a:lnSpc>
                        <a:spcBef>
                          <a:spcPts val="0"/>
                        </a:spcBef>
                        <a:spcAft>
                          <a:spcPts val="0"/>
                        </a:spcAft>
                      </a:pPr>
                      <a:r>
                        <a:rPr lang="en-US" sz="1600">
                          <a:effectLst/>
                        </a:rPr>
                        <a:t>vii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(Recruitment and Conditions of Service of Employees) Regulations, 2007</a:t>
                      </a:r>
                      <a:endParaRPr lang="en-US" sz="1600" dirty="0">
                        <a:effectLst/>
                        <a:latin typeface="Times New Roman" pitchFamily="18" charset="0"/>
                        <a:ea typeface="Calibri"/>
                        <a:cs typeface="Times New Roman" pitchFamily="18" charset="0"/>
                      </a:endParaRPr>
                    </a:p>
                  </a:txBody>
                  <a:tcPr marL="68580" marR="68580" marT="0" marB="0"/>
                </a:tc>
              </a:tr>
              <a:tr h="693258">
                <a:tc>
                  <a:txBody>
                    <a:bodyPr/>
                    <a:lstStyle/>
                    <a:p>
                      <a:pPr marL="0" marR="0" algn="r">
                        <a:lnSpc>
                          <a:spcPct val="115000"/>
                        </a:lnSpc>
                        <a:spcBef>
                          <a:spcPts val="0"/>
                        </a:spcBef>
                        <a:spcAft>
                          <a:spcPts val="0"/>
                        </a:spcAft>
                      </a:pPr>
                      <a:r>
                        <a:rPr lang="en-US" sz="1600">
                          <a:effectLst/>
                        </a:rPr>
                        <a:t>viii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(Recruitment and Conditions of Service of Employees (Amendment) Regulations, 2011.</a:t>
                      </a:r>
                      <a:endParaRPr lang="en-US" sz="1600" dirty="0">
                        <a:effectLst/>
                        <a:latin typeface="Times New Roman" pitchFamily="18" charset="0"/>
                        <a:ea typeface="Calibri"/>
                        <a:cs typeface="Times New Roman" pitchFamily="18" charset="0"/>
                      </a:endParaRPr>
                    </a:p>
                  </a:txBody>
                  <a:tcPr marL="68580" marR="68580" marT="0" marB="0"/>
                </a:tc>
              </a:tr>
              <a:tr h="494937">
                <a:tc>
                  <a:txBody>
                    <a:bodyPr/>
                    <a:lstStyle/>
                    <a:p>
                      <a:pPr marL="0" marR="0" algn="r">
                        <a:lnSpc>
                          <a:spcPct val="115000"/>
                        </a:lnSpc>
                        <a:spcBef>
                          <a:spcPts val="0"/>
                        </a:spcBef>
                        <a:spcAft>
                          <a:spcPts val="0"/>
                        </a:spcAft>
                      </a:pPr>
                      <a:r>
                        <a:rPr lang="en-US" sz="1600">
                          <a:effectLst/>
                        </a:rPr>
                        <a:t>ix</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MERC(Authorized Consumer Representatives) Regulations,2012</a:t>
                      </a:r>
                      <a:endParaRPr lang="en-US" sz="1600"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180258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dirty="0" smtClean="0">
                <a:solidFill>
                  <a:schemeClr val="bg1"/>
                </a:solidFill>
              </a:rPr>
              <a:t>Regulations Notified by MERC</a:t>
            </a:r>
            <a:endParaRPr lang="en-US" sz="3200"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291203458"/>
              </p:ext>
            </p:extLst>
          </p:nvPr>
        </p:nvGraphicFramePr>
        <p:xfrm>
          <a:off x="304800" y="1295400"/>
          <a:ext cx="8382000" cy="4988170"/>
        </p:xfrm>
        <a:graphic>
          <a:graphicData uri="http://schemas.openxmlformats.org/drawingml/2006/table">
            <a:tbl>
              <a:tblPr firstRow="1" firstCol="1" bandRow="1">
                <a:tableStyleId>{5C22544A-7EE6-4342-B048-85BDC9FD1C3A}</a:tableStyleId>
              </a:tblPr>
              <a:tblGrid>
                <a:gridCol w="470432"/>
                <a:gridCol w="7911568"/>
              </a:tblGrid>
              <a:tr h="424351">
                <a:tc>
                  <a:txBody>
                    <a:bodyPr/>
                    <a:lstStyle/>
                    <a:p>
                      <a:pPr marL="0" marR="0" algn="ctr">
                        <a:lnSpc>
                          <a:spcPct val="115000"/>
                        </a:lnSpc>
                        <a:spcBef>
                          <a:spcPts val="0"/>
                        </a:spcBef>
                        <a:spcAft>
                          <a:spcPts val="0"/>
                        </a:spcAft>
                      </a:pPr>
                      <a:r>
                        <a:rPr lang="en-US" sz="2000" dirty="0">
                          <a:solidFill>
                            <a:schemeClr val="tx1"/>
                          </a:solidFill>
                          <a:effectLst/>
                        </a:rPr>
                        <a:t>2</a:t>
                      </a:r>
                      <a:endParaRPr lang="en-US" sz="2000" dirty="0">
                        <a:solidFill>
                          <a:schemeClr val="tx1"/>
                        </a:solidFill>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2000" dirty="0">
                          <a:solidFill>
                            <a:schemeClr val="tx1"/>
                          </a:solidFill>
                          <a:effectLst/>
                          <a:hlinkClick r:id="rId2" action="ppaction://hlinksldjump"/>
                        </a:rPr>
                        <a:t>Tariff Regulations</a:t>
                      </a:r>
                      <a:endParaRPr lang="en-US" sz="2000" dirty="0">
                        <a:solidFill>
                          <a:schemeClr val="tx1"/>
                        </a:solidFill>
                        <a:effectLst/>
                        <a:latin typeface="Calibri"/>
                        <a:ea typeface="Calibri"/>
                        <a:cs typeface="Times New Roman"/>
                      </a:endParaRPr>
                    </a:p>
                  </a:txBody>
                  <a:tcPr marL="68580" marR="68580" marT="0" marB="0"/>
                </a:tc>
              </a:tr>
              <a:tr h="482217">
                <a:tc>
                  <a:txBody>
                    <a:bodyPr/>
                    <a:lstStyle/>
                    <a:p>
                      <a:pPr marL="0" marR="0" algn="r">
                        <a:lnSpc>
                          <a:spcPct val="115000"/>
                        </a:lnSpc>
                        <a:spcBef>
                          <a:spcPts val="0"/>
                        </a:spcBef>
                        <a:spcAft>
                          <a:spcPts val="0"/>
                        </a:spcAft>
                      </a:pPr>
                      <a:r>
                        <a:rPr lang="en-US" sz="1600" dirty="0" err="1">
                          <a:effectLst/>
                        </a:rPr>
                        <a:t>i</a:t>
                      </a:r>
                      <a:r>
                        <a:rPr lang="en-US" sz="1600" dirty="0">
                          <a:effectLst/>
                        </a:rPr>
                        <a:t>.</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(Terms &amp; Conditions of Tariff) Regulations, 2005                       </a:t>
                      </a:r>
                      <a:r>
                        <a:rPr lang="en-US" sz="1600" dirty="0" smtClean="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461252">
                <a:tc>
                  <a:txBody>
                    <a:bodyPr/>
                    <a:lstStyle/>
                    <a:p>
                      <a:pPr marL="0" marR="0" algn="r">
                        <a:lnSpc>
                          <a:spcPct val="115000"/>
                        </a:lnSpc>
                        <a:spcBef>
                          <a:spcPts val="0"/>
                        </a:spcBef>
                        <a:spcAft>
                          <a:spcPts val="0"/>
                        </a:spcAft>
                      </a:pPr>
                      <a:r>
                        <a:rPr lang="en-US" sz="1600">
                          <a:effectLst/>
                        </a:rPr>
                        <a:t>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(Terms and Conditions of Tariff) (Amendment) Regulations, </a:t>
                      </a:r>
                      <a:r>
                        <a:rPr lang="en-US" sz="1600" dirty="0" smtClean="0">
                          <a:effectLst/>
                          <a:latin typeface="Times New Roman" pitchFamily="18" charset="0"/>
                          <a:cs typeface="Times New Roman" pitchFamily="18" charset="0"/>
                        </a:rPr>
                        <a:t>2011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524150">
                <a:tc>
                  <a:txBody>
                    <a:bodyPr/>
                    <a:lstStyle/>
                    <a:p>
                      <a:pPr marL="0" marR="0" algn="r">
                        <a:lnSpc>
                          <a:spcPct val="115000"/>
                        </a:lnSpc>
                        <a:spcBef>
                          <a:spcPts val="0"/>
                        </a:spcBef>
                        <a:spcAft>
                          <a:spcPts val="0"/>
                        </a:spcAft>
                      </a:pPr>
                      <a:r>
                        <a:rPr lang="en-US" sz="1600">
                          <a:effectLst/>
                        </a:rPr>
                        <a:t>iii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(Multi Year Tariff) Regulations, 2011                                          </a:t>
                      </a:r>
                      <a:r>
                        <a:rPr lang="en-US" sz="1600" dirty="0" smtClean="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545115">
                <a:tc>
                  <a:txBody>
                    <a:bodyPr/>
                    <a:lstStyle/>
                    <a:p>
                      <a:pPr marL="0" marR="0" algn="r">
                        <a:lnSpc>
                          <a:spcPct val="115000"/>
                        </a:lnSpc>
                        <a:spcBef>
                          <a:spcPts val="0"/>
                        </a:spcBef>
                        <a:spcAft>
                          <a:spcPts val="0"/>
                        </a:spcAft>
                      </a:pPr>
                      <a:r>
                        <a:rPr lang="en-US" sz="1600">
                          <a:effectLst/>
                        </a:rPr>
                        <a:t>iv.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3942080" algn="l"/>
                        </a:tabLst>
                      </a:pPr>
                      <a:r>
                        <a:rPr lang="en-US" sz="1600" dirty="0">
                          <a:effectLst/>
                          <a:latin typeface="Times New Roman" pitchFamily="18" charset="0"/>
                          <a:cs typeface="Times New Roman" pitchFamily="18" charset="0"/>
                        </a:rPr>
                        <a:t>MERC ( Multi Year Tariff) First Amendment Regulations, 2011	  </a:t>
                      </a:r>
                      <a:r>
                        <a:rPr lang="en-US" sz="1600" dirty="0" smtClean="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503183">
                <a:tc>
                  <a:txBody>
                    <a:bodyPr/>
                    <a:lstStyle/>
                    <a:p>
                      <a:pPr marL="0" marR="0" algn="r">
                        <a:lnSpc>
                          <a:spcPct val="115000"/>
                        </a:lnSpc>
                        <a:spcBef>
                          <a:spcPts val="0"/>
                        </a:spcBef>
                        <a:spcAft>
                          <a:spcPts val="0"/>
                        </a:spcAft>
                      </a:pPr>
                      <a:r>
                        <a:rPr lang="en-US" sz="1600">
                          <a:effectLst/>
                        </a:rPr>
                        <a:t>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(Uniform Recording, Maintenance and Reporting of Information) Regulations, 2009</a:t>
                      </a:r>
                      <a:endParaRPr lang="en-US" sz="1600" dirty="0">
                        <a:effectLst/>
                        <a:latin typeface="Times New Roman" pitchFamily="18" charset="0"/>
                        <a:ea typeface="Calibri"/>
                        <a:cs typeface="Times New Roman" pitchFamily="18" charset="0"/>
                      </a:endParaRPr>
                    </a:p>
                  </a:txBody>
                  <a:tcPr marL="68580" marR="68580" marT="0" marB="0"/>
                </a:tc>
              </a:tr>
              <a:tr h="503183">
                <a:tc>
                  <a:txBody>
                    <a:bodyPr/>
                    <a:lstStyle/>
                    <a:p>
                      <a:pPr marL="0" marR="0" algn="r">
                        <a:lnSpc>
                          <a:spcPct val="115000"/>
                        </a:lnSpc>
                        <a:spcBef>
                          <a:spcPts val="0"/>
                        </a:spcBef>
                        <a:spcAft>
                          <a:spcPts val="0"/>
                        </a:spcAft>
                      </a:pPr>
                      <a:r>
                        <a:rPr lang="en-US" sz="1600">
                          <a:effectLst/>
                        </a:rPr>
                        <a:t>vi.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 Multi Year Tariff) Second Amendment Regulations, 2013        </a:t>
                      </a:r>
                      <a:r>
                        <a:rPr lang="en-US" sz="1600" dirty="0" smtClean="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503183">
                <a:tc>
                  <a:txBody>
                    <a:bodyPr/>
                    <a:lstStyle/>
                    <a:p>
                      <a:pPr marL="0" marR="0" algn="r">
                        <a:lnSpc>
                          <a:spcPct val="115000"/>
                        </a:lnSpc>
                        <a:spcBef>
                          <a:spcPts val="0"/>
                        </a:spcBef>
                        <a:spcAft>
                          <a:spcPts val="0"/>
                        </a:spcAft>
                      </a:pPr>
                      <a:r>
                        <a:rPr lang="en-US" sz="1600">
                          <a:effectLst/>
                        </a:rPr>
                        <a:t>vii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tabLst>
                          <a:tab pos="3968115" algn="l"/>
                        </a:tabLst>
                      </a:pPr>
                      <a:r>
                        <a:rPr lang="en-US" sz="1600" dirty="0">
                          <a:effectLst/>
                          <a:latin typeface="Times New Roman" pitchFamily="18" charset="0"/>
                          <a:cs typeface="Times New Roman" pitchFamily="18" charset="0"/>
                        </a:rPr>
                        <a:t>MERC (Multi Year Tariff) (Third Amendment) Regulations, 2014	  </a:t>
                      </a:r>
                      <a:r>
                        <a:rPr lang="en-US" sz="1600" dirty="0" smtClean="0">
                          <a:effectLst/>
                          <a:latin typeface="Times New Roman" pitchFamily="18" charset="0"/>
                          <a:cs typeface="Times New Roman" pitchFamily="18" charset="0"/>
                        </a:rPr>
                        <a:t>               </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503183">
                <a:tc>
                  <a:txBody>
                    <a:bodyPr/>
                    <a:lstStyle/>
                    <a:p>
                      <a:pPr marL="0" marR="0" algn="r">
                        <a:lnSpc>
                          <a:spcPct val="115000"/>
                        </a:lnSpc>
                        <a:spcBef>
                          <a:spcPts val="0"/>
                        </a:spcBef>
                        <a:spcAft>
                          <a:spcPts val="0"/>
                        </a:spcAft>
                      </a:pPr>
                      <a:r>
                        <a:rPr lang="en-US" sz="1600">
                          <a:effectLst/>
                        </a:rPr>
                        <a:t>viii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(Multi Year Tariff) Regulations, 2015</a:t>
                      </a:r>
                      <a:endParaRPr lang="en-US" sz="1600" dirty="0">
                        <a:effectLst/>
                        <a:latin typeface="Times New Roman" pitchFamily="18" charset="0"/>
                        <a:ea typeface="Calibri"/>
                        <a:cs typeface="Times New Roman" pitchFamily="18" charset="0"/>
                      </a:endParaRPr>
                    </a:p>
                  </a:txBody>
                  <a:tcPr marL="68580" marR="68580" marT="0" marB="0"/>
                </a:tc>
              </a:tr>
              <a:tr h="503183">
                <a:tc>
                  <a:txBody>
                    <a:bodyPr/>
                    <a:lstStyle/>
                    <a:p>
                      <a:pPr marL="0" marR="0" algn="r">
                        <a:lnSpc>
                          <a:spcPct val="115000"/>
                        </a:lnSpc>
                        <a:spcBef>
                          <a:spcPts val="0"/>
                        </a:spcBef>
                        <a:spcAft>
                          <a:spcPts val="0"/>
                        </a:spcAft>
                      </a:pPr>
                      <a:r>
                        <a:rPr lang="en-US" sz="1600">
                          <a:effectLst/>
                        </a:rPr>
                        <a:t>ix</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(Implementation of Scheme for utilization of Gas-based power generation capacity) Regulations, 2016</a:t>
                      </a:r>
                      <a:endParaRPr lang="en-US" sz="1600"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4064442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b="1" dirty="0" smtClean="0">
                <a:solidFill>
                  <a:schemeClr val="bg1"/>
                </a:solidFill>
                <a:latin typeface="Times New Roman" pitchFamily="18" charset="0"/>
                <a:cs typeface="Times New Roman" pitchFamily="18" charset="0"/>
              </a:rPr>
              <a:t>Regulations Notified by MERC</a:t>
            </a:r>
            <a:endParaRPr lang="en-US" sz="3200" b="1" dirty="0">
              <a:solidFill>
                <a:schemeClr val="bg1"/>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062074558"/>
              </p:ext>
            </p:extLst>
          </p:nvPr>
        </p:nvGraphicFramePr>
        <p:xfrm>
          <a:off x="304800" y="1066805"/>
          <a:ext cx="8610600" cy="5573418"/>
        </p:xfrm>
        <a:graphic>
          <a:graphicData uri="http://schemas.openxmlformats.org/drawingml/2006/table">
            <a:tbl>
              <a:tblPr firstRow="1" firstCol="1" bandRow="1">
                <a:tableStyleId>{5C22544A-7EE6-4342-B048-85BDC9FD1C3A}</a:tableStyleId>
              </a:tblPr>
              <a:tblGrid>
                <a:gridCol w="483263"/>
                <a:gridCol w="8127337"/>
              </a:tblGrid>
              <a:tr h="192985">
                <a:tc>
                  <a:txBody>
                    <a:bodyPr/>
                    <a:lstStyle/>
                    <a:p>
                      <a:pPr marL="0" marR="0" algn="ctr">
                        <a:lnSpc>
                          <a:spcPct val="115000"/>
                        </a:lnSpc>
                        <a:spcBef>
                          <a:spcPts val="0"/>
                        </a:spcBef>
                        <a:spcAft>
                          <a:spcPts val="0"/>
                        </a:spcAft>
                      </a:pPr>
                      <a:r>
                        <a:rPr lang="en-US" sz="1600" dirty="0">
                          <a:effectLst/>
                        </a:rPr>
                        <a:t>3</a:t>
                      </a:r>
                      <a:endParaRPr lang="en-US" sz="1600" dirty="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600" dirty="0">
                          <a:solidFill>
                            <a:schemeClr val="tx1"/>
                          </a:solidFill>
                          <a:effectLst/>
                        </a:rPr>
                        <a:t> </a:t>
                      </a:r>
                      <a:r>
                        <a:rPr lang="en-US" sz="1600" dirty="0">
                          <a:solidFill>
                            <a:schemeClr val="tx1"/>
                          </a:solidFill>
                          <a:effectLst/>
                          <a:hlinkClick r:id="rId2" action="ppaction://hlinksldjump"/>
                        </a:rPr>
                        <a:t>Licensing</a:t>
                      </a:r>
                      <a:endParaRPr lang="en-US" sz="1600" dirty="0">
                        <a:solidFill>
                          <a:schemeClr val="tx1"/>
                        </a:solidFill>
                        <a:effectLst/>
                        <a:latin typeface="Calibri"/>
                        <a:ea typeface="Calibri"/>
                        <a:cs typeface="Times New Roman"/>
                      </a:endParaRPr>
                    </a:p>
                  </a:txBody>
                  <a:tcPr marL="59705" marR="59705" marT="0" marB="0"/>
                </a:tc>
              </a:tr>
              <a:tr h="200883">
                <a:tc>
                  <a:txBody>
                    <a:bodyPr/>
                    <a:lstStyle/>
                    <a:p>
                      <a:pPr marL="0" marR="0" algn="r">
                        <a:lnSpc>
                          <a:spcPct val="115000"/>
                        </a:lnSpc>
                        <a:spcBef>
                          <a:spcPts val="0"/>
                        </a:spcBef>
                        <a:spcAft>
                          <a:spcPts val="0"/>
                        </a:spcAft>
                      </a:pPr>
                      <a:r>
                        <a:rPr lang="en-US" sz="1400" dirty="0" err="1">
                          <a:effectLst/>
                        </a:rPr>
                        <a:t>i</a:t>
                      </a:r>
                      <a:endParaRPr lang="en-US" sz="1400" dirty="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(Transmission Licence Conditions) Regulations, 2004</a:t>
                      </a:r>
                      <a:endParaRPr lang="en-US" sz="1400" dirty="0">
                        <a:effectLst/>
                        <a:latin typeface="Times New Roman" pitchFamily="18" charset="0"/>
                        <a:ea typeface="Calibri"/>
                        <a:cs typeface="Times New Roman" pitchFamily="18" charset="0"/>
                      </a:endParaRPr>
                    </a:p>
                  </a:txBody>
                  <a:tcPr marL="59705" marR="59705" marT="0" marB="0"/>
                </a:tc>
              </a:tr>
              <a:tr h="219144">
                <a:tc>
                  <a:txBody>
                    <a:bodyPr/>
                    <a:lstStyle/>
                    <a:p>
                      <a:pPr marL="0" marR="0" algn="r">
                        <a:lnSpc>
                          <a:spcPct val="115000"/>
                        </a:lnSpc>
                        <a:spcBef>
                          <a:spcPts val="0"/>
                        </a:spcBef>
                        <a:spcAft>
                          <a:spcPts val="0"/>
                        </a:spcAft>
                      </a:pPr>
                      <a:r>
                        <a:rPr lang="en-US" sz="1400">
                          <a:effectLst/>
                        </a:rPr>
                        <a:t>ii</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Amendment to MERC (Transmission Licence Conditions) Regulations, 2004 </a:t>
                      </a:r>
                      <a:endParaRPr lang="en-US" sz="1400" dirty="0">
                        <a:effectLst/>
                        <a:latin typeface="Times New Roman" pitchFamily="18" charset="0"/>
                        <a:ea typeface="Calibri"/>
                        <a:cs typeface="Times New Roman" pitchFamily="18" charset="0"/>
                      </a:endParaRPr>
                    </a:p>
                  </a:txBody>
                  <a:tcPr marL="59705" marR="59705" marT="0" marB="0"/>
                </a:tc>
              </a:tr>
              <a:tr h="228276">
                <a:tc>
                  <a:txBody>
                    <a:bodyPr/>
                    <a:lstStyle/>
                    <a:p>
                      <a:pPr marL="0" marR="0" algn="r">
                        <a:lnSpc>
                          <a:spcPct val="115000"/>
                        </a:lnSpc>
                        <a:spcBef>
                          <a:spcPts val="0"/>
                        </a:spcBef>
                        <a:spcAft>
                          <a:spcPts val="0"/>
                        </a:spcAft>
                      </a:pPr>
                      <a:r>
                        <a:rPr lang="en-US" sz="1400">
                          <a:effectLst/>
                        </a:rPr>
                        <a:t>iii</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(Trading Licence Conditions) Regulations, 2004</a:t>
                      </a:r>
                      <a:endParaRPr lang="en-US" sz="1400" dirty="0">
                        <a:effectLst/>
                        <a:latin typeface="Times New Roman" pitchFamily="18" charset="0"/>
                        <a:ea typeface="Calibri"/>
                        <a:cs typeface="Times New Roman" pitchFamily="18" charset="0"/>
                      </a:endParaRPr>
                    </a:p>
                  </a:txBody>
                  <a:tcPr marL="59705" marR="59705" marT="0" marB="0"/>
                </a:tc>
              </a:tr>
              <a:tr h="192985">
                <a:tc>
                  <a:txBody>
                    <a:bodyPr/>
                    <a:lstStyle/>
                    <a:p>
                      <a:pPr marL="0" marR="0" algn="r">
                        <a:lnSpc>
                          <a:spcPct val="115000"/>
                        </a:lnSpc>
                        <a:spcBef>
                          <a:spcPts val="0"/>
                        </a:spcBef>
                        <a:spcAft>
                          <a:spcPts val="0"/>
                        </a:spcAft>
                      </a:pPr>
                      <a:r>
                        <a:rPr lang="en-US" sz="1400">
                          <a:effectLst/>
                        </a:rPr>
                        <a:t>iv</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Amendment to MERC (Trading Licence Conditions) Regulations, 2004</a:t>
                      </a:r>
                      <a:endParaRPr lang="en-US" sz="1400" dirty="0">
                        <a:effectLst/>
                        <a:latin typeface="Times New Roman" pitchFamily="18" charset="0"/>
                        <a:ea typeface="Calibri"/>
                        <a:cs typeface="Times New Roman" pitchFamily="18" charset="0"/>
                      </a:endParaRPr>
                    </a:p>
                  </a:txBody>
                  <a:tcPr marL="59705" marR="59705" marT="0" marB="0"/>
                </a:tc>
              </a:tr>
              <a:tr h="210013">
                <a:tc>
                  <a:txBody>
                    <a:bodyPr/>
                    <a:lstStyle/>
                    <a:p>
                      <a:pPr marL="0" marR="0" algn="r">
                        <a:lnSpc>
                          <a:spcPct val="115000"/>
                        </a:lnSpc>
                        <a:spcBef>
                          <a:spcPts val="0"/>
                        </a:spcBef>
                        <a:spcAft>
                          <a:spcPts val="0"/>
                        </a:spcAft>
                      </a:pPr>
                      <a:r>
                        <a:rPr lang="en-US" sz="1400">
                          <a:effectLst/>
                        </a:rPr>
                        <a:t>v</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dirty="0">
                          <a:effectLst/>
                          <a:latin typeface="Times New Roman" pitchFamily="18" charset="0"/>
                          <a:cs typeface="Times New Roman" pitchFamily="18" charset="0"/>
                        </a:rPr>
                        <a:t>MERC (Distribution Licence Conditions) Regulations, 2004                         (Repealed)</a:t>
                      </a:r>
                      <a:endParaRPr lang="en-US" sz="1400" dirty="0">
                        <a:effectLst/>
                        <a:latin typeface="Times New Roman" pitchFamily="18" charset="0"/>
                        <a:ea typeface="Calibri"/>
                        <a:cs typeface="Times New Roman" pitchFamily="18" charset="0"/>
                      </a:endParaRPr>
                    </a:p>
                  </a:txBody>
                  <a:tcPr marL="59705" marR="59705" marT="0" marB="0"/>
                </a:tc>
              </a:tr>
              <a:tr h="237406">
                <a:tc>
                  <a:txBody>
                    <a:bodyPr/>
                    <a:lstStyle/>
                    <a:p>
                      <a:pPr marL="0" marR="0" algn="r">
                        <a:lnSpc>
                          <a:spcPct val="115000"/>
                        </a:lnSpc>
                        <a:spcBef>
                          <a:spcPts val="0"/>
                        </a:spcBef>
                        <a:spcAft>
                          <a:spcPts val="0"/>
                        </a:spcAft>
                      </a:pPr>
                      <a:r>
                        <a:rPr lang="en-US" sz="1400">
                          <a:effectLst/>
                        </a:rPr>
                        <a:t>vi</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(General Terms &amp; Conditions of Distributions Licence) Regulations, 2006</a:t>
                      </a:r>
                      <a:endParaRPr lang="en-US" sz="1400" dirty="0">
                        <a:effectLst/>
                        <a:latin typeface="Times New Roman" pitchFamily="18" charset="0"/>
                        <a:ea typeface="Calibri"/>
                        <a:cs typeface="Times New Roman" pitchFamily="18" charset="0"/>
                      </a:endParaRPr>
                    </a:p>
                  </a:txBody>
                  <a:tcPr marL="59705" marR="59705" marT="0" marB="0"/>
                </a:tc>
              </a:tr>
              <a:tr h="554435">
                <a:tc>
                  <a:txBody>
                    <a:bodyPr/>
                    <a:lstStyle/>
                    <a:p>
                      <a:pPr marL="0" marR="0" algn="r">
                        <a:lnSpc>
                          <a:spcPct val="115000"/>
                        </a:lnSpc>
                        <a:spcBef>
                          <a:spcPts val="0"/>
                        </a:spcBef>
                        <a:spcAft>
                          <a:spcPts val="0"/>
                        </a:spcAft>
                      </a:pPr>
                      <a:r>
                        <a:rPr lang="en-US" sz="1400">
                          <a:effectLst/>
                        </a:rPr>
                        <a:t>vii</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a:t>
                      </a:r>
                      <a:r>
                        <a:rPr lang="en-US" sz="1400" dirty="0" err="1">
                          <a:effectLst/>
                          <a:latin typeface="Times New Roman" pitchFamily="18" charset="0"/>
                          <a:cs typeface="Times New Roman" pitchFamily="18" charset="0"/>
                        </a:rPr>
                        <a:t>Brihan</a:t>
                      </a:r>
                      <a:r>
                        <a:rPr lang="en-US" sz="1400" dirty="0">
                          <a:effectLst/>
                          <a:latin typeface="Times New Roman" pitchFamily="18" charset="0"/>
                          <a:cs typeface="Times New Roman" pitchFamily="18" charset="0"/>
                        </a:rPr>
                        <a:t> Mumbai Electric Supply &amp; Transport Undertaking of Municipal Corporation of Greater Mumbai) Regulations, 2007</a:t>
                      </a:r>
                      <a:endParaRPr lang="en-US" sz="1400" dirty="0">
                        <a:effectLst/>
                        <a:latin typeface="Times New Roman" pitchFamily="18" charset="0"/>
                        <a:ea typeface="Calibri"/>
                        <a:cs typeface="Times New Roman" pitchFamily="18" charset="0"/>
                      </a:endParaRPr>
                    </a:p>
                  </a:txBody>
                  <a:tcPr marL="59705" marR="59705" marT="0" marB="0"/>
                </a:tc>
              </a:tr>
              <a:tr h="369623">
                <a:tc>
                  <a:txBody>
                    <a:bodyPr/>
                    <a:lstStyle/>
                    <a:p>
                      <a:pPr marL="0" marR="0" algn="r">
                        <a:lnSpc>
                          <a:spcPct val="115000"/>
                        </a:lnSpc>
                        <a:spcBef>
                          <a:spcPts val="0"/>
                        </a:spcBef>
                        <a:spcAft>
                          <a:spcPts val="0"/>
                        </a:spcAft>
                      </a:pPr>
                      <a:r>
                        <a:rPr lang="en-US" sz="1400">
                          <a:effectLst/>
                        </a:rPr>
                        <a:t>viii</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Reliance Energy Limited) Regulations, 2008 (Repealed)</a:t>
                      </a:r>
                      <a:endParaRPr lang="en-US" sz="1400" dirty="0">
                        <a:effectLst/>
                        <a:latin typeface="Times New Roman" pitchFamily="18" charset="0"/>
                        <a:ea typeface="Calibri"/>
                        <a:cs typeface="Times New Roman" pitchFamily="18" charset="0"/>
                      </a:endParaRPr>
                    </a:p>
                  </a:txBody>
                  <a:tcPr marL="59705" marR="59705" marT="0" marB="0"/>
                </a:tc>
              </a:tr>
              <a:tr h="369623">
                <a:tc>
                  <a:txBody>
                    <a:bodyPr/>
                    <a:lstStyle/>
                    <a:p>
                      <a:pPr marL="0" marR="0" algn="r">
                        <a:lnSpc>
                          <a:spcPct val="115000"/>
                        </a:lnSpc>
                        <a:spcBef>
                          <a:spcPts val="0"/>
                        </a:spcBef>
                        <a:spcAft>
                          <a:spcPts val="0"/>
                        </a:spcAft>
                      </a:pPr>
                      <a:r>
                        <a:rPr lang="en-US" sz="1400">
                          <a:effectLst/>
                        </a:rPr>
                        <a:t>ix</a:t>
                      </a:r>
                      <a:endParaRPr lang="en-US" sz="1400">
                        <a:effectLst/>
                        <a:latin typeface="Calibri"/>
                        <a:ea typeface="Calibri"/>
                        <a:cs typeface="Times New Roman"/>
                      </a:endParaRPr>
                    </a:p>
                  </a:txBody>
                  <a:tcPr marL="59705" marR="59705" marT="0" marB="0"/>
                </a:tc>
                <a:tc>
                  <a:txBody>
                    <a:bodyPr/>
                    <a:lstStyle/>
                    <a:p>
                      <a:pPr marL="0" marR="0" algn="just">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The Tata Power Co Limited) Regulations, 2008 (Repealed)</a:t>
                      </a:r>
                      <a:endParaRPr lang="en-US" sz="1400" dirty="0">
                        <a:effectLst/>
                        <a:latin typeface="Times New Roman" pitchFamily="18" charset="0"/>
                        <a:ea typeface="Calibri"/>
                        <a:cs typeface="Times New Roman" pitchFamily="18" charset="0"/>
                      </a:endParaRPr>
                    </a:p>
                  </a:txBody>
                  <a:tcPr marL="59705" marR="59705" marT="0" marB="0"/>
                </a:tc>
              </a:tr>
              <a:tr h="369623">
                <a:tc>
                  <a:txBody>
                    <a:bodyPr/>
                    <a:lstStyle/>
                    <a:p>
                      <a:pPr marL="0" marR="0" algn="r">
                        <a:lnSpc>
                          <a:spcPct val="115000"/>
                        </a:lnSpc>
                        <a:spcBef>
                          <a:spcPts val="0"/>
                        </a:spcBef>
                        <a:spcAft>
                          <a:spcPts val="0"/>
                        </a:spcAft>
                      </a:pPr>
                      <a:r>
                        <a:rPr lang="en-US" sz="1400">
                          <a:effectLst/>
                        </a:rPr>
                        <a:t>x</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MADC Ltd, </a:t>
                      </a:r>
                      <a:r>
                        <a:rPr lang="en-US" sz="1400" dirty="0" err="1">
                          <a:effectLst/>
                          <a:latin typeface="Times New Roman" pitchFamily="18" charset="0"/>
                          <a:cs typeface="Times New Roman" pitchFamily="18" charset="0"/>
                        </a:rPr>
                        <a:t>Mihan</a:t>
                      </a:r>
                      <a:r>
                        <a:rPr lang="en-US" sz="1400" dirty="0">
                          <a:effectLst/>
                          <a:latin typeface="Times New Roman" pitchFamily="18" charset="0"/>
                          <a:cs typeface="Times New Roman" pitchFamily="18" charset="0"/>
                        </a:rPr>
                        <a:t> SEZ ) Regulations, 2013                                                                                        </a:t>
                      </a:r>
                      <a:endParaRPr lang="en-US" sz="1400" dirty="0">
                        <a:effectLst/>
                        <a:latin typeface="Times New Roman" pitchFamily="18" charset="0"/>
                        <a:ea typeface="Calibri"/>
                        <a:cs typeface="Times New Roman" pitchFamily="18" charset="0"/>
                      </a:endParaRPr>
                    </a:p>
                  </a:txBody>
                  <a:tcPr marL="59705" marR="59705" marT="0" marB="0"/>
                </a:tc>
              </a:tr>
              <a:tr h="369623">
                <a:tc>
                  <a:txBody>
                    <a:bodyPr/>
                    <a:lstStyle/>
                    <a:p>
                      <a:pPr marL="0" marR="0" algn="r">
                        <a:lnSpc>
                          <a:spcPct val="115000"/>
                        </a:lnSpc>
                        <a:spcBef>
                          <a:spcPts val="0"/>
                        </a:spcBef>
                        <a:spcAft>
                          <a:spcPts val="0"/>
                        </a:spcAft>
                      </a:pPr>
                      <a:r>
                        <a:rPr lang="en-US" sz="1400">
                          <a:effectLst/>
                        </a:rPr>
                        <a:t>xi</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u="none" strike="noStrike" dirty="0">
                          <a:effectLst/>
                          <a:latin typeface="Times New Roman" pitchFamily="18" charset="0"/>
                          <a:cs typeface="Times New Roman" pitchFamily="18" charset="0"/>
                          <a:hlinkClick r:id="rId3"/>
                        </a:rPr>
                        <a:t>MERC (Specific Conditions of Distribution Licence applicable to M/s. Serene Properties Pvt. Ltd. for its SEZ at </a:t>
                      </a:r>
                      <a:r>
                        <a:rPr lang="en-US" sz="1400" u="none" strike="noStrike" dirty="0" err="1">
                          <a:effectLst/>
                          <a:latin typeface="Times New Roman" pitchFamily="18" charset="0"/>
                          <a:cs typeface="Times New Roman" pitchFamily="18" charset="0"/>
                          <a:hlinkClick r:id="rId3"/>
                        </a:rPr>
                        <a:t>Airoli</a:t>
                      </a:r>
                      <a:r>
                        <a:rPr lang="en-US" sz="1400" dirty="0">
                          <a:effectLst/>
                          <a:latin typeface="Times New Roman" pitchFamily="18" charset="0"/>
                          <a:cs typeface="Times New Roman" pitchFamily="18" charset="0"/>
                        </a:rPr>
                        <a:t> ) Regulations, 2013</a:t>
                      </a:r>
                      <a:endParaRPr lang="en-US" sz="1400" dirty="0">
                        <a:effectLst/>
                        <a:latin typeface="Times New Roman" pitchFamily="18" charset="0"/>
                        <a:ea typeface="Calibri"/>
                        <a:cs typeface="Times New Roman" pitchFamily="18" charset="0"/>
                      </a:endParaRPr>
                    </a:p>
                  </a:txBody>
                  <a:tcPr marL="59705" marR="59705" marT="0" marB="0"/>
                </a:tc>
              </a:tr>
              <a:tr h="554435">
                <a:tc>
                  <a:txBody>
                    <a:bodyPr/>
                    <a:lstStyle/>
                    <a:p>
                      <a:pPr marL="0" marR="0" algn="r">
                        <a:lnSpc>
                          <a:spcPct val="115000"/>
                        </a:lnSpc>
                        <a:spcBef>
                          <a:spcPts val="0"/>
                        </a:spcBef>
                        <a:spcAft>
                          <a:spcPts val="0"/>
                        </a:spcAft>
                      </a:pPr>
                      <a:r>
                        <a:rPr lang="en-US" sz="1400">
                          <a:effectLst/>
                        </a:rPr>
                        <a:t>xii</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M/s. </a:t>
                      </a:r>
                      <a:r>
                        <a:rPr lang="en-US" sz="1400" dirty="0" err="1">
                          <a:effectLst/>
                          <a:latin typeface="Times New Roman" pitchFamily="18" charset="0"/>
                          <a:cs typeface="Times New Roman" pitchFamily="18" charset="0"/>
                        </a:rPr>
                        <a:t>Quadron</a:t>
                      </a:r>
                      <a:r>
                        <a:rPr lang="en-US" sz="1400" dirty="0">
                          <a:effectLst/>
                          <a:latin typeface="Times New Roman" pitchFamily="18" charset="0"/>
                          <a:cs typeface="Times New Roman" pitchFamily="18" charset="0"/>
                        </a:rPr>
                        <a:t> Business Park Ltd. (QBPL) for IT &amp; ITES SEZ at Plot No. 28, Rajiv Gandhi Info Tech Park, Phase-II, Hinjewadi, Pune) Regulations, 2014                                                                                        </a:t>
                      </a:r>
                      <a:endParaRPr lang="en-US" sz="1400" dirty="0">
                        <a:effectLst/>
                        <a:latin typeface="Times New Roman" pitchFamily="18" charset="0"/>
                        <a:ea typeface="Calibri"/>
                        <a:cs typeface="Times New Roman" pitchFamily="18" charset="0"/>
                      </a:endParaRPr>
                    </a:p>
                  </a:txBody>
                  <a:tcPr marL="59705" marR="59705" marT="0" marB="0"/>
                </a:tc>
              </a:tr>
              <a:tr h="369623">
                <a:tc>
                  <a:txBody>
                    <a:bodyPr/>
                    <a:lstStyle/>
                    <a:p>
                      <a:pPr marL="0" marR="0" algn="r">
                        <a:lnSpc>
                          <a:spcPct val="115000"/>
                        </a:lnSpc>
                        <a:spcBef>
                          <a:spcPts val="0"/>
                        </a:spcBef>
                        <a:spcAft>
                          <a:spcPts val="0"/>
                        </a:spcAft>
                      </a:pPr>
                      <a:r>
                        <a:rPr lang="en-US" sz="1400">
                          <a:effectLst/>
                        </a:rPr>
                        <a:t>xiii</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M/s. </a:t>
                      </a:r>
                      <a:r>
                        <a:rPr lang="en-US" sz="1400" dirty="0" err="1">
                          <a:effectLst/>
                          <a:latin typeface="Times New Roman" pitchFamily="18" charset="0"/>
                          <a:cs typeface="Times New Roman" pitchFamily="18" charset="0"/>
                        </a:rPr>
                        <a:t>Ixora</a:t>
                      </a:r>
                      <a:r>
                        <a:rPr lang="en-US" sz="1400" dirty="0">
                          <a:effectLst/>
                          <a:latin typeface="Times New Roman" pitchFamily="18" charset="0"/>
                          <a:cs typeface="Times New Roman" pitchFamily="18" charset="0"/>
                        </a:rPr>
                        <a:t> Construction Pvt. Ltd, </a:t>
                      </a:r>
                      <a:r>
                        <a:rPr lang="en-US" sz="1400" dirty="0" err="1">
                          <a:effectLst/>
                          <a:latin typeface="Times New Roman" pitchFamily="18" charset="0"/>
                          <a:cs typeface="Times New Roman" pitchFamily="18" charset="0"/>
                        </a:rPr>
                        <a:t>Panvel</a:t>
                      </a:r>
                      <a:r>
                        <a:rPr lang="en-US" sz="1400" dirty="0">
                          <a:effectLst/>
                          <a:latin typeface="Times New Roman" pitchFamily="18" charset="0"/>
                          <a:cs typeface="Times New Roman" pitchFamily="18" charset="0"/>
                        </a:rPr>
                        <a:t>) Regulations, 2014                                                                                        </a:t>
                      </a:r>
                      <a:endParaRPr lang="en-US" sz="1400" dirty="0">
                        <a:effectLst/>
                        <a:latin typeface="Times New Roman" pitchFamily="18" charset="0"/>
                        <a:ea typeface="Calibri"/>
                        <a:cs typeface="Times New Roman" pitchFamily="18" charset="0"/>
                      </a:endParaRPr>
                    </a:p>
                  </a:txBody>
                  <a:tcPr marL="59705" marR="59705" marT="0" marB="0"/>
                </a:tc>
              </a:tr>
              <a:tr h="554435">
                <a:tc>
                  <a:txBody>
                    <a:bodyPr/>
                    <a:lstStyle/>
                    <a:p>
                      <a:pPr marL="0" marR="0" algn="r">
                        <a:lnSpc>
                          <a:spcPct val="115000"/>
                        </a:lnSpc>
                        <a:spcBef>
                          <a:spcPts val="0"/>
                        </a:spcBef>
                        <a:spcAft>
                          <a:spcPts val="0"/>
                        </a:spcAft>
                      </a:pPr>
                      <a:r>
                        <a:rPr lang="en-US" sz="1400">
                          <a:effectLst/>
                        </a:rPr>
                        <a:t>xiv</a:t>
                      </a:r>
                      <a:endParaRPr lang="en-US" sz="1400">
                        <a:effectLst/>
                        <a:latin typeface="Calibri"/>
                        <a:ea typeface="Calibri"/>
                        <a:cs typeface="Times New Roman"/>
                      </a:endParaRPr>
                    </a:p>
                  </a:txBody>
                  <a:tcPr marL="59705" marR="59705" marT="0" marB="0"/>
                </a:tc>
                <a:tc>
                  <a:txBody>
                    <a:bodyPr/>
                    <a:lstStyle/>
                    <a:p>
                      <a:pPr marL="0" marR="0">
                        <a:lnSpc>
                          <a:spcPct val="115000"/>
                        </a:lnSpc>
                        <a:spcBef>
                          <a:spcPts val="0"/>
                        </a:spcBef>
                        <a:spcAft>
                          <a:spcPts val="0"/>
                        </a:spcAft>
                      </a:pPr>
                      <a:r>
                        <a:rPr lang="en-US" sz="1400" dirty="0">
                          <a:effectLst/>
                          <a:latin typeface="Times New Roman" pitchFamily="18" charset="0"/>
                          <a:cs typeface="Times New Roman" pitchFamily="18" charset="0"/>
                        </a:rPr>
                        <a:t>MERC [Specific Conditions of Distribution Licence applicable to M/s. </a:t>
                      </a:r>
                      <a:r>
                        <a:rPr lang="en-US" sz="1400" dirty="0" err="1">
                          <a:effectLst/>
                          <a:latin typeface="Times New Roman" pitchFamily="18" charset="0"/>
                          <a:cs typeface="Times New Roman" pitchFamily="18" charset="0"/>
                        </a:rPr>
                        <a:t>Gigaplex</a:t>
                      </a:r>
                      <a:r>
                        <a:rPr lang="en-US" sz="1400" dirty="0">
                          <a:effectLst/>
                          <a:latin typeface="Times New Roman" pitchFamily="18" charset="0"/>
                          <a:cs typeface="Times New Roman" pitchFamily="18" charset="0"/>
                        </a:rPr>
                        <a:t> Estate Pvt. Ltd., for IT &amp; ITES SEZ at </a:t>
                      </a:r>
                      <a:r>
                        <a:rPr lang="en-US" sz="1400" dirty="0" err="1">
                          <a:effectLst/>
                          <a:latin typeface="Times New Roman" pitchFamily="18" charset="0"/>
                          <a:cs typeface="Times New Roman" pitchFamily="18" charset="0"/>
                        </a:rPr>
                        <a:t>Airoli</a:t>
                      </a:r>
                      <a:r>
                        <a:rPr lang="en-US" sz="1400" dirty="0">
                          <a:effectLst/>
                          <a:latin typeface="Times New Roman" pitchFamily="18" charset="0"/>
                          <a:cs typeface="Times New Roman" pitchFamily="18" charset="0"/>
                        </a:rPr>
                        <a:t> Knowledge Park, TTC Industrial Area, </a:t>
                      </a:r>
                      <a:r>
                        <a:rPr lang="en-US" sz="1400" dirty="0" err="1">
                          <a:effectLst/>
                          <a:latin typeface="Times New Roman" pitchFamily="18" charset="0"/>
                          <a:cs typeface="Times New Roman" pitchFamily="18" charset="0"/>
                        </a:rPr>
                        <a:t>Airoli</a:t>
                      </a:r>
                      <a:r>
                        <a:rPr lang="en-US" sz="1400" dirty="0">
                          <a:effectLst/>
                          <a:latin typeface="Times New Roman" pitchFamily="18" charset="0"/>
                          <a:cs typeface="Times New Roman" pitchFamily="18" charset="0"/>
                        </a:rPr>
                        <a:t>, Dist. Thane] Regulations, 2015</a:t>
                      </a:r>
                      <a:endParaRPr lang="en-US" sz="1400" dirty="0">
                        <a:effectLst/>
                        <a:latin typeface="Times New Roman" pitchFamily="18" charset="0"/>
                        <a:ea typeface="Calibri"/>
                        <a:cs typeface="Times New Roman" pitchFamily="18" charset="0"/>
                      </a:endParaRPr>
                    </a:p>
                  </a:txBody>
                  <a:tcPr marL="59705" marR="59705" marT="0" marB="0"/>
                </a:tc>
              </a:tr>
            </a:tbl>
          </a:graphicData>
        </a:graphic>
      </p:graphicFrame>
    </p:spTree>
    <p:extLst>
      <p:ext uri="{BB962C8B-B14F-4D97-AF65-F5344CB8AC3E}">
        <p14:creationId xmlns:p14="http://schemas.microsoft.com/office/powerpoint/2010/main" val="1763630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b="1" dirty="0" smtClean="0">
                <a:solidFill>
                  <a:schemeClr val="bg1"/>
                </a:solidFill>
                <a:latin typeface="Times New Roman" pitchFamily="18" charset="0"/>
                <a:cs typeface="Times New Roman" pitchFamily="18" charset="0"/>
              </a:rPr>
              <a:t>Regulations Notified by MERC</a:t>
            </a:r>
            <a:endParaRPr lang="en-US" sz="3200" b="1" dirty="0">
              <a:solidFill>
                <a:schemeClr val="bg1"/>
              </a:solidFill>
              <a:latin typeface="Times New Roman" pitchFamily="18" charset="0"/>
              <a:cs typeface="Times New Roman" pitchFamily="18" charset="0"/>
            </a:endParaRPr>
          </a:p>
        </p:txBody>
      </p:sp>
      <p:graphicFrame>
        <p:nvGraphicFramePr>
          <p:cNvPr id="3" name="Table 2"/>
          <p:cNvGraphicFramePr>
            <a:graphicFrameLocks noGrp="1"/>
          </p:cNvGraphicFramePr>
          <p:nvPr>
            <p:extLst>
              <p:ext uri="{D42A27DB-BD31-4B8C-83A1-F6EECF244321}">
                <p14:modId xmlns:p14="http://schemas.microsoft.com/office/powerpoint/2010/main" val="3632788669"/>
              </p:ext>
            </p:extLst>
          </p:nvPr>
        </p:nvGraphicFramePr>
        <p:xfrm>
          <a:off x="304800" y="990600"/>
          <a:ext cx="8381999" cy="5105402"/>
        </p:xfrm>
        <a:graphic>
          <a:graphicData uri="http://schemas.openxmlformats.org/drawingml/2006/table">
            <a:tbl>
              <a:tblPr firstRow="1" firstCol="1" bandRow="1">
                <a:tableStyleId>{5C22544A-7EE6-4342-B048-85BDC9FD1C3A}</a:tableStyleId>
              </a:tblPr>
              <a:tblGrid>
                <a:gridCol w="470433"/>
                <a:gridCol w="7911566"/>
              </a:tblGrid>
              <a:tr h="604905">
                <a:tc>
                  <a:txBody>
                    <a:bodyPr/>
                    <a:lstStyle/>
                    <a:p>
                      <a:pPr marL="0" marR="0" algn="ctr">
                        <a:lnSpc>
                          <a:spcPct val="115000"/>
                        </a:lnSpc>
                        <a:spcBef>
                          <a:spcPts val="0"/>
                        </a:spcBef>
                        <a:spcAft>
                          <a:spcPts val="0"/>
                        </a:spcAft>
                      </a:pPr>
                      <a:r>
                        <a:rPr lang="en-US" sz="1800" dirty="0">
                          <a:effectLst/>
                          <a:latin typeface="Times New Roman" pitchFamily="18" charset="0"/>
                          <a:cs typeface="Times New Roman" pitchFamily="18" charset="0"/>
                        </a:rPr>
                        <a:t>4</a:t>
                      </a:r>
                      <a:endParaRPr lang="en-US" sz="1800" dirty="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800" dirty="0">
                          <a:effectLst/>
                          <a:latin typeface="Times New Roman" pitchFamily="18" charset="0"/>
                          <a:cs typeface="Times New Roman" pitchFamily="18" charset="0"/>
                          <a:hlinkClick r:id="rId2" action="ppaction://hlinksldjump"/>
                        </a:rPr>
                        <a:t>Renewable Energy</a:t>
                      </a:r>
                      <a:endParaRPr lang="en-US" sz="1800" dirty="0">
                        <a:effectLst/>
                        <a:latin typeface="Times New Roman" pitchFamily="18" charset="0"/>
                        <a:ea typeface="Calibri"/>
                        <a:cs typeface="Times New Roman" pitchFamily="18" charset="0"/>
                      </a:endParaRPr>
                    </a:p>
                  </a:txBody>
                  <a:tcPr marL="68580" marR="68580" marT="0" marB="0"/>
                </a:tc>
              </a:tr>
              <a:tr h="532317">
                <a:tc>
                  <a:txBody>
                    <a:bodyPr/>
                    <a:lstStyle/>
                    <a:p>
                      <a:pPr marL="0" marR="0" algn="r">
                        <a:lnSpc>
                          <a:spcPct val="115000"/>
                        </a:lnSpc>
                        <a:spcBef>
                          <a:spcPts val="0"/>
                        </a:spcBef>
                        <a:spcAft>
                          <a:spcPts val="0"/>
                        </a:spcAft>
                      </a:pPr>
                      <a:r>
                        <a:rPr lang="en-US" sz="1600" dirty="0" err="1">
                          <a:effectLst/>
                          <a:latin typeface="Times New Roman" pitchFamily="18" charset="0"/>
                          <a:cs typeface="Times New Roman" pitchFamily="18" charset="0"/>
                        </a:rPr>
                        <a:t>i</a:t>
                      </a:r>
                      <a:endParaRPr lang="en-US" sz="1600" dirty="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(Terms &amp; Conditions of RE Tariff) Regulations, 2010 (Repealed)</a:t>
                      </a:r>
                      <a:endParaRPr lang="en-US" sz="1600" dirty="0">
                        <a:effectLst/>
                        <a:latin typeface="Times New Roman" pitchFamily="18" charset="0"/>
                        <a:ea typeface="Calibri"/>
                        <a:cs typeface="Times New Roman" pitchFamily="18" charset="0"/>
                      </a:endParaRPr>
                    </a:p>
                  </a:txBody>
                  <a:tcPr marL="68580" marR="68580" marT="0" marB="0"/>
                </a:tc>
              </a:tr>
              <a:tr h="992045">
                <a:tc>
                  <a:txBody>
                    <a:bodyPr/>
                    <a:lstStyle/>
                    <a:p>
                      <a:pPr marL="0" marR="0" algn="r">
                        <a:lnSpc>
                          <a:spcPct val="115000"/>
                        </a:lnSpc>
                        <a:spcBef>
                          <a:spcPts val="0"/>
                        </a:spcBef>
                        <a:spcAft>
                          <a:spcPts val="0"/>
                        </a:spcAft>
                      </a:pPr>
                      <a:r>
                        <a:rPr lang="en-US" sz="1600">
                          <a:effectLst/>
                          <a:latin typeface="Times New Roman" pitchFamily="18" charset="0"/>
                          <a:cs typeface="Times New Roman" pitchFamily="18" charset="0"/>
                        </a:rPr>
                        <a:t>ii</a:t>
                      </a:r>
                      <a:endParaRPr lang="en-US" sz="160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(Renewable Purchase Obligation, Its compliance and implementation of REC Framework) Regulations, 2010                                                 (Repealed)</a:t>
                      </a:r>
                      <a:endParaRPr lang="en-US" sz="1600" dirty="0">
                        <a:effectLst/>
                        <a:latin typeface="Times New Roman" pitchFamily="18" charset="0"/>
                        <a:ea typeface="Calibri"/>
                        <a:cs typeface="Times New Roman" pitchFamily="18" charset="0"/>
                      </a:endParaRPr>
                    </a:p>
                  </a:txBody>
                  <a:tcPr marL="68580" marR="68580" marT="0" marB="0"/>
                </a:tc>
              </a:tr>
              <a:tr h="992045">
                <a:tc>
                  <a:txBody>
                    <a:bodyPr/>
                    <a:lstStyle/>
                    <a:p>
                      <a:pPr marL="0" marR="0" algn="r">
                        <a:lnSpc>
                          <a:spcPct val="115000"/>
                        </a:lnSpc>
                        <a:spcBef>
                          <a:spcPts val="0"/>
                        </a:spcBef>
                        <a:spcAft>
                          <a:spcPts val="0"/>
                        </a:spcAft>
                      </a:pPr>
                      <a:r>
                        <a:rPr lang="en-US" sz="1600">
                          <a:effectLst/>
                          <a:latin typeface="Times New Roman" pitchFamily="18" charset="0"/>
                          <a:cs typeface="Times New Roman" pitchFamily="18" charset="0"/>
                        </a:rPr>
                        <a:t>iii</a:t>
                      </a:r>
                      <a:endParaRPr lang="en-US" sz="160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Maharashtra Electricity Regulatory Commission (Net Metering for Roof-top Solar Photo Voltaic Systems) Regulations, 2015</a:t>
                      </a:r>
                      <a:endParaRPr lang="en-US" sz="1600" dirty="0">
                        <a:effectLst/>
                        <a:latin typeface="Times New Roman" pitchFamily="18" charset="0"/>
                        <a:ea typeface="Calibri"/>
                        <a:cs typeface="Times New Roman" pitchFamily="18" charset="0"/>
                      </a:endParaRPr>
                    </a:p>
                  </a:txBody>
                  <a:tcPr marL="68580" marR="68580" marT="0" marB="0"/>
                </a:tc>
              </a:tr>
              <a:tr h="992045">
                <a:tc>
                  <a:txBody>
                    <a:bodyPr/>
                    <a:lstStyle/>
                    <a:p>
                      <a:pPr marL="0" marR="0" algn="r">
                        <a:lnSpc>
                          <a:spcPct val="115000"/>
                        </a:lnSpc>
                        <a:spcBef>
                          <a:spcPts val="0"/>
                        </a:spcBef>
                        <a:spcAft>
                          <a:spcPts val="0"/>
                        </a:spcAft>
                      </a:pPr>
                      <a:r>
                        <a:rPr lang="en-US" sz="1600">
                          <a:effectLst/>
                          <a:latin typeface="Times New Roman" pitchFamily="18" charset="0"/>
                          <a:cs typeface="Times New Roman" pitchFamily="18" charset="0"/>
                        </a:rPr>
                        <a:t>iv</a:t>
                      </a:r>
                      <a:endParaRPr lang="en-US" sz="160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Maharashtra Electricity Regulatory Commission (Terms and Conditions for Determination of Renewable Energy Tariff) Regulations, 2015</a:t>
                      </a:r>
                      <a:endParaRPr lang="en-US" sz="1600" dirty="0">
                        <a:effectLst/>
                        <a:latin typeface="Times New Roman" pitchFamily="18" charset="0"/>
                        <a:ea typeface="Calibri"/>
                        <a:cs typeface="Times New Roman" pitchFamily="18" charset="0"/>
                      </a:endParaRPr>
                    </a:p>
                  </a:txBody>
                  <a:tcPr marL="68580" marR="68580" marT="0" marB="0"/>
                </a:tc>
              </a:tr>
              <a:tr h="992045">
                <a:tc>
                  <a:txBody>
                    <a:bodyPr/>
                    <a:lstStyle/>
                    <a:p>
                      <a:pPr marL="0" marR="0" algn="r">
                        <a:lnSpc>
                          <a:spcPct val="115000"/>
                        </a:lnSpc>
                        <a:spcBef>
                          <a:spcPts val="0"/>
                        </a:spcBef>
                        <a:spcAft>
                          <a:spcPts val="0"/>
                        </a:spcAft>
                      </a:pPr>
                      <a:r>
                        <a:rPr lang="en-US" sz="1600">
                          <a:effectLst/>
                          <a:latin typeface="Times New Roman" pitchFamily="18" charset="0"/>
                          <a:cs typeface="Times New Roman" pitchFamily="18" charset="0"/>
                        </a:rPr>
                        <a:t>v</a:t>
                      </a:r>
                      <a:endParaRPr lang="en-US" sz="1600">
                        <a:effectLst/>
                        <a:latin typeface="Times New Roman" pitchFamily="18" charset="0"/>
                        <a:ea typeface="Calibri"/>
                        <a:cs typeface="Times New Roman" pitchFamily="18" charset="0"/>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(Renewable Purchase Obligation, Its compliance and implementation of REC Framework) Regulations, 2016</a:t>
                      </a:r>
                      <a:endParaRPr lang="en-US" sz="1600"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27553272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dirty="0" smtClean="0">
                <a:solidFill>
                  <a:schemeClr val="bg1"/>
                </a:solidFill>
                <a:latin typeface="Times New Roman" pitchFamily="18" charset="0"/>
                <a:cs typeface="Times New Roman" pitchFamily="18" charset="0"/>
              </a:rPr>
              <a:t>Regulations Notified by MERC</a:t>
            </a:r>
            <a:endParaRPr lang="en-US" sz="3200" dirty="0">
              <a:solidFill>
                <a:schemeClr val="bg1"/>
              </a:solidFill>
              <a:latin typeface="Times New Roman" pitchFamily="18" charset="0"/>
              <a:cs typeface="Times New Roman" pitchFamily="18" charset="0"/>
            </a:endParaRPr>
          </a:p>
        </p:txBody>
      </p:sp>
      <p:graphicFrame>
        <p:nvGraphicFramePr>
          <p:cNvPr id="4" name="Table 3"/>
          <p:cNvGraphicFramePr>
            <a:graphicFrameLocks noGrp="1"/>
          </p:cNvGraphicFramePr>
          <p:nvPr>
            <p:extLst>
              <p:ext uri="{D42A27DB-BD31-4B8C-83A1-F6EECF244321}">
                <p14:modId xmlns:p14="http://schemas.microsoft.com/office/powerpoint/2010/main" val="3138790709"/>
              </p:ext>
            </p:extLst>
          </p:nvPr>
        </p:nvGraphicFramePr>
        <p:xfrm>
          <a:off x="304801" y="1143000"/>
          <a:ext cx="8229600" cy="4495800"/>
        </p:xfrm>
        <a:graphic>
          <a:graphicData uri="http://schemas.openxmlformats.org/drawingml/2006/table">
            <a:tbl>
              <a:tblPr firstRow="1" firstCol="1" bandRow="1">
                <a:tableStyleId>{5C22544A-7EE6-4342-B048-85BDC9FD1C3A}</a:tableStyleId>
              </a:tblPr>
              <a:tblGrid>
                <a:gridCol w="461879"/>
                <a:gridCol w="7767721"/>
              </a:tblGrid>
              <a:tr h="635000">
                <a:tc>
                  <a:txBody>
                    <a:bodyPr/>
                    <a:lstStyle/>
                    <a:p>
                      <a:pPr marL="0" marR="0" algn="ctr">
                        <a:lnSpc>
                          <a:spcPct val="115000"/>
                        </a:lnSpc>
                        <a:spcBef>
                          <a:spcPts val="0"/>
                        </a:spcBef>
                        <a:spcAft>
                          <a:spcPts val="0"/>
                        </a:spcAft>
                      </a:pPr>
                      <a:r>
                        <a:rPr lang="en-US" sz="1800" dirty="0">
                          <a:effectLst/>
                        </a:rPr>
                        <a:t>5</a:t>
                      </a:r>
                      <a:endParaRPr lang="en-US" sz="18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800" dirty="0">
                          <a:effectLst/>
                          <a:latin typeface="Times New Roman" pitchFamily="18" charset="0"/>
                          <a:cs typeface="Times New Roman" pitchFamily="18" charset="0"/>
                          <a:hlinkClick r:id="rId2" action="ppaction://hlinksldjump"/>
                        </a:rPr>
                        <a:t>CGRF &amp; Distribution Licensee Obligation</a:t>
                      </a:r>
                      <a:endParaRPr lang="en-US" sz="1800" dirty="0">
                        <a:effectLst/>
                        <a:latin typeface="Times New Roman" pitchFamily="18" charset="0"/>
                        <a:ea typeface="Calibri"/>
                        <a:cs typeface="Times New Roman" pitchFamily="18" charset="0"/>
                      </a:endParaRPr>
                    </a:p>
                  </a:txBody>
                  <a:tcPr marL="68580" marR="68580" marT="0" marB="0"/>
                </a:tc>
              </a:tr>
              <a:tr h="533400">
                <a:tc>
                  <a:txBody>
                    <a:bodyPr/>
                    <a:lstStyle/>
                    <a:p>
                      <a:pPr marL="0" marR="0" algn="r">
                        <a:lnSpc>
                          <a:spcPct val="115000"/>
                        </a:lnSpc>
                        <a:spcBef>
                          <a:spcPts val="0"/>
                        </a:spcBef>
                        <a:spcAft>
                          <a:spcPts val="0"/>
                        </a:spcAft>
                      </a:pPr>
                      <a:r>
                        <a:rPr lang="en-US" sz="1600" dirty="0" err="1">
                          <a:effectLst/>
                        </a:rPr>
                        <a:t>i</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(Consumer Grievance Redressal Forum &amp; Ombudsman) Regulations, 2006</a:t>
                      </a:r>
                      <a:endParaRPr lang="en-US" sz="1600" dirty="0">
                        <a:effectLst/>
                        <a:latin typeface="Times New Roman" pitchFamily="18" charset="0"/>
                        <a:ea typeface="Calibri"/>
                        <a:cs typeface="Times New Roman" pitchFamily="18" charset="0"/>
                      </a:endParaRPr>
                    </a:p>
                  </a:txBody>
                  <a:tcPr marL="68580" marR="68580" marT="0" marB="0"/>
                </a:tc>
              </a:tr>
              <a:tr h="584200">
                <a:tc>
                  <a:txBody>
                    <a:bodyPr/>
                    <a:lstStyle/>
                    <a:p>
                      <a:pPr marL="0" marR="0" algn="r">
                        <a:lnSpc>
                          <a:spcPct val="115000"/>
                        </a:lnSpc>
                        <a:spcBef>
                          <a:spcPts val="0"/>
                        </a:spcBef>
                        <a:spcAft>
                          <a:spcPts val="0"/>
                        </a:spcAft>
                      </a:pPr>
                      <a:r>
                        <a:rPr lang="en-US" sz="1600">
                          <a:effectLst/>
                        </a:rPr>
                        <a:t>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Amendment to MERC (CGRF &amp; EO) Regulations, 2006</a:t>
                      </a:r>
                      <a:endParaRPr lang="en-US" sz="1600" dirty="0">
                        <a:effectLst/>
                        <a:latin typeface="Times New Roman" pitchFamily="18" charset="0"/>
                        <a:ea typeface="Calibri"/>
                        <a:cs typeface="Times New Roman" pitchFamily="18" charset="0"/>
                      </a:endParaRPr>
                    </a:p>
                  </a:txBody>
                  <a:tcPr marL="68580" marR="68580" marT="0" marB="0"/>
                </a:tc>
              </a:tr>
              <a:tr h="609600">
                <a:tc>
                  <a:txBody>
                    <a:bodyPr/>
                    <a:lstStyle/>
                    <a:p>
                      <a:pPr marL="0" marR="0" algn="r">
                        <a:lnSpc>
                          <a:spcPct val="115000"/>
                        </a:lnSpc>
                        <a:spcBef>
                          <a:spcPts val="0"/>
                        </a:spcBef>
                        <a:spcAft>
                          <a:spcPts val="0"/>
                        </a:spcAft>
                      </a:pPr>
                      <a:r>
                        <a:rPr lang="en-US" sz="1600">
                          <a:effectLst/>
                        </a:rPr>
                        <a:t>iii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(Electricity Supply Code and Other Conditions of Supply) Regulations, 2005</a:t>
                      </a:r>
                      <a:endParaRPr lang="en-US" sz="1600" dirty="0">
                        <a:effectLst/>
                        <a:latin typeface="Times New Roman" pitchFamily="18" charset="0"/>
                        <a:ea typeface="Calibri"/>
                        <a:cs typeface="Times New Roman" pitchFamily="18" charset="0"/>
                      </a:endParaRPr>
                    </a:p>
                  </a:txBody>
                  <a:tcPr marL="68580" marR="68580" marT="0" marB="0"/>
                </a:tc>
              </a:tr>
              <a:tr h="1066800">
                <a:tc>
                  <a:txBody>
                    <a:bodyPr/>
                    <a:lstStyle/>
                    <a:p>
                      <a:pPr marL="0" marR="0" algn="r">
                        <a:lnSpc>
                          <a:spcPct val="115000"/>
                        </a:lnSpc>
                        <a:spcBef>
                          <a:spcPts val="0"/>
                        </a:spcBef>
                        <a:spcAft>
                          <a:spcPts val="0"/>
                        </a:spcAft>
                      </a:pPr>
                      <a:r>
                        <a:rPr lang="en-US" sz="1600">
                          <a:effectLst/>
                        </a:rPr>
                        <a:t>iv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MERC(Standard of Performance of Distribution Licensees, Period for Giving Supply and Determination of Compensation) Regulations,2005 </a:t>
                      </a:r>
                      <a:r>
                        <a:rPr lang="en-US" sz="1600" dirty="0" smtClean="0">
                          <a:effectLst/>
                          <a:latin typeface="Times New Roman" pitchFamily="18" charset="0"/>
                          <a:cs typeface="Times New Roman" pitchFamily="18" charset="0"/>
                        </a:rPr>
                        <a:t>(</a:t>
                      </a:r>
                      <a:r>
                        <a:rPr lang="en-US" sz="1600" dirty="0">
                          <a:effectLst/>
                          <a:latin typeface="Times New Roman" pitchFamily="18" charset="0"/>
                          <a:cs typeface="Times New Roman" pitchFamily="18" charset="0"/>
                        </a:rPr>
                        <a:t>Repealed)</a:t>
                      </a:r>
                      <a:endParaRPr lang="en-US" sz="1600" dirty="0">
                        <a:effectLst/>
                        <a:latin typeface="Times New Roman" pitchFamily="18" charset="0"/>
                        <a:ea typeface="Calibri"/>
                        <a:cs typeface="Times New Roman" pitchFamily="18" charset="0"/>
                      </a:endParaRPr>
                    </a:p>
                  </a:txBody>
                  <a:tcPr marL="68580" marR="68580" marT="0" marB="0"/>
                </a:tc>
              </a:tr>
              <a:tr h="1066800">
                <a:tc>
                  <a:txBody>
                    <a:bodyPr/>
                    <a:lstStyle/>
                    <a:p>
                      <a:pPr marL="0" marR="0" algn="r">
                        <a:lnSpc>
                          <a:spcPct val="115000"/>
                        </a:lnSpc>
                        <a:spcBef>
                          <a:spcPts val="0"/>
                        </a:spcBef>
                        <a:spcAft>
                          <a:spcPts val="0"/>
                        </a:spcAft>
                      </a:pPr>
                      <a:r>
                        <a:rPr lang="en-US" sz="1600">
                          <a:effectLst/>
                        </a:rPr>
                        <a:t>v</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MERC(Standard of Performance of Distribution Licensees, Period for Giving Supply and Determination of Compensation) Regulations, 2014</a:t>
                      </a:r>
                      <a:endParaRPr lang="en-US" sz="1600" dirty="0">
                        <a:effectLst/>
                        <a:latin typeface="Times New Roman" pitchFamily="18" charset="0"/>
                        <a:ea typeface="Calibri"/>
                        <a:cs typeface="Times New Roman" pitchFamily="18" charset="0"/>
                      </a:endParaRPr>
                    </a:p>
                  </a:txBody>
                  <a:tcPr marL="68580" marR="68580" marT="0" marB="0"/>
                </a:tc>
              </a:tr>
            </a:tbl>
          </a:graphicData>
        </a:graphic>
      </p:graphicFrame>
    </p:spTree>
    <p:extLst>
      <p:ext uri="{BB962C8B-B14F-4D97-AF65-F5344CB8AC3E}">
        <p14:creationId xmlns:p14="http://schemas.microsoft.com/office/powerpoint/2010/main" val="17248648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458200" cy="715962"/>
          </a:xfrm>
          <a:solidFill>
            <a:schemeClr val="accent1">
              <a:lumMod val="60000"/>
              <a:lumOff val="40000"/>
            </a:schemeClr>
          </a:solidFill>
        </p:spPr>
        <p:txBody>
          <a:bodyPr>
            <a:normAutofit/>
          </a:bodyPr>
          <a:lstStyle/>
          <a:p>
            <a:r>
              <a:rPr lang="en-US" sz="3200" dirty="0" smtClean="0">
                <a:solidFill>
                  <a:schemeClr val="bg1"/>
                </a:solidFill>
              </a:rPr>
              <a:t>Regulations Notified by MERC</a:t>
            </a:r>
            <a:endParaRPr lang="en-US" sz="3200" dirty="0">
              <a:solidFill>
                <a:schemeClr val="bg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516623507"/>
              </p:ext>
            </p:extLst>
          </p:nvPr>
        </p:nvGraphicFramePr>
        <p:xfrm>
          <a:off x="228600" y="1066800"/>
          <a:ext cx="8305799" cy="3809998"/>
        </p:xfrm>
        <a:graphic>
          <a:graphicData uri="http://schemas.openxmlformats.org/drawingml/2006/table">
            <a:tbl>
              <a:tblPr firstRow="1" firstCol="1" bandRow="1">
                <a:tableStyleId>{5C22544A-7EE6-4342-B048-85BDC9FD1C3A}</a:tableStyleId>
              </a:tblPr>
              <a:tblGrid>
                <a:gridCol w="466156"/>
                <a:gridCol w="7839643"/>
              </a:tblGrid>
              <a:tr h="481263">
                <a:tc>
                  <a:txBody>
                    <a:bodyPr/>
                    <a:lstStyle/>
                    <a:p>
                      <a:pPr marL="0" marR="0" algn="ctr">
                        <a:lnSpc>
                          <a:spcPct val="115000"/>
                        </a:lnSpc>
                        <a:spcBef>
                          <a:spcPts val="0"/>
                        </a:spcBef>
                        <a:spcAft>
                          <a:spcPts val="0"/>
                        </a:spcAft>
                      </a:pPr>
                      <a:r>
                        <a:rPr lang="en-US" sz="1600" dirty="0">
                          <a:effectLst/>
                        </a:rPr>
                        <a:t>6</a:t>
                      </a:r>
                      <a:endParaRPr lang="en-US" sz="1600" dirty="0">
                        <a:effectLst/>
                        <a:latin typeface="Calibri"/>
                        <a:ea typeface="Calibri"/>
                        <a:cs typeface="Times New Roman"/>
                      </a:endParaRPr>
                    </a:p>
                  </a:txBody>
                  <a:tcPr marL="68580" marR="68580" marT="0" marB="0"/>
                </a:tc>
                <a:tc>
                  <a:txBody>
                    <a:bodyPr/>
                    <a:lstStyle/>
                    <a:p>
                      <a:pPr marL="0" marR="331470" algn="just">
                        <a:lnSpc>
                          <a:spcPct val="115000"/>
                        </a:lnSpc>
                        <a:spcBef>
                          <a:spcPts val="0"/>
                        </a:spcBef>
                        <a:spcAft>
                          <a:spcPts val="0"/>
                        </a:spcAft>
                      </a:pPr>
                      <a:r>
                        <a:rPr lang="en-US" sz="1600" dirty="0">
                          <a:effectLst/>
                          <a:latin typeface="Times New Roman" pitchFamily="18" charset="0"/>
                          <a:cs typeface="Times New Roman" pitchFamily="18" charset="0"/>
                          <a:hlinkClick r:id="rId2" action="ppaction://hlinksldjump"/>
                        </a:rPr>
                        <a:t>Open Access</a:t>
                      </a:r>
                      <a:endParaRPr lang="en-US" sz="1600" dirty="0">
                        <a:effectLst/>
                        <a:latin typeface="Times New Roman" pitchFamily="18" charset="0"/>
                        <a:ea typeface="Calibri"/>
                        <a:cs typeface="Times New Roman" pitchFamily="18" charset="0"/>
                      </a:endParaRPr>
                    </a:p>
                  </a:txBody>
                  <a:tcPr marL="68580" marR="68580" marT="0" marB="0"/>
                </a:tc>
              </a:tr>
              <a:tr h="441157">
                <a:tc>
                  <a:txBody>
                    <a:bodyPr/>
                    <a:lstStyle/>
                    <a:p>
                      <a:pPr marL="0" marR="0" algn="r">
                        <a:lnSpc>
                          <a:spcPct val="115000"/>
                        </a:lnSpc>
                        <a:spcBef>
                          <a:spcPts val="0"/>
                        </a:spcBef>
                        <a:spcAft>
                          <a:spcPts val="0"/>
                        </a:spcAft>
                      </a:pPr>
                      <a:r>
                        <a:rPr lang="en-US" sz="1600" dirty="0" err="1">
                          <a:effectLst/>
                        </a:rPr>
                        <a:t>i</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(Transmission Open Access) Regulations, 2005               (Repealed)</a:t>
                      </a:r>
                      <a:endParaRPr lang="en-US" sz="1600" dirty="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a:effectLst/>
                        </a:rPr>
                        <a:t>ii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(Distribution Open Access) Regulations, 2005                 (Repealed)</a:t>
                      </a:r>
                      <a:endParaRPr lang="en-US" sz="1600" dirty="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dirty="0">
                          <a:effectLst/>
                        </a:rPr>
                        <a:t>iii</a:t>
                      </a:r>
                      <a:endParaRPr lang="en-US" sz="1600" dirty="0">
                        <a:effectLst/>
                        <a:latin typeface="Calibri"/>
                        <a:ea typeface="Calibri"/>
                        <a:cs typeface="Times New Roman"/>
                      </a:endParaRPr>
                    </a:p>
                  </a:txBody>
                  <a:tcPr marL="68580" marR="68580" marT="0" marB="0"/>
                </a:tc>
                <a:tc>
                  <a:txBody>
                    <a:bodyPr/>
                    <a:lstStyle/>
                    <a:p>
                      <a:pPr marL="0" marR="0" indent="0" algn="just" defTabSz="914400" rtl="0" eaLnBrk="1" fontAlgn="auto" latinLnBrk="0" hangingPunct="1">
                        <a:lnSpc>
                          <a:spcPct val="115000"/>
                        </a:lnSpc>
                        <a:spcBef>
                          <a:spcPts val="0"/>
                        </a:spcBef>
                        <a:spcAft>
                          <a:spcPts val="0"/>
                        </a:spcAft>
                        <a:buClrTx/>
                        <a:buSzTx/>
                        <a:buFontTx/>
                        <a:buNone/>
                        <a:tabLst/>
                        <a:defRPr/>
                      </a:pPr>
                      <a:r>
                        <a:rPr lang="en-US" sz="1600" dirty="0" smtClean="0">
                          <a:effectLst/>
                          <a:latin typeface="Times New Roman" pitchFamily="18" charset="0"/>
                          <a:cs typeface="Times New Roman" pitchFamily="18" charset="0"/>
                        </a:rPr>
                        <a:t>MERC (State Grid Code ) Regulations, 2006</a:t>
                      </a:r>
                      <a:endParaRPr lang="en-US" sz="1600" dirty="0" smtClean="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dirty="0" smtClean="0">
                          <a:effectLst/>
                        </a:rPr>
                        <a:t>iv</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smtClean="0">
                          <a:effectLst/>
                          <a:latin typeface="Times New Roman" pitchFamily="18" charset="0"/>
                          <a:cs typeface="Times New Roman" pitchFamily="18" charset="0"/>
                        </a:rPr>
                        <a:t>MERC (Transmission Open Access) Regulations, 2014               (Repealed)</a:t>
                      </a:r>
                      <a:endParaRPr lang="en-US" sz="1600" dirty="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dirty="0" smtClean="0">
                          <a:effectLst/>
                        </a:rPr>
                        <a:t>V</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(Distribution Open Access) Regulations, 2014                 (Repealed)</a:t>
                      </a:r>
                      <a:endParaRPr lang="en-US" sz="1600" dirty="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dirty="0" smtClean="0">
                          <a:effectLst/>
                        </a:rPr>
                        <a:t>vi</a:t>
                      </a:r>
                      <a:endParaRPr lang="en-US" sz="16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(Transmission Open Access) Regulations, 2016</a:t>
                      </a:r>
                      <a:endParaRPr lang="en-US" sz="1600" dirty="0">
                        <a:effectLst/>
                        <a:latin typeface="Times New Roman" pitchFamily="18" charset="0"/>
                        <a:ea typeface="Calibri"/>
                        <a:cs typeface="Times New Roman" pitchFamily="18" charset="0"/>
                      </a:endParaRPr>
                    </a:p>
                  </a:txBody>
                  <a:tcPr marL="68580" marR="68580" marT="0" marB="0"/>
                </a:tc>
              </a:tr>
              <a:tr h="481263">
                <a:tc>
                  <a:txBody>
                    <a:bodyPr/>
                    <a:lstStyle/>
                    <a:p>
                      <a:pPr marL="0" marR="0" algn="r">
                        <a:lnSpc>
                          <a:spcPct val="115000"/>
                        </a:lnSpc>
                        <a:spcBef>
                          <a:spcPts val="0"/>
                        </a:spcBef>
                        <a:spcAft>
                          <a:spcPts val="0"/>
                        </a:spcAft>
                      </a:pPr>
                      <a:r>
                        <a:rPr lang="en-US" sz="1600">
                          <a:effectLst/>
                        </a:rPr>
                        <a:t>vi</a:t>
                      </a:r>
                      <a:endParaRPr lang="en-US" sz="16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600" dirty="0">
                          <a:effectLst/>
                          <a:latin typeface="Times New Roman" pitchFamily="18" charset="0"/>
                          <a:cs typeface="Times New Roman" pitchFamily="18" charset="0"/>
                        </a:rPr>
                        <a:t>MERC (Distribution Open Access) Regulations, 2016</a:t>
                      </a:r>
                      <a:endParaRPr lang="en-US" sz="1600" dirty="0">
                        <a:effectLst/>
                        <a:latin typeface="Times New Roman" pitchFamily="18" charset="0"/>
                        <a:ea typeface="Calibri"/>
                        <a:cs typeface="Times New Roman" pitchFamily="18" charset="0"/>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434846738"/>
              </p:ext>
            </p:extLst>
          </p:nvPr>
        </p:nvGraphicFramePr>
        <p:xfrm>
          <a:off x="228600" y="5105400"/>
          <a:ext cx="8305800" cy="1371600"/>
        </p:xfrm>
        <a:graphic>
          <a:graphicData uri="http://schemas.openxmlformats.org/drawingml/2006/table">
            <a:tbl>
              <a:tblPr firstRow="1" firstCol="1" bandRow="1">
                <a:tableStyleId>{5C22544A-7EE6-4342-B048-85BDC9FD1C3A}</a:tableStyleId>
              </a:tblPr>
              <a:tblGrid>
                <a:gridCol w="466156"/>
                <a:gridCol w="7839644"/>
              </a:tblGrid>
              <a:tr h="337632">
                <a:tc>
                  <a:txBody>
                    <a:bodyPr/>
                    <a:lstStyle/>
                    <a:p>
                      <a:pPr marL="0" marR="0" algn="ctr">
                        <a:lnSpc>
                          <a:spcPct val="115000"/>
                        </a:lnSpc>
                        <a:spcBef>
                          <a:spcPts val="0"/>
                        </a:spcBef>
                        <a:spcAft>
                          <a:spcPts val="0"/>
                        </a:spcAft>
                      </a:pPr>
                      <a:r>
                        <a:rPr lang="en-US" sz="1400" dirty="0">
                          <a:effectLst/>
                        </a:rPr>
                        <a:t>7</a:t>
                      </a:r>
                      <a:endParaRPr lang="en-US" sz="1400" dirty="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400" dirty="0">
                          <a:effectLst/>
                          <a:hlinkClick r:id="rId3" action="ppaction://hlinksldjump"/>
                        </a:rPr>
                        <a:t>Demand Side Management</a:t>
                      </a:r>
                      <a:endParaRPr lang="en-US" sz="1400" dirty="0">
                        <a:effectLst/>
                        <a:latin typeface="Calibri"/>
                        <a:ea typeface="Calibri"/>
                        <a:cs typeface="Times New Roman"/>
                      </a:endParaRPr>
                    </a:p>
                  </a:txBody>
                  <a:tcPr marL="68580" marR="68580" marT="0" marB="0"/>
                </a:tc>
              </a:tr>
              <a:tr h="337632">
                <a:tc>
                  <a:txBody>
                    <a:bodyPr/>
                    <a:lstStyle/>
                    <a:p>
                      <a:pPr marL="0" marR="0" algn="r">
                        <a:lnSpc>
                          <a:spcPct val="115000"/>
                        </a:lnSpc>
                        <a:spcBef>
                          <a:spcPts val="0"/>
                        </a:spcBef>
                        <a:spcAft>
                          <a:spcPts val="0"/>
                        </a:spcAft>
                      </a:pPr>
                      <a:r>
                        <a:rPr lang="en-US" sz="1400">
                          <a:effectLst/>
                        </a:rPr>
                        <a:t>i</a:t>
                      </a:r>
                      <a:endParaRPr lang="en-US" sz="14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400" dirty="0">
                          <a:effectLst/>
                        </a:rPr>
                        <a:t>MERC (Demand Side Management Implementation Framework) Regulations, 2010</a:t>
                      </a:r>
                      <a:endParaRPr lang="en-US" sz="1400" dirty="0">
                        <a:effectLst/>
                        <a:latin typeface="Calibri"/>
                        <a:ea typeface="Calibri"/>
                        <a:cs typeface="Times New Roman"/>
                      </a:endParaRPr>
                    </a:p>
                  </a:txBody>
                  <a:tcPr marL="68580" marR="68580" marT="0" marB="0"/>
                </a:tc>
              </a:tr>
              <a:tr h="696336">
                <a:tc>
                  <a:txBody>
                    <a:bodyPr/>
                    <a:lstStyle/>
                    <a:p>
                      <a:pPr marL="0" marR="0" algn="r">
                        <a:lnSpc>
                          <a:spcPct val="115000"/>
                        </a:lnSpc>
                        <a:spcBef>
                          <a:spcPts val="0"/>
                        </a:spcBef>
                        <a:spcAft>
                          <a:spcPts val="0"/>
                        </a:spcAft>
                      </a:pPr>
                      <a:r>
                        <a:rPr lang="en-US" sz="1400">
                          <a:effectLst/>
                        </a:rPr>
                        <a:t>ii</a:t>
                      </a:r>
                      <a:endParaRPr lang="en-US" sz="1400">
                        <a:effectLst/>
                        <a:latin typeface="Calibri"/>
                        <a:ea typeface="Calibri"/>
                        <a:cs typeface="Times New Roman"/>
                      </a:endParaRPr>
                    </a:p>
                  </a:txBody>
                  <a:tcPr marL="68580" marR="68580" marT="0" marB="0"/>
                </a:tc>
                <a:tc>
                  <a:txBody>
                    <a:bodyPr/>
                    <a:lstStyle/>
                    <a:p>
                      <a:pPr marL="0" marR="0" algn="just">
                        <a:lnSpc>
                          <a:spcPct val="115000"/>
                        </a:lnSpc>
                        <a:spcBef>
                          <a:spcPts val="0"/>
                        </a:spcBef>
                        <a:spcAft>
                          <a:spcPts val="0"/>
                        </a:spcAft>
                      </a:pPr>
                      <a:r>
                        <a:rPr lang="en-US" sz="1400" dirty="0">
                          <a:effectLst/>
                        </a:rPr>
                        <a:t>MERC (Demand-Side Management Measures and </a:t>
                      </a:r>
                      <a:r>
                        <a:rPr lang="en-US" sz="1400" dirty="0" err="1">
                          <a:effectLst/>
                        </a:rPr>
                        <a:t>Programmes’</a:t>
                      </a:r>
                      <a:r>
                        <a:rPr lang="en-US" sz="1400" dirty="0">
                          <a:effectLst/>
                        </a:rPr>
                        <a:t> cost effectiveness Assessment) Regulations, 2010</a:t>
                      </a:r>
                      <a:endParaRPr lang="en-US" sz="14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215839297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Clarity</Template>
  <TotalTime>628</TotalTime>
  <Words>3346</Words>
  <Application>Microsoft Office PowerPoint</Application>
  <PresentationFormat>On-screen Show (4:3)</PresentationFormat>
  <Paragraphs>581</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Preparation of Regulations and its Development   13 January, 2017 NPTI, Faridabad</vt:lpstr>
      <vt:lpstr>Process of Making Regulations</vt:lpstr>
      <vt:lpstr>Subject matter of Regulations </vt:lpstr>
      <vt:lpstr>Regulations Notified by MERC</vt:lpstr>
      <vt:lpstr>Regulations Notified by MERC</vt:lpstr>
      <vt:lpstr>Regulations Notified by MERC</vt:lpstr>
      <vt:lpstr>Regulations Notified by MERC</vt:lpstr>
      <vt:lpstr>Regulations Notified by MERC</vt:lpstr>
      <vt:lpstr>Regulations Notified by MERC</vt:lpstr>
      <vt:lpstr>PowerPoint Presentation</vt:lpstr>
      <vt:lpstr>PowerPoint Presentation</vt:lpstr>
      <vt:lpstr>PowerPoint Presentation</vt:lpstr>
      <vt:lpstr>Regulation Laying Central Vs State</vt:lpstr>
      <vt:lpstr>Inherent Powers of the Commission</vt:lpstr>
      <vt:lpstr>Important Judgment </vt:lpstr>
      <vt:lpstr>Important Judgment </vt:lpstr>
      <vt:lpstr>Tariff</vt:lpstr>
      <vt:lpstr>Development of Tariff Regulations Framework -1/3</vt:lpstr>
      <vt:lpstr>Development of Tariff Regulations Framework- 2/3</vt:lpstr>
      <vt:lpstr>Development of Tariff Regulations Framework- 3/3</vt:lpstr>
      <vt:lpstr>Licensing</vt:lpstr>
      <vt:lpstr>PowerPoint Presentation</vt:lpstr>
      <vt:lpstr>PowerPoint Presentation</vt:lpstr>
      <vt:lpstr>PowerPoint Presentation</vt:lpstr>
      <vt:lpstr>PowerPoint Presentation</vt:lpstr>
      <vt:lpstr> CRITERIA FOR GRANT OF LICENSE </vt:lpstr>
      <vt:lpstr> Other Issues</vt:lpstr>
      <vt:lpstr> Renewables </vt:lpstr>
      <vt:lpstr>Renewable Energy Potential</vt:lpstr>
      <vt:lpstr>PowerPoint Presentation</vt:lpstr>
      <vt:lpstr> CGRF and Ombudsman</vt:lpstr>
      <vt:lpstr> Open Access</vt:lpstr>
      <vt:lpstr> Open Access</vt:lpstr>
      <vt:lpstr>PowerPoint Presentation</vt:lpstr>
      <vt:lpstr> Demand Side Management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Regulations and Regulatory framework</dc:title>
  <dc:creator>Prafulla.v</dc:creator>
  <cp:lastModifiedBy>Prafulla Varhade</cp:lastModifiedBy>
  <cp:revision>36</cp:revision>
  <dcterms:created xsi:type="dcterms:W3CDTF">2017-01-06T06:31:00Z</dcterms:created>
  <dcterms:modified xsi:type="dcterms:W3CDTF">2017-01-11T12:05:10Z</dcterms:modified>
</cp:coreProperties>
</file>