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231"/>
  </p:notesMasterIdLst>
  <p:sldIdLst>
    <p:sldId id="256" r:id="rId2"/>
    <p:sldId id="257" r:id="rId3"/>
    <p:sldId id="644" r:id="rId4"/>
    <p:sldId id="510" r:id="rId5"/>
    <p:sldId id="511" r:id="rId6"/>
    <p:sldId id="512" r:id="rId7"/>
    <p:sldId id="513" r:id="rId8"/>
    <p:sldId id="514" r:id="rId9"/>
    <p:sldId id="515" r:id="rId10"/>
    <p:sldId id="516" r:id="rId11"/>
    <p:sldId id="517" r:id="rId12"/>
    <p:sldId id="518" r:id="rId13"/>
    <p:sldId id="519" r:id="rId14"/>
    <p:sldId id="520" r:id="rId15"/>
    <p:sldId id="521" r:id="rId16"/>
    <p:sldId id="522" r:id="rId17"/>
    <p:sldId id="523" r:id="rId18"/>
    <p:sldId id="524" r:id="rId19"/>
    <p:sldId id="525" r:id="rId20"/>
    <p:sldId id="526" r:id="rId21"/>
    <p:sldId id="527" r:id="rId22"/>
    <p:sldId id="528" r:id="rId23"/>
    <p:sldId id="529" r:id="rId24"/>
    <p:sldId id="530" r:id="rId25"/>
    <p:sldId id="531" r:id="rId26"/>
    <p:sldId id="532" r:id="rId27"/>
    <p:sldId id="533" r:id="rId28"/>
    <p:sldId id="534" r:id="rId29"/>
    <p:sldId id="535" r:id="rId30"/>
    <p:sldId id="536" r:id="rId31"/>
    <p:sldId id="537" r:id="rId32"/>
    <p:sldId id="538" r:id="rId33"/>
    <p:sldId id="539" r:id="rId34"/>
    <p:sldId id="540" r:id="rId35"/>
    <p:sldId id="541" r:id="rId36"/>
    <p:sldId id="542" r:id="rId37"/>
    <p:sldId id="543" r:id="rId38"/>
    <p:sldId id="544" r:id="rId39"/>
    <p:sldId id="545" r:id="rId40"/>
    <p:sldId id="546" r:id="rId41"/>
    <p:sldId id="547" r:id="rId42"/>
    <p:sldId id="548" r:id="rId43"/>
    <p:sldId id="549" r:id="rId44"/>
    <p:sldId id="550" r:id="rId45"/>
    <p:sldId id="551" r:id="rId46"/>
    <p:sldId id="552" r:id="rId47"/>
    <p:sldId id="553" r:id="rId48"/>
    <p:sldId id="554" r:id="rId49"/>
    <p:sldId id="555" r:id="rId50"/>
    <p:sldId id="556" r:id="rId51"/>
    <p:sldId id="557" r:id="rId52"/>
    <p:sldId id="558" r:id="rId53"/>
    <p:sldId id="559" r:id="rId54"/>
    <p:sldId id="560" r:id="rId55"/>
    <p:sldId id="561" r:id="rId56"/>
    <p:sldId id="562" r:id="rId57"/>
    <p:sldId id="563" r:id="rId58"/>
    <p:sldId id="564" r:id="rId59"/>
    <p:sldId id="565" r:id="rId60"/>
    <p:sldId id="566" r:id="rId61"/>
    <p:sldId id="567" r:id="rId62"/>
    <p:sldId id="568" r:id="rId63"/>
    <p:sldId id="569" r:id="rId64"/>
    <p:sldId id="570" r:id="rId65"/>
    <p:sldId id="571" r:id="rId66"/>
    <p:sldId id="572" r:id="rId67"/>
    <p:sldId id="573" r:id="rId68"/>
    <p:sldId id="574" r:id="rId69"/>
    <p:sldId id="575" r:id="rId70"/>
    <p:sldId id="576" r:id="rId71"/>
    <p:sldId id="577" r:id="rId72"/>
    <p:sldId id="578" r:id="rId73"/>
    <p:sldId id="579" r:id="rId74"/>
    <p:sldId id="580" r:id="rId75"/>
    <p:sldId id="581" r:id="rId76"/>
    <p:sldId id="582" r:id="rId77"/>
    <p:sldId id="583" r:id="rId78"/>
    <p:sldId id="584" r:id="rId79"/>
    <p:sldId id="585" r:id="rId80"/>
    <p:sldId id="586" r:id="rId81"/>
    <p:sldId id="587" r:id="rId82"/>
    <p:sldId id="588" r:id="rId83"/>
    <p:sldId id="589" r:id="rId84"/>
    <p:sldId id="590" r:id="rId85"/>
    <p:sldId id="591" r:id="rId86"/>
    <p:sldId id="592" r:id="rId87"/>
    <p:sldId id="593" r:id="rId88"/>
    <p:sldId id="594" r:id="rId89"/>
    <p:sldId id="595" r:id="rId90"/>
    <p:sldId id="596" r:id="rId91"/>
    <p:sldId id="597" r:id="rId92"/>
    <p:sldId id="598" r:id="rId93"/>
    <p:sldId id="599" r:id="rId94"/>
    <p:sldId id="600" r:id="rId95"/>
    <p:sldId id="601" r:id="rId96"/>
    <p:sldId id="602" r:id="rId97"/>
    <p:sldId id="603" r:id="rId98"/>
    <p:sldId id="604" r:id="rId99"/>
    <p:sldId id="605" r:id="rId100"/>
    <p:sldId id="606" r:id="rId101"/>
    <p:sldId id="607" r:id="rId102"/>
    <p:sldId id="608" r:id="rId103"/>
    <p:sldId id="609" r:id="rId104"/>
    <p:sldId id="610" r:id="rId105"/>
    <p:sldId id="611" r:id="rId106"/>
    <p:sldId id="612" r:id="rId107"/>
    <p:sldId id="613" r:id="rId108"/>
    <p:sldId id="614" r:id="rId109"/>
    <p:sldId id="615" r:id="rId110"/>
    <p:sldId id="616" r:id="rId111"/>
    <p:sldId id="617" r:id="rId112"/>
    <p:sldId id="618" r:id="rId113"/>
    <p:sldId id="619" r:id="rId114"/>
    <p:sldId id="620" r:id="rId115"/>
    <p:sldId id="621" r:id="rId116"/>
    <p:sldId id="622" r:id="rId117"/>
    <p:sldId id="623" r:id="rId118"/>
    <p:sldId id="624" r:id="rId119"/>
    <p:sldId id="625" r:id="rId120"/>
    <p:sldId id="626" r:id="rId121"/>
    <p:sldId id="627" r:id="rId122"/>
    <p:sldId id="628" r:id="rId123"/>
    <p:sldId id="629" r:id="rId124"/>
    <p:sldId id="630" r:id="rId125"/>
    <p:sldId id="631" r:id="rId126"/>
    <p:sldId id="632" r:id="rId127"/>
    <p:sldId id="633" r:id="rId128"/>
    <p:sldId id="634" r:id="rId129"/>
    <p:sldId id="635" r:id="rId130"/>
    <p:sldId id="636" r:id="rId131"/>
    <p:sldId id="637" r:id="rId132"/>
    <p:sldId id="638" r:id="rId133"/>
    <p:sldId id="639" r:id="rId134"/>
    <p:sldId id="640" r:id="rId135"/>
    <p:sldId id="641" r:id="rId136"/>
    <p:sldId id="642" r:id="rId137"/>
    <p:sldId id="643" r:id="rId138"/>
    <p:sldId id="289" r:id="rId139"/>
    <p:sldId id="304" r:id="rId140"/>
    <p:sldId id="306" r:id="rId141"/>
    <p:sldId id="305" r:id="rId142"/>
    <p:sldId id="307" r:id="rId143"/>
    <p:sldId id="377" r:id="rId144"/>
    <p:sldId id="308" r:id="rId145"/>
    <p:sldId id="309" r:id="rId146"/>
    <p:sldId id="378" r:id="rId147"/>
    <p:sldId id="310" r:id="rId148"/>
    <p:sldId id="311" r:id="rId149"/>
    <p:sldId id="312" r:id="rId150"/>
    <p:sldId id="313" r:id="rId151"/>
    <p:sldId id="314" r:id="rId152"/>
    <p:sldId id="379" r:id="rId153"/>
    <p:sldId id="316" r:id="rId154"/>
    <p:sldId id="317" r:id="rId155"/>
    <p:sldId id="380" r:id="rId156"/>
    <p:sldId id="318" r:id="rId157"/>
    <p:sldId id="381" r:id="rId158"/>
    <p:sldId id="319" r:id="rId159"/>
    <p:sldId id="386" r:id="rId160"/>
    <p:sldId id="320" r:id="rId161"/>
    <p:sldId id="321" r:id="rId162"/>
    <p:sldId id="387" r:id="rId163"/>
    <p:sldId id="322" r:id="rId164"/>
    <p:sldId id="388" r:id="rId165"/>
    <p:sldId id="323" r:id="rId166"/>
    <p:sldId id="389" r:id="rId167"/>
    <p:sldId id="324" r:id="rId168"/>
    <p:sldId id="390" r:id="rId169"/>
    <p:sldId id="325" r:id="rId170"/>
    <p:sldId id="326" r:id="rId171"/>
    <p:sldId id="382" r:id="rId172"/>
    <p:sldId id="327" r:id="rId173"/>
    <p:sldId id="391" r:id="rId174"/>
    <p:sldId id="328" r:id="rId175"/>
    <p:sldId id="392" r:id="rId176"/>
    <p:sldId id="329" r:id="rId177"/>
    <p:sldId id="383" r:id="rId178"/>
    <p:sldId id="330" r:id="rId179"/>
    <p:sldId id="331" r:id="rId180"/>
    <p:sldId id="393" r:id="rId181"/>
    <p:sldId id="332" r:id="rId182"/>
    <p:sldId id="333" r:id="rId183"/>
    <p:sldId id="335" r:id="rId184"/>
    <p:sldId id="334" r:id="rId185"/>
    <p:sldId id="336" r:id="rId186"/>
    <p:sldId id="337" r:id="rId187"/>
    <p:sldId id="385" r:id="rId188"/>
    <p:sldId id="338" r:id="rId189"/>
    <p:sldId id="340" r:id="rId190"/>
    <p:sldId id="394" r:id="rId191"/>
    <p:sldId id="339" r:id="rId192"/>
    <p:sldId id="395" r:id="rId193"/>
    <p:sldId id="341" r:id="rId194"/>
    <p:sldId id="342" r:id="rId195"/>
    <p:sldId id="344" r:id="rId196"/>
    <p:sldId id="343" r:id="rId197"/>
    <p:sldId id="345" r:id="rId198"/>
    <p:sldId id="346" r:id="rId199"/>
    <p:sldId id="347" r:id="rId200"/>
    <p:sldId id="397" r:id="rId201"/>
    <p:sldId id="348" r:id="rId202"/>
    <p:sldId id="509" r:id="rId203"/>
    <p:sldId id="350" r:id="rId204"/>
    <p:sldId id="351" r:id="rId205"/>
    <p:sldId id="396" r:id="rId206"/>
    <p:sldId id="398" r:id="rId207"/>
    <p:sldId id="352" r:id="rId208"/>
    <p:sldId id="353" r:id="rId209"/>
    <p:sldId id="399" r:id="rId210"/>
    <p:sldId id="355" r:id="rId211"/>
    <p:sldId id="356" r:id="rId212"/>
    <p:sldId id="357" r:id="rId213"/>
    <p:sldId id="358" r:id="rId214"/>
    <p:sldId id="359" r:id="rId215"/>
    <p:sldId id="360" r:id="rId216"/>
    <p:sldId id="400" r:id="rId217"/>
    <p:sldId id="361" r:id="rId218"/>
    <p:sldId id="362" r:id="rId219"/>
    <p:sldId id="363" r:id="rId220"/>
    <p:sldId id="364" r:id="rId221"/>
    <p:sldId id="365" r:id="rId222"/>
    <p:sldId id="366" r:id="rId223"/>
    <p:sldId id="367" r:id="rId224"/>
    <p:sldId id="368" r:id="rId225"/>
    <p:sldId id="369" r:id="rId226"/>
    <p:sldId id="370" r:id="rId227"/>
    <p:sldId id="402" r:id="rId228"/>
    <p:sldId id="403" r:id="rId229"/>
    <p:sldId id="354" r:id="rId2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5620"/>
    <p:restoredTop sz="94660"/>
  </p:normalViewPr>
  <p:slideViewPr>
    <p:cSldViewPr>
      <p:cViewPr>
        <p:scale>
          <a:sx n="70" d="100"/>
          <a:sy n="70" d="100"/>
        </p:scale>
        <p:origin x="-1044" y="-2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230" Type="http://schemas.openxmlformats.org/officeDocument/2006/relationships/slide" Target="slides/slide229.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6" Type="http://schemas.openxmlformats.org/officeDocument/2006/relationships/slide" Target="slides/slide25.xml"/><Relationship Id="rId231" Type="http://schemas.openxmlformats.org/officeDocument/2006/relationships/notesMaster" Target="notesMasters/notesMaster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presProps" Target="presProp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viewProps" Target="viewProps.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202" Type="http://schemas.openxmlformats.org/officeDocument/2006/relationships/slide" Target="slides/slide201.xml"/><Relationship Id="rId223" Type="http://schemas.openxmlformats.org/officeDocument/2006/relationships/slide" Target="slides/slide222.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theme" Target="theme/theme1.xml"/><Relationship Id="rId2" Type="http://schemas.openxmlformats.org/officeDocument/2006/relationships/slide" Target="slides/slide1.xml"/><Relationship Id="rId29" Type="http://schemas.openxmlformats.org/officeDocument/2006/relationships/slide" Target="slides/slide28.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224" Type="http://schemas.openxmlformats.org/officeDocument/2006/relationships/slide" Target="slides/slide223.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tableStyles" Target="tableStyles.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88E56F-7DF3-4F89-99E2-23CBA39AE4C2}" type="datetimeFigureOut">
              <a:rPr lang="en-US" smtClean="0"/>
              <a:pPr/>
              <a:t>1/11/2017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6C354CA-17AF-4B8D-B4E6-F3B03D179AF5}" type="slidenum">
              <a:rPr lang="en-US" smtClean="0"/>
              <a:pPr/>
              <a:t>‹#›</a:t>
            </a:fld>
            <a:endParaRPr lang="en-US"/>
          </a:p>
        </p:txBody>
      </p:sp>
    </p:spTree>
    <p:extLst>
      <p:ext uri="{BB962C8B-B14F-4D97-AF65-F5344CB8AC3E}">
        <p14:creationId xmlns:p14="http://schemas.microsoft.com/office/powerpoint/2010/main" val="2902548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F6C354CA-17AF-4B8D-B4E6-F3B03D179AF5}" type="slidenum">
              <a:rPr lang="en-US" smtClean="0"/>
              <a:pPr/>
              <a:t>23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1AC95D4-8400-433A-B25D-BB07C96A761D}" type="slidenum">
              <a:rPr lang="en-US" smtClean="0"/>
              <a:pPr/>
              <a:t>70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0"/>
            <a:ext cx="7848600" cy="1927225"/>
          </a:xfrm>
        </p:spPr>
        <p:txBody>
          <a:bodyPr anchor="b">
            <a:noAutofit/>
          </a:bodyPr>
          <a:lstStyle>
            <a:lvl1pPr>
              <a:defRPr sz="5400" cap="all" baseline="0"/>
            </a:lvl1pPr>
          </a:lstStyle>
          <a:p>
            <a:r>
              <a:rPr lang="en-US" smtClean="0"/>
              <a:t>Click to edit Master title style</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71048F8-A478-472B-9A6C-67D4DAD211B0}" type="datetime1">
              <a:rPr lang="en-US" smtClean="0"/>
              <a:pPr/>
              <a:t>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72BA08-6AAD-4F0E-8D4B-37B16535902A}" type="slidenum">
              <a:rPr lang="en-US" smtClean="0"/>
              <a:pPr/>
              <a:t>‹#›</a:t>
            </a:fld>
            <a:endParaRPr lang="en-US"/>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26C87F6-C7FE-4A91-ADAD-020DAD189D97}" type="datetime1">
              <a:rPr lang="en-US" smtClean="0"/>
              <a:pPr/>
              <a:t>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72BA08-6AAD-4F0E-8D4B-37B16535902A}"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09600"/>
            <a:ext cx="2057400" cy="5867400"/>
          </a:xfrm>
        </p:spPr>
        <p:txBody>
          <a:bodyPr vert="eaVert" anchor="b"/>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609600"/>
            <a:ext cx="6019800" cy="5867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D276C5A9-95CC-4234-A8B5-E31899791C0F}" type="datetime1">
              <a:rPr lang="en-US" smtClean="0"/>
              <a:pPr/>
              <a:t>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72BA08-6AAD-4F0E-8D4B-37B16535902A}"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0015D6B-068A-463C-AC0F-5F403116C744}" type="datetime1">
              <a:rPr lang="en-US" smtClean="0"/>
              <a:pPr/>
              <a:t>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72BA08-6AAD-4F0E-8D4B-37B16535902A}"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2362200"/>
            <a:ext cx="7772400" cy="2200275"/>
          </a:xfrm>
        </p:spPr>
        <p:txBody>
          <a:bodyPr anchor="b">
            <a:normAutofit/>
          </a:bodyPr>
          <a:lstStyle>
            <a:lvl1pPr algn="l">
              <a:defRPr sz="4800" b="0" cap="all"/>
            </a:lvl1pPr>
          </a:lstStyle>
          <a:p>
            <a:r>
              <a:rPr lang="en-US" smtClean="0"/>
              <a:t>Click to edit Master title style</a:t>
            </a:r>
            <a:endParaRPr lang="en-US" dirty="0"/>
          </a:p>
        </p:txBody>
      </p:sp>
      <p:sp>
        <p:nvSpPr>
          <p:cNvPr id="3" name="Text Placeholder 2"/>
          <p:cNvSpPr>
            <a:spLocks noGrp="1"/>
          </p:cNvSpPr>
          <p:nvPr>
            <p:ph type="body" idx="1"/>
          </p:nvPr>
        </p:nvSpPr>
        <p:spPr>
          <a:xfrm>
            <a:off x="722313" y="4626864"/>
            <a:ext cx="7772400" cy="1500187"/>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3AE9A6-B842-49AB-8EB3-32D52303ADD4}" type="datetime1">
              <a:rPr lang="en-US" smtClean="0"/>
              <a:pPr/>
              <a:t>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C72BA08-6AAD-4F0E-8D4B-37B16535902A}" type="slidenum">
              <a:rPr lang="en-US" smtClean="0"/>
              <a:pPr/>
              <a:t>‹#›</a:t>
            </a:fld>
            <a:endParaRPr lang="en-US"/>
          </a:p>
        </p:txBody>
      </p:sp>
      <p:cxnSp>
        <p:nvCxnSpPr>
          <p:cNvPr id="7" name="Straight Connector 6"/>
          <p:cNvCxnSpPr/>
          <p:nvPr/>
        </p:nvCxnSpPr>
        <p:spPr>
          <a:xfrm>
            <a:off x="731520" y="4599432"/>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3352"/>
            <a:ext cx="4038600" cy="471830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EED6B98-387E-4FFE-B617-0F7C1C089EF7}" type="datetime1">
              <a:rPr lang="en-US" smtClean="0"/>
              <a:pPr/>
              <a:t>1/11/2017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72BA08-6AAD-4F0E-8D4B-37B16535902A}"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45720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54880" y="1676400"/>
            <a:ext cx="3931920" cy="63976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4880" y="2438400"/>
            <a:ext cx="393192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9D51A77-7599-417C-BA4A-1CAE6EC8F483}" type="datetime1">
              <a:rPr lang="en-US" smtClean="0"/>
              <a:pPr/>
              <a:t>1/11/2017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C72BA08-6AAD-4F0E-8D4B-37B16535902A}" type="slidenum">
              <a:rPr lang="en-US" smtClean="0"/>
              <a:pPr/>
              <a:t>‹#›</a:t>
            </a:fld>
            <a:endParaRPr lang="en-US"/>
          </a:p>
        </p:txBody>
      </p:sp>
      <p:cxnSp>
        <p:nvCxnSpPr>
          <p:cNvPr id="11" name="Straight Connector 10"/>
          <p:cNvCxnSpPr/>
          <p:nvPr/>
        </p:nvCxnSpPr>
        <p:spPr>
          <a:xfrm rot="5400000">
            <a:off x="2217817" y="4045823"/>
            <a:ext cx="470916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8B4509F-0ECD-4124-96B0-3B43322A044C}" type="datetime1">
              <a:rPr lang="en-US" smtClean="0"/>
              <a:pPr/>
              <a:t>1/11/2017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115A1E9-DD05-41B7-8D97-536D050564E8}" type="datetime1">
              <a:rPr lang="en-US" smtClean="0"/>
              <a:pPr/>
              <a:t>1/11/2017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080"/>
            <a:ext cx="2139696" cy="1261872"/>
          </a:xfrm>
        </p:spPr>
        <p:txBody>
          <a:bodyPr anchor="b">
            <a:noAutofit/>
          </a:bodyPr>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2971800" y="792080"/>
            <a:ext cx="5715000" cy="557784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1" y="2130552"/>
            <a:ext cx="2139696" cy="424361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27610D1-C9CC-43F9-85FD-D7136F3F7AD9}" type="datetime1">
              <a:rPr lang="en-US" smtClean="0"/>
              <a:pPr/>
              <a:t>1/11/2017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72BA08-6AAD-4F0E-8D4B-37B16535902A}" type="slidenum">
              <a:rPr lang="en-US" smtClean="0"/>
              <a:pPr/>
              <a:t>‹#›</a:t>
            </a:fld>
            <a:endParaRPr lang="en-US"/>
          </a:p>
        </p:txBody>
      </p:sp>
      <p:cxnSp>
        <p:nvCxnSpPr>
          <p:cNvPr id="9" name="Straight Connector 8"/>
          <p:cNvCxnSpPr/>
          <p:nvPr/>
        </p:nvCxnSpPr>
        <p:spPr>
          <a:xfrm rot="5400000">
            <a:off x="-13116" y="3580206"/>
            <a:ext cx="557784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792480"/>
            <a:ext cx="2142680" cy="1264920"/>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p:cNvSpPr>
          <p:nvPr>
            <p:ph type="pic" idx="1"/>
          </p:nvPr>
        </p:nvSpPr>
        <p:spPr>
          <a:xfrm>
            <a:off x="2858610" y="838201"/>
            <a:ext cx="5904390" cy="5500456"/>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57200" y="2133600"/>
            <a:ext cx="2139696" cy="42428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A373D17-D96E-47E3-9F35-3D310BC57D53}" type="datetime1">
              <a:rPr lang="en-US" smtClean="0"/>
              <a:pPr/>
              <a:t>1/11/2017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C72BA08-6AAD-4F0E-8D4B-37B16535902A}"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220786"/>
            <a:ext cx="9144000" cy="2286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533400"/>
            <a:ext cx="8229600" cy="9906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600200"/>
            <a:ext cx="8229600" cy="4876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Rectangle 6"/>
          <p:cNvSpPr/>
          <p:nvPr/>
        </p:nvSpPr>
        <p:spPr>
          <a:xfrm>
            <a:off x="0" y="0"/>
            <a:ext cx="9144000" cy="3657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8288"/>
            <a:ext cx="2895600" cy="329184"/>
          </a:xfrm>
          <a:prstGeom prst="rect">
            <a:avLst/>
          </a:prstGeom>
        </p:spPr>
        <p:txBody>
          <a:bodyPr vert="horz" lIns="91440" tIns="45720" rIns="91440" bIns="45720" rtlCol="0" anchor="ctr"/>
          <a:lstStyle>
            <a:lvl1pPr algn="l">
              <a:defRPr sz="1200">
                <a:solidFill>
                  <a:srgbClr val="FFFFFF"/>
                </a:solidFill>
              </a:defRPr>
            </a:lvl1pPr>
          </a:lstStyle>
          <a:p>
            <a:fld id="{B2B84764-AA66-4B5C-A17B-CB44EA70CF3D}" type="datetime1">
              <a:rPr lang="en-US" smtClean="0"/>
              <a:pPr/>
              <a:t>1/11/2017</a:t>
            </a:fld>
            <a:endParaRPr lang="en-US"/>
          </a:p>
        </p:txBody>
      </p:sp>
      <p:sp>
        <p:nvSpPr>
          <p:cNvPr id="5" name="Footer Placeholder 4"/>
          <p:cNvSpPr>
            <a:spLocks noGrp="1"/>
          </p:cNvSpPr>
          <p:nvPr>
            <p:ph type="ftr" sz="quarter" idx="3"/>
          </p:nvPr>
        </p:nvSpPr>
        <p:spPr>
          <a:xfrm>
            <a:off x="3429000" y="18288"/>
            <a:ext cx="4114800" cy="329184"/>
          </a:xfrm>
          <a:prstGeom prst="rect">
            <a:avLst/>
          </a:prstGeom>
        </p:spPr>
        <p:txBody>
          <a:bodyPr vert="horz" lIns="91440" tIns="45720" rIns="91440" bIns="45720" rtlCol="0" anchor="ctr"/>
          <a:lstStyle>
            <a:lvl1pPr algn="ctr">
              <a:defRPr sz="1200">
                <a:solidFill>
                  <a:srgbClr val="FFFFFF"/>
                </a:solidFill>
              </a:defRPr>
            </a:lvl1pPr>
          </a:lstStyle>
          <a:p>
            <a:endParaRPr lang="en-US"/>
          </a:p>
        </p:txBody>
      </p:sp>
      <p:sp>
        <p:nvSpPr>
          <p:cNvPr id="6" name="Slide Number Placeholder 5"/>
          <p:cNvSpPr>
            <a:spLocks noGrp="1"/>
          </p:cNvSpPr>
          <p:nvPr>
            <p:ph type="sldNum" sz="quarter" idx="4"/>
          </p:nvPr>
        </p:nvSpPr>
        <p:spPr>
          <a:xfrm>
            <a:off x="7620000" y="18288"/>
            <a:ext cx="1066800" cy="329184"/>
          </a:xfrm>
          <a:prstGeom prst="rect">
            <a:avLst/>
          </a:prstGeom>
        </p:spPr>
        <p:txBody>
          <a:bodyPr vert="horz" lIns="91440" tIns="45720" rIns="91440" bIns="45720" rtlCol="0" anchor="ctr"/>
          <a:lstStyle>
            <a:lvl1pPr algn="l">
              <a:defRPr sz="1400" b="1">
                <a:solidFill>
                  <a:srgbClr val="FFFFFF"/>
                </a:solidFill>
              </a:defRPr>
            </a:lvl1pPr>
          </a:lstStyle>
          <a:p>
            <a:fld id="{5C72BA08-6AAD-4F0E-8D4B-37B16535902A}"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hf hdr="0" ftr="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wmf"/></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9488" y="533400"/>
            <a:ext cx="8610600" cy="3886200"/>
          </a:xfrm>
        </p:spPr>
        <p:txBody>
          <a:bodyPr anchor="ctr" anchorCtr="0">
            <a:noAutofit/>
          </a:bodyPr>
          <a:lstStyle/>
          <a:p>
            <a:pPr algn="ctr"/>
            <a:r>
              <a:rPr lang="en-US" sz="4400" dirty="0" smtClean="0">
                <a:solidFill>
                  <a:srgbClr val="C00000"/>
                </a:solidFill>
                <a:latin typeface="Algerian" pitchFamily="82" charset="0"/>
              </a:rPr>
              <a:t>Important  orders of regulatory commissions, Judgments of </a:t>
            </a:r>
            <a:r>
              <a:rPr lang="en-US" sz="4400" dirty="0">
                <a:solidFill>
                  <a:srgbClr val="C00000"/>
                </a:solidFill>
                <a:latin typeface="Algerian" pitchFamily="82" charset="0"/>
              </a:rPr>
              <a:t>Appellate Tribunal </a:t>
            </a:r>
            <a:r>
              <a:rPr lang="en-US" sz="4400" dirty="0" smtClean="0">
                <a:solidFill>
                  <a:srgbClr val="C00000"/>
                </a:solidFill>
                <a:latin typeface="Algerian" pitchFamily="82" charset="0"/>
              </a:rPr>
              <a:t>and Supreme Court </a:t>
            </a:r>
            <a:br>
              <a:rPr lang="en-US" sz="4400" dirty="0" smtClean="0">
                <a:solidFill>
                  <a:srgbClr val="C00000"/>
                </a:solidFill>
                <a:latin typeface="Algerian" pitchFamily="82" charset="0"/>
              </a:rPr>
            </a:br>
            <a:r>
              <a:rPr lang="en-US" sz="2800" dirty="0" smtClean="0">
                <a:solidFill>
                  <a:schemeClr val="tx1"/>
                </a:solidFill>
                <a:latin typeface="Times New Roman" pitchFamily="18" charset="0"/>
                <a:cs typeface="Times New Roman" pitchFamily="18" charset="0"/>
              </a:rPr>
              <a:t>13 January, 2017</a:t>
            </a:r>
            <a:br>
              <a:rPr lang="en-US" sz="2800" dirty="0" smtClean="0">
                <a:solidFill>
                  <a:schemeClr val="tx1"/>
                </a:solidFill>
                <a:latin typeface="Times New Roman" pitchFamily="18" charset="0"/>
                <a:cs typeface="Times New Roman" pitchFamily="18" charset="0"/>
              </a:rPr>
            </a:br>
            <a:r>
              <a:rPr lang="en-US" sz="2800" dirty="0" smtClean="0">
                <a:solidFill>
                  <a:schemeClr val="tx1"/>
                </a:solidFill>
                <a:latin typeface="Times New Roman" pitchFamily="18" charset="0"/>
                <a:cs typeface="Times New Roman" pitchFamily="18" charset="0"/>
              </a:rPr>
              <a:t>NPTI, Faridabad</a:t>
            </a:r>
            <a:endParaRPr lang="en-US" sz="4400" dirty="0">
              <a:solidFill>
                <a:schemeClr val="tx1"/>
              </a:solidFill>
              <a:latin typeface="Times New Roman" pitchFamily="18" charset="0"/>
              <a:cs typeface="Times New Roman" pitchFamily="18" charset="0"/>
            </a:endParaRPr>
          </a:p>
        </p:txBody>
      </p:sp>
      <p:sp>
        <p:nvSpPr>
          <p:cNvPr id="3" name="Subtitle 2"/>
          <p:cNvSpPr>
            <a:spLocks noGrp="1"/>
          </p:cNvSpPr>
          <p:nvPr>
            <p:ph type="subTitle" idx="1"/>
          </p:nvPr>
        </p:nvSpPr>
        <p:spPr>
          <a:xfrm>
            <a:off x="4644788" y="5331725"/>
            <a:ext cx="4499212" cy="1219200"/>
          </a:xfrm>
          <a:solidFill>
            <a:schemeClr val="accent5">
              <a:lumMod val="40000"/>
              <a:lumOff val="60000"/>
            </a:schemeClr>
          </a:solidFill>
        </p:spPr>
        <p:txBody>
          <a:bodyPr>
            <a:normAutofit lnSpcReduction="10000"/>
          </a:bodyPr>
          <a:lstStyle/>
          <a:p>
            <a:pPr algn="r"/>
            <a:r>
              <a:rPr lang="en-US" dirty="0" err="1" smtClean="0">
                <a:solidFill>
                  <a:schemeClr val="tx1"/>
                </a:solidFill>
                <a:latin typeface="Baskerville Old Face" pitchFamily="18" charset="0"/>
              </a:rPr>
              <a:t>Dr</a:t>
            </a:r>
            <a:r>
              <a:rPr lang="en-US" dirty="0" smtClean="0">
                <a:solidFill>
                  <a:schemeClr val="tx1"/>
                </a:solidFill>
                <a:latin typeface="Baskerville Old Face" pitchFamily="18" charset="0"/>
              </a:rPr>
              <a:t> Ashok </a:t>
            </a:r>
            <a:r>
              <a:rPr lang="en-US" dirty="0" err="1" smtClean="0">
                <a:solidFill>
                  <a:schemeClr val="tx1"/>
                </a:solidFill>
                <a:latin typeface="Baskerville Old Face" pitchFamily="18" charset="0"/>
              </a:rPr>
              <a:t>Pendse</a:t>
            </a:r>
            <a:endParaRPr lang="en-US" dirty="0" smtClean="0">
              <a:solidFill>
                <a:schemeClr val="tx1"/>
              </a:solidFill>
              <a:latin typeface="Baskerville Old Face" pitchFamily="18" charset="0"/>
            </a:endParaRPr>
          </a:p>
          <a:p>
            <a:pPr algn="r"/>
            <a:r>
              <a:rPr lang="en-US" dirty="0" smtClean="0">
                <a:solidFill>
                  <a:schemeClr val="tx1"/>
                </a:solidFill>
                <a:latin typeface="Baskerville Old Face" pitchFamily="18" charset="0"/>
              </a:rPr>
              <a:t>Authorized Consumer Representatives of MERC</a:t>
            </a:r>
            <a:endParaRPr lang="en-US" dirty="0">
              <a:solidFill>
                <a:schemeClr val="tx1"/>
              </a:solidFill>
              <a:latin typeface="Baskerville Old Face" pitchFamily="18" charset="0"/>
            </a:endParaRPr>
          </a:p>
        </p:txBody>
      </p:sp>
      <p:sp>
        <p:nvSpPr>
          <p:cNvPr id="5" name="Date Placeholder 4"/>
          <p:cNvSpPr>
            <a:spLocks noGrp="1"/>
          </p:cNvSpPr>
          <p:nvPr>
            <p:ph type="dt" sz="half" idx="10"/>
          </p:nvPr>
        </p:nvSpPr>
        <p:spPr>
          <a:xfrm>
            <a:off x="0" y="27296"/>
            <a:ext cx="2895600" cy="329184"/>
          </a:xfrm>
        </p:spPr>
        <p:txBody>
          <a:bodyPr/>
          <a:lstStyle/>
          <a:p>
            <a:fld id="{28BEC792-2428-49CF-BED7-BE83DCDB17FE}" type="datetime1">
              <a:rPr lang="en-US" smtClean="0"/>
              <a:pPr/>
              <a:t>1/11/2017</a:t>
            </a:fld>
            <a:endParaRPr lang="en-US" dirty="0"/>
          </a:p>
        </p:txBody>
      </p:sp>
      <p:sp>
        <p:nvSpPr>
          <p:cNvPr id="4" name="Slide Number Placeholder 3"/>
          <p:cNvSpPr>
            <a:spLocks noGrp="1"/>
          </p:cNvSpPr>
          <p:nvPr>
            <p:ph type="sldNum" sz="quarter" idx="12"/>
          </p:nvPr>
        </p:nvSpPr>
        <p:spPr/>
        <p:txBody>
          <a:bodyPr/>
          <a:lstStyle/>
          <a:p>
            <a:fld id="{5C72BA08-6AAD-4F0E-8D4B-37B16535902A}" type="slidenum">
              <a:rPr lang="en-US" smtClean="0"/>
              <a:pPr/>
              <a:t>1</a:t>
            </a:fld>
            <a:endParaRPr lang="en-US"/>
          </a:p>
        </p:txBody>
      </p:sp>
      <p:sp>
        <p:nvSpPr>
          <p:cNvPr id="8" name="Subtitle 2"/>
          <p:cNvSpPr txBox="1">
            <a:spLocks/>
          </p:cNvSpPr>
          <p:nvPr/>
        </p:nvSpPr>
        <p:spPr>
          <a:xfrm>
            <a:off x="0" y="5334000"/>
            <a:ext cx="4644788" cy="1219200"/>
          </a:xfrm>
          <a:prstGeom prst="rect">
            <a:avLst/>
          </a:prstGeom>
          <a:solidFill>
            <a:schemeClr val="accent5">
              <a:lumMod val="40000"/>
              <a:lumOff val="60000"/>
            </a:schemeClr>
          </a:solidFill>
        </p:spPr>
        <p:txBody>
          <a:bodyPr vert="horz" lIns="91440" tIns="45720" rIns="91440" bIns="45720" rtlCol="0">
            <a:normAutofit/>
          </a:bodyPr>
          <a:lstStyle>
            <a:lvl1pPr marL="0" indent="0" algn="l" defTabSz="914400" rtl="0" eaLnBrk="1" latinLnBrk="0" hangingPunct="1">
              <a:spcBef>
                <a:spcPct val="20000"/>
              </a:spcBef>
              <a:buClr>
                <a:schemeClr val="accent1"/>
              </a:buClr>
              <a:buSzPct val="85000"/>
              <a:buFont typeface="Arial" pitchFamily="34" charset="0"/>
              <a:buNone/>
              <a:defRPr sz="2400" kern="1200">
                <a:solidFill>
                  <a:schemeClr val="tx1">
                    <a:lumMod val="75000"/>
                    <a:lumOff val="25000"/>
                  </a:schemeClr>
                </a:solidFill>
                <a:latin typeface="+mn-lt"/>
                <a:ea typeface="+mn-ea"/>
                <a:cs typeface="+mn-cs"/>
              </a:defRPr>
            </a:lvl1pPr>
            <a:lvl2pPr marL="457200" indent="0" algn="ctr" defTabSz="914400" rtl="0" eaLnBrk="1" latinLnBrk="0" hangingPunct="1">
              <a:spcBef>
                <a:spcPct val="20000"/>
              </a:spcBef>
              <a:buClr>
                <a:schemeClr val="accent1"/>
              </a:buClr>
              <a:buSzPct val="85000"/>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90000"/>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100000"/>
              <a:buFont typeface="Arial" pitchFamily="34" charset="0"/>
              <a:buNone/>
              <a:defRPr sz="14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9pPr>
          </a:lstStyle>
          <a:p>
            <a:pPr algn="r"/>
            <a:r>
              <a:rPr lang="en-US" dirty="0" err="1" smtClean="0">
                <a:solidFill>
                  <a:schemeClr val="tx1"/>
                </a:solidFill>
                <a:latin typeface="Baskerville Old Face" pitchFamily="18" charset="0"/>
              </a:rPr>
              <a:t>Prafulla</a:t>
            </a:r>
            <a:r>
              <a:rPr lang="en-US" dirty="0" smtClean="0">
                <a:solidFill>
                  <a:schemeClr val="tx1"/>
                </a:solidFill>
                <a:latin typeface="Baskerville Old Face" pitchFamily="18" charset="0"/>
              </a:rPr>
              <a:t> </a:t>
            </a:r>
            <a:r>
              <a:rPr lang="en-US" dirty="0" err="1" smtClean="0">
                <a:solidFill>
                  <a:schemeClr val="tx1"/>
                </a:solidFill>
                <a:latin typeface="Baskerville Old Face" pitchFamily="18" charset="0"/>
              </a:rPr>
              <a:t>Varhade</a:t>
            </a:r>
            <a:endParaRPr lang="en-US" dirty="0" smtClean="0">
              <a:solidFill>
                <a:schemeClr val="tx1"/>
              </a:solidFill>
              <a:latin typeface="Baskerville Old Face" pitchFamily="18" charset="0"/>
            </a:endParaRPr>
          </a:p>
          <a:p>
            <a:pPr algn="r"/>
            <a:r>
              <a:rPr lang="en-US" dirty="0" smtClean="0">
                <a:solidFill>
                  <a:schemeClr val="tx1"/>
                </a:solidFill>
                <a:latin typeface="Baskerville Old Face" pitchFamily="18" charset="0"/>
              </a:rPr>
              <a:t>Director (EE), MERC</a:t>
            </a:r>
            <a:endParaRPr lang="en-US" dirty="0">
              <a:solidFill>
                <a:schemeClr val="tx1"/>
              </a:solidFill>
              <a:latin typeface="Baskerville Old Face"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15962"/>
          </a:xfrm>
        </p:spPr>
        <p:txBody>
          <a:bodyPr/>
          <a:lstStyle/>
          <a:p>
            <a:r>
              <a:rPr lang="en-US" dirty="0" smtClean="0">
                <a:solidFill>
                  <a:srgbClr val="C00000"/>
                </a:solidFill>
                <a:latin typeface="Algerian" pitchFamily="82" charset="0"/>
              </a:rPr>
              <a:t>Findings of the APTEL</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219200"/>
            <a:ext cx="7467600" cy="5254752"/>
          </a:xfrm>
        </p:spPr>
        <p:txBody>
          <a:bodyPr>
            <a:normAutofit fontScale="92500" lnSpcReduction="10000"/>
          </a:bodyPr>
          <a:lstStyle/>
          <a:p>
            <a:r>
              <a:rPr lang="en-US" dirty="0" smtClean="0"/>
              <a:t>Issue 2: It is correct that the Tata Power has not laid down LT network to switch over the residential consumers who were availing supply from Tata Power on the network of </a:t>
            </a:r>
            <a:r>
              <a:rPr lang="en-US" dirty="0" err="1" smtClean="0"/>
              <a:t>RInfra</a:t>
            </a:r>
            <a:r>
              <a:rPr lang="en-US" dirty="0" smtClean="0"/>
              <a:t> and who were in the vicinity of the network laid down by Tata Power. This in our opinion cannot be cherry picking as it has been done in the interest of the consumers and is also in line with the decision of the State Commission in its order dated 15.6.2009 in case No. 113 of 2008. Therefore, it is in the interest of consumers of Tata Power and </a:t>
            </a:r>
            <a:r>
              <a:rPr lang="en-US" dirty="0" err="1" smtClean="0"/>
              <a:t>RInfra</a:t>
            </a:r>
            <a:r>
              <a:rPr lang="en-US" dirty="0" smtClean="0"/>
              <a:t> that the changeover consumers of Tata Power continue to get supply from Tata Power on the </a:t>
            </a:r>
            <a:r>
              <a:rPr lang="en-US" dirty="0" err="1" smtClean="0"/>
              <a:t>RInfra</a:t>
            </a:r>
            <a:r>
              <a:rPr lang="en-US" dirty="0" smtClean="0"/>
              <a:t>, even if a 33/22 kV sub-station of Tata Power is available in the vicinity. It will also be convenient and economical for the consumer to changeover back to </a:t>
            </a:r>
            <a:r>
              <a:rPr lang="en-US" dirty="0" err="1" smtClean="0"/>
              <a:t>RInfra</a:t>
            </a:r>
            <a:r>
              <a:rPr lang="en-US" dirty="0" smtClean="0"/>
              <a:t> in case </a:t>
            </a:r>
            <a:r>
              <a:rPr lang="en-US" dirty="0" err="1" smtClean="0"/>
              <a:t>RInfra’s</a:t>
            </a:r>
            <a:r>
              <a:rPr lang="en-US" dirty="0" smtClean="0"/>
              <a:t> tariff becomes more attractive in future</a:t>
            </a:r>
            <a:endParaRPr lang="en-US" dirty="0"/>
          </a:p>
        </p:txBody>
      </p:sp>
      <p:sp>
        <p:nvSpPr>
          <p:cNvPr id="5" name="Date Placeholder 4"/>
          <p:cNvSpPr>
            <a:spLocks noGrp="1"/>
          </p:cNvSpPr>
          <p:nvPr>
            <p:ph type="dt" sz="half" idx="10"/>
          </p:nvPr>
        </p:nvSpPr>
        <p:spPr/>
        <p:txBody>
          <a:bodyPr/>
          <a:lstStyle/>
          <a:p>
            <a:fld id="{E116E654-59CC-47ED-BE07-2ADD52EE6362}"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10</a:t>
            </a:fld>
            <a:endParaRPr lang="en-US"/>
          </a:p>
        </p:txBody>
      </p:sp>
    </p:spTree>
    <p:extLst>
      <p:ext uri="{BB962C8B-B14F-4D97-AF65-F5344CB8AC3E}">
        <p14:creationId xmlns:p14="http://schemas.microsoft.com/office/powerpoint/2010/main" val="1471557504"/>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68362"/>
          </a:xfrm>
        </p:spPr>
        <p:txBody>
          <a:bodyPr anchor="ctr"/>
          <a:lstStyle/>
          <a:p>
            <a:r>
              <a:rPr lang="en-US" dirty="0" smtClean="0">
                <a:solidFill>
                  <a:srgbClr val="C00000"/>
                </a:solidFill>
                <a:latin typeface="Algerian" pitchFamily="82" charset="0"/>
              </a:rPr>
              <a:t>Findings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219200"/>
            <a:ext cx="8229600" cy="5254752"/>
          </a:xfrm>
        </p:spPr>
        <p:txBody>
          <a:bodyPr>
            <a:normAutofit/>
          </a:bodyPr>
          <a:lstStyle/>
          <a:p>
            <a:r>
              <a:rPr lang="en-US" dirty="0" smtClean="0"/>
              <a:t>One of the objects of the 2003 Act is to promote competition. The above doctrine, if applied to areas having more than one distribution licensee, would defeat the purpose of the competition. Presently, most parts of the country are served by one distribution licensee only. Sixth proviso to Section 14 of the Act provide for multiple distribution licensee in the same area of supply through own distribution network. Therefore, second distribution licensee in any area will have to lay down its own network and all the consumers, who would opt to take supply from new licensee, will have to pay Cross Subsidy Surcharge of the existing licensee. This would make competition in distribution impossibility. </a:t>
            </a:r>
          </a:p>
          <a:p>
            <a:endParaRPr lang="en-US" dirty="0"/>
          </a:p>
        </p:txBody>
      </p:sp>
      <p:sp>
        <p:nvSpPr>
          <p:cNvPr id="4" name="Date Placeholder 3"/>
          <p:cNvSpPr>
            <a:spLocks noGrp="1"/>
          </p:cNvSpPr>
          <p:nvPr>
            <p:ph type="dt" sz="half" idx="10"/>
          </p:nvPr>
        </p:nvSpPr>
        <p:spPr/>
        <p:txBody>
          <a:bodyPr/>
          <a:lstStyle/>
          <a:p>
            <a:fld id="{71A6E0CE-21B8-4756-902D-57DD7F951DC4}"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100</a:t>
            </a:fld>
            <a:endParaRPr lang="en-US"/>
          </a:p>
        </p:txBody>
      </p:sp>
    </p:spTree>
    <p:extLst>
      <p:ext uri="{BB962C8B-B14F-4D97-AF65-F5344CB8AC3E}">
        <p14:creationId xmlns:p14="http://schemas.microsoft.com/office/powerpoint/2010/main" val="1341412047"/>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chor="ctr">
            <a:normAutofit/>
          </a:bodyPr>
          <a:lstStyle/>
          <a:p>
            <a:r>
              <a:rPr lang="en-US" dirty="0" smtClean="0">
                <a:solidFill>
                  <a:srgbClr val="C00000"/>
                </a:solidFill>
                <a:latin typeface="Algerian" pitchFamily="82" charset="0"/>
              </a:rPr>
              <a:t>Appeal no. </a:t>
            </a:r>
            <a:r>
              <a:rPr lang="en-US" sz="2800" dirty="0" smtClean="0">
                <a:solidFill>
                  <a:srgbClr val="C00000"/>
                </a:solidFill>
                <a:latin typeface="Algerian" pitchFamily="82" charset="0"/>
              </a:rPr>
              <a:t>178 of 2011</a:t>
            </a:r>
            <a:endParaRPr lang="en-US" dirty="0"/>
          </a:p>
        </p:txBody>
      </p:sp>
      <p:sp>
        <p:nvSpPr>
          <p:cNvPr id="3" name="Content Placeholder 2"/>
          <p:cNvSpPr>
            <a:spLocks noGrp="1"/>
          </p:cNvSpPr>
          <p:nvPr>
            <p:ph idx="1"/>
          </p:nvPr>
        </p:nvSpPr>
        <p:spPr>
          <a:xfrm>
            <a:off x="457200" y="1524000"/>
            <a:ext cx="8229600" cy="4953000"/>
          </a:xfrm>
        </p:spPr>
        <p:txBody>
          <a:bodyPr>
            <a:normAutofit/>
          </a:bodyPr>
          <a:lstStyle/>
          <a:p>
            <a:r>
              <a:rPr lang="en-US" dirty="0" smtClean="0"/>
              <a:t>Appellant: </a:t>
            </a:r>
            <a:r>
              <a:rPr lang="en-US" dirty="0" smtClean="0">
                <a:solidFill>
                  <a:schemeClr val="tx1">
                    <a:lumMod val="95000"/>
                    <a:lumOff val="5000"/>
                  </a:schemeClr>
                </a:solidFill>
              </a:rPr>
              <a:t>Reliance Infra Limited</a:t>
            </a:r>
          </a:p>
          <a:p>
            <a:r>
              <a:rPr lang="en-US" dirty="0" smtClean="0"/>
              <a:t>Respondent: Maharashtra Commission </a:t>
            </a:r>
          </a:p>
          <a:p>
            <a:r>
              <a:rPr lang="en-US" dirty="0" smtClean="0"/>
              <a:t>Date of Judgment: 2.12.2013</a:t>
            </a:r>
          </a:p>
          <a:p>
            <a:r>
              <a:rPr lang="en-US" dirty="0" smtClean="0"/>
              <a:t>Bench: 	</a:t>
            </a:r>
            <a:r>
              <a:rPr lang="en-US" dirty="0" err="1" smtClean="0"/>
              <a:t>Karpaga</a:t>
            </a:r>
            <a:r>
              <a:rPr lang="en-US" dirty="0" smtClean="0"/>
              <a:t> </a:t>
            </a:r>
            <a:r>
              <a:rPr lang="en-US" dirty="0" err="1" smtClean="0"/>
              <a:t>Vinayagam</a:t>
            </a:r>
            <a:endParaRPr lang="en-US" dirty="0" smtClean="0"/>
          </a:p>
          <a:p>
            <a:pPr>
              <a:buNone/>
            </a:pPr>
            <a:r>
              <a:rPr lang="en-US" dirty="0" smtClean="0"/>
              <a:t>			V J </a:t>
            </a:r>
            <a:r>
              <a:rPr lang="en-US" dirty="0" err="1" smtClean="0"/>
              <a:t>Talwar</a:t>
            </a:r>
            <a:r>
              <a:rPr lang="en-US" dirty="0" smtClean="0"/>
              <a:t>, Technical Member</a:t>
            </a:r>
          </a:p>
          <a:p>
            <a:pPr>
              <a:buNone/>
            </a:pPr>
            <a:r>
              <a:rPr lang="en-US" dirty="0" smtClean="0"/>
              <a:t>			</a:t>
            </a:r>
          </a:p>
          <a:p>
            <a:r>
              <a:rPr lang="en-US" dirty="0" smtClean="0"/>
              <a:t>Issue: Whether the MERC has determined the CSS correctly by adopting the figures of tariff and cost of supply for different periods.  </a:t>
            </a:r>
            <a:endParaRPr lang="en-US" dirty="0"/>
          </a:p>
        </p:txBody>
      </p:sp>
      <p:sp>
        <p:nvSpPr>
          <p:cNvPr id="4" name="Date Placeholder 3"/>
          <p:cNvSpPr>
            <a:spLocks noGrp="1"/>
          </p:cNvSpPr>
          <p:nvPr>
            <p:ph type="dt" sz="half" idx="10"/>
          </p:nvPr>
        </p:nvSpPr>
        <p:spPr/>
        <p:txBody>
          <a:bodyPr/>
          <a:lstStyle/>
          <a:p>
            <a:fld id="{8A1A611A-548E-42AD-AEE2-6EE1CA5717CF}"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101</a:t>
            </a:fld>
            <a:endParaRPr lang="en-US"/>
          </a:p>
        </p:txBody>
      </p:sp>
    </p:spTree>
    <p:extLst>
      <p:ext uri="{BB962C8B-B14F-4D97-AF65-F5344CB8AC3E}">
        <p14:creationId xmlns:p14="http://schemas.microsoft.com/office/powerpoint/2010/main" val="3760100902"/>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solidFill>
                  <a:srgbClr val="C00000"/>
                </a:solidFill>
                <a:latin typeface="Algerian" pitchFamily="82" charset="0"/>
              </a:rPr>
              <a:t>Findings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600200"/>
            <a:ext cx="8229600" cy="4873752"/>
          </a:xfrm>
        </p:spPr>
        <p:txBody>
          <a:bodyPr/>
          <a:lstStyle/>
          <a:p>
            <a:r>
              <a:rPr lang="en-US" dirty="0" smtClean="0"/>
              <a:t>The CSS can only be determined with the figures for the current year as per the law (2nd proviso to Section 42 of the 2003 Act). Anything done outside this requirement is patently illegal. </a:t>
            </a:r>
          </a:p>
          <a:p>
            <a:r>
              <a:rPr lang="en-US" dirty="0" err="1" smtClean="0"/>
              <a:t>Hon’ble</a:t>
            </a:r>
            <a:r>
              <a:rPr lang="en-US" dirty="0" smtClean="0"/>
              <a:t> Supreme Court in its judgment dated 30.9.2013 in </a:t>
            </a:r>
            <a:r>
              <a:rPr lang="en-US" dirty="0" err="1" smtClean="0"/>
              <a:t>Selvi</a:t>
            </a:r>
            <a:r>
              <a:rPr lang="en-US" dirty="0" smtClean="0"/>
              <a:t> J </a:t>
            </a:r>
            <a:r>
              <a:rPr lang="en-US" dirty="0" err="1" smtClean="0"/>
              <a:t>Jayalalitha</a:t>
            </a:r>
            <a:r>
              <a:rPr lang="en-US" dirty="0" smtClean="0"/>
              <a:t> Vs Government of Karnataka 2013(12) SCALE 234 has held that when a statue provides that a thing is to be done in a particular way, it has to be done in that way only and no other way. </a:t>
            </a:r>
          </a:p>
          <a:p>
            <a:r>
              <a:rPr lang="en-US" dirty="0" smtClean="0"/>
              <a:t>In view of the clear provision of 2nd proviso to Section 42, there cannot be any other view on this issue.  </a:t>
            </a:r>
          </a:p>
          <a:p>
            <a:endParaRPr lang="en-US" dirty="0"/>
          </a:p>
        </p:txBody>
      </p:sp>
      <p:sp>
        <p:nvSpPr>
          <p:cNvPr id="4" name="Date Placeholder 3"/>
          <p:cNvSpPr>
            <a:spLocks noGrp="1"/>
          </p:cNvSpPr>
          <p:nvPr>
            <p:ph type="dt" sz="half" idx="10"/>
          </p:nvPr>
        </p:nvSpPr>
        <p:spPr/>
        <p:txBody>
          <a:bodyPr/>
          <a:lstStyle/>
          <a:p>
            <a:fld id="{DBEC948D-BD0E-4A7D-9298-795D6F44D051}"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102</a:t>
            </a:fld>
            <a:endParaRPr lang="en-US"/>
          </a:p>
        </p:txBody>
      </p:sp>
    </p:spTree>
    <p:extLst>
      <p:ext uri="{BB962C8B-B14F-4D97-AF65-F5344CB8AC3E}">
        <p14:creationId xmlns:p14="http://schemas.microsoft.com/office/powerpoint/2010/main" val="36489533"/>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nchor="ctr"/>
          <a:lstStyle/>
          <a:p>
            <a:r>
              <a:rPr lang="en-US" dirty="0" smtClean="0">
                <a:solidFill>
                  <a:srgbClr val="C00000"/>
                </a:solidFill>
                <a:latin typeface="Algerian" pitchFamily="82" charset="0"/>
              </a:rPr>
              <a:t>Findings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066800"/>
            <a:ext cx="8229600" cy="5407152"/>
          </a:xfrm>
        </p:spPr>
        <p:txBody>
          <a:bodyPr>
            <a:normAutofit/>
          </a:bodyPr>
          <a:lstStyle/>
          <a:p>
            <a:r>
              <a:rPr lang="en-US" dirty="0" smtClean="0"/>
              <a:t>The contention of the State Commission that Tariff Policy provide that the CSS should not be so enormous to suffocate the Competition is misplaced. </a:t>
            </a:r>
          </a:p>
          <a:p>
            <a:r>
              <a:rPr lang="en-US" dirty="0" smtClean="0">
                <a:solidFill>
                  <a:srgbClr val="C00000"/>
                </a:solidFill>
              </a:rPr>
              <a:t>The Act mandated the State  Commission to determine the CSS to meet the requirement of current level of cross subsidy. We have to keep in mind that the CSS is paid by the subsidizing consumers only. This Tribunal in catena of cases has held that CSS is compensatory in nature. It is meant for to compensate the loss suffered by the remaining subsidized low-end consumers. </a:t>
            </a:r>
          </a:p>
          <a:p>
            <a:r>
              <a:rPr lang="en-US" dirty="0" smtClean="0"/>
              <a:t>Thus, in the scenario of mass change-over of consumers, the CSS has also to be such that exodus of subsidizing consumers does not load the remaining low-end consumers heavily. </a:t>
            </a:r>
          </a:p>
          <a:p>
            <a:endParaRPr lang="en-US" dirty="0" smtClean="0"/>
          </a:p>
          <a:p>
            <a:endParaRPr lang="en-US" dirty="0"/>
          </a:p>
        </p:txBody>
      </p:sp>
      <p:sp>
        <p:nvSpPr>
          <p:cNvPr id="4" name="Date Placeholder 3"/>
          <p:cNvSpPr>
            <a:spLocks noGrp="1"/>
          </p:cNvSpPr>
          <p:nvPr>
            <p:ph type="dt" sz="half" idx="10"/>
          </p:nvPr>
        </p:nvSpPr>
        <p:spPr/>
        <p:txBody>
          <a:bodyPr/>
          <a:lstStyle/>
          <a:p>
            <a:fld id="{55529120-E028-483D-9AF7-E61DDE4F6CBF}"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103</a:t>
            </a:fld>
            <a:endParaRPr lang="en-US"/>
          </a:p>
        </p:txBody>
      </p:sp>
    </p:spTree>
    <p:extLst>
      <p:ext uri="{BB962C8B-B14F-4D97-AF65-F5344CB8AC3E}">
        <p14:creationId xmlns:p14="http://schemas.microsoft.com/office/powerpoint/2010/main" val="183219056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solidFill>
                  <a:srgbClr val="C00000"/>
                </a:solidFill>
                <a:latin typeface="Algerian" pitchFamily="82" charset="0"/>
              </a:rPr>
              <a:t>Findings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600200"/>
            <a:ext cx="8229600" cy="4873752"/>
          </a:xfrm>
        </p:spPr>
        <p:txBody>
          <a:bodyPr/>
          <a:lstStyle/>
          <a:p>
            <a:r>
              <a:rPr lang="en-US" dirty="0" smtClean="0"/>
              <a:t>The State Commission had used actual revenue recovered from various category of consumers during FY 2010-11 and divided it with actual sale to those category during the same period. This approach is completely wrong and </a:t>
            </a:r>
            <a:r>
              <a:rPr lang="en-US" dirty="0" err="1" smtClean="0"/>
              <a:t>dehores</a:t>
            </a:r>
            <a:r>
              <a:rPr lang="en-US" dirty="0" smtClean="0"/>
              <a:t> any logic. While passing the tariff order for FY 2009- 10 the Commission must have the figures for expected revenue from every category and sale to such category. The Commission should have used these figures approved in the tariff order to arrive at Average Billing Rate or effective Tariff during the relevant year </a:t>
            </a:r>
          </a:p>
          <a:p>
            <a:endParaRPr lang="en-US" dirty="0"/>
          </a:p>
        </p:txBody>
      </p:sp>
      <p:sp>
        <p:nvSpPr>
          <p:cNvPr id="4" name="Date Placeholder 3"/>
          <p:cNvSpPr>
            <a:spLocks noGrp="1"/>
          </p:cNvSpPr>
          <p:nvPr>
            <p:ph type="dt" sz="half" idx="10"/>
          </p:nvPr>
        </p:nvSpPr>
        <p:spPr/>
        <p:txBody>
          <a:bodyPr/>
          <a:lstStyle/>
          <a:p>
            <a:fld id="{20F4FBF6-CFB8-4FB8-A81F-E56E501A8019}"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104</a:t>
            </a:fld>
            <a:endParaRPr lang="en-US"/>
          </a:p>
        </p:txBody>
      </p:sp>
    </p:spTree>
    <p:extLst>
      <p:ext uri="{BB962C8B-B14F-4D97-AF65-F5344CB8AC3E}">
        <p14:creationId xmlns:p14="http://schemas.microsoft.com/office/powerpoint/2010/main" val="243133179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solidFill>
                  <a:srgbClr val="C00000"/>
                </a:solidFill>
                <a:latin typeface="Algerian" pitchFamily="82" charset="0"/>
              </a:rPr>
              <a:t>Supreme Court Judgments Laying some </a:t>
            </a:r>
            <a:r>
              <a:rPr lang="en-US" sz="3600" dirty="0">
                <a:solidFill>
                  <a:srgbClr val="C00000"/>
                </a:solidFill>
                <a:latin typeface="Algerian" pitchFamily="82" charset="0"/>
              </a:rPr>
              <a:t>I</a:t>
            </a:r>
            <a:r>
              <a:rPr lang="en-US" sz="3600" dirty="0" smtClean="0">
                <a:solidFill>
                  <a:srgbClr val="C00000"/>
                </a:solidFill>
                <a:latin typeface="Algerian" pitchFamily="82" charset="0"/>
              </a:rPr>
              <a:t>mportant Principles  </a:t>
            </a:r>
            <a:endParaRPr lang="en-US" sz="3600" dirty="0">
              <a:solidFill>
                <a:srgbClr val="C00000"/>
              </a:solidFill>
              <a:latin typeface="Algerian" pitchFamily="82" charset="0"/>
            </a:endParaRPr>
          </a:p>
        </p:txBody>
      </p:sp>
      <p:sp>
        <p:nvSpPr>
          <p:cNvPr id="3" name="Content Placeholder 2"/>
          <p:cNvSpPr>
            <a:spLocks noGrp="1"/>
          </p:cNvSpPr>
          <p:nvPr>
            <p:ph idx="1"/>
          </p:nvPr>
        </p:nvSpPr>
        <p:spPr/>
        <p:txBody>
          <a:bodyPr>
            <a:normAutofit/>
          </a:bodyPr>
          <a:lstStyle/>
          <a:p>
            <a:r>
              <a:rPr lang="en-US" dirty="0" smtClean="0"/>
              <a:t>Binding Nature of Superior Court’s Directions</a:t>
            </a:r>
          </a:p>
          <a:p>
            <a:r>
              <a:rPr lang="en-US" dirty="0" smtClean="0"/>
              <a:t>Binding nature of Precedents</a:t>
            </a:r>
          </a:p>
          <a:p>
            <a:r>
              <a:rPr lang="en-US" dirty="0" smtClean="0"/>
              <a:t>Binding nature of court’s judgments on other bench of same court</a:t>
            </a:r>
          </a:p>
          <a:p>
            <a:r>
              <a:rPr lang="en-US" dirty="0" smtClean="0"/>
              <a:t>Binding nature of Policy Directions issued by the Appropriate Government </a:t>
            </a:r>
          </a:p>
          <a:p>
            <a:r>
              <a:rPr lang="en-US" dirty="0" err="1" smtClean="0"/>
              <a:t>Expressio</a:t>
            </a:r>
            <a:r>
              <a:rPr lang="en-US" dirty="0" smtClean="0"/>
              <a:t> </a:t>
            </a:r>
            <a:r>
              <a:rPr lang="en-US" dirty="0" err="1" smtClean="0"/>
              <a:t>Unius</a:t>
            </a:r>
            <a:r>
              <a:rPr lang="en-US" dirty="0" smtClean="0"/>
              <a:t> </a:t>
            </a:r>
            <a:r>
              <a:rPr lang="en-US" dirty="0" err="1" smtClean="0"/>
              <a:t>Est</a:t>
            </a:r>
            <a:r>
              <a:rPr lang="en-US" dirty="0" smtClean="0"/>
              <a:t> </a:t>
            </a:r>
            <a:r>
              <a:rPr lang="en-US" dirty="0" err="1" smtClean="0"/>
              <a:t>Exclusio</a:t>
            </a:r>
            <a:r>
              <a:rPr lang="en-US" dirty="0" smtClean="0"/>
              <a:t> </a:t>
            </a:r>
            <a:r>
              <a:rPr lang="en-US" dirty="0" err="1" smtClean="0"/>
              <a:t>Alterious</a:t>
            </a:r>
            <a:endParaRPr lang="en-US" dirty="0" smtClean="0"/>
          </a:p>
          <a:p>
            <a:r>
              <a:rPr lang="en-US" dirty="0" smtClean="0"/>
              <a:t>Interpretation of Statute</a:t>
            </a:r>
          </a:p>
          <a:p>
            <a:r>
              <a:rPr lang="en-US" dirty="0" smtClean="0"/>
              <a:t>Term ‘To Regulate/Regulations’ explained</a:t>
            </a:r>
          </a:p>
          <a:p>
            <a:r>
              <a:rPr lang="en-US" dirty="0" smtClean="0"/>
              <a:t>Procedures are handmaids of justice. </a:t>
            </a:r>
          </a:p>
          <a:p>
            <a:pPr>
              <a:buNone/>
            </a:pPr>
            <a:endParaRPr lang="en-US" dirty="0" smtClean="0"/>
          </a:p>
          <a:p>
            <a:endParaRPr lang="en-US" dirty="0"/>
          </a:p>
        </p:txBody>
      </p:sp>
      <p:sp>
        <p:nvSpPr>
          <p:cNvPr id="5" name="Date Placeholder 4"/>
          <p:cNvSpPr>
            <a:spLocks noGrp="1"/>
          </p:cNvSpPr>
          <p:nvPr>
            <p:ph type="dt" sz="half" idx="10"/>
          </p:nvPr>
        </p:nvSpPr>
        <p:spPr/>
        <p:txBody>
          <a:bodyPr/>
          <a:lstStyle/>
          <a:p>
            <a:fld id="{51FE3325-3DA6-4595-850B-F28E802909D6}"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105</a:t>
            </a:fld>
            <a:endParaRPr lang="en-US"/>
          </a:p>
        </p:txBody>
      </p:sp>
    </p:spTree>
    <p:extLst>
      <p:ext uri="{BB962C8B-B14F-4D97-AF65-F5344CB8AC3E}">
        <p14:creationId xmlns:p14="http://schemas.microsoft.com/office/powerpoint/2010/main" val="384405240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solidFill>
                  <a:srgbClr val="C00000"/>
                </a:solidFill>
                <a:latin typeface="Algerian" pitchFamily="82" charset="0"/>
              </a:rPr>
              <a:t>Binding Nature of Directions of </a:t>
            </a:r>
            <a:r>
              <a:rPr lang="en-US" sz="3200" dirty="0">
                <a:solidFill>
                  <a:srgbClr val="C00000"/>
                </a:solidFill>
                <a:latin typeface="Algerian" pitchFamily="82" charset="0"/>
              </a:rPr>
              <a:t>S</a:t>
            </a:r>
            <a:r>
              <a:rPr lang="en-US" sz="3200" dirty="0" smtClean="0">
                <a:solidFill>
                  <a:srgbClr val="C00000"/>
                </a:solidFill>
                <a:latin typeface="Algerian" pitchFamily="82" charset="0"/>
              </a:rPr>
              <a:t>uperior Court.</a:t>
            </a:r>
            <a:endParaRPr lang="en-US" sz="3200" dirty="0">
              <a:solidFill>
                <a:srgbClr val="C00000"/>
              </a:solidFill>
              <a:latin typeface="Algerian" pitchFamily="82" charset="0"/>
            </a:endParaRPr>
          </a:p>
        </p:txBody>
      </p:sp>
      <p:sp>
        <p:nvSpPr>
          <p:cNvPr id="3" name="Content Placeholder 2"/>
          <p:cNvSpPr>
            <a:spLocks noGrp="1"/>
          </p:cNvSpPr>
          <p:nvPr>
            <p:ph idx="1"/>
          </p:nvPr>
        </p:nvSpPr>
        <p:spPr/>
        <p:txBody>
          <a:bodyPr>
            <a:normAutofit fontScale="92500"/>
          </a:bodyPr>
          <a:lstStyle/>
          <a:p>
            <a:r>
              <a:rPr lang="en-US" sz="2400" b="1" dirty="0"/>
              <a:t>Smt. </a:t>
            </a:r>
            <a:r>
              <a:rPr lang="en-US" sz="2400" b="1" dirty="0" err="1"/>
              <a:t>Kausalya</a:t>
            </a:r>
            <a:r>
              <a:rPr lang="en-US" sz="2400" b="1" dirty="0"/>
              <a:t> Devi </a:t>
            </a:r>
            <a:r>
              <a:rPr lang="en-US" sz="2400" b="1" dirty="0" err="1"/>
              <a:t>Bogra</a:t>
            </a:r>
            <a:r>
              <a:rPr lang="en-US" sz="2400" b="1" dirty="0"/>
              <a:t> and </a:t>
            </a:r>
            <a:r>
              <a:rPr lang="en-US" sz="2400" b="1" dirty="0" smtClean="0"/>
              <a:t>Ors. Vs. Land </a:t>
            </a:r>
            <a:r>
              <a:rPr lang="en-US" sz="2400" b="1" dirty="0"/>
              <a:t>Acquisition Officer, Aurangabad and </a:t>
            </a:r>
            <a:r>
              <a:rPr lang="en-US" sz="2400" b="1" dirty="0" err="1"/>
              <a:t>Anr</a:t>
            </a:r>
            <a:r>
              <a:rPr lang="en-US" sz="2400" b="1" dirty="0" smtClean="0"/>
              <a:t>. (1984)2 SCC 324</a:t>
            </a:r>
          </a:p>
          <a:p>
            <a:pPr lvl="1" algn="just"/>
            <a:r>
              <a:rPr lang="en-US" sz="1800" b="1" dirty="0" smtClean="0"/>
              <a:t>In </a:t>
            </a:r>
            <a:r>
              <a:rPr lang="en-US" sz="1800" b="1" dirty="0"/>
              <a:t>the hierarchical system of courts which exist in this country, it is necessary for each lower tier, including the Court of Appeal, to accept loyally the decisions of the higher tier</a:t>
            </a:r>
            <a:r>
              <a:rPr lang="en-US" sz="1800" b="1" dirty="0" smtClean="0"/>
              <a:t>.</a:t>
            </a:r>
          </a:p>
          <a:p>
            <a:r>
              <a:rPr lang="en-US" sz="2400" b="1" dirty="0"/>
              <a:t>The Bhopal Sugar Industries </a:t>
            </a:r>
            <a:r>
              <a:rPr lang="en-US" sz="2400" b="1" dirty="0" smtClean="0"/>
              <a:t>Ltd. Vs. The </a:t>
            </a:r>
            <a:r>
              <a:rPr lang="en-US" sz="2400" b="1" dirty="0"/>
              <a:t>Income Tax Officer, </a:t>
            </a:r>
            <a:r>
              <a:rPr lang="en-US" sz="2400" b="1" dirty="0" smtClean="0"/>
              <a:t>Bhopal (1961)1SCR 474</a:t>
            </a:r>
          </a:p>
          <a:p>
            <a:pPr lvl="1" algn="just"/>
            <a:r>
              <a:rPr lang="en-US" sz="1900" dirty="0"/>
              <a:t>By that order the respondent virtually refused to carry out the directions which a superior tribunal had given to him in exercise of its appellate powers in respect of an order of assessments made by him. </a:t>
            </a:r>
            <a:r>
              <a:rPr lang="en-US" sz="1900" b="1" dirty="0"/>
              <a:t>Such refusal is in effect a denial of justice, and is furthermore destructive of one of the basic principles in the administration of justice based as it is in this country on a hierarchy of courts. If a subordinate tribunal refuses to carry out directions given to it by a superior tribunal in the exercise of its appellate powers, the result will be chaos in the administration of justice</a:t>
            </a:r>
            <a:endParaRPr lang="en-US" sz="1900" dirty="0"/>
          </a:p>
          <a:p>
            <a:endParaRPr lang="en-US" sz="2200" dirty="0"/>
          </a:p>
          <a:p>
            <a:pPr lvl="1"/>
            <a:endParaRPr lang="en-US" sz="1800" dirty="0"/>
          </a:p>
          <a:p>
            <a:endParaRPr lang="en-US" dirty="0"/>
          </a:p>
        </p:txBody>
      </p:sp>
      <p:sp>
        <p:nvSpPr>
          <p:cNvPr id="5" name="Date Placeholder 4"/>
          <p:cNvSpPr>
            <a:spLocks noGrp="1"/>
          </p:cNvSpPr>
          <p:nvPr>
            <p:ph type="dt" sz="half" idx="10"/>
          </p:nvPr>
        </p:nvSpPr>
        <p:spPr/>
        <p:txBody>
          <a:bodyPr/>
          <a:lstStyle/>
          <a:p>
            <a:fld id="{0BB34790-EB9E-48C4-9491-E74126D8B8E0}"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106</a:t>
            </a:fld>
            <a:endParaRPr lang="en-US"/>
          </a:p>
        </p:txBody>
      </p:sp>
    </p:spTree>
    <p:extLst>
      <p:ext uri="{BB962C8B-B14F-4D97-AF65-F5344CB8AC3E}">
        <p14:creationId xmlns:p14="http://schemas.microsoft.com/office/powerpoint/2010/main" val="1972010611"/>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solidFill>
                  <a:srgbClr val="C00000"/>
                </a:solidFill>
                <a:latin typeface="Algerian" pitchFamily="82" charset="0"/>
              </a:rPr>
              <a:t>Binding Nature of Directions of </a:t>
            </a:r>
            <a:r>
              <a:rPr lang="en-US" sz="3200" dirty="0">
                <a:solidFill>
                  <a:srgbClr val="C00000"/>
                </a:solidFill>
                <a:latin typeface="Algerian" pitchFamily="82" charset="0"/>
              </a:rPr>
              <a:t>S</a:t>
            </a:r>
            <a:r>
              <a:rPr lang="en-US" sz="3200" dirty="0" smtClean="0">
                <a:solidFill>
                  <a:srgbClr val="C00000"/>
                </a:solidFill>
                <a:latin typeface="Algerian" pitchFamily="82" charset="0"/>
              </a:rPr>
              <a:t>uperior Court.</a:t>
            </a:r>
            <a:endParaRPr lang="en-US" sz="3200" dirty="0">
              <a:solidFill>
                <a:srgbClr val="C00000"/>
              </a:solidFill>
              <a:latin typeface="Algerian" pitchFamily="82" charset="0"/>
            </a:endParaRPr>
          </a:p>
        </p:txBody>
      </p:sp>
      <p:sp>
        <p:nvSpPr>
          <p:cNvPr id="3" name="Content Placeholder 2"/>
          <p:cNvSpPr>
            <a:spLocks noGrp="1"/>
          </p:cNvSpPr>
          <p:nvPr>
            <p:ph idx="1"/>
          </p:nvPr>
        </p:nvSpPr>
        <p:spPr/>
        <p:txBody>
          <a:bodyPr>
            <a:normAutofit fontScale="92500"/>
          </a:bodyPr>
          <a:lstStyle/>
          <a:p>
            <a:r>
              <a:rPr lang="en-US" sz="2400" b="1" dirty="0" err="1"/>
              <a:t>Shri</a:t>
            </a:r>
            <a:r>
              <a:rPr lang="en-US" sz="2400" b="1" dirty="0"/>
              <a:t> </a:t>
            </a:r>
            <a:r>
              <a:rPr lang="en-US" sz="2400" b="1" dirty="0" err="1"/>
              <a:t>Baradakanta</a:t>
            </a:r>
            <a:r>
              <a:rPr lang="en-US" sz="2400" b="1" dirty="0"/>
              <a:t> </a:t>
            </a:r>
            <a:r>
              <a:rPr lang="en-US" sz="2400" b="1" dirty="0" err="1"/>
              <a:t>Mishra</a:t>
            </a:r>
            <a:r>
              <a:rPr lang="en-US" sz="2400" b="1" dirty="0"/>
              <a:t> Ex-Commissioner of </a:t>
            </a:r>
            <a:r>
              <a:rPr lang="en-US" sz="2400" b="1" dirty="0" smtClean="0"/>
              <a:t>Endowments Vs</a:t>
            </a:r>
            <a:r>
              <a:rPr lang="en-US" sz="2400" b="1" dirty="0"/>
              <a:t>.</a:t>
            </a:r>
            <a:r>
              <a:rPr lang="en-US" sz="2400" dirty="0"/>
              <a:t/>
            </a:r>
            <a:br>
              <a:rPr lang="en-US" sz="2400" dirty="0"/>
            </a:br>
            <a:r>
              <a:rPr lang="en-US" sz="2400" dirty="0"/>
              <a:t> </a:t>
            </a:r>
            <a:r>
              <a:rPr lang="en-US" sz="2400" b="1" dirty="0" err="1"/>
              <a:t>Shri</a:t>
            </a:r>
            <a:r>
              <a:rPr lang="en-US" sz="2400" b="1" dirty="0"/>
              <a:t> </a:t>
            </a:r>
            <a:r>
              <a:rPr lang="en-US" sz="2400" b="1" dirty="0" err="1"/>
              <a:t>Bhimsen</a:t>
            </a:r>
            <a:r>
              <a:rPr lang="en-US" sz="2400" b="1" dirty="0"/>
              <a:t> </a:t>
            </a:r>
            <a:r>
              <a:rPr lang="en-US" sz="2400" b="1" dirty="0" smtClean="0"/>
              <a:t>Dixit (1973) SCC(Cri)360</a:t>
            </a:r>
            <a:endParaRPr lang="en-US" sz="2400" dirty="0"/>
          </a:p>
          <a:p>
            <a:pPr lvl="1" algn="just"/>
            <a:r>
              <a:rPr lang="en-US" sz="1700" dirty="0" smtClean="0"/>
              <a:t>12</a:t>
            </a:r>
            <a:r>
              <a:rPr lang="en-US" sz="1700" dirty="0"/>
              <a:t>. It is a commonplace that where the superior court's order staying proceedings is disobeyed by the inferior court to whom it is addressed, the latter court commits contempt of court for it acts in disobedience to the authority of the former court. The act of disobedience is calculated to undermine public respect for the superior court and </a:t>
            </a:r>
            <a:r>
              <a:rPr lang="en-US" sz="1700" dirty="0" err="1"/>
              <a:t>jeopardise</a:t>
            </a:r>
            <a:r>
              <a:rPr lang="en-US" sz="1700" dirty="0"/>
              <a:t> the preservation of law and order</a:t>
            </a:r>
            <a:r>
              <a:rPr lang="en-US" sz="1700" dirty="0" smtClean="0"/>
              <a:t>.</a:t>
            </a:r>
          </a:p>
          <a:p>
            <a:pPr lvl="1" algn="just"/>
            <a:r>
              <a:rPr lang="en-US" sz="1700" dirty="0"/>
              <a:t>13. The remark in the appellant's order found objectionable by the High Court is this : "Further, against the order we have moved the Supreme Court, and as such the matter can be safely deemed to be </a:t>
            </a:r>
            <a:r>
              <a:rPr lang="en-US" sz="1700" dirty="0" err="1"/>
              <a:t>subjudice</a:t>
            </a:r>
            <a:r>
              <a:rPr lang="en-US" sz="1700" dirty="0"/>
              <a:t>." It may be observed that on the date of the order nothing was pending in the Supreme Court; only a petition was pending in the High Court for a certificate to appeal to the Supreme Court from the decision in </a:t>
            </a:r>
            <a:r>
              <a:rPr lang="en-US" sz="1700" dirty="0" err="1"/>
              <a:t>Bhramarbar</a:t>
            </a:r>
            <a:r>
              <a:rPr lang="en-US" sz="1700" dirty="0"/>
              <a:t> </a:t>
            </a:r>
            <a:r>
              <a:rPr lang="en-US" sz="1700" dirty="0" err="1"/>
              <a:t>Santra</a:t>
            </a:r>
            <a:r>
              <a:rPr lang="en-US" sz="1700" dirty="0"/>
              <a:t>. I.L.R. 1970 </a:t>
            </a:r>
            <a:r>
              <a:rPr lang="en-US" sz="1700" dirty="0" err="1"/>
              <a:t>Cutt</a:t>
            </a:r>
            <a:r>
              <a:rPr lang="en-US" sz="1700" dirty="0"/>
              <a:t> 54. The appellant has thus made a wrong statement of fact. Secondly, the use of the personal pronoun "We" is also significant. It indicates that the appellant identified himself as a litigant in the case and did not observe due detachment and decorum as a quasi judicial authority.</a:t>
            </a:r>
          </a:p>
          <a:p>
            <a:pPr lvl="1"/>
            <a:endParaRPr lang="en-US" sz="1800" dirty="0"/>
          </a:p>
          <a:p>
            <a:endParaRPr lang="en-US" dirty="0"/>
          </a:p>
        </p:txBody>
      </p:sp>
      <p:sp>
        <p:nvSpPr>
          <p:cNvPr id="5" name="Date Placeholder 4"/>
          <p:cNvSpPr>
            <a:spLocks noGrp="1"/>
          </p:cNvSpPr>
          <p:nvPr>
            <p:ph type="dt" sz="half" idx="10"/>
          </p:nvPr>
        </p:nvSpPr>
        <p:spPr/>
        <p:txBody>
          <a:bodyPr/>
          <a:lstStyle/>
          <a:p>
            <a:fld id="{BA986F58-5ECE-4DD9-915F-7BDECAD15142}"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107</a:t>
            </a:fld>
            <a:endParaRPr lang="en-US"/>
          </a:p>
        </p:txBody>
      </p:sp>
    </p:spTree>
    <p:extLst>
      <p:ext uri="{BB962C8B-B14F-4D97-AF65-F5344CB8AC3E}">
        <p14:creationId xmlns:p14="http://schemas.microsoft.com/office/powerpoint/2010/main" val="18085677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200" dirty="0" smtClean="0">
                <a:solidFill>
                  <a:srgbClr val="C00000"/>
                </a:solidFill>
                <a:latin typeface="Algerian" pitchFamily="82" charset="0"/>
              </a:rPr>
              <a:t>Binding Nature of Directions of </a:t>
            </a:r>
            <a:r>
              <a:rPr lang="en-US" sz="3200" dirty="0">
                <a:solidFill>
                  <a:srgbClr val="C00000"/>
                </a:solidFill>
                <a:latin typeface="Algerian" pitchFamily="82" charset="0"/>
              </a:rPr>
              <a:t>S</a:t>
            </a:r>
            <a:r>
              <a:rPr lang="en-US" sz="3200" dirty="0" smtClean="0">
                <a:solidFill>
                  <a:srgbClr val="C00000"/>
                </a:solidFill>
                <a:latin typeface="Algerian" pitchFamily="82" charset="0"/>
              </a:rPr>
              <a:t>uperior Court.</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600200"/>
            <a:ext cx="8229600" cy="5029200"/>
          </a:xfrm>
        </p:spPr>
        <p:txBody>
          <a:bodyPr>
            <a:normAutofit fontScale="47500" lnSpcReduction="20000"/>
          </a:bodyPr>
          <a:lstStyle/>
          <a:p>
            <a:r>
              <a:rPr lang="en-US" sz="4400" b="1" dirty="0" smtClean="0"/>
              <a:t>RBF Rig Corporation Vs The Commissioner of Customs (2011)3SCC 573</a:t>
            </a:r>
            <a:endParaRPr lang="en-US" sz="4400" dirty="0"/>
          </a:p>
          <a:p>
            <a:pPr lvl="1" algn="just"/>
            <a:r>
              <a:rPr lang="en-US" sz="3300" dirty="0">
                <a:solidFill>
                  <a:srgbClr val="002060"/>
                </a:solidFill>
              </a:rPr>
              <a:t>18. </a:t>
            </a:r>
            <a:r>
              <a:rPr lang="en-US" sz="3300" dirty="0" smtClean="0">
                <a:solidFill>
                  <a:srgbClr val="002060"/>
                </a:solidFill>
              </a:rPr>
              <a:t>…It </a:t>
            </a:r>
            <a:r>
              <a:rPr lang="en-US" sz="3300" dirty="0">
                <a:solidFill>
                  <a:srgbClr val="002060"/>
                </a:solidFill>
              </a:rPr>
              <a:t>is not open to the subordinate Tribunal to examine whether a direction issued by the High Court under its writ powers was correct and refuse to carry it out as such amounts to denial of justice and destroys the principle of hierarchy of courts in the administration of justice. This Court in </a:t>
            </a:r>
            <a:r>
              <a:rPr lang="en-US" sz="3300" dirty="0" err="1">
                <a:solidFill>
                  <a:srgbClr val="002060"/>
                </a:solidFill>
              </a:rPr>
              <a:t>Bishnu</a:t>
            </a:r>
            <a:r>
              <a:rPr lang="en-US" sz="3300" dirty="0">
                <a:solidFill>
                  <a:srgbClr val="002060"/>
                </a:solidFill>
              </a:rPr>
              <a:t> Ram Borah v. </a:t>
            </a:r>
            <a:r>
              <a:rPr lang="en-US" sz="3300" dirty="0" err="1">
                <a:solidFill>
                  <a:srgbClr val="002060"/>
                </a:solidFill>
              </a:rPr>
              <a:t>Parag</a:t>
            </a:r>
            <a:r>
              <a:rPr lang="en-US" sz="3300" dirty="0">
                <a:solidFill>
                  <a:srgbClr val="002060"/>
                </a:solidFill>
              </a:rPr>
              <a:t> </a:t>
            </a:r>
            <a:r>
              <a:rPr lang="en-US" sz="3300" dirty="0" err="1">
                <a:solidFill>
                  <a:srgbClr val="002060"/>
                </a:solidFill>
              </a:rPr>
              <a:t>Saikia</a:t>
            </a:r>
            <a:r>
              <a:rPr lang="en-US" sz="3300" dirty="0">
                <a:solidFill>
                  <a:srgbClr val="002060"/>
                </a:solidFill>
              </a:rPr>
              <a:t> MANU/SC/0033/1983 : (1984) 2 SCC 488, has held:</a:t>
            </a:r>
          </a:p>
          <a:p>
            <a:pPr lvl="1" algn="just"/>
            <a:r>
              <a:rPr lang="en-US" sz="3300" i="1" dirty="0"/>
              <a:t>11. It is regrettable that the Board of Revenue failed to realize </a:t>
            </a:r>
            <a:r>
              <a:rPr lang="en-US" sz="3300" i="1" dirty="0" smtClean="0"/>
              <a:t>…it </a:t>
            </a:r>
            <a:r>
              <a:rPr lang="en-US" sz="3300" i="1" dirty="0"/>
              <a:t>was subject to the writ jurisdiction of the High Court under Article 226 of the Constitution. Just as the judgments and orders of the Supreme Court have to be faithfully obeyed and carried out throughout the territory of India under Article 142 of the Constitution, so should be the judgments and orders of the High Court by all inferior courts and tribunals subject to their supervisory jurisdiction within the State under Articles 226 and 227 of the Constitution. </a:t>
            </a:r>
            <a:endParaRPr lang="en-US" sz="3300" i="1" dirty="0" smtClean="0"/>
          </a:p>
          <a:p>
            <a:pPr lvl="1" algn="just"/>
            <a:r>
              <a:rPr lang="en-US" sz="3300" b="1" dirty="0"/>
              <a:t>19. We hasten to add, if for any reason, the subordinate authority is of the view that the directions issued by the Court is contrary to statutory provision or well established principles of law, it can approach the same Court with necessary application/petition for clarification or modification or approach the superior forum for appropriate reliefs. </a:t>
            </a:r>
          </a:p>
        </p:txBody>
      </p:sp>
      <p:sp>
        <p:nvSpPr>
          <p:cNvPr id="5" name="Date Placeholder 4"/>
          <p:cNvSpPr>
            <a:spLocks noGrp="1"/>
          </p:cNvSpPr>
          <p:nvPr>
            <p:ph type="dt" sz="half" idx="10"/>
          </p:nvPr>
        </p:nvSpPr>
        <p:spPr/>
        <p:txBody>
          <a:bodyPr/>
          <a:lstStyle/>
          <a:p>
            <a:fld id="{E3891C8A-0D14-43FD-8A7E-3D826D3B247A}"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108</a:t>
            </a:fld>
            <a:endParaRPr lang="en-US"/>
          </a:p>
        </p:txBody>
      </p:sp>
    </p:spTree>
    <p:extLst>
      <p:ext uri="{BB962C8B-B14F-4D97-AF65-F5344CB8AC3E}">
        <p14:creationId xmlns:p14="http://schemas.microsoft.com/office/powerpoint/2010/main" val="343231524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rmAutofit/>
          </a:bodyPr>
          <a:lstStyle/>
          <a:p>
            <a:r>
              <a:rPr lang="en-US" sz="3200" dirty="0" err="1" smtClean="0">
                <a:solidFill>
                  <a:srgbClr val="C00000"/>
                </a:solidFill>
                <a:latin typeface="Algerian" pitchFamily="82" charset="0"/>
              </a:rPr>
              <a:t>Expressio</a:t>
            </a:r>
            <a:r>
              <a:rPr lang="en-US" sz="3200" dirty="0" smtClean="0">
                <a:solidFill>
                  <a:srgbClr val="C00000"/>
                </a:solidFill>
                <a:latin typeface="Algerian" pitchFamily="82" charset="0"/>
              </a:rPr>
              <a:t> </a:t>
            </a:r>
            <a:r>
              <a:rPr lang="en-US" sz="3200" dirty="0" err="1" smtClean="0">
                <a:solidFill>
                  <a:srgbClr val="C00000"/>
                </a:solidFill>
                <a:latin typeface="Algerian" pitchFamily="82" charset="0"/>
              </a:rPr>
              <a:t>Unius</a:t>
            </a:r>
            <a:r>
              <a:rPr lang="en-US" sz="3200" dirty="0" smtClean="0">
                <a:solidFill>
                  <a:srgbClr val="C00000"/>
                </a:solidFill>
                <a:latin typeface="Algerian" pitchFamily="82" charset="0"/>
              </a:rPr>
              <a:t> </a:t>
            </a:r>
            <a:r>
              <a:rPr lang="en-US" sz="3200" dirty="0" err="1" smtClean="0">
                <a:solidFill>
                  <a:srgbClr val="C00000"/>
                </a:solidFill>
                <a:latin typeface="Algerian" pitchFamily="82" charset="0"/>
              </a:rPr>
              <a:t>Est</a:t>
            </a:r>
            <a:r>
              <a:rPr lang="en-US" sz="3200" dirty="0" smtClean="0">
                <a:solidFill>
                  <a:srgbClr val="C00000"/>
                </a:solidFill>
                <a:latin typeface="Algerian" pitchFamily="82" charset="0"/>
              </a:rPr>
              <a:t> </a:t>
            </a:r>
            <a:r>
              <a:rPr lang="en-US" sz="3200" dirty="0" err="1" smtClean="0">
                <a:solidFill>
                  <a:srgbClr val="C00000"/>
                </a:solidFill>
                <a:latin typeface="Algerian" pitchFamily="82" charset="0"/>
              </a:rPr>
              <a:t>Exclusio</a:t>
            </a:r>
            <a:r>
              <a:rPr lang="en-US" sz="3200" dirty="0" smtClean="0">
                <a:solidFill>
                  <a:srgbClr val="C00000"/>
                </a:solidFill>
                <a:latin typeface="Algerian" pitchFamily="82" charset="0"/>
              </a:rPr>
              <a:t> </a:t>
            </a:r>
            <a:r>
              <a:rPr lang="en-US" sz="3200" dirty="0" err="1" smtClean="0">
                <a:solidFill>
                  <a:srgbClr val="C00000"/>
                </a:solidFill>
                <a:latin typeface="Algerian" pitchFamily="82" charset="0"/>
              </a:rPr>
              <a:t>Alterious</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600200"/>
            <a:ext cx="8229600" cy="5105400"/>
          </a:xfrm>
        </p:spPr>
        <p:txBody>
          <a:bodyPr>
            <a:normAutofit fontScale="77500" lnSpcReduction="20000"/>
          </a:bodyPr>
          <a:lstStyle/>
          <a:p>
            <a:r>
              <a:rPr lang="en-US" sz="3400" b="1" dirty="0"/>
              <a:t>Smt. </a:t>
            </a:r>
            <a:r>
              <a:rPr lang="en-US" sz="3400" b="1" dirty="0" err="1"/>
              <a:t>Indira</a:t>
            </a:r>
            <a:r>
              <a:rPr lang="en-US" sz="3400" b="1" dirty="0"/>
              <a:t> Nehru </a:t>
            </a:r>
            <a:r>
              <a:rPr lang="en-US" sz="3400" b="1" dirty="0" smtClean="0"/>
              <a:t>Gandhi Vs. </a:t>
            </a:r>
            <a:r>
              <a:rPr lang="en-US" sz="3400" b="1" dirty="0" err="1" smtClean="0"/>
              <a:t>Shri</a:t>
            </a:r>
            <a:r>
              <a:rPr lang="en-US" sz="3400" b="1" dirty="0" smtClean="0"/>
              <a:t> </a:t>
            </a:r>
            <a:r>
              <a:rPr lang="en-US" sz="3400" b="1" dirty="0"/>
              <a:t>Raj </a:t>
            </a:r>
            <a:r>
              <a:rPr lang="en-US" sz="3400" b="1" dirty="0" err="1"/>
              <a:t>Narain</a:t>
            </a:r>
            <a:r>
              <a:rPr lang="en-US" sz="3400" b="1" dirty="0"/>
              <a:t> and </a:t>
            </a:r>
            <a:r>
              <a:rPr lang="en-US" sz="3400" b="1" dirty="0" err="1"/>
              <a:t>Anr</a:t>
            </a:r>
            <a:r>
              <a:rPr lang="en-US" sz="3400" b="1" dirty="0" smtClean="0"/>
              <a:t>. (1975)SuppSCC1</a:t>
            </a:r>
          </a:p>
          <a:p>
            <a:pPr lvl="1" algn="just"/>
            <a:r>
              <a:rPr lang="en-US" sz="2500" dirty="0">
                <a:solidFill>
                  <a:srgbClr val="002060"/>
                </a:solidFill>
              </a:rPr>
              <a:t>588. The well </a:t>
            </a:r>
            <a:r>
              <a:rPr lang="en-US" sz="2500" dirty="0" err="1">
                <a:solidFill>
                  <a:srgbClr val="002060"/>
                </a:solidFill>
              </a:rPr>
              <a:t>recognised</a:t>
            </a:r>
            <a:r>
              <a:rPr lang="en-US" sz="2500" dirty="0">
                <a:solidFill>
                  <a:srgbClr val="002060"/>
                </a:solidFill>
              </a:rPr>
              <a:t> rule of construction of statutes, which must apply to the </a:t>
            </a:r>
            <a:r>
              <a:rPr lang="en-US" sz="2500" dirty="0" err="1">
                <a:solidFill>
                  <a:srgbClr val="002060"/>
                </a:solidFill>
              </a:rPr>
              <a:t>intepretation</a:t>
            </a:r>
            <a:r>
              <a:rPr lang="en-US" sz="2500" dirty="0">
                <a:solidFill>
                  <a:srgbClr val="002060"/>
                </a:solidFill>
              </a:rPr>
              <a:t> of the Constitution as well, is : "</a:t>
            </a:r>
            <a:r>
              <a:rPr lang="en-US" sz="2500" dirty="0" err="1">
                <a:solidFill>
                  <a:srgbClr val="002060"/>
                </a:solidFill>
              </a:rPr>
              <a:t>Expressio</a:t>
            </a:r>
            <a:r>
              <a:rPr lang="en-US" sz="2500" dirty="0">
                <a:solidFill>
                  <a:srgbClr val="002060"/>
                </a:solidFill>
              </a:rPr>
              <a:t> </a:t>
            </a:r>
            <a:r>
              <a:rPr lang="en-US" sz="2500" dirty="0" err="1">
                <a:solidFill>
                  <a:srgbClr val="002060"/>
                </a:solidFill>
              </a:rPr>
              <a:t>Unius</a:t>
            </a:r>
            <a:r>
              <a:rPr lang="en-US" sz="2500" dirty="0">
                <a:solidFill>
                  <a:srgbClr val="002060"/>
                </a:solidFill>
              </a:rPr>
              <a:t> </a:t>
            </a:r>
            <a:r>
              <a:rPr lang="en-US" sz="2500" dirty="0" err="1">
                <a:solidFill>
                  <a:srgbClr val="002060"/>
                </a:solidFill>
              </a:rPr>
              <a:t>Est</a:t>
            </a:r>
            <a:r>
              <a:rPr lang="en-US" sz="2500" dirty="0">
                <a:solidFill>
                  <a:srgbClr val="002060"/>
                </a:solidFill>
              </a:rPr>
              <a:t> </a:t>
            </a:r>
            <a:r>
              <a:rPr lang="en-US" sz="2500" dirty="0" err="1">
                <a:solidFill>
                  <a:srgbClr val="002060"/>
                </a:solidFill>
              </a:rPr>
              <a:t>Exclusio</a:t>
            </a:r>
            <a:r>
              <a:rPr lang="en-US" sz="2500" dirty="0">
                <a:solidFill>
                  <a:srgbClr val="002060"/>
                </a:solidFill>
              </a:rPr>
              <a:t> </a:t>
            </a:r>
            <a:r>
              <a:rPr lang="en-US" sz="2500" dirty="0" err="1">
                <a:solidFill>
                  <a:srgbClr val="002060"/>
                </a:solidFill>
              </a:rPr>
              <a:t>Alterius</a:t>
            </a:r>
            <a:r>
              <a:rPr lang="en-US" sz="2500" dirty="0">
                <a:solidFill>
                  <a:srgbClr val="002060"/>
                </a:solidFill>
              </a:rPr>
              <a:t>". From this is derived the subsidiary rule that an expressly laid down mode of doing something necessarily prohibits the doing of that thing in any other manner. The broad general principle is thus </a:t>
            </a:r>
            <a:r>
              <a:rPr lang="en-US" sz="2500" dirty="0" err="1">
                <a:solidFill>
                  <a:srgbClr val="002060"/>
                </a:solidFill>
              </a:rPr>
              <a:t>summarised</a:t>
            </a:r>
            <a:r>
              <a:rPr lang="en-US" sz="2500" dirty="0">
                <a:solidFill>
                  <a:srgbClr val="002060"/>
                </a:solidFill>
              </a:rPr>
              <a:t> in CRAWFORD'S "Statutory Constructions" (1940) at p. 334:</a:t>
            </a:r>
          </a:p>
          <a:p>
            <a:pPr lvl="1" algn="just"/>
            <a:r>
              <a:rPr lang="en-US" sz="2500" dirty="0"/>
              <a:t>Express Mention and Implied Exclusion (</a:t>
            </a:r>
            <a:r>
              <a:rPr lang="en-US" sz="2500" dirty="0" err="1"/>
              <a:t>Expressio</a:t>
            </a:r>
            <a:r>
              <a:rPr lang="en-US" sz="2500" dirty="0"/>
              <a:t> </a:t>
            </a:r>
            <a:r>
              <a:rPr lang="en-US" sz="2500" dirty="0" err="1"/>
              <a:t>Unius</a:t>
            </a:r>
            <a:r>
              <a:rPr lang="en-US" sz="2500" dirty="0"/>
              <a:t> </a:t>
            </a:r>
            <a:r>
              <a:rPr lang="en-US" sz="2500" dirty="0" err="1"/>
              <a:t>Est</a:t>
            </a:r>
            <a:r>
              <a:rPr lang="en-US" sz="2500" dirty="0"/>
              <a:t> </a:t>
            </a:r>
            <a:r>
              <a:rPr lang="en-US" sz="2500" dirty="0" err="1"/>
              <a:t>Exclusio</a:t>
            </a:r>
            <a:r>
              <a:rPr lang="en-US" sz="2500" dirty="0"/>
              <a:t> </a:t>
            </a:r>
            <a:r>
              <a:rPr lang="en-US" sz="2500" dirty="0" err="1"/>
              <a:t>Alterius</a:t>
            </a:r>
            <a:r>
              <a:rPr lang="en-US" sz="2500" dirty="0"/>
              <a:t>)-As a general rule in the interpretation of statutes, the mention of one thing implies the exclusion of another thing. I therefore logically follows that if a statute enumerates the things upon which it is to operate, everything else must necessarily, and by implication, be excluded from its operation and effect. For instance, if the statute in question </a:t>
            </a:r>
            <a:r>
              <a:rPr lang="en-US" sz="2500" dirty="0" err="1"/>
              <a:t>enumerats</a:t>
            </a:r>
            <a:r>
              <a:rPr lang="en-US" sz="2500" dirty="0"/>
              <a:t> the matters over which a court has jurisdiction, no other matters may be included. Similarly, where a statute forbids the performance of certain things, only those things expressly mentioned are forbidden. </a:t>
            </a:r>
          </a:p>
          <a:p>
            <a:endParaRPr lang="en-US" sz="2400" dirty="0"/>
          </a:p>
        </p:txBody>
      </p:sp>
      <p:sp>
        <p:nvSpPr>
          <p:cNvPr id="5" name="Date Placeholder 4"/>
          <p:cNvSpPr>
            <a:spLocks noGrp="1"/>
          </p:cNvSpPr>
          <p:nvPr>
            <p:ph type="dt" sz="half" idx="10"/>
          </p:nvPr>
        </p:nvSpPr>
        <p:spPr/>
        <p:txBody>
          <a:bodyPr/>
          <a:lstStyle/>
          <a:p>
            <a:fld id="{7F976E43-4486-43C7-803D-7B2574221B24}"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109</a:t>
            </a:fld>
            <a:endParaRPr lang="en-US"/>
          </a:p>
        </p:txBody>
      </p:sp>
    </p:spTree>
    <p:extLst>
      <p:ext uri="{BB962C8B-B14F-4D97-AF65-F5344CB8AC3E}">
        <p14:creationId xmlns:p14="http://schemas.microsoft.com/office/powerpoint/2010/main" val="99377158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15962"/>
          </a:xfrm>
        </p:spPr>
        <p:txBody>
          <a:bodyPr/>
          <a:lstStyle/>
          <a:p>
            <a:r>
              <a:rPr lang="en-US" dirty="0" smtClean="0">
                <a:solidFill>
                  <a:srgbClr val="C00000"/>
                </a:solidFill>
                <a:latin typeface="Algerian" pitchFamily="82" charset="0"/>
              </a:rPr>
              <a:t>Findings of the APTEL</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219200"/>
            <a:ext cx="8001000" cy="5254752"/>
          </a:xfrm>
        </p:spPr>
        <p:txBody>
          <a:bodyPr>
            <a:normAutofit fontScale="92500"/>
          </a:bodyPr>
          <a:lstStyle/>
          <a:p>
            <a:pPr algn="just"/>
            <a:r>
              <a:rPr lang="en-US" dirty="0" smtClean="0"/>
              <a:t>Issue 3: In view of the practical difficulties in laying down parallel network in Mumbai as pointed out by Tata Power we have given some directions under paragraphs 58 to 61 regarding restricting the Roll out Plan of the Tata Power only to the areas where laying down of parallel network will improve the reliability of supply and benefit the consumers and directions for continuation of changeover arrangement irrespective of category or consumption of consumers, commissioning of network where a substantial expenditure has been incurred by Tata Power in laying down new network on the directions of the State Commission, consumers who had already switched over to Tata Power, laying down network for providing new connection, changeover and switch over protocol, change in licence conditions of the licensees, etc. </a:t>
            </a:r>
            <a:endParaRPr lang="en-US" dirty="0"/>
          </a:p>
        </p:txBody>
      </p:sp>
      <p:sp>
        <p:nvSpPr>
          <p:cNvPr id="5" name="Date Placeholder 4"/>
          <p:cNvSpPr>
            <a:spLocks noGrp="1"/>
          </p:cNvSpPr>
          <p:nvPr>
            <p:ph type="dt" sz="half" idx="10"/>
          </p:nvPr>
        </p:nvSpPr>
        <p:spPr/>
        <p:txBody>
          <a:bodyPr/>
          <a:lstStyle/>
          <a:p>
            <a:fld id="{0F15B3BD-3FC3-4291-9D30-B318059F45C2}"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11</a:t>
            </a:fld>
            <a:endParaRPr lang="en-US"/>
          </a:p>
        </p:txBody>
      </p:sp>
    </p:spTree>
    <p:extLst>
      <p:ext uri="{BB962C8B-B14F-4D97-AF65-F5344CB8AC3E}">
        <p14:creationId xmlns:p14="http://schemas.microsoft.com/office/powerpoint/2010/main" val="246697696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020762"/>
          </a:xfrm>
        </p:spPr>
        <p:txBody>
          <a:bodyPr>
            <a:normAutofit/>
          </a:bodyPr>
          <a:lstStyle/>
          <a:p>
            <a:r>
              <a:rPr lang="en-US" sz="3200" dirty="0" err="1" smtClean="0">
                <a:solidFill>
                  <a:srgbClr val="C00000"/>
                </a:solidFill>
                <a:latin typeface="Algerian" pitchFamily="82" charset="0"/>
              </a:rPr>
              <a:t>Expressio</a:t>
            </a:r>
            <a:r>
              <a:rPr lang="en-US" sz="3200" dirty="0" smtClean="0">
                <a:solidFill>
                  <a:srgbClr val="C00000"/>
                </a:solidFill>
                <a:latin typeface="Algerian" pitchFamily="82" charset="0"/>
              </a:rPr>
              <a:t> </a:t>
            </a:r>
            <a:r>
              <a:rPr lang="en-US" sz="3200" dirty="0" err="1" smtClean="0">
                <a:solidFill>
                  <a:srgbClr val="C00000"/>
                </a:solidFill>
                <a:latin typeface="Algerian" pitchFamily="82" charset="0"/>
              </a:rPr>
              <a:t>Unius</a:t>
            </a:r>
            <a:r>
              <a:rPr lang="en-US" sz="3200" dirty="0" smtClean="0">
                <a:solidFill>
                  <a:srgbClr val="C00000"/>
                </a:solidFill>
                <a:latin typeface="Algerian" pitchFamily="82" charset="0"/>
              </a:rPr>
              <a:t> </a:t>
            </a:r>
            <a:r>
              <a:rPr lang="en-US" sz="3200" dirty="0" err="1" smtClean="0">
                <a:solidFill>
                  <a:srgbClr val="C00000"/>
                </a:solidFill>
                <a:latin typeface="Algerian" pitchFamily="82" charset="0"/>
              </a:rPr>
              <a:t>Est</a:t>
            </a:r>
            <a:r>
              <a:rPr lang="en-US" sz="3200" dirty="0" smtClean="0">
                <a:solidFill>
                  <a:srgbClr val="C00000"/>
                </a:solidFill>
                <a:latin typeface="Algerian" pitchFamily="82" charset="0"/>
              </a:rPr>
              <a:t> </a:t>
            </a:r>
            <a:r>
              <a:rPr lang="en-US" sz="3200" dirty="0" err="1" smtClean="0">
                <a:solidFill>
                  <a:srgbClr val="C00000"/>
                </a:solidFill>
                <a:latin typeface="Algerian" pitchFamily="82" charset="0"/>
              </a:rPr>
              <a:t>Exclusio</a:t>
            </a:r>
            <a:r>
              <a:rPr lang="en-US" sz="3200" dirty="0" smtClean="0">
                <a:solidFill>
                  <a:srgbClr val="C00000"/>
                </a:solidFill>
                <a:latin typeface="Algerian" pitchFamily="82" charset="0"/>
              </a:rPr>
              <a:t> </a:t>
            </a:r>
            <a:r>
              <a:rPr lang="en-US" sz="3200" dirty="0" err="1" smtClean="0">
                <a:solidFill>
                  <a:srgbClr val="C00000"/>
                </a:solidFill>
                <a:latin typeface="Algerian" pitchFamily="82" charset="0"/>
              </a:rPr>
              <a:t>Alterious</a:t>
            </a:r>
            <a:endParaRPr lang="en-US" sz="3200" dirty="0">
              <a:solidFill>
                <a:srgbClr val="C00000"/>
              </a:solidFill>
              <a:latin typeface="Algerian" pitchFamily="82" charset="0"/>
            </a:endParaRPr>
          </a:p>
        </p:txBody>
      </p:sp>
      <p:sp>
        <p:nvSpPr>
          <p:cNvPr id="3" name="Content Placeholder 2"/>
          <p:cNvSpPr>
            <a:spLocks noGrp="1"/>
          </p:cNvSpPr>
          <p:nvPr>
            <p:ph idx="1"/>
          </p:nvPr>
        </p:nvSpPr>
        <p:spPr/>
        <p:txBody>
          <a:bodyPr>
            <a:normAutofit fontScale="92500" lnSpcReduction="20000"/>
          </a:bodyPr>
          <a:lstStyle/>
          <a:p>
            <a:r>
              <a:rPr lang="en-US" sz="2800" b="1" dirty="0" err="1"/>
              <a:t>Selvi</a:t>
            </a:r>
            <a:r>
              <a:rPr lang="en-US" sz="2800" b="1" dirty="0"/>
              <a:t> J. </a:t>
            </a:r>
            <a:r>
              <a:rPr lang="en-US" sz="2800" b="1" dirty="0" err="1"/>
              <a:t>Jayalalithaa</a:t>
            </a:r>
            <a:r>
              <a:rPr lang="en-US" sz="2800" b="1" dirty="0"/>
              <a:t> and </a:t>
            </a:r>
            <a:r>
              <a:rPr lang="en-US" sz="2800" b="1" dirty="0" smtClean="0"/>
              <a:t>Ors. Vs. State </a:t>
            </a:r>
            <a:r>
              <a:rPr lang="en-US" sz="2800" b="1" dirty="0"/>
              <a:t>of Karnataka and Ors</a:t>
            </a:r>
            <a:r>
              <a:rPr lang="en-US" sz="2800" b="1" dirty="0" smtClean="0"/>
              <a:t>. </a:t>
            </a:r>
            <a:r>
              <a:rPr lang="en-US" sz="2800" dirty="0"/>
              <a:t>2013(12)SCALE234, 2013(4)SCT624(SC)</a:t>
            </a:r>
          </a:p>
          <a:p>
            <a:pPr lvl="1" algn="just"/>
            <a:r>
              <a:rPr lang="en-US" sz="2400" dirty="0"/>
              <a:t>There is yet an uncontroverted legal principle that when the statute provides for a particular procedure, the authority has to follow the same and cannot be permitted to act in contravention of the same. In other words, where a statute requires to do a certain thing in a certain way, the thing must be done in that way and not contrary to it at all. Other methods or mode of performance are impliedly and necessarily forbidden. The aforesaid settled legal proposition is based on a legal maxim "</a:t>
            </a:r>
            <a:r>
              <a:rPr lang="en-US" sz="2400" i="1" dirty="0" err="1"/>
              <a:t>Expressio</a:t>
            </a:r>
            <a:r>
              <a:rPr lang="en-US" sz="2400" i="1" dirty="0"/>
              <a:t> </a:t>
            </a:r>
            <a:r>
              <a:rPr lang="en-US" sz="2400" i="1" dirty="0" err="1"/>
              <a:t>unius</a:t>
            </a:r>
            <a:r>
              <a:rPr lang="en-US" sz="2400" i="1" dirty="0"/>
              <a:t> </a:t>
            </a:r>
            <a:r>
              <a:rPr lang="en-US" sz="2400" i="1" dirty="0" err="1"/>
              <a:t>est</a:t>
            </a:r>
            <a:r>
              <a:rPr lang="en-US" sz="2400" i="1" dirty="0"/>
              <a:t> </a:t>
            </a:r>
            <a:r>
              <a:rPr lang="en-US" sz="2400" i="1" dirty="0" err="1"/>
              <a:t>exclusio</a:t>
            </a:r>
            <a:r>
              <a:rPr lang="en-US" sz="2400" i="1" dirty="0"/>
              <a:t> </a:t>
            </a:r>
            <a:r>
              <a:rPr lang="en-US" sz="2400" i="1" dirty="0" err="1"/>
              <a:t>alterius</a:t>
            </a:r>
            <a:r>
              <a:rPr lang="en-US" sz="2400" dirty="0"/>
              <a:t>", meaning thereby that if a statute provides for a thing to be done in a particular way, then it has to be done in that manner and in no other manner and following any other course is not permissible.</a:t>
            </a:r>
            <a:endParaRPr lang="en-US" sz="2400" b="1" dirty="0" smtClean="0"/>
          </a:p>
          <a:p>
            <a:endParaRPr lang="en-US" sz="2400" dirty="0"/>
          </a:p>
        </p:txBody>
      </p:sp>
      <p:sp>
        <p:nvSpPr>
          <p:cNvPr id="5" name="Date Placeholder 4"/>
          <p:cNvSpPr>
            <a:spLocks noGrp="1"/>
          </p:cNvSpPr>
          <p:nvPr>
            <p:ph type="dt" sz="half" idx="10"/>
          </p:nvPr>
        </p:nvSpPr>
        <p:spPr/>
        <p:txBody>
          <a:bodyPr/>
          <a:lstStyle/>
          <a:p>
            <a:fld id="{C0F63AB2-92AF-4520-929F-631429DA30E8}"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110</a:t>
            </a:fld>
            <a:endParaRPr lang="en-US"/>
          </a:p>
        </p:txBody>
      </p:sp>
    </p:spTree>
    <p:extLst>
      <p:ext uri="{BB962C8B-B14F-4D97-AF65-F5344CB8AC3E}">
        <p14:creationId xmlns:p14="http://schemas.microsoft.com/office/powerpoint/2010/main" val="1619489792"/>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err="1" smtClean="0">
                <a:solidFill>
                  <a:srgbClr val="C00000"/>
                </a:solidFill>
                <a:latin typeface="Algerian" pitchFamily="82" charset="0"/>
              </a:rPr>
              <a:t>Expressio</a:t>
            </a:r>
            <a:r>
              <a:rPr lang="en-US" sz="3600" dirty="0" smtClean="0">
                <a:solidFill>
                  <a:srgbClr val="C00000"/>
                </a:solidFill>
                <a:latin typeface="Algerian" pitchFamily="82" charset="0"/>
              </a:rPr>
              <a:t> </a:t>
            </a:r>
            <a:r>
              <a:rPr lang="en-US" sz="3600" dirty="0" err="1" smtClean="0">
                <a:solidFill>
                  <a:srgbClr val="C00000"/>
                </a:solidFill>
                <a:latin typeface="Algerian" pitchFamily="82" charset="0"/>
              </a:rPr>
              <a:t>Unius</a:t>
            </a:r>
            <a:r>
              <a:rPr lang="en-US" sz="3600" dirty="0" smtClean="0">
                <a:solidFill>
                  <a:srgbClr val="C00000"/>
                </a:solidFill>
                <a:latin typeface="Algerian" pitchFamily="82" charset="0"/>
              </a:rPr>
              <a:t> </a:t>
            </a:r>
            <a:r>
              <a:rPr lang="en-US" sz="3600" dirty="0" err="1" smtClean="0">
                <a:solidFill>
                  <a:srgbClr val="C00000"/>
                </a:solidFill>
                <a:latin typeface="Algerian" pitchFamily="82" charset="0"/>
              </a:rPr>
              <a:t>Est</a:t>
            </a:r>
            <a:r>
              <a:rPr lang="en-US" sz="3600" dirty="0" smtClean="0">
                <a:solidFill>
                  <a:srgbClr val="C00000"/>
                </a:solidFill>
                <a:latin typeface="Algerian" pitchFamily="82" charset="0"/>
              </a:rPr>
              <a:t> </a:t>
            </a:r>
            <a:r>
              <a:rPr lang="en-US" sz="3600" dirty="0" err="1" smtClean="0">
                <a:solidFill>
                  <a:srgbClr val="C00000"/>
                </a:solidFill>
                <a:latin typeface="Algerian" pitchFamily="82" charset="0"/>
              </a:rPr>
              <a:t>Exclusio</a:t>
            </a:r>
            <a:r>
              <a:rPr lang="en-US" sz="3600" dirty="0" smtClean="0">
                <a:solidFill>
                  <a:srgbClr val="C00000"/>
                </a:solidFill>
                <a:latin typeface="Algerian" pitchFamily="82" charset="0"/>
              </a:rPr>
              <a:t> </a:t>
            </a:r>
            <a:r>
              <a:rPr lang="en-US" sz="3600" dirty="0" err="1" smtClean="0">
                <a:solidFill>
                  <a:srgbClr val="C00000"/>
                </a:solidFill>
                <a:latin typeface="Algerian" pitchFamily="82" charset="0"/>
              </a:rPr>
              <a:t>Alterious</a:t>
            </a:r>
            <a:endParaRPr lang="en-US" sz="3600" dirty="0">
              <a:solidFill>
                <a:srgbClr val="C00000"/>
              </a:solidFill>
              <a:latin typeface="Algerian" pitchFamily="82" charset="0"/>
            </a:endParaRPr>
          </a:p>
        </p:txBody>
      </p:sp>
      <p:sp>
        <p:nvSpPr>
          <p:cNvPr id="3" name="Content Placeholder 2"/>
          <p:cNvSpPr>
            <a:spLocks noGrp="1"/>
          </p:cNvSpPr>
          <p:nvPr>
            <p:ph idx="1"/>
          </p:nvPr>
        </p:nvSpPr>
        <p:spPr/>
        <p:txBody>
          <a:bodyPr>
            <a:normAutofit/>
          </a:bodyPr>
          <a:lstStyle/>
          <a:p>
            <a:r>
              <a:rPr lang="en-US" b="1" dirty="0">
                <a:solidFill>
                  <a:schemeClr val="bg2">
                    <a:lumMod val="50000"/>
                  </a:schemeClr>
                </a:solidFill>
              </a:rPr>
              <a:t>State of Uttar Pradesh v. </a:t>
            </a:r>
            <a:r>
              <a:rPr lang="en-US" b="1" dirty="0" err="1">
                <a:solidFill>
                  <a:schemeClr val="bg2">
                    <a:lumMod val="50000"/>
                  </a:schemeClr>
                </a:solidFill>
              </a:rPr>
              <a:t>Singhara</a:t>
            </a:r>
            <a:r>
              <a:rPr lang="en-US" b="1" dirty="0">
                <a:solidFill>
                  <a:schemeClr val="bg2">
                    <a:lumMod val="50000"/>
                  </a:schemeClr>
                </a:solidFill>
              </a:rPr>
              <a:t> Singh and Ors.</a:t>
            </a:r>
            <a:r>
              <a:rPr lang="en-US" dirty="0">
                <a:solidFill>
                  <a:schemeClr val="bg2">
                    <a:lumMod val="50000"/>
                  </a:schemeClr>
                </a:solidFill>
              </a:rPr>
              <a:t> </a:t>
            </a:r>
            <a:r>
              <a:rPr lang="en-US" dirty="0" smtClean="0">
                <a:solidFill>
                  <a:schemeClr val="bg2">
                    <a:lumMod val="50000"/>
                  </a:schemeClr>
                </a:solidFill>
              </a:rPr>
              <a:t> </a:t>
            </a:r>
            <a:r>
              <a:rPr lang="en-US" dirty="0">
                <a:solidFill>
                  <a:schemeClr val="bg2">
                    <a:lumMod val="50000"/>
                  </a:schemeClr>
                </a:solidFill>
              </a:rPr>
              <a:t>AIR 1964 SC </a:t>
            </a:r>
            <a:r>
              <a:rPr lang="en-US" dirty="0" smtClean="0">
                <a:solidFill>
                  <a:schemeClr val="bg2">
                    <a:lumMod val="50000"/>
                  </a:schemeClr>
                </a:solidFill>
              </a:rPr>
              <a:t>358</a:t>
            </a:r>
          </a:p>
          <a:p>
            <a:pPr lvl="1" algn="just"/>
            <a:r>
              <a:rPr lang="en-US" i="1" dirty="0"/>
              <a:t>8. The rule adopted in </a:t>
            </a:r>
            <a:r>
              <a:rPr lang="en-US" b="1" i="1" dirty="0"/>
              <a:t>Taylor v. Taylor</a:t>
            </a:r>
            <a:r>
              <a:rPr lang="en-US" i="1" dirty="0"/>
              <a:t> (1876) 1 Ch D 426 is well </a:t>
            </a:r>
            <a:r>
              <a:rPr lang="en-US" i="1" dirty="0" err="1"/>
              <a:t>recognised</a:t>
            </a:r>
            <a:r>
              <a:rPr lang="en-US" i="1" dirty="0"/>
              <a:t> and is founded on sound principle. Its result is that if a statute has conferred a power to do an act and has laid down the method in which that power has to be exercised, it necessarily prohibits the doing of the act in any other manner than that which has been prescribed. The principle behind the rule is that if this were not so, the statutory provision might as well not have been enacted.</a:t>
            </a:r>
            <a:endParaRPr lang="en-US" dirty="0"/>
          </a:p>
        </p:txBody>
      </p:sp>
      <p:sp>
        <p:nvSpPr>
          <p:cNvPr id="5" name="Date Placeholder 4"/>
          <p:cNvSpPr>
            <a:spLocks noGrp="1"/>
          </p:cNvSpPr>
          <p:nvPr>
            <p:ph type="dt" sz="half" idx="10"/>
          </p:nvPr>
        </p:nvSpPr>
        <p:spPr/>
        <p:txBody>
          <a:bodyPr/>
          <a:lstStyle/>
          <a:p>
            <a:fld id="{860B7F51-E508-40B1-B0F7-399534773D60}"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111</a:t>
            </a:fld>
            <a:endParaRPr lang="en-US"/>
          </a:p>
        </p:txBody>
      </p:sp>
    </p:spTree>
    <p:extLst>
      <p:ext uri="{BB962C8B-B14F-4D97-AF65-F5344CB8AC3E}">
        <p14:creationId xmlns:p14="http://schemas.microsoft.com/office/powerpoint/2010/main" val="1382211514"/>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C00000"/>
                </a:solidFill>
                <a:latin typeface="Algerian" pitchFamily="82" charset="0"/>
              </a:rPr>
              <a:t>Binding Nature of Precedents</a:t>
            </a:r>
            <a:endParaRPr lang="en-US" dirty="0"/>
          </a:p>
        </p:txBody>
      </p:sp>
      <p:sp>
        <p:nvSpPr>
          <p:cNvPr id="3" name="Content Placeholder 2"/>
          <p:cNvSpPr>
            <a:spLocks noGrp="1"/>
          </p:cNvSpPr>
          <p:nvPr>
            <p:ph idx="1"/>
          </p:nvPr>
        </p:nvSpPr>
        <p:spPr/>
        <p:txBody>
          <a:bodyPr>
            <a:normAutofit/>
          </a:bodyPr>
          <a:lstStyle/>
          <a:p>
            <a:r>
              <a:rPr lang="en-US" dirty="0" smtClean="0"/>
              <a:t>In </a:t>
            </a:r>
            <a:r>
              <a:rPr lang="en-US" b="1" i="1" dirty="0" smtClean="0"/>
              <a:t>Government of Andhra Pradesh and Ors. v. A.P. </a:t>
            </a:r>
            <a:r>
              <a:rPr lang="en-US" b="1" i="1" dirty="0" err="1" smtClean="0"/>
              <a:t>Jaiswal</a:t>
            </a:r>
            <a:r>
              <a:rPr lang="en-US" b="1" i="1" dirty="0" smtClean="0"/>
              <a:t> and Ors.</a:t>
            </a:r>
            <a:r>
              <a:rPr lang="en-US" dirty="0" smtClean="0"/>
              <a:t> : AIR 2001 SC 499 a three-Judge Bench of Supreme Court has observed thus:</a:t>
            </a:r>
          </a:p>
          <a:p>
            <a:r>
              <a:rPr lang="en-US" dirty="0" smtClean="0"/>
              <a:t>Consistency is the cornerstone of the administration of justice. It is consistency which creates confidence in the system and this consistency can never be achieved without respect to the rule of finality. It is with a view to achieve consistency in judicial pronouncements, the Courts have evolved the rule of precedents, principle of stare </a:t>
            </a:r>
            <a:r>
              <a:rPr lang="en-US" dirty="0" err="1" smtClean="0"/>
              <a:t>decisis</a:t>
            </a:r>
            <a:r>
              <a:rPr lang="en-US" dirty="0" smtClean="0"/>
              <a:t> etc. These rules and principle are based on public policy....</a:t>
            </a:r>
          </a:p>
          <a:p>
            <a:endParaRPr lang="en-US" dirty="0"/>
          </a:p>
        </p:txBody>
      </p:sp>
      <p:sp>
        <p:nvSpPr>
          <p:cNvPr id="5" name="Date Placeholder 4"/>
          <p:cNvSpPr>
            <a:spLocks noGrp="1"/>
          </p:cNvSpPr>
          <p:nvPr>
            <p:ph type="dt" sz="half" idx="10"/>
          </p:nvPr>
        </p:nvSpPr>
        <p:spPr/>
        <p:txBody>
          <a:bodyPr/>
          <a:lstStyle/>
          <a:p>
            <a:fld id="{78C8EEAA-8BB1-4D15-8ADF-70B4D9A31908}"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112</a:t>
            </a:fld>
            <a:endParaRPr lang="en-US"/>
          </a:p>
        </p:txBody>
      </p:sp>
    </p:spTree>
    <p:extLst>
      <p:ext uri="{BB962C8B-B14F-4D97-AF65-F5344CB8AC3E}">
        <p14:creationId xmlns:p14="http://schemas.microsoft.com/office/powerpoint/2010/main" val="542569750"/>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C00000"/>
                </a:solidFill>
                <a:latin typeface="Algerian" pitchFamily="82" charset="0"/>
              </a:rPr>
              <a:t>Binding Nature of Precedents</a:t>
            </a:r>
            <a:endParaRPr lang="en-US" sz="4000" dirty="0">
              <a:solidFill>
                <a:srgbClr val="C00000"/>
              </a:solidFill>
              <a:latin typeface="Algerian" pitchFamily="82" charset="0"/>
            </a:endParaRPr>
          </a:p>
        </p:txBody>
      </p:sp>
      <p:sp>
        <p:nvSpPr>
          <p:cNvPr id="3" name="Content Placeholder 2"/>
          <p:cNvSpPr>
            <a:spLocks noGrp="1"/>
          </p:cNvSpPr>
          <p:nvPr>
            <p:ph idx="1"/>
          </p:nvPr>
        </p:nvSpPr>
        <p:spPr/>
        <p:txBody>
          <a:bodyPr>
            <a:normAutofit/>
          </a:bodyPr>
          <a:lstStyle/>
          <a:p>
            <a:r>
              <a:rPr lang="en-US" b="1" dirty="0" err="1">
                <a:solidFill>
                  <a:schemeClr val="bg2">
                    <a:lumMod val="50000"/>
                  </a:schemeClr>
                </a:solidFill>
              </a:rPr>
              <a:t>Padmasundara</a:t>
            </a:r>
            <a:r>
              <a:rPr lang="en-US" b="1" dirty="0">
                <a:solidFill>
                  <a:schemeClr val="bg2">
                    <a:lumMod val="50000"/>
                  </a:schemeClr>
                </a:solidFill>
              </a:rPr>
              <a:t> </a:t>
            </a:r>
            <a:r>
              <a:rPr lang="en-US" b="1" dirty="0" err="1">
                <a:solidFill>
                  <a:schemeClr val="bg2">
                    <a:lumMod val="50000"/>
                  </a:schemeClr>
                </a:solidFill>
              </a:rPr>
              <a:t>Rao</a:t>
            </a:r>
            <a:r>
              <a:rPr lang="en-US" b="1" dirty="0">
                <a:solidFill>
                  <a:schemeClr val="bg2">
                    <a:lumMod val="50000"/>
                  </a:schemeClr>
                </a:solidFill>
              </a:rPr>
              <a:t> and </a:t>
            </a:r>
            <a:r>
              <a:rPr lang="en-US" b="1" dirty="0" smtClean="0">
                <a:solidFill>
                  <a:schemeClr val="bg2">
                    <a:lumMod val="50000"/>
                  </a:schemeClr>
                </a:solidFill>
              </a:rPr>
              <a:t>Ors. Vs. State </a:t>
            </a:r>
            <a:r>
              <a:rPr lang="en-US" b="1" dirty="0">
                <a:solidFill>
                  <a:schemeClr val="bg2">
                    <a:lumMod val="50000"/>
                  </a:schemeClr>
                </a:solidFill>
              </a:rPr>
              <a:t>of Tamil Nadu and Ors</a:t>
            </a:r>
            <a:r>
              <a:rPr lang="en-US" b="1" dirty="0" smtClean="0">
                <a:solidFill>
                  <a:schemeClr val="bg2">
                    <a:lumMod val="50000"/>
                  </a:schemeClr>
                </a:solidFill>
              </a:rPr>
              <a:t>. </a:t>
            </a:r>
            <a:r>
              <a:rPr lang="en-US" dirty="0">
                <a:solidFill>
                  <a:schemeClr val="bg2">
                    <a:lumMod val="50000"/>
                  </a:schemeClr>
                </a:solidFill>
              </a:rPr>
              <a:t>(</a:t>
            </a:r>
            <a:r>
              <a:rPr lang="en-US" dirty="0" smtClean="0">
                <a:solidFill>
                  <a:schemeClr val="bg2">
                    <a:lumMod val="50000"/>
                  </a:schemeClr>
                </a:solidFill>
              </a:rPr>
              <a:t>2002)3SCC533</a:t>
            </a:r>
          </a:p>
          <a:p>
            <a:pPr lvl="1" algn="just"/>
            <a:r>
              <a:rPr lang="en-US" dirty="0"/>
              <a:t>9. Courts should not place reliance on decisions without discussing as to how the factual situation fits in with the fact situation of the decision on which reliance is placed. There is always peril in treating the words of a speech or judgment as though they are words in a legislative enactment, and it is to be remembered that judicial utterances are made in the setting of the facts of a particular case, said Lord Morris in </a:t>
            </a:r>
            <a:r>
              <a:rPr lang="en-US" u="sng" dirty="0"/>
              <a:t>Herrington </a:t>
            </a:r>
            <a:r>
              <a:rPr lang="en-US" dirty="0"/>
              <a:t>v. </a:t>
            </a:r>
            <a:r>
              <a:rPr lang="en-US" u="sng" dirty="0"/>
              <a:t>British Railways Board </a:t>
            </a:r>
            <a:r>
              <a:rPr lang="en-US" dirty="0"/>
              <a:t>(1972) 2 WLR 537. Circumstantial flexibility, </a:t>
            </a:r>
            <a:r>
              <a:rPr lang="en-US" b="1" dirty="0"/>
              <a:t>one additional or different fact may make a world of difference between conclusions in two cases. </a:t>
            </a:r>
            <a:endParaRPr lang="en-US" b="1" dirty="0" smtClean="0"/>
          </a:p>
          <a:p>
            <a:pPr lvl="1" algn="just"/>
            <a:endParaRPr lang="en-US" dirty="0"/>
          </a:p>
          <a:p>
            <a:endParaRPr lang="en-US" dirty="0"/>
          </a:p>
          <a:p>
            <a:endParaRPr lang="en-US" dirty="0"/>
          </a:p>
        </p:txBody>
      </p:sp>
      <p:sp>
        <p:nvSpPr>
          <p:cNvPr id="5" name="Date Placeholder 4"/>
          <p:cNvSpPr>
            <a:spLocks noGrp="1"/>
          </p:cNvSpPr>
          <p:nvPr>
            <p:ph type="dt" sz="half" idx="10"/>
          </p:nvPr>
        </p:nvSpPr>
        <p:spPr/>
        <p:txBody>
          <a:bodyPr/>
          <a:lstStyle/>
          <a:p>
            <a:fld id="{CABB6170-A787-4D20-80C0-BF829588E267}"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113</a:t>
            </a:fld>
            <a:endParaRPr lang="en-US"/>
          </a:p>
        </p:txBody>
      </p:sp>
    </p:spTree>
    <p:extLst>
      <p:ext uri="{BB962C8B-B14F-4D97-AF65-F5344CB8AC3E}">
        <p14:creationId xmlns:p14="http://schemas.microsoft.com/office/powerpoint/2010/main" val="1280431054"/>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C00000"/>
                </a:solidFill>
                <a:latin typeface="Algerian" pitchFamily="82" charset="0"/>
              </a:rPr>
              <a:t>Binding Nature of Precedents</a:t>
            </a:r>
            <a:endParaRPr lang="en-US" sz="4000" dirty="0">
              <a:solidFill>
                <a:srgbClr val="C00000"/>
              </a:solidFill>
              <a:latin typeface="Algerian" pitchFamily="82" charset="0"/>
            </a:endParaRPr>
          </a:p>
        </p:txBody>
      </p:sp>
      <p:sp>
        <p:nvSpPr>
          <p:cNvPr id="3" name="Content Placeholder 2"/>
          <p:cNvSpPr>
            <a:spLocks noGrp="1"/>
          </p:cNvSpPr>
          <p:nvPr>
            <p:ph idx="1"/>
          </p:nvPr>
        </p:nvSpPr>
        <p:spPr/>
        <p:txBody>
          <a:bodyPr>
            <a:normAutofit/>
          </a:bodyPr>
          <a:lstStyle/>
          <a:p>
            <a:r>
              <a:rPr lang="en-US" sz="2800" b="1" dirty="0" smtClean="0">
                <a:solidFill>
                  <a:srgbClr val="002060"/>
                </a:solidFill>
              </a:rPr>
              <a:t>Bharat Petroleum Corporation Vs N R </a:t>
            </a:r>
            <a:r>
              <a:rPr lang="en-US" sz="2800" b="1" dirty="0" err="1" smtClean="0">
                <a:solidFill>
                  <a:srgbClr val="002060"/>
                </a:solidFill>
              </a:rPr>
              <a:t>Vairamani</a:t>
            </a:r>
            <a:r>
              <a:rPr lang="en-US" sz="2800" b="1" dirty="0" smtClean="0">
                <a:solidFill>
                  <a:srgbClr val="002060"/>
                </a:solidFill>
              </a:rPr>
              <a:t> (2004) 8 SCC 579</a:t>
            </a:r>
            <a:endParaRPr lang="en-US" sz="2800" dirty="0" smtClean="0">
              <a:solidFill>
                <a:srgbClr val="002060"/>
              </a:solidFill>
            </a:endParaRPr>
          </a:p>
          <a:p>
            <a:pPr lvl="1" algn="just"/>
            <a:r>
              <a:rPr lang="en-US" dirty="0"/>
              <a:t>9. Courts should not place reliance on decisions without discussing as to how the factual situation fits in with the fact situation of the decision on which reliance is placed. Observations of Courts are neither to be read as Euclid's theorems nor as provisions of the statute and that too taken out of their context. These observations must be read in the context in which they appear to have been stated. Judgments of Courts are not to be construed as statutes. To interpret words, phrases and provisions of a statute, it may become necessary for judges to embark into lengthy discussions but the discussion is meant to explain and not to define. Judges interpret statutes, they do not interpret judgments. They interpret words of statutes; their words are not to be interpreted as statutes.</a:t>
            </a:r>
            <a:endParaRPr lang="en-US" dirty="0" smtClean="0"/>
          </a:p>
          <a:p>
            <a:pPr lvl="1" algn="just"/>
            <a:endParaRPr lang="en-US" dirty="0"/>
          </a:p>
          <a:p>
            <a:endParaRPr lang="en-US" dirty="0"/>
          </a:p>
          <a:p>
            <a:endParaRPr lang="en-US" dirty="0"/>
          </a:p>
        </p:txBody>
      </p:sp>
      <p:sp>
        <p:nvSpPr>
          <p:cNvPr id="5" name="Date Placeholder 4"/>
          <p:cNvSpPr>
            <a:spLocks noGrp="1"/>
          </p:cNvSpPr>
          <p:nvPr>
            <p:ph type="dt" sz="half" idx="10"/>
          </p:nvPr>
        </p:nvSpPr>
        <p:spPr/>
        <p:txBody>
          <a:bodyPr/>
          <a:lstStyle/>
          <a:p>
            <a:fld id="{431DD029-10AC-437B-9F22-256065BB13CC}"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114</a:t>
            </a:fld>
            <a:endParaRPr lang="en-US"/>
          </a:p>
        </p:txBody>
      </p:sp>
    </p:spTree>
    <p:extLst>
      <p:ext uri="{BB962C8B-B14F-4D97-AF65-F5344CB8AC3E}">
        <p14:creationId xmlns:p14="http://schemas.microsoft.com/office/powerpoint/2010/main" val="54018627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000" dirty="0" smtClean="0">
                <a:solidFill>
                  <a:srgbClr val="C00000"/>
                </a:solidFill>
                <a:latin typeface="Algerian" pitchFamily="82" charset="0"/>
              </a:rPr>
              <a:t>Binding Nature of Precedents</a:t>
            </a:r>
            <a:endParaRPr lang="en-US" sz="4000" dirty="0"/>
          </a:p>
        </p:txBody>
      </p:sp>
      <p:sp>
        <p:nvSpPr>
          <p:cNvPr id="3" name="Content Placeholder 2"/>
          <p:cNvSpPr>
            <a:spLocks noGrp="1"/>
          </p:cNvSpPr>
          <p:nvPr>
            <p:ph idx="1"/>
          </p:nvPr>
        </p:nvSpPr>
        <p:spPr>
          <a:xfrm>
            <a:off x="457200" y="1600200"/>
            <a:ext cx="8229600" cy="5105400"/>
          </a:xfrm>
        </p:spPr>
        <p:txBody>
          <a:bodyPr>
            <a:normAutofit lnSpcReduction="10000"/>
          </a:bodyPr>
          <a:lstStyle/>
          <a:p>
            <a:r>
              <a:rPr lang="en-US" sz="3400" b="1" dirty="0" smtClean="0">
                <a:solidFill>
                  <a:srgbClr val="002060"/>
                </a:solidFill>
              </a:rPr>
              <a:t>Bharat Petroleum Corporation Vs N R </a:t>
            </a:r>
            <a:r>
              <a:rPr lang="en-US" sz="3400" b="1" dirty="0" err="1" smtClean="0">
                <a:solidFill>
                  <a:srgbClr val="002060"/>
                </a:solidFill>
              </a:rPr>
              <a:t>Vairamani</a:t>
            </a:r>
            <a:r>
              <a:rPr lang="en-US" sz="3400" b="1" dirty="0" smtClean="0">
                <a:solidFill>
                  <a:srgbClr val="002060"/>
                </a:solidFill>
              </a:rPr>
              <a:t> (2004) 8 SCC 579</a:t>
            </a:r>
            <a:endParaRPr lang="en-US" sz="3400" dirty="0" smtClean="0">
              <a:solidFill>
                <a:srgbClr val="002060"/>
              </a:solidFill>
            </a:endParaRPr>
          </a:p>
          <a:p>
            <a:pPr lvl="1" algn="just"/>
            <a:r>
              <a:rPr lang="en-US" dirty="0"/>
              <a:t>12. The following words of Lord Denning in the matter of applying precedents have become locus </a:t>
            </a:r>
            <a:r>
              <a:rPr lang="en-US" dirty="0" err="1"/>
              <a:t>classicus</a:t>
            </a:r>
            <a:r>
              <a:rPr lang="en-US" dirty="0"/>
              <a:t>:</a:t>
            </a:r>
          </a:p>
          <a:p>
            <a:pPr lvl="1" algn="just">
              <a:buNone/>
            </a:pPr>
            <a:r>
              <a:rPr lang="en-US" dirty="0" smtClean="0"/>
              <a:t>	"</a:t>
            </a:r>
            <a:r>
              <a:rPr lang="en-US" dirty="0"/>
              <a:t>Each case depends on its own facts and a close similarity between one case and another is not enough because even a single significant detail may alter the entire aspect, in deciding such cases, one should avoid the temptation to decide cases (as said by </a:t>
            </a:r>
            <a:r>
              <a:rPr lang="en-US" dirty="0" err="1"/>
              <a:t>Cordozo</a:t>
            </a:r>
            <a:r>
              <a:rPr lang="en-US" dirty="0"/>
              <a:t>) by matching the </a:t>
            </a:r>
            <a:r>
              <a:rPr lang="en-US" dirty="0" err="1"/>
              <a:t>colour</a:t>
            </a:r>
            <a:r>
              <a:rPr lang="en-US" dirty="0"/>
              <a:t> of one case against the </a:t>
            </a:r>
            <a:r>
              <a:rPr lang="en-US" dirty="0" err="1"/>
              <a:t>colour</a:t>
            </a:r>
            <a:r>
              <a:rPr lang="en-US" dirty="0"/>
              <a:t> of another. To decide therefore, on which side of the line a case falls, the broad resemblance to another case is not at all decisive</a:t>
            </a:r>
            <a:r>
              <a:rPr lang="en-US" dirty="0" smtClean="0"/>
              <a:t>.“</a:t>
            </a:r>
          </a:p>
          <a:p>
            <a:pPr lvl="1" algn="just"/>
            <a:r>
              <a:rPr lang="en-US" dirty="0"/>
              <a:t>"Precedent should be followed only so far as it marks the path of justice, but you must cut the dead wood and trim off the side branches else you will find yourself lost in thickets and branches. My plea is to keep the path to justice clear of obstructions which could impede it."</a:t>
            </a:r>
          </a:p>
          <a:p>
            <a:pPr lvl="1" algn="just"/>
            <a:endParaRPr lang="en-US" dirty="0"/>
          </a:p>
          <a:p>
            <a:pPr lvl="1" algn="just"/>
            <a:endParaRPr lang="en-US" dirty="0"/>
          </a:p>
          <a:p>
            <a:endParaRPr lang="en-US" dirty="0"/>
          </a:p>
          <a:p>
            <a:endParaRPr lang="en-US" dirty="0"/>
          </a:p>
        </p:txBody>
      </p:sp>
      <p:sp>
        <p:nvSpPr>
          <p:cNvPr id="5" name="Date Placeholder 4"/>
          <p:cNvSpPr>
            <a:spLocks noGrp="1"/>
          </p:cNvSpPr>
          <p:nvPr>
            <p:ph type="dt" sz="half" idx="10"/>
          </p:nvPr>
        </p:nvSpPr>
        <p:spPr/>
        <p:txBody>
          <a:bodyPr/>
          <a:lstStyle/>
          <a:p>
            <a:fld id="{F1EBE9E1-DE8B-4685-A55A-AA7C59AFDA80}"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115</a:t>
            </a:fld>
            <a:endParaRPr lang="en-US"/>
          </a:p>
        </p:txBody>
      </p:sp>
    </p:spTree>
    <p:extLst>
      <p:ext uri="{BB962C8B-B14F-4D97-AF65-F5344CB8AC3E}">
        <p14:creationId xmlns:p14="http://schemas.microsoft.com/office/powerpoint/2010/main" val="393268221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C00000"/>
                </a:solidFill>
                <a:latin typeface="Algerian" pitchFamily="82" charset="0"/>
              </a:rPr>
              <a:t>Binding Nature of Precedents</a:t>
            </a:r>
            <a:endParaRPr lang="en-US" dirty="0"/>
          </a:p>
        </p:txBody>
      </p:sp>
      <p:sp>
        <p:nvSpPr>
          <p:cNvPr id="3" name="Content Placeholder 2"/>
          <p:cNvSpPr>
            <a:spLocks noGrp="1"/>
          </p:cNvSpPr>
          <p:nvPr>
            <p:ph idx="1"/>
          </p:nvPr>
        </p:nvSpPr>
        <p:spPr>
          <a:xfrm>
            <a:off x="457200" y="1143000"/>
            <a:ext cx="8229600" cy="5562600"/>
          </a:xfrm>
        </p:spPr>
        <p:txBody>
          <a:bodyPr>
            <a:normAutofit fontScale="92500" lnSpcReduction="20000"/>
          </a:bodyPr>
          <a:lstStyle/>
          <a:p>
            <a:r>
              <a:rPr lang="en-US" dirty="0" err="1" smtClean="0">
                <a:solidFill>
                  <a:srgbClr val="002060"/>
                </a:solidFill>
              </a:rPr>
              <a:t>Krishena</a:t>
            </a:r>
            <a:r>
              <a:rPr lang="en-US" dirty="0" smtClean="0">
                <a:solidFill>
                  <a:srgbClr val="002060"/>
                </a:solidFill>
              </a:rPr>
              <a:t> Kumar Vs Union of India (1990)4SCC207</a:t>
            </a:r>
          </a:p>
          <a:p>
            <a:pPr lvl="1"/>
            <a:r>
              <a:rPr lang="en-US" b="1" i="1" dirty="0"/>
              <a:t>“... The doctrine of precedent, that is being bound by a previous decision, is limited to the decision itself and as to what is necessarily involved in it. It does not mean that this Court is bound by the various reasons given in support of it, especially when they contain “propositions wider than the case itself required”.</a:t>
            </a:r>
            <a:r>
              <a:rPr lang="en-US" i="1" dirty="0"/>
              <a:t> This was what Lord </a:t>
            </a:r>
            <a:r>
              <a:rPr lang="en-US" i="1" dirty="0" err="1"/>
              <a:t>Selborne</a:t>
            </a:r>
            <a:r>
              <a:rPr lang="en-US" i="1" dirty="0"/>
              <a:t> said in Caledonian Railway Co. v. Walker's Trustees [(1882) 7 App </a:t>
            </a:r>
            <a:r>
              <a:rPr lang="en-US" i="1" dirty="0" err="1"/>
              <a:t>Cas</a:t>
            </a:r>
            <a:r>
              <a:rPr lang="en-US" i="1" dirty="0"/>
              <a:t> 259 : 46 LT 826 (HL)] and Lord </a:t>
            </a:r>
            <a:r>
              <a:rPr lang="en-US" i="1" dirty="0" err="1"/>
              <a:t>Halsbury</a:t>
            </a:r>
            <a:r>
              <a:rPr lang="en-US" i="1" dirty="0"/>
              <a:t> in Quinn v. </a:t>
            </a:r>
            <a:r>
              <a:rPr lang="en-US" i="1" dirty="0" err="1"/>
              <a:t>Leathem</a:t>
            </a:r>
            <a:r>
              <a:rPr lang="en-US" i="1" dirty="0"/>
              <a:t> [1901 AC 495, 502 : 17 TLR 749 (HL)] . Sir Frederick Pollock has also said : “Judicial authority belongs not to the exact words used in this or that judgment, nor even to all the reasons given, but only to the principles accepted and applied as necessary grounds of the decision….”</a:t>
            </a:r>
            <a:endParaRPr lang="en-US" dirty="0"/>
          </a:p>
          <a:p>
            <a:r>
              <a:rPr lang="en-US" dirty="0" smtClean="0">
                <a:solidFill>
                  <a:srgbClr val="002060"/>
                </a:solidFill>
              </a:rPr>
              <a:t>Regional Manager Vs </a:t>
            </a:r>
            <a:r>
              <a:rPr lang="en-US" dirty="0" err="1" smtClean="0">
                <a:solidFill>
                  <a:srgbClr val="002060"/>
                </a:solidFill>
              </a:rPr>
              <a:t>Pawan</a:t>
            </a:r>
            <a:r>
              <a:rPr lang="en-US" dirty="0" smtClean="0">
                <a:solidFill>
                  <a:srgbClr val="002060"/>
                </a:solidFill>
              </a:rPr>
              <a:t> Kumar </a:t>
            </a:r>
            <a:r>
              <a:rPr lang="en-US" dirty="0" err="1" smtClean="0">
                <a:solidFill>
                  <a:srgbClr val="002060"/>
                </a:solidFill>
              </a:rPr>
              <a:t>Dubey</a:t>
            </a:r>
            <a:r>
              <a:rPr lang="en-US" dirty="0" smtClean="0">
                <a:solidFill>
                  <a:srgbClr val="002060"/>
                </a:solidFill>
              </a:rPr>
              <a:t>(1976)3SCC334</a:t>
            </a:r>
          </a:p>
          <a:p>
            <a:pPr lvl="1"/>
            <a:r>
              <a:rPr lang="en-US" b="1" i="1" dirty="0"/>
              <a:t>It is the rule deducible from the application of law to the facts and circumstances of a case which constitutes its ratio </a:t>
            </a:r>
            <a:r>
              <a:rPr lang="en-US" b="1" i="1" dirty="0" err="1"/>
              <a:t>decidendi</a:t>
            </a:r>
            <a:r>
              <a:rPr lang="en-US" b="1" i="1" dirty="0"/>
              <a:t> and not some conclusion based upon facts which may appear to be similar. One additional or different fact can make a world of difference between conclusions in two cases even when the same principles are applied in each case to similar facts</a:t>
            </a:r>
            <a:r>
              <a:rPr lang="en-US" i="1" dirty="0"/>
              <a:t>…..”</a:t>
            </a:r>
            <a:endParaRPr lang="en-US" dirty="0"/>
          </a:p>
        </p:txBody>
      </p:sp>
      <p:sp>
        <p:nvSpPr>
          <p:cNvPr id="5" name="Date Placeholder 4"/>
          <p:cNvSpPr>
            <a:spLocks noGrp="1"/>
          </p:cNvSpPr>
          <p:nvPr>
            <p:ph type="dt" sz="half" idx="10"/>
          </p:nvPr>
        </p:nvSpPr>
        <p:spPr/>
        <p:txBody>
          <a:bodyPr/>
          <a:lstStyle/>
          <a:p>
            <a:fld id="{1BD48255-86A8-4502-9486-EB76703C9F79}"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116</a:t>
            </a:fld>
            <a:endParaRPr lang="en-US"/>
          </a:p>
        </p:txBody>
      </p:sp>
    </p:spTree>
    <p:extLst>
      <p:ext uri="{BB962C8B-B14F-4D97-AF65-F5344CB8AC3E}">
        <p14:creationId xmlns:p14="http://schemas.microsoft.com/office/powerpoint/2010/main" val="49012025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C00000"/>
                </a:solidFill>
                <a:latin typeface="Algerian" pitchFamily="82" charset="0"/>
              </a:rPr>
              <a:t>Binding Nature of Precedents</a:t>
            </a:r>
            <a:endParaRPr lang="en-US" dirty="0"/>
          </a:p>
        </p:txBody>
      </p:sp>
      <p:sp>
        <p:nvSpPr>
          <p:cNvPr id="3" name="Content Placeholder 2"/>
          <p:cNvSpPr>
            <a:spLocks noGrp="1"/>
          </p:cNvSpPr>
          <p:nvPr>
            <p:ph idx="1"/>
          </p:nvPr>
        </p:nvSpPr>
        <p:spPr>
          <a:xfrm>
            <a:off x="457200" y="1600200"/>
            <a:ext cx="8229600" cy="5029200"/>
          </a:xfrm>
        </p:spPr>
        <p:txBody>
          <a:bodyPr>
            <a:normAutofit fontScale="62500" lnSpcReduction="20000"/>
          </a:bodyPr>
          <a:lstStyle/>
          <a:p>
            <a:r>
              <a:rPr lang="en-US" sz="4400" dirty="0" smtClean="0">
                <a:solidFill>
                  <a:srgbClr val="002060"/>
                </a:solidFill>
              </a:rPr>
              <a:t>Union of India Vs </a:t>
            </a:r>
            <a:r>
              <a:rPr lang="en-US" sz="4400" dirty="0" err="1" smtClean="0">
                <a:solidFill>
                  <a:srgbClr val="002060"/>
                </a:solidFill>
              </a:rPr>
              <a:t>Dhanwanti</a:t>
            </a:r>
            <a:r>
              <a:rPr lang="en-US" sz="4400" dirty="0" smtClean="0">
                <a:solidFill>
                  <a:srgbClr val="002060"/>
                </a:solidFill>
              </a:rPr>
              <a:t> Devi (1996)6SCC44</a:t>
            </a:r>
          </a:p>
          <a:p>
            <a:pPr lvl="1" algn="just"/>
            <a:r>
              <a:rPr lang="en-US" sz="2900" dirty="0"/>
              <a:t> It is not everything said by a Judge while giving judgment that constitutes a precedent. The only thing in a Judge's decision binding a party is the principle upon which the case is decided and for this reason it is important to </a:t>
            </a:r>
            <a:r>
              <a:rPr lang="en-US" sz="2900" dirty="0" err="1"/>
              <a:t>analyse</a:t>
            </a:r>
            <a:r>
              <a:rPr lang="en-US" sz="2900" dirty="0"/>
              <a:t> a decision and isolate from it the ratio </a:t>
            </a:r>
            <a:r>
              <a:rPr lang="en-US" sz="2900" dirty="0" err="1"/>
              <a:t>decidendi</a:t>
            </a:r>
            <a:r>
              <a:rPr lang="en-US" sz="2900" dirty="0"/>
              <a:t>. According to the well-settled theory of precedents, every decision contains three basic postulates—(</a:t>
            </a:r>
            <a:r>
              <a:rPr lang="en-US" sz="2900" dirty="0" err="1"/>
              <a:t>i</a:t>
            </a:r>
            <a:r>
              <a:rPr lang="en-US" sz="2900" dirty="0"/>
              <a:t>) findings of material facts, direct and inferential. An inferential finding of facts is the inference which the Judge draws from the direct, or perceptible facts; (ii) statements of the principles of law applicable to the legal problems disclosed by the facts; and (iii) judgment based on the combined effect of the above. A decision is only an authority for what it actually decides. What is of the essence in a decision is its ratio and not every observation found therein nor what logically follows from the various observations made in the judgment. Every judgment must be read as applicable to the particular facts proved, or assumed to be proved, since the generality of the expressions which may be found there is not intended to be exposition of the whole law, but governed and qualified by the particular facts of the case in which such expressions are to be found. It would, therefore, be not profitable to extract a sentence here and there from the judgment and to build upon it because the essence of the decision is its ratio and not every observation found therein.</a:t>
            </a:r>
          </a:p>
        </p:txBody>
      </p:sp>
      <p:sp>
        <p:nvSpPr>
          <p:cNvPr id="5" name="Date Placeholder 4"/>
          <p:cNvSpPr>
            <a:spLocks noGrp="1"/>
          </p:cNvSpPr>
          <p:nvPr>
            <p:ph type="dt" sz="half" idx="10"/>
          </p:nvPr>
        </p:nvSpPr>
        <p:spPr/>
        <p:txBody>
          <a:bodyPr/>
          <a:lstStyle/>
          <a:p>
            <a:fld id="{BBCCF5B8-AFBC-4EFB-94A0-E67C90D523FB}"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117</a:t>
            </a:fld>
            <a:endParaRPr lang="en-US"/>
          </a:p>
        </p:txBody>
      </p:sp>
    </p:spTree>
    <p:extLst>
      <p:ext uri="{BB962C8B-B14F-4D97-AF65-F5344CB8AC3E}">
        <p14:creationId xmlns:p14="http://schemas.microsoft.com/office/powerpoint/2010/main" val="1448013282"/>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C00000"/>
                </a:solidFill>
                <a:latin typeface="Algerian" pitchFamily="82" charset="0"/>
              </a:rPr>
              <a:t>Binding Nature of Precedents</a:t>
            </a:r>
            <a:endParaRPr lang="en-US" b="1" dirty="0"/>
          </a:p>
        </p:txBody>
      </p:sp>
      <p:sp>
        <p:nvSpPr>
          <p:cNvPr id="3" name="Content Placeholder 2"/>
          <p:cNvSpPr>
            <a:spLocks noGrp="1"/>
          </p:cNvSpPr>
          <p:nvPr>
            <p:ph idx="1"/>
          </p:nvPr>
        </p:nvSpPr>
        <p:spPr>
          <a:xfrm>
            <a:off x="457200" y="1295400"/>
            <a:ext cx="8229600" cy="5410200"/>
          </a:xfrm>
        </p:spPr>
        <p:txBody>
          <a:bodyPr>
            <a:normAutofit fontScale="55000" lnSpcReduction="20000"/>
          </a:bodyPr>
          <a:lstStyle/>
          <a:p>
            <a:r>
              <a:rPr lang="en-US" i="1" dirty="0" smtClean="0">
                <a:solidFill>
                  <a:srgbClr val="002060"/>
                </a:solidFill>
              </a:rPr>
              <a:t>State </a:t>
            </a:r>
            <a:r>
              <a:rPr lang="en-US" i="1" dirty="0">
                <a:solidFill>
                  <a:srgbClr val="002060"/>
                </a:solidFill>
              </a:rPr>
              <a:t>of </a:t>
            </a:r>
            <a:r>
              <a:rPr lang="en-US" i="1" dirty="0" smtClean="0">
                <a:solidFill>
                  <a:srgbClr val="002060"/>
                </a:solidFill>
              </a:rPr>
              <a:t>Punjab </a:t>
            </a:r>
            <a:r>
              <a:rPr lang="en-US" i="1" dirty="0" err="1" smtClean="0">
                <a:solidFill>
                  <a:srgbClr val="002060"/>
                </a:solidFill>
              </a:rPr>
              <a:t>v.Baldev</a:t>
            </a:r>
            <a:r>
              <a:rPr lang="en-US" i="1" dirty="0" smtClean="0">
                <a:solidFill>
                  <a:srgbClr val="002060"/>
                </a:solidFill>
              </a:rPr>
              <a:t> Singh</a:t>
            </a:r>
            <a:r>
              <a:rPr lang="en-US" dirty="0" smtClean="0">
                <a:solidFill>
                  <a:srgbClr val="002060"/>
                </a:solidFill>
              </a:rPr>
              <a:t>(1999) 6 SCC 172</a:t>
            </a:r>
          </a:p>
          <a:p>
            <a:pPr lvl="1" algn="just"/>
            <a:r>
              <a:rPr lang="en-US" sz="3200" i="1" dirty="0" smtClean="0"/>
              <a:t>…3</a:t>
            </a:r>
            <a:r>
              <a:rPr lang="en-US" sz="3200" i="1" dirty="0"/>
              <a:t>. </a:t>
            </a:r>
            <a:r>
              <a:rPr lang="en-US" sz="3200" i="1" dirty="0" smtClean="0"/>
              <a:t>…</a:t>
            </a:r>
            <a:r>
              <a:rPr lang="en-US" sz="3200" b="1" i="1" dirty="0" smtClean="0"/>
              <a:t>It </a:t>
            </a:r>
            <a:r>
              <a:rPr lang="en-US" sz="3200" b="1" i="1" dirty="0"/>
              <a:t>is a well-settled proposition of law that a decision is an authority for what it decides and not that everything said therein constitutes a precedent.</a:t>
            </a:r>
            <a:r>
              <a:rPr lang="en-US" sz="3200" i="1" dirty="0"/>
              <a:t> The courts are obliged to employ an intelligent technique in the use of precedents bearing it in mind that a </a:t>
            </a:r>
            <a:r>
              <a:rPr lang="en-US" sz="3200" b="1" i="1" dirty="0"/>
              <a:t>decision of the court takes its </a:t>
            </a:r>
            <a:r>
              <a:rPr lang="en-US" sz="3200" b="1" i="1" dirty="0" err="1"/>
              <a:t>colour</a:t>
            </a:r>
            <a:r>
              <a:rPr lang="en-US" sz="3200" b="1" i="1" dirty="0"/>
              <a:t> from the questions involved in the case in which it was rendered</a:t>
            </a:r>
            <a:r>
              <a:rPr lang="en-US" sz="3200" i="1" dirty="0"/>
              <a:t>.</a:t>
            </a:r>
            <a:endParaRPr lang="en-US" sz="3200" dirty="0"/>
          </a:p>
          <a:p>
            <a:pPr lvl="1" algn="just"/>
            <a:r>
              <a:rPr lang="en-IN" sz="3200" i="1" dirty="0"/>
              <a:t>44. In CIT v. Sun </a:t>
            </a:r>
            <a:r>
              <a:rPr lang="en-IN" sz="3200" i="1" dirty="0" err="1"/>
              <a:t>Engg</a:t>
            </a:r>
            <a:r>
              <a:rPr lang="en-IN" sz="3200" i="1" dirty="0"/>
              <a:t>. Works (P) Ltd. [(1992) 4 SCC 363] this Court rightly pointed out: (SCC pp. 385-86, </a:t>
            </a:r>
            <a:r>
              <a:rPr lang="en-IN" sz="3200" i="1" dirty="0" err="1"/>
              <a:t>para</a:t>
            </a:r>
            <a:r>
              <a:rPr lang="en-IN" sz="3200" i="1" dirty="0"/>
              <a:t> 39)</a:t>
            </a:r>
            <a:endParaRPr lang="en-US" sz="3200" dirty="0"/>
          </a:p>
          <a:p>
            <a:pPr lvl="1" algn="just">
              <a:buNone/>
            </a:pPr>
            <a:r>
              <a:rPr lang="en-US" sz="3200" i="1" dirty="0" smtClean="0"/>
              <a:t>	“</a:t>
            </a:r>
            <a:r>
              <a:rPr lang="en-US" sz="3200" i="1" dirty="0"/>
              <a:t>It is neither desirable nor permissible to pick out a word or a sentence from the judgment of this Court, divorced from the context of the question under consideration and treat it to be complete ‘law’ declared by this Court. </a:t>
            </a:r>
            <a:r>
              <a:rPr lang="en-US" sz="3200" b="1" i="1" dirty="0"/>
              <a:t>The judgment must be read as a whole and the observations from the judgment have to be considered in the light of the questions which were before this Court. A decision of this Court takes its </a:t>
            </a:r>
            <a:r>
              <a:rPr lang="en-US" sz="3200" b="1" i="1" dirty="0" err="1"/>
              <a:t>colour</a:t>
            </a:r>
            <a:r>
              <a:rPr lang="en-US" sz="3200" b="1" i="1" dirty="0"/>
              <a:t> from the questions involved in the case in which it is rendered and while applying the decision to a later case, the courts must carefully try to ascertain the true principle laid down by the decision of this Court and not to pick out words or sentences from the judgment, divorced from the context of the questions under consideration by this Court, to support their </a:t>
            </a:r>
            <a:r>
              <a:rPr lang="en-US" sz="3200" b="1" i="1" dirty="0" err="1"/>
              <a:t>reasonings</a:t>
            </a:r>
            <a:r>
              <a:rPr lang="en-US" sz="3200" i="1" dirty="0"/>
              <a:t>.”</a:t>
            </a:r>
            <a:endParaRPr lang="en-US" sz="3200" dirty="0" smtClean="0"/>
          </a:p>
          <a:p>
            <a:endParaRPr lang="en-US" dirty="0"/>
          </a:p>
        </p:txBody>
      </p:sp>
      <p:sp>
        <p:nvSpPr>
          <p:cNvPr id="5" name="Date Placeholder 4"/>
          <p:cNvSpPr>
            <a:spLocks noGrp="1"/>
          </p:cNvSpPr>
          <p:nvPr>
            <p:ph type="dt" sz="half" idx="10"/>
          </p:nvPr>
        </p:nvSpPr>
        <p:spPr/>
        <p:txBody>
          <a:bodyPr/>
          <a:lstStyle/>
          <a:p>
            <a:fld id="{B490719A-D3E5-417A-AB16-023099A53911}"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118</a:t>
            </a:fld>
            <a:endParaRPr lang="en-US"/>
          </a:p>
        </p:txBody>
      </p:sp>
    </p:spTree>
    <p:extLst>
      <p:ext uri="{BB962C8B-B14F-4D97-AF65-F5344CB8AC3E}">
        <p14:creationId xmlns:p14="http://schemas.microsoft.com/office/powerpoint/2010/main" val="1028767554"/>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C00000"/>
                </a:solidFill>
                <a:latin typeface="Algerian" pitchFamily="82" charset="0"/>
              </a:rPr>
              <a:t>Binding Nature of Precedents</a:t>
            </a:r>
            <a:endParaRPr lang="en-US" dirty="0"/>
          </a:p>
        </p:txBody>
      </p:sp>
      <p:sp>
        <p:nvSpPr>
          <p:cNvPr id="3" name="Content Placeholder 2"/>
          <p:cNvSpPr>
            <a:spLocks noGrp="1"/>
          </p:cNvSpPr>
          <p:nvPr>
            <p:ph idx="1"/>
          </p:nvPr>
        </p:nvSpPr>
        <p:spPr/>
        <p:txBody>
          <a:bodyPr/>
          <a:lstStyle/>
          <a:p>
            <a:endParaRPr lang="en-US" dirty="0"/>
          </a:p>
        </p:txBody>
      </p:sp>
      <p:sp>
        <p:nvSpPr>
          <p:cNvPr id="5" name="Date Placeholder 4"/>
          <p:cNvSpPr>
            <a:spLocks noGrp="1"/>
          </p:cNvSpPr>
          <p:nvPr>
            <p:ph type="dt" sz="half" idx="10"/>
          </p:nvPr>
        </p:nvSpPr>
        <p:spPr/>
        <p:txBody>
          <a:bodyPr/>
          <a:lstStyle/>
          <a:p>
            <a:fld id="{E0FBB190-0271-42B2-9540-AD7AC088F2E8}"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119</a:t>
            </a:fld>
            <a:endParaRPr lang="en-US"/>
          </a:p>
        </p:txBody>
      </p:sp>
    </p:spTree>
    <p:extLst>
      <p:ext uri="{BB962C8B-B14F-4D97-AF65-F5344CB8AC3E}">
        <p14:creationId xmlns:p14="http://schemas.microsoft.com/office/powerpoint/2010/main" val="5909070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OP1 of 2011</a:t>
            </a:r>
            <a:endParaRPr lang="en-US" dirty="0">
              <a:solidFill>
                <a:srgbClr val="C00000"/>
              </a:solidFill>
              <a:latin typeface="Algerian" pitchFamily="82" charset="0"/>
            </a:endParaRPr>
          </a:p>
        </p:txBody>
      </p:sp>
      <p:sp>
        <p:nvSpPr>
          <p:cNvPr id="3" name="Content Placeholder 2"/>
          <p:cNvSpPr>
            <a:spLocks noGrp="1"/>
          </p:cNvSpPr>
          <p:nvPr>
            <p:ph idx="1"/>
          </p:nvPr>
        </p:nvSpPr>
        <p:spPr/>
        <p:txBody>
          <a:bodyPr/>
          <a:lstStyle/>
          <a:p>
            <a:r>
              <a:rPr lang="en-US" dirty="0" smtClean="0"/>
              <a:t>Date of Judgment; 11.11. 2011</a:t>
            </a:r>
          </a:p>
          <a:p>
            <a:endParaRPr lang="en-US" dirty="0" smtClean="0"/>
          </a:p>
          <a:p>
            <a:pPr>
              <a:spcBef>
                <a:spcPts val="0"/>
              </a:spcBef>
            </a:pPr>
            <a:r>
              <a:rPr lang="en-US" dirty="0" smtClean="0"/>
              <a:t>Bench: 	</a:t>
            </a:r>
            <a:r>
              <a:rPr lang="en-US" dirty="0" err="1" smtClean="0"/>
              <a:t>Karpaga</a:t>
            </a:r>
            <a:r>
              <a:rPr lang="en-US" dirty="0" smtClean="0"/>
              <a:t> </a:t>
            </a:r>
            <a:r>
              <a:rPr lang="en-US" dirty="0" err="1" smtClean="0"/>
              <a:t>Vinayagam</a:t>
            </a:r>
            <a:r>
              <a:rPr lang="en-US" dirty="0" smtClean="0"/>
              <a:t>, Chairperson</a:t>
            </a:r>
          </a:p>
          <a:p>
            <a:pPr lvl="3">
              <a:spcBef>
                <a:spcPts val="0"/>
              </a:spcBef>
              <a:buNone/>
            </a:pPr>
            <a:r>
              <a:rPr lang="en-US" sz="3200" dirty="0" smtClean="0"/>
              <a:t>		</a:t>
            </a:r>
            <a:r>
              <a:rPr lang="en-US" sz="2400" dirty="0" err="1" smtClean="0"/>
              <a:t>Rakesh</a:t>
            </a:r>
            <a:r>
              <a:rPr lang="en-US" sz="2400" dirty="0" smtClean="0"/>
              <a:t> </a:t>
            </a:r>
            <a:r>
              <a:rPr lang="en-US" sz="2400" dirty="0" err="1" smtClean="0"/>
              <a:t>Nath</a:t>
            </a:r>
            <a:r>
              <a:rPr lang="en-US" sz="2400" dirty="0" smtClean="0"/>
              <a:t>, Technical member</a:t>
            </a:r>
          </a:p>
          <a:p>
            <a:pPr lvl="3">
              <a:buNone/>
            </a:pPr>
            <a:r>
              <a:rPr lang="en-US" sz="2400" dirty="0" smtClean="0"/>
              <a:t>		V J </a:t>
            </a:r>
            <a:r>
              <a:rPr lang="en-US" sz="2400" dirty="0" err="1" smtClean="0"/>
              <a:t>Talwar</a:t>
            </a:r>
            <a:r>
              <a:rPr lang="en-US" sz="2400" dirty="0" smtClean="0"/>
              <a:t>, Technical member</a:t>
            </a:r>
          </a:p>
          <a:p>
            <a:r>
              <a:rPr lang="en-US" dirty="0" smtClean="0"/>
              <a:t>Issue: Non-performance of SERC in issuance of timely tariff orders. </a:t>
            </a:r>
            <a:endParaRPr lang="en-US" dirty="0"/>
          </a:p>
        </p:txBody>
      </p:sp>
      <p:sp>
        <p:nvSpPr>
          <p:cNvPr id="4" name="Date Placeholder 3"/>
          <p:cNvSpPr>
            <a:spLocks noGrp="1"/>
          </p:cNvSpPr>
          <p:nvPr>
            <p:ph type="dt" sz="half" idx="10"/>
          </p:nvPr>
        </p:nvSpPr>
        <p:spPr/>
        <p:txBody>
          <a:bodyPr/>
          <a:lstStyle/>
          <a:p>
            <a:fld id="{B1C15BA1-6A7D-4A71-B495-126FDD49A093}"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12</a:t>
            </a:fld>
            <a:endParaRPr lang="en-US"/>
          </a:p>
        </p:txBody>
      </p:sp>
    </p:spTree>
    <p:extLst>
      <p:ext uri="{BB962C8B-B14F-4D97-AF65-F5344CB8AC3E}">
        <p14:creationId xmlns:p14="http://schemas.microsoft.com/office/powerpoint/2010/main" val="1795146548"/>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C00000"/>
                </a:solidFill>
                <a:latin typeface="Algerian" pitchFamily="82" charset="0"/>
              </a:rPr>
              <a:t>Binding Nature of Precedents</a:t>
            </a:r>
            <a:endParaRPr lang="en-US" dirty="0"/>
          </a:p>
        </p:txBody>
      </p:sp>
      <p:sp>
        <p:nvSpPr>
          <p:cNvPr id="3" name="Content Placeholder 2"/>
          <p:cNvSpPr>
            <a:spLocks noGrp="1"/>
          </p:cNvSpPr>
          <p:nvPr>
            <p:ph idx="1"/>
          </p:nvPr>
        </p:nvSpPr>
        <p:spPr>
          <a:xfrm>
            <a:off x="457200" y="1371600"/>
            <a:ext cx="8229600" cy="5334000"/>
          </a:xfrm>
        </p:spPr>
        <p:txBody>
          <a:bodyPr>
            <a:normAutofit fontScale="92500"/>
          </a:bodyPr>
          <a:lstStyle/>
          <a:p>
            <a:r>
              <a:rPr lang="en-US" sz="2400" b="1" dirty="0">
                <a:solidFill>
                  <a:srgbClr val="002060"/>
                </a:solidFill>
              </a:rPr>
              <a:t>Union of India and </a:t>
            </a:r>
            <a:r>
              <a:rPr lang="en-US" sz="2400" b="1" dirty="0" smtClean="0">
                <a:solidFill>
                  <a:srgbClr val="002060"/>
                </a:solidFill>
              </a:rPr>
              <a:t>another </a:t>
            </a:r>
            <a:r>
              <a:rPr lang="en-US" sz="2400" b="1" dirty="0" err="1" smtClean="0">
                <a:solidFill>
                  <a:srgbClr val="002060"/>
                </a:solidFill>
              </a:rPr>
              <a:t>Vs.Paras</a:t>
            </a:r>
            <a:r>
              <a:rPr lang="en-US" sz="2400" b="1" dirty="0" smtClean="0">
                <a:solidFill>
                  <a:srgbClr val="002060"/>
                </a:solidFill>
              </a:rPr>
              <a:t> </a:t>
            </a:r>
            <a:r>
              <a:rPr lang="en-US" sz="2400" b="1" dirty="0">
                <a:solidFill>
                  <a:srgbClr val="002060"/>
                </a:solidFill>
              </a:rPr>
              <a:t>Laminates (P) Ltd</a:t>
            </a:r>
            <a:r>
              <a:rPr lang="en-US" sz="2400" b="1" dirty="0" smtClean="0">
                <a:solidFill>
                  <a:srgbClr val="002060"/>
                </a:solidFill>
              </a:rPr>
              <a:t>. (1990)4SCC453</a:t>
            </a:r>
          </a:p>
          <a:p>
            <a:pPr lvl="1" algn="just"/>
            <a:r>
              <a:rPr lang="en-US" sz="2000" dirty="0"/>
              <a:t>9. It is true that a Bench of two members must not lightly disregard the decision of another Bench of the same Tribunal on an identical question. This is particularly true when the earlier decision is rendered by a larger Bench. The rationale of this rule is the need for continuity, certainty and predictability in the administration of justice. Persons affected by decisions of Tribunals or Courts have a right to expect that those exercising judicial functions will follow the reason or ground of the judicial decision in the earlier cases on identical matters. </a:t>
            </a:r>
            <a:r>
              <a:rPr lang="en-US" sz="2000" dirty="0" smtClean="0"/>
              <a:t>…</a:t>
            </a:r>
          </a:p>
          <a:p>
            <a:pPr lvl="1" algn="just"/>
            <a:r>
              <a:rPr lang="en-US" sz="2000" b="1" dirty="0" smtClean="0"/>
              <a:t>It </a:t>
            </a:r>
            <a:r>
              <a:rPr lang="en-US" sz="2000" b="1" dirty="0"/>
              <a:t>is, however, equally true that it is vital to the administration of justice that those exercising judicial power must have the necessary freedom to doubt the correctness of an earlier decision if and when subsequent proceedings being to light what is perceived by them as an erroneous decision in the earlier case. In such circumstances, it is but natural and reasonable and indeed efficacious that the case is referred to a larger Bench</a:t>
            </a:r>
          </a:p>
          <a:p>
            <a:pPr>
              <a:buNone/>
            </a:pPr>
            <a:endParaRPr lang="en-US" dirty="0"/>
          </a:p>
        </p:txBody>
      </p:sp>
      <p:sp>
        <p:nvSpPr>
          <p:cNvPr id="5" name="Date Placeholder 4"/>
          <p:cNvSpPr>
            <a:spLocks noGrp="1"/>
          </p:cNvSpPr>
          <p:nvPr>
            <p:ph type="dt" sz="half" idx="10"/>
          </p:nvPr>
        </p:nvSpPr>
        <p:spPr/>
        <p:txBody>
          <a:bodyPr/>
          <a:lstStyle/>
          <a:p>
            <a:fld id="{14400F0C-0337-4080-A5A9-36A0B71F7D90}"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120</a:t>
            </a:fld>
            <a:endParaRPr lang="en-US"/>
          </a:p>
        </p:txBody>
      </p:sp>
    </p:spTree>
    <p:extLst>
      <p:ext uri="{BB962C8B-B14F-4D97-AF65-F5344CB8AC3E}">
        <p14:creationId xmlns:p14="http://schemas.microsoft.com/office/powerpoint/2010/main" val="4088423709"/>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C00000"/>
                </a:solidFill>
                <a:latin typeface="Algerian" pitchFamily="82" charset="0"/>
              </a:rPr>
              <a:t>Binding Nature of Precedents</a:t>
            </a:r>
            <a:endParaRPr lang="en-US" dirty="0"/>
          </a:p>
        </p:txBody>
      </p:sp>
      <p:sp>
        <p:nvSpPr>
          <p:cNvPr id="3" name="Content Placeholder 2"/>
          <p:cNvSpPr>
            <a:spLocks noGrp="1"/>
          </p:cNvSpPr>
          <p:nvPr>
            <p:ph idx="1"/>
          </p:nvPr>
        </p:nvSpPr>
        <p:spPr/>
        <p:txBody>
          <a:bodyPr>
            <a:normAutofit/>
          </a:bodyPr>
          <a:lstStyle/>
          <a:p>
            <a:r>
              <a:rPr lang="en-US" sz="2600" b="1" dirty="0" smtClean="0">
                <a:solidFill>
                  <a:srgbClr val="002060"/>
                </a:solidFill>
              </a:rPr>
              <a:t>P </a:t>
            </a:r>
            <a:r>
              <a:rPr lang="en-US" sz="2600" b="1" dirty="0" err="1" smtClean="0">
                <a:solidFill>
                  <a:srgbClr val="002060"/>
                </a:solidFill>
              </a:rPr>
              <a:t>Ramachandra</a:t>
            </a:r>
            <a:r>
              <a:rPr lang="en-US" sz="2600" b="1" dirty="0" smtClean="0">
                <a:solidFill>
                  <a:srgbClr val="002060"/>
                </a:solidFill>
              </a:rPr>
              <a:t> </a:t>
            </a:r>
            <a:r>
              <a:rPr lang="en-US" sz="2600" b="1" dirty="0" err="1" smtClean="0">
                <a:solidFill>
                  <a:srgbClr val="002060"/>
                </a:solidFill>
              </a:rPr>
              <a:t>Rao</a:t>
            </a:r>
            <a:r>
              <a:rPr lang="en-US" sz="2600" b="1" dirty="0" smtClean="0">
                <a:solidFill>
                  <a:srgbClr val="002060"/>
                </a:solidFill>
              </a:rPr>
              <a:t> Vs State of Karnataka (2012)9SCC 430</a:t>
            </a:r>
          </a:p>
          <a:p>
            <a:pPr lvl="1" algn="just"/>
            <a:r>
              <a:rPr lang="en-US" sz="2000" dirty="0"/>
              <a:t>The other reason why the bars of limitation enacted in Common Cause (I), (1996) 4 SCC 32, </a:t>
            </a:r>
            <a:r>
              <a:rPr lang="en-US" sz="2000" dirty="0" smtClean="0"/>
              <a:t>… </a:t>
            </a:r>
            <a:r>
              <a:rPr lang="en-US" sz="2000" dirty="0"/>
              <a:t>cannot be sustained is that in these decisions though two or three-Judge Bench decisions run counter to that extent to the dictum of Constitution Bench in A. R. </a:t>
            </a:r>
            <a:r>
              <a:rPr lang="en-US" sz="2000" dirty="0" err="1"/>
              <a:t>Antulay’s</a:t>
            </a:r>
            <a:r>
              <a:rPr lang="en-US" sz="2000" dirty="0"/>
              <a:t> case and, therefore, cannot be said to be good law to the extent they are in breach of the doctrine of precedents. </a:t>
            </a:r>
            <a:r>
              <a:rPr lang="en-US" sz="2000" b="1" dirty="0"/>
              <a:t>The well-settled principle of precedents which has </a:t>
            </a:r>
            <a:r>
              <a:rPr lang="en-US" sz="2000" b="1" dirty="0" err="1"/>
              <a:t>crystalised</a:t>
            </a:r>
            <a:r>
              <a:rPr lang="en-US" sz="2000" b="1" dirty="0"/>
              <a:t> into a rule of law is that a Bench of lesser strength is bound by the view expressed by a Bench of larger strength and cannot take a view in departure or in conflict there from. </a:t>
            </a:r>
            <a:r>
              <a:rPr lang="en-US" sz="2000" dirty="0"/>
              <a:t>…</a:t>
            </a:r>
          </a:p>
        </p:txBody>
      </p:sp>
      <p:sp>
        <p:nvSpPr>
          <p:cNvPr id="5" name="Date Placeholder 4"/>
          <p:cNvSpPr>
            <a:spLocks noGrp="1"/>
          </p:cNvSpPr>
          <p:nvPr>
            <p:ph type="dt" sz="half" idx="10"/>
          </p:nvPr>
        </p:nvSpPr>
        <p:spPr/>
        <p:txBody>
          <a:bodyPr/>
          <a:lstStyle/>
          <a:p>
            <a:fld id="{3C1EF5DE-F10B-4673-8AD2-8664510EDB8A}"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121</a:t>
            </a:fld>
            <a:endParaRPr lang="en-US"/>
          </a:p>
        </p:txBody>
      </p:sp>
    </p:spTree>
    <p:extLst>
      <p:ext uri="{BB962C8B-B14F-4D97-AF65-F5344CB8AC3E}">
        <p14:creationId xmlns:p14="http://schemas.microsoft.com/office/powerpoint/2010/main" val="74620232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solidFill>
                  <a:srgbClr val="C00000"/>
                </a:solidFill>
                <a:latin typeface="Algerian" pitchFamily="82" charset="0"/>
              </a:rPr>
              <a:t>Term Regulation Explained</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600200"/>
            <a:ext cx="8229600" cy="5105400"/>
          </a:xfrm>
        </p:spPr>
        <p:txBody>
          <a:bodyPr>
            <a:normAutofit fontScale="92500" lnSpcReduction="10000"/>
          </a:bodyPr>
          <a:lstStyle/>
          <a:p>
            <a:r>
              <a:rPr lang="en-US" sz="3400" b="1" dirty="0" smtClean="0">
                <a:solidFill>
                  <a:srgbClr val="002060"/>
                </a:solidFill>
              </a:rPr>
              <a:t>V S Rice and Oil Mills Vs State of </a:t>
            </a:r>
            <a:r>
              <a:rPr lang="en-US" sz="3400" b="1" dirty="0" err="1" smtClean="0">
                <a:solidFill>
                  <a:srgbClr val="002060"/>
                </a:solidFill>
              </a:rPr>
              <a:t>Anfhra</a:t>
            </a:r>
            <a:r>
              <a:rPr lang="en-US" sz="3400" b="1" dirty="0" smtClean="0">
                <a:solidFill>
                  <a:srgbClr val="002060"/>
                </a:solidFill>
              </a:rPr>
              <a:t> Pradesh (1964)7 SCR 456</a:t>
            </a:r>
          </a:p>
          <a:p>
            <a:pPr lvl="1" algn="just"/>
            <a:r>
              <a:rPr lang="en-US" b="1" dirty="0"/>
              <a:t>The word "regulate" is wide enough to confer power on the respondent to regulate either by increasing the rate, or decreasing the rate,</a:t>
            </a:r>
            <a:r>
              <a:rPr lang="en-US" dirty="0"/>
              <a:t> the test being what is it that is necessary or expedient to be done to maintain, increase, or secure supply of the essential articles in question and to arrange for its equitable distribution and its availability at fair prices. </a:t>
            </a:r>
            <a:endParaRPr lang="en-US" dirty="0" smtClean="0"/>
          </a:p>
          <a:p>
            <a:pPr lvl="1" algn="just"/>
            <a:r>
              <a:rPr lang="en-US" b="1" dirty="0"/>
              <a:t>Indeed, it is not disputed and cannot be disputed that if electrical energy is produced by a private licensee and is then supplied to the consumers, such a supply would fall within the mischief of s. 3(1), and the terms on which it can and should be made to the consumers can be regulated by a notified order. </a:t>
            </a:r>
            <a:r>
              <a:rPr lang="en-US" dirty="0" smtClean="0"/>
              <a:t>…</a:t>
            </a:r>
            <a:r>
              <a:rPr lang="en-US" b="1" dirty="0" smtClean="0"/>
              <a:t>If </a:t>
            </a:r>
            <a:r>
              <a:rPr lang="en-US" b="1" dirty="0"/>
              <a:t>that be so, on a plain reading of s. 3(1) it seems very difficult to accept the argument that the supply of electrical energy which is included in s. 3(1) if it is made by a private producer should go outside the said section as soon as it is produced by the State Government. </a:t>
            </a:r>
            <a:endParaRPr lang="en-US" dirty="0"/>
          </a:p>
        </p:txBody>
      </p:sp>
      <p:sp>
        <p:nvSpPr>
          <p:cNvPr id="5" name="Date Placeholder 4"/>
          <p:cNvSpPr>
            <a:spLocks noGrp="1"/>
          </p:cNvSpPr>
          <p:nvPr>
            <p:ph type="dt" sz="half" idx="10"/>
          </p:nvPr>
        </p:nvSpPr>
        <p:spPr/>
        <p:txBody>
          <a:bodyPr/>
          <a:lstStyle/>
          <a:p>
            <a:fld id="{7C077123-85C8-4BA3-9B87-DF7E422CD14A}"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122</a:t>
            </a:fld>
            <a:endParaRPr lang="en-US"/>
          </a:p>
        </p:txBody>
      </p:sp>
    </p:spTree>
    <p:extLst>
      <p:ext uri="{BB962C8B-B14F-4D97-AF65-F5344CB8AC3E}">
        <p14:creationId xmlns:p14="http://schemas.microsoft.com/office/powerpoint/2010/main" val="154017654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solidFill>
                  <a:srgbClr val="C00000"/>
                </a:solidFill>
                <a:latin typeface="Algerian" pitchFamily="82" charset="0"/>
              </a:rPr>
              <a:t>Term Regulation Explained</a:t>
            </a:r>
            <a:endParaRPr lang="en-US" sz="3200" dirty="0"/>
          </a:p>
        </p:txBody>
      </p:sp>
      <p:sp>
        <p:nvSpPr>
          <p:cNvPr id="3" name="Content Placeholder 2"/>
          <p:cNvSpPr>
            <a:spLocks noGrp="1"/>
          </p:cNvSpPr>
          <p:nvPr>
            <p:ph idx="1"/>
          </p:nvPr>
        </p:nvSpPr>
        <p:spPr>
          <a:xfrm>
            <a:off x="457200" y="1600200"/>
            <a:ext cx="8229600" cy="5257800"/>
          </a:xfrm>
        </p:spPr>
        <p:txBody>
          <a:bodyPr>
            <a:normAutofit fontScale="62500" lnSpcReduction="20000"/>
          </a:bodyPr>
          <a:lstStyle/>
          <a:p>
            <a:r>
              <a:rPr lang="en-US" sz="3800" dirty="0" smtClean="0">
                <a:solidFill>
                  <a:srgbClr val="002060"/>
                </a:solidFill>
              </a:rPr>
              <a:t>Deepak Theatre, </a:t>
            </a:r>
            <a:r>
              <a:rPr lang="en-US" sz="3800" dirty="0" err="1" smtClean="0">
                <a:solidFill>
                  <a:srgbClr val="002060"/>
                </a:solidFill>
              </a:rPr>
              <a:t>Dhuri</a:t>
            </a:r>
            <a:r>
              <a:rPr lang="en-US" sz="3800" dirty="0" smtClean="0">
                <a:solidFill>
                  <a:srgbClr val="002060"/>
                </a:solidFill>
              </a:rPr>
              <a:t> Vs State of Punjab 1992 Supp(1)SCC 684</a:t>
            </a:r>
          </a:p>
          <a:p>
            <a:pPr lvl="1" algn="just"/>
            <a:r>
              <a:rPr lang="en-US" sz="3200" dirty="0"/>
              <a:t>5. It is settled law that the rules validly made under the Act, for all intents and purposes, be deemed to be part of the statute. The conditions of the licence issued under the rules form an integral part of the Statute. The question emerges whether the word regulation would encompass the power to fix rates of admission and classification of the </a:t>
            </a:r>
            <a:r>
              <a:rPr lang="en-US" sz="3200" dirty="0" smtClean="0"/>
              <a:t>seats….</a:t>
            </a:r>
            <a:r>
              <a:rPr lang="en-US" sz="3200" dirty="0"/>
              <a:t> Therefore, the power to regulate a particular business or calling implies the power to prescribe and enforce all such proper and reasonable rules and regulations as may be deemed necessary to conduct the business in a proper and orderly manner. It also includes the authority to prescribe the reasonable rules, regulations or conditions subject to which the business may be permitted or conducted. </a:t>
            </a:r>
            <a:endParaRPr lang="en-US" sz="3200" dirty="0" smtClean="0"/>
          </a:p>
          <a:p>
            <a:pPr lvl="1" algn="just"/>
            <a:r>
              <a:rPr lang="en-US" sz="3200" b="1" dirty="0"/>
              <a:t>“the power to regulate includes the power to restrain, which embraces limitations and restrictions on all incidental matters connected with the right to trade or business under the existing licence. …</a:t>
            </a:r>
            <a:endParaRPr lang="en-US" sz="3200" dirty="0"/>
          </a:p>
        </p:txBody>
      </p:sp>
      <p:sp>
        <p:nvSpPr>
          <p:cNvPr id="5" name="Date Placeholder 4"/>
          <p:cNvSpPr>
            <a:spLocks noGrp="1"/>
          </p:cNvSpPr>
          <p:nvPr>
            <p:ph type="dt" sz="half" idx="10"/>
          </p:nvPr>
        </p:nvSpPr>
        <p:spPr/>
        <p:txBody>
          <a:bodyPr/>
          <a:lstStyle/>
          <a:p>
            <a:fld id="{C9A0856F-EBA0-4EFF-AC1C-67F8005015BF}"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123</a:t>
            </a:fld>
            <a:endParaRPr lang="en-US"/>
          </a:p>
        </p:txBody>
      </p:sp>
    </p:spTree>
    <p:extLst>
      <p:ext uri="{BB962C8B-B14F-4D97-AF65-F5344CB8AC3E}">
        <p14:creationId xmlns:p14="http://schemas.microsoft.com/office/powerpoint/2010/main" val="122914967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Interpretation of Statute</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600200"/>
            <a:ext cx="8229600" cy="5029200"/>
          </a:xfrm>
        </p:spPr>
        <p:txBody>
          <a:bodyPr>
            <a:normAutofit fontScale="55000" lnSpcReduction="20000"/>
          </a:bodyPr>
          <a:lstStyle/>
          <a:p>
            <a:r>
              <a:rPr lang="en-US" sz="4200" b="1" dirty="0" err="1" smtClean="0">
                <a:solidFill>
                  <a:srgbClr val="002060"/>
                </a:solidFill>
              </a:rPr>
              <a:t>Padmasundara</a:t>
            </a:r>
            <a:r>
              <a:rPr lang="en-US" sz="4200" b="1" dirty="0" smtClean="0">
                <a:solidFill>
                  <a:srgbClr val="002060"/>
                </a:solidFill>
              </a:rPr>
              <a:t> </a:t>
            </a:r>
            <a:r>
              <a:rPr lang="en-US" sz="4200" b="1" dirty="0" err="1" smtClean="0">
                <a:solidFill>
                  <a:srgbClr val="002060"/>
                </a:solidFill>
              </a:rPr>
              <a:t>Rao</a:t>
            </a:r>
            <a:r>
              <a:rPr lang="en-US" sz="4200" b="1" dirty="0" smtClean="0">
                <a:solidFill>
                  <a:srgbClr val="002060"/>
                </a:solidFill>
              </a:rPr>
              <a:t> and Ors. Vs. State of Tamil Nadu and Ors. </a:t>
            </a:r>
            <a:r>
              <a:rPr lang="en-US" sz="4200" dirty="0" smtClean="0">
                <a:solidFill>
                  <a:srgbClr val="002060"/>
                </a:solidFill>
              </a:rPr>
              <a:t>(2002)3SCC533</a:t>
            </a:r>
          </a:p>
          <a:p>
            <a:pPr lvl="1" algn="just"/>
            <a:r>
              <a:rPr lang="en-US" sz="3300" dirty="0"/>
              <a:t>12</a:t>
            </a:r>
            <a:r>
              <a:rPr lang="en-US" sz="3300" dirty="0" smtClean="0"/>
              <a:t>... </a:t>
            </a:r>
            <a:r>
              <a:rPr lang="en-US" sz="3300" dirty="0"/>
              <a:t>It is well settled principle in law that the Court cannot read anything into a statutory provision which is plain and unambiguous. A statute is an edict of the legislature. The language employed in a statute is the determinative factor of legislative intent. The first and primary rule of construction is that the intention of the Legislation must be found in the words used by the Legislature itself. </a:t>
            </a:r>
            <a:endParaRPr lang="en-US" sz="3300" dirty="0" smtClean="0"/>
          </a:p>
          <a:p>
            <a:pPr lvl="1" algn="just"/>
            <a:r>
              <a:rPr lang="en-US" sz="3300" dirty="0"/>
              <a:t>13. In </a:t>
            </a:r>
            <a:r>
              <a:rPr lang="en-US" sz="3300" u="sng" dirty="0"/>
              <a:t>Dr. R. </a:t>
            </a:r>
            <a:r>
              <a:rPr lang="en-US" sz="3300" u="sng" dirty="0" err="1"/>
              <a:t>Venkatchalam</a:t>
            </a:r>
            <a:r>
              <a:rPr lang="en-US" sz="3300" u="sng" dirty="0"/>
              <a:t> and Ors. etc. </a:t>
            </a:r>
            <a:r>
              <a:rPr lang="en-US" sz="3300" dirty="0"/>
              <a:t>v. </a:t>
            </a:r>
            <a:r>
              <a:rPr lang="en-US" sz="3300" u="sng" dirty="0" err="1"/>
              <a:t>Dv</a:t>
            </a:r>
            <a:r>
              <a:rPr lang="en-US" sz="3300" u="sng" dirty="0"/>
              <a:t>. Transport Commissioner and Ors. etc. </a:t>
            </a:r>
            <a:r>
              <a:rPr lang="en-US" sz="3300" dirty="0" smtClean="0"/>
              <a:t>[</a:t>
            </a:r>
            <a:r>
              <a:rPr lang="en-US" sz="3300" dirty="0"/>
              <a:t>1977]2SCR392 </a:t>
            </a:r>
            <a:r>
              <a:rPr lang="en-US" sz="3300" b="1" dirty="0"/>
              <a:t>it was observed that Courts must avoid the danger of apriority determination of the meaning of a provision based on their own pre-conceived notions of ideological structure or scheme into which the provision to be interpreted is somewhat fitted. They are not entitled to usurp legislative function under the disguise of interpretation</a:t>
            </a:r>
            <a:r>
              <a:rPr lang="en-US" sz="3300" dirty="0"/>
              <a:t>. </a:t>
            </a:r>
          </a:p>
          <a:p>
            <a:pPr lvl="1" algn="just"/>
            <a:r>
              <a:rPr lang="en-US" sz="3300" b="1" dirty="0"/>
              <a:t>14. While interpreting a provision the Court only interprets the law and cannot legislate it. If a provision of law is misused and subjected to the abuse of process of law, it is for the legislature to amend, modify or repeal it, if deemed necessary. </a:t>
            </a:r>
            <a:r>
              <a:rPr lang="en-US" sz="3300" b="1" dirty="0" smtClean="0"/>
              <a:t>…The </a:t>
            </a:r>
            <a:r>
              <a:rPr lang="en-US" sz="3300" b="1" dirty="0"/>
              <a:t>legislative casus </a:t>
            </a:r>
            <a:r>
              <a:rPr lang="en-US" sz="3300" b="1" dirty="0" err="1"/>
              <a:t>omissus</a:t>
            </a:r>
            <a:r>
              <a:rPr lang="en-US" sz="3300" b="1" dirty="0"/>
              <a:t> cannot be supplied by judicial interpretative process. </a:t>
            </a:r>
          </a:p>
        </p:txBody>
      </p:sp>
      <p:sp>
        <p:nvSpPr>
          <p:cNvPr id="5" name="Date Placeholder 4"/>
          <p:cNvSpPr>
            <a:spLocks noGrp="1"/>
          </p:cNvSpPr>
          <p:nvPr>
            <p:ph type="dt" sz="half" idx="10"/>
          </p:nvPr>
        </p:nvSpPr>
        <p:spPr/>
        <p:txBody>
          <a:bodyPr/>
          <a:lstStyle/>
          <a:p>
            <a:fld id="{932127EF-E528-4B53-9341-AAB0194DBCC1}"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124</a:t>
            </a:fld>
            <a:endParaRPr lang="en-US"/>
          </a:p>
        </p:txBody>
      </p:sp>
    </p:spTree>
    <p:extLst>
      <p:ext uri="{BB962C8B-B14F-4D97-AF65-F5344CB8AC3E}">
        <p14:creationId xmlns:p14="http://schemas.microsoft.com/office/powerpoint/2010/main" val="122170554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Interpretation of Statute</a:t>
            </a:r>
            <a:endParaRPr lang="en-US" dirty="0"/>
          </a:p>
        </p:txBody>
      </p:sp>
      <p:sp>
        <p:nvSpPr>
          <p:cNvPr id="3" name="Content Placeholder 2"/>
          <p:cNvSpPr>
            <a:spLocks noGrp="1"/>
          </p:cNvSpPr>
          <p:nvPr>
            <p:ph idx="1"/>
          </p:nvPr>
        </p:nvSpPr>
        <p:spPr>
          <a:xfrm>
            <a:off x="533400" y="1447800"/>
            <a:ext cx="8229600" cy="5257800"/>
          </a:xfrm>
        </p:spPr>
        <p:txBody>
          <a:bodyPr>
            <a:normAutofit fontScale="85000" lnSpcReduction="10000"/>
          </a:bodyPr>
          <a:lstStyle/>
          <a:p>
            <a:r>
              <a:rPr lang="en-US" sz="4200" b="1" dirty="0" err="1" smtClean="0">
                <a:solidFill>
                  <a:srgbClr val="002060"/>
                </a:solidFill>
              </a:rPr>
              <a:t>Kuldeep</a:t>
            </a:r>
            <a:r>
              <a:rPr lang="en-US" sz="4200" b="1" dirty="0" smtClean="0">
                <a:solidFill>
                  <a:srgbClr val="002060"/>
                </a:solidFill>
              </a:rPr>
              <a:t> </a:t>
            </a:r>
            <a:r>
              <a:rPr lang="en-US" sz="4200" b="1" dirty="0" err="1" smtClean="0">
                <a:solidFill>
                  <a:srgbClr val="002060"/>
                </a:solidFill>
              </a:rPr>
              <a:t>Nayar</a:t>
            </a:r>
            <a:r>
              <a:rPr lang="en-US" sz="4200" b="1" dirty="0" smtClean="0">
                <a:solidFill>
                  <a:srgbClr val="002060"/>
                </a:solidFill>
              </a:rPr>
              <a:t> Vs Union of India (2006) 7 SCC 1</a:t>
            </a:r>
            <a:endParaRPr lang="en-US" sz="4200" dirty="0" smtClean="0">
              <a:solidFill>
                <a:srgbClr val="002060"/>
              </a:solidFill>
            </a:endParaRPr>
          </a:p>
          <a:p>
            <a:pPr lvl="1" algn="just"/>
            <a:r>
              <a:rPr lang="en-US" dirty="0"/>
              <a:t>But, the object of interpretation and of "construction" (which may be broader than "interpretation") is to discover the intention of the law-makers in every case </a:t>
            </a:r>
            <a:r>
              <a:rPr lang="en-US" dirty="0" smtClean="0"/>
              <a:t>…This </a:t>
            </a:r>
            <a:r>
              <a:rPr lang="en-US" dirty="0"/>
              <a:t>object can, obviously, be best achieved by first looking at the language used in the relevant provisions. Other methods of extracting the meaning can be resorted to only if the language used is contradictory, ambiguous, or leads really to absurd results. This is an elementary and basic rule of interpretation as well as of construction processes which, from the point of view of principles applied, coalesce and converge towards the common purpose of both which is to get at the real sense and meaning, so far as it may be reasonably possible to do this, of what is found laid down. The provisions whose meaning is under consideration have, therefore to be examined before applying any method of construction at all....</a:t>
            </a:r>
          </a:p>
          <a:p>
            <a:pPr lvl="1" algn="just"/>
            <a:r>
              <a:rPr lang="en-US" dirty="0" smtClean="0"/>
              <a:t>…It </a:t>
            </a:r>
            <a:r>
              <a:rPr lang="en-US" dirty="0"/>
              <a:t>may be desirable to give a broad and generous construction to the Constitutional provisions, but while doing so the rule of "plain meaning" or "literal" interpretation, which remains "the primary rule", has also to be kept in mind. In fact the rule of "literal construction" is the safe rule unless the language used is contradictory, ambiguous, or leads really to absurd results.</a:t>
            </a:r>
          </a:p>
        </p:txBody>
      </p:sp>
      <p:sp>
        <p:nvSpPr>
          <p:cNvPr id="5" name="Date Placeholder 4"/>
          <p:cNvSpPr>
            <a:spLocks noGrp="1"/>
          </p:cNvSpPr>
          <p:nvPr>
            <p:ph type="dt" sz="half" idx="10"/>
          </p:nvPr>
        </p:nvSpPr>
        <p:spPr/>
        <p:txBody>
          <a:bodyPr/>
          <a:lstStyle/>
          <a:p>
            <a:fld id="{9DC0FA60-4CEB-4736-B406-E3B479A3B3B5}"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125</a:t>
            </a:fld>
            <a:endParaRPr lang="en-US"/>
          </a:p>
        </p:txBody>
      </p:sp>
    </p:spTree>
    <p:extLst>
      <p:ext uri="{BB962C8B-B14F-4D97-AF65-F5344CB8AC3E}">
        <p14:creationId xmlns:p14="http://schemas.microsoft.com/office/powerpoint/2010/main" val="1472636558"/>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Interpretation of Statute</a:t>
            </a:r>
            <a:endParaRPr lang="en-US" dirty="0"/>
          </a:p>
        </p:txBody>
      </p:sp>
      <p:sp>
        <p:nvSpPr>
          <p:cNvPr id="3" name="Content Placeholder 2"/>
          <p:cNvSpPr>
            <a:spLocks noGrp="1"/>
          </p:cNvSpPr>
          <p:nvPr>
            <p:ph idx="1"/>
          </p:nvPr>
        </p:nvSpPr>
        <p:spPr>
          <a:xfrm>
            <a:off x="457200" y="1295400"/>
            <a:ext cx="8229600" cy="5334000"/>
          </a:xfrm>
        </p:spPr>
        <p:txBody>
          <a:bodyPr>
            <a:normAutofit fontScale="85000" lnSpcReduction="20000"/>
          </a:bodyPr>
          <a:lstStyle/>
          <a:p>
            <a:r>
              <a:rPr lang="en-US" sz="4200" b="1" dirty="0" err="1" smtClean="0">
                <a:solidFill>
                  <a:srgbClr val="002060"/>
                </a:solidFill>
              </a:rPr>
              <a:t>Kuldeep</a:t>
            </a:r>
            <a:r>
              <a:rPr lang="en-US" sz="4200" b="1" dirty="0" smtClean="0">
                <a:solidFill>
                  <a:srgbClr val="002060"/>
                </a:solidFill>
              </a:rPr>
              <a:t> </a:t>
            </a:r>
            <a:r>
              <a:rPr lang="en-US" sz="4200" b="1" dirty="0" err="1" smtClean="0">
                <a:solidFill>
                  <a:srgbClr val="002060"/>
                </a:solidFill>
              </a:rPr>
              <a:t>Nayar</a:t>
            </a:r>
            <a:r>
              <a:rPr lang="en-US" sz="4200" b="1" dirty="0" smtClean="0">
                <a:solidFill>
                  <a:srgbClr val="002060"/>
                </a:solidFill>
              </a:rPr>
              <a:t> Vs Union of India (2006) 7 SCC 1</a:t>
            </a:r>
            <a:endParaRPr lang="en-US" sz="4200" dirty="0" smtClean="0">
              <a:solidFill>
                <a:srgbClr val="002060"/>
              </a:solidFill>
            </a:endParaRPr>
          </a:p>
          <a:p>
            <a:pPr lvl="1" algn="just"/>
            <a:r>
              <a:rPr lang="en-US" dirty="0" smtClean="0"/>
              <a:t>182</a:t>
            </a:r>
            <a:r>
              <a:rPr lang="en-US" dirty="0"/>
              <a:t>. In above context, the Counsel referred to the following words of Dr. B.R. </a:t>
            </a:r>
            <a:r>
              <a:rPr lang="en-US" dirty="0" err="1"/>
              <a:t>Ambedkar</a:t>
            </a:r>
            <a:r>
              <a:rPr lang="en-US" dirty="0"/>
              <a:t> on the issue as to how the dignity of an individual should be upheld in the political system:</a:t>
            </a:r>
          </a:p>
          <a:p>
            <a:pPr lvl="1" algn="just"/>
            <a:r>
              <a:rPr lang="en-US" dirty="0"/>
              <a:t>The second thing we must do is to observe the caution which John Stuart Mill has given to all who are interested in the maintenance of democracy, namely, not </a:t>
            </a:r>
            <a:r>
              <a:rPr lang="en-US" b="1" dirty="0"/>
              <a:t>"to lay their liberties at the feet of even a great man, or to trust him with powers which enable him to subvert their institutions". There is nothing wrong in being grateful to great men who have rendered life-long services to the country. But there are limits to gratefulness. As has been well said by the Irish patriot Daniel </a:t>
            </a:r>
            <a:r>
              <a:rPr lang="en-US" b="1" dirty="0" err="1"/>
              <a:t>O'Connel</a:t>
            </a:r>
            <a:r>
              <a:rPr lang="en-US" b="1" dirty="0"/>
              <a:t>, no man can be grateful at the cost of his </a:t>
            </a:r>
            <a:r>
              <a:rPr lang="en-US" b="1" dirty="0" err="1"/>
              <a:t>honour</a:t>
            </a:r>
            <a:r>
              <a:rPr lang="en-US" b="1" dirty="0"/>
              <a:t>, no women can be grateful at the cost of her chastity and no nation can be grateful at the cost of its liberty. This caution is far more necessary in the case of India than in the case of any other country. For in India, </a:t>
            </a:r>
            <a:r>
              <a:rPr lang="en-US" b="1" dirty="0" err="1"/>
              <a:t>Bhakti</a:t>
            </a:r>
            <a:r>
              <a:rPr lang="en-US" b="1" dirty="0"/>
              <a:t> or what may be called the path of devotion or hero-worship, plays a part in its politics of any other country in the world. </a:t>
            </a:r>
            <a:r>
              <a:rPr lang="en-US" b="1" dirty="0" err="1"/>
              <a:t>Bhakti</a:t>
            </a:r>
            <a:r>
              <a:rPr lang="en-US" b="1" dirty="0"/>
              <a:t> in religion may be a road to the salvation of the soul. But, in politics, </a:t>
            </a:r>
            <a:r>
              <a:rPr lang="en-US" b="1" dirty="0" err="1"/>
              <a:t>Bhakti</a:t>
            </a:r>
            <a:r>
              <a:rPr lang="en-US" b="1" dirty="0"/>
              <a:t> or hero-worship is a sure road to degradation and to eventual dictatorship.</a:t>
            </a:r>
          </a:p>
        </p:txBody>
      </p:sp>
      <p:sp>
        <p:nvSpPr>
          <p:cNvPr id="5" name="Date Placeholder 4"/>
          <p:cNvSpPr>
            <a:spLocks noGrp="1"/>
          </p:cNvSpPr>
          <p:nvPr>
            <p:ph type="dt" sz="half" idx="10"/>
          </p:nvPr>
        </p:nvSpPr>
        <p:spPr/>
        <p:txBody>
          <a:bodyPr/>
          <a:lstStyle/>
          <a:p>
            <a:fld id="{5162A041-6407-4CAD-988D-B11BDFBEB5A5}"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126</a:t>
            </a:fld>
            <a:endParaRPr lang="en-US"/>
          </a:p>
        </p:txBody>
      </p:sp>
    </p:spTree>
    <p:extLst>
      <p:ext uri="{BB962C8B-B14F-4D97-AF65-F5344CB8AC3E}">
        <p14:creationId xmlns:p14="http://schemas.microsoft.com/office/powerpoint/2010/main" val="327324998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Interpretation of Statute</a:t>
            </a:r>
            <a:endParaRPr lang="en-US" dirty="0"/>
          </a:p>
        </p:txBody>
      </p:sp>
      <p:sp>
        <p:nvSpPr>
          <p:cNvPr id="3" name="Content Placeholder 2"/>
          <p:cNvSpPr>
            <a:spLocks noGrp="1"/>
          </p:cNvSpPr>
          <p:nvPr>
            <p:ph idx="1"/>
          </p:nvPr>
        </p:nvSpPr>
        <p:spPr>
          <a:xfrm>
            <a:off x="457200" y="1600200"/>
            <a:ext cx="8229600" cy="5029200"/>
          </a:xfrm>
        </p:spPr>
        <p:txBody>
          <a:bodyPr>
            <a:normAutofit/>
          </a:bodyPr>
          <a:lstStyle/>
          <a:p>
            <a:r>
              <a:rPr lang="en-US" sz="4200" b="1" dirty="0" err="1" smtClean="0">
                <a:solidFill>
                  <a:srgbClr val="002060"/>
                </a:solidFill>
              </a:rPr>
              <a:t>Harbhajan</a:t>
            </a:r>
            <a:r>
              <a:rPr lang="en-US" sz="4200" b="1" dirty="0" smtClean="0">
                <a:solidFill>
                  <a:srgbClr val="002060"/>
                </a:solidFill>
              </a:rPr>
              <a:t> Singh Vs Press Council of India (2002)3SCC722</a:t>
            </a:r>
            <a:endParaRPr lang="en-US" sz="4200" dirty="0" smtClean="0">
              <a:solidFill>
                <a:srgbClr val="002060"/>
              </a:solidFill>
            </a:endParaRPr>
          </a:p>
          <a:p>
            <a:pPr lvl="1" algn="just"/>
            <a:r>
              <a:rPr lang="en-US" b="1" dirty="0"/>
              <a:t>Legislature does not waste its words. Ordinary, grammatical and full meaning is to be assigned to the words used while interpreting a provision to </a:t>
            </a:r>
            <a:r>
              <a:rPr lang="en-US" b="1" dirty="0" err="1"/>
              <a:t>honour</a:t>
            </a:r>
            <a:r>
              <a:rPr lang="en-US" b="1" dirty="0"/>
              <a:t> the rule -- Legislature chooses appropriate words to express what it intends, and therefore, must be attributed with such intention as is conveyed by the words employed so long as this does not result in absurdity or anomaly or unless material -- intrinsic or external -- is available to permit a departure from the rule.</a:t>
            </a:r>
            <a:endParaRPr lang="en-US" dirty="0"/>
          </a:p>
        </p:txBody>
      </p:sp>
      <p:sp>
        <p:nvSpPr>
          <p:cNvPr id="5" name="Date Placeholder 4"/>
          <p:cNvSpPr>
            <a:spLocks noGrp="1"/>
          </p:cNvSpPr>
          <p:nvPr>
            <p:ph type="dt" sz="half" idx="10"/>
          </p:nvPr>
        </p:nvSpPr>
        <p:spPr/>
        <p:txBody>
          <a:bodyPr/>
          <a:lstStyle/>
          <a:p>
            <a:fld id="{DD79E1FD-D93A-4D3C-91B8-E01427ABAEEC}"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127</a:t>
            </a:fld>
            <a:endParaRPr lang="en-US"/>
          </a:p>
        </p:txBody>
      </p:sp>
    </p:spTree>
    <p:extLst>
      <p:ext uri="{BB962C8B-B14F-4D97-AF65-F5344CB8AC3E}">
        <p14:creationId xmlns:p14="http://schemas.microsoft.com/office/powerpoint/2010/main" val="3386699318"/>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Interpretation of Statute</a:t>
            </a:r>
            <a:endParaRPr lang="en-US" dirty="0"/>
          </a:p>
        </p:txBody>
      </p:sp>
      <p:sp>
        <p:nvSpPr>
          <p:cNvPr id="3" name="Content Placeholder 2"/>
          <p:cNvSpPr>
            <a:spLocks noGrp="1"/>
          </p:cNvSpPr>
          <p:nvPr>
            <p:ph idx="1"/>
          </p:nvPr>
        </p:nvSpPr>
        <p:spPr>
          <a:xfrm>
            <a:off x="457200" y="1600200"/>
            <a:ext cx="8229600" cy="5029200"/>
          </a:xfrm>
        </p:spPr>
        <p:txBody>
          <a:bodyPr>
            <a:normAutofit fontScale="70000" lnSpcReduction="20000"/>
          </a:bodyPr>
          <a:lstStyle/>
          <a:p>
            <a:r>
              <a:rPr lang="en-US" sz="3800" b="1" dirty="0" err="1" smtClean="0">
                <a:solidFill>
                  <a:srgbClr val="002060"/>
                </a:solidFill>
              </a:rPr>
              <a:t>Lucknow</a:t>
            </a:r>
            <a:r>
              <a:rPr lang="en-US" sz="3800" b="1" dirty="0" smtClean="0">
                <a:solidFill>
                  <a:srgbClr val="002060"/>
                </a:solidFill>
              </a:rPr>
              <a:t> Development Authority Vs M K Gupta (1994)1SCC243</a:t>
            </a:r>
            <a:endParaRPr lang="en-US" sz="3800" dirty="0" smtClean="0">
              <a:solidFill>
                <a:srgbClr val="002060"/>
              </a:solidFill>
            </a:endParaRPr>
          </a:p>
          <a:p>
            <a:pPr lvl="1" algn="just"/>
            <a:r>
              <a:rPr lang="en-US" sz="2900" dirty="0"/>
              <a:t>2… To begin with the preamble of the Act, which can afford useful assistance to ascertain the legislative intention, it was enacted, 'to provide for the protection of the interest of consumers'. Use of the word 'protection' furnishes key to the minds of makers of the Act. Various definitions and provisions which elaborately attempt to achieve this objective have to be construed in this light without departing from the settled view that a preamble cannot control otherwise plain meaning of a provision….</a:t>
            </a:r>
          </a:p>
          <a:p>
            <a:pPr lvl="1" algn="just"/>
            <a:r>
              <a:rPr lang="en-US" sz="2900" dirty="0" smtClean="0"/>
              <a:t>…</a:t>
            </a:r>
            <a:r>
              <a:rPr lang="en-US" sz="2900" b="1" dirty="0" smtClean="0"/>
              <a:t>The </a:t>
            </a:r>
            <a:r>
              <a:rPr lang="en-US" sz="2900" b="1" dirty="0"/>
              <a:t>provisions of the Act thus have to be construed in </a:t>
            </a:r>
            <a:r>
              <a:rPr lang="en-US" sz="2900" b="1" dirty="0" err="1"/>
              <a:t>favour</a:t>
            </a:r>
            <a:r>
              <a:rPr lang="en-US" sz="2900" b="1" dirty="0"/>
              <a:t> of the consumer to achieve the purpose of enactment as it is a social benefit oriented legislation. The primary duty of the court while construing the provisions of such an Act is to adopt a constructive approach subject to that it should not do violence to the language of the provisions and is not contrary to attempted objective of the enactment.</a:t>
            </a:r>
            <a:endParaRPr lang="en-US" sz="2900" dirty="0"/>
          </a:p>
        </p:txBody>
      </p:sp>
      <p:sp>
        <p:nvSpPr>
          <p:cNvPr id="5" name="Date Placeholder 4"/>
          <p:cNvSpPr>
            <a:spLocks noGrp="1"/>
          </p:cNvSpPr>
          <p:nvPr>
            <p:ph type="dt" sz="half" idx="10"/>
          </p:nvPr>
        </p:nvSpPr>
        <p:spPr/>
        <p:txBody>
          <a:bodyPr/>
          <a:lstStyle/>
          <a:p>
            <a:fld id="{D82D0CB9-69A2-451F-8F04-96303F88BA8F}"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128</a:t>
            </a:fld>
            <a:endParaRPr lang="en-US"/>
          </a:p>
        </p:txBody>
      </p:sp>
    </p:spTree>
    <p:extLst>
      <p:ext uri="{BB962C8B-B14F-4D97-AF65-F5344CB8AC3E}">
        <p14:creationId xmlns:p14="http://schemas.microsoft.com/office/powerpoint/2010/main" val="152947025"/>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Interpretation of Statute</a:t>
            </a:r>
            <a:endParaRPr lang="en-US" dirty="0"/>
          </a:p>
        </p:txBody>
      </p:sp>
      <p:sp>
        <p:nvSpPr>
          <p:cNvPr id="3" name="Content Placeholder 2"/>
          <p:cNvSpPr>
            <a:spLocks noGrp="1"/>
          </p:cNvSpPr>
          <p:nvPr>
            <p:ph idx="1"/>
          </p:nvPr>
        </p:nvSpPr>
        <p:spPr/>
        <p:txBody>
          <a:bodyPr>
            <a:normAutofit fontScale="85000" lnSpcReduction="20000"/>
          </a:bodyPr>
          <a:lstStyle/>
          <a:p>
            <a:r>
              <a:rPr lang="en-US" b="1" dirty="0"/>
              <a:t>K. </a:t>
            </a:r>
            <a:r>
              <a:rPr lang="en-US" b="1" dirty="0" err="1" smtClean="0"/>
              <a:t>RamanathanVs</a:t>
            </a:r>
            <a:r>
              <a:rPr lang="en-US" b="1" dirty="0" smtClean="0"/>
              <a:t>. State </a:t>
            </a:r>
            <a:r>
              <a:rPr lang="en-US" b="1" dirty="0"/>
              <a:t>of Tamil Nadu and </a:t>
            </a:r>
            <a:r>
              <a:rPr lang="en-US" b="1" dirty="0" err="1"/>
              <a:t>Anr</a:t>
            </a:r>
            <a:r>
              <a:rPr lang="en-US" b="1" dirty="0" smtClean="0"/>
              <a:t>. </a:t>
            </a:r>
            <a:r>
              <a:rPr lang="en-US" dirty="0"/>
              <a:t>(</a:t>
            </a:r>
            <a:r>
              <a:rPr lang="en-US" dirty="0" smtClean="0"/>
              <a:t>1985)2SCC116</a:t>
            </a:r>
          </a:p>
          <a:p>
            <a:pPr lvl="1" algn="just"/>
            <a:r>
              <a:rPr lang="en-US" sz="2600" dirty="0"/>
              <a:t>It would seem that the rule of construction is clearly well recognized that a word may be used in two different senses in the same section of an Act</a:t>
            </a:r>
            <a:r>
              <a:rPr lang="en-US" sz="2600" dirty="0" smtClean="0"/>
              <a:t>.</a:t>
            </a:r>
          </a:p>
          <a:p>
            <a:pPr lvl="1" algn="just"/>
            <a:r>
              <a:rPr lang="en-US" sz="2600" dirty="0"/>
              <a:t>19. It has often been said that the power to regulate does not necessarily include the power to prohibit, and ordinarily the word 'regulate' is not synonymous with the word 'prohibit'. </a:t>
            </a:r>
            <a:r>
              <a:rPr lang="en-US" sz="2600" dirty="0" smtClean="0"/>
              <a:t>…the </a:t>
            </a:r>
            <a:r>
              <a:rPr lang="en-US" sz="2600" dirty="0"/>
              <a:t>power to regulate carries with it full power over the things subject to regulation and in absence of restrictive words, the power must be regarded as plenary over the entire subject. </a:t>
            </a:r>
            <a:r>
              <a:rPr lang="en-US" sz="2600" dirty="0" smtClean="0"/>
              <a:t>…It </a:t>
            </a:r>
            <a:r>
              <a:rPr lang="en-US" sz="2600" dirty="0"/>
              <a:t>would therefore appear that the word 'regulation' cannot have any inflexible meaning as to exclude 'prohibition'. It has different shades of meaning and must take its </a:t>
            </a:r>
            <a:r>
              <a:rPr lang="en-US" sz="2600" dirty="0" err="1"/>
              <a:t>colour</a:t>
            </a:r>
            <a:r>
              <a:rPr lang="en-US" sz="2600" dirty="0"/>
              <a:t> from the context in which it is used having regard to the purpose and object of the legislation, and the Court must necessarily keep in view the mischief which the legislature seeks to remedy.</a:t>
            </a:r>
            <a:endParaRPr lang="en-US" sz="2600" dirty="0" smtClean="0"/>
          </a:p>
          <a:p>
            <a:endParaRPr lang="en-US" dirty="0"/>
          </a:p>
          <a:p>
            <a:endParaRPr lang="en-US" dirty="0"/>
          </a:p>
        </p:txBody>
      </p:sp>
      <p:sp>
        <p:nvSpPr>
          <p:cNvPr id="5" name="Date Placeholder 4"/>
          <p:cNvSpPr>
            <a:spLocks noGrp="1"/>
          </p:cNvSpPr>
          <p:nvPr>
            <p:ph type="dt" sz="half" idx="10"/>
          </p:nvPr>
        </p:nvSpPr>
        <p:spPr/>
        <p:txBody>
          <a:bodyPr/>
          <a:lstStyle/>
          <a:p>
            <a:fld id="{B13B0276-D7D9-4316-BDCC-D11413CD25AD}"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129</a:t>
            </a:fld>
            <a:endParaRPr lang="en-US"/>
          </a:p>
        </p:txBody>
      </p:sp>
    </p:spTree>
    <p:extLst>
      <p:ext uri="{BB962C8B-B14F-4D97-AF65-F5344CB8AC3E}">
        <p14:creationId xmlns:p14="http://schemas.microsoft.com/office/powerpoint/2010/main" val="31501648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solidFill>
                  <a:srgbClr val="C00000"/>
                </a:solidFill>
                <a:latin typeface="Algerian" pitchFamily="82" charset="0"/>
              </a:rPr>
              <a:t>OP1 of 2011</a:t>
            </a:r>
            <a:endParaRPr lang="en-US" sz="4000" dirty="0">
              <a:solidFill>
                <a:srgbClr val="C00000"/>
              </a:solidFill>
              <a:latin typeface="Algerian" pitchFamily="82" charset="0"/>
            </a:endParaRPr>
          </a:p>
        </p:txBody>
      </p:sp>
      <p:sp>
        <p:nvSpPr>
          <p:cNvPr id="3" name="Content Placeholder 2"/>
          <p:cNvSpPr>
            <a:spLocks noGrp="1"/>
          </p:cNvSpPr>
          <p:nvPr>
            <p:ph idx="1"/>
          </p:nvPr>
        </p:nvSpPr>
        <p:spPr/>
        <p:txBody>
          <a:bodyPr>
            <a:normAutofit/>
          </a:bodyPr>
          <a:lstStyle/>
          <a:p>
            <a:pPr algn="just"/>
            <a:r>
              <a:rPr lang="en-IN" dirty="0" err="1" smtClean="0">
                <a:solidFill>
                  <a:srgbClr val="002060"/>
                </a:solidFill>
              </a:rPr>
              <a:t>Suo-Motu</a:t>
            </a:r>
            <a:r>
              <a:rPr lang="en-IN" dirty="0" smtClean="0">
                <a:solidFill>
                  <a:srgbClr val="002060"/>
                </a:solidFill>
              </a:rPr>
              <a:t> action on the letter received from Ministry of Power.</a:t>
            </a:r>
          </a:p>
          <a:p>
            <a:pPr algn="just"/>
            <a:r>
              <a:rPr lang="en-IN" dirty="0" smtClean="0"/>
              <a:t>Complaint that most of the State Commissions constituted all over India have failed to comply with statutory requirements by not making periodical tariff revisions resulting in the poor financial health of the State distribution utilities and requesting this Tribunal to take appropriate action and to issue necessary directions to the State Commissions under section 121 of the Electricity Act,2003 (the Act) to ensure that all the State Commissions perform their statutory functions without any default.</a:t>
            </a:r>
            <a:endParaRPr lang="en-US" dirty="0" smtClean="0"/>
          </a:p>
          <a:p>
            <a:endParaRPr lang="en-US" dirty="0"/>
          </a:p>
        </p:txBody>
      </p:sp>
      <p:sp>
        <p:nvSpPr>
          <p:cNvPr id="4" name="Date Placeholder 3"/>
          <p:cNvSpPr>
            <a:spLocks noGrp="1"/>
          </p:cNvSpPr>
          <p:nvPr>
            <p:ph type="dt" sz="half" idx="10"/>
          </p:nvPr>
        </p:nvSpPr>
        <p:spPr/>
        <p:txBody>
          <a:bodyPr/>
          <a:lstStyle/>
          <a:p>
            <a:fld id="{C27E045A-EDB0-4B76-88DA-BB93321003A9}"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13</a:t>
            </a:fld>
            <a:endParaRPr lang="en-US"/>
          </a:p>
        </p:txBody>
      </p:sp>
    </p:spTree>
    <p:extLst>
      <p:ext uri="{BB962C8B-B14F-4D97-AF65-F5344CB8AC3E}">
        <p14:creationId xmlns:p14="http://schemas.microsoft.com/office/powerpoint/2010/main" val="1869567965"/>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Interpretation of Statute</a:t>
            </a:r>
            <a:endParaRPr lang="en-US" dirty="0"/>
          </a:p>
        </p:txBody>
      </p:sp>
      <p:sp>
        <p:nvSpPr>
          <p:cNvPr id="3" name="Content Placeholder 2"/>
          <p:cNvSpPr>
            <a:spLocks noGrp="1"/>
          </p:cNvSpPr>
          <p:nvPr>
            <p:ph idx="1"/>
          </p:nvPr>
        </p:nvSpPr>
        <p:spPr>
          <a:xfrm>
            <a:off x="457200" y="1600200"/>
            <a:ext cx="8229600" cy="5257800"/>
          </a:xfrm>
        </p:spPr>
        <p:txBody>
          <a:bodyPr>
            <a:normAutofit fontScale="92500" lnSpcReduction="10000"/>
          </a:bodyPr>
          <a:lstStyle/>
          <a:p>
            <a:r>
              <a:rPr lang="en-US" b="1" dirty="0">
                <a:solidFill>
                  <a:srgbClr val="002060"/>
                </a:solidFill>
              </a:rPr>
              <a:t>Hotel and Restaurant </a:t>
            </a:r>
            <a:r>
              <a:rPr lang="en-US" b="1" dirty="0" err="1">
                <a:solidFill>
                  <a:srgbClr val="002060"/>
                </a:solidFill>
              </a:rPr>
              <a:t>Assocn</a:t>
            </a:r>
            <a:r>
              <a:rPr lang="en-US" b="1" dirty="0">
                <a:solidFill>
                  <a:srgbClr val="002060"/>
                </a:solidFill>
              </a:rPr>
              <a:t>. and </a:t>
            </a:r>
            <a:r>
              <a:rPr lang="en-US" b="1" dirty="0" err="1" smtClean="0">
                <a:solidFill>
                  <a:srgbClr val="002060"/>
                </a:solidFill>
              </a:rPr>
              <a:t>Anr</a:t>
            </a:r>
            <a:r>
              <a:rPr lang="en-US" b="1" dirty="0" smtClean="0">
                <a:solidFill>
                  <a:srgbClr val="002060"/>
                </a:solidFill>
              </a:rPr>
              <a:t>. Vs. Star </a:t>
            </a:r>
            <a:r>
              <a:rPr lang="en-US" b="1" dirty="0">
                <a:solidFill>
                  <a:srgbClr val="002060"/>
                </a:solidFill>
              </a:rPr>
              <a:t>India Pvt. Ltd. and Ors.</a:t>
            </a:r>
            <a:r>
              <a:rPr lang="en-US" dirty="0">
                <a:solidFill>
                  <a:srgbClr val="002060"/>
                </a:solidFill>
              </a:rPr>
              <a:t> (</a:t>
            </a:r>
            <a:r>
              <a:rPr lang="en-US" dirty="0" smtClean="0">
                <a:solidFill>
                  <a:srgbClr val="002060"/>
                </a:solidFill>
              </a:rPr>
              <a:t>2006)13SCC753</a:t>
            </a:r>
          </a:p>
          <a:p>
            <a:pPr lvl="1" algn="just"/>
            <a:r>
              <a:rPr lang="en-US" dirty="0"/>
              <a:t>….It has been repeatedly said by this Court that it is not safe to pronounce on the provisions of one Act with reference to decisions dealing with other Acts which may not be in </a:t>
            </a:r>
            <a:r>
              <a:rPr lang="en-US" dirty="0" err="1"/>
              <a:t>pari</a:t>
            </a:r>
            <a:r>
              <a:rPr lang="en-US" dirty="0"/>
              <a:t> </a:t>
            </a:r>
            <a:r>
              <a:rPr lang="en-US" dirty="0" err="1"/>
              <a:t>materia</a:t>
            </a:r>
            <a:r>
              <a:rPr lang="en-US" dirty="0"/>
              <a:t>.</a:t>
            </a:r>
          </a:p>
          <a:p>
            <a:pPr lvl="1" algn="just"/>
            <a:r>
              <a:rPr lang="en-US" dirty="0"/>
              <a:t>But while construing a word which occurs in a statute or a statutory instrument in the absence of any definition in that very document it must be given the same meaning which it receives in ordinary parlance or understood in the sense in which people conversant with the subject matter of the statute or statutory instrument understand it. It is hazardous to interpret a word in accordance with its definition in another statute or statutory instrument and more so when such statute or statutory instrument is not dealing with any cognate subject</a:t>
            </a:r>
            <a:r>
              <a:rPr lang="en-US" dirty="0" smtClean="0"/>
              <a:t>.</a:t>
            </a:r>
          </a:p>
          <a:p>
            <a:pPr lvl="1" algn="just"/>
            <a:r>
              <a:rPr lang="en-US" dirty="0"/>
              <a:t>The definition of the term in one statute does not afford a guide to the construction of the same term in another statute and the sense in which the term has been understood in the several statutes does not necessarily throw any light on the manner in which the term should be understood generally.</a:t>
            </a:r>
            <a:r>
              <a:rPr lang="en-US" dirty="0" smtClean="0"/>
              <a:t>..</a:t>
            </a:r>
            <a:endParaRPr lang="en-US" dirty="0"/>
          </a:p>
        </p:txBody>
      </p:sp>
      <p:sp>
        <p:nvSpPr>
          <p:cNvPr id="5" name="Date Placeholder 4"/>
          <p:cNvSpPr>
            <a:spLocks noGrp="1"/>
          </p:cNvSpPr>
          <p:nvPr>
            <p:ph type="dt" sz="half" idx="10"/>
          </p:nvPr>
        </p:nvSpPr>
        <p:spPr/>
        <p:txBody>
          <a:bodyPr/>
          <a:lstStyle/>
          <a:p>
            <a:fld id="{0F777308-43F1-4169-9677-BFBF8FF53966}"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130</a:t>
            </a:fld>
            <a:endParaRPr lang="en-US"/>
          </a:p>
        </p:txBody>
      </p:sp>
    </p:spTree>
    <p:extLst>
      <p:ext uri="{BB962C8B-B14F-4D97-AF65-F5344CB8AC3E}">
        <p14:creationId xmlns:p14="http://schemas.microsoft.com/office/powerpoint/2010/main" val="123315371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solidFill>
                  <a:srgbClr val="C00000"/>
                </a:solidFill>
                <a:latin typeface="Algerian" pitchFamily="82" charset="0"/>
              </a:rPr>
              <a:t>Orders of judicial body to be a speaking order.</a:t>
            </a:r>
            <a:endParaRPr lang="en-US" sz="3600" dirty="0">
              <a:solidFill>
                <a:srgbClr val="C00000"/>
              </a:solidFill>
              <a:latin typeface="Algerian" pitchFamily="82" charset="0"/>
            </a:endParaRPr>
          </a:p>
        </p:txBody>
      </p:sp>
      <p:sp>
        <p:nvSpPr>
          <p:cNvPr id="3" name="Content Placeholder 2"/>
          <p:cNvSpPr>
            <a:spLocks noGrp="1"/>
          </p:cNvSpPr>
          <p:nvPr>
            <p:ph idx="1"/>
          </p:nvPr>
        </p:nvSpPr>
        <p:spPr>
          <a:xfrm>
            <a:off x="457200" y="1600200"/>
            <a:ext cx="8229600" cy="5029200"/>
          </a:xfrm>
        </p:spPr>
        <p:txBody>
          <a:bodyPr>
            <a:normAutofit fontScale="62500" lnSpcReduction="20000"/>
          </a:bodyPr>
          <a:lstStyle/>
          <a:p>
            <a:r>
              <a:rPr lang="en-US" sz="3400" b="1" dirty="0" err="1" smtClean="0">
                <a:solidFill>
                  <a:srgbClr val="002060"/>
                </a:solidFill>
              </a:rPr>
              <a:t>Mohinder</a:t>
            </a:r>
            <a:r>
              <a:rPr lang="en-US" sz="3400" b="1" dirty="0" smtClean="0">
                <a:solidFill>
                  <a:srgbClr val="002060"/>
                </a:solidFill>
              </a:rPr>
              <a:t> Singh Gill Vs Chief Election Commissioner  (1978)1SCC 405</a:t>
            </a:r>
            <a:endParaRPr lang="en-US" sz="3400" dirty="0" smtClean="0">
              <a:solidFill>
                <a:srgbClr val="002060"/>
              </a:solidFill>
            </a:endParaRPr>
          </a:p>
          <a:p>
            <a:pPr lvl="1" algn="just"/>
            <a:r>
              <a:rPr lang="en-US" sz="2900" dirty="0"/>
              <a:t>8. The second equally relevant matter is that when a statutory functionary makes an order based on certain grounds, its validity must be judged by the reasons so mentioned and cannot be supplemented by fresh reasons in the shape of affidavit or otherwise. Otherwise, an order bad in the beginning may, by the time it comes to court on account of a challenge, get validated by additional grounds later brought out. We may here draw attention to the observations of Bose J. in </a:t>
            </a:r>
            <a:r>
              <a:rPr lang="en-US" sz="2900" dirty="0" err="1"/>
              <a:t>Gordhandas</a:t>
            </a:r>
            <a:r>
              <a:rPr lang="en-US" sz="2900" dirty="0"/>
              <a:t> </a:t>
            </a:r>
            <a:r>
              <a:rPr lang="en-US" sz="2900" dirty="0" err="1"/>
              <a:t>Bhanji</a:t>
            </a:r>
            <a:r>
              <a:rPr lang="en-US" sz="2900" dirty="0"/>
              <a:t> A.I.T. 1952 S.C. 16.</a:t>
            </a:r>
          </a:p>
          <a:p>
            <a:pPr lvl="1" algn="just"/>
            <a:r>
              <a:rPr lang="en-US" sz="2900" dirty="0"/>
              <a:t>Public orders, publicly made, in exercise of a statutory authority cannot be construed in the light of explanations subsequently given by the officer making the order of what he meant, or of what was in his mind, or what he intended to do. Public orders made by public authorities are meant to have public effect and are intended to effect the acting and conduct of those to whom they are addressed and must be construed objectively with reference to the language used in the order itself.</a:t>
            </a:r>
          </a:p>
          <a:p>
            <a:pPr lvl="1" algn="just"/>
            <a:r>
              <a:rPr lang="en-US" sz="2900" dirty="0"/>
              <a:t>Orders are not like old wine becoming better as they grow older :</a:t>
            </a:r>
          </a:p>
        </p:txBody>
      </p:sp>
      <p:sp>
        <p:nvSpPr>
          <p:cNvPr id="5" name="Date Placeholder 4"/>
          <p:cNvSpPr>
            <a:spLocks noGrp="1"/>
          </p:cNvSpPr>
          <p:nvPr>
            <p:ph type="dt" sz="half" idx="10"/>
          </p:nvPr>
        </p:nvSpPr>
        <p:spPr/>
        <p:txBody>
          <a:bodyPr/>
          <a:lstStyle/>
          <a:p>
            <a:fld id="{149177BC-4917-43B0-93B8-D542A8730FF2}"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131</a:t>
            </a:fld>
            <a:endParaRPr lang="en-US"/>
          </a:p>
        </p:txBody>
      </p:sp>
    </p:spTree>
    <p:extLst>
      <p:ext uri="{BB962C8B-B14F-4D97-AF65-F5344CB8AC3E}">
        <p14:creationId xmlns:p14="http://schemas.microsoft.com/office/powerpoint/2010/main" val="292693998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Regulations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600200"/>
            <a:ext cx="8229600" cy="5029200"/>
          </a:xfrm>
        </p:spPr>
        <p:txBody>
          <a:bodyPr>
            <a:normAutofit fontScale="85000" lnSpcReduction="20000"/>
          </a:bodyPr>
          <a:lstStyle/>
          <a:p>
            <a:r>
              <a:rPr lang="en-US" sz="4200" b="1" dirty="0" err="1" smtClean="0">
                <a:solidFill>
                  <a:srgbClr val="002060"/>
                </a:solidFill>
              </a:rPr>
              <a:t>Bharathidasan</a:t>
            </a:r>
            <a:r>
              <a:rPr lang="en-US" sz="4200" b="1" dirty="0" smtClean="0">
                <a:solidFill>
                  <a:srgbClr val="002060"/>
                </a:solidFill>
              </a:rPr>
              <a:t> University Vs All India Council for </a:t>
            </a:r>
            <a:r>
              <a:rPr lang="en-US" sz="4200" b="1" dirty="0">
                <a:solidFill>
                  <a:srgbClr val="002060"/>
                </a:solidFill>
              </a:rPr>
              <a:t>T</a:t>
            </a:r>
            <a:r>
              <a:rPr lang="en-US" sz="4200" b="1" dirty="0" smtClean="0">
                <a:solidFill>
                  <a:srgbClr val="002060"/>
                </a:solidFill>
              </a:rPr>
              <a:t>echnical Education (2001)8SCC 676</a:t>
            </a:r>
            <a:endParaRPr lang="en-US" sz="4200" dirty="0" smtClean="0">
              <a:solidFill>
                <a:srgbClr val="002060"/>
              </a:solidFill>
            </a:endParaRPr>
          </a:p>
          <a:p>
            <a:pPr lvl="1" algn="just"/>
            <a:r>
              <a:rPr lang="en-US" dirty="0"/>
              <a:t>14. The fact that the Regulations may have the force of law or when made have to be laid down before the legislature concerned do not confer any more sanctity or immunity as though they are statutory provisions themselves. Consequently, when the power to make Regulations are confined to certain limits and made to flow in a well defined canal within stipulated banks, those actually made or shown and found to be not made within its confines but outside them, the Courts are bound to ignore them when the question of their enforcement arise and the mere fact that there was no specific relief sought for to strike down or declare them ultra </a:t>
            </a:r>
            <a:r>
              <a:rPr lang="en-US" dirty="0" err="1"/>
              <a:t>vires</a:t>
            </a:r>
            <a:r>
              <a:rPr lang="en-US" dirty="0"/>
              <a:t>, particularly when the party in sufferance is a Respondent to the </a:t>
            </a:r>
            <a:r>
              <a:rPr lang="en-US" dirty="0" err="1"/>
              <a:t>lis</a:t>
            </a:r>
            <a:r>
              <a:rPr lang="en-US" dirty="0"/>
              <a:t> or proceedings cannot confer any further sanctity or authority and validity which it is shown and found to obviously and patently lack. It would, therefore, be a myth to state that Regulations made under Section 23 of the Act have "Constitutional" and legal status, even unmindful of the fact that anyone or more of them are found to be not consistent with specific provisions of the Act itself.</a:t>
            </a:r>
          </a:p>
        </p:txBody>
      </p:sp>
      <p:sp>
        <p:nvSpPr>
          <p:cNvPr id="5" name="Date Placeholder 4"/>
          <p:cNvSpPr>
            <a:spLocks noGrp="1"/>
          </p:cNvSpPr>
          <p:nvPr>
            <p:ph type="dt" sz="half" idx="10"/>
          </p:nvPr>
        </p:nvSpPr>
        <p:spPr/>
        <p:txBody>
          <a:bodyPr/>
          <a:lstStyle/>
          <a:p>
            <a:fld id="{F07132C0-2F52-4D9A-ABFE-B23CCE0CBAD2}"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132</a:t>
            </a:fld>
            <a:endParaRPr lang="en-US"/>
          </a:p>
        </p:txBody>
      </p:sp>
    </p:spTree>
    <p:extLst>
      <p:ext uri="{BB962C8B-B14F-4D97-AF65-F5344CB8AC3E}">
        <p14:creationId xmlns:p14="http://schemas.microsoft.com/office/powerpoint/2010/main" val="350241178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763000" cy="868362"/>
          </a:xfrm>
        </p:spPr>
        <p:txBody>
          <a:bodyPr>
            <a:noAutofit/>
          </a:bodyPr>
          <a:lstStyle/>
          <a:p>
            <a:r>
              <a:rPr lang="en-US" sz="3200" dirty="0" smtClean="0">
                <a:solidFill>
                  <a:srgbClr val="C00000"/>
                </a:solidFill>
                <a:latin typeface="Algerian" pitchFamily="82" charset="0"/>
              </a:rPr>
              <a:t>Procedures are handmaids of justice.</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990600"/>
            <a:ext cx="8229600" cy="5715000"/>
          </a:xfrm>
        </p:spPr>
        <p:txBody>
          <a:bodyPr>
            <a:normAutofit fontScale="70000" lnSpcReduction="20000"/>
          </a:bodyPr>
          <a:lstStyle/>
          <a:p>
            <a:r>
              <a:rPr lang="en-US" sz="4400" dirty="0" err="1" smtClean="0">
                <a:solidFill>
                  <a:srgbClr val="002060"/>
                </a:solidFill>
              </a:rPr>
              <a:t>Kailash</a:t>
            </a:r>
            <a:r>
              <a:rPr lang="en-US" sz="4400" dirty="0" smtClean="0">
                <a:solidFill>
                  <a:srgbClr val="002060"/>
                </a:solidFill>
              </a:rPr>
              <a:t> Vs </a:t>
            </a:r>
            <a:r>
              <a:rPr lang="en-US" sz="4400" dirty="0" err="1" smtClean="0">
                <a:solidFill>
                  <a:srgbClr val="002060"/>
                </a:solidFill>
              </a:rPr>
              <a:t>Nanhku</a:t>
            </a:r>
            <a:r>
              <a:rPr lang="en-US" sz="4400" dirty="0" smtClean="0">
                <a:solidFill>
                  <a:srgbClr val="002060"/>
                </a:solidFill>
              </a:rPr>
              <a:t> (2005)4SCC480</a:t>
            </a:r>
          </a:p>
          <a:p>
            <a:pPr lvl="1" algn="just"/>
            <a:r>
              <a:rPr lang="en-US" sz="2900" dirty="0">
                <a:solidFill>
                  <a:srgbClr val="002060"/>
                </a:solidFill>
              </a:rPr>
              <a:t>28. All the rules of procedure are the handmaid of justice. The language employed by the draftsman of Proconsul law may be liberal or stringent, but the fact remains that the object of prescribing procedure is to advance the cause of justice. </a:t>
            </a:r>
            <a:endParaRPr lang="en-US" sz="2900" dirty="0" smtClean="0">
              <a:solidFill>
                <a:srgbClr val="002060"/>
              </a:solidFill>
            </a:endParaRPr>
          </a:p>
          <a:p>
            <a:pPr lvl="1" algn="just"/>
            <a:r>
              <a:rPr lang="en-US" sz="2900" dirty="0" smtClean="0"/>
              <a:t>29</a:t>
            </a:r>
            <a:r>
              <a:rPr lang="en-US" sz="2900" dirty="0"/>
              <a:t>. In </a:t>
            </a:r>
            <a:r>
              <a:rPr lang="en-US" sz="2900" b="1" i="1" u="sng" dirty="0"/>
              <a:t>The State of Punjab and </a:t>
            </a:r>
            <a:r>
              <a:rPr lang="en-US" sz="2900" b="1" i="1" u="sng" dirty="0" err="1"/>
              <a:t>Anr</a:t>
            </a:r>
            <a:r>
              <a:rPr lang="en-US" sz="2900" b="1" i="1" u="sng" dirty="0"/>
              <a:t>.</a:t>
            </a:r>
            <a:r>
              <a:rPr lang="en-US" sz="2900" dirty="0"/>
              <a:t> v. </a:t>
            </a:r>
            <a:r>
              <a:rPr lang="en-US" sz="2900" b="1" i="1" u="sng" dirty="0" err="1"/>
              <a:t>Shamlal</a:t>
            </a:r>
            <a:r>
              <a:rPr lang="en-US" sz="2900" b="1" i="1" u="sng" dirty="0"/>
              <a:t> </a:t>
            </a:r>
            <a:r>
              <a:rPr lang="en-US" sz="2900" b="1" i="1" u="sng" dirty="0" err="1"/>
              <a:t>Murari</a:t>
            </a:r>
            <a:r>
              <a:rPr lang="en-US" sz="2900" b="1" i="1" u="sng" dirty="0"/>
              <a:t> and </a:t>
            </a:r>
            <a:r>
              <a:rPr lang="en-US" sz="2900" b="1" i="1" u="sng" dirty="0" err="1"/>
              <a:t>Anr</a:t>
            </a:r>
            <a:r>
              <a:rPr lang="en-US" sz="2900" b="1" i="1" u="sng" dirty="0"/>
              <a:t>. </a:t>
            </a:r>
            <a:r>
              <a:rPr lang="en-US" sz="2900" dirty="0"/>
              <a:t> </a:t>
            </a:r>
            <a:r>
              <a:rPr lang="en-US" sz="2900" dirty="0" smtClean="0"/>
              <a:t>[1976]2SCR82</a:t>
            </a:r>
            <a:r>
              <a:rPr lang="en-US" sz="2900" dirty="0"/>
              <a:t>, the Court approved in no unmistakable terms the approach of moderating into wholesome directions what is regarded as mandatory on the principle that </a:t>
            </a:r>
            <a:r>
              <a:rPr lang="en-US" sz="2900" b="1" dirty="0"/>
              <a:t>"Proconsul law is not to be a tyrant but a servant, not an obstruction but an aid to justice. Procedural prescriptions are the handmaid and not the mistress, a lubricant, not a resistant in the administration of justice."</a:t>
            </a:r>
            <a:r>
              <a:rPr lang="en-US" sz="2900" dirty="0"/>
              <a:t> In </a:t>
            </a:r>
            <a:r>
              <a:rPr lang="en-US" sz="2900" b="1" i="1" u="sng" dirty="0" err="1"/>
              <a:t>Ghanshyam</a:t>
            </a:r>
            <a:r>
              <a:rPr lang="en-US" sz="2900" b="1" i="1" u="sng" dirty="0"/>
              <a:t> </a:t>
            </a:r>
            <a:r>
              <a:rPr lang="en-US" sz="2900" b="1" i="1" u="sng" dirty="0" err="1"/>
              <a:t>Dass</a:t>
            </a:r>
            <a:r>
              <a:rPr lang="en-US" sz="2900" b="1" i="1" u="sng" dirty="0"/>
              <a:t> and Ors.</a:t>
            </a:r>
            <a:r>
              <a:rPr lang="en-US" sz="2900" dirty="0"/>
              <a:t> v. </a:t>
            </a:r>
            <a:r>
              <a:rPr lang="en-US" sz="2900" b="1" i="1" u="sng" dirty="0"/>
              <a:t>Dominion of India and Ors.</a:t>
            </a:r>
            <a:r>
              <a:rPr lang="en-US" sz="2900" dirty="0"/>
              <a:t> </a:t>
            </a:r>
            <a:r>
              <a:rPr lang="en-US" sz="2900" dirty="0" smtClean="0"/>
              <a:t> </a:t>
            </a:r>
            <a:r>
              <a:rPr lang="en-US" sz="2900" dirty="0"/>
              <a:t>[1984]3SCR229, the Court reiterated the need for interpreting a part of the </a:t>
            </a:r>
            <a:r>
              <a:rPr lang="en-US" sz="2900" b="1" dirty="0"/>
              <a:t>adjective law dealing with procedure alone in such a manner as to </a:t>
            </a:r>
            <a:r>
              <a:rPr lang="en-US" sz="2900" b="1" dirty="0" err="1"/>
              <a:t>subserve</a:t>
            </a:r>
            <a:r>
              <a:rPr lang="en-US" sz="2900" b="1" dirty="0"/>
              <a:t> and advance the cause of justice rather than to defeat it as all the laws of procedure are based on this principle.</a:t>
            </a:r>
          </a:p>
          <a:p>
            <a:pPr lvl="1">
              <a:buNone/>
            </a:pPr>
            <a:endParaRPr lang="en-US" dirty="0"/>
          </a:p>
        </p:txBody>
      </p:sp>
      <p:sp>
        <p:nvSpPr>
          <p:cNvPr id="5" name="Date Placeholder 4"/>
          <p:cNvSpPr>
            <a:spLocks noGrp="1"/>
          </p:cNvSpPr>
          <p:nvPr>
            <p:ph type="dt" sz="half" idx="10"/>
          </p:nvPr>
        </p:nvSpPr>
        <p:spPr/>
        <p:txBody>
          <a:bodyPr/>
          <a:lstStyle/>
          <a:p>
            <a:fld id="{90ECA8D2-5757-472B-9D9E-DAEA4951CC2D}"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133</a:t>
            </a:fld>
            <a:endParaRPr lang="en-US"/>
          </a:p>
        </p:txBody>
      </p:sp>
    </p:spTree>
    <p:extLst>
      <p:ext uri="{BB962C8B-B14F-4D97-AF65-F5344CB8AC3E}">
        <p14:creationId xmlns:p14="http://schemas.microsoft.com/office/powerpoint/2010/main" val="2195879107"/>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868362"/>
          </a:xfrm>
        </p:spPr>
        <p:txBody>
          <a:bodyPr>
            <a:normAutofit/>
          </a:bodyPr>
          <a:lstStyle/>
          <a:p>
            <a:r>
              <a:rPr lang="en-US" sz="3200" dirty="0" smtClean="0">
                <a:solidFill>
                  <a:srgbClr val="C00000"/>
                </a:solidFill>
                <a:latin typeface="Algerian" pitchFamily="82" charset="0"/>
              </a:rPr>
              <a:t>Procedures are handmaids of justice.</a:t>
            </a:r>
            <a:endParaRPr lang="en-US" sz="3200" dirty="0"/>
          </a:p>
        </p:txBody>
      </p:sp>
      <p:sp>
        <p:nvSpPr>
          <p:cNvPr id="3" name="Content Placeholder 2"/>
          <p:cNvSpPr>
            <a:spLocks noGrp="1"/>
          </p:cNvSpPr>
          <p:nvPr>
            <p:ph idx="1"/>
          </p:nvPr>
        </p:nvSpPr>
        <p:spPr>
          <a:xfrm>
            <a:off x="228600" y="1219200"/>
            <a:ext cx="8458200" cy="5257800"/>
          </a:xfrm>
        </p:spPr>
        <p:txBody>
          <a:bodyPr>
            <a:normAutofit fontScale="55000" lnSpcReduction="20000"/>
          </a:bodyPr>
          <a:lstStyle/>
          <a:p>
            <a:r>
              <a:rPr lang="en-US" sz="4400" dirty="0" err="1" smtClean="0">
                <a:solidFill>
                  <a:srgbClr val="002060"/>
                </a:solidFill>
              </a:rPr>
              <a:t>Mahadev</a:t>
            </a:r>
            <a:r>
              <a:rPr lang="en-US" sz="4400" dirty="0" smtClean="0">
                <a:solidFill>
                  <a:srgbClr val="002060"/>
                </a:solidFill>
              </a:rPr>
              <a:t> </a:t>
            </a:r>
            <a:r>
              <a:rPr lang="en-US" sz="4400" dirty="0" err="1" smtClean="0">
                <a:solidFill>
                  <a:srgbClr val="002060"/>
                </a:solidFill>
              </a:rPr>
              <a:t>Govind</a:t>
            </a:r>
            <a:r>
              <a:rPr lang="en-US" sz="4400" dirty="0" smtClean="0">
                <a:solidFill>
                  <a:srgbClr val="002060"/>
                </a:solidFill>
              </a:rPr>
              <a:t> </a:t>
            </a:r>
            <a:r>
              <a:rPr lang="en-US" sz="4400" dirty="0" err="1" smtClean="0">
                <a:solidFill>
                  <a:srgbClr val="002060"/>
                </a:solidFill>
              </a:rPr>
              <a:t>Garge</a:t>
            </a:r>
            <a:r>
              <a:rPr lang="en-US" sz="4400" dirty="0" smtClean="0">
                <a:solidFill>
                  <a:srgbClr val="002060"/>
                </a:solidFill>
              </a:rPr>
              <a:t> Vs Special Land Acquisition officer (2011)8SCR829</a:t>
            </a:r>
          </a:p>
          <a:p>
            <a:pPr lvl="1" algn="just"/>
            <a:r>
              <a:rPr lang="en-US" sz="2900" dirty="0" smtClean="0"/>
              <a:t>The </a:t>
            </a:r>
            <a:r>
              <a:rPr lang="en-US" sz="2900" dirty="0"/>
              <a:t>provisions of Order XLI Rule 22 of the Code are akin to the provisions of the Limitation Act, 1963, i.e. when such provisions bar a remedy, by efflux of time, to one party, it gives consequential benefit to the opposite party. Before such vested benefit can be taken away, the Court has to strike a balance between respective rights of the parties on the plain reading of the statutory provision to meet the ends of justice. </a:t>
            </a:r>
            <a:endParaRPr lang="en-US" sz="2900" dirty="0" smtClean="0"/>
          </a:p>
          <a:p>
            <a:pPr lvl="1" algn="just"/>
            <a:r>
              <a:rPr lang="en-US" sz="2900" dirty="0"/>
              <a:t>29. In Justice G.P. Singh's Principles of Statutory Interpretation </a:t>
            </a:r>
            <a:r>
              <a:rPr lang="en-US" sz="2900" dirty="0" smtClean="0"/>
              <a:t>…, </a:t>
            </a:r>
            <a:r>
              <a:rPr lang="en-US" sz="2900" dirty="0"/>
              <a:t>the learned author while referring to judgments of different Courts states </a:t>
            </a:r>
            <a:r>
              <a:rPr lang="en-US" sz="2900" dirty="0" smtClean="0"/>
              <a:t>… </a:t>
            </a:r>
            <a:r>
              <a:rPr lang="en-US" sz="2900" dirty="0"/>
              <a:t>that procedural laws regulating proceedings in court are to be construed as to render justice wherever reasonably possible and to avoid injustice from a mistake of court. </a:t>
            </a:r>
            <a:r>
              <a:rPr lang="en-US" sz="2900" dirty="0" smtClean="0"/>
              <a:t>...</a:t>
            </a:r>
            <a:endParaRPr lang="en-US" sz="2900" dirty="0"/>
          </a:p>
          <a:p>
            <a:pPr lvl="1" algn="just"/>
            <a:r>
              <a:rPr lang="en-US" sz="2900" dirty="0"/>
              <a:t>30. The learned author while referring to the judgments of this Court in the case of </a:t>
            </a:r>
            <a:r>
              <a:rPr lang="en-US" sz="2900" dirty="0" err="1"/>
              <a:t>Sangram</a:t>
            </a:r>
            <a:r>
              <a:rPr lang="en-US" sz="2900" dirty="0"/>
              <a:t> Singh v. Election Tribunal, </a:t>
            </a:r>
            <a:r>
              <a:rPr lang="en-US" sz="2900" dirty="0" err="1"/>
              <a:t>Kotah</a:t>
            </a:r>
            <a:r>
              <a:rPr lang="en-US" sz="2900" dirty="0"/>
              <a:t> (1955) 2 SCR 1 recorded (at page 384) that "while considering the non-compliance with a procedural requirement, it has to be kept in view that such a requirement is designed to facilitate justice and further its ends and therefore, if the consequence of non-compliance is not provided, the requirement may be held to be directory..."</a:t>
            </a:r>
          </a:p>
          <a:p>
            <a:pPr lvl="1" algn="just"/>
            <a:r>
              <a:rPr lang="en-US" sz="2900" dirty="0"/>
              <a:t>31. This Court in the case of </a:t>
            </a:r>
            <a:r>
              <a:rPr lang="en-US" sz="2900" dirty="0" err="1"/>
              <a:t>Byram</a:t>
            </a:r>
            <a:r>
              <a:rPr lang="en-US" sz="2900" dirty="0"/>
              <a:t> </a:t>
            </a:r>
            <a:r>
              <a:rPr lang="en-US" sz="2900" dirty="0" err="1"/>
              <a:t>Pestonji</a:t>
            </a:r>
            <a:r>
              <a:rPr lang="en-US" sz="2900" dirty="0"/>
              <a:t> </a:t>
            </a:r>
            <a:r>
              <a:rPr lang="en-US" sz="2900" dirty="0" err="1"/>
              <a:t>Gariwala</a:t>
            </a:r>
            <a:r>
              <a:rPr lang="en-US" sz="2900" dirty="0"/>
              <a:t> v. Union Bank of India and Ors. </a:t>
            </a:r>
            <a:r>
              <a:rPr lang="en-US" sz="2900" dirty="0" smtClean="0"/>
              <a:t>(</a:t>
            </a:r>
            <a:r>
              <a:rPr lang="en-US" sz="2900" dirty="0"/>
              <a:t>1992) 1 SCC 31 referred to Crawford's Statutory Construction (</a:t>
            </a:r>
            <a:r>
              <a:rPr lang="en-US" sz="2900" dirty="0" err="1"/>
              <a:t>para</a:t>
            </a:r>
            <a:r>
              <a:rPr lang="en-US" sz="2900" dirty="0"/>
              <a:t> 254) to say that:</a:t>
            </a:r>
          </a:p>
          <a:p>
            <a:pPr lvl="1" algn="just"/>
            <a:r>
              <a:rPr lang="en-US" sz="2900" dirty="0"/>
              <a:t>Statutes relating to remedies and procedure must receive a liberal construction 'especially so as to secure a more effective, a speedier, a simpler, and a less expensive administration of law'.</a:t>
            </a:r>
          </a:p>
        </p:txBody>
      </p:sp>
      <p:sp>
        <p:nvSpPr>
          <p:cNvPr id="5" name="Date Placeholder 4"/>
          <p:cNvSpPr>
            <a:spLocks noGrp="1"/>
          </p:cNvSpPr>
          <p:nvPr>
            <p:ph type="dt" sz="half" idx="10"/>
          </p:nvPr>
        </p:nvSpPr>
        <p:spPr/>
        <p:txBody>
          <a:bodyPr/>
          <a:lstStyle/>
          <a:p>
            <a:fld id="{9E4AEE36-36D1-42C5-8C78-60FAD403F530}"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134</a:t>
            </a:fld>
            <a:endParaRPr lang="en-US"/>
          </a:p>
        </p:txBody>
      </p:sp>
    </p:spTree>
    <p:extLst>
      <p:ext uri="{BB962C8B-B14F-4D97-AF65-F5344CB8AC3E}">
        <p14:creationId xmlns:p14="http://schemas.microsoft.com/office/powerpoint/2010/main" val="66080804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latin typeface="Algerian" pitchFamily="82" charset="0"/>
              </a:rPr>
              <a:t>Procedures are handmaids of justice.</a:t>
            </a:r>
            <a:endParaRPr lang="en-US" dirty="0"/>
          </a:p>
        </p:txBody>
      </p:sp>
      <p:sp>
        <p:nvSpPr>
          <p:cNvPr id="3" name="Content Placeholder 2"/>
          <p:cNvSpPr>
            <a:spLocks noGrp="1"/>
          </p:cNvSpPr>
          <p:nvPr>
            <p:ph idx="1"/>
          </p:nvPr>
        </p:nvSpPr>
        <p:spPr/>
        <p:txBody>
          <a:bodyPr>
            <a:normAutofit/>
          </a:bodyPr>
          <a:lstStyle/>
          <a:p>
            <a:r>
              <a:rPr lang="en-US" sz="2600" dirty="0" err="1" smtClean="0">
                <a:solidFill>
                  <a:srgbClr val="002060"/>
                </a:solidFill>
              </a:rPr>
              <a:t>Sardar</a:t>
            </a:r>
            <a:r>
              <a:rPr lang="en-US" sz="2600" dirty="0" smtClean="0">
                <a:solidFill>
                  <a:srgbClr val="002060"/>
                </a:solidFill>
              </a:rPr>
              <a:t> </a:t>
            </a:r>
            <a:r>
              <a:rPr lang="en-US" sz="2600" dirty="0" err="1" smtClean="0">
                <a:solidFill>
                  <a:srgbClr val="002060"/>
                </a:solidFill>
              </a:rPr>
              <a:t>AmarjitSingh</a:t>
            </a:r>
            <a:r>
              <a:rPr lang="en-US" sz="2600" dirty="0" smtClean="0">
                <a:solidFill>
                  <a:srgbClr val="002060"/>
                </a:solidFill>
              </a:rPr>
              <a:t> </a:t>
            </a:r>
            <a:r>
              <a:rPr lang="en-US" sz="2600" dirty="0" err="1" smtClean="0">
                <a:solidFill>
                  <a:srgbClr val="002060"/>
                </a:solidFill>
              </a:rPr>
              <a:t>Kalra</a:t>
            </a:r>
            <a:r>
              <a:rPr lang="en-US" sz="2600" dirty="0" smtClean="0">
                <a:solidFill>
                  <a:srgbClr val="002060"/>
                </a:solidFill>
              </a:rPr>
              <a:t> Vs </a:t>
            </a:r>
            <a:r>
              <a:rPr lang="en-US" sz="2600" dirty="0" err="1" smtClean="0">
                <a:solidFill>
                  <a:srgbClr val="002060"/>
                </a:solidFill>
              </a:rPr>
              <a:t>Smt</a:t>
            </a:r>
            <a:r>
              <a:rPr lang="en-US" sz="2600" dirty="0" smtClean="0">
                <a:solidFill>
                  <a:srgbClr val="002060"/>
                </a:solidFill>
              </a:rPr>
              <a:t> </a:t>
            </a:r>
            <a:r>
              <a:rPr lang="en-US" sz="2600" dirty="0" err="1" smtClean="0">
                <a:solidFill>
                  <a:srgbClr val="002060"/>
                </a:solidFill>
              </a:rPr>
              <a:t>Pramod</a:t>
            </a:r>
            <a:r>
              <a:rPr lang="en-US" sz="2600" dirty="0" smtClean="0">
                <a:solidFill>
                  <a:srgbClr val="002060"/>
                </a:solidFill>
              </a:rPr>
              <a:t> Gupta [2002]SUPP5SCR350</a:t>
            </a:r>
          </a:p>
          <a:p>
            <a:pPr lvl="1" algn="just"/>
            <a:r>
              <a:rPr lang="en-US" b="1" dirty="0" smtClean="0"/>
              <a:t>…</a:t>
            </a:r>
            <a:r>
              <a:rPr lang="en-US" sz="2200" dirty="0" smtClean="0"/>
              <a:t>laws </a:t>
            </a:r>
            <a:r>
              <a:rPr lang="en-US" sz="2200" dirty="0"/>
              <a:t>of procedure are meant to regulate effectively, assist and aid the object of doing substantive and real Justice. Procedural laws must be liberally construed to really serve as handmaid of justice, make them workable and advance the ends of justice. Technical objections which tend to be stumbling blocks to defeat and deny substantial and effective justice should be strictly viewed for being discouraged, except where the mandate of the law inevitably necessitates it.</a:t>
            </a:r>
          </a:p>
        </p:txBody>
      </p:sp>
      <p:sp>
        <p:nvSpPr>
          <p:cNvPr id="5" name="Date Placeholder 4"/>
          <p:cNvSpPr>
            <a:spLocks noGrp="1"/>
          </p:cNvSpPr>
          <p:nvPr>
            <p:ph type="dt" sz="half" idx="10"/>
          </p:nvPr>
        </p:nvSpPr>
        <p:spPr/>
        <p:txBody>
          <a:bodyPr/>
          <a:lstStyle/>
          <a:p>
            <a:fld id="{B5A098E1-B793-4284-99D4-E1A45A5D0005}"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135</a:t>
            </a:fld>
            <a:endParaRPr lang="en-US"/>
          </a:p>
        </p:txBody>
      </p:sp>
    </p:spTree>
    <p:extLst>
      <p:ext uri="{BB962C8B-B14F-4D97-AF65-F5344CB8AC3E}">
        <p14:creationId xmlns:p14="http://schemas.microsoft.com/office/powerpoint/2010/main" val="3692043101"/>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4000" dirty="0" smtClean="0">
                <a:solidFill>
                  <a:srgbClr val="C00000"/>
                </a:solidFill>
                <a:latin typeface="Algerian" pitchFamily="82" charset="0"/>
              </a:rPr>
              <a:t>Miscellaneous</a:t>
            </a:r>
            <a:endParaRPr lang="en-US" sz="4000" dirty="0">
              <a:solidFill>
                <a:srgbClr val="C00000"/>
              </a:solidFill>
              <a:latin typeface="Algerian" pitchFamily="82" charset="0"/>
            </a:endParaRPr>
          </a:p>
        </p:txBody>
      </p:sp>
      <p:sp>
        <p:nvSpPr>
          <p:cNvPr id="3" name="Content Placeholder 2"/>
          <p:cNvSpPr>
            <a:spLocks noGrp="1"/>
          </p:cNvSpPr>
          <p:nvPr>
            <p:ph idx="1"/>
          </p:nvPr>
        </p:nvSpPr>
        <p:spPr>
          <a:xfrm>
            <a:off x="457200" y="1219200"/>
            <a:ext cx="8229600" cy="5638800"/>
          </a:xfrm>
        </p:spPr>
        <p:txBody>
          <a:bodyPr>
            <a:normAutofit/>
          </a:bodyPr>
          <a:lstStyle/>
          <a:p>
            <a:r>
              <a:rPr lang="en-US" dirty="0" err="1" smtClean="0">
                <a:solidFill>
                  <a:srgbClr val="002060"/>
                </a:solidFill>
              </a:rPr>
              <a:t>Smt</a:t>
            </a:r>
            <a:r>
              <a:rPr lang="en-US" dirty="0" smtClean="0">
                <a:solidFill>
                  <a:srgbClr val="002060"/>
                </a:solidFill>
              </a:rPr>
              <a:t> </a:t>
            </a:r>
            <a:r>
              <a:rPr lang="en-US" dirty="0" err="1" smtClean="0">
                <a:solidFill>
                  <a:srgbClr val="002060"/>
                </a:solidFill>
              </a:rPr>
              <a:t>Shalini</a:t>
            </a:r>
            <a:r>
              <a:rPr lang="en-US" dirty="0" smtClean="0">
                <a:solidFill>
                  <a:srgbClr val="002060"/>
                </a:solidFill>
              </a:rPr>
              <a:t> </a:t>
            </a:r>
            <a:r>
              <a:rPr lang="en-US" dirty="0" err="1" smtClean="0">
                <a:solidFill>
                  <a:srgbClr val="002060"/>
                </a:solidFill>
              </a:rPr>
              <a:t>Soni</a:t>
            </a:r>
            <a:r>
              <a:rPr lang="en-US" dirty="0" smtClean="0">
                <a:solidFill>
                  <a:srgbClr val="002060"/>
                </a:solidFill>
              </a:rPr>
              <a:t> Vs Union of India (1980)4SCC544</a:t>
            </a:r>
          </a:p>
          <a:p>
            <a:pPr lvl="1" algn="just"/>
            <a:r>
              <a:rPr lang="en-US" b="1" dirty="0"/>
              <a:t>It is an unwritten rule of the law, constitutional and administrative, that whenever a decision making function is entrusted to the subjective satisfaction of a statutory functionary, there is an implicit obligation to apply his mind to pertinent and proximate matters only eschewing the irrelevant and the remote.</a:t>
            </a:r>
            <a:r>
              <a:rPr lang="en-US" dirty="0"/>
              <a:t> </a:t>
            </a:r>
            <a:r>
              <a:rPr lang="en-US" u="sng" dirty="0"/>
              <a:t>Where there is further an express statutory obligation to communicate not merely the decision but the grounds on which the decision is founded, It is a necessary corollary that the grounds communicated, that is, the grounds so made known, should be seen to pertain to pertinent and proximate matters and should comprise all the constituent facts and materials that went in to make up the mind of the statutory functionary and not merely the inferential conclusions. </a:t>
            </a:r>
            <a:endParaRPr lang="en-US" dirty="0"/>
          </a:p>
        </p:txBody>
      </p:sp>
      <p:sp>
        <p:nvSpPr>
          <p:cNvPr id="5" name="Date Placeholder 4"/>
          <p:cNvSpPr>
            <a:spLocks noGrp="1"/>
          </p:cNvSpPr>
          <p:nvPr>
            <p:ph type="dt" sz="half" idx="10"/>
          </p:nvPr>
        </p:nvSpPr>
        <p:spPr/>
        <p:txBody>
          <a:bodyPr/>
          <a:lstStyle/>
          <a:p>
            <a:fld id="{ABC1A960-23FE-4EAE-9716-70C34F43C3D5}"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136</a:t>
            </a:fld>
            <a:endParaRPr lang="en-US"/>
          </a:p>
        </p:txBody>
      </p:sp>
    </p:spTree>
    <p:extLst>
      <p:ext uri="{BB962C8B-B14F-4D97-AF65-F5344CB8AC3E}">
        <p14:creationId xmlns:p14="http://schemas.microsoft.com/office/powerpoint/2010/main" val="795576601"/>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solidFill>
                  <a:srgbClr val="C00000"/>
                </a:solidFill>
                <a:latin typeface="Algerian" pitchFamily="82" charset="0"/>
              </a:rPr>
              <a:t>Miscellaneous</a:t>
            </a:r>
            <a:endParaRPr lang="en-US" dirty="0"/>
          </a:p>
        </p:txBody>
      </p:sp>
      <p:sp>
        <p:nvSpPr>
          <p:cNvPr id="3" name="Content Placeholder 2"/>
          <p:cNvSpPr>
            <a:spLocks noGrp="1"/>
          </p:cNvSpPr>
          <p:nvPr>
            <p:ph idx="1"/>
          </p:nvPr>
        </p:nvSpPr>
        <p:spPr>
          <a:xfrm>
            <a:off x="228600" y="1295400"/>
            <a:ext cx="8534400" cy="5410200"/>
          </a:xfrm>
        </p:spPr>
        <p:txBody>
          <a:bodyPr>
            <a:normAutofit fontScale="92500" lnSpcReduction="20000"/>
          </a:bodyPr>
          <a:lstStyle/>
          <a:p>
            <a:r>
              <a:rPr lang="en-US" dirty="0" smtClean="0">
                <a:solidFill>
                  <a:srgbClr val="002060"/>
                </a:solidFill>
              </a:rPr>
              <a:t>Union of India Vs M/s Jesus Sales Corporation (1996)4SCC69</a:t>
            </a:r>
          </a:p>
          <a:p>
            <a:pPr lvl="1" algn="just"/>
            <a:r>
              <a:rPr lang="en-US" dirty="0" smtClean="0"/>
              <a:t>5</a:t>
            </a:r>
            <a:r>
              <a:rPr lang="en-US" dirty="0"/>
              <a:t>. …It need not be pointed out that under different situations and conditions the requirement of compliance of the principles of natural justice vary. The courts cannot insist that under all circumstances and under different statutory provisions personal hearings have to be afforded to the persons concerned. If this principle of affording personal hearing is extended whenever statutory authorities are vested with the power to exercise discretion in connection with statutory appeals, it shall lead to chaotic conditions. </a:t>
            </a:r>
            <a:r>
              <a:rPr lang="en-US" dirty="0" smtClean="0"/>
              <a:t>… </a:t>
            </a:r>
            <a:r>
              <a:rPr lang="en-US" b="1" dirty="0"/>
              <a:t>When principles of natural justice require an opportunity to be heard before an adverse order is passed on any appeal or application, it does not in all circumstances mean a personal hearing. The requirement is complied with by affording an opportunity to the person concerned to present his case before such quasi-judicial authority who is expected to apply his judicial mind to the issues involved</a:t>
            </a:r>
            <a:r>
              <a:rPr lang="en-US" dirty="0" smtClean="0"/>
              <a:t>.</a:t>
            </a:r>
          </a:p>
          <a:p>
            <a:pPr lvl="1" algn="just"/>
            <a:r>
              <a:rPr lang="en-US" b="1" dirty="0"/>
              <a:t>In view of the settled position that whenever a statutory authority has to form an opinion on a question, it does not mean that it has to be formed in a subjective or casual manner. That opinion must be formed objectively on relevant considerations. Same is the position in respect of the exercise of discretion. </a:t>
            </a:r>
            <a:r>
              <a:rPr lang="en-US" dirty="0" smtClean="0"/>
              <a:t>…</a:t>
            </a:r>
            <a:endParaRPr lang="en-US" dirty="0"/>
          </a:p>
        </p:txBody>
      </p:sp>
      <p:sp>
        <p:nvSpPr>
          <p:cNvPr id="6" name="Date Placeholder 5"/>
          <p:cNvSpPr>
            <a:spLocks noGrp="1"/>
          </p:cNvSpPr>
          <p:nvPr>
            <p:ph type="dt" sz="half" idx="10"/>
          </p:nvPr>
        </p:nvSpPr>
        <p:spPr/>
        <p:txBody>
          <a:bodyPr/>
          <a:lstStyle/>
          <a:p>
            <a:fld id="{BB0D8C11-ACF1-4AA2-8422-B6D07B669FE4}"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137</a:t>
            </a:fld>
            <a:endParaRPr lang="en-US"/>
          </a:p>
        </p:txBody>
      </p:sp>
      <p:graphicFrame>
        <p:nvGraphicFramePr>
          <p:cNvPr id="5" name="Object 4"/>
          <p:cNvGraphicFramePr>
            <a:graphicFrameLocks noChangeAspect="1"/>
          </p:cNvGraphicFramePr>
          <p:nvPr/>
        </p:nvGraphicFramePr>
        <p:xfrm>
          <a:off x="2576513" y="1600200"/>
          <a:ext cx="3990975" cy="496887"/>
        </p:xfrm>
        <a:graphic>
          <a:graphicData uri="http://schemas.openxmlformats.org/presentationml/2006/ole">
            <mc:AlternateContent xmlns:mc="http://schemas.openxmlformats.org/markup-compatibility/2006">
              <mc:Choice xmlns:v="urn:schemas-microsoft-com:vml" Requires="v">
                <p:oleObj spid="_x0000_s2054" name="Packager Shell Object" showAsIcon="1" r:id="rId3" imgW="3990960" imgH="496800" progId="Package">
                  <p:embed/>
                </p:oleObj>
              </mc:Choice>
              <mc:Fallback>
                <p:oleObj name="Packager Shell Object" showAsIcon="1" r:id="rId3" imgW="3990960" imgH="496800" progId="Package">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6513" y="1600200"/>
                        <a:ext cx="3990975" cy="4968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300254486"/>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solidFill>
                  <a:srgbClr val="C00000"/>
                </a:solidFill>
                <a:latin typeface="Algerian" pitchFamily="82" charset="0"/>
              </a:rPr>
              <a:t>Important Judgment of Supreme Court On Electricity Matters</a:t>
            </a:r>
            <a:endParaRPr lang="en-US" sz="3600" dirty="0">
              <a:solidFill>
                <a:srgbClr val="C00000"/>
              </a:solidFill>
              <a:latin typeface="Algerian" pitchFamily="82" charset="0"/>
            </a:endParaRPr>
          </a:p>
        </p:txBody>
      </p:sp>
      <p:sp>
        <p:nvSpPr>
          <p:cNvPr id="3" name="Content Placeholder 2"/>
          <p:cNvSpPr>
            <a:spLocks noGrp="1"/>
          </p:cNvSpPr>
          <p:nvPr>
            <p:ph idx="1"/>
          </p:nvPr>
        </p:nvSpPr>
        <p:spPr/>
        <p:txBody>
          <a:bodyPr>
            <a:normAutofit/>
          </a:bodyPr>
          <a:lstStyle/>
          <a:p>
            <a:r>
              <a:rPr lang="en-US" dirty="0" smtClean="0"/>
              <a:t>PTC India Ltd Vs CERC</a:t>
            </a:r>
          </a:p>
          <a:p>
            <a:r>
              <a:rPr lang="en-US" dirty="0" smtClean="0"/>
              <a:t>MERC Vs Reliance Energy Limited  </a:t>
            </a:r>
          </a:p>
          <a:p>
            <a:r>
              <a:rPr lang="en-US" dirty="0" smtClean="0"/>
              <a:t>Tata Power Company Vs MERC</a:t>
            </a:r>
          </a:p>
          <a:p>
            <a:r>
              <a:rPr lang="en-US" dirty="0" smtClean="0"/>
              <a:t>Tata Power Company Vs MERC</a:t>
            </a:r>
          </a:p>
          <a:p>
            <a:r>
              <a:rPr lang="en-US" dirty="0" smtClean="0"/>
              <a:t>BEST Vs MERC</a:t>
            </a:r>
          </a:p>
          <a:p>
            <a:r>
              <a:rPr lang="en-US" dirty="0" err="1" smtClean="0"/>
              <a:t>Sesa</a:t>
            </a:r>
            <a:r>
              <a:rPr lang="en-US" dirty="0" smtClean="0"/>
              <a:t> </a:t>
            </a:r>
            <a:r>
              <a:rPr lang="en-US" dirty="0" err="1" smtClean="0"/>
              <a:t>Sterlite</a:t>
            </a:r>
            <a:r>
              <a:rPr lang="en-US" dirty="0" smtClean="0"/>
              <a:t> Vs OERC</a:t>
            </a:r>
          </a:p>
          <a:p>
            <a:r>
              <a:rPr lang="en-US" dirty="0" smtClean="0"/>
              <a:t>PSPCL Vs PSERC (</a:t>
            </a:r>
            <a:r>
              <a:rPr lang="en-US" dirty="0" err="1" smtClean="0"/>
              <a:t>Siel</a:t>
            </a:r>
            <a:r>
              <a:rPr lang="en-US" dirty="0" smtClean="0"/>
              <a:t> Judgment) </a:t>
            </a:r>
          </a:p>
          <a:p>
            <a:endParaRPr lang="en-US" dirty="0"/>
          </a:p>
        </p:txBody>
      </p:sp>
      <p:sp>
        <p:nvSpPr>
          <p:cNvPr id="5" name="Date Placeholder 4"/>
          <p:cNvSpPr>
            <a:spLocks noGrp="1"/>
          </p:cNvSpPr>
          <p:nvPr>
            <p:ph type="dt" sz="half" idx="10"/>
          </p:nvPr>
        </p:nvSpPr>
        <p:spPr/>
        <p:txBody>
          <a:bodyPr/>
          <a:lstStyle/>
          <a:p>
            <a:fld id="{1BA3A6A8-0D0D-44FC-A684-7D7CB818E296}"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138</a:t>
            </a:fld>
            <a:endParaRPr lang="en-US"/>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304800"/>
            <a:ext cx="7467600" cy="4873752"/>
          </a:xfrm>
        </p:spPr>
        <p:txBody>
          <a:bodyPr/>
          <a:lstStyle/>
          <a:p>
            <a:pPr algn="ctr">
              <a:buNone/>
            </a:pPr>
            <a:r>
              <a:rPr lang="en-US" dirty="0" smtClean="0">
                <a:solidFill>
                  <a:srgbClr val="C00000"/>
                </a:solidFill>
                <a:latin typeface="Algerian" pitchFamily="82" charset="0"/>
              </a:rPr>
              <a:t>Power Trading Corporation India Ltd.</a:t>
            </a:r>
          </a:p>
          <a:p>
            <a:pPr algn="ctr">
              <a:buNone/>
            </a:pPr>
            <a:r>
              <a:rPr lang="en-US" dirty="0" smtClean="0">
                <a:solidFill>
                  <a:srgbClr val="C00000"/>
                </a:solidFill>
                <a:latin typeface="Algerian" pitchFamily="82" charset="0"/>
              </a:rPr>
              <a:t>Vs </a:t>
            </a:r>
          </a:p>
          <a:p>
            <a:pPr algn="ctr">
              <a:buNone/>
            </a:pPr>
            <a:r>
              <a:rPr lang="en-US" dirty="0" smtClean="0">
                <a:solidFill>
                  <a:srgbClr val="C00000"/>
                </a:solidFill>
                <a:latin typeface="Algerian" pitchFamily="82" charset="0"/>
              </a:rPr>
              <a:t>Central Electricity Regulatory Commission</a:t>
            </a:r>
          </a:p>
          <a:p>
            <a:pPr algn="ctr">
              <a:buNone/>
            </a:pPr>
            <a:endParaRPr lang="en-US" dirty="0" smtClean="0">
              <a:solidFill>
                <a:srgbClr val="C00000"/>
              </a:solidFill>
              <a:latin typeface="Algerian" pitchFamily="82" charset="0"/>
            </a:endParaRPr>
          </a:p>
          <a:p>
            <a:pPr>
              <a:buNone/>
            </a:pPr>
            <a:r>
              <a:rPr lang="en-US" dirty="0" smtClean="0">
                <a:solidFill>
                  <a:srgbClr val="C00000"/>
                </a:solidFill>
                <a:latin typeface="Algerian" pitchFamily="82" charset="0"/>
              </a:rPr>
              <a:t>Bench: 	</a:t>
            </a:r>
            <a:r>
              <a:rPr lang="en-US" dirty="0" smtClean="0"/>
              <a:t>K. G. </a:t>
            </a:r>
            <a:r>
              <a:rPr lang="en-US" dirty="0" err="1" smtClean="0"/>
              <a:t>Balakrishnan</a:t>
            </a:r>
            <a:r>
              <a:rPr lang="en-US" dirty="0" smtClean="0"/>
              <a:t>, C.J.I.,</a:t>
            </a:r>
          </a:p>
          <a:p>
            <a:pPr>
              <a:buNone/>
            </a:pPr>
            <a:r>
              <a:rPr lang="en-US" dirty="0" smtClean="0"/>
              <a:t>			S. H. </a:t>
            </a:r>
            <a:r>
              <a:rPr lang="en-US" dirty="0" err="1" smtClean="0"/>
              <a:t>Kapadia</a:t>
            </a:r>
            <a:r>
              <a:rPr lang="en-US" dirty="0" smtClean="0"/>
              <a:t> , </a:t>
            </a:r>
          </a:p>
          <a:p>
            <a:pPr>
              <a:buNone/>
            </a:pPr>
            <a:r>
              <a:rPr lang="en-US" dirty="0" smtClean="0"/>
              <a:t>			R. V. </a:t>
            </a:r>
            <a:r>
              <a:rPr lang="en-US" dirty="0" err="1" smtClean="0"/>
              <a:t>Raveendran</a:t>
            </a:r>
            <a:r>
              <a:rPr lang="en-US" dirty="0" smtClean="0"/>
              <a:t>,</a:t>
            </a:r>
          </a:p>
          <a:p>
            <a:pPr>
              <a:buNone/>
            </a:pPr>
            <a:r>
              <a:rPr lang="en-US" dirty="0" smtClean="0"/>
              <a:t>			B. </a:t>
            </a:r>
            <a:r>
              <a:rPr lang="en-US" dirty="0" err="1" smtClean="0"/>
              <a:t>Sudershan</a:t>
            </a:r>
            <a:r>
              <a:rPr lang="en-US" dirty="0" smtClean="0"/>
              <a:t> Reddy and </a:t>
            </a:r>
          </a:p>
          <a:p>
            <a:pPr>
              <a:buNone/>
            </a:pPr>
            <a:r>
              <a:rPr lang="en-US" dirty="0" smtClean="0"/>
              <a:t>			P. </a:t>
            </a:r>
            <a:r>
              <a:rPr lang="en-US" dirty="0" err="1" smtClean="0"/>
              <a:t>Sathasivam</a:t>
            </a:r>
            <a:r>
              <a:rPr lang="en-US" dirty="0" smtClean="0"/>
              <a:t> , JJ.</a:t>
            </a:r>
          </a:p>
          <a:p>
            <a:pPr>
              <a:buNone/>
            </a:pPr>
            <a:r>
              <a:rPr lang="en-US" dirty="0" err="1" smtClean="0">
                <a:solidFill>
                  <a:srgbClr val="C00000"/>
                </a:solidFill>
                <a:latin typeface="Algerian" pitchFamily="82" charset="0"/>
              </a:rPr>
              <a:t>DaTe</a:t>
            </a:r>
            <a:r>
              <a:rPr lang="en-US" dirty="0" smtClean="0">
                <a:solidFill>
                  <a:srgbClr val="C00000"/>
                </a:solidFill>
                <a:latin typeface="Algerian" pitchFamily="82" charset="0"/>
              </a:rPr>
              <a:t>:		15.3.2010</a:t>
            </a:r>
            <a:endParaRPr lang="en-US" dirty="0">
              <a:solidFill>
                <a:srgbClr val="C00000"/>
              </a:solidFill>
              <a:latin typeface="Algerian" pitchFamily="82" charset="0"/>
            </a:endParaRPr>
          </a:p>
        </p:txBody>
      </p:sp>
      <p:sp>
        <p:nvSpPr>
          <p:cNvPr id="5" name="Date Placeholder 4"/>
          <p:cNvSpPr>
            <a:spLocks noGrp="1"/>
          </p:cNvSpPr>
          <p:nvPr>
            <p:ph type="dt" sz="half" idx="10"/>
          </p:nvPr>
        </p:nvSpPr>
        <p:spPr/>
        <p:txBody>
          <a:bodyPr/>
          <a:lstStyle/>
          <a:p>
            <a:fld id="{8F9393DC-CE29-4102-868D-95FCB0814FC1}"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139</a:t>
            </a:fld>
            <a:endParaRPr lang="en-US"/>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solidFill>
                  <a:srgbClr val="C00000"/>
                </a:solidFill>
                <a:latin typeface="Algerian" pitchFamily="82" charset="0"/>
              </a:rPr>
              <a:t>Directions </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219200"/>
            <a:ext cx="8229600" cy="4906963"/>
          </a:xfrm>
        </p:spPr>
        <p:txBody>
          <a:bodyPr>
            <a:normAutofit lnSpcReduction="10000"/>
          </a:bodyPr>
          <a:lstStyle/>
          <a:p>
            <a:pPr lvl="0" algn="just"/>
            <a:r>
              <a:rPr lang="en-IN" dirty="0" smtClean="0">
                <a:solidFill>
                  <a:srgbClr val="002060"/>
                </a:solidFill>
              </a:rPr>
              <a:t>Every State Commission has to ensure that Annual Performance Review, true-up of past expenses and Annual Revenue Requirement and tariff determination is conducted year to year basis as per the time schedule specified in the Regulations.</a:t>
            </a:r>
            <a:endParaRPr lang="en-US" dirty="0" smtClean="0">
              <a:solidFill>
                <a:srgbClr val="002060"/>
              </a:solidFill>
            </a:endParaRPr>
          </a:p>
          <a:p>
            <a:pPr algn="just"/>
            <a:r>
              <a:rPr lang="en-IN" dirty="0" smtClean="0"/>
              <a:t>It should be the endeavour of every State Commission to see that the tariff for the financial year is decided before 1</a:t>
            </a:r>
            <a:r>
              <a:rPr lang="en-IN" baseline="30000" dirty="0" smtClean="0"/>
              <a:t>st</a:t>
            </a:r>
            <a:r>
              <a:rPr lang="en-IN" dirty="0" smtClean="0"/>
              <a:t> April of the tariff year.</a:t>
            </a:r>
          </a:p>
          <a:p>
            <a:pPr algn="just"/>
            <a:r>
              <a:rPr lang="en-IN" dirty="0" smtClean="0">
                <a:solidFill>
                  <a:srgbClr val="002060"/>
                </a:solidFill>
              </a:rPr>
              <a:t>In the event of a delay in filing of the ARR truing-up and Annual Performance Review, beyond 31</a:t>
            </a:r>
            <a:r>
              <a:rPr lang="en-IN" baseline="30000" dirty="0" smtClean="0">
                <a:solidFill>
                  <a:srgbClr val="002060"/>
                </a:solidFill>
              </a:rPr>
              <a:t>st</a:t>
            </a:r>
            <a:r>
              <a:rPr lang="en-IN" dirty="0" smtClean="0">
                <a:solidFill>
                  <a:srgbClr val="002060"/>
                </a:solidFill>
              </a:rPr>
              <a:t> December, the State Commission must initiate </a:t>
            </a:r>
            <a:r>
              <a:rPr lang="en-IN" dirty="0" err="1" smtClean="0">
                <a:solidFill>
                  <a:srgbClr val="002060"/>
                </a:solidFill>
              </a:rPr>
              <a:t>suo-moto</a:t>
            </a:r>
            <a:r>
              <a:rPr lang="en-IN" dirty="0" smtClean="0">
                <a:solidFill>
                  <a:srgbClr val="002060"/>
                </a:solidFill>
              </a:rPr>
              <a:t> proceedings for tariff determination in accordance with Section 64 of the Act read with clause 8.1 (7) of the Tariff Policy.</a:t>
            </a:r>
          </a:p>
          <a:p>
            <a:pPr algn="just"/>
            <a:endParaRPr lang="en-US" dirty="0"/>
          </a:p>
        </p:txBody>
      </p:sp>
      <p:sp>
        <p:nvSpPr>
          <p:cNvPr id="4" name="Date Placeholder 3"/>
          <p:cNvSpPr>
            <a:spLocks noGrp="1"/>
          </p:cNvSpPr>
          <p:nvPr>
            <p:ph type="dt" sz="half" idx="10"/>
          </p:nvPr>
        </p:nvSpPr>
        <p:spPr/>
        <p:txBody>
          <a:bodyPr/>
          <a:lstStyle/>
          <a:p>
            <a:fld id="{CAB6FFD2-9405-4A7C-A233-3BECF69AF170}"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14</a:t>
            </a:fld>
            <a:endParaRPr lang="en-US"/>
          </a:p>
        </p:txBody>
      </p:sp>
    </p:spTree>
    <p:extLst>
      <p:ext uri="{BB962C8B-B14F-4D97-AF65-F5344CB8AC3E}">
        <p14:creationId xmlns:p14="http://schemas.microsoft.com/office/powerpoint/2010/main" val="1867182897"/>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563562"/>
          </a:xfrm>
        </p:spPr>
        <p:txBody>
          <a:bodyPr>
            <a:normAutofit fontScale="90000"/>
          </a:bodyPr>
          <a:lstStyle/>
          <a:p>
            <a:r>
              <a:rPr lang="en-US" dirty="0" smtClean="0">
                <a:solidFill>
                  <a:srgbClr val="C00000"/>
                </a:solidFill>
                <a:latin typeface="Algerian" pitchFamily="82" charset="0"/>
              </a:rPr>
              <a:t>Facts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219200"/>
            <a:ext cx="8229600" cy="5181600"/>
          </a:xfrm>
        </p:spPr>
        <p:txBody>
          <a:bodyPr>
            <a:normAutofit/>
          </a:bodyPr>
          <a:lstStyle/>
          <a:p>
            <a:pPr algn="just"/>
            <a:r>
              <a:rPr lang="en-US" dirty="0"/>
              <a:t>In this </a:t>
            </a:r>
            <a:r>
              <a:rPr lang="en-US" dirty="0" smtClean="0"/>
              <a:t>civil appeal, the appellants </a:t>
            </a:r>
            <a:r>
              <a:rPr lang="en-US" dirty="0"/>
              <a:t>had challenged the </a:t>
            </a:r>
            <a:r>
              <a:rPr lang="en-US" dirty="0" err="1"/>
              <a:t>vires</a:t>
            </a:r>
            <a:r>
              <a:rPr lang="en-US" dirty="0"/>
              <a:t> of the Central Electricity Regulatory Commission (Fixation of Trading Margin) Regulations, 2006 as null and void before the Appellate Tribunal for Electricity and had prayed for quashing of the said Regulations. </a:t>
            </a:r>
            <a:endParaRPr lang="en-US" dirty="0" smtClean="0"/>
          </a:p>
          <a:p>
            <a:pPr algn="just"/>
            <a:endParaRPr lang="en-US" dirty="0" smtClean="0"/>
          </a:p>
          <a:p>
            <a:pPr algn="just"/>
            <a:r>
              <a:rPr lang="en-US" dirty="0" smtClean="0"/>
              <a:t>The </a:t>
            </a:r>
            <a:r>
              <a:rPr lang="en-US" dirty="0"/>
              <a:t>Tribunal, however, dismissed the appeals holding that </a:t>
            </a:r>
            <a:r>
              <a:rPr lang="en-US" dirty="0" smtClean="0"/>
              <a:t>it does not have </a:t>
            </a:r>
            <a:r>
              <a:rPr lang="en-US" dirty="0"/>
              <a:t>jurisdiction </a:t>
            </a:r>
            <a:r>
              <a:rPr lang="en-US" dirty="0" smtClean="0"/>
              <a:t>to look in to the </a:t>
            </a:r>
            <a:r>
              <a:rPr lang="en-US" dirty="0" err="1" smtClean="0"/>
              <a:t>vires</a:t>
            </a:r>
            <a:r>
              <a:rPr lang="en-US" dirty="0" smtClean="0"/>
              <a:t> of the Regulations. The </a:t>
            </a:r>
            <a:r>
              <a:rPr lang="en-US" dirty="0"/>
              <a:t>Tribunal held that the appropriate course of action for the appellants is to proceed by way of judicial review under the Constitution.</a:t>
            </a:r>
          </a:p>
          <a:p>
            <a:pPr algn="just"/>
            <a:endParaRPr lang="en-US" dirty="0"/>
          </a:p>
        </p:txBody>
      </p:sp>
      <p:sp>
        <p:nvSpPr>
          <p:cNvPr id="5" name="Date Placeholder 4"/>
          <p:cNvSpPr>
            <a:spLocks noGrp="1"/>
          </p:cNvSpPr>
          <p:nvPr>
            <p:ph type="dt" sz="half" idx="10"/>
          </p:nvPr>
        </p:nvSpPr>
        <p:spPr/>
        <p:txBody>
          <a:bodyPr/>
          <a:lstStyle/>
          <a:p>
            <a:fld id="{EA49602B-7B8E-4E74-B901-F2611166F433}"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140</a:t>
            </a:fld>
            <a:endParaRPr lang="en-US"/>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dirty="0">
                <a:solidFill>
                  <a:srgbClr val="C00000"/>
                </a:solidFill>
                <a:latin typeface="Algerian" pitchFamily="82" charset="0"/>
              </a:rPr>
              <a:t>QUESTIONS OF LAW</a:t>
            </a:r>
          </a:p>
        </p:txBody>
      </p:sp>
      <p:sp>
        <p:nvSpPr>
          <p:cNvPr id="3" name="Content Placeholder 2"/>
          <p:cNvSpPr>
            <a:spLocks noGrp="1"/>
          </p:cNvSpPr>
          <p:nvPr>
            <p:ph idx="1"/>
          </p:nvPr>
        </p:nvSpPr>
        <p:spPr>
          <a:xfrm>
            <a:off x="457200" y="1066800"/>
            <a:ext cx="8229600" cy="5638800"/>
          </a:xfrm>
        </p:spPr>
        <p:txBody>
          <a:bodyPr>
            <a:normAutofit/>
          </a:bodyPr>
          <a:lstStyle/>
          <a:p>
            <a:pPr algn="just">
              <a:buNone/>
            </a:pPr>
            <a:r>
              <a:rPr lang="en-US" dirty="0" smtClean="0"/>
              <a:t>	(</a:t>
            </a:r>
            <a:r>
              <a:rPr lang="en-US" dirty="0" err="1"/>
              <a:t>i</a:t>
            </a:r>
            <a:r>
              <a:rPr lang="en-US" dirty="0"/>
              <a:t>) Whether the Appellate Tribunal constituted under the Electricity Act, 2003 </a:t>
            </a:r>
            <a:r>
              <a:rPr lang="en-US" dirty="0" smtClean="0"/>
              <a:t>has </a:t>
            </a:r>
            <a:r>
              <a:rPr lang="en-US" dirty="0"/>
              <a:t>jurisdiction under Section 111 to examine the validity of Central Electricity Regulatory Commission (Fixation of Trading Margin) Regulations, 2006 framed in exercise of power conferred under Section 178 of the 2003 Act</a:t>
            </a:r>
            <a:r>
              <a:rPr lang="en-US" dirty="0" smtClean="0"/>
              <a:t>?</a:t>
            </a:r>
          </a:p>
          <a:p>
            <a:pPr algn="just">
              <a:buNone/>
            </a:pPr>
            <a:endParaRPr lang="en-US" dirty="0"/>
          </a:p>
          <a:p>
            <a:pPr>
              <a:buNone/>
            </a:pPr>
            <a:r>
              <a:rPr lang="en-US" dirty="0" smtClean="0"/>
              <a:t>	(</a:t>
            </a:r>
            <a:r>
              <a:rPr lang="en-US" dirty="0"/>
              <a:t>ii) Whether Parliament has conferred power of judicial review </a:t>
            </a:r>
            <a:r>
              <a:rPr lang="en-US" dirty="0" smtClean="0"/>
              <a:t>(writ jurisdiction) on </a:t>
            </a:r>
            <a:r>
              <a:rPr lang="en-US" dirty="0"/>
              <a:t>the Appellate Tribunal for Electricity under Section 121 of the 2003 Act</a:t>
            </a:r>
            <a:r>
              <a:rPr lang="en-US" dirty="0" smtClean="0"/>
              <a:t>?</a:t>
            </a:r>
          </a:p>
          <a:p>
            <a:pPr>
              <a:buNone/>
            </a:pPr>
            <a:endParaRPr lang="en-US" dirty="0"/>
          </a:p>
          <a:p>
            <a:pPr>
              <a:buNone/>
            </a:pPr>
            <a:r>
              <a:rPr lang="en-US" dirty="0" smtClean="0"/>
              <a:t>	(</a:t>
            </a:r>
            <a:r>
              <a:rPr lang="en-US" dirty="0"/>
              <a:t>iii) Whether capping of trading margins could be done by the CERC </a:t>
            </a:r>
            <a:r>
              <a:rPr lang="en-US" dirty="0" smtClean="0"/>
              <a:t>by </a:t>
            </a:r>
            <a:r>
              <a:rPr lang="en-US" dirty="0"/>
              <a:t>making a Regulation in that regard under Section 178 of the 2003 Act?</a:t>
            </a:r>
          </a:p>
          <a:p>
            <a:endParaRPr lang="en-US" dirty="0"/>
          </a:p>
        </p:txBody>
      </p:sp>
      <p:sp>
        <p:nvSpPr>
          <p:cNvPr id="5" name="Date Placeholder 4"/>
          <p:cNvSpPr>
            <a:spLocks noGrp="1"/>
          </p:cNvSpPr>
          <p:nvPr>
            <p:ph type="dt" sz="half" idx="10"/>
          </p:nvPr>
        </p:nvSpPr>
        <p:spPr/>
        <p:txBody>
          <a:bodyPr/>
          <a:lstStyle/>
          <a:p>
            <a:fld id="{36ED3617-9FFE-4CF2-BB9B-976DC99589C5}"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141</a:t>
            </a:fld>
            <a:endParaRPr lang="en-US"/>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solidFill>
                  <a:srgbClr val="C00000"/>
                </a:solidFill>
                <a:latin typeface="Algerian" pitchFamily="82" charset="0"/>
              </a:rPr>
              <a:t>Whether capping of trading margins could be done by the CERC by making a Regulation in that regard under Section 178 of the 2003 Act?</a:t>
            </a:r>
            <a:endParaRPr lang="en-US" sz="2400" dirty="0">
              <a:solidFill>
                <a:srgbClr val="C00000"/>
              </a:solidFill>
              <a:latin typeface="Algerian" pitchFamily="82" charset="0"/>
            </a:endParaRPr>
          </a:p>
        </p:txBody>
      </p:sp>
      <p:sp>
        <p:nvSpPr>
          <p:cNvPr id="3" name="Content Placeholder 2"/>
          <p:cNvSpPr>
            <a:spLocks noGrp="1"/>
          </p:cNvSpPr>
          <p:nvPr>
            <p:ph idx="1"/>
          </p:nvPr>
        </p:nvSpPr>
        <p:spPr/>
        <p:txBody>
          <a:bodyPr>
            <a:normAutofit/>
          </a:bodyPr>
          <a:lstStyle/>
          <a:p>
            <a:pPr algn="just"/>
            <a:r>
              <a:rPr lang="en-US" dirty="0" smtClean="0"/>
              <a:t>Law </a:t>
            </a:r>
            <a:r>
              <a:rPr lang="en-US" dirty="0"/>
              <a:t>comes into existence not only through legislation but also by regulation and litigation. Laws from all three sources are binding. According to </a:t>
            </a:r>
            <a:r>
              <a:rPr lang="en-US" i="1" dirty="0"/>
              <a:t>Professor Wade</a:t>
            </a:r>
            <a:r>
              <a:rPr lang="en-US" dirty="0"/>
              <a:t>, "between legislative and administrative functions we have regulatory functions". A statutory instrument, such as a rule or regulation, emanates from the exercise of delegated legislative power which is a part of administrative process resembling enactment of law by the legislature whereas a quasi-judicial order comes from adjudication which is also part of administrative process resembling a judicial decision by a court of law</a:t>
            </a:r>
            <a:r>
              <a:rPr lang="en-US" dirty="0" smtClean="0"/>
              <a:t>.</a:t>
            </a:r>
          </a:p>
        </p:txBody>
      </p:sp>
      <p:sp>
        <p:nvSpPr>
          <p:cNvPr id="5" name="Date Placeholder 4"/>
          <p:cNvSpPr>
            <a:spLocks noGrp="1"/>
          </p:cNvSpPr>
          <p:nvPr>
            <p:ph type="dt" sz="half" idx="10"/>
          </p:nvPr>
        </p:nvSpPr>
        <p:spPr/>
        <p:txBody>
          <a:bodyPr/>
          <a:lstStyle/>
          <a:p>
            <a:fld id="{7C4E90A8-3661-402B-AD7A-CDA9BF509535}"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142</a:t>
            </a:fld>
            <a:endParaRPr lang="en-US"/>
          </a:p>
        </p:txBody>
      </p:sp>
    </p:spTree>
  </p:cSld>
  <p:clrMapOvr>
    <a:masterClrMapping/>
  </p:clrMapOvr>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2400" dirty="0" smtClean="0">
                <a:solidFill>
                  <a:srgbClr val="C00000"/>
                </a:solidFill>
                <a:latin typeface="Algerian" pitchFamily="82" charset="0"/>
              </a:rPr>
              <a:t>Whether capping of trading margins could be done by the CERC by making a Regulation in that regard under Section 178 of the 2003 Act?</a:t>
            </a:r>
            <a:endParaRPr lang="en-US" sz="2400" dirty="0">
              <a:solidFill>
                <a:srgbClr val="C00000"/>
              </a:solidFill>
              <a:latin typeface="Algerian" pitchFamily="82" charset="0"/>
            </a:endParaRPr>
          </a:p>
        </p:txBody>
      </p:sp>
      <p:sp>
        <p:nvSpPr>
          <p:cNvPr id="3" name="Content Placeholder 2"/>
          <p:cNvSpPr>
            <a:spLocks noGrp="1"/>
          </p:cNvSpPr>
          <p:nvPr>
            <p:ph idx="1"/>
          </p:nvPr>
        </p:nvSpPr>
        <p:spPr/>
        <p:txBody>
          <a:bodyPr>
            <a:normAutofit/>
          </a:bodyPr>
          <a:lstStyle/>
          <a:p>
            <a:pPr algn="just"/>
            <a:r>
              <a:rPr lang="en-US" dirty="0" smtClean="0"/>
              <a:t>Price </a:t>
            </a:r>
            <a:r>
              <a:rPr lang="en-US" dirty="0"/>
              <a:t>fixation exercise is really legislative in character, unless by the terms of a particular statute it is made quasi-judicial as in the case of Tariff fixation under Section 62 made appealable under Section 111 of the 2003 </a:t>
            </a:r>
            <a:r>
              <a:rPr lang="en-US" dirty="0" smtClean="0"/>
              <a:t>Act.</a:t>
            </a:r>
            <a:endParaRPr lang="en-US" dirty="0"/>
          </a:p>
        </p:txBody>
      </p:sp>
      <p:sp>
        <p:nvSpPr>
          <p:cNvPr id="5" name="Date Placeholder 4"/>
          <p:cNvSpPr>
            <a:spLocks noGrp="1"/>
          </p:cNvSpPr>
          <p:nvPr>
            <p:ph type="dt" sz="half" idx="10"/>
          </p:nvPr>
        </p:nvSpPr>
        <p:spPr/>
        <p:txBody>
          <a:bodyPr/>
          <a:lstStyle/>
          <a:p>
            <a:fld id="{532814E5-6643-405D-A594-DCC1FB551BC8}"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143</a:t>
            </a:fld>
            <a:endParaRPr lang="en-US"/>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304800"/>
            <a:ext cx="8229600" cy="1143000"/>
          </a:xfrm>
        </p:spPr>
        <p:txBody>
          <a:bodyPr>
            <a:normAutofit fontScale="90000"/>
          </a:bodyPr>
          <a:lstStyle/>
          <a:p>
            <a:r>
              <a:rPr lang="en-US" sz="2700" dirty="0" smtClean="0">
                <a:solidFill>
                  <a:srgbClr val="C00000"/>
                </a:solidFill>
                <a:latin typeface="Algerian" pitchFamily="82" charset="0"/>
              </a:rPr>
              <a:t>Whether capping of trading margins could be done by the CERC by making a Regulation in that regard under Section 178 of the 2003 Act?</a:t>
            </a:r>
            <a:endParaRPr lang="en-US" sz="2700" dirty="0"/>
          </a:p>
        </p:txBody>
      </p:sp>
      <p:sp>
        <p:nvSpPr>
          <p:cNvPr id="3" name="Content Placeholder 2"/>
          <p:cNvSpPr>
            <a:spLocks noGrp="1"/>
          </p:cNvSpPr>
          <p:nvPr>
            <p:ph idx="1"/>
          </p:nvPr>
        </p:nvSpPr>
        <p:spPr/>
        <p:txBody>
          <a:bodyPr>
            <a:normAutofit/>
          </a:bodyPr>
          <a:lstStyle/>
          <a:p>
            <a:pPr algn="just"/>
            <a:r>
              <a:rPr lang="en-US" dirty="0"/>
              <a:t>In the case of </a:t>
            </a:r>
            <a:r>
              <a:rPr lang="en-US" dirty="0" err="1"/>
              <a:t>Narinder</a:t>
            </a:r>
            <a:r>
              <a:rPr lang="en-US" dirty="0"/>
              <a:t> </a:t>
            </a:r>
            <a:r>
              <a:rPr lang="en-US" dirty="0" err="1"/>
              <a:t>Chand</a:t>
            </a:r>
            <a:r>
              <a:rPr lang="en-US" dirty="0"/>
              <a:t> Hem Raj and Ors. v. Lt. Governor, Administrator, Union Territory, Himachal Pradesh and Ors. reported in </a:t>
            </a:r>
            <a:r>
              <a:rPr lang="en-US" dirty="0" smtClean="0"/>
              <a:t>(</a:t>
            </a:r>
            <a:r>
              <a:rPr lang="en-US" dirty="0"/>
              <a:t>1971) 2 SCC </a:t>
            </a:r>
            <a:r>
              <a:rPr lang="en-US" dirty="0" smtClean="0"/>
              <a:t>747 </a:t>
            </a:r>
            <a:r>
              <a:rPr lang="en-US" dirty="0"/>
              <a:t>it has been </a:t>
            </a:r>
            <a:r>
              <a:rPr lang="en-US" dirty="0" smtClean="0"/>
              <a:t>held </a:t>
            </a:r>
            <a:r>
              <a:rPr lang="en-US" dirty="0"/>
              <a:t>that </a:t>
            </a:r>
            <a:r>
              <a:rPr lang="en-US" b="1" dirty="0"/>
              <a:t>no court can direct a subordinate legislative body or the legislature to enact a law or to modify the existing law and if Courts cannot so direct, much less the Tribunal, unless power to annul or modify is expressly given to it.</a:t>
            </a:r>
          </a:p>
        </p:txBody>
      </p:sp>
      <p:sp>
        <p:nvSpPr>
          <p:cNvPr id="5" name="Date Placeholder 4"/>
          <p:cNvSpPr>
            <a:spLocks noGrp="1"/>
          </p:cNvSpPr>
          <p:nvPr>
            <p:ph type="dt" sz="half" idx="10"/>
          </p:nvPr>
        </p:nvSpPr>
        <p:spPr/>
        <p:txBody>
          <a:bodyPr/>
          <a:lstStyle/>
          <a:p>
            <a:fld id="{ABFEFB7F-96B6-4400-8B44-89B76D5BE937}"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144</a:t>
            </a:fld>
            <a:endParaRPr lang="en-US"/>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400" dirty="0" smtClean="0">
                <a:solidFill>
                  <a:srgbClr val="C00000"/>
                </a:solidFill>
                <a:latin typeface="Algerian" pitchFamily="82" charset="0"/>
              </a:rPr>
              <a:t>Whether capping of trading margins could be done by the CERC by making a Regulation in that regard under Section 178 of the 2003 Act?</a:t>
            </a:r>
            <a:endParaRPr lang="en-US" sz="2400" dirty="0"/>
          </a:p>
        </p:txBody>
      </p:sp>
      <p:sp>
        <p:nvSpPr>
          <p:cNvPr id="3" name="Content Placeholder 2"/>
          <p:cNvSpPr>
            <a:spLocks noGrp="1"/>
          </p:cNvSpPr>
          <p:nvPr>
            <p:ph idx="1"/>
          </p:nvPr>
        </p:nvSpPr>
        <p:spPr>
          <a:xfrm>
            <a:off x="228600" y="1600200"/>
            <a:ext cx="8686800" cy="5029200"/>
          </a:xfrm>
        </p:spPr>
        <p:txBody>
          <a:bodyPr>
            <a:normAutofit lnSpcReduction="10000"/>
          </a:bodyPr>
          <a:lstStyle/>
          <a:p>
            <a:pPr algn="just"/>
            <a:r>
              <a:rPr lang="en-US" dirty="0" smtClean="0"/>
              <a:t>To </a:t>
            </a:r>
            <a:r>
              <a:rPr lang="en-US" dirty="0"/>
              <a:t>regulate is an exercise which is different from making of the regulations. However, making of a regulation under Section 178 is not a pre-condition to the Central Commission taking any steps/measures under Section 79(1). As stated, if there is a regulation, then the measure under Section 79(1) has to be in conformity with such regulation under Section 178. </a:t>
            </a:r>
            <a:endParaRPr lang="en-US" dirty="0" smtClean="0"/>
          </a:p>
          <a:p>
            <a:pPr algn="just"/>
            <a:r>
              <a:rPr lang="en-US" dirty="0" smtClean="0"/>
              <a:t>For </a:t>
            </a:r>
            <a:r>
              <a:rPr lang="en-US" dirty="0"/>
              <a:t>example, under Section 79(1)(g) the Central Commission is required to levy fees for the purpose of the 2003 Act. An Order imposing regulatory fees could be passed even in the absence of a regulation under Section 178. If the levy is unreasonable, it could be the subject matter of challenge before the Appellate Authority under Section 111 as the levy is imposed by an Order/decision making process. </a:t>
            </a:r>
            <a:endParaRPr lang="en-US" dirty="0" smtClean="0"/>
          </a:p>
        </p:txBody>
      </p:sp>
      <p:sp>
        <p:nvSpPr>
          <p:cNvPr id="5" name="Date Placeholder 4"/>
          <p:cNvSpPr>
            <a:spLocks noGrp="1"/>
          </p:cNvSpPr>
          <p:nvPr>
            <p:ph type="dt" sz="half" idx="10"/>
          </p:nvPr>
        </p:nvSpPr>
        <p:spPr/>
        <p:txBody>
          <a:bodyPr/>
          <a:lstStyle/>
          <a:p>
            <a:fld id="{CFB3EFB2-49CF-4DC7-9A84-30B725DF8B74}"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145</a:t>
            </a:fld>
            <a:endParaRPr lang="en-US"/>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400" dirty="0" smtClean="0">
                <a:solidFill>
                  <a:srgbClr val="C00000"/>
                </a:solidFill>
                <a:latin typeface="Algerian" pitchFamily="82" charset="0"/>
              </a:rPr>
              <a:t>Whether capping of trading margins could be done by the CERC by making a Regulation in that regard under Section 178 of the 2003 Act?</a:t>
            </a:r>
            <a:endParaRPr lang="en-US" sz="2400" dirty="0"/>
          </a:p>
        </p:txBody>
      </p:sp>
      <p:sp>
        <p:nvSpPr>
          <p:cNvPr id="3" name="Content Placeholder 2"/>
          <p:cNvSpPr>
            <a:spLocks noGrp="1"/>
          </p:cNvSpPr>
          <p:nvPr>
            <p:ph idx="1"/>
          </p:nvPr>
        </p:nvSpPr>
        <p:spPr>
          <a:xfrm>
            <a:off x="228600" y="1600200"/>
            <a:ext cx="8686800" cy="5029200"/>
          </a:xfrm>
        </p:spPr>
        <p:txBody>
          <a:bodyPr>
            <a:normAutofit fontScale="92500"/>
          </a:bodyPr>
          <a:lstStyle/>
          <a:p>
            <a:pPr algn="just"/>
            <a:r>
              <a:rPr lang="en-US" dirty="0" smtClean="0"/>
              <a:t>Making </a:t>
            </a:r>
            <a:r>
              <a:rPr lang="en-US" dirty="0"/>
              <a:t>of a regulation under Section 178 is not a pre-condition to passing of an Order levying a regulatory fee under Section 79(1)(g). However, if there is a regulation under Section 178 in that regard then the Order levying fees under Section 79(1)(g) has to be in consonance with such regulation. </a:t>
            </a:r>
            <a:endParaRPr lang="en-US" dirty="0" smtClean="0"/>
          </a:p>
          <a:p>
            <a:pPr algn="just"/>
            <a:r>
              <a:rPr lang="en-US" dirty="0" smtClean="0"/>
              <a:t>Similarly</a:t>
            </a:r>
            <a:r>
              <a:rPr lang="en-US" dirty="0"/>
              <a:t>, while exercising the power to frame the terms and conditions for determination of tariff under Section 178, the Commission has to be guided by the factors specified in Section 61. It is open to the Central Commission to specify terms and conditions for determination of tariff even in the absence of the regulations under Section 178. </a:t>
            </a:r>
            <a:r>
              <a:rPr lang="en-US" b="1" dirty="0"/>
              <a:t>However, if a regulation is made under Section 178, then, in that event, framing of terms and conditions for determination of tariff under Section 61 has to be in consonance with the regulation under Section 178.</a:t>
            </a:r>
          </a:p>
        </p:txBody>
      </p:sp>
      <p:sp>
        <p:nvSpPr>
          <p:cNvPr id="5" name="Date Placeholder 4"/>
          <p:cNvSpPr>
            <a:spLocks noGrp="1"/>
          </p:cNvSpPr>
          <p:nvPr>
            <p:ph type="dt" sz="half" idx="10"/>
          </p:nvPr>
        </p:nvSpPr>
        <p:spPr/>
        <p:txBody>
          <a:bodyPr/>
          <a:lstStyle/>
          <a:p>
            <a:fld id="{A92C838A-6A17-4C45-B543-ED0C1727F2EA}"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146</a:t>
            </a:fld>
            <a:endParaRPr lang="en-US"/>
          </a:p>
        </p:txBody>
      </p:sp>
    </p:spTree>
  </p:cSld>
  <p:clrMapOvr>
    <a:masterClrMapping/>
  </p:clrMapOvr>
  <p:transition/>
</p:sld>
</file>

<file path=ppt/slides/slide1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400" dirty="0" smtClean="0">
                <a:solidFill>
                  <a:srgbClr val="C00000"/>
                </a:solidFill>
                <a:latin typeface="Algerian" pitchFamily="82" charset="0"/>
              </a:rPr>
              <a:t>Whether capping of trading margins could be done by the CERC by making a Regulation in that regard under Section 178 of the 2003 Act?</a:t>
            </a:r>
            <a:endParaRPr lang="en-US" sz="2400" dirty="0"/>
          </a:p>
        </p:txBody>
      </p:sp>
      <p:sp>
        <p:nvSpPr>
          <p:cNvPr id="3" name="Content Placeholder 2"/>
          <p:cNvSpPr>
            <a:spLocks noGrp="1"/>
          </p:cNvSpPr>
          <p:nvPr>
            <p:ph idx="1"/>
          </p:nvPr>
        </p:nvSpPr>
        <p:spPr>
          <a:xfrm>
            <a:off x="457200" y="1600200"/>
            <a:ext cx="8229600" cy="5105400"/>
          </a:xfrm>
        </p:spPr>
        <p:txBody>
          <a:bodyPr>
            <a:normAutofit fontScale="92500"/>
          </a:bodyPr>
          <a:lstStyle/>
          <a:p>
            <a:pPr algn="just"/>
            <a:r>
              <a:rPr lang="en-US" dirty="0"/>
              <a:t>One must keep in mind the dichotomy between the power to make a regulation under Section 178 on one hand and the various enumerated areas in Section 79(1) in which the Central Commission is mandated to take such measures as it deems fit to </a:t>
            </a:r>
            <a:r>
              <a:rPr lang="en-US" dirty="0" err="1"/>
              <a:t>fulfil</a:t>
            </a:r>
            <a:r>
              <a:rPr lang="en-US" dirty="0"/>
              <a:t> the objects of the 2003 Act. </a:t>
            </a:r>
            <a:endParaRPr lang="en-US" dirty="0" smtClean="0"/>
          </a:p>
          <a:p>
            <a:pPr algn="just"/>
            <a:r>
              <a:rPr lang="en-US" dirty="0" smtClean="0"/>
              <a:t>Applying </a:t>
            </a:r>
            <a:r>
              <a:rPr lang="en-US" dirty="0"/>
              <a:t>this test to the present controversy, it becomes clear that one such area enumerated in Section 79(1</a:t>
            </a:r>
            <a:r>
              <a:rPr lang="en-US" dirty="0" smtClean="0"/>
              <a:t>)(j) </a:t>
            </a:r>
            <a:r>
              <a:rPr lang="en-US" dirty="0"/>
              <a:t>refers to fixation of trading margin. Making of a regulation in that regard is not a pre- condition to the Central Commission exercising its powers to fix a trading margin under Section 79(1)(j), however, if the Central Commission </a:t>
            </a:r>
            <a:r>
              <a:rPr lang="en-US" dirty="0" smtClean="0"/>
              <a:t>makes </a:t>
            </a:r>
            <a:r>
              <a:rPr lang="en-US" dirty="0"/>
              <a:t>a regulation fixing a cap on the trading margin under Section 178 then whatever measures a Central Commission takes under Section 79(1)(j) has to be in conformity with Section 178.</a:t>
            </a:r>
          </a:p>
        </p:txBody>
      </p:sp>
      <p:sp>
        <p:nvSpPr>
          <p:cNvPr id="5" name="Date Placeholder 4"/>
          <p:cNvSpPr>
            <a:spLocks noGrp="1"/>
          </p:cNvSpPr>
          <p:nvPr>
            <p:ph type="dt" sz="half" idx="10"/>
          </p:nvPr>
        </p:nvSpPr>
        <p:spPr/>
        <p:txBody>
          <a:bodyPr/>
          <a:lstStyle/>
          <a:p>
            <a:fld id="{687B1668-564C-4C22-94DA-433E3C4964B2}"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147</a:t>
            </a:fld>
            <a:endParaRPr lang="en-US"/>
          </a:p>
        </p:txBody>
      </p:sp>
    </p:spTree>
  </p:cSld>
  <p:clrMapOvr>
    <a:masterClrMapping/>
  </p:clrMapOvr>
  <p:transition/>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400" dirty="0" smtClean="0">
                <a:solidFill>
                  <a:srgbClr val="C00000"/>
                </a:solidFill>
                <a:latin typeface="Algerian" pitchFamily="82" charset="0"/>
              </a:rPr>
              <a:t>Whether capping of trading margins could be done by the CERC by making a Regulation in that regard under Section 178 of the 2003 Act?</a:t>
            </a:r>
            <a:endParaRPr lang="en-US" sz="2400" dirty="0"/>
          </a:p>
        </p:txBody>
      </p:sp>
      <p:sp>
        <p:nvSpPr>
          <p:cNvPr id="3" name="Content Placeholder 2"/>
          <p:cNvSpPr>
            <a:spLocks noGrp="1"/>
          </p:cNvSpPr>
          <p:nvPr>
            <p:ph idx="1"/>
          </p:nvPr>
        </p:nvSpPr>
        <p:spPr/>
        <p:txBody>
          <a:bodyPr>
            <a:normAutofit/>
          </a:bodyPr>
          <a:lstStyle/>
          <a:p>
            <a:pPr algn="just"/>
            <a:r>
              <a:rPr lang="en-US" dirty="0"/>
              <a:t>Further, it is important to bear in mind that making of a regulation under Section 178 became necessary because a regulation made under Section 178 has the effect of interfering and overriding the existing contractual relationship between the regulated entities. A regulation under Section 178 is in the nature of a subordinate Legislation. </a:t>
            </a:r>
            <a:r>
              <a:rPr lang="en-US" b="1" u="sng" dirty="0"/>
              <a:t>Such subordinate Legislation can even override the existing contracts including Power Purchase Agreements which have got to be aligned with the regulations under Section 178 </a:t>
            </a:r>
            <a:r>
              <a:rPr lang="en-US" dirty="0"/>
              <a:t>and which could not have been done across the board by an Order of the Central Commission under Section 79(1)(j).</a:t>
            </a:r>
          </a:p>
        </p:txBody>
      </p:sp>
      <p:sp>
        <p:nvSpPr>
          <p:cNvPr id="5" name="Date Placeholder 4"/>
          <p:cNvSpPr>
            <a:spLocks noGrp="1"/>
          </p:cNvSpPr>
          <p:nvPr>
            <p:ph type="dt" sz="half" idx="10"/>
          </p:nvPr>
        </p:nvSpPr>
        <p:spPr/>
        <p:txBody>
          <a:bodyPr/>
          <a:lstStyle/>
          <a:p>
            <a:fld id="{526FFB6A-285D-4CEB-98EC-972093FE68F6}"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148</a:t>
            </a:fld>
            <a:endParaRPr lang="en-US"/>
          </a:p>
        </p:txBody>
      </p:sp>
    </p:spTree>
  </p:cSld>
  <p:clrMapOvr>
    <a:masterClrMapping/>
  </p:clrMapOvr>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400" dirty="0" smtClean="0">
                <a:solidFill>
                  <a:srgbClr val="C00000"/>
                </a:solidFill>
                <a:latin typeface="Algerian" pitchFamily="82" charset="0"/>
              </a:rPr>
              <a:t>Whether capping of trading margins could be done by the CERC by making a Regulation in that regard under Section 178 of the 2003 Act?</a:t>
            </a:r>
            <a:endParaRPr lang="en-US" sz="2400" dirty="0"/>
          </a:p>
        </p:txBody>
      </p:sp>
      <p:sp>
        <p:nvSpPr>
          <p:cNvPr id="3" name="Content Placeholder 2"/>
          <p:cNvSpPr>
            <a:spLocks noGrp="1"/>
          </p:cNvSpPr>
          <p:nvPr>
            <p:ph idx="1"/>
          </p:nvPr>
        </p:nvSpPr>
        <p:spPr>
          <a:xfrm>
            <a:off x="457200" y="1600200"/>
            <a:ext cx="8229600" cy="5105400"/>
          </a:xfrm>
        </p:spPr>
        <p:txBody>
          <a:bodyPr>
            <a:normAutofit fontScale="92500" lnSpcReduction="10000"/>
          </a:bodyPr>
          <a:lstStyle/>
          <a:p>
            <a:pPr algn="just"/>
            <a:r>
              <a:rPr lang="en-US" dirty="0" smtClean="0"/>
              <a:t>It </a:t>
            </a:r>
            <a:r>
              <a:rPr lang="en-US" dirty="0"/>
              <a:t>is clear that fixation of the trading margin in the inter-State trading of electricity can be done by making of regulations under Section 178 of 2003 Act. Power to fix the trading margin under Section 178 is, therefore, a legislative power and the Notification issued under that section amounts to a piece of subordinate legislation, which has a general application in the sense that even existing contracts are required to be modified in terms of the impugned Regulations. </a:t>
            </a:r>
            <a:endParaRPr lang="en-US" dirty="0" smtClean="0"/>
          </a:p>
          <a:p>
            <a:pPr algn="just"/>
            <a:r>
              <a:rPr lang="en-US" b="1" dirty="0" smtClean="0"/>
              <a:t>These </a:t>
            </a:r>
            <a:r>
              <a:rPr lang="en-US" b="1" dirty="0"/>
              <a:t>Regulations make an inroad into contractual relationships between the parties. Such is the scope and effect of the impugned Regulations which could not have taken place by an Order fixing the trading margin under Section 79(1)(j). Consequently, the impugned Regulations cannot fall within the ambit of the word "Order" in Section 111 of the 2003 Act.</a:t>
            </a:r>
          </a:p>
        </p:txBody>
      </p:sp>
      <p:sp>
        <p:nvSpPr>
          <p:cNvPr id="5" name="Date Placeholder 4"/>
          <p:cNvSpPr>
            <a:spLocks noGrp="1"/>
          </p:cNvSpPr>
          <p:nvPr>
            <p:ph type="dt" sz="half" idx="10"/>
          </p:nvPr>
        </p:nvSpPr>
        <p:spPr/>
        <p:txBody>
          <a:bodyPr/>
          <a:lstStyle/>
          <a:p>
            <a:fld id="{3032B15B-C87D-4349-9510-9B2151402963}"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149</a:t>
            </a:fld>
            <a:endParaRPr lang="en-US"/>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chor="t" anchorCtr="0"/>
          <a:lstStyle/>
          <a:p>
            <a:r>
              <a:rPr lang="en-US" dirty="0" smtClean="0">
                <a:solidFill>
                  <a:srgbClr val="C00000"/>
                </a:solidFill>
                <a:latin typeface="Algerian" pitchFamily="82" charset="0"/>
              </a:rPr>
              <a:t>Directions</a:t>
            </a:r>
            <a:endParaRPr lang="en-US" dirty="0"/>
          </a:p>
        </p:txBody>
      </p:sp>
      <p:sp>
        <p:nvSpPr>
          <p:cNvPr id="3" name="Content Placeholder 2"/>
          <p:cNvSpPr>
            <a:spLocks noGrp="1"/>
          </p:cNvSpPr>
          <p:nvPr>
            <p:ph idx="1"/>
          </p:nvPr>
        </p:nvSpPr>
        <p:spPr>
          <a:xfrm>
            <a:off x="457200" y="990600"/>
            <a:ext cx="8229600" cy="5638800"/>
          </a:xfrm>
        </p:spPr>
        <p:txBody>
          <a:bodyPr>
            <a:normAutofit fontScale="92500"/>
          </a:bodyPr>
          <a:lstStyle/>
          <a:p>
            <a:pPr algn="just"/>
            <a:r>
              <a:rPr lang="en-IN" dirty="0" smtClean="0"/>
              <a:t>In determination of ARR/tariff, the revenue gaps ought not to be left and Regulatory Asset should not be created as a matter of routine except where it is justifiable, in accordance with the Tariff Policy and the Regulations. The recovery of the Regulatory Asset should be time bound and within a period not exceeding three years at the most and preferably within Control Period. Carrying cost of the Regulatory Asset shall be allowed to the utilities to avoid problem of cash flow</a:t>
            </a:r>
            <a:r>
              <a:rPr lang="en-IN" b="1" dirty="0" smtClean="0"/>
              <a:t>.</a:t>
            </a:r>
          </a:p>
          <a:p>
            <a:pPr lvl="0" algn="just"/>
            <a:r>
              <a:rPr lang="en-IN" dirty="0" smtClean="0">
                <a:solidFill>
                  <a:srgbClr val="002060"/>
                </a:solidFill>
              </a:rPr>
              <a:t>Truing up shall be carried out regularly and preferably every year.</a:t>
            </a:r>
            <a:endParaRPr lang="en-US" dirty="0" smtClean="0">
              <a:solidFill>
                <a:srgbClr val="002060"/>
              </a:solidFill>
            </a:endParaRPr>
          </a:p>
          <a:p>
            <a:pPr algn="just"/>
            <a:r>
              <a:rPr lang="en-IN" dirty="0" smtClean="0"/>
              <a:t>Every State Commission must have in place a mechanism for adjustment of Fuel and Power Purchase cost in terms of Section 62 (4) of the Act. … Any State Commission which does not already have such formula/mechanism in place must within 6 months of the date of this order must put in place such formula and ensure its implementation latest by 1.4.2013.</a:t>
            </a:r>
            <a:endParaRPr lang="en-US" dirty="0" smtClean="0"/>
          </a:p>
        </p:txBody>
      </p:sp>
      <p:sp>
        <p:nvSpPr>
          <p:cNvPr id="4" name="Date Placeholder 3"/>
          <p:cNvSpPr>
            <a:spLocks noGrp="1"/>
          </p:cNvSpPr>
          <p:nvPr>
            <p:ph type="dt" sz="half" idx="10"/>
          </p:nvPr>
        </p:nvSpPr>
        <p:spPr/>
        <p:txBody>
          <a:bodyPr/>
          <a:lstStyle/>
          <a:p>
            <a:fld id="{6DD003FF-A690-4BAF-A58E-882B2AB6C83D}"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15</a:t>
            </a:fld>
            <a:endParaRPr lang="en-US"/>
          </a:p>
        </p:txBody>
      </p:sp>
    </p:spTree>
    <p:extLst>
      <p:ext uri="{BB962C8B-B14F-4D97-AF65-F5344CB8AC3E}">
        <p14:creationId xmlns:p14="http://schemas.microsoft.com/office/powerpoint/2010/main" val="582305614"/>
      </p:ext>
    </p:extLst>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2000" dirty="0" smtClean="0">
                <a:solidFill>
                  <a:srgbClr val="C00000"/>
                </a:solidFill>
                <a:latin typeface="Algerian" pitchFamily="82" charset="0"/>
              </a:rPr>
              <a:t>Whether the Appellate Tribunal has jurisdiction under Section 111 to examine the validity of Regulations, 2006 framed in exercise of power conferred under 2003 Act?</a:t>
            </a:r>
            <a:endParaRPr lang="en-US" sz="2000" dirty="0">
              <a:solidFill>
                <a:srgbClr val="C00000"/>
              </a:solidFill>
              <a:latin typeface="Algerian" pitchFamily="82" charset="0"/>
            </a:endParaRPr>
          </a:p>
        </p:txBody>
      </p:sp>
      <p:sp>
        <p:nvSpPr>
          <p:cNvPr id="3" name="Content Placeholder 2"/>
          <p:cNvSpPr>
            <a:spLocks noGrp="1"/>
          </p:cNvSpPr>
          <p:nvPr>
            <p:ph idx="1"/>
          </p:nvPr>
        </p:nvSpPr>
        <p:spPr/>
        <p:txBody>
          <a:bodyPr>
            <a:normAutofit/>
          </a:bodyPr>
          <a:lstStyle/>
          <a:p>
            <a:pPr algn="just"/>
            <a:r>
              <a:rPr lang="en-US" dirty="0"/>
              <a:t>A regulation under Section 178 is made under the authority of delegated legislation and consequently its validity can be tested only in judicial review proceedings before the courts and not by way of appeal before the Appellate Tribunal for Electricity under Section 111 of the said Act</a:t>
            </a:r>
            <a:r>
              <a:rPr lang="en-US" dirty="0" smtClean="0"/>
              <a:t>.</a:t>
            </a:r>
          </a:p>
          <a:p>
            <a:pPr algn="just"/>
            <a:r>
              <a:rPr lang="en-US" dirty="0"/>
              <a:t>If a dispute arises in adjudication on interpretation of a regulation made under Section 178, an appeal would certainly lie before the Appellate Tribunal under Section 111, however, no appeal to the Appellate Tribunal shall lie on the validity of a regulation made under Section 178.</a:t>
            </a:r>
            <a:endParaRPr lang="en-US" dirty="0" smtClean="0"/>
          </a:p>
          <a:p>
            <a:pPr algn="just"/>
            <a:endParaRPr lang="en-US" dirty="0"/>
          </a:p>
        </p:txBody>
      </p:sp>
      <p:sp>
        <p:nvSpPr>
          <p:cNvPr id="5" name="Date Placeholder 4"/>
          <p:cNvSpPr>
            <a:spLocks noGrp="1"/>
          </p:cNvSpPr>
          <p:nvPr>
            <p:ph type="dt" sz="half" idx="10"/>
          </p:nvPr>
        </p:nvSpPr>
        <p:spPr/>
        <p:txBody>
          <a:bodyPr/>
          <a:lstStyle/>
          <a:p>
            <a:fld id="{2EEA2154-F58B-4A51-9376-602728D6E4B8}"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150</a:t>
            </a:fld>
            <a:endParaRPr lang="en-US"/>
          </a:p>
        </p:txBody>
      </p:sp>
    </p:spTree>
  </p:cSld>
  <p:clrMapOvr>
    <a:masterClrMapping/>
  </p:clrMapOvr>
  <p:transition/>
</p:sld>
</file>

<file path=ppt/slides/slide1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609600"/>
            <a:ext cx="8229600" cy="1143000"/>
          </a:xfrm>
        </p:spPr>
        <p:txBody>
          <a:bodyPr>
            <a:noAutofit/>
          </a:bodyPr>
          <a:lstStyle/>
          <a:p>
            <a:r>
              <a:rPr lang="en-US" sz="2800" dirty="0" smtClean="0">
                <a:solidFill>
                  <a:srgbClr val="C00000"/>
                </a:solidFill>
                <a:latin typeface="Algerian" pitchFamily="82" charset="0"/>
              </a:rPr>
              <a:t>Whether Parliament has conferred power of judicial review on the ATE under Section 121 of the 2003 Act?</a:t>
            </a:r>
            <a:endParaRPr lang="en-US" sz="2800" dirty="0">
              <a:solidFill>
                <a:srgbClr val="C00000"/>
              </a:solidFill>
              <a:latin typeface="Algerian" pitchFamily="82" charset="0"/>
            </a:endParaRPr>
          </a:p>
        </p:txBody>
      </p:sp>
      <p:sp>
        <p:nvSpPr>
          <p:cNvPr id="3" name="Content Placeholder 2"/>
          <p:cNvSpPr>
            <a:spLocks noGrp="1"/>
          </p:cNvSpPr>
          <p:nvPr>
            <p:ph idx="1"/>
          </p:nvPr>
        </p:nvSpPr>
        <p:spPr>
          <a:xfrm>
            <a:off x="457200" y="2057400"/>
            <a:ext cx="8229600" cy="4525963"/>
          </a:xfrm>
        </p:spPr>
        <p:txBody>
          <a:bodyPr>
            <a:normAutofit/>
          </a:bodyPr>
          <a:lstStyle/>
          <a:p>
            <a:pPr algn="just"/>
            <a:r>
              <a:rPr lang="en-US" dirty="0"/>
              <a:t>Section 121 of the 2003 Act does not confer power of judicial review on the Appellate Tribunal. The words "orders", "instructions" or "directions" in Section 121 do not confer power of judicial review in the Appellate Tribunal for Electricity. In this judgment, we do not wish to </a:t>
            </a:r>
            <a:r>
              <a:rPr lang="en-US" dirty="0" err="1"/>
              <a:t>analyse</a:t>
            </a:r>
            <a:r>
              <a:rPr lang="en-US" dirty="0"/>
              <a:t> the English authorities as we find from those authorities that in certain cases in England the power of judicial review is expressly conferred on the Tribunals constituted under the Act. In the present 2003 Act, the power of judicial review of the validity of the Regulations made under Section 178 is not conferred on the Appellate Tribunal for Electricity.</a:t>
            </a:r>
          </a:p>
          <a:p>
            <a:endParaRPr lang="en-US" dirty="0"/>
          </a:p>
        </p:txBody>
      </p:sp>
      <p:sp>
        <p:nvSpPr>
          <p:cNvPr id="5" name="Date Placeholder 4"/>
          <p:cNvSpPr>
            <a:spLocks noGrp="1"/>
          </p:cNvSpPr>
          <p:nvPr>
            <p:ph type="dt" sz="half" idx="10"/>
          </p:nvPr>
        </p:nvSpPr>
        <p:spPr/>
        <p:txBody>
          <a:bodyPr/>
          <a:lstStyle/>
          <a:p>
            <a:fld id="{7F81098B-E48A-4BA7-B0FA-60841B8C4EDA}"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151</a:t>
            </a:fld>
            <a:endParaRPr lang="en-US"/>
          </a:p>
        </p:txBody>
      </p:sp>
    </p:spTree>
  </p:cSld>
  <p:clrMapOvr>
    <a:masterClrMapping/>
  </p:clrMapOvr>
  <p:transition/>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Decisions of the Court</a:t>
            </a:r>
            <a:endParaRPr lang="en-US" dirty="0">
              <a:solidFill>
                <a:srgbClr val="C00000"/>
              </a:solidFill>
              <a:latin typeface="Algerian" pitchFamily="82" charset="0"/>
            </a:endParaRPr>
          </a:p>
        </p:txBody>
      </p:sp>
      <p:sp>
        <p:nvSpPr>
          <p:cNvPr id="3" name="Content Placeholder 2"/>
          <p:cNvSpPr>
            <a:spLocks noGrp="1"/>
          </p:cNvSpPr>
          <p:nvPr>
            <p:ph idx="1"/>
          </p:nvPr>
        </p:nvSpPr>
        <p:spPr/>
        <p:txBody>
          <a:bodyPr>
            <a:normAutofit/>
          </a:bodyPr>
          <a:lstStyle/>
          <a:p>
            <a:r>
              <a:rPr lang="en-US" dirty="0" smtClean="0"/>
              <a:t>Regulations framed by the Commission under the Act are subordinate legislations and therefore can be </a:t>
            </a:r>
            <a:r>
              <a:rPr lang="en-US" dirty="0" err="1" smtClean="0"/>
              <a:t>challanged</a:t>
            </a:r>
            <a:r>
              <a:rPr lang="en-US" dirty="0" smtClean="0"/>
              <a:t> only under judicial review.</a:t>
            </a:r>
          </a:p>
          <a:p>
            <a:r>
              <a:rPr lang="en-US" dirty="0" smtClean="0"/>
              <a:t>APTEL do not have powers of judicial review both under Section 111 as well as under section 121.</a:t>
            </a:r>
          </a:p>
          <a:p>
            <a:r>
              <a:rPr lang="en-US" dirty="0" smtClean="0"/>
              <a:t>Existing contracts (PPAs) would have to be amended to bring in line with the Regulations.  </a:t>
            </a:r>
          </a:p>
          <a:p>
            <a:r>
              <a:rPr lang="en-US" dirty="0" smtClean="0"/>
              <a:t>Framing of regulations is not a precondition for performing its functions under the Act. However, once Regulations have been framed by the Commission, it is bound by such regulations.</a:t>
            </a:r>
            <a:endParaRPr lang="en-US" dirty="0"/>
          </a:p>
        </p:txBody>
      </p:sp>
      <p:sp>
        <p:nvSpPr>
          <p:cNvPr id="5" name="Date Placeholder 4"/>
          <p:cNvSpPr>
            <a:spLocks noGrp="1"/>
          </p:cNvSpPr>
          <p:nvPr>
            <p:ph type="dt" sz="half" idx="10"/>
          </p:nvPr>
        </p:nvSpPr>
        <p:spPr/>
        <p:txBody>
          <a:bodyPr/>
          <a:lstStyle/>
          <a:p>
            <a:fld id="{19008FEE-902A-4262-AC9C-880C49F5F019}"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152</a:t>
            </a:fld>
            <a:endParaRPr lang="en-US"/>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609600"/>
            <a:ext cx="8229600" cy="5791200"/>
          </a:xfrm>
        </p:spPr>
        <p:txBody>
          <a:bodyPr>
            <a:normAutofit lnSpcReduction="10000"/>
          </a:bodyPr>
          <a:lstStyle/>
          <a:p>
            <a:pPr algn="ctr">
              <a:buNone/>
            </a:pPr>
            <a:r>
              <a:rPr lang="en-US" sz="3200" dirty="0" smtClean="0">
                <a:solidFill>
                  <a:srgbClr val="C00000"/>
                </a:solidFill>
                <a:latin typeface="Algerian" pitchFamily="82" charset="0"/>
              </a:rPr>
              <a:t>Maharashtra Electricity </a:t>
            </a:r>
          </a:p>
          <a:p>
            <a:pPr algn="ctr">
              <a:buNone/>
            </a:pPr>
            <a:r>
              <a:rPr lang="en-US" sz="3200" dirty="0" smtClean="0">
                <a:solidFill>
                  <a:srgbClr val="C00000"/>
                </a:solidFill>
                <a:latin typeface="Algerian" pitchFamily="82" charset="0"/>
              </a:rPr>
              <a:t>Regulatory Commission </a:t>
            </a:r>
          </a:p>
          <a:p>
            <a:pPr algn="ctr">
              <a:buNone/>
            </a:pPr>
            <a:r>
              <a:rPr lang="en-US" sz="3200" dirty="0" smtClean="0">
                <a:solidFill>
                  <a:srgbClr val="C00000"/>
                </a:solidFill>
                <a:latin typeface="Algerian" pitchFamily="82" charset="0"/>
              </a:rPr>
              <a:t>Vs </a:t>
            </a:r>
          </a:p>
          <a:p>
            <a:pPr algn="ctr">
              <a:buNone/>
            </a:pPr>
            <a:r>
              <a:rPr lang="en-IN" sz="3200" dirty="0" smtClean="0">
                <a:solidFill>
                  <a:srgbClr val="C00000"/>
                </a:solidFill>
                <a:latin typeface="Algerian" pitchFamily="82" charset="0"/>
              </a:rPr>
              <a:t>Reliance </a:t>
            </a:r>
            <a:r>
              <a:rPr lang="en-IN" sz="3200" dirty="0">
                <a:solidFill>
                  <a:srgbClr val="C00000"/>
                </a:solidFill>
                <a:latin typeface="Algerian" pitchFamily="82" charset="0"/>
              </a:rPr>
              <a:t>Energy Ltd. &amp; Ors</a:t>
            </a:r>
            <a:r>
              <a:rPr lang="en-IN" sz="3200" dirty="0" smtClean="0">
                <a:solidFill>
                  <a:srgbClr val="C00000"/>
                </a:solidFill>
                <a:latin typeface="Algerian" pitchFamily="82" charset="0"/>
              </a:rPr>
              <a:t>.</a:t>
            </a:r>
          </a:p>
          <a:p>
            <a:pPr>
              <a:buNone/>
            </a:pPr>
            <a:endParaRPr lang="en-US" sz="3600" dirty="0" smtClean="0">
              <a:solidFill>
                <a:srgbClr val="C00000"/>
              </a:solidFill>
              <a:latin typeface="Algerian" pitchFamily="82" charset="0"/>
            </a:endParaRPr>
          </a:p>
          <a:p>
            <a:pPr>
              <a:buNone/>
            </a:pPr>
            <a:r>
              <a:rPr lang="en-US" sz="2800" dirty="0" smtClean="0">
                <a:solidFill>
                  <a:srgbClr val="C00000"/>
                </a:solidFill>
                <a:latin typeface="Algerian" pitchFamily="82" charset="0"/>
              </a:rPr>
              <a:t>Bench: 	</a:t>
            </a:r>
            <a:r>
              <a:rPr lang="en-IN" sz="2800" dirty="0" smtClean="0">
                <a:solidFill>
                  <a:srgbClr val="C00000"/>
                </a:solidFill>
              </a:rPr>
              <a:t>A.K.MATHUR  						MARKANDEY KATJU</a:t>
            </a:r>
          </a:p>
          <a:p>
            <a:pPr>
              <a:buNone/>
            </a:pPr>
            <a:r>
              <a:rPr lang="en-IN" sz="2800" dirty="0" smtClean="0">
                <a:solidFill>
                  <a:srgbClr val="C00000"/>
                </a:solidFill>
              </a:rPr>
              <a:t>Date: 	14.8.2007</a:t>
            </a:r>
          </a:p>
          <a:p>
            <a:pPr>
              <a:buNone/>
            </a:pPr>
            <a:endParaRPr lang="en-IN" sz="2800" dirty="0" smtClean="0">
              <a:solidFill>
                <a:srgbClr val="C00000"/>
              </a:solidFill>
            </a:endParaRPr>
          </a:p>
          <a:p>
            <a:pPr>
              <a:buNone/>
            </a:pPr>
            <a:r>
              <a:rPr lang="en-IN" sz="2800" dirty="0" smtClean="0">
                <a:solidFill>
                  <a:srgbClr val="C00000"/>
                </a:solidFill>
              </a:rPr>
              <a:t>Issue: Whether Commission has powers to look into individual consumer’s complaints</a:t>
            </a:r>
            <a:endParaRPr lang="en-US" sz="2800" dirty="0" smtClean="0">
              <a:solidFill>
                <a:srgbClr val="C00000"/>
              </a:solidFill>
            </a:endParaRPr>
          </a:p>
          <a:p>
            <a:pPr>
              <a:buNone/>
            </a:pPr>
            <a:endParaRPr lang="en-US" sz="4000" dirty="0">
              <a:latin typeface="Algerian" pitchFamily="82" charset="0"/>
            </a:endParaRPr>
          </a:p>
          <a:p>
            <a:endParaRPr lang="en-US" dirty="0"/>
          </a:p>
        </p:txBody>
      </p:sp>
      <p:sp>
        <p:nvSpPr>
          <p:cNvPr id="5" name="Date Placeholder 4"/>
          <p:cNvSpPr>
            <a:spLocks noGrp="1"/>
          </p:cNvSpPr>
          <p:nvPr>
            <p:ph type="dt" sz="half" idx="10"/>
          </p:nvPr>
        </p:nvSpPr>
        <p:spPr/>
        <p:txBody>
          <a:bodyPr/>
          <a:lstStyle/>
          <a:p>
            <a:fld id="{2076CD4A-3A18-45C6-B1C7-0C6DF9EAEBF9}"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153</a:t>
            </a:fld>
            <a:endParaRPr lang="en-US"/>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Facts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600200"/>
            <a:ext cx="8229600" cy="5029200"/>
          </a:xfrm>
        </p:spPr>
        <p:txBody>
          <a:bodyPr>
            <a:normAutofit/>
          </a:bodyPr>
          <a:lstStyle/>
          <a:p>
            <a:pPr algn="just"/>
            <a:r>
              <a:rPr lang="en-IN" dirty="0" smtClean="0"/>
              <a:t>The Commission on 3.8.2004 addressed a notice to all its licensees/distribution companies in Maharashtra and made an inquiry from them with regard to raising of the bills by the said licensees/distribution companies on the basis other than the actual meter reading for the relevant period, when large variations in consumption were noticed, or for other reasons.</a:t>
            </a:r>
          </a:p>
          <a:p>
            <a:pPr algn="just"/>
            <a:r>
              <a:rPr lang="en-IN" dirty="0" smtClean="0"/>
              <a:t>Aggrieved by this order an appeal </a:t>
            </a:r>
            <a:r>
              <a:rPr lang="en-IN" dirty="0"/>
              <a:t>under Section </a:t>
            </a:r>
            <a:r>
              <a:rPr lang="en-IN" dirty="0" smtClean="0"/>
              <a:t>111 </a:t>
            </a:r>
            <a:r>
              <a:rPr lang="en-IN" dirty="0"/>
              <a:t>of the of the Electricity Act, 2003 </a:t>
            </a:r>
            <a:r>
              <a:rPr lang="en-IN" dirty="0" smtClean="0"/>
              <a:t>was filed by Reliance Energy limited Contending that the Commission has no jurisdiction to entertain the consumer’s complaints . </a:t>
            </a:r>
            <a:endParaRPr lang="en-IN" dirty="0"/>
          </a:p>
          <a:p>
            <a:pPr algn="just"/>
            <a:endParaRPr lang="en-US" dirty="0"/>
          </a:p>
        </p:txBody>
      </p:sp>
      <p:sp>
        <p:nvSpPr>
          <p:cNvPr id="5" name="Date Placeholder 4"/>
          <p:cNvSpPr>
            <a:spLocks noGrp="1"/>
          </p:cNvSpPr>
          <p:nvPr>
            <p:ph type="dt" sz="half" idx="10"/>
          </p:nvPr>
        </p:nvSpPr>
        <p:spPr/>
        <p:txBody>
          <a:bodyPr/>
          <a:lstStyle/>
          <a:p>
            <a:fld id="{88400AF1-D3A0-42F3-B193-663534BC6DAE}"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154</a:t>
            </a:fld>
            <a:endParaRPr lang="en-US"/>
          </a:p>
        </p:txBody>
      </p:sp>
    </p:spTree>
  </p:cSld>
  <p:clrMapOvr>
    <a:masterClrMapping/>
  </p:clrMapOvr>
  <p:transition/>
</p:sld>
</file>

<file path=ppt/slides/slide1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Facts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600200"/>
            <a:ext cx="8229600" cy="5029200"/>
          </a:xfrm>
        </p:spPr>
        <p:txBody>
          <a:bodyPr>
            <a:normAutofit/>
          </a:bodyPr>
          <a:lstStyle/>
          <a:p>
            <a:pPr algn="just"/>
            <a:r>
              <a:rPr lang="en-IN" dirty="0" smtClean="0"/>
              <a:t>APTEL, by an order dated 29</a:t>
            </a:r>
            <a:r>
              <a:rPr lang="en-IN" baseline="30000" dirty="0" smtClean="0"/>
              <a:t>th</a:t>
            </a:r>
            <a:r>
              <a:rPr lang="en-IN" dirty="0" smtClean="0"/>
              <a:t> March 2006 set aside the Commission order on the ground that the Act has made specific provisions under Section 42(5) and 42(6) by establishing the office of CGRF and Ombudsman and accordingly, the Commission has no jurisdiction over individual consumer’s complaints</a:t>
            </a:r>
          </a:p>
          <a:p>
            <a:pPr algn="just"/>
            <a:r>
              <a:rPr lang="en-IN" dirty="0" smtClean="0"/>
              <a:t>Aggrieved by this order of APTEL the Maharashtra Commission filed an Appeal before the Supreme Court.</a:t>
            </a:r>
          </a:p>
          <a:p>
            <a:pPr algn="just"/>
            <a:endParaRPr lang="en-US" dirty="0"/>
          </a:p>
        </p:txBody>
      </p:sp>
      <p:sp>
        <p:nvSpPr>
          <p:cNvPr id="5" name="Date Placeholder 4"/>
          <p:cNvSpPr>
            <a:spLocks noGrp="1"/>
          </p:cNvSpPr>
          <p:nvPr>
            <p:ph type="dt" sz="half" idx="10"/>
          </p:nvPr>
        </p:nvSpPr>
        <p:spPr/>
        <p:txBody>
          <a:bodyPr/>
          <a:lstStyle/>
          <a:p>
            <a:fld id="{A9632CA0-383D-457A-BC94-CD29DDAC1D2E}"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155</a:t>
            </a:fld>
            <a:endParaRPr lang="en-US"/>
          </a:p>
        </p:txBody>
      </p:sp>
    </p:spTree>
  </p:cSld>
  <p:clrMapOvr>
    <a:masterClrMapping/>
  </p:clrMapOvr>
  <p:transition/>
</p:sld>
</file>

<file path=ppt/slides/slide1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38200"/>
          </a:xfrm>
        </p:spPr>
        <p:txBody>
          <a:bodyPr>
            <a:normAutofit/>
          </a:bodyPr>
          <a:lstStyle/>
          <a:p>
            <a:r>
              <a:rPr lang="en-US" dirty="0" smtClean="0">
                <a:solidFill>
                  <a:srgbClr val="C00000"/>
                </a:solidFill>
                <a:latin typeface="Algerian" pitchFamily="82" charset="0"/>
              </a:rPr>
              <a:t>Court’s Observations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990600"/>
            <a:ext cx="8229600" cy="5334000"/>
          </a:xfrm>
        </p:spPr>
        <p:txBody>
          <a:bodyPr>
            <a:normAutofit/>
          </a:bodyPr>
          <a:lstStyle/>
          <a:p>
            <a:pPr algn="just"/>
            <a:r>
              <a:rPr lang="en-IN" dirty="0" smtClean="0"/>
              <a:t>Perusal </a:t>
            </a:r>
            <a:r>
              <a:rPr lang="en-IN" dirty="0"/>
              <a:t>of Section 86(1)(f) of the Act that the State Government has only power to adjudicate upon disputes between licensees and generating companies. It follows that the Commission cannot adjudicate disputes relating to grievances of individual consumers. The adjudicatory function of the Commission is thus limited to the matter prescribed in Section 86(1)(f</a:t>
            </a:r>
            <a:r>
              <a:rPr lang="en-IN" dirty="0" smtClean="0"/>
              <a:t>).</a:t>
            </a:r>
          </a:p>
          <a:p>
            <a:pPr algn="just"/>
            <a:r>
              <a:rPr lang="en-IN" dirty="0"/>
              <a:t>A comprehensive reading of all these provisions leaves no manner of doubt that the Commission is empowered with all powers right from granting licence and laying down the conditions of licence and to frame regulations and to see that the same are properly enforced and also power to enforce the conditions of licence under sub- section (6) of Section 128</a:t>
            </a:r>
            <a:r>
              <a:rPr lang="en-IN" dirty="0" smtClean="0"/>
              <a:t>.</a:t>
            </a:r>
          </a:p>
        </p:txBody>
      </p:sp>
      <p:sp>
        <p:nvSpPr>
          <p:cNvPr id="5" name="Date Placeholder 4"/>
          <p:cNvSpPr>
            <a:spLocks noGrp="1"/>
          </p:cNvSpPr>
          <p:nvPr>
            <p:ph type="dt" sz="half" idx="10"/>
          </p:nvPr>
        </p:nvSpPr>
        <p:spPr/>
        <p:txBody>
          <a:bodyPr/>
          <a:lstStyle/>
          <a:p>
            <a:fld id="{DCE87279-2719-4889-97E9-EF2F4F4628A6}"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156</a:t>
            </a:fld>
            <a:endParaRPr lang="en-US"/>
          </a:p>
        </p:txBody>
      </p:sp>
    </p:spTree>
  </p:cSld>
  <p:clrMapOvr>
    <a:masterClrMapping/>
  </p:clrMapOvr>
  <p:transition/>
</p:sld>
</file>

<file path=ppt/slides/slide1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838200"/>
          </a:xfrm>
        </p:spPr>
        <p:txBody>
          <a:bodyPr>
            <a:normAutofit/>
          </a:bodyPr>
          <a:lstStyle/>
          <a:p>
            <a:r>
              <a:rPr lang="en-US" dirty="0" smtClean="0">
                <a:solidFill>
                  <a:srgbClr val="C00000"/>
                </a:solidFill>
                <a:latin typeface="Algerian" pitchFamily="82" charset="0"/>
              </a:rPr>
              <a:t>Court’s Observations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990600"/>
            <a:ext cx="8229600" cy="5334000"/>
          </a:xfrm>
        </p:spPr>
        <p:txBody>
          <a:bodyPr>
            <a:normAutofit/>
          </a:bodyPr>
          <a:lstStyle/>
          <a:p>
            <a:pPr algn="just"/>
            <a:r>
              <a:rPr lang="en-IN" dirty="0" smtClean="0"/>
              <a:t>There </a:t>
            </a:r>
            <a:r>
              <a:rPr lang="en-IN" dirty="0"/>
              <a:t>can be no manner of doubt that the Commission has full power to pull up any of its licensee or distribution company to see that the rules and regulations laid down by the Commission are properly complied with. After all, it is the duty of the Commission under Sections 45(5), 55(2), 57, 62, 86, 128, 129, 181 and other provisions of the Act to ensure that the public is not harassed.</a:t>
            </a:r>
            <a:endParaRPr lang="en-US" dirty="0"/>
          </a:p>
        </p:txBody>
      </p:sp>
      <p:sp>
        <p:nvSpPr>
          <p:cNvPr id="5" name="Date Placeholder 4"/>
          <p:cNvSpPr>
            <a:spLocks noGrp="1"/>
          </p:cNvSpPr>
          <p:nvPr>
            <p:ph type="dt" sz="half" idx="10"/>
          </p:nvPr>
        </p:nvSpPr>
        <p:spPr/>
        <p:txBody>
          <a:bodyPr/>
          <a:lstStyle/>
          <a:p>
            <a:fld id="{83718E00-9A91-4F21-AC9D-77865EFC6186}"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157</a:t>
            </a:fld>
            <a:endParaRPr lang="en-US"/>
          </a:p>
        </p:txBody>
      </p:sp>
    </p:spTree>
  </p:cSld>
  <p:clrMapOvr>
    <a:masterClrMapping/>
  </p:clrMapOvr>
  <p:transition/>
</p:sld>
</file>

<file path=ppt/slides/slide15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Court’s Observations</a:t>
            </a:r>
            <a:endParaRPr lang="en-US" dirty="0"/>
          </a:p>
        </p:txBody>
      </p:sp>
      <p:sp>
        <p:nvSpPr>
          <p:cNvPr id="3" name="Content Placeholder 2"/>
          <p:cNvSpPr>
            <a:spLocks noGrp="1"/>
          </p:cNvSpPr>
          <p:nvPr>
            <p:ph idx="1"/>
          </p:nvPr>
        </p:nvSpPr>
        <p:spPr>
          <a:xfrm>
            <a:off x="152400" y="1600200"/>
            <a:ext cx="8839200" cy="5105400"/>
          </a:xfrm>
        </p:spPr>
        <p:txBody>
          <a:bodyPr>
            <a:normAutofit/>
          </a:bodyPr>
          <a:lstStyle/>
          <a:p>
            <a:pPr algn="just"/>
            <a:r>
              <a:rPr lang="en-IN" dirty="0"/>
              <a:t>The Commission did not get an investigation made under Section 128(1) which it could have done, and without that, and without getting a report under Section 128(5) it passed an order directing refund of the amounts collected by the licensees/distribution companies, which in our opinion was not permissible, since such a direction could, if at all, be given after getting a report of the investigation agency. </a:t>
            </a:r>
            <a:endParaRPr lang="en-IN" dirty="0" smtClean="0"/>
          </a:p>
          <a:p>
            <a:pPr algn="just"/>
            <a:r>
              <a:rPr lang="en-IN" dirty="0" smtClean="0"/>
              <a:t>The </a:t>
            </a:r>
            <a:r>
              <a:rPr lang="en-IN" dirty="0"/>
              <a:t>Commission could have made an investigation and got a report from the investigation agency and on that basis directions could have been given. However, that was not done</a:t>
            </a:r>
            <a:r>
              <a:rPr lang="en-IN" dirty="0" smtClean="0"/>
              <a:t>.</a:t>
            </a:r>
          </a:p>
        </p:txBody>
      </p:sp>
      <p:sp>
        <p:nvSpPr>
          <p:cNvPr id="5" name="Date Placeholder 4"/>
          <p:cNvSpPr>
            <a:spLocks noGrp="1"/>
          </p:cNvSpPr>
          <p:nvPr>
            <p:ph type="dt" sz="half" idx="10"/>
          </p:nvPr>
        </p:nvSpPr>
        <p:spPr/>
        <p:txBody>
          <a:bodyPr/>
          <a:lstStyle/>
          <a:p>
            <a:fld id="{57B8F99B-3DB2-4A43-8CA6-57539124C866}"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158</a:t>
            </a:fld>
            <a:endParaRPr lang="en-US"/>
          </a:p>
        </p:txBody>
      </p:sp>
    </p:spTree>
  </p:cSld>
  <p:clrMapOvr>
    <a:masterClrMapping/>
  </p:clrMapOvr>
  <p:transition/>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Court’s decision</a:t>
            </a:r>
            <a:endParaRPr lang="en-US" dirty="0"/>
          </a:p>
        </p:txBody>
      </p:sp>
      <p:sp>
        <p:nvSpPr>
          <p:cNvPr id="3" name="Content Placeholder 2"/>
          <p:cNvSpPr>
            <a:spLocks noGrp="1"/>
          </p:cNvSpPr>
          <p:nvPr>
            <p:ph idx="1"/>
          </p:nvPr>
        </p:nvSpPr>
        <p:spPr>
          <a:xfrm>
            <a:off x="533400" y="1600200"/>
            <a:ext cx="8153400" cy="5105400"/>
          </a:xfrm>
        </p:spPr>
        <p:txBody>
          <a:bodyPr>
            <a:normAutofit/>
          </a:bodyPr>
          <a:lstStyle/>
          <a:p>
            <a:pPr algn="just"/>
            <a:r>
              <a:rPr lang="en-IN" dirty="0" smtClean="0"/>
              <a:t>In </a:t>
            </a:r>
            <a:r>
              <a:rPr lang="en-IN" dirty="0"/>
              <a:t>these circumstances, in our opinion, the view taken by the Appellate Authority in the impugned order to that extent is correct that the individual consumers should have approached the appropriate forum under Section 42(5) of the Act.</a:t>
            </a:r>
            <a:endParaRPr lang="en-US" dirty="0"/>
          </a:p>
        </p:txBody>
      </p:sp>
      <p:sp>
        <p:nvSpPr>
          <p:cNvPr id="5" name="Date Placeholder 4"/>
          <p:cNvSpPr>
            <a:spLocks noGrp="1"/>
          </p:cNvSpPr>
          <p:nvPr>
            <p:ph type="dt" sz="half" idx="10"/>
          </p:nvPr>
        </p:nvSpPr>
        <p:spPr/>
        <p:txBody>
          <a:bodyPr/>
          <a:lstStyle/>
          <a:p>
            <a:fld id="{BC7F3D44-F4EE-4368-98D7-31E504981B9D}"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159</a:t>
            </a:fld>
            <a:endParaRPr lang="en-US"/>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Appeal No. 131 of 2011</a:t>
            </a:r>
            <a:endParaRPr lang="en-US" dirty="0">
              <a:solidFill>
                <a:srgbClr val="C00000"/>
              </a:solidFill>
              <a:latin typeface="Algerian" pitchFamily="82" charset="0"/>
            </a:endParaRPr>
          </a:p>
        </p:txBody>
      </p:sp>
      <p:sp>
        <p:nvSpPr>
          <p:cNvPr id="3" name="Content Placeholder 2"/>
          <p:cNvSpPr>
            <a:spLocks noGrp="1"/>
          </p:cNvSpPr>
          <p:nvPr>
            <p:ph idx="1"/>
          </p:nvPr>
        </p:nvSpPr>
        <p:spPr/>
        <p:txBody>
          <a:bodyPr>
            <a:normAutofit/>
          </a:bodyPr>
          <a:lstStyle/>
          <a:p>
            <a:r>
              <a:rPr lang="en-US" dirty="0" smtClean="0"/>
              <a:t>Appellant : Haryana Power Generation Company</a:t>
            </a:r>
          </a:p>
          <a:p>
            <a:r>
              <a:rPr lang="en-US" dirty="0" smtClean="0"/>
              <a:t>Respondent: Haryana Commission</a:t>
            </a:r>
          </a:p>
          <a:p>
            <a:r>
              <a:rPr lang="en-US" dirty="0" smtClean="0"/>
              <a:t>Date of judgment: </a:t>
            </a:r>
            <a:r>
              <a:rPr lang="en-US" dirty="0" err="1" smtClean="0"/>
              <a:t>Feburary</a:t>
            </a:r>
            <a:r>
              <a:rPr lang="en-US" dirty="0" smtClean="0"/>
              <a:t> 2012</a:t>
            </a:r>
          </a:p>
          <a:p>
            <a:r>
              <a:rPr lang="en-US" dirty="0" smtClean="0"/>
              <a:t>Bench : 	</a:t>
            </a:r>
            <a:r>
              <a:rPr lang="en-US" dirty="0" err="1" smtClean="0"/>
              <a:t>Karpaga</a:t>
            </a:r>
            <a:r>
              <a:rPr lang="en-US" dirty="0" smtClean="0"/>
              <a:t> </a:t>
            </a:r>
            <a:r>
              <a:rPr lang="en-US" dirty="0" err="1" smtClean="0"/>
              <a:t>Vinayagam</a:t>
            </a:r>
            <a:r>
              <a:rPr lang="en-US" dirty="0" smtClean="0"/>
              <a:t>, Chairperson</a:t>
            </a:r>
          </a:p>
          <a:p>
            <a:pPr lvl="4">
              <a:buNone/>
            </a:pPr>
            <a:r>
              <a:rPr lang="en-US" sz="2400" dirty="0" smtClean="0"/>
              <a:t>		V J </a:t>
            </a:r>
            <a:r>
              <a:rPr lang="en-US" sz="2400" dirty="0" err="1" smtClean="0"/>
              <a:t>Talwar</a:t>
            </a:r>
            <a:r>
              <a:rPr lang="en-US" sz="2400" dirty="0" smtClean="0"/>
              <a:t>, Technical Member</a:t>
            </a:r>
          </a:p>
          <a:p>
            <a:pPr lvl="4">
              <a:buNone/>
            </a:pPr>
            <a:endParaRPr lang="en-US" sz="2400" dirty="0" smtClean="0"/>
          </a:p>
          <a:p>
            <a:r>
              <a:rPr lang="en-US" dirty="0" smtClean="0">
                <a:solidFill>
                  <a:srgbClr val="002060"/>
                </a:solidFill>
              </a:rPr>
              <a:t>Issue: Whether provisions of CERC Regulations are binding on State Commissions?</a:t>
            </a:r>
            <a:endParaRPr lang="en-US" dirty="0">
              <a:solidFill>
                <a:srgbClr val="002060"/>
              </a:solidFill>
            </a:endParaRPr>
          </a:p>
        </p:txBody>
      </p:sp>
      <p:sp>
        <p:nvSpPr>
          <p:cNvPr id="4" name="Date Placeholder 3"/>
          <p:cNvSpPr>
            <a:spLocks noGrp="1"/>
          </p:cNvSpPr>
          <p:nvPr>
            <p:ph type="dt" sz="half" idx="10"/>
          </p:nvPr>
        </p:nvSpPr>
        <p:spPr/>
        <p:txBody>
          <a:bodyPr/>
          <a:lstStyle/>
          <a:p>
            <a:fld id="{2D88FAA3-6C2A-419E-B6D0-A70F4CD491F5}"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16</a:t>
            </a:fld>
            <a:endParaRPr lang="en-US"/>
          </a:p>
        </p:txBody>
      </p:sp>
    </p:spTree>
    <p:extLst>
      <p:ext uri="{BB962C8B-B14F-4D97-AF65-F5344CB8AC3E}">
        <p14:creationId xmlns:p14="http://schemas.microsoft.com/office/powerpoint/2010/main" val="3073040500"/>
      </p:ext>
    </p:extLst>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7467600" cy="5867400"/>
          </a:xfrm>
        </p:spPr>
        <p:txBody>
          <a:bodyPr>
            <a:normAutofit fontScale="92500" lnSpcReduction="20000"/>
          </a:bodyPr>
          <a:lstStyle/>
          <a:p>
            <a:pPr algn="ctr">
              <a:buNone/>
            </a:pPr>
            <a:r>
              <a:rPr lang="en-US" sz="3600" dirty="0" smtClean="0">
                <a:solidFill>
                  <a:srgbClr val="C00000"/>
                </a:solidFill>
                <a:latin typeface="Algerian" pitchFamily="82" charset="0"/>
              </a:rPr>
              <a:t>Tata Power Company</a:t>
            </a:r>
          </a:p>
          <a:p>
            <a:pPr algn="ctr">
              <a:buNone/>
            </a:pPr>
            <a:r>
              <a:rPr lang="en-US" sz="3600" dirty="0" smtClean="0">
                <a:solidFill>
                  <a:srgbClr val="C00000"/>
                </a:solidFill>
                <a:latin typeface="Algerian" pitchFamily="82" charset="0"/>
              </a:rPr>
              <a:t>Vs</a:t>
            </a:r>
          </a:p>
          <a:p>
            <a:pPr algn="ctr">
              <a:buNone/>
            </a:pPr>
            <a:r>
              <a:rPr lang="en-US" sz="3600" dirty="0" smtClean="0">
                <a:solidFill>
                  <a:srgbClr val="C00000"/>
                </a:solidFill>
                <a:latin typeface="Algerian" pitchFamily="82" charset="0"/>
              </a:rPr>
              <a:t>Maharashtra Electricity Regulatory Commission</a:t>
            </a:r>
          </a:p>
          <a:p>
            <a:pPr algn="ctr">
              <a:buNone/>
            </a:pPr>
            <a:endParaRPr lang="en-US" sz="3600" dirty="0" smtClean="0">
              <a:solidFill>
                <a:srgbClr val="C00000"/>
              </a:solidFill>
              <a:latin typeface="Algerian" pitchFamily="82" charset="0"/>
            </a:endParaRPr>
          </a:p>
          <a:p>
            <a:pPr>
              <a:buNone/>
            </a:pPr>
            <a:r>
              <a:rPr lang="en-US" sz="3200" dirty="0" smtClean="0">
                <a:latin typeface="Algerian" pitchFamily="82" charset="0"/>
              </a:rPr>
              <a:t>Bench: 	</a:t>
            </a:r>
            <a:r>
              <a:rPr lang="en-US" sz="3200" dirty="0" smtClean="0">
                <a:solidFill>
                  <a:srgbClr val="C00000"/>
                </a:solidFill>
              </a:rPr>
              <a:t>S. B. </a:t>
            </a:r>
            <a:r>
              <a:rPr lang="en-US" sz="3200" dirty="0" err="1" smtClean="0">
                <a:solidFill>
                  <a:srgbClr val="C00000"/>
                </a:solidFill>
              </a:rPr>
              <a:t>Sinha</a:t>
            </a:r>
            <a:r>
              <a:rPr lang="en-US" sz="3200" dirty="0" smtClean="0">
                <a:solidFill>
                  <a:srgbClr val="C00000"/>
                </a:solidFill>
              </a:rPr>
              <a:t> </a:t>
            </a:r>
            <a:r>
              <a:rPr lang="en-US" sz="3200" dirty="0" smtClean="0"/>
              <a:t>					</a:t>
            </a:r>
            <a:r>
              <a:rPr lang="en-US" sz="3200" dirty="0" err="1" smtClean="0"/>
              <a:t>Mukundakam</a:t>
            </a:r>
            <a:r>
              <a:rPr lang="en-US" sz="3200" dirty="0" smtClean="0"/>
              <a:t> Sharma , JJ. </a:t>
            </a:r>
          </a:p>
          <a:p>
            <a:pPr>
              <a:buNone/>
            </a:pPr>
            <a:r>
              <a:rPr lang="en-US" sz="3200" dirty="0" smtClean="0"/>
              <a:t>Date: 	6.5.2009</a:t>
            </a:r>
          </a:p>
          <a:p>
            <a:pPr>
              <a:buNone/>
            </a:pPr>
            <a:endParaRPr lang="en-US" sz="3200" dirty="0" smtClean="0"/>
          </a:p>
          <a:p>
            <a:pPr>
              <a:buNone/>
            </a:pPr>
            <a:r>
              <a:rPr lang="en-US" sz="3200" dirty="0" smtClean="0"/>
              <a:t>Issue: Whether Commission can direct a generating company to supply power to a particular licensee under Section 23 of the Act</a:t>
            </a:r>
            <a:endParaRPr lang="en-US" sz="3200" dirty="0"/>
          </a:p>
        </p:txBody>
      </p:sp>
      <p:sp>
        <p:nvSpPr>
          <p:cNvPr id="5" name="Date Placeholder 4"/>
          <p:cNvSpPr>
            <a:spLocks noGrp="1"/>
          </p:cNvSpPr>
          <p:nvPr>
            <p:ph type="dt" sz="half" idx="10"/>
          </p:nvPr>
        </p:nvSpPr>
        <p:spPr/>
        <p:txBody>
          <a:bodyPr/>
          <a:lstStyle/>
          <a:p>
            <a:fld id="{47481663-1174-42C5-996A-8F4C9C804788}"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160</a:t>
            </a:fld>
            <a:endParaRPr lang="en-US"/>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Facts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152400" y="1600200"/>
            <a:ext cx="8839200" cy="5105400"/>
          </a:xfrm>
        </p:spPr>
        <p:txBody>
          <a:bodyPr>
            <a:normAutofit/>
          </a:bodyPr>
          <a:lstStyle/>
          <a:p>
            <a:pPr algn="just"/>
            <a:r>
              <a:rPr lang="en-US" dirty="0" smtClean="0"/>
              <a:t>TPC has been generating power and supplying to licensees viz., BEST and REL in Mumbai for more than half century.</a:t>
            </a:r>
          </a:p>
          <a:p>
            <a:pPr algn="just"/>
            <a:r>
              <a:rPr lang="en-US" dirty="0"/>
              <a:t>Indisputably, however, no agreement in writing had ever been entered into by and between TPC and </a:t>
            </a:r>
            <a:r>
              <a:rPr lang="en-US" dirty="0" err="1"/>
              <a:t>RInfra</a:t>
            </a:r>
            <a:r>
              <a:rPr lang="en-US" dirty="0"/>
              <a:t>. It must be noted in this regard that since its inception and till a very long time </a:t>
            </a:r>
            <a:r>
              <a:rPr lang="en-US" dirty="0" err="1"/>
              <a:t>RInfra</a:t>
            </a:r>
            <a:r>
              <a:rPr lang="en-US" dirty="0"/>
              <a:t> continued to buy its entire requirement of power from TPC</a:t>
            </a:r>
            <a:r>
              <a:rPr lang="en-US" dirty="0" smtClean="0"/>
              <a:t>.</a:t>
            </a:r>
            <a:endParaRPr lang="en-US" dirty="0"/>
          </a:p>
        </p:txBody>
      </p:sp>
      <p:sp>
        <p:nvSpPr>
          <p:cNvPr id="5" name="Date Placeholder 4"/>
          <p:cNvSpPr>
            <a:spLocks noGrp="1"/>
          </p:cNvSpPr>
          <p:nvPr>
            <p:ph type="dt" sz="half" idx="10"/>
          </p:nvPr>
        </p:nvSpPr>
        <p:spPr/>
        <p:txBody>
          <a:bodyPr/>
          <a:lstStyle/>
          <a:p>
            <a:fld id="{28E41CF4-2011-47E1-BFF2-96AC9F8C2D3F}"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161</a:t>
            </a:fld>
            <a:endParaRPr lang="en-US"/>
          </a:p>
        </p:txBody>
      </p:sp>
    </p:spTree>
  </p:cSld>
  <p:clrMapOvr>
    <a:masterClrMapping/>
  </p:clrMapOvr>
  <p:transition/>
</p:sld>
</file>

<file path=ppt/slides/slide1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15962"/>
          </a:xfrm>
        </p:spPr>
        <p:txBody>
          <a:bodyPr/>
          <a:lstStyle/>
          <a:p>
            <a:r>
              <a:rPr lang="en-US" dirty="0" smtClean="0">
                <a:solidFill>
                  <a:srgbClr val="C00000"/>
                </a:solidFill>
                <a:latin typeface="Algerian" pitchFamily="82" charset="0"/>
              </a:rPr>
              <a:t>Facts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152400" y="1295400"/>
            <a:ext cx="8610600" cy="5410200"/>
          </a:xfrm>
        </p:spPr>
        <p:txBody>
          <a:bodyPr>
            <a:normAutofit/>
          </a:bodyPr>
          <a:lstStyle/>
          <a:p>
            <a:pPr algn="just"/>
            <a:r>
              <a:rPr lang="en-US" dirty="0" smtClean="0"/>
              <a:t>However </a:t>
            </a:r>
            <a:r>
              <a:rPr lang="en-US" dirty="0"/>
              <a:t>in 1978 </a:t>
            </a:r>
            <a:r>
              <a:rPr lang="en-US" dirty="0" err="1"/>
              <a:t>RInfra's</a:t>
            </a:r>
            <a:r>
              <a:rPr lang="en-US" dirty="0"/>
              <a:t> distribution license was amended to permit it to put up a generation station to supply power only to its own consumers. In or about 1995, </a:t>
            </a:r>
            <a:r>
              <a:rPr lang="en-US" dirty="0" err="1"/>
              <a:t>RInfra</a:t>
            </a:r>
            <a:r>
              <a:rPr lang="en-US" dirty="0"/>
              <a:t> commissioned its 500MW generating plant at </a:t>
            </a:r>
            <a:r>
              <a:rPr lang="en-US" dirty="0" err="1"/>
              <a:t>Dahanu</a:t>
            </a:r>
            <a:r>
              <a:rPr lang="en-US" dirty="0"/>
              <a:t>, pursuant whereto the quantum of power purchased by it from TPC was reduced by about 54%. Even then </a:t>
            </a:r>
            <a:r>
              <a:rPr lang="en-US" dirty="0" err="1"/>
              <a:t>RInfra</a:t>
            </a:r>
            <a:r>
              <a:rPr lang="en-US" dirty="0"/>
              <a:t> had been buying nearly 42% of the energy generated by TPC. It had continued to purchase its remaining requirements of power from TPC</a:t>
            </a:r>
            <a:r>
              <a:rPr lang="en-US" dirty="0" smtClean="0"/>
              <a:t>.</a:t>
            </a:r>
          </a:p>
          <a:p>
            <a:pPr algn="just"/>
            <a:r>
              <a:rPr lang="en-US" dirty="0" err="1" smtClean="0"/>
              <a:t>RInfra</a:t>
            </a:r>
            <a:r>
              <a:rPr lang="en-US" dirty="0" smtClean="0"/>
              <a:t> </a:t>
            </a:r>
            <a:r>
              <a:rPr lang="en-US" dirty="0"/>
              <a:t>took the stand that it wanted to supply to its existing consumers with the power generation from its own </a:t>
            </a:r>
            <a:r>
              <a:rPr lang="en-US" dirty="0" err="1" smtClean="0"/>
              <a:t>Dahanu</a:t>
            </a:r>
            <a:r>
              <a:rPr lang="en-US" dirty="0" smtClean="0"/>
              <a:t> and proposed </a:t>
            </a:r>
            <a:r>
              <a:rPr lang="en-US" dirty="0"/>
              <a:t>project </a:t>
            </a:r>
            <a:r>
              <a:rPr lang="en-US" dirty="0" smtClean="0"/>
              <a:t>at </a:t>
            </a:r>
            <a:r>
              <a:rPr lang="en-US" dirty="0" err="1" smtClean="0"/>
              <a:t>Palghar</a:t>
            </a:r>
            <a:r>
              <a:rPr lang="en-US" dirty="0" smtClean="0"/>
              <a:t> (495 MW) instead </a:t>
            </a:r>
            <a:r>
              <a:rPr lang="en-US" dirty="0"/>
              <a:t>of providing power from TPC</a:t>
            </a:r>
          </a:p>
        </p:txBody>
      </p:sp>
      <p:sp>
        <p:nvSpPr>
          <p:cNvPr id="5" name="Date Placeholder 4"/>
          <p:cNvSpPr>
            <a:spLocks noGrp="1"/>
          </p:cNvSpPr>
          <p:nvPr>
            <p:ph type="dt" sz="half" idx="10"/>
          </p:nvPr>
        </p:nvSpPr>
        <p:spPr/>
        <p:txBody>
          <a:bodyPr/>
          <a:lstStyle/>
          <a:p>
            <a:fld id="{36CFEDF0-9C0D-434E-8EC4-ED0D3AEC81E3}"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162</a:t>
            </a:fld>
            <a:endParaRPr lang="en-US"/>
          </a:p>
        </p:txBody>
      </p:sp>
    </p:spTree>
  </p:cSld>
  <p:clrMapOvr>
    <a:masterClrMapping/>
  </p:clrMapOvr>
  <p:transition/>
</p:sld>
</file>

<file path=ppt/slides/slide1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chor="t" anchorCtr="0"/>
          <a:lstStyle/>
          <a:p>
            <a:r>
              <a:rPr lang="en-US" dirty="0" smtClean="0">
                <a:solidFill>
                  <a:srgbClr val="C00000"/>
                </a:solidFill>
                <a:latin typeface="Algerian" pitchFamily="82" charset="0"/>
              </a:rPr>
              <a:t>Facts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304800" y="990600"/>
            <a:ext cx="8458200" cy="5867400"/>
          </a:xfrm>
        </p:spPr>
        <p:txBody>
          <a:bodyPr>
            <a:normAutofit/>
          </a:bodyPr>
          <a:lstStyle/>
          <a:p>
            <a:pPr algn="just"/>
            <a:r>
              <a:rPr lang="en-US" dirty="0" smtClean="0"/>
              <a:t>`Principles </a:t>
            </a:r>
            <a:r>
              <a:rPr lang="en-US" dirty="0"/>
              <a:t>of Agreement' (POA) was executed between TPC and </a:t>
            </a:r>
            <a:r>
              <a:rPr lang="en-US" dirty="0" err="1"/>
              <a:t>RInfra</a:t>
            </a:r>
            <a:r>
              <a:rPr lang="en-US" dirty="0"/>
              <a:t> on or about 31</a:t>
            </a:r>
            <a:r>
              <a:rPr lang="en-US" baseline="30000" dirty="0"/>
              <a:t>st</a:t>
            </a:r>
            <a:r>
              <a:rPr lang="en-US" dirty="0"/>
              <a:t> January, 1998 inter alia providing that there be a minimum power purchase (`off-take') on the basis of `pay or take' in each financial year by </a:t>
            </a:r>
            <a:r>
              <a:rPr lang="en-US" dirty="0" err="1"/>
              <a:t>RInfra</a:t>
            </a:r>
            <a:r>
              <a:rPr lang="en-US" dirty="0"/>
              <a:t> on the basis of its consumer demand forecast. The POA also envisaged execution of a detailed Power Purchase Agreement by the parties. However, no such agreement ever fructified</a:t>
            </a:r>
            <a:r>
              <a:rPr lang="en-US" dirty="0" smtClean="0"/>
              <a:t>.</a:t>
            </a:r>
          </a:p>
          <a:p>
            <a:pPr algn="just"/>
            <a:r>
              <a:rPr lang="en-US" dirty="0"/>
              <a:t>Thereafter the 2003 Act came into force with effect from 26</a:t>
            </a:r>
            <a:r>
              <a:rPr lang="en-US" baseline="30000" dirty="0"/>
              <a:t>th</a:t>
            </a:r>
            <a:r>
              <a:rPr lang="en-US" dirty="0"/>
              <a:t> May, 2003. Under the new Act the `Generating Companies' have been given freedom of choice to sell power to any person or licensee. </a:t>
            </a:r>
            <a:endParaRPr lang="en-US" dirty="0" smtClean="0"/>
          </a:p>
          <a:p>
            <a:endParaRPr lang="en-US" dirty="0"/>
          </a:p>
        </p:txBody>
      </p:sp>
      <p:sp>
        <p:nvSpPr>
          <p:cNvPr id="5" name="Date Placeholder 4"/>
          <p:cNvSpPr>
            <a:spLocks noGrp="1"/>
          </p:cNvSpPr>
          <p:nvPr>
            <p:ph type="dt" sz="half" idx="10"/>
          </p:nvPr>
        </p:nvSpPr>
        <p:spPr/>
        <p:txBody>
          <a:bodyPr/>
          <a:lstStyle/>
          <a:p>
            <a:fld id="{F7F409A0-9AC9-433A-8208-B0CFA508E16D}"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163</a:t>
            </a:fld>
            <a:endParaRPr lang="en-US"/>
          </a:p>
        </p:txBody>
      </p:sp>
    </p:spTree>
  </p:cSld>
  <p:clrMapOvr>
    <a:masterClrMapping/>
  </p:clrMapOvr>
  <p:transition/>
</p:sld>
</file>

<file path=ppt/slides/slide1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chor="t" anchorCtr="0"/>
          <a:lstStyle/>
          <a:p>
            <a:r>
              <a:rPr lang="en-US" dirty="0" smtClean="0">
                <a:solidFill>
                  <a:srgbClr val="C00000"/>
                </a:solidFill>
                <a:latin typeface="Algerian" pitchFamily="82" charset="0"/>
              </a:rPr>
              <a:t>Facts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381000" y="990600"/>
            <a:ext cx="8305800" cy="5867400"/>
          </a:xfrm>
        </p:spPr>
        <p:txBody>
          <a:bodyPr>
            <a:normAutofit/>
          </a:bodyPr>
          <a:lstStyle/>
          <a:p>
            <a:pPr algn="just"/>
            <a:r>
              <a:rPr lang="en-US" dirty="0" smtClean="0"/>
              <a:t>The </a:t>
            </a:r>
            <a:r>
              <a:rPr lang="en-US" dirty="0"/>
              <a:t>Act also introduced the concept of `open access' which allows the distribution licensee to source its power from any generating company. The distributors accordingly under the changed law do not have to depend upon state based generators to meet their needs</a:t>
            </a:r>
            <a:r>
              <a:rPr lang="en-US" dirty="0" smtClean="0"/>
              <a:t>.</a:t>
            </a:r>
          </a:p>
          <a:p>
            <a:pPr algn="just"/>
            <a:r>
              <a:rPr lang="en-US" dirty="0" smtClean="0"/>
              <a:t>On </a:t>
            </a:r>
            <a:r>
              <a:rPr lang="en-US" dirty="0"/>
              <a:t>or about 16</a:t>
            </a:r>
            <a:r>
              <a:rPr lang="en-US" baseline="30000" dirty="0"/>
              <a:t>th</a:t>
            </a:r>
            <a:r>
              <a:rPr lang="en-US" dirty="0"/>
              <a:t> March, 2006, TPC (D) entered into a PPA with TPC (G) for 477 MW power which was submitted for approval of MERC on 27</a:t>
            </a:r>
            <a:r>
              <a:rPr lang="en-US" baseline="30000" dirty="0"/>
              <a:t>th</a:t>
            </a:r>
            <a:r>
              <a:rPr lang="en-US" dirty="0"/>
              <a:t> December, </a:t>
            </a:r>
            <a:r>
              <a:rPr lang="en-US" dirty="0" smtClean="0"/>
              <a:t>2006.</a:t>
            </a:r>
            <a:endParaRPr lang="en-US" dirty="0"/>
          </a:p>
          <a:p>
            <a:endParaRPr lang="en-US" dirty="0"/>
          </a:p>
        </p:txBody>
      </p:sp>
      <p:sp>
        <p:nvSpPr>
          <p:cNvPr id="5" name="Date Placeholder 4"/>
          <p:cNvSpPr>
            <a:spLocks noGrp="1"/>
          </p:cNvSpPr>
          <p:nvPr>
            <p:ph type="dt" sz="half" idx="10"/>
          </p:nvPr>
        </p:nvSpPr>
        <p:spPr/>
        <p:txBody>
          <a:bodyPr/>
          <a:lstStyle/>
          <a:p>
            <a:fld id="{DB63D851-EB4A-4864-9749-4BE76F53CF0F}"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164</a:t>
            </a:fld>
            <a:endParaRPr lang="en-US"/>
          </a:p>
        </p:txBody>
      </p:sp>
    </p:spTree>
  </p:cSld>
  <p:clrMapOvr>
    <a:masterClrMapping/>
  </p:clrMapOvr>
  <p:transition/>
</p:sld>
</file>

<file path=ppt/slides/slide1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563562"/>
          </a:xfrm>
        </p:spPr>
        <p:txBody>
          <a:bodyPr>
            <a:normAutofit fontScale="90000"/>
          </a:bodyPr>
          <a:lstStyle/>
          <a:p>
            <a:r>
              <a:rPr lang="en-US" dirty="0" smtClean="0">
                <a:solidFill>
                  <a:srgbClr val="C00000"/>
                </a:solidFill>
                <a:latin typeface="Algerian" pitchFamily="82" charset="0"/>
              </a:rPr>
              <a:t>Facts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381000" y="1143000"/>
            <a:ext cx="8229600" cy="5257800"/>
          </a:xfrm>
        </p:spPr>
        <p:txBody>
          <a:bodyPr>
            <a:normAutofit/>
          </a:bodyPr>
          <a:lstStyle/>
          <a:p>
            <a:pPr algn="just"/>
            <a:r>
              <a:rPr lang="en-US" dirty="0"/>
              <a:t>in the meanwhile TPC proposed to enter into PPA with </a:t>
            </a:r>
            <a:r>
              <a:rPr lang="en-US" dirty="0" err="1"/>
              <a:t>RInfra</a:t>
            </a:r>
            <a:r>
              <a:rPr lang="en-US" dirty="0"/>
              <a:t> for its balance quantity after meeting the contractual requirement of BEST for 800 MW and of TPC (D) for 477 MW of electricity . The offer was made by TPC to </a:t>
            </a:r>
            <a:r>
              <a:rPr lang="en-US" dirty="0" err="1"/>
              <a:t>RInfra</a:t>
            </a:r>
            <a:r>
              <a:rPr lang="en-US" dirty="0"/>
              <a:t> for supply of 600 MW which was not accepted. The later instead insisted on obtaining a much higher quantum of power based on its consumer demand. TPC rejected the said demand keeping in view its continuing obligation to its own consumers and also those of BEST</a:t>
            </a:r>
            <a:r>
              <a:rPr lang="en-US" dirty="0" smtClean="0"/>
              <a:t>.</a:t>
            </a:r>
          </a:p>
          <a:p>
            <a:pPr algn="just">
              <a:buNone/>
            </a:pPr>
            <a:endParaRPr lang="en-US" dirty="0"/>
          </a:p>
        </p:txBody>
      </p:sp>
      <p:sp>
        <p:nvSpPr>
          <p:cNvPr id="5" name="Date Placeholder 4"/>
          <p:cNvSpPr>
            <a:spLocks noGrp="1"/>
          </p:cNvSpPr>
          <p:nvPr>
            <p:ph type="dt" sz="half" idx="10"/>
          </p:nvPr>
        </p:nvSpPr>
        <p:spPr/>
        <p:txBody>
          <a:bodyPr/>
          <a:lstStyle/>
          <a:p>
            <a:fld id="{6221634C-62A0-4E25-81AA-8D37D766B1E8}"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165</a:t>
            </a:fld>
            <a:endParaRPr lang="en-US"/>
          </a:p>
        </p:txBody>
      </p:sp>
    </p:spTree>
  </p:cSld>
  <p:clrMapOvr>
    <a:masterClrMapping/>
  </p:clrMapOvr>
  <p:transition/>
</p:sld>
</file>

<file path=ppt/slides/slide1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639762"/>
          </a:xfrm>
        </p:spPr>
        <p:txBody>
          <a:bodyPr>
            <a:normAutofit fontScale="90000"/>
          </a:bodyPr>
          <a:lstStyle/>
          <a:p>
            <a:r>
              <a:rPr lang="en-US" dirty="0" smtClean="0">
                <a:solidFill>
                  <a:srgbClr val="C00000"/>
                </a:solidFill>
                <a:latin typeface="Algerian" pitchFamily="82" charset="0"/>
              </a:rPr>
              <a:t>Facts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381000" y="1295400"/>
            <a:ext cx="8229600" cy="5257800"/>
          </a:xfrm>
        </p:spPr>
        <p:txBody>
          <a:bodyPr>
            <a:normAutofit/>
          </a:bodyPr>
          <a:lstStyle/>
          <a:p>
            <a:pPr algn="just"/>
            <a:r>
              <a:rPr lang="en-US" dirty="0"/>
              <a:t>I</a:t>
            </a:r>
            <a:r>
              <a:rPr lang="en-US" dirty="0" smtClean="0"/>
              <a:t>n </a:t>
            </a:r>
            <a:r>
              <a:rPr lang="en-US" dirty="0"/>
              <a:t>the meanwhile TPC proposed to enter into PPA with </a:t>
            </a:r>
            <a:r>
              <a:rPr lang="en-US" dirty="0" err="1"/>
              <a:t>RInfra</a:t>
            </a:r>
            <a:r>
              <a:rPr lang="en-US" dirty="0"/>
              <a:t> for its balance quantity after meeting the contractual requirement of BEST for 800 MW and of TPC (D) for 477 MW of electricity . The offer was made by TPC to </a:t>
            </a:r>
            <a:r>
              <a:rPr lang="en-US" dirty="0" err="1"/>
              <a:t>RInfra</a:t>
            </a:r>
            <a:r>
              <a:rPr lang="en-US" dirty="0"/>
              <a:t> for supply of 600 MW which was not accepted. The later instead insisted on obtaining a much higher quantum of power based on its consumer demand. TPC rejected the said demand keeping in view its continuing obligation to its own consumers and also those of BEST</a:t>
            </a:r>
            <a:r>
              <a:rPr lang="en-US" dirty="0" smtClean="0"/>
              <a:t>.</a:t>
            </a:r>
          </a:p>
          <a:p>
            <a:pPr algn="just">
              <a:buNone/>
            </a:pPr>
            <a:endParaRPr lang="en-US" dirty="0"/>
          </a:p>
        </p:txBody>
      </p:sp>
      <p:sp>
        <p:nvSpPr>
          <p:cNvPr id="5" name="Date Placeholder 4"/>
          <p:cNvSpPr>
            <a:spLocks noGrp="1"/>
          </p:cNvSpPr>
          <p:nvPr>
            <p:ph type="dt" sz="half" idx="10"/>
          </p:nvPr>
        </p:nvSpPr>
        <p:spPr/>
        <p:txBody>
          <a:bodyPr/>
          <a:lstStyle/>
          <a:p>
            <a:fld id="{7B3BFF6B-D7B5-4990-8069-D9A3F053508C}"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166</a:t>
            </a:fld>
            <a:endParaRPr lang="en-US"/>
          </a:p>
        </p:txBody>
      </p:sp>
    </p:spTree>
  </p:cSld>
  <p:clrMapOvr>
    <a:masterClrMapping/>
  </p:clrMapOvr>
  <p:transition/>
</p:sld>
</file>

<file path=ppt/slides/slide1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en-US" dirty="0" smtClean="0">
                <a:solidFill>
                  <a:srgbClr val="C00000"/>
                </a:solidFill>
                <a:latin typeface="Algerian" pitchFamily="82" charset="0"/>
              </a:rPr>
              <a:t>Facts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152400" y="1066800"/>
            <a:ext cx="8382000" cy="5638800"/>
          </a:xfrm>
        </p:spPr>
        <p:txBody>
          <a:bodyPr>
            <a:normAutofit/>
          </a:bodyPr>
          <a:lstStyle/>
          <a:p>
            <a:pPr algn="just"/>
            <a:r>
              <a:rPr lang="en-US" dirty="0" err="1" smtClean="0"/>
              <a:t>RInfra</a:t>
            </a:r>
            <a:r>
              <a:rPr lang="en-US" dirty="0" smtClean="0"/>
              <a:t> </a:t>
            </a:r>
            <a:r>
              <a:rPr lang="en-US" dirty="0"/>
              <a:t>in the meantime initiated a proceeding under Section 86 of 2003 Act before MERC seeking direction against TPC (G) to allocate 762 MW to it and to enter into a </a:t>
            </a:r>
            <a:r>
              <a:rPr lang="en-US" dirty="0" smtClean="0"/>
              <a:t>PPA. By an </a:t>
            </a:r>
            <a:r>
              <a:rPr lang="en-US" dirty="0"/>
              <a:t>order dated 6</a:t>
            </a:r>
            <a:r>
              <a:rPr lang="en-US" baseline="30000" dirty="0"/>
              <a:t>th</a:t>
            </a:r>
            <a:r>
              <a:rPr lang="en-US" dirty="0"/>
              <a:t> November, 2007 the Commission approved PPA between TPC (G) and BEST and the arrangement between TPC (G) and TPC (D) for supply of 800 MW and 477 MW of power respectively with effect from 1</a:t>
            </a:r>
            <a:r>
              <a:rPr lang="en-US" baseline="30000" dirty="0"/>
              <a:t>st</a:t>
            </a:r>
            <a:r>
              <a:rPr lang="en-US" dirty="0"/>
              <a:t> April, 2008. </a:t>
            </a:r>
            <a:endParaRPr lang="en-US" dirty="0" smtClean="0"/>
          </a:p>
          <a:p>
            <a:endParaRPr lang="en-US" dirty="0"/>
          </a:p>
        </p:txBody>
      </p:sp>
      <p:sp>
        <p:nvSpPr>
          <p:cNvPr id="5" name="Date Placeholder 4"/>
          <p:cNvSpPr>
            <a:spLocks noGrp="1"/>
          </p:cNvSpPr>
          <p:nvPr>
            <p:ph type="dt" sz="half" idx="10"/>
          </p:nvPr>
        </p:nvSpPr>
        <p:spPr/>
        <p:txBody>
          <a:bodyPr/>
          <a:lstStyle/>
          <a:p>
            <a:fld id="{31609548-277D-4696-B3ED-2A4588DECB9B}"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167</a:t>
            </a:fld>
            <a:endParaRPr lang="en-US"/>
          </a:p>
        </p:txBody>
      </p:sp>
    </p:spTree>
  </p:cSld>
  <p:clrMapOvr>
    <a:masterClrMapping/>
  </p:clrMapOvr>
  <p:transition/>
</p:sld>
</file>

<file path=ppt/slides/slide1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en-US" dirty="0" smtClean="0">
                <a:solidFill>
                  <a:srgbClr val="C00000"/>
                </a:solidFill>
                <a:latin typeface="Algerian" pitchFamily="82" charset="0"/>
              </a:rPr>
              <a:t>Facts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152400" y="1066800"/>
            <a:ext cx="8839200" cy="5638800"/>
          </a:xfrm>
        </p:spPr>
        <p:txBody>
          <a:bodyPr>
            <a:normAutofit/>
          </a:bodyPr>
          <a:lstStyle/>
          <a:p>
            <a:pPr algn="just"/>
            <a:r>
              <a:rPr lang="en-US" dirty="0" smtClean="0"/>
              <a:t>On the question of direction to generating company, the Commission </a:t>
            </a:r>
            <a:r>
              <a:rPr lang="en-US" dirty="0"/>
              <a:t>opined that it can issue direction upon the generating companies in terms of Section 23 of 2003 Act.</a:t>
            </a:r>
          </a:p>
          <a:p>
            <a:pPr algn="just"/>
            <a:r>
              <a:rPr lang="en-US" dirty="0" smtClean="0"/>
              <a:t>All the three parties preferred appeals against this order in APTEL</a:t>
            </a:r>
            <a:endParaRPr lang="en-US" dirty="0"/>
          </a:p>
          <a:p>
            <a:pPr algn="just"/>
            <a:r>
              <a:rPr lang="en-US" dirty="0" smtClean="0"/>
              <a:t>BEST </a:t>
            </a:r>
            <a:r>
              <a:rPr lang="en-US" dirty="0"/>
              <a:t>and TPC </a:t>
            </a:r>
            <a:r>
              <a:rPr lang="en-US" dirty="0" smtClean="0"/>
              <a:t>questioned </a:t>
            </a:r>
            <a:r>
              <a:rPr lang="en-US" dirty="0"/>
              <a:t>the interpretation of Section 23 of 2003 Act by the </a:t>
            </a:r>
            <a:r>
              <a:rPr lang="en-US" dirty="0" smtClean="0"/>
              <a:t>Commission.</a:t>
            </a:r>
            <a:endParaRPr lang="en-US" dirty="0"/>
          </a:p>
          <a:p>
            <a:endParaRPr lang="en-US" dirty="0"/>
          </a:p>
        </p:txBody>
      </p:sp>
      <p:sp>
        <p:nvSpPr>
          <p:cNvPr id="5" name="Date Placeholder 4"/>
          <p:cNvSpPr>
            <a:spLocks noGrp="1"/>
          </p:cNvSpPr>
          <p:nvPr>
            <p:ph type="dt" sz="half" idx="10"/>
          </p:nvPr>
        </p:nvSpPr>
        <p:spPr/>
        <p:txBody>
          <a:bodyPr/>
          <a:lstStyle/>
          <a:p>
            <a:fld id="{6912D177-F161-4CF1-81C6-C65E1DC796B4}"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168</a:t>
            </a:fld>
            <a:endParaRPr lang="en-US"/>
          </a:p>
        </p:txBody>
      </p:sp>
    </p:spTree>
  </p:cSld>
  <p:clrMapOvr>
    <a:masterClrMapping/>
  </p:clrMapOvr>
  <p:transition/>
</p:sld>
</file>

<file path=ppt/slides/slide1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639762"/>
          </a:xfrm>
        </p:spPr>
        <p:txBody>
          <a:bodyPr>
            <a:normAutofit fontScale="90000"/>
          </a:bodyPr>
          <a:lstStyle/>
          <a:p>
            <a:r>
              <a:rPr lang="en-US" dirty="0" smtClean="0">
                <a:solidFill>
                  <a:srgbClr val="C00000"/>
                </a:solidFill>
                <a:latin typeface="Algerian" pitchFamily="82" charset="0"/>
              </a:rPr>
              <a:t>APTEL’s Observations and Directions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152400" y="1600200"/>
            <a:ext cx="8534400" cy="5105400"/>
          </a:xfrm>
        </p:spPr>
        <p:txBody>
          <a:bodyPr>
            <a:normAutofit lnSpcReduction="10000"/>
          </a:bodyPr>
          <a:lstStyle/>
          <a:p>
            <a:pPr algn="just"/>
            <a:r>
              <a:rPr lang="en-US" i="1" dirty="0" smtClean="0"/>
              <a:t>“… </a:t>
            </a:r>
            <a:r>
              <a:rPr lang="en-US" i="1" dirty="0"/>
              <a:t>We note from the above regulations that the Commission itself recognizes an agreement or an arrangement for long-term power procurement by a Distribution Licensee. Regulations require prior approval of the Commission for any change to an existing arrangement or agreement for long term procurement. When an arrangement for power procurement between TPC and BEST as also between TPC and REL does exist, how the Commission failed to consider the claim of REL.</a:t>
            </a:r>
          </a:p>
          <a:p>
            <a:pPr algn="just"/>
            <a:r>
              <a:rPr lang="en-US" i="1" dirty="0" smtClean="0"/>
              <a:t>… </a:t>
            </a:r>
            <a:r>
              <a:rPr lang="en-US" i="1" dirty="0"/>
              <a:t>We conclude from the aforementioned that the Commission has wide powers to regulate the quantity of energy that may be supplied by a generating company to a distribution licensee when both are under the jurisdiction of the same Commission</a:t>
            </a:r>
            <a:r>
              <a:rPr lang="en-US" i="1" dirty="0" smtClean="0"/>
              <a:t>.”</a:t>
            </a:r>
            <a:endParaRPr lang="en-US" i="1" dirty="0"/>
          </a:p>
        </p:txBody>
      </p:sp>
      <p:sp>
        <p:nvSpPr>
          <p:cNvPr id="5" name="Date Placeholder 4"/>
          <p:cNvSpPr>
            <a:spLocks noGrp="1"/>
          </p:cNvSpPr>
          <p:nvPr>
            <p:ph type="dt" sz="half" idx="10"/>
          </p:nvPr>
        </p:nvSpPr>
        <p:spPr/>
        <p:txBody>
          <a:bodyPr/>
          <a:lstStyle/>
          <a:p>
            <a:fld id="{D984B5F2-E251-47BF-A4AC-D9E4524F1300}"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169</a:t>
            </a:fld>
            <a:endParaRPr lang="en-US"/>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600" dirty="0" smtClean="0">
                <a:solidFill>
                  <a:srgbClr val="C00000"/>
                </a:solidFill>
                <a:latin typeface="Algerian" pitchFamily="82" charset="0"/>
              </a:rPr>
              <a:t>Contentions of the Appellant</a:t>
            </a:r>
            <a:endParaRPr lang="en-US" sz="3600" dirty="0"/>
          </a:p>
        </p:txBody>
      </p:sp>
      <p:sp>
        <p:nvSpPr>
          <p:cNvPr id="3" name="Content Placeholder 2"/>
          <p:cNvSpPr>
            <a:spLocks noGrp="1"/>
          </p:cNvSpPr>
          <p:nvPr>
            <p:ph idx="1"/>
          </p:nvPr>
        </p:nvSpPr>
        <p:spPr>
          <a:xfrm>
            <a:off x="457200" y="1143000"/>
            <a:ext cx="8229600" cy="5181600"/>
          </a:xfrm>
        </p:spPr>
        <p:txBody>
          <a:bodyPr>
            <a:normAutofit fontScale="92500"/>
          </a:bodyPr>
          <a:lstStyle/>
          <a:p>
            <a:pPr lvl="0" algn="just">
              <a:spcAft>
                <a:spcPts val="1200"/>
              </a:spcAft>
            </a:pPr>
            <a:r>
              <a:rPr lang="en-US" dirty="0" smtClean="0">
                <a:solidFill>
                  <a:srgbClr val="002060"/>
                </a:solidFill>
              </a:rPr>
              <a:t>The Appellant, Haryana Generation Company has stated that the Haryana Commission has not followed the guidelines laid down by the Central Electricity Regulatory Commission and principles laid down by the Tariff Policy issued by the Government of India in accordance with Section 3 of the 2003 Act. </a:t>
            </a:r>
          </a:p>
          <a:p>
            <a:pPr lvl="0" algn="just">
              <a:spcAft>
                <a:spcPts val="1200"/>
              </a:spcAft>
            </a:pPr>
            <a:r>
              <a:rPr lang="en-US" dirty="0" smtClean="0"/>
              <a:t>Referring to Section 61 of the Act, the Appellant contended that the State Commissions, while fixing tariff, are required to  be guided by the principle laid down by the Central Commission and the  National Electricity Policy and Tariff Policy. </a:t>
            </a:r>
          </a:p>
          <a:p>
            <a:pPr lvl="0" algn="just">
              <a:spcAft>
                <a:spcPts val="1200"/>
              </a:spcAft>
            </a:pPr>
            <a:r>
              <a:rPr lang="en-US" dirty="0" smtClean="0"/>
              <a:t>The State Commission has neither followed the principles and methodology specified by the Central Commission nor followed the provisions of Tariff Policy and National Electricity Policy.</a:t>
            </a:r>
            <a:endParaRPr lang="en-US" dirty="0"/>
          </a:p>
        </p:txBody>
      </p:sp>
      <p:sp>
        <p:nvSpPr>
          <p:cNvPr id="4" name="Date Placeholder 3"/>
          <p:cNvSpPr>
            <a:spLocks noGrp="1"/>
          </p:cNvSpPr>
          <p:nvPr>
            <p:ph type="dt" sz="half" idx="10"/>
          </p:nvPr>
        </p:nvSpPr>
        <p:spPr/>
        <p:txBody>
          <a:bodyPr/>
          <a:lstStyle/>
          <a:p>
            <a:fld id="{C68CCC44-58DA-48D4-BA5A-CB0BC6B9783A}"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17</a:t>
            </a:fld>
            <a:endParaRPr lang="en-US"/>
          </a:p>
        </p:txBody>
      </p:sp>
    </p:spTree>
    <p:extLst>
      <p:ext uri="{BB962C8B-B14F-4D97-AF65-F5344CB8AC3E}">
        <p14:creationId xmlns:p14="http://schemas.microsoft.com/office/powerpoint/2010/main" val="2052009351"/>
      </p:ext>
    </p:extLst>
  </p:cSld>
  <p:clrMapOvr>
    <a:masterClrMapping/>
  </p:clrMapOvr>
  <p:transition/>
</p:sld>
</file>

<file path=ppt/slides/slide1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639762"/>
          </a:xfrm>
        </p:spPr>
        <p:txBody>
          <a:bodyPr>
            <a:normAutofit fontScale="90000"/>
          </a:bodyPr>
          <a:lstStyle/>
          <a:p>
            <a:r>
              <a:rPr lang="en-US" dirty="0" smtClean="0">
                <a:solidFill>
                  <a:srgbClr val="C00000"/>
                </a:solidFill>
                <a:latin typeface="Algerian" pitchFamily="82" charset="0"/>
              </a:rPr>
              <a:t>APTEL’s Observations and Directions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304800" y="1219200"/>
            <a:ext cx="8229600" cy="5105400"/>
          </a:xfrm>
        </p:spPr>
        <p:txBody>
          <a:bodyPr>
            <a:normAutofit/>
          </a:bodyPr>
          <a:lstStyle/>
          <a:p>
            <a:pPr algn="just"/>
            <a:r>
              <a:rPr lang="en-US" i="1" dirty="0" smtClean="0"/>
              <a:t>“…It </a:t>
            </a:r>
            <a:r>
              <a:rPr lang="en-US" i="1" dirty="0"/>
              <a:t>is not in dispute that the claims of REL have not been considered by the Commission while approving the PPA between the TPC(G) and BEST and arrangement between TPC(G) and TPC(D). It is also not in dispute that the approval of PPA and the arrangement has affected the allocation of power to REL. The interests of REL have been adversely affected by the Commission in violation of the principle of natural justice. The Commission ought to have considered the claim of REL for allocation of power while considering the approval of PPAs between TPC(G) and BEST and arrangement between TPC(G) and TPC(D</a:t>
            </a:r>
            <a:r>
              <a:rPr lang="en-US" i="1" dirty="0" smtClean="0"/>
              <a:t>).”</a:t>
            </a:r>
            <a:endParaRPr lang="en-US" i="1" dirty="0"/>
          </a:p>
        </p:txBody>
      </p:sp>
      <p:sp>
        <p:nvSpPr>
          <p:cNvPr id="5" name="Date Placeholder 4"/>
          <p:cNvSpPr>
            <a:spLocks noGrp="1"/>
          </p:cNvSpPr>
          <p:nvPr>
            <p:ph type="dt" sz="half" idx="10"/>
          </p:nvPr>
        </p:nvSpPr>
        <p:spPr/>
        <p:txBody>
          <a:bodyPr/>
          <a:lstStyle/>
          <a:p>
            <a:fld id="{B7F17768-1CB7-44B9-A518-89317A7D51E4}"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170</a:t>
            </a:fld>
            <a:endParaRPr lang="en-US"/>
          </a:p>
        </p:txBody>
      </p:sp>
    </p:spTree>
  </p:cSld>
  <p:clrMapOvr>
    <a:masterClrMapping/>
  </p:clrMapOvr>
  <p:transition/>
</p:sld>
</file>

<file path=ppt/slides/slide1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839200" cy="715962"/>
          </a:xfrm>
        </p:spPr>
        <p:txBody>
          <a:bodyPr>
            <a:normAutofit fontScale="90000"/>
          </a:bodyPr>
          <a:lstStyle/>
          <a:p>
            <a:r>
              <a:rPr lang="en-US" dirty="0" smtClean="0">
                <a:solidFill>
                  <a:srgbClr val="C00000"/>
                </a:solidFill>
                <a:latin typeface="Algerian" pitchFamily="82" charset="0"/>
              </a:rPr>
              <a:t>APTEL’s Observations and Directions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304800" y="1219200"/>
            <a:ext cx="8382000" cy="5105400"/>
          </a:xfrm>
        </p:spPr>
        <p:txBody>
          <a:bodyPr>
            <a:normAutofit lnSpcReduction="10000"/>
          </a:bodyPr>
          <a:lstStyle/>
          <a:p>
            <a:pPr algn="just"/>
            <a:r>
              <a:rPr lang="en-US" dirty="0" smtClean="0"/>
              <a:t>“</a:t>
            </a:r>
            <a:r>
              <a:rPr lang="en-US" i="1" dirty="0" smtClean="0"/>
              <a:t>... </a:t>
            </a:r>
            <a:r>
              <a:rPr lang="en-US" i="1" dirty="0"/>
              <a:t>In the circumstances, appeal No. 143 of 2007 is allowed and order dated November 06, 2007 of the MERC approving the PPA of TPC and BEST and arrangement between TPC and TPC(D) with reference to allocation of power to BEST and TPC(D) is set aside. The Commission is directed to consider the question of approval of PPA and the arrangement afresh after taking into consideration the claims of BEST, REL and TPC(D). </a:t>
            </a:r>
            <a:r>
              <a:rPr lang="en-US" b="1" i="1" dirty="0"/>
              <a:t>While considering the case of the parties the Commission shall have regard to the fact that the consumers of respective areas have been bearing the Depreciation and Interest on Loan elements of the Fixed Cost of tariff and also consider all other submissions of the parties which are permissible in the law</a:t>
            </a:r>
            <a:r>
              <a:rPr lang="en-US" b="1" i="1" dirty="0" smtClean="0"/>
              <a:t>.”</a:t>
            </a:r>
            <a:endParaRPr lang="en-US" b="1" i="1" dirty="0"/>
          </a:p>
        </p:txBody>
      </p:sp>
      <p:sp>
        <p:nvSpPr>
          <p:cNvPr id="5" name="Date Placeholder 4"/>
          <p:cNvSpPr>
            <a:spLocks noGrp="1"/>
          </p:cNvSpPr>
          <p:nvPr>
            <p:ph type="dt" sz="half" idx="10"/>
          </p:nvPr>
        </p:nvSpPr>
        <p:spPr/>
        <p:txBody>
          <a:bodyPr/>
          <a:lstStyle/>
          <a:p>
            <a:fld id="{D54EBFC5-1093-46D5-9D21-3BE01AFE1E68}"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171</a:t>
            </a:fld>
            <a:endParaRPr lang="en-US"/>
          </a:p>
        </p:txBody>
      </p:sp>
    </p:spTree>
  </p:cSld>
  <p:clrMapOvr>
    <a:masterClrMapping/>
  </p:clrMapOvr>
  <p:transition/>
</p:sld>
</file>

<file path=ppt/slides/slide1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latin typeface="Algerian" pitchFamily="82" charset="0"/>
              </a:rPr>
              <a:t>Supreme Court’s PRELIMINARY OBSERVATIONS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304800" y="1600200"/>
            <a:ext cx="8382000" cy="5029200"/>
          </a:xfrm>
        </p:spPr>
        <p:txBody>
          <a:bodyPr>
            <a:normAutofit fontScale="92500" lnSpcReduction="10000"/>
          </a:bodyPr>
          <a:lstStyle/>
          <a:p>
            <a:pPr>
              <a:buNone/>
            </a:pPr>
            <a:r>
              <a:rPr lang="en-US" dirty="0"/>
              <a:t>91. Before adverting to the rival contentions of the parties we may observe</a:t>
            </a:r>
            <a:r>
              <a:rPr lang="en-US" dirty="0" smtClean="0"/>
              <a:t>:</a:t>
            </a:r>
          </a:p>
          <a:p>
            <a:pPr>
              <a:buNone/>
            </a:pPr>
            <a:endParaRPr lang="en-US" dirty="0"/>
          </a:p>
          <a:p>
            <a:pPr algn="just"/>
            <a:r>
              <a:rPr lang="en-US" dirty="0"/>
              <a:t>The Tribunal committed a factual error in so far as it failed to notice that no long term PPA exists between TPC (G) and </a:t>
            </a:r>
            <a:r>
              <a:rPr lang="en-US" dirty="0" err="1"/>
              <a:t>RInfra</a:t>
            </a:r>
            <a:r>
              <a:rPr lang="en-US" dirty="0"/>
              <a:t>. It furthermore was not correct in opining that the Commission had not considered the claim of </a:t>
            </a:r>
            <a:r>
              <a:rPr lang="en-US" dirty="0" err="1"/>
              <a:t>RInfra</a:t>
            </a:r>
            <a:r>
              <a:rPr lang="en-US" dirty="0"/>
              <a:t> while approving the arrangements between TPC (G) and TPC (D), despite the fact that REL (</a:t>
            </a:r>
            <a:r>
              <a:rPr lang="en-US" dirty="0" err="1"/>
              <a:t>RInfra</a:t>
            </a:r>
            <a:r>
              <a:rPr lang="en-US" dirty="0"/>
              <a:t>) not only filed objections to the application for grant of approval of PPA filed by the parties herein, it also filed independent application; took part in the deliberations and all its contentions had been considered. On what basis the Tribunal opined that the decision of the Commission is in violation of the principle of natural justice is beyond anybody's comprehension. </a:t>
            </a:r>
            <a:endParaRPr lang="en-US" dirty="0" smtClean="0"/>
          </a:p>
          <a:p>
            <a:endParaRPr lang="en-US" dirty="0"/>
          </a:p>
        </p:txBody>
      </p:sp>
      <p:sp>
        <p:nvSpPr>
          <p:cNvPr id="5" name="Date Placeholder 4"/>
          <p:cNvSpPr>
            <a:spLocks noGrp="1"/>
          </p:cNvSpPr>
          <p:nvPr>
            <p:ph type="dt" sz="half" idx="10"/>
          </p:nvPr>
        </p:nvSpPr>
        <p:spPr/>
        <p:txBody>
          <a:bodyPr/>
          <a:lstStyle/>
          <a:p>
            <a:fld id="{6685809A-FB9B-40F7-AFB6-7FD4387F0FA9}"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172</a:t>
            </a:fld>
            <a:endParaRPr lang="en-US"/>
          </a:p>
        </p:txBody>
      </p:sp>
    </p:spTree>
  </p:cSld>
  <p:clrMapOvr>
    <a:masterClrMapping/>
  </p:clrMapOvr>
  <p:transition/>
</p:sld>
</file>

<file path=ppt/slides/slide1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C00000"/>
                </a:solidFill>
                <a:latin typeface="Algerian" pitchFamily="82" charset="0"/>
              </a:rPr>
              <a:t>Supreme Court’s PRELIMINARY OBSERVATIONS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533400" y="1600200"/>
            <a:ext cx="8077200" cy="4648200"/>
          </a:xfrm>
        </p:spPr>
        <p:txBody>
          <a:bodyPr>
            <a:normAutofit/>
          </a:bodyPr>
          <a:lstStyle/>
          <a:p>
            <a:pPr algn="just"/>
            <a:r>
              <a:rPr lang="en-US" dirty="0" smtClean="0"/>
              <a:t>It </a:t>
            </a:r>
            <a:r>
              <a:rPr lang="en-US" dirty="0"/>
              <a:t>furthermore took into consideration an irrelevant fact, namely that the Commission in determining the issue between the parties should have regard to the fact that the consumers of respective areas have been bearing the `depreciation' and interest on loan elements of the Fixed Cost of tariff. It furthermore without assigning any reason dismissed the appeals </a:t>
            </a:r>
            <a:r>
              <a:rPr lang="en-US" dirty="0" smtClean="0"/>
              <a:t>of BEST and TPC(D).</a:t>
            </a:r>
            <a:endParaRPr lang="en-US" dirty="0"/>
          </a:p>
          <a:p>
            <a:endParaRPr lang="en-US" dirty="0"/>
          </a:p>
        </p:txBody>
      </p:sp>
      <p:sp>
        <p:nvSpPr>
          <p:cNvPr id="5" name="Date Placeholder 4"/>
          <p:cNvSpPr>
            <a:spLocks noGrp="1"/>
          </p:cNvSpPr>
          <p:nvPr>
            <p:ph type="dt" sz="half" idx="10"/>
          </p:nvPr>
        </p:nvSpPr>
        <p:spPr/>
        <p:txBody>
          <a:bodyPr/>
          <a:lstStyle/>
          <a:p>
            <a:fld id="{ACED879C-36F4-44B7-AAC8-EB7AD4E169C2}"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173</a:t>
            </a:fld>
            <a:endParaRPr lang="en-US"/>
          </a:p>
        </p:txBody>
      </p:sp>
    </p:spTree>
  </p:cSld>
  <p:clrMapOvr>
    <a:masterClrMapping/>
  </p:clrMapOvr>
  <p:transition/>
</p:sld>
</file>

<file path=ppt/slides/slide1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C00000"/>
                </a:solidFill>
                <a:latin typeface="Algerian" pitchFamily="82" charset="0"/>
              </a:rPr>
              <a:t>Supreme Court’s Observations</a:t>
            </a:r>
            <a:endParaRPr lang="en-US" dirty="0">
              <a:solidFill>
                <a:srgbClr val="C00000"/>
              </a:solidFill>
              <a:latin typeface="Algerian" pitchFamily="82" charset="0"/>
            </a:endParaRPr>
          </a:p>
        </p:txBody>
      </p:sp>
      <p:sp>
        <p:nvSpPr>
          <p:cNvPr id="3" name="Content Placeholder 2"/>
          <p:cNvSpPr>
            <a:spLocks noGrp="1"/>
          </p:cNvSpPr>
          <p:nvPr>
            <p:ph idx="1"/>
          </p:nvPr>
        </p:nvSpPr>
        <p:spPr/>
        <p:txBody>
          <a:bodyPr>
            <a:normAutofit lnSpcReduction="10000"/>
          </a:bodyPr>
          <a:lstStyle/>
          <a:p>
            <a:pPr algn="just"/>
            <a:r>
              <a:rPr lang="en-US" i="1" dirty="0" smtClean="0"/>
              <a:t>“100 The </a:t>
            </a:r>
            <a:r>
              <a:rPr lang="en-US" i="1" dirty="0"/>
              <a:t>core question which, therefore, arises for consideration is as to whether despite the Parliamentary intent of giving a go-bye to its licensing policy to generating companies, whether through imposing stringent regulatory measures the same purpose should be allowed to be achieved?</a:t>
            </a:r>
          </a:p>
          <a:p>
            <a:pPr algn="just"/>
            <a:r>
              <a:rPr lang="en-US" i="1" dirty="0"/>
              <a:t>101. The Act is a consolidating statute. It brings within its purview generation, transmission, distribution, trade and use of electricity. </a:t>
            </a:r>
            <a:r>
              <a:rPr lang="en-US" b="1" i="1" u="sng" dirty="0"/>
              <a:t>Whereas generation of electricity has been brought outside the purview of the licensing regime,</a:t>
            </a:r>
            <a:r>
              <a:rPr lang="en-US" b="1" i="1" dirty="0"/>
              <a:t> </a:t>
            </a:r>
            <a:r>
              <a:rPr lang="en-US" i="1" dirty="0"/>
              <a:t>the transmission, distribution and trading are subject to grant of licence are kept within the regulatory regime</a:t>
            </a:r>
            <a:r>
              <a:rPr lang="en-US" i="1" dirty="0" smtClean="0"/>
              <a:t>.”</a:t>
            </a:r>
            <a:endParaRPr lang="en-US" i="1" dirty="0"/>
          </a:p>
          <a:p>
            <a:endParaRPr lang="en-US" dirty="0"/>
          </a:p>
        </p:txBody>
      </p:sp>
      <p:sp>
        <p:nvSpPr>
          <p:cNvPr id="5" name="Date Placeholder 4"/>
          <p:cNvSpPr>
            <a:spLocks noGrp="1"/>
          </p:cNvSpPr>
          <p:nvPr>
            <p:ph type="dt" sz="half" idx="10"/>
          </p:nvPr>
        </p:nvSpPr>
        <p:spPr/>
        <p:txBody>
          <a:bodyPr/>
          <a:lstStyle/>
          <a:p>
            <a:fld id="{3A2EA399-D1D9-4283-80BF-62A3FCA025F5}"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174</a:t>
            </a:fld>
            <a:endParaRPr lang="en-US"/>
          </a:p>
        </p:txBody>
      </p:sp>
    </p:spTree>
  </p:cSld>
  <p:clrMapOvr>
    <a:masterClrMapping/>
  </p:clrMapOvr>
  <p:transition/>
</p:sld>
</file>

<file path=ppt/slides/slide1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C00000"/>
                </a:solidFill>
                <a:latin typeface="Algerian" pitchFamily="82" charset="0"/>
              </a:rPr>
              <a:t>Supreme Court’s Observations</a:t>
            </a:r>
            <a:endParaRPr lang="en-US" dirty="0"/>
          </a:p>
        </p:txBody>
      </p:sp>
      <p:sp>
        <p:nvSpPr>
          <p:cNvPr id="3" name="Content Placeholder 2"/>
          <p:cNvSpPr>
            <a:spLocks noGrp="1"/>
          </p:cNvSpPr>
          <p:nvPr>
            <p:ph idx="1"/>
          </p:nvPr>
        </p:nvSpPr>
        <p:spPr>
          <a:xfrm>
            <a:off x="457200" y="1600200"/>
            <a:ext cx="8229600" cy="5105400"/>
          </a:xfrm>
        </p:spPr>
        <p:txBody>
          <a:bodyPr>
            <a:normAutofit/>
          </a:bodyPr>
          <a:lstStyle/>
          <a:p>
            <a:pPr algn="just"/>
            <a:r>
              <a:rPr lang="en-US" dirty="0" smtClean="0"/>
              <a:t>“108</a:t>
            </a:r>
            <a:r>
              <a:rPr lang="en-US" dirty="0"/>
              <a:t>. The primary object, therefore, was to free the generating companies from the shackles of licensing regime. The 2003 Act encourages free generation and more and more competition amongst the generating companies and the other licensees so as to achieve customer satisfaction and equitable distribution of electricity.</a:t>
            </a:r>
          </a:p>
          <a:p>
            <a:pPr algn="just"/>
            <a:r>
              <a:rPr lang="en-US" dirty="0"/>
              <a:t>109. The generation company, thus, exercises freedom in respect of choice of site and investment of the generation unit; choice of counter-party buyer; freedom from tariff regulation when the generating company supplies to a trader or directly to the consumer</a:t>
            </a:r>
            <a:r>
              <a:rPr lang="en-US" dirty="0" smtClean="0"/>
              <a:t>.</a:t>
            </a:r>
            <a:endParaRPr lang="en-US" dirty="0"/>
          </a:p>
        </p:txBody>
      </p:sp>
      <p:sp>
        <p:nvSpPr>
          <p:cNvPr id="5" name="Date Placeholder 4"/>
          <p:cNvSpPr>
            <a:spLocks noGrp="1"/>
          </p:cNvSpPr>
          <p:nvPr>
            <p:ph type="dt" sz="half" idx="10"/>
          </p:nvPr>
        </p:nvSpPr>
        <p:spPr/>
        <p:txBody>
          <a:bodyPr/>
          <a:lstStyle/>
          <a:p>
            <a:fld id="{DB210404-5473-4E9D-B1A6-2D36280B4EA6}"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175</a:t>
            </a:fld>
            <a:endParaRPr lang="en-US"/>
          </a:p>
        </p:txBody>
      </p:sp>
    </p:spTree>
  </p:cSld>
  <p:clrMapOvr>
    <a:masterClrMapping/>
  </p:clrMapOvr>
  <p:transition/>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C00000"/>
                </a:solidFill>
                <a:latin typeface="Algerian" pitchFamily="82" charset="0"/>
              </a:rPr>
              <a:t>Supreme Court’s Observations</a:t>
            </a:r>
            <a:endParaRPr lang="en-US" dirty="0"/>
          </a:p>
        </p:txBody>
      </p:sp>
      <p:sp>
        <p:nvSpPr>
          <p:cNvPr id="3" name="Content Placeholder 2"/>
          <p:cNvSpPr>
            <a:spLocks noGrp="1"/>
          </p:cNvSpPr>
          <p:nvPr>
            <p:ph idx="1"/>
          </p:nvPr>
        </p:nvSpPr>
        <p:spPr>
          <a:xfrm>
            <a:off x="457200" y="1600200"/>
            <a:ext cx="8229600" cy="5105400"/>
          </a:xfrm>
        </p:spPr>
        <p:txBody>
          <a:bodyPr>
            <a:normAutofit/>
          </a:bodyPr>
          <a:lstStyle/>
          <a:p>
            <a:pPr algn="just"/>
            <a:r>
              <a:rPr lang="en-US" i="1" dirty="0" smtClean="0"/>
              <a:t>“110</a:t>
            </a:r>
            <a:r>
              <a:rPr lang="en-US" i="1" dirty="0"/>
              <a:t>. If de-licensing of the generation is the prime object of the Act, the courts while interpreting the provisions of the statute must guard itself from doing so in such a manner which would defeat the purpose thereof. It must bear in mind that licensing provisions are not brought back through the side door of Regulations</a:t>
            </a:r>
            <a:r>
              <a:rPr lang="en-US" i="1" dirty="0" smtClean="0"/>
              <a:t>.”</a:t>
            </a:r>
            <a:endParaRPr lang="en-US" i="1" dirty="0"/>
          </a:p>
        </p:txBody>
      </p:sp>
      <p:sp>
        <p:nvSpPr>
          <p:cNvPr id="5" name="Date Placeholder 4"/>
          <p:cNvSpPr>
            <a:spLocks noGrp="1"/>
          </p:cNvSpPr>
          <p:nvPr>
            <p:ph type="dt" sz="half" idx="10"/>
          </p:nvPr>
        </p:nvSpPr>
        <p:spPr/>
        <p:txBody>
          <a:bodyPr/>
          <a:lstStyle/>
          <a:p>
            <a:fld id="{CB268D4A-598C-4A64-AACF-AA5A1EE2A757}"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176</a:t>
            </a:fld>
            <a:endParaRPr lang="en-US"/>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15962"/>
          </a:xfrm>
        </p:spPr>
        <p:txBody>
          <a:bodyPr>
            <a:normAutofit fontScale="90000"/>
          </a:bodyPr>
          <a:lstStyle/>
          <a:p>
            <a:r>
              <a:rPr lang="en-US" dirty="0" smtClean="0">
                <a:solidFill>
                  <a:srgbClr val="C00000"/>
                </a:solidFill>
                <a:latin typeface="Algerian" pitchFamily="82" charset="0"/>
              </a:rPr>
              <a:t>SUPPLY </a:t>
            </a:r>
            <a:r>
              <a:rPr lang="en-US" dirty="0">
                <a:solidFill>
                  <a:srgbClr val="C00000"/>
                </a:solidFill>
                <a:latin typeface="Algerian" pitchFamily="82" charset="0"/>
              </a:rPr>
              <a:t>- CONTEXTUAL </a:t>
            </a:r>
            <a:r>
              <a:rPr lang="en-US" dirty="0" smtClean="0">
                <a:solidFill>
                  <a:srgbClr val="C00000"/>
                </a:solidFill>
                <a:latin typeface="Algerian" pitchFamily="82" charset="0"/>
              </a:rPr>
              <a:t>MEANING</a:t>
            </a:r>
            <a:endParaRPr lang="en-US" dirty="0">
              <a:solidFill>
                <a:srgbClr val="C00000"/>
              </a:solidFill>
              <a:latin typeface="Algerian" pitchFamily="82" charset="0"/>
            </a:endParaRPr>
          </a:p>
        </p:txBody>
      </p:sp>
      <p:sp>
        <p:nvSpPr>
          <p:cNvPr id="3" name="Content Placeholder 2"/>
          <p:cNvSpPr>
            <a:spLocks noGrp="1"/>
          </p:cNvSpPr>
          <p:nvPr>
            <p:ph idx="1"/>
          </p:nvPr>
        </p:nvSpPr>
        <p:spPr>
          <a:xfrm>
            <a:off x="304800" y="1143000"/>
            <a:ext cx="8305800" cy="5562600"/>
          </a:xfrm>
        </p:spPr>
        <p:txBody>
          <a:bodyPr>
            <a:noAutofit/>
          </a:bodyPr>
          <a:lstStyle/>
          <a:p>
            <a:r>
              <a:rPr lang="en-US" dirty="0"/>
              <a:t>128. It was submitted by the respondents that in any event the word `supply' as used in Section 23 should be given the same meaning as is given to it in Section 2(70) of the Act i.e. the sale of electricity to a licensee or consumer. Accordingly by its very nature, supply would have a supplier and a receiver and any direction which is aimed at ensuring or regulating supply by its very nature would have to be directed to both the supplier and the receiver.</a:t>
            </a:r>
          </a:p>
          <a:p>
            <a:pPr algn="just"/>
            <a:r>
              <a:rPr lang="en-US" dirty="0"/>
              <a:t>129. However, when the question arises as to the meaning of a certain provision in a statute, it is not only legitimate but proper to read that provision in its context</a:t>
            </a:r>
            <a:r>
              <a:rPr lang="en-US" dirty="0" smtClean="0"/>
              <a:t>.</a:t>
            </a:r>
            <a:endParaRPr lang="en-US" dirty="0"/>
          </a:p>
        </p:txBody>
      </p:sp>
      <p:sp>
        <p:nvSpPr>
          <p:cNvPr id="5" name="Date Placeholder 4"/>
          <p:cNvSpPr>
            <a:spLocks noGrp="1"/>
          </p:cNvSpPr>
          <p:nvPr>
            <p:ph type="dt" sz="half" idx="10"/>
          </p:nvPr>
        </p:nvSpPr>
        <p:spPr/>
        <p:txBody>
          <a:bodyPr/>
          <a:lstStyle/>
          <a:p>
            <a:fld id="{36B1FA4D-A7F5-40FA-B8E7-FC26FD785FC0}"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177</a:t>
            </a:fld>
            <a:endParaRPr lang="en-US"/>
          </a:p>
        </p:txBody>
      </p:sp>
    </p:spTree>
  </p:cSld>
  <p:clrMapOvr>
    <a:masterClrMapping/>
  </p:clrMapOvr>
  <p:transition/>
</p:sld>
</file>

<file path=ppt/slides/slide1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normAutofit fontScale="90000"/>
          </a:bodyPr>
          <a:lstStyle/>
          <a:p>
            <a:r>
              <a:rPr lang="en-US" dirty="0" smtClean="0">
                <a:solidFill>
                  <a:srgbClr val="C00000"/>
                </a:solidFill>
                <a:latin typeface="Algerian" pitchFamily="82" charset="0"/>
              </a:rPr>
              <a:t>SUPPLY </a:t>
            </a:r>
            <a:r>
              <a:rPr lang="en-US" dirty="0">
                <a:solidFill>
                  <a:srgbClr val="C00000"/>
                </a:solidFill>
                <a:latin typeface="Algerian" pitchFamily="82" charset="0"/>
              </a:rPr>
              <a:t>- CONTEXTUAL </a:t>
            </a:r>
            <a:r>
              <a:rPr lang="en-US" dirty="0" smtClean="0">
                <a:solidFill>
                  <a:srgbClr val="C00000"/>
                </a:solidFill>
                <a:latin typeface="Algerian" pitchFamily="82" charset="0"/>
              </a:rPr>
              <a:t>MEANING</a:t>
            </a:r>
            <a:endParaRPr lang="en-US" dirty="0">
              <a:solidFill>
                <a:srgbClr val="C00000"/>
              </a:solidFill>
              <a:latin typeface="Algerian" pitchFamily="82" charset="0"/>
            </a:endParaRPr>
          </a:p>
        </p:txBody>
      </p:sp>
      <p:sp>
        <p:nvSpPr>
          <p:cNvPr id="3" name="Content Placeholder 2"/>
          <p:cNvSpPr>
            <a:spLocks noGrp="1"/>
          </p:cNvSpPr>
          <p:nvPr>
            <p:ph idx="1"/>
          </p:nvPr>
        </p:nvSpPr>
        <p:spPr>
          <a:xfrm>
            <a:off x="152400" y="1295400"/>
            <a:ext cx="8534400" cy="4525963"/>
          </a:xfrm>
        </p:spPr>
        <p:txBody>
          <a:bodyPr>
            <a:noAutofit/>
          </a:bodyPr>
          <a:lstStyle/>
          <a:p>
            <a:pPr algn="just"/>
            <a:r>
              <a:rPr lang="en-US" dirty="0" smtClean="0"/>
              <a:t>130. The legal principle is that all statutory definitions have to be read subject to the qualification variously expressed in the definition clause which created them and it may be that even where the definition is exhaustive inasmuch as the word defined is said to mean a certain thing, it is possible for the word to have some what different meaning in different sections of the Act depending upon the subject or context. That is why all definitions in statutes generally begin with the qualifying words `unless there is anything repugnant to the subject or context'.</a:t>
            </a:r>
            <a:endParaRPr lang="en-US" dirty="0"/>
          </a:p>
        </p:txBody>
      </p:sp>
      <p:sp>
        <p:nvSpPr>
          <p:cNvPr id="5" name="Date Placeholder 4"/>
          <p:cNvSpPr>
            <a:spLocks noGrp="1"/>
          </p:cNvSpPr>
          <p:nvPr>
            <p:ph type="dt" sz="half" idx="10"/>
          </p:nvPr>
        </p:nvSpPr>
        <p:spPr/>
        <p:txBody>
          <a:bodyPr/>
          <a:lstStyle/>
          <a:p>
            <a:fld id="{33388793-AA86-4299-A3FF-4A05D599090E}"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178</a:t>
            </a:fld>
            <a:endParaRPr lang="en-US"/>
          </a:p>
        </p:txBody>
      </p:sp>
    </p:spTree>
  </p:cSld>
  <p:clrMapOvr>
    <a:masterClrMapping/>
  </p:clrMapOvr>
  <p:transition/>
</p:sld>
</file>

<file path=ppt/slides/slide1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normAutofit fontScale="90000"/>
          </a:bodyPr>
          <a:lstStyle/>
          <a:p>
            <a:r>
              <a:rPr lang="en-US" dirty="0" smtClean="0">
                <a:solidFill>
                  <a:srgbClr val="C00000"/>
                </a:solidFill>
                <a:latin typeface="Algerian" pitchFamily="82" charset="0"/>
              </a:rPr>
              <a:t>SUPPLY - CONTEXTUAL MEANING</a:t>
            </a:r>
            <a:endParaRPr lang="en-US" dirty="0"/>
          </a:p>
        </p:txBody>
      </p:sp>
      <p:sp>
        <p:nvSpPr>
          <p:cNvPr id="3" name="Content Placeholder 2"/>
          <p:cNvSpPr>
            <a:spLocks noGrp="1"/>
          </p:cNvSpPr>
          <p:nvPr>
            <p:ph idx="1"/>
          </p:nvPr>
        </p:nvSpPr>
        <p:spPr>
          <a:xfrm>
            <a:off x="381000" y="1371600"/>
            <a:ext cx="8229600" cy="5105400"/>
          </a:xfrm>
        </p:spPr>
        <p:txBody>
          <a:bodyPr>
            <a:normAutofit/>
          </a:bodyPr>
          <a:lstStyle/>
          <a:p>
            <a:pPr algn="just"/>
            <a:r>
              <a:rPr lang="en-US" dirty="0"/>
              <a:t>131. Accordingly the word `supply' </a:t>
            </a:r>
            <a:r>
              <a:rPr lang="en-US" dirty="0" smtClean="0"/>
              <a:t>contained </a:t>
            </a:r>
            <a:r>
              <a:rPr lang="en-US" dirty="0"/>
              <a:t>in Section 23 refer to `supply to consumers only' in the context of Section 23 and not to supply to licensees. On the other hand, in Section 86(1)(a) `supply' refers to both consumers and licensees. In Section 10(2) the word `supply' is used in two parts of the said Section to mean two different things. In the first part it means `supply to a licensee only' and in the second part `supply to a consumer only'. Further in first proviso to Section 14, the word `supply' has been used specifically to mean `distribution of electricity'. In Section 62(2) the word `supply' has been used to refer to `supply of electricity by a </a:t>
            </a:r>
            <a:r>
              <a:rPr lang="en-US" dirty="0" smtClean="0"/>
              <a:t>trader‘.</a:t>
            </a:r>
            <a:endParaRPr lang="en-US" dirty="0"/>
          </a:p>
        </p:txBody>
      </p:sp>
      <p:sp>
        <p:nvSpPr>
          <p:cNvPr id="5" name="Date Placeholder 4"/>
          <p:cNvSpPr>
            <a:spLocks noGrp="1"/>
          </p:cNvSpPr>
          <p:nvPr>
            <p:ph type="dt" sz="half" idx="10"/>
          </p:nvPr>
        </p:nvSpPr>
        <p:spPr/>
        <p:txBody>
          <a:bodyPr/>
          <a:lstStyle/>
          <a:p>
            <a:fld id="{620A9DD5-8836-4983-99FF-17A5C3377EDC}"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179</a:t>
            </a:fld>
            <a:endParaRPr lang="en-US"/>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600" dirty="0" smtClean="0">
                <a:solidFill>
                  <a:srgbClr val="C00000"/>
                </a:solidFill>
                <a:latin typeface="Algerian" pitchFamily="82" charset="0"/>
              </a:rPr>
              <a:t>Observations of APTEL</a:t>
            </a:r>
            <a:endParaRPr lang="en-US" sz="3600" dirty="0"/>
          </a:p>
        </p:txBody>
      </p:sp>
      <p:sp>
        <p:nvSpPr>
          <p:cNvPr id="3" name="Content Placeholder 2"/>
          <p:cNvSpPr>
            <a:spLocks noGrp="1"/>
          </p:cNvSpPr>
          <p:nvPr>
            <p:ph idx="1"/>
          </p:nvPr>
        </p:nvSpPr>
        <p:spPr>
          <a:xfrm>
            <a:off x="457200" y="1143000"/>
            <a:ext cx="8229600" cy="5562600"/>
          </a:xfrm>
        </p:spPr>
        <p:txBody>
          <a:bodyPr>
            <a:normAutofit fontScale="85000" lnSpcReduction="20000"/>
          </a:bodyPr>
          <a:lstStyle/>
          <a:p>
            <a:pPr lvl="0" algn="just">
              <a:spcAft>
                <a:spcPts val="1200"/>
              </a:spcAft>
            </a:pPr>
            <a:r>
              <a:rPr lang="en-US" dirty="0" smtClean="0">
                <a:solidFill>
                  <a:srgbClr val="FF0000"/>
                </a:solidFill>
              </a:rPr>
              <a:t>Bare reading of section 61 would elucidate that the State Commissions have been mandated to frame Regulations for fixing tariff under Section 62 of the Act and while doing so i.e. while framing such regulations, State Commissions are required to be guided by the principles laid down in by the Central Commission, National Electricity Policy, Tariff Policy etc. </a:t>
            </a:r>
          </a:p>
          <a:p>
            <a:pPr lvl="0" algn="just">
              <a:spcAft>
                <a:spcPts val="1200"/>
              </a:spcAft>
            </a:pPr>
            <a:r>
              <a:rPr lang="en-US" dirty="0" smtClean="0">
                <a:solidFill>
                  <a:srgbClr val="002060"/>
                </a:solidFill>
              </a:rPr>
              <a:t>It also provide that while framing the regulations the State Commissions shall ensure that generation, transmission and distribution are conducted on commercial principles; factors which would encourage competition and safe guard consumer’s interest. </a:t>
            </a:r>
          </a:p>
          <a:p>
            <a:pPr lvl="0" algn="just">
              <a:spcAft>
                <a:spcPts val="1200"/>
              </a:spcAft>
            </a:pPr>
            <a:r>
              <a:rPr lang="en-US" dirty="0" smtClean="0">
                <a:solidFill>
                  <a:srgbClr val="FF0000"/>
                </a:solidFill>
              </a:rPr>
              <a:t>Once the State Commission has framed and notified the requisite Regulations after meeting the requirement of prior publication under Section 181(3), it is bound by such Regulations while fixing Tariff under Section 62 of the Act and the Central Commission’s Regulations have no relevance in such cases. </a:t>
            </a:r>
          </a:p>
          <a:p>
            <a:pPr lvl="0" algn="just">
              <a:spcAft>
                <a:spcPts val="1200"/>
              </a:spcAft>
            </a:pPr>
            <a:r>
              <a:rPr lang="en-US" dirty="0" smtClean="0"/>
              <a:t>However, the State Commission may follow the Central Commission’s Regulations on certain aspects which had not been addressed in the State Commission’s own Regulations. </a:t>
            </a:r>
            <a:endParaRPr lang="en-US" dirty="0"/>
          </a:p>
        </p:txBody>
      </p:sp>
      <p:sp>
        <p:nvSpPr>
          <p:cNvPr id="4" name="Date Placeholder 3"/>
          <p:cNvSpPr>
            <a:spLocks noGrp="1"/>
          </p:cNvSpPr>
          <p:nvPr>
            <p:ph type="dt" sz="half" idx="10"/>
          </p:nvPr>
        </p:nvSpPr>
        <p:spPr/>
        <p:txBody>
          <a:bodyPr/>
          <a:lstStyle/>
          <a:p>
            <a:fld id="{F1C699C8-DF65-4547-884A-8CF4792FA713}"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18</a:t>
            </a:fld>
            <a:endParaRPr lang="en-US"/>
          </a:p>
        </p:txBody>
      </p:sp>
    </p:spTree>
    <p:extLst>
      <p:ext uri="{BB962C8B-B14F-4D97-AF65-F5344CB8AC3E}">
        <p14:creationId xmlns:p14="http://schemas.microsoft.com/office/powerpoint/2010/main" val="2342342002"/>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normAutofit fontScale="90000"/>
          </a:bodyPr>
          <a:lstStyle/>
          <a:p>
            <a:r>
              <a:rPr lang="en-US" dirty="0" smtClean="0">
                <a:solidFill>
                  <a:srgbClr val="C00000"/>
                </a:solidFill>
                <a:latin typeface="Algerian" pitchFamily="82" charset="0"/>
              </a:rPr>
              <a:t>SUPPLY - CONTEXTUAL MEANING</a:t>
            </a:r>
            <a:endParaRPr lang="en-US" dirty="0"/>
          </a:p>
        </p:txBody>
      </p:sp>
      <p:sp>
        <p:nvSpPr>
          <p:cNvPr id="3" name="Content Placeholder 2"/>
          <p:cNvSpPr>
            <a:spLocks noGrp="1"/>
          </p:cNvSpPr>
          <p:nvPr>
            <p:ph idx="1"/>
          </p:nvPr>
        </p:nvSpPr>
        <p:spPr>
          <a:xfrm>
            <a:off x="457200" y="1371600"/>
            <a:ext cx="8229600" cy="5105400"/>
          </a:xfrm>
        </p:spPr>
        <p:txBody>
          <a:bodyPr>
            <a:normAutofit/>
          </a:bodyPr>
          <a:lstStyle/>
          <a:p>
            <a:pPr algn="just"/>
            <a:r>
              <a:rPr lang="en-US" dirty="0" smtClean="0"/>
              <a:t>132</a:t>
            </a:r>
            <a:r>
              <a:rPr lang="en-US" dirty="0"/>
              <a:t>. To assign the same meaning to the word "supply" in Section 23 of the Act, as is assigned in the interpretation section, it is, in our opinion, necessary to take recourse to the doctrine of harmonious construction and read the statute as a whole. Interpretation of Section indisputably must be premised on the scheme of the statute. For the purpose of construction of a statute and in particular for ascertaining the purpose thereof, the entire Act has to be read as a whole and then chapter by chapter, section by section and word by word.</a:t>
            </a:r>
          </a:p>
          <a:p>
            <a:endParaRPr lang="en-US" dirty="0"/>
          </a:p>
        </p:txBody>
      </p:sp>
      <p:sp>
        <p:nvSpPr>
          <p:cNvPr id="5" name="Date Placeholder 4"/>
          <p:cNvSpPr>
            <a:spLocks noGrp="1"/>
          </p:cNvSpPr>
          <p:nvPr>
            <p:ph type="dt" sz="half" idx="10"/>
          </p:nvPr>
        </p:nvSpPr>
        <p:spPr/>
        <p:txBody>
          <a:bodyPr/>
          <a:lstStyle/>
          <a:p>
            <a:fld id="{6F13F106-239C-4D1F-818A-83E33A2A01FC}"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180</a:t>
            </a:fld>
            <a:endParaRPr lang="en-US"/>
          </a:p>
        </p:txBody>
      </p:sp>
    </p:spTree>
  </p:cSld>
  <p:clrMapOvr>
    <a:masterClrMapping/>
  </p:clrMapOvr>
  <p:transition/>
</p:sld>
</file>

<file path=ppt/slides/slide1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68362"/>
          </a:xfrm>
        </p:spPr>
        <p:txBody>
          <a:bodyPr>
            <a:normAutofit fontScale="90000"/>
          </a:bodyPr>
          <a:lstStyle/>
          <a:p>
            <a:r>
              <a:rPr lang="en-US" dirty="0" smtClean="0">
                <a:solidFill>
                  <a:srgbClr val="C00000"/>
                </a:solidFill>
                <a:latin typeface="Algerian" pitchFamily="82" charset="0"/>
              </a:rPr>
              <a:t>SUPPLY - CONTEXTUAL MEANING</a:t>
            </a:r>
            <a:endParaRPr lang="en-US" dirty="0"/>
          </a:p>
        </p:txBody>
      </p:sp>
      <p:sp>
        <p:nvSpPr>
          <p:cNvPr id="3" name="Content Placeholder 2"/>
          <p:cNvSpPr>
            <a:spLocks noGrp="1"/>
          </p:cNvSpPr>
          <p:nvPr>
            <p:ph idx="1"/>
          </p:nvPr>
        </p:nvSpPr>
        <p:spPr/>
        <p:txBody>
          <a:bodyPr>
            <a:normAutofit/>
          </a:bodyPr>
          <a:lstStyle/>
          <a:p>
            <a:pPr algn="just"/>
            <a:r>
              <a:rPr lang="en-US" dirty="0" smtClean="0"/>
              <a:t>139</a:t>
            </a:r>
            <a:r>
              <a:rPr lang="en-US" dirty="0"/>
              <a:t>. Furthermore in the scheme of the Act wherever regulation of generating companies is necessary the same has been provided for. Section 11 and Section 60 provide for adequate indication in this behalf. They deal with extra ordinary situations.</a:t>
            </a:r>
          </a:p>
          <a:p>
            <a:pPr algn="just"/>
            <a:r>
              <a:rPr lang="en-US" dirty="0"/>
              <a:t>140. Transmission of electrical energy does not come within the purview of Section 23. Trading therein also does not per say come within the purview thereof.</a:t>
            </a:r>
          </a:p>
          <a:p>
            <a:endParaRPr lang="en-US" dirty="0"/>
          </a:p>
        </p:txBody>
      </p:sp>
      <p:sp>
        <p:nvSpPr>
          <p:cNvPr id="5" name="Date Placeholder 4"/>
          <p:cNvSpPr>
            <a:spLocks noGrp="1"/>
          </p:cNvSpPr>
          <p:nvPr>
            <p:ph type="dt" sz="half" idx="10"/>
          </p:nvPr>
        </p:nvSpPr>
        <p:spPr/>
        <p:txBody>
          <a:bodyPr/>
          <a:lstStyle/>
          <a:p>
            <a:fld id="{651B12E5-B0FB-4F94-8646-6A36DA6ED687}"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181</a:t>
            </a:fld>
            <a:endParaRPr lang="en-US"/>
          </a:p>
        </p:txBody>
      </p:sp>
    </p:spTree>
  </p:cSld>
  <p:clrMapOvr>
    <a:masterClrMapping/>
  </p:clrMapOvr>
  <p:transition/>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dirty="0" smtClean="0">
                <a:solidFill>
                  <a:srgbClr val="C00000"/>
                </a:solidFill>
                <a:latin typeface="Algerian" pitchFamily="82" charset="0"/>
              </a:rPr>
              <a:t>CONCLUSION</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295400"/>
            <a:ext cx="8229600" cy="5562600"/>
          </a:xfrm>
        </p:spPr>
        <p:txBody>
          <a:bodyPr>
            <a:normAutofit fontScale="92500" lnSpcReduction="20000"/>
          </a:bodyPr>
          <a:lstStyle/>
          <a:p>
            <a:pPr algn="just">
              <a:buNone/>
            </a:pPr>
            <a:r>
              <a:rPr lang="en-US" dirty="0"/>
              <a:t>1) Activities of a generating company are beyond the purview of the licensing provisions.</a:t>
            </a:r>
          </a:p>
          <a:p>
            <a:pPr algn="just">
              <a:buNone/>
            </a:pPr>
            <a:r>
              <a:rPr lang="en-US" dirty="0"/>
              <a:t>2) The Parliament therefore did not think it necessary to provide for any regulation or issuance of directions except that which have expressly been stated in the Act.</a:t>
            </a:r>
          </a:p>
          <a:p>
            <a:pPr algn="just">
              <a:buNone/>
            </a:pPr>
            <a:r>
              <a:rPr lang="en-US" dirty="0"/>
              <a:t>3) Section </a:t>
            </a:r>
            <a:r>
              <a:rPr lang="en-US" dirty="0" smtClean="0"/>
              <a:t>23 </a:t>
            </a:r>
            <a:r>
              <a:rPr lang="en-US" dirty="0"/>
              <a:t>occurs in the chapter of "licensing" under which the generating companies would not be governed.</a:t>
            </a:r>
          </a:p>
          <a:p>
            <a:pPr algn="just">
              <a:buNone/>
            </a:pPr>
            <a:r>
              <a:rPr lang="en-US" dirty="0"/>
              <a:t>4) As almost all the sections preceding Section 23 as also Section 24 talk about licensee and licensee alone, the word "supply" if given its statutorily defined meaning as contained in Section 2(70) of the Act would lead to an anomalous situation as by reason thereof supply of electrical energy by the generating company to the consumers directly in terms of Section 12(2) of the Act as also by the transmission companies to the consumers would also come within its purview.</a:t>
            </a:r>
          </a:p>
          <a:p>
            <a:pPr algn="just">
              <a:buNone/>
            </a:pPr>
            <a:r>
              <a:rPr lang="en-US" dirty="0"/>
              <a:t>5) In a case of this nature the principle of exclusion of the definition of Section by resorting to "unless the context otherwise requires" should be resorted to</a:t>
            </a:r>
          </a:p>
        </p:txBody>
      </p:sp>
      <p:sp>
        <p:nvSpPr>
          <p:cNvPr id="5" name="Date Placeholder 4"/>
          <p:cNvSpPr>
            <a:spLocks noGrp="1"/>
          </p:cNvSpPr>
          <p:nvPr>
            <p:ph type="dt" sz="half" idx="10"/>
          </p:nvPr>
        </p:nvSpPr>
        <p:spPr/>
        <p:txBody>
          <a:bodyPr/>
          <a:lstStyle/>
          <a:p>
            <a:fld id="{BCF0A070-E1E7-467B-AFDE-CA7504E5B7AE}"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182</a:t>
            </a:fld>
            <a:endParaRPr lang="en-US"/>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7467600" cy="6096000"/>
          </a:xfrm>
        </p:spPr>
        <p:txBody>
          <a:bodyPr>
            <a:normAutofit/>
          </a:bodyPr>
          <a:lstStyle/>
          <a:p>
            <a:pPr algn="ctr">
              <a:buNone/>
            </a:pPr>
            <a:r>
              <a:rPr lang="en-US" sz="3600" dirty="0" smtClean="0">
                <a:solidFill>
                  <a:srgbClr val="C00000"/>
                </a:solidFill>
                <a:latin typeface="Algerian" pitchFamily="82" charset="0"/>
              </a:rPr>
              <a:t>Tata Power Company</a:t>
            </a:r>
          </a:p>
          <a:p>
            <a:pPr algn="ctr">
              <a:buNone/>
            </a:pPr>
            <a:r>
              <a:rPr lang="en-US" sz="3600" dirty="0" smtClean="0">
                <a:solidFill>
                  <a:srgbClr val="C00000"/>
                </a:solidFill>
                <a:latin typeface="Algerian" pitchFamily="82" charset="0"/>
              </a:rPr>
              <a:t>Vs</a:t>
            </a:r>
          </a:p>
          <a:p>
            <a:pPr algn="ctr">
              <a:buNone/>
            </a:pPr>
            <a:r>
              <a:rPr lang="en-US" sz="3600" dirty="0" smtClean="0">
                <a:solidFill>
                  <a:srgbClr val="C00000"/>
                </a:solidFill>
                <a:latin typeface="Algerian" pitchFamily="82" charset="0"/>
              </a:rPr>
              <a:t>Maharashtra Electricity Regulatory Commission</a:t>
            </a:r>
          </a:p>
          <a:p>
            <a:pPr algn="ctr">
              <a:buNone/>
            </a:pPr>
            <a:endParaRPr lang="en-US" sz="1000" dirty="0" smtClean="0">
              <a:solidFill>
                <a:srgbClr val="C00000"/>
              </a:solidFill>
              <a:latin typeface="Algerian" pitchFamily="82" charset="0"/>
            </a:endParaRPr>
          </a:p>
          <a:p>
            <a:pPr>
              <a:buNone/>
            </a:pPr>
            <a:r>
              <a:rPr lang="en-US" sz="3200" dirty="0" smtClean="0">
                <a:latin typeface="Arial" pitchFamily="34" charset="0"/>
                <a:cs typeface="Arial" pitchFamily="34" charset="0"/>
              </a:rPr>
              <a:t>Bench : 	Ashok </a:t>
            </a:r>
            <a:r>
              <a:rPr lang="en-US" sz="3200" dirty="0" err="1" smtClean="0">
                <a:latin typeface="Arial" pitchFamily="34" charset="0"/>
                <a:cs typeface="Arial" pitchFamily="34" charset="0"/>
              </a:rPr>
              <a:t>Bhan</a:t>
            </a:r>
            <a:endParaRPr lang="en-US" sz="3200" dirty="0" smtClean="0">
              <a:latin typeface="Arial" pitchFamily="34" charset="0"/>
              <a:cs typeface="Arial" pitchFamily="34" charset="0"/>
            </a:endParaRPr>
          </a:p>
          <a:p>
            <a:pPr>
              <a:buNone/>
            </a:pP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Altamas</a:t>
            </a:r>
            <a:r>
              <a:rPr lang="en-US" sz="3200" dirty="0" smtClean="0">
                <a:latin typeface="Arial" pitchFamily="34" charset="0"/>
                <a:cs typeface="Arial" pitchFamily="34" charset="0"/>
              </a:rPr>
              <a:t> </a:t>
            </a:r>
            <a:r>
              <a:rPr lang="en-US" sz="3200" dirty="0" err="1" smtClean="0">
                <a:latin typeface="Arial" pitchFamily="34" charset="0"/>
                <a:cs typeface="Arial" pitchFamily="34" charset="0"/>
              </a:rPr>
              <a:t>Kabir</a:t>
            </a:r>
            <a:endParaRPr lang="en-US" sz="3200" dirty="0" smtClean="0">
              <a:latin typeface="Arial" pitchFamily="34" charset="0"/>
              <a:cs typeface="Arial" pitchFamily="34" charset="0"/>
            </a:endParaRPr>
          </a:p>
          <a:p>
            <a:pPr>
              <a:buNone/>
            </a:pPr>
            <a:endParaRPr lang="en-US" sz="3200" dirty="0" smtClean="0">
              <a:latin typeface="Arial" pitchFamily="34" charset="0"/>
              <a:cs typeface="Arial" pitchFamily="34" charset="0"/>
            </a:endParaRPr>
          </a:p>
          <a:p>
            <a:pPr>
              <a:buNone/>
            </a:pPr>
            <a:r>
              <a:rPr lang="en-US" sz="3200" dirty="0" smtClean="0">
                <a:solidFill>
                  <a:srgbClr val="C00000"/>
                </a:solidFill>
                <a:latin typeface="Arial" pitchFamily="34" charset="0"/>
                <a:cs typeface="Arial" pitchFamily="34" charset="0"/>
              </a:rPr>
              <a:t>Issue: Whether TPC had license to supply in the city of Mumbai</a:t>
            </a:r>
            <a:endParaRPr lang="en-US" sz="3200" dirty="0">
              <a:solidFill>
                <a:srgbClr val="C00000"/>
              </a:solidFill>
              <a:latin typeface="Arial" pitchFamily="34" charset="0"/>
              <a:cs typeface="Arial" pitchFamily="34" charset="0"/>
            </a:endParaRPr>
          </a:p>
        </p:txBody>
      </p:sp>
      <p:sp>
        <p:nvSpPr>
          <p:cNvPr id="5" name="Date Placeholder 4"/>
          <p:cNvSpPr>
            <a:spLocks noGrp="1"/>
          </p:cNvSpPr>
          <p:nvPr>
            <p:ph type="dt" sz="half" idx="10"/>
          </p:nvPr>
        </p:nvSpPr>
        <p:spPr/>
        <p:txBody>
          <a:bodyPr/>
          <a:lstStyle/>
          <a:p>
            <a:fld id="{0074A15B-891C-4372-961A-679D53ACA414}"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183</a:t>
            </a:fld>
            <a:endParaRPr lang="en-US"/>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normAutofit fontScale="90000"/>
          </a:bodyPr>
          <a:lstStyle/>
          <a:p>
            <a:r>
              <a:rPr lang="en-US" dirty="0" smtClean="0">
                <a:solidFill>
                  <a:srgbClr val="C00000"/>
                </a:solidFill>
                <a:latin typeface="Algerian" pitchFamily="82" charset="0"/>
              </a:rPr>
              <a:t>The Question and brief Facts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295400"/>
            <a:ext cx="7467600" cy="5178552"/>
          </a:xfrm>
        </p:spPr>
        <p:txBody>
          <a:bodyPr>
            <a:normAutofit fontScale="92500"/>
          </a:bodyPr>
          <a:lstStyle/>
          <a:p>
            <a:pPr algn="just"/>
            <a:r>
              <a:rPr lang="en-US" dirty="0" smtClean="0">
                <a:solidFill>
                  <a:srgbClr val="FF0000"/>
                </a:solidFill>
              </a:rPr>
              <a:t>The Question before the </a:t>
            </a:r>
            <a:r>
              <a:rPr lang="en-US" dirty="0" err="1" smtClean="0">
                <a:solidFill>
                  <a:srgbClr val="FF0000"/>
                </a:solidFill>
              </a:rPr>
              <a:t>Hon’ble</a:t>
            </a:r>
            <a:r>
              <a:rPr lang="en-US" dirty="0" smtClean="0">
                <a:solidFill>
                  <a:srgbClr val="FF0000"/>
                </a:solidFill>
              </a:rPr>
              <a:t> Supreme Court was whether the Tata Power Company had license to distribute power to consumers in the city of Mumbai.</a:t>
            </a:r>
          </a:p>
          <a:p>
            <a:pPr algn="just"/>
            <a:r>
              <a:rPr lang="en-US" dirty="0" smtClean="0">
                <a:solidFill>
                  <a:srgbClr val="002060"/>
                </a:solidFill>
              </a:rPr>
              <a:t>Respondent </a:t>
            </a:r>
            <a:r>
              <a:rPr lang="en-US" dirty="0" err="1" smtClean="0">
                <a:solidFill>
                  <a:srgbClr val="002060"/>
                </a:solidFill>
              </a:rPr>
              <a:t>Rinfra</a:t>
            </a:r>
            <a:r>
              <a:rPr lang="en-US" dirty="0" smtClean="0">
                <a:solidFill>
                  <a:srgbClr val="002060"/>
                </a:solidFill>
              </a:rPr>
              <a:t>, before APTEL and the Supreme Court had contended that TPC had license to supply power in bulk to other licensees in city of Mumbai and to bilk consumers having more than 1000 </a:t>
            </a:r>
            <a:r>
              <a:rPr lang="en-US" dirty="0" err="1" smtClean="0">
                <a:solidFill>
                  <a:srgbClr val="002060"/>
                </a:solidFill>
              </a:rPr>
              <a:t>kVA</a:t>
            </a:r>
            <a:r>
              <a:rPr lang="en-US" dirty="0" smtClean="0">
                <a:solidFill>
                  <a:srgbClr val="002060"/>
                </a:solidFill>
              </a:rPr>
              <a:t> contract demand</a:t>
            </a:r>
            <a:r>
              <a:rPr lang="en-US" dirty="0" smtClean="0">
                <a:solidFill>
                  <a:srgbClr val="FF0000"/>
                </a:solidFill>
              </a:rPr>
              <a:t>.</a:t>
            </a:r>
          </a:p>
          <a:p>
            <a:pPr algn="just"/>
            <a:r>
              <a:rPr lang="en-US" dirty="0" smtClean="0">
                <a:solidFill>
                  <a:srgbClr val="FF0000"/>
                </a:solidFill>
              </a:rPr>
              <a:t>The Commission its order held that the TPC had distribution license to supply power to all the consumers and also gave some other directions, inter alia, TPC </a:t>
            </a:r>
            <a:r>
              <a:rPr lang="en-US" dirty="0">
                <a:solidFill>
                  <a:srgbClr val="FF0000"/>
                </a:solidFill>
              </a:rPr>
              <a:t>and BSES should file </a:t>
            </a:r>
            <a:r>
              <a:rPr lang="en-US" dirty="0" smtClean="0">
                <a:solidFill>
                  <a:srgbClr val="FF0000"/>
                </a:solidFill>
              </a:rPr>
              <a:t>the terms </a:t>
            </a:r>
            <a:r>
              <a:rPr lang="en-US" dirty="0">
                <a:solidFill>
                  <a:srgbClr val="FF0000"/>
                </a:solidFill>
              </a:rPr>
              <a:t>of reference for engaging </a:t>
            </a:r>
            <a:r>
              <a:rPr lang="en-US" dirty="0" smtClean="0">
                <a:solidFill>
                  <a:srgbClr val="FF0000"/>
                </a:solidFill>
              </a:rPr>
              <a:t>a consultancy </a:t>
            </a:r>
            <a:r>
              <a:rPr lang="en-US" dirty="0">
                <a:solidFill>
                  <a:srgbClr val="FF0000"/>
                </a:solidFill>
              </a:rPr>
              <a:t>firm to study the </a:t>
            </a:r>
            <a:r>
              <a:rPr lang="en-US" dirty="0" smtClean="0">
                <a:solidFill>
                  <a:srgbClr val="FF0000"/>
                </a:solidFill>
              </a:rPr>
              <a:t>issues relating </a:t>
            </a:r>
            <a:r>
              <a:rPr lang="en-US" dirty="0">
                <a:solidFill>
                  <a:srgbClr val="FF0000"/>
                </a:solidFill>
              </a:rPr>
              <a:t>to Sections 42 and 14 of </a:t>
            </a:r>
            <a:r>
              <a:rPr lang="en-US" dirty="0" smtClean="0">
                <a:solidFill>
                  <a:srgbClr val="FF0000"/>
                </a:solidFill>
              </a:rPr>
              <a:t>the Electricity </a:t>
            </a:r>
            <a:r>
              <a:rPr lang="en-US" dirty="0">
                <a:solidFill>
                  <a:srgbClr val="FF0000"/>
                </a:solidFill>
              </a:rPr>
              <a:t>Act, 2003.</a:t>
            </a:r>
            <a:r>
              <a:rPr lang="en-US" dirty="0" smtClean="0">
                <a:solidFill>
                  <a:srgbClr val="FF0000"/>
                </a:solidFill>
              </a:rPr>
              <a:t> </a:t>
            </a:r>
            <a:endParaRPr lang="en-US" dirty="0">
              <a:solidFill>
                <a:srgbClr val="FF0000"/>
              </a:solidFill>
            </a:endParaRPr>
          </a:p>
        </p:txBody>
      </p:sp>
      <p:sp>
        <p:nvSpPr>
          <p:cNvPr id="5" name="Date Placeholder 4"/>
          <p:cNvSpPr>
            <a:spLocks noGrp="1"/>
          </p:cNvSpPr>
          <p:nvPr>
            <p:ph type="dt" sz="half" idx="10"/>
          </p:nvPr>
        </p:nvSpPr>
        <p:spPr/>
        <p:txBody>
          <a:bodyPr/>
          <a:lstStyle/>
          <a:p>
            <a:fld id="{0FDA2C1A-1D44-4EBD-BAE3-463863EAF68A}"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184</a:t>
            </a:fld>
            <a:endParaRPr lang="en-US"/>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68362"/>
          </a:xfrm>
        </p:spPr>
        <p:txBody>
          <a:bodyPr/>
          <a:lstStyle/>
          <a:p>
            <a:r>
              <a:rPr lang="en-US" sz="4000" dirty="0" smtClean="0">
                <a:solidFill>
                  <a:srgbClr val="C00000"/>
                </a:solidFill>
                <a:latin typeface="Algerian" pitchFamily="82" charset="0"/>
              </a:rPr>
              <a:t>The Tribunal</a:t>
            </a:r>
            <a:endParaRPr lang="en-US" sz="4000" dirty="0">
              <a:solidFill>
                <a:srgbClr val="C00000"/>
              </a:solidFill>
              <a:latin typeface="Algerian" pitchFamily="82" charset="0"/>
            </a:endParaRPr>
          </a:p>
        </p:txBody>
      </p:sp>
      <p:sp>
        <p:nvSpPr>
          <p:cNvPr id="3" name="Content Placeholder 2"/>
          <p:cNvSpPr>
            <a:spLocks noGrp="1"/>
          </p:cNvSpPr>
          <p:nvPr>
            <p:ph idx="1"/>
          </p:nvPr>
        </p:nvSpPr>
        <p:spPr>
          <a:xfrm>
            <a:off x="381000" y="1295400"/>
            <a:ext cx="8229600" cy="4983163"/>
          </a:xfrm>
        </p:spPr>
        <p:txBody>
          <a:bodyPr>
            <a:normAutofit/>
          </a:bodyPr>
          <a:lstStyle/>
          <a:p>
            <a:r>
              <a:rPr lang="en-US" dirty="0" smtClean="0"/>
              <a:t>Aggrieved by the Commission’s Order both parties approached the APTEL in Appeal No. 31 &amp;43 of 2005.</a:t>
            </a:r>
          </a:p>
          <a:p>
            <a:r>
              <a:rPr lang="en-US" dirty="0" smtClean="0"/>
              <a:t>In the opening </a:t>
            </a:r>
            <a:r>
              <a:rPr lang="en-US" dirty="0" err="1" smtClean="0"/>
              <a:t>para</a:t>
            </a:r>
            <a:r>
              <a:rPr lang="en-US" dirty="0" smtClean="0"/>
              <a:t> of its judgment dated 22</a:t>
            </a:r>
            <a:r>
              <a:rPr lang="en-US" baseline="30000" dirty="0" smtClean="0"/>
              <a:t>nd</a:t>
            </a:r>
            <a:r>
              <a:rPr lang="en-US" dirty="0" smtClean="0"/>
              <a:t> May 2006 </a:t>
            </a:r>
            <a:r>
              <a:rPr lang="en-US" dirty="0"/>
              <a:t>t</a:t>
            </a:r>
            <a:r>
              <a:rPr lang="en-US" dirty="0" smtClean="0"/>
              <a:t>he APTEL observed as under: </a:t>
            </a:r>
          </a:p>
          <a:p>
            <a:pPr algn="just"/>
            <a:r>
              <a:rPr lang="en-US" dirty="0" smtClean="0">
                <a:solidFill>
                  <a:srgbClr val="FF0000"/>
                </a:solidFill>
              </a:rPr>
              <a:t>“</a:t>
            </a:r>
            <a:r>
              <a:rPr lang="en-US" dirty="0">
                <a:solidFill>
                  <a:srgbClr val="FF0000"/>
                </a:solidFill>
              </a:rPr>
              <a:t>One man discovers electricity and all humanity benefits from it”– so goes the common saying. Yet for Reliance and </a:t>
            </a:r>
            <a:r>
              <a:rPr lang="en-US" dirty="0" err="1">
                <a:solidFill>
                  <a:srgbClr val="FF0000"/>
                </a:solidFill>
              </a:rPr>
              <a:t>Tatas</a:t>
            </a:r>
            <a:r>
              <a:rPr lang="en-US" dirty="0">
                <a:solidFill>
                  <a:srgbClr val="FF0000"/>
                </a:solidFill>
              </a:rPr>
              <a:t>, “Electricity means eternal litigation from forum to forum in the game of generation and distribution of Electricity.” </a:t>
            </a:r>
          </a:p>
          <a:p>
            <a:endParaRPr lang="en-US" dirty="0"/>
          </a:p>
        </p:txBody>
      </p:sp>
      <p:sp>
        <p:nvSpPr>
          <p:cNvPr id="5" name="Date Placeholder 4"/>
          <p:cNvSpPr>
            <a:spLocks noGrp="1"/>
          </p:cNvSpPr>
          <p:nvPr>
            <p:ph type="dt" sz="half" idx="10"/>
          </p:nvPr>
        </p:nvSpPr>
        <p:spPr/>
        <p:txBody>
          <a:bodyPr/>
          <a:lstStyle/>
          <a:p>
            <a:fld id="{4788F9CB-31C1-4AD7-B040-52773F51814C}"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185</a:t>
            </a:fld>
            <a:endParaRPr lang="en-US"/>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15962"/>
          </a:xfrm>
        </p:spPr>
        <p:txBody>
          <a:bodyPr/>
          <a:lstStyle/>
          <a:p>
            <a:r>
              <a:rPr lang="en-US" dirty="0" smtClean="0">
                <a:solidFill>
                  <a:srgbClr val="C00000"/>
                </a:solidFill>
                <a:latin typeface="Algerian" pitchFamily="82" charset="0"/>
              </a:rPr>
              <a:t>Findings of the Tribunal</a:t>
            </a:r>
            <a:endParaRPr lang="en-US" dirty="0">
              <a:solidFill>
                <a:srgbClr val="C00000"/>
              </a:solidFill>
              <a:latin typeface="Algerian" pitchFamily="82" charset="0"/>
            </a:endParaRPr>
          </a:p>
        </p:txBody>
      </p:sp>
      <p:sp>
        <p:nvSpPr>
          <p:cNvPr id="3" name="Content Placeholder 2"/>
          <p:cNvSpPr>
            <a:spLocks noGrp="1"/>
          </p:cNvSpPr>
          <p:nvPr>
            <p:ph idx="1"/>
          </p:nvPr>
        </p:nvSpPr>
        <p:spPr>
          <a:xfrm>
            <a:off x="304800" y="1219200"/>
            <a:ext cx="8153400" cy="5638800"/>
          </a:xfrm>
        </p:spPr>
        <p:txBody>
          <a:bodyPr>
            <a:normAutofit fontScale="70000" lnSpcReduction="20000"/>
          </a:bodyPr>
          <a:lstStyle/>
          <a:p>
            <a:pPr algn="just"/>
            <a:r>
              <a:rPr lang="en-US" sz="3800" dirty="0" smtClean="0"/>
              <a:t>38…On </a:t>
            </a:r>
            <a:r>
              <a:rPr lang="en-US" sz="3800" dirty="0"/>
              <a:t>a reading of the Licenses, as amended from time to time, with respect to the purpose, area of supply and the definition of “licensee” as well as “other licenses”, it is amply clear that the Tata Power has been conferred with privilege of supplying power in bulk to other licensees for distribution. </a:t>
            </a:r>
          </a:p>
          <a:p>
            <a:pPr algn="just"/>
            <a:r>
              <a:rPr lang="en-US" sz="3800" dirty="0"/>
              <a:t>39. 	In other words, when all the licenses granted in </a:t>
            </a:r>
            <a:r>
              <a:rPr lang="en-US" sz="3800" dirty="0" err="1"/>
              <a:t>favour</a:t>
            </a:r>
            <a:r>
              <a:rPr lang="en-US" sz="3800" dirty="0"/>
              <a:t> of Tata Power squarely falls within clause IX and when clauses IV, V, VI, VII, VIII and XII are excluded, it follows automatically that Tata Power has been conferred with a privilege under the licenses to supply power in bulk to other licensees for distribution, subject to the exception, if any, set out in the very licenses granted in their </a:t>
            </a:r>
            <a:r>
              <a:rPr lang="en-US" sz="3800" dirty="0" err="1"/>
              <a:t>favour</a:t>
            </a:r>
            <a:r>
              <a:rPr lang="en-US" sz="3800" dirty="0"/>
              <a:t>. … </a:t>
            </a:r>
          </a:p>
          <a:p>
            <a:pPr algn="just"/>
            <a:r>
              <a:rPr lang="en-US" sz="3800" dirty="0" smtClean="0"/>
              <a:t>….</a:t>
            </a:r>
          </a:p>
        </p:txBody>
      </p:sp>
      <p:sp>
        <p:nvSpPr>
          <p:cNvPr id="5" name="Date Placeholder 4"/>
          <p:cNvSpPr>
            <a:spLocks noGrp="1"/>
          </p:cNvSpPr>
          <p:nvPr>
            <p:ph type="dt" sz="half" idx="10"/>
          </p:nvPr>
        </p:nvSpPr>
        <p:spPr/>
        <p:txBody>
          <a:bodyPr/>
          <a:lstStyle/>
          <a:p>
            <a:fld id="{E10B1B66-5867-4A7B-9C0C-4C7A7179AECC}"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186</a:t>
            </a:fld>
            <a:endParaRPr lang="en-US"/>
          </a:p>
        </p:txBody>
      </p:sp>
    </p:spTree>
  </p:cSld>
  <p:clrMapOvr>
    <a:masterClrMapping/>
  </p:clrMapOvr>
  <p:transition/>
</p:sld>
</file>

<file path=ppt/slides/slide1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Findings of the Tribunal</a:t>
            </a:r>
            <a:endParaRPr lang="en-US" dirty="0">
              <a:solidFill>
                <a:srgbClr val="C00000"/>
              </a:solidFill>
              <a:latin typeface="Algerian" pitchFamily="82" charset="0"/>
            </a:endParaRPr>
          </a:p>
        </p:txBody>
      </p:sp>
      <p:sp>
        <p:nvSpPr>
          <p:cNvPr id="3" name="Content Placeholder 2"/>
          <p:cNvSpPr>
            <a:spLocks noGrp="1"/>
          </p:cNvSpPr>
          <p:nvPr>
            <p:ph idx="1"/>
          </p:nvPr>
        </p:nvSpPr>
        <p:spPr>
          <a:xfrm>
            <a:off x="0" y="1600200"/>
            <a:ext cx="8991600" cy="5257800"/>
          </a:xfrm>
        </p:spPr>
        <p:txBody>
          <a:bodyPr>
            <a:normAutofit fontScale="70000" lnSpcReduction="20000"/>
          </a:bodyPr>
          <a:lstStyle/>
          <a:p>
            <a:pPr algn="just"/>
            <a:r>
              <a:rPr lang="en-US" sz="3800" dirty="0" smtClean="0"/>
              <a:t>….</a:t>
            </a:r>
          </a:p>
          <a:p>
            <a:pPr algn="just"/>
            <a:r>
              <a:rPr lang="en-US" sz="3800" dirty="0" smtClean="0"/>
              <a:t>45</a:t>
            </a:r>
            <a:r>
              <a:rPr lang="en-US" sz="3800" dirty="0"/>
              <a:t>. 	Clause IX in the Schedule appended to the Indian Electricity Act, 1910 which provides for supply by bulk licensees, as incorporated in the licenses of Tata power and its predecessors, </a:t>
            </a:r>
            <a:r>
              <a:rPr lang="en-US" sz="3800" dirty="0" err="1"/>
              <a:t>clinchingly</a:t>
            </a:r>
            <a:r>
              <a:rPr lang="en-US" sz="3800" dirty="0"/>
              <a:t> establish that Tata Power is only a bulk licensee and it has no privilege to supply in retail or distribute power, as the other schedules have been excluded, in the areas where REL has been authorized to distribute power. It is conclusive by virtue of the deeming incorporation of the clause in terms of license condition, namely, clause IX, read with Section 3(2)(f). Hence, the Tata Power could claim only a license to supply in bulk to other licensees, namely, REL which is a licensee as defined in Section 2(h) and as incorporated in licenses. </a:t>
            </a:r>
          </a:p>
          <a:p>
            <a:endParaRPr lang="en-US" dirty="0"/>
          </a:p>
        </p:txBody>
      </p:sp>
      <p:sp>
        <p:nvSpPr>
          <p:cNvPr id="5" name="Date Placeholder 4"/>
          <p:cNvSpPr>
            <a:spLocks noGrp="1"/>
          </p:cNvSpPr>
          <p:nvPr>
            <p:ph type="dt" sz="half" idx="10"/>
          </p:nvPr>
        </p:nvSpPr>
        <p:spPr/>
        <p:txBody>
          <a:bodyPr/>
          <a:lstStyle/>
          <a:p>
            <a:fld id="{7CF00272-CEBA-40C7-A5EE-73543F4A1907}"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187</a:t>
            </a:fld>
            <a:endParaRPr lang="en-US"/>
          </a:p>
        </p:txBody>
      </p:sp>
    </p:spTree>
  </p:cSld>
  <p:clrMapOvr>
    <a:masterClrMapping/>
  </p:clrMapOvr>
  <p:transition/>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Ratio of APTEL’s Judgment</a:t>
            </a:r>
            <a:endParaRPr lang="en-US" dirty="0">
              <a:solidFill>
                <a:srgbClr val="C00000"/>
              </a:solidFill>
              <a:latin typeface="Algerian" pitchFamily="82" charset="0"/>
            </a:endParaRPr>
          </a:p>
        </p:txBody>
      </p:sp>
      <p:sp>
        <p:nvSpPr>
          <p:cNvPr id="3" name="Content Placeholder 2"/>
          <p:cNvSpPr>
            <a:spLocks noGrp="1"/>
          </p:cNvSpPr>
          <p:nvPr>
            <p:ph idx="1"/>
          </p:nvPr>
        </p:nvSpPr>
        <p:spPr/>
        <p:txBody>
          <a:bodyPr>
            <a:normAutofit/>
          </a:bodyPr>
          <a:lstStyle/>
          <a:p>
            <a:pPr algn="just"/>
            <a:r>
              <a:rPr lang="en-US" dirty="0" smtClean="0"/>
              <a:t>Tata </a:t>
            </a:r>
            <a:r>
              <a:rPr lang="en-US" dirty="0"/>
              <a:t>Power has not been granted license to undertake retail distribution of electricity in the area within which REL has been distributing power in retail to customers directly. The point is answered in </a:t>
            </a:r>
            <a:r>
              <a:rPr lang="en-US" dirty="0" err="1"/>
              <a:t>favour</a:t>
            </a:r>
            <a:r>
              <a:rPr lang="en-US" dirty="0"/>
              <a:t> of REL and against Tata Power. The order and findings recorded by the Regulatory </a:t>
            </a:r>
            <a:r>
              <a:rPr lang="en-US" dirty="0" smtClean="0"/>
              <a:t>Commission </a:t>
            </a:r>
            <a:r>
              <a:rPr lang="en-US" dirty="0"/>
              <a:t>are set aside. </a:t>
            </a:r>
          </a:p>
          <a:p>
            <a:pPr algn="just"/>
            <a:r>
              <a:rPr lang="en-US" dirty="0"/>
              <a:t>It is clear that Tata Power has licenses only to undertake bulk supply to licensees like REL as contended by REL. </a:t>
            </a:r>
          </a:p>
        </p:txBody>
      </p:sp>
      <p:sp>
        <p:nvSpPr>
          <p:cNvPr id="5" name="Date Placeholder 4"/>
          <p:cNvSpPr>
            <a:spLocks noGrp="1"/>
          </p:cNvSpPr>
          <p:nvPr>
            <p:ph type="dt" sz="half" idx="10"/>
          </p:nvPr>
        </p:nvSpPr>
        <p:spPr/>
        <p:txBody>
          <a:bodyPr/>
          <a:lstStyle/>
          <a:p>
            <a:fld id="{880BBCCA-D335-45A4-99A1-1B9CEFB34109}"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188</a:t>
            </a:fld>
            <a:endParaRPr lang="en-US"/>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639762"/>
          </a:xfrm>
        </p:spPr>
        <p:txBody>
          <a:bodyPr>
            <a:normAutofit fontScale="90000"/>
          </a:bodyPr>
          <a:lstStyle/>
          <a:p>
            <a:r>
              <a:rPr lang="en-US" dirty="0" smtClean="0">
                <a:solidFill>
                  <a:srgbClr val="C00000"/>
                </a:solidFill>
                <a:latin typeface="Algerian" pitchFamily="82" charset="0"/>
              </a:rPr>
              <a:t>Supreme Court’s Findings</a:t>
            </a:r>
            <a:endParaRPr lang="en-US" dirty="0"/>
          </a:p>
        </p:txBody>
      </p:sp>
      <p:sp>
        <p:nvSpPr>
          <p:cNvPr id="3" name="Content Placeholder 2"/>
          <p:cNvSpPr>
            <a:spLocks noGrp="1"/>
          </p:cNvSpPr>
          <p:nvPr>
            <p:ph idx="1"/>
          </p:nvPr>
        </p:nvSpPr>
        <p:spPr>
          <a:xfrm>
            <a:off x="228600" y="1219200"/>
            <a:ext cx="8229600" cy="5105400"/>
          </a:xfrm>
        </p:spPr>
        <p:txBody>
          <a:bodyPr>
            <a:normAutofit lnSpcReduction="10000"/>
          </a:bodyPr>
          <a:lstStyle/>
          <a:p>
            <a:pPr algn="just"/>
            <a:r>
              <a:rPr lang="en-US" dirty="0"/>
              <a:t>75.Regarding Mr. </a:t>
            </a:r>
            <a:r>
              <a:rPr lang="en-US" dirty="0" err="1"/>
              <a:t>Venugopal’s</a:t>
            </a:r>
            <a:r>
              <a:rPr lang="en-US" dirty="0"/>
              <a:t> other submission relating to Section 42 of the 2003 Act, we are unable to appreciate how the same is relevant for interpreting the provisions of the </a:t>
            </a:r>
            <a:r>
              <a:rPr lang="en-US" dirty="0" err="1"/>
              <a:t>licences</a:t>
            </a:r>
            <a:r>
              <a:rPr lang="en-US" dirty="0"/>
              <a:t> held by TPC. It is no doubt true that Section 42 empowers the State Commission to introduce a system of open access within one year of the appointed date fixed by it and in specifying the extent of open access in successive phases and in determining the charges for wheeling having due regard to the relevant factors, but the introduction of the very concept of wheeling is </a:t>
            </a:r>
            <a:r>
              <a:rPr lang="en-US" dirty="0" smtClean="0"/>
              <a:t>against Mr. </a:t>
            </a:r>
            <a:r>
              <a:rPr lang="en-US" dirty="0" err="1" smtClean="0"/>
              <a:t>Venugopal’s</a:t>
            </a:r>
            <a:r>
              <a:rPr lang="en-US" dirty="0" smtClean="0"/>
              <a:t> submission that not having a distribution line in place, disentitles T.P.C. to supply electricity in retail directly to consumers even if their maximum demand was below 1000 KVA. </a:t>
            </a:r>
            <a:endParaRPr lang="en-US" dirty="0"/>
          </a:p>
          <a:p>
            <a:endParaRPr lang="en-US" dirty="0"/>
          </a:p>
        </p:txBody>
      </p:sp>
      <p:sp>
        <p:nvSpPr>
          <p:cNvPr id="5" name="Date Placeholder 4"/>
          <p:cNvSpPr>
            <a:spLocks noGrp="1"/>
          </p:cNvSpPr>
          <p:nvPr>
            <p:ph type="dt" sz="half" idx="10"/>
          </p:nvPr>
        </p:nvSpPr>
        <p:spPr/>
        <p:txBody>
          <a:bodyPr/>
          <a:lstStyle/>
          <a:p>
            <a:fld id="{909A31CF-5311-48E6-B7EA-328E52CD06A6}"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189</a:t>
            </a:fld>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dirty="0" smtClean="0">
                <a:solidFill>
                  <a:srgbClr val="C00000"/>
                </a:solidFill>
                <a:latin typeface="Algerian" pitchFamily="82" charset="0"/>
              </a:rPr>
              <a:t>Appeal no. 27 of 2007</a:t>
            </a:r>
            <a:endParaRPr lang="en-US" dirty="0"/>
          </a:p>
        </p:txBody>
      </p:sp>
      <p:sp>
        <p:nvSpPr>
          <p:cNvPr id="3" name="Content Placeholder 2"/>
          <p:cNvSpPr>
            <a:spLocks noGrp="1"/>
          </p:cNvSpPr>
          <p:nvPr>
            <p:ph idx="1"/>
          </p:nvPr>
        </p:nvSpPr>
        <p:spPr/>
        <p:txBody>
          <a:bodyPr/>
          <a:lstStyle/>
          <a:p>
            <a:r>
              <a:rPr lang="en-US" dirty="0" smtClean="0"/>
              <a:t>Appellant: Haryana </a:t>
            </a:r>
            <a:r>
              <a:rPr lang="en-US" dirty="0" err="1" smtClean="0"/>
              <a:t>Vidyut</a:t>
            </a:r>
            <a:r>
              <a:rPr lang="en-US" dirty="0" smtClean="0"/>
              <a:t> </a:t>
            </a:r>
            <a:r>
              <a:rPr lang="en-US" dirty="0" err="1" smtClean="0"/>
              <a:t>Prasaran</a:t>
            </a:r>
            <a:r>
              <a:rPr lang="en-US" dirty="0" smtClean="0"/>
              <a:t> Nigam Ltd</a:t>
            </a:r>
          </a:p>
          <a:p>
            <a:r>
              <a:rPr lang="en-US" dirty="0" smtClean="0"/>
              <a:t>Respondent: Haryana Commission </a:t>
            </a:r>
          </a:p>
          <a:p>
            <a:r>
              <a:rPr lang="en-US" dirty="0" smtClean="0"/>
              <a:t>Date of Judgment: 4.10.2007</a:t>
            </a:r>
          </a:p>
          <a:p>
            <a:r>
              <a:rPr lang="en-US" dirty="0" smtClean="0"/>
              <a:t>Bench: 	Anil Dev Singh, Chairperson</a:t>
            </a:r>
          </a:p>
          <a:p>
            <a:pPr>
              <a:buNone/>
            </a:pPr>
            <a:r>
              <a:rPr lang="en-US" dirty="0" smtClean="0"/>
              <a:t>			A </a:t>
            </a:r>
            <a:r>
              <a:rPr lang="en-US" dirty="0" err="1" smtClean="0"/>
              <a:t>A</a:t>
            </a:r>
            <a:r>
              <a:rPr lang="en-US" dirty="0" smtClean="0"/>
              <a:t> Khan, Technical Member</a:t>
            </a:r>
          </a:p>
          <a:p>
            <a:r>
              <a:rPr lang="en-US" dirty="0" smtClean="0"/>
              <a:t>Issue: Depreciation is meant for ? </a:t>
            </a:r>
            <a:endParaRPr lang="en-US" dirty="0"/>
          </a:p>
        </p:txBody>
      </p:sp>
      <p:sp>
        <p:nvSpPr>
          <p:cNvPr id="4" name="Date Placeholder 3"/>
          <p:cNvSpPr>
            <a:spLocks noGrp="1"/>
          </p:cNvSpPr>
          <p:nvPr>
            <p:ph type="dt" sz="half" idx="10"/>
          </p:nvPr>
        </p:nvSpPr>
        <p:spPr/>
        <p:txBody>
          <a:bodyPr/>
          <a:lstStyle/>
          <a:p>
            <a:fld id="{EABB7320-A13C-4415-BA5A-5130D510C0CF}"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19</a:t>
            </a:fld>
            <a:endParaRPr lang="en-US"/>
          </a:p>
        </p:txBody>
      </p:sp>
    </p:spTree>
    <p:extLst>
      <p:ext uri="{BB962C8B-B14F-4D97-AF65-F5344CB8AC3E}">
        <p14:creationId xmlns:p14="http://schemas.microsoft.com/office/powerpoint/2010/main" val="2955072600"/>
      </p:ext>
    </p:extLst>
  </p:cSld>
  <p:clrMapOvr>
    <a:masterClrMapping/>
  </p:clrMapOvr>
  <p:transition/>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15962"/>
          </a:xfrm>
        </p:spPr>
        <p:txBody>
          <a:bodyPr/>
          <a:lstStyle/>
          <a:p>
            <a:r>
              <a:rPr lang="en-US" dirty="0" smtClean="0">
                <a:solidFill>
                  <a:srgbClr val="C00000"/>
                </a:solidFill>
                <a:latin typeface="Algerian" pitchFamily="82" charset="0"/>
              </a:rPr>
              <a:t>Supreme Court’s Findings</a:t>
            </a:r>
            <a:endParaRPr lang="en-US" dirty="0"/>
          </a:p>
        </p:txBody>
      </p:sp>
      <p:sp>
        <p:nvSpPr>
          <p:cNvPr id="3" name="Content Placeholder 2"/>
          <p:cNvSpPr>
            <a:spLocks noGrp="1"/>
          </p:cNvSpPr>
          <p:nvPr>
            <p:ph idx="1"/>
          </p:nvPr>
        </p:nvSpPr>
        <p:spPr>
          <a:xfrm>
            <a:off x="228600" y="1600200"/>
            <a:ext cx="8229600" cy="5105400"/>
          </a:xfrm>
        </p:spPr>
        <p:txBody>
          <a:bodyPr>
            <a:normAutofit/>
          </a:bodyPr>
          <a:lstStyle/>
          <a:p>
            <a:pPr algn="just"/>
            <a:r>
              <a:rPr lang="en-US" dirty="0" smtClean="0"/>
              <a:t>The </a:t>
            </a:r>
            <a:r>
              <a:rPr lang="en-US" dirty="0"/>
              <a:t>concept of wheeling has been introduced in the 2003 Act to enable distribution licensees who are yet to </a:t>
            </a:r>
            <a:r>
              <a:rPr lang="en-US" dirty="0" smtClean="0"/>
              <a:t>install </a:t>
            </a:r>
            <a:r>
              <a:rPr lang="en-US" dirty="0"/>
              <a:t>their distribution line to supply electricity directly to retail consumers, subject to payment of surcharge in addition to the charges for wheeling as the State Commission may determine. We, therefore, see no substance in the said submissions advanced by Mr. </a:t>
            </a:r>
            <a:r>
              <a:rPr lang="en-US" dirty="0" err="1"/>
              <a:t>Venugopal</a:t>
            </a:r>
            <a:r>
              <a:rPr lang="en-US" dirty="0"/>
              <a:t>. </a:t>
            </a:r>
          </a:p>
          <a:p>
            <a:endParaRPr lang="en-US" dirty="0"/>
          </a:p>
        </p:txBody>
      </p:sp>
      <p:sp>
        <p:nvSpPr>
          <p:cNvPr id="5" name="Date Placeholder 4"/>
          <p:cNvSpPr>
            <a:spLocks noGrp="1"/>
          </p:cNvSpPr>
          <p:nvPr>
            <p:ph type="dt" sz="half" idx="10"/>
          </p:nvPr>
        </p:nvSpPr>
        <p:spPr/>
        <p:txBody>
          <a:bodyPr/>
          <a:lstStyle/>
          <a:p>
            <a:fld id="{C9C513E6-FCAC-45F3-A1D1-5DD907EF2EFC}"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190</a:t>
            </a:fld>
            <a:endParaRPr lang="en-US"/>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solidFill>
                  <a:srgbClr val="C00000"/>
                </a:solidFill>
                <a:latin typeface="Algerian" pitchFamily="82" charset="0"/>
              </a:rPr>
              <a:t>Supreme Court’s ruling</a:t>
            </a:r>
            <a:endParaRPr lang="en-US" dirty="0">
              <a:solidFill>
                <a:srgbClr val="C00000"/>
              </a:solidFill>
              <a:latin typeface="Algerian" pitchFamily="82" charset="0"/>
            </a:endParaRPr>
          </a:p>
        </p:txBody>
      </p:sp>
      <p:sp>
        <p:nvSpPr>
          <p:cNvPr id="3" name="Content Placeholder 2"/>
          <p:cNvSpPr>
            <a:spLocks noGrp="1"/>
          </p:cNvSpPr>
          <p:nvPr>
            <p:ph idx="1"/>
          </p:nvPr>
        </p:nvSpPr>
        <p:spPr>
          <a:xfrm>
            <a:off x="228600" y="1066800"/>
            <a:ext cx="8305800" cy="5791200"/>
          </a:xfrm>
        </p:spPr>
        <p:txBody>
          <a:bodyPr>
            <a:normAutofit/>
          </a:bodyPr>
          <a:lstStyle/>
          <a:p>
            <a:pPr algn="just"/>
            <a:r>
              <a:rPr lang="en-US" dirty="0"/>
              <a:t>77.Having regard to the above and the terms </a:t>
            </a:r>
            <a:r>
              <a:rPr lang="en-US" dirty="0" smtClean="0"/>
              <a:t>and conditions </a:t>
            </a:r>
            <a:r>
              <a:rPr lang="en-US" dirty="0"/>
              <a:t>of the </a:t>
            </a:r>
            <a:r>
              <a:rPr lang="en-US" dirty="0" err="1"/>
              <a:t>licences</a:t>
            </a:r>
            <a:r>
              <a:rPr lang="en-US" dirty="0"/>
              <a:t> held by Tata </a:t>
            </a:r>
            <a:r>
              <a:rPr lang="en-US" dirty="0" smtClean="0"/>
              <a:t>Power, we </a:t>
            </a:r>
            <a:r>
              <a:rPr lang="en-US" dirty="0"/>
              <a:t>have no hesitation in holding that </a:t>
            </a:r>
            <a:r>
              <a:rPr lang="en-US" dirty="0" smtClean="0"/>
              <a:t>the Appellate </a:t>
            </a:r>
            <a:r>
              <a:rPr lang="en-US" dirty="0"/>
              <a:t>Tribunal for Electricity erred </a:t>
            </a:r>
            <a:r>
              <a:rPr lang="en-US" dirty="0" smtClean="0"/>
              <a:t>in coming </a:t>
            </a:r>
            <a:r>
              <a:rPr lang="en-US" dirty="0"/>
              <a:t>to a finding that under its </a:t>
            </a:r>
            <a:r>
              <a:rPr lang="en-US" dirty="0" err="1" smtClean="0"/>
              <a:t>licences</a:t>
            </a:r>
            <a:r>
              <a:rPr lang="en-US" dirty="0" smtClean="0"/>
              <a:t> Tata </a:t>
            </a:r>
            <a:r>
              <a:rPr lang="en-US" dirty="0"/>
              <a:t>Power was entitled to supply energy </a:t>
            </a:r>
            <a:r>
              <a:rPr lang="en-US" dirty="0" smtClean="0"/>
              <a:t>only in </a:t>
            </a:r>
            <a:r>
              <a:rPr lang="en-US" dirty="0"/>
              <a:t>bulk and not for general purposes and </a:t>
            </a:r>
            <a:r>
              <a:rPr lang="en-US" dirty="0" smtClean="0"/>
              <a:t>in retail </a:t>
            </a:r>
            <a:r>
              <a:rPr lang="en-US" dirty="0"/>
              <a:t>to all consumers, irrespective of </a:t>
            </a:r>
            <a:r>
              <a:rPr lang="en-US" dirty="0" smtClean="0"/>
              <a:t>their demand</a:t>
            </a:r>
            <a:r>
              <a:rPr lang="en-US" dirty="0"/>
              <a:t>, except for those consumers indicated </a:t>
            </a:r>
            <a:r>
              <a:rPr lang="en-US" dirty="0" smtClean="0"/>
              <a:t>in Sub-clause </a:t>
            </a:r>
            <a:r>
              <a:rPr lang="en-US" dirty="0"/>
              <a:t>(I) of clause 5 of the </a:t>
            </a:r>
            <a:r>
              <a:rPr lang="en-US" dirty="0" smtClean="0"/>
              <a:t>several licenses </a:t>
            </a:r>
            <a:r>
              <a:rPr lang="en-US" dirty="0"/>
              <a:t>held by Tata Power.</a:t>
            </a:r>
          </a:p>
          <a:p>
            <a:pPr algn="just"/>
            <a:endParaRPr lang="en-US" dirty="0" smtClean="0"/>
          </a:p>
        </p:txBody>
      </p:sp>
      <p:sp>
        <p:nvSpPr>
          <p:cNvPr id="5" name="Date Placeholder 4"/>
          <p:cNvSpPr>
            <a:spLocks noGrp="1"/>
          </p:cNvSpPr>
          <p:nvPr>
            <p:ph type="dt" sz="half" idx="10"/>
          </p:nvPr>
        </p:nvSpPr>
        <p:spPr/>
        <p:txBody>
          <a:bodyPr/>
          <a:lstStyle/>
          <a:p>
            <a:fld id="{5A3ABD34-6027-41EA-821B-08B6A8ACBD39}"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191</a:t>
            </a:fld>
            <a:endParaRPr lang="en-US"/>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dirty="0" smtClean="0">
                <a:solidFill>
                  <a:srgbClr val="C00000"/>
                </a:solidFill>
                <a:latin typeface="Algerian" pitchFamily="82" charset="0"/>
              </a:rPr>
              <a:t>Supreme Court’s ruling</a:t>
            </a:r>
            <a:endParaRPr lang="en-US" dirty="0">
              <a:solidFill>
                <a:srgbClr val="C00000"/>
              </a:solidFill>
              <a:latin typeface="Algerian" pitchFamily="82" charset="0"/>
            </a:endParaRPr>
          </a:p>
        </p:txBody>
      </p:sp>
      <p:sp>
        <p:nvSpPr>
          <p:cNvPr id="3" name="Content Placeholder 2"/>
          <p:cNvSpPr>
            <a:spLocks noGrp="1"/>
          </p:cNvSpPr>
          <p:nvPr>
            <p:ph idx="1"/>
          </p:nvPr>
        </p:nvSpPr>
        <p:spPr>
          <a:xfrm>
            <a:off x="228600" y="1066800"/>
            <a:ext cx="8458200" cy="5791200"/>
          </a:xfrm>
        </p:spPr>
        <p:txBody>
          <a:bodyPr>
            <a:normAutofit/>
          </a:bodyPr>
          <a:lstStyle/>
          <a:p>
            <a:pPr algn="just"/>
            <a:r>
              <a:rPr lang="en-US" dirty="0" smtClean="0"/>
              <a:t>78.Having </a:t>
            </a:r>
            <a:r>
              <a:rPr lang="en-US" dirty="0"/>
              <a:t>earlier held that MERC had </a:t>
            </a:r>
            <a:r>
              <a:rPr lang="en-US" dirty="0" smtClean="0"/>
              <a:t>overstepped its </a:t>
            </a:r>
            <a:r>
              <a:rPr lang="en-US" dirty="0"/>
              <a:t>jurisdiction in making out a third </a:t>
            </a:r>
            <a:r>
              <a:rPr lang="en-US" dirty="0" smtClean="0"/>
              <a:t>case which </a:t>
            </a:r>
            <a:r>
              <a:rPr lang="en-US" dirty="0"/>
              <a:t>had not been made out by BSES and had </a:t>
            </a:r>
            <a:r>
              <a:rPr lang="en-US" dirty="0" smtClean="0"/>
              <a:t>on the </a:t>
            </a:r>
            <a:r>
              <a:rPr lang="en-US" dirty="0"/>
              <a:t>basis thereof issued orders which had </a:t>
            </a:r>
            <a:r>
              <a:rPr lang="en-US" dirty="0" smtClean="0"/>
              <a:t>not even </a:t>
            </a:r>
            <a:r>
              <a:rPr lang="en-US" dirty="0"/>
              <a:t>been prayed for by BSES, we quash </a:t>
            </a:r>
            <a:r>
              <a:rPr lang="en-US" dirty="0" smtClean="0"/>
              <a:t>the orders </a:t>
            </a:r>
            <a:r>
              <a:rPr lang="en-US" dirty="0"/>
              <a:t>passed both by MERC and the </a:t>
            </a:r>
            <a:r>
              <a:rPr lang="en-US" dirty="0" smtClean="0"/>
              <a:t>Appellate Tribunal </a:t>
            </a:r>
            <a:r>
              <a:rPr lang="en-US" dirty="0"/>
              <a:t>for Electricity and allow all </a:t>
            </a:r>
            <a:r>
              <a:rPr lang="en-US" dirty="0" smtClean="0"/>
              <a:t>these three </a:t>
            </a:r>
            <a:r>
              <a:rPr lang="en-US" dirty="0"/>
              <a:t>appeals upon holding that under the </a:t>
            </a:r>
            <a:r>
              <a:rPr lang="en-US" dirty="0" smtClean="0"/>
              <a:t>terms and </a:t>
            </a:r>
            <a:r>
              <a:rPr lang="en-US" dirty="0"/>
              <a:t>conditions of the </a:t>
            </a:r>
            <a:r>
              <a:rPr lang="en-US" dirty="0" err="1"/>
              <a:t>licences</a:t>
            </a:r>
            <a:r>
              <a:rPr lang="en-US" dirty="0"/>
              <a:t> held by it, </a:t>
            </a:r>
            <a:r>
              <a:rPr lang="en-US" dirty="0" smtClean="0"/>
              <a:t>Tata Power </a:t>
            </a:r>
            <a:r>
              <a:rPr lang="en-US" dirty="0"/>
              <a:t>Company Ltd. is entitled to effect </a:t>
            </a:r>
            <a:r>
              <a:rPr lang="en-US" dirty="0" smtClean="0"/>
              <a:t>supply of </a:t>
            </a:r>
            <a:r>
              <a:rPr lang="en-US" dirty="0"/>
              <a:t>electrical energy in retail directly </a:t>
            </a:r>
            <a:r>
              <a:rPr lang="en-US" dirty="0" smtClean="0"/>
              <a:t>to consumers</a:t>
            </a:r>
            <a:r>
              <a:rPr lang="en-US" dirty="0"/>
              <a:t>, whose maximum demand is less </a:t>
            </a:r>
            <a:r>
              <a:rPr lang="en-US" dirty="0" smtClean="0"/>
              <a:t>than 1000 </a:t>
            </a:r>
            <a:r>
              <a:rPr lang="en-US" dirty="0"/>
              <a:t>KVA, apart from its entitlement to </a:t>
            </a:r>
            <a:r>
              <a:rPr lang="en-US" dirty="0" smtClean="0"/>
              <a:t>supply energy </a:t>
            </a:r>
            <a:r>
              <a:rPr lang="en-US" dirty="0"/>
              <a:t>to other licensees for their </a:t>
            </a:r>
            <a:r>
              <a:rPr lang="en-US" dirty="0" smtClean="0"/>
              <a:t>own purposes </a:t>
            </a:r>
            <a:r>
              <a:rPr lang="en-US" dirty="0"/>
              <a:t>and in bulk, within its area of </a:t>
            </a:r>
            <a:r>
              <a:rPr lang="en-US" dirty="0" smtClean="0"/>
              <a:t>supply as </a:t>
            </a:r>
            <a:r>
              <a:rPr lang="en-US" dirty="0"/>
              <a:t>stipulated in its </a:t>
            </a:r>
            <a:r>
              <a:rPr lang="en-US" dirty="0" err="1"/>
              <a:t>licences</a:t>
            </a:r>
            <a:r>
              <a:rPr lang="en-US" dirty="0"/>
              <a:t> and also </a:t>
            </a:r>
            <a:r>
              <a:rPr lang="en-US" dirty="0" smtClean="0"/>
              <a:t>subject to </a:t>
            </a:r>
            <a:r>
              <a:rPr lang="en-US" dirty="0"/>
              <a:t>the constraints indicated in relation </a:t>
            </a:r>
            <a:r>
              <a:rPr lang="en-US" dirty="0" smtClean="0"/>
              <a:t>to Sub-Clause </a:t>
            </a:r>
            <a:r>
              <a:rPr lang="en-US" dirty="0"/>
              <a:t>(I) of Clause 5 in relation </a:t>
            </a:r>
            <a:r>
              <a:rPr lang="en-US" dirty="0" smtClean="0"/>
              <a:t>to factories </a:t>
            </a:r>
            <a:r>
              <a:rPr lang="en-US" dirty="0"/>
              <a:t>and the Railways.</a:t>
            </a:r>
          </a:p>
        </p:txBody>
      </p:sp>
      <p:sp>
        <p:nvSpPr>
          <p:cNvPr id="5" name="Date Placeholder 4"/>
          <p:cNvSpPr>
            <a:spLocks noGrp="1"/>
          </p:cNvSpPr>
          <p:nvPr>
            <p:ph type="dt" sz="half" idx="10"/>
          </p:nvPr>
        </p:nvSpPr>
        <p:spPr/>
        <p:txBody>
          <a:bodyPr/>
          <a:lstStyle/>
          <a:p>
            <a:fld id="{3A33143D-BCE6-4714-A0D5-6B5A12C89989}"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192</a:t>
            </a:fld>
            <a:endParaRPr lang="en-US"/>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457200" y="609600"/>
            <a:ext cx="8229600" cy="4401205"/>
          </a:xfrm>
          <a:prstGeom prst="rect">
            <a:avLst/>
          </a:prstGeom>
        </p:spPr>
        <p:txBody>
          <a:bodyPr wrap="square">
            <a:spAutoFit/>
          </a:bodyPr>
          <a:lstStyle/>
          <a:p>
            <a:pPr algn="ctr"/>
            <a:r>
              <a:rPr lang="en-US" sz="2800" dirty="0" err="1">
                <a:solidFill>
                  <a:srgbClr val="C00000"/>
                </a:solidFill>
                <a:latin typeface="Algerian" pitchFamily="82" charset="0"/>
              </a:rPr>
              <a:t>Brihanmumbai</a:t>
            </a:r>
            <a:r>
              <a:rPr lang="en-US" sz="2800" dirty="0">
                <a:solidFill>
                  <a:srgbClr val="C00000"/>
                </a:solidFill>
                <a:latin typeface="Algerian" pitchFamily="82" charset="0"/>
              </a:rPr>
              <a:t> Electric Supply &amp;</a:t>
            </a:r>
          </a:p>
          <a:p>
            <a:pPr algn="ctr"/>
            <a:r>
              <a:rPr lang="en-US" sz="2800" dirty="0">
                <a:solidFill>
                  <a:srgbClr val="C00000"/>
                </a:solidFill>
                <a:latin typeface="Algerian" pitchFamily="82" charset="0"/>
              </a:rPr>
              <a:t>Transport </a:t>
            </a:r>
            <a:r>
              <a:rPr lang="en-US" sz="2800" dirty="0" smtClean="0">
                <a:solidFill>
                  <a:srgbClr val="C00000"/>
                </a:solidFill>
                <a:latin typeface="Algerian" pitchFamily="82" charset="0"/>
              </a:rPr>
              <a:t>Undertaking (BEST)</a:t>
            </a:r>
            <a:endParaRPr lang="en-US" sz="2800" dirty="0">
              <a:solidFill>
                <a:srgbClr val="C00000"/>
              </a:solidFill>
              <a:latin typeface="Algerian" pitchFamily="82" charset="0"/>
            </a:endParaRPr>
          </a:p>
          <a:p>
            <a:pPr algn="ctr"/>
            <a:r>
              <a:rPr lang="en-US" sz="2800" dirty="0">
                <a:solidFill>
                  <a:srgbClr val="C00000"/>
                </a:solidFill>
                <a:latin typeface="Algerian" pitchFamily="82" charset="0"/>
              </a:rPr>
              <a:t>Vs.</a:t>
            </a:r>
          </a:p>
          <a:p>
            <a:pPr algn="ctr"/>
            <a:r>
              <a:rPr lang="en-US" sz="2800" dirty="0" err="1">
                <a:solidFill>
                  <a:srgbClr val="C00000"/>
                </a:solidFill>
                <a:latin typeface="Algerian" pitchFamily="82" charset="0"/>
              </a:rPr>
              <a:t>Mahrashtra</a:t>
            </a:r>
            <a:r>
              <a:rPr lang="en-US" sz="2800" dirty="0">
                <a:solidFill>
                  <a:srgbClr val="C00000"/>
                </a:solidFill>
                <a:latin typeface="Algerian" pitchFamily="82" charset="0"/>
              </a:rPr>
              <a:t> Electricity Regulatory</a:t>
            </a:r>
          </a:p>
          <a:p>
            <a:pPr algn="ctr"/>
            <a:r>
              <a:rPr lang="en-US" sz="2800" dirty="0">
                <a:solidFill>
                  <a:srgbClr val="C00000"/>
                </a:solidFill>
                <a:latin typeface="Algerian" pitchFamily="82" charset="0"/>
              </a:rPr>
              <a:t>Commission (MERC) &amp; Ors</a:t>
            </a:r>
            <a:r>
              <a:rPr lang="en-US" sz="2800" dirty="0" smtClean="0">
                <a:solidFill>
                  <a:srgbClr val="C00000"/>
                </a:solidFill>
                <a:latin typeface="Algerian" pitchFamily="82" charset="0"/>
              </a:rPr>
              <a:t>.</a:t>
            </a:r>
          </a:p>
          <a:p>
            <a:pPr algn="ctr"/>
            <a:endParaRPr lang="en-US" sz="2800" dirty="0" smtClean="0">
              <a:latin typeface="Algerian" pitchFamily="82" charset="0"/>
            </a:endParaRPr>
          </a:p>
          <a:p>
            <a:r>
              <a:rPr lang="en-US" sz="2800" dirty="0" smtClean="0">
                <a:latin typeface="Algerian" pitchFamily="82" charset="0"/>
              </a:rPr>
              <a:t>Bench: 	A K </a:t>
            </a:r>
            <a:r>
              <a:rPr lang="en-US" sz="2800" dirty="0" err="1" smtClean="0">
                <a:latin typeface="Algerian" pitchFamily="82" charset="0"/>
              </a:rPr>
              <a:t>Sikri</a:t>
            </a:r>
            <a:endParaRPr lang="en-US" sz="2800" dirty="0" smtClean="0">
              <a:latin typeface="Algerian" pitchFamily="82" charset="0"/>
            </a:endParaRPr>
          </a:p>
          <a:p>
            <a:r>
              <a:rPr lang="en-US" sz="2800" dirty="0" smtClean="0">
                <a:latin typeface="Algerian" pitchFamily="82" charset="0"/>
              </a:rPr>
              <a:t>		S </a:t>
            </a:r>
            <a:r>
              <a:rPr lang="en-US" sz="2800" dirty="0" err="1" smtClean="0">
                <a:latin typeface="Algerian" pitchFamily="82" charset="0"/>
              </a:rPr>
              <a:t>S</a:t>
            </a:r>
            <a:r>
              <a:rPr lang="en-US" sz="2800" dirty="0" smtClean="0">
                <a:latin typeface="Algerian" pitchFamily="82" charset="0"/>
              </a:rPr>
              <a:t> </a:t>
            </a:r>
            <a:r>
              <a:rPr lang="en-US" sz="2800" dirty="0" err="1" smtClean="0">
                <a:latin typeface="Algerian" pitchFamily="82" charset="0"/>
              </a:rPr>
              <a:t>Nijjar</a:t>
            </a:r>
            <a:endParaRPr lang="en-US" sz="2800" dirty="0" smtClean="0">
              <a:latin typeface="Algerian" pitchFamily="82" charset="0"/>
            </a:endParaRPr>
          </a:p>
          <a:p>
            <a:endParaRPr lang="en-US" sz="2800" dirty="0" smtClean="0">
              <a:latin typeface="Algerian" pitchFamily="82" charset="0"/>
            </a:endParaRPr>
          </a:p>
          <a:p>
            <a:r>
              <a:rPr lang="en-US" sz="2800" dirty="0" smtClean="0">
                <a:latin typeface="Algerian" pitchFamily="82" charset="0"/>
              </a:rPr>
              <a:t>Date:	8.5.2014</a:t>
            </a:r>
          </a:p>
        </p:txBody>
      </p:sp>
      <p:sp>
        <p:nvSpPr>
          <p:cNvPr id="6" name="Date Placeholder 5"/>
          <p:cNvSpPr>
            <a:spLocks noGrp="1"/>
          </p:cNvSpPr>
          <p:nvPr>
            <p:ph type="dt" sz="half" idx="10"/>
          </p:nvPr>
        </p:nvSpPr>
        <p:spPr/>
        <p:txBody>
          <a:bodyPr/>
          <a:lstStyle/>
          <a:p>
            <a:fld id="{5B574009-F822-40FE-9A7E-31B6EE17E892}"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193</a:t>
            </a:fld>
            <a:endParaRPr lang="en-US"/>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15962"/>
          </a:xfrm>
        </p:spPr>
        <p:txBody>
          <a:bodyPr/>
          <a:lstStyle/>
          <a:p>
            <a:r>
              <a:rPr lang="en-US" dirty="0" smtClean="0">
                <a:solidFill>
                  <a:srgbClr val="C00000"/>
                </a:solidFill>
                <a:latin typeface="Algerian" pitchFamily="82" charset="0"/>
              </a:rPr>
              <a:t>Basic Facts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143000"/>
            <a:ext cx="7924800" cy="5562600"/>
          </a:xfrm>
        </p:spPr>
        <p:txBody>
          <a:bodyPr>
            <a:normAutofit fontScale="92500" lnSpcReduction="20000"/>
          </a:bodyPr>
          <a:lstStyle/>
          <a:p>
            <a:pPr algn="just"/>
            <a:r>
              <a:rPr lang="en-US" dirty="0" smtClean="0"/>
              <a:t>One Guru Prasad </a:t>
            </a:r>
            <a:r>
              <a:rPr lang="en-US" dirty="0" err="1" smtClean="0"/>
              <a:t>Shetty</a:t>
            </a:r>
            <a:r>
              <a:rPr lang="en-US" dirty="0" smtClean="0"/>
              <a:t>, </a:t>
            </a:r>
            <a:r>
              <a:rPr lang="en-US" dirty="0"/>
              <a:t>a</a:t>
            </a:r>
            <a:r>
              <a:rPr lang="en-US" dirty="0" smtClean="0"/>
              <a:t> consumer </a:t>
            </a:r>
            <a:r>
              <a:rPr lang="en-US" dirty="0"/>
              <a:t>of </a:t>
            </a:r>
            <a:r>
              <a:rPr lang="en-US" dirty="0" smtClean="0"/>
              <a:t>electricity </a:t>
            </a:r>
            <a:r>
              <a:rPr lang="en-US" dirty="0"/>
              <a:t>whose premises are situated within area of supply of the </a:t>
            </a:r>
            <a:r>
              <a:rPr lang="en-US" dirty="0" smtClean="0"/>
              <a:t>BEST </a:t>
            </a:r>
            <a:r>
              <a:rPr lang="en-US" dirty="0"/>
              <a:t>approached </a:t>
            </a:r>
            <a:r>
              <a:rPr lang="en-US" dirty="0" smtClean="0"/>
              <a:t>TPC in April 2009 with </a:t>
            </a:r>
            <a:r>
              <a:rPr lang="en-US" dirty="0"/>
              <a:t>a request that he be supplied the electricity by TPC</a:t>
            </a:r>
            <a:r>
              <a:rPr lang="en-US" dirty="0" smtClean="0"/>
              <a:t>.</a:t>
            </a:r>
          </a:p>
          <a:p>
            <a:pPr algn="just">
              <a:buNone/>
            </a:pPr>
            <a:endParaRPr lang="en-US" dirty="0"/>
          </a:p>
          <a:p>
            <a:pPr algn="just"/>
            <a:r>
              <a:rPr lang="en-US" dirty="0"/>
              <a:t>In response to his request, TPC advised the consumer </a:t>
            </a:r>
            <a:r>
              <a:rPr lang="en-US" dirty="0" smtClean="0"/>
              <a:t>to </a:t>
            </a:r>
            <a:r>
              <a:rPr lang="en-US" dirty="0"/>
              <a:t>approach the BEST for its permission to use its distribution network of the BEST to enable TPC to supply electricity to the consumer using that network. The consumer, accordingly, turned to BEST requesting it to give the said permission. It was, however, denied by </a:t>
            </a:r>
            <a:r>
              <a:rPr lang="en-US" dirty="0" smtClean="0"/>
              <a:t>BEST</a:t>
            </a:r>
          </a:p>
          <a:p>
            <a:pPr algn="just"/>
            <a:endParaRPr lang="en-US" dirty="0"/>
          </a:p>
          <a:p>
            <a:pPr algn="just"/>
            <a:r>
              <a:rPr lang="en-US" dirty="0" smtClean="0"/>
              <a:t>After </a:t>
            </a:r>
            <a:r>
              <a:rPr lang="en-US" dirty="0"/>
              <a:t>receiving this rejection, the consumer approached </a:t>
            </a:r>
            <a:r>
              <a:rPr lang="en-US" dirty="0" smtClean="0"/>
              <a:t>MERC </a:t>
            </a:r>
            <a:r>
              <a:rPr lang="en-US" dirty="0"/>
              <a:t>with petition seeking the </a:t>
            </a:r>
            <a:r>
              <a:rPr lang="en-US" dirty="0" smtClean="0"/>
              <a:t>direction that the </a:t>
            </a:r>
            <a:r>
              <a:rPr lang="en-US" dirty="0"/>
              <a:t>Commission may direct TPC to provide electricity supply to the Petitioner and make such supply available as </a:t>
            </a:r>
            <a:r>
              <a:rPr lang="en-US" dirty="0" smtClean="0"/>
              <a:t>early as </a:t>
            </a:r>
            <a:r>
              <a:rPr lang="en-US" dirty="0"/>
              <a:t>possible, either on BEST Network or by extending its own network, as may be necessary, failing which TPC’s distribution license should be cancelled by </a:t>
            </a:r>
            <a:r>
              <a:rPr lang="en-US" dirty="0" smtClean="0"/>
              <a:t>the Commission</a:t>
            </a:r>
            <a:endParaRPr lang="en-US" dirty="0"/>
          </a:p>
        </p:txBody>
      </p:sp>
      <p:sp>
        <p:nvSpPr>
          <p:cNvPr id="5" name="Date Placeholder 4"/>
          <p:cNvSpPr>
            <a:spLocks noGrp="1"/>
          </p:cNvSpPr>
          <p:nvPr>
            <p:ph type="dt" sz="half" idx="10"/>
          </p:nvPr>
        </p:nvSpPr>
        <p:spPr/>
        <p:txBody>
          <a:bodyPr/>
          <a:lstStyle/>
          <a:p>
            <a:fld id="{429A9596-9449-4EAF-B1CE-F69B0893FC8D}"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194</a:t>
            </a:fld>
            <a:endParaRPr lang="en-US"/>
          </a:p>
        </p:txBody>
      </p:sp>
    </p:spTree>
  </p:cSld>
  <p:clrMapOvr>
    <a:masterClrMapping/>
  </p:clrMapOvr>
  <p:transition/>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Before the Commission</a:t>
            </a:r>
            <a:endParaRPr lang="en-US" dirty="0"/>
          </a:p>
        </p:txBody>
      </p:sp>
      <p:sp>
        <p:nvSpPr>
          <p:cNvPr id="3" name="Content Placeholder 2"/>
          <p:cNvSpPr>
            <a:spLocks noGrp="1"/>
          </p:cNvSpPr>
          <p:nvPr>
            <p:ph idx="1"/>
          </p:nvPr>
        </p:nvSpPr>
        <p:spPr>
          <a:xfrm>
            <a:off x="457200" y="1600200"/>
            <a:ext cx="8229600" cy="4953000"/>
          </a:xfrm>
        </p:spPr>
        <p:txBody>
          <a:bodyPr>
            <a:normAutofit fontScale="92500" lnSpcReduction="10000"/>
          </a:bodyPr>
          <a:lstStyle/>
          <a:p>
            <a:r>
              <a:rPr lang="en-US" sz="2600" dirty="0" smtClean="0"/>
              <a:t>Best filed following objections to the petition</a:t>
            </a:r>
          </a:p>
          <a:p>
            <a:pPr marL="971550" lvl="1" indent="-514350" algn="just">
              <a:buFont typeface="+mj-lt"/>
              <a:buAutoNum type="alphaLcParenR"/>
            </a:pPr>
            <a:r>
              <a:rPr lang="en-US" dirty="0" smtClean="0"/>
              <a:t>The </a:t>
            </a:r>
            <a:r>
              <a:rPr lang="en-US" dirty="0"/>
              <a:t>Regulatory Commission did not have the jurisdiction to entertain a dispute between the consumer and a distribution licensee;</a:t>
            </a:r>
            <a:endParaRPr lang="en-US" sz="2000" dirty="0"/>
          </a:p>
          <a:p>
            <a:pPr marL="971550" lvl="1" indent="-514350" algn="just">
              <a:buFont typeface="+mj-lt"/>
              <a:buAutoNum type="alphaLcParenR"/>
            </a:pPr>
            <a:r>
              <a:rPr lang="en-US" dirty="0" smtClean="0"/>
              <a:t>TPC </a:t>
            </a:r>
            <a:r>
              <a:rPr lang="en-US" dirty="0"/>
              <a:t>was not a deemed distribution licensee for the area in question and therefore was not permitted to supply the electricity to any consumer in that area;</a:t>
            </a:r>
            <a:endParaRPr lang="en-US" sz="2000" dirty="0"/>
          </a:p>
          <a:p>
            <a:pPr marL="971550" lvl="1" indent="-514350" algn="just">
              <a:buFont typeface="+mj-lt"/>
              <a:buAutoNum type="alphaLcParenR"/>
            </a:pPr>
            <a:r>
              <a:rPr lang="en-US" dirty="0" smtClean="0"/>
              <a:t>Unlike </a:t>
            </a:r>
            <a:r>
              <a:rPr lang="en-US" dirty="0"/>
              <a:t>other distribution licensees, BEST being a local authority, no persons situated in BEST’s area of supply could avail electricity from any other licensee, on account of BEST invoking a statutory exemption available to a local authority under Section 42(3) of The Electricity Act, 2003 Act </a:t>
            </a:r>
            <a:endParaRPr lang="en-US" sz="2000" dirty="0"/>
          </a:p>
          <a:p>
            <a:pPr marL="971550" lvl="1" indent="-514350" algn="just">
              <a:buFont typeface="+mj-lt"/>
              <a:buAutoNum type="alphaLcParenR"/>
            </a:pPr>
            <a:r>
              <a:rPr lang="en-US" dirty="0" smtClean="0"/>
              <a:t>Since </a:t>
            </a:r>
            <a:r>
              <a:rPr lang="en-US" dirty="0"/>
              <a:t>TPC had clarified that it was willing to extend its network and supply electricity, BEST also contended that TPC could not extend its network in BEST’s area of supply, without BEST’s consent and agreement.</a:t>
            </a:r>
            <a:endParaRPr lang="en-US" sz="2000" dirty="0"/>
          </a:p>
          <a:p>
            <a:pPr lvl="1">
              <a:buNone/>
            </a:pPr>
            <a:endParaRPr lang="en-US" dirty="0"/>
          </a:p>
        </p:txBody>
      </p:sp>
      <p:sp>
        <p:nvSpPr>
          <p:cNvPr id="5" name="Date Placeholder 4"/>
          <p:cNvSpPr>
            <a:spLocks noGrp="1"/>
          </p:cNvSpPr>
          <p:nvPr>
            <p:ph type="dt" sz="half" idx="10"/>
          </p:nvPr>
        </p:nvSpPr>
        <p:spPr/>
        <p:txBody>
          <a:bodyPr/>
          <a:lstStyle/>
          <a:p>
            <a:fld id="{768BBF54-D309-4EE9-9845-664151986725}"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195</a:t>
            </a:fld>
            <a:endParaRPr lang="en-US"/>
          </a:p>
        </p:txBody>
      </p:sp>
    </p:spTree>
  </p:cSld>
  <p:clrMapOvr>
    <a:masterClrMapping/>
  </p:clrMapOvr>
  <p:transition/>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Before the Commission</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600200"/>
            <a:ext cx="8229600" cy="5029200"/>
          </a:xfrm>
        </p:spPr>
        <p:txBody>
          <a:bodyPr>
            <a:normAutofit fontScale="92500"/>
          </a:bodyPr>
          <a:lstStyle/>
          <a:p>
            <a:pPr algn="just"/>
            <a:r>
              <a:rPr lang="en-US" dirty="0"/>
              <a:t>After hearing all the </a:t>
            </a:r>
            <a:r>
              <a:rPr lang="en-US" dirty="0" err="1" smtClean="0"/>
              <a:t>parties,Regulatory</a:t>
            </a:r>
            <a:r>
              <a:rPr lang="en-US" dirty="0" smtClean="0"/>
              <a:t> </a:t>
            </a:r>
            <a:r>
              <a:rPr lang="en-US" dirty="0"/>
              <a:t>Commission passed orders dated 22.2.2010 </a:t>
            </a:r>
            <a:r>
              <a:rPr lang="en-US" dirty="0" smtClean="0"/>
              <a:t>holding that </a:t>
            </a:r>
            <a:r>
              <a:rPr lang="en-US" dirty="0"/>
              <a:t>TPC was bound to supply electricity in terms of </a:t>
            </a:r>
            <a:r>
              <a:rPr lang="en-US" dirty="0" smtClean="0"/>
              <a:t>applicable Regulations </a:t>
            </a:r>
            <a:r>
              <a:rPr lang="en-US" dirty="0"/>
              <a:t>and therefore direction was given to the TPC </a:t>
            </a:r>
            <a:r>
              <a:rPr lang="en-US" dirty="0" smtClean="0"/>
              <a:t>to supply </a:t>
            </a:r>
            <a:r>
              <a:rPr lang="en-US" dirty="0"/>
              <a:t>electricity to the consumers either through BEST wires </a:t>
            </a:r>
            <a:r>
              <a:rPr lang="en-US" dirty="0" smtClean="0"/>
              <a:t>or its </a:t>
            </a:r>
            <a:r>
              <a:rPr lang="en-US" dirty="0"/>
              <a:t>own wires</a:t>
            </a:r>
            <a:r>
              <a:rPr lang="en-US" dirty="0" smtClean="0"/>
              <a:t>.</a:t>
            </a:r>
          </a:p>
          <a:p>
            <a:pPr algn="just"/>
            <a:r>
              <a:rPr lang="en-US" dirty="0" smtClean="0"/>
              <a:t>The Commission also rejected </a:t>
            </a:r>
            <a:r>
              <a:rPr lang="en-US" dirty="0"/>
              <a:t>BEST’s contentions and held that Tata Power had a duty under the Act to extend its distribution network and supply electricity, if the consumers so required, in the South Mumbai area. </a:t>
            </a:r>
            <a:endParaRPr lang="en-US" dirty="0" smtClean="0"/>
          </a:p>
          <a:p>
            <a:pPr algn="just"/>
            <a:r>
              <a:rPr lang="en-US" dirty="0" smtClean="0"/>
              <a:t>In </a:t>
            </a:r>
            <a:r>
              <a:rPr lang="en-US" dirty="0"/>
              <a:t>light of TPC’s position that it was willing to extend its network and supply electricity, the MERC held that there was no requirement to give any directions to it. </a:t>
            </a:r>
            <a:endParaRPr lang="en-US" dirty="0" smtClean="0"/>
          </a:p>
          <a:p>
            <a:pPr algn="just"/>
            <a:r>
              <a:rPr lang="en-US" dirty="0" smtClean="0"/>
              <a:t>The </a:t>
            </a:r>
            <a:r>
              <a:rPr lang="en-US" dirty="0"/>
              <a:t>Regulatory Commission also held that TPC would be deemed distribution licensee for the area in question. </a:t>
            </a:r>
          </a:p>
          <a:p>
            <a:endParaRPr lang="en-US" dirty="0"/>
          </a:p>
        </p:txBody>
      </p:sp>
      <p:sp>
        <p:nvSpPr>
          <p:cNvPr id="5" name="Date Placeholder 4"/>
          <p:cNvSpPr>
            <a:spLocks noGrp="1"/>
          </p:cNvSpPr>
          <p:nvPr>
            <p:ph type="dt" sz="half" idx="10"/>
          </p:nvPr>
        </p:nvSpPr>
        <p:spPr/>
        <p:txBody>
          <a:bodyPr/>
          <a:lstStyle/>
          <a:p>
            <a:fld id="{018EA550-B393-4DC3-BC29-D005EEABFF3B}"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196</a:t>
            </a:fld>
            <a:endParaRPr lang="en-US"/>
          </a:p>
        </p:txBody>
      </p:sp>
    </p:spTree>
  </p:cSld>
  <p:clrMapOvr>
    <a:masterClrMapping/>
  </p:clrMapOvr>
  <p:transition/>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normAutofit/>
          </a:bodyPr>
          <a:lstStyle/>
          <a:p>
            <a:r>
              <a:rPr lang="en-US" dirty="0" smtClean="0">
                <a:solidFill>
                  <a:srgbClr val="C00000"/>
                </a:solidFill>
                <a:latin typeface="Algerian" pitchFamily="82" charset="0"/>
              </a:rPr>
              <a:t>Appeal Before The Tribunal</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295400"/>
            <a:ext cx="8229600" cy="5410200"/>
          </a:xfrm>
        </p:spPr>
        <p:txBody>
          <a:bodyPr>
            <a:normAutofit/>
          </a:bodyPr>
          <a:lstStyle/>
          <a:p>
            <a:pPr algn="just"/>
            <a:r>
              <a:rPr lang="en-US" dirty="0"/>
              <a:t>BEST challenged </a:t>
            </a:r>
            <a:r>
              <a:rPr lang="en-US" dirty="0" smtClean="0"/>
              <a:t>this </a:t>
            </a:r>
            <a:r>
              <a:rPr lang="en-US" dirty="0"/>
              <a:t>order of the Regulatory Commission by filing appeal before the Appellate Tribunal for Electricity, New Delhi </a:t>
            </a:r>
            <a:r>
              <a:rPr lang="en-US" dirty="0" smtClean="0"/>
              <a:t>. This appeal was </a:t>
            </a:r>
            <a:r>
              <a:rPr lang="en-US" dirty="0"/>
              <a:t>dismissed by the Appellate Tribunal vide orders dated 4.4.2012, thereby affirming the findings and direction of the Regulatory Commission. Not satisfied, BEST has filed the </a:t>
            </a:r>
            <a:r>
              <a:rPr lang="en-US" dirty="0" smtClean="0"/>
              <a:t>2nd </a:t>
            </a:r>
            <a:r>
              <a:rPr lang="en-US" dirty="0"/>
              <a:t>appeal statutorily </a:t>
            </a:r>
            <a:r>
              <a:rPr lang="en-US" dirty="0" smtClean="0"/>
              <a:t>before the Supreme Court provided </a:t>
            </a:r>
            <a:r>
              <a:rPr lang="en-US" dirty="0"/>
              <a:t>under Section 125 of the Electricity Act</a:t>
            </a:r>
            <a:r>
              <a:rPr lang="en-US" dirty="0" smtClean="0"/>
              <a:t>.</a:t>
            </a:r>
          </a:p>
          <a:p>
            <a:pPr algn="just">
              <a:buNone/>
            </a:pPr>
            <a:r>
              <a:rPr lang="en-US" dirty="0" smtClean="0"/>
              <a:t> </a:t>
            </a:r>
          </a:p>
          <a:p>
            <a:pPr algn="just"/>
            <a:r>
              <a:rPr lang="en-US" dirty="0" smtClean="0"/>
              <a:t>The </a:t>
            </a:r>
            <a:r>
              <a:rPr lang="en-US" dirty="0"/>
              <a:t>four contentions </a:t>
            </a:r>
            <a:r>
              <a:rPr lang="en-US" dirty="0" smtClean="0"/>
              <a:t>which were </a:t>
            </a:r>
            <a:r>
              <a:rPr lang="en-US" dirty="0"/>
              <a:t>raised by BEST before the Regulatory </a:t>
            </a:r>
            <a:r>
              <a:rPr lang="en-US" dirty="0" smtClean="0"/>
              <a:t>Commission were </a:t>
            </a:r>
            <a:r>
              <a:rPr lang="en-US" dirty="0"/>
              <a:t>raised before the Appellate </a:t>
            </a:r>
            <a:r>
              <a:rPr lang="en-US" dirty="0" smtClean="0"/>
              <a:t>Tribunal, </a:t>
            </a:r>
            <a:r>
              <a:rPr lang="en-US" dirty="0"/>
              <a:t>which </a:t>
            </a:r>
            <a:r>
              <a:rPr lang="en-US" dirty="0" smtClean="0"/>
              <a:t>were the </a:t>
            </a:r>
            <a:r>
              <a:rPr lang="en-US" dirty="0"/>
              <a:t>submissions before </a:t>
            </a:r>
            <a:r>
              <a:rPr lang="en-US" dirty="0" smtClean="0"/>
              <a:t>the Supreme Court </a:t>
            </a:r>
            <a:r>
              <a:rPr lang="en-US" dirty="0"/>
              <a:t>as well.</a:t>
            </a:r>
          </a:p>
          <a:p>
            <a:endParaRPr lang="en-US" dirty="0"/>
          </a:p>
        </p:txBody>
      </p:sp>
      <p:sp>
        <p:nvSpPr>
          <p:cNvPr id="5" name="Date Placeholder 4"/>
          <p:cNvSpPr>
            <a:spLocks noGrp="1"/>
          </p:cNvSpPr>
          <p:nvPr>
            <p:ph type="dt" sz="half" idx="10"/>
          </p:nvPr>
        </p:nvSpPr>
        <p:spPr/>
        <p:txBody>
          <a:bodyPr/>
          <a:lstStyle/>
          <a:p>
            <a:fld id="{3CCAEF94-7D4A-4F3B-AB00-29DC2D9B2342}"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197</a:t>
            </a:fld>
            <a:endParaRPr lang="en-US"/>
          </a:p>
        </p:txBody>
      </p:sp>
    </p:spTree>
  </p:cSld>
  <p:clrMapOvr>
    <a:masterClrMapping/>
  </p:clrMapOvr>
  <p:transition/>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fontScale="90000"/>
          </a:bodyPr>
          <a:lstStyle/>
          <a:p>
            <a:r>
              <a:rPr lang="en-US" sz="4000" dirty="0" smtClean="0">
                <a:solidFill>
                  <a:srgbClr val="C00000"/>
                </a:solidFill>
                <a:latin typeface="Algerian" pitchFamily="82" charset="0"/>
              </a:rPr>
              <a:t>On Jurisdiction of the Commission</a:t>
            </a:r>
            <a:endParaRPr lang="en-US" sz="4000" dirty="0">
              <a:solidFill>
                <a:srgbClr val="C00000"/>
              </a:solidFill>
              <a:latin typeface="Algerian" pitchFamily="82" charset="0"/>
            </a:endParaRPr>
          </a:p>
        </p:txBody>
      </p:sp>
      <p:sp>
        <p:nvSpPr>
          <p:cNvPr id="3" name="Content Placeholder 2"/>
          <p:cNvSpPr>
            <a:spLocks noGrp="1"/>
          </p:cNvSpPr>
          <p:nvPr>
            <p:ph idx="1"/>
          </p:nvPr>
        </p:nvSpPr>
        <p:spPr>
          <a:xfrm>
            <a:off x="457200" y="1143000"/>
            <a:ext cx="8229600" cy="5334000"/>
          </a:xfrm>
        </p:spPr>
        <p:txBody>
          <a:bodyPr>
            <a:normAutofit fontScale="92500"/>
          </a:bodyPr>
          <a:lstStyle/>
          <a:p>
            <a:pPr algn="just"/>
            <a:r>
              <a:rPr lang="en-US" dirty="0" smtClean="0"/>
              <a:t>The Commission’s jurisdiction </a:t>
            </a:r>
            <a:r>
              <a:rPr lang="en-US" dirty="0"/>
              <a:t>was </a:t>
            </a:r>
            <a:r>
              <a:rPr lang="en-US" dirty="0" err="1" smtClean="0"/>
              <a:t>challanged</a:t>
            </a:r>
            <a:r>
              <a:rPr lang="en-US" dirty="0" smtClean="0"/>
              <a:t> </a:t>
            </a:r>
            <a:r>
              <a:rPr lang="en-US" dirty="0"/>
              <a:t>primarily on the ground that there was an alternative remedy provided to the consumer to raise his grievances before the Consumer Grievances </a:t>
            </a:r>
            <a:r>
              <a:rPr lang="en-US" dirty="0" err="1"/>
              <a:t>Redressal</a:t>
            </a:r>
            <a:r>
              <a:rPr lang="en-US" dirty="0"/>
              <a:t> Forum (CGRF) established under Section 42 (5) of the Act. Therefore, the consumer should have approached the said Forum instead of filing petition before the Regulatory Commission. </a:t>
            </a:r>
            <a:endParaRPr lang="en-US" dirty="0" smtClean="0"/>
          </a:p>
          <a:p>
            <a:pPr algn="just">
              <a:buNone/>
            </a:pPr>
            <a:endParaRPr lang="en-US" dirty="0" smtClean="0"/>
          </a:p>
          <a:p>
            <a:pPr algn="just"/>
            <a:r>
              <a:rPr lang="en-US" dirty="0" smtClean="0"/>
              <a:t>SC Held : This </a:t>
            </a:r>
            <a:r>
              <a:rPr lang="en-US" dirty="0"/>
              <a:t>contention is totally misconceived and rightly rejected by the authorities below. As noted above, petition was filed by the consumer seeking direction against TPC to supply electricity to him. Thus, he approached the Regulatory Commission to enforce a distribution licensee obligation under the Act. As on that date, he was not the consumer of TPC but wanted to become its </a:t>
            </a:r>
            <a:r>
              <a:rPr lang="en-US" dirty="0" smtClean="0"/>
              <a:t>consumer.</a:t>
            </a:r>
            <a:endParaRPr lang="en-US" dirty="0"/>
          </a:p>
        </p:txBody>
      </p:sp>
      <p:sp>
        <p:nvSpPr>
          <p:cNvPr id="5" name="Date Placeholder 4"/>
          <p:cNvSpPr>
            <a:spLocks noGrp="1"/>
          </p:cNvSpPr>
          <p:nvPr>
            <p:ph type="dt" sz="half" idx="10"/>
          </p:nvPr>
        </p:nvSpPr>
        <p:spPr/>
        <p:txBody>
          <a:bodyPr/>
          <a:lstStyle/>
          <a:p>
            <a:fld id="{E33D5585-BFAB-47C8-8842-BA91302E9F88}"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198</a:t>
            </a:fld>
            <a:endParaRPr lang="en-US"/>
          </a:p>
        </p:txBody>
      </p:sp>
    </p:spTree>
  </p:cSld>
  <p:clrMapOvr>
    <a:masterClrMapping/>
  </p:clrMapOvr>
  <p:transition/>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normAutofit/>
          </a:bodyPr>
          <a:lstStyle/>
          <a:p>
            <a:r>
              <a:rPr lang="en-US" dirty="0" smtClean="0">
                <a:solidFill>
                  <a:srgbClr val="C00000"/>
                </a:solidFill>
                <a:latin typeface="Algerian" pitchFamily="82" charset="0"/>
              </a:rPr>
              <a:t>TPC being Deemed Licensee</a:t>
            </a:r>
            <a:r>
              <a:rPr lang="en-US" dirty="0" smtClean="0"/>
              <a:t> </a:t>
            </a:r>
            <a:endParaRPr lang="en-US" dirty="0"/>
          </a:p>
        </p:txBody>
      </p:sp>
      <p:sp>
        <p:nvSpPr>
          <p:cNvPr id="3" name="Content Placeholder 2"/>
          <p:cNvSpPr>
            <a:spLocks noGrp="1"/>
          </p:cNvSpPr>
          <p:nvPr>
            <p:ph idx="1"/>
          </p:nvPr>
        </p:nvSpPr>
        <p:spPr>
          <a:xfrm>
            <a:off x="152400" y="1295400"/>
            <a:ext cx="8534400" cy="5257800"/>
          </a:xfrm>
        </p:spPr>
        <p:txBody>
          <a:bodyPr>
            <a:normAutofit/>
          </a:bodyPr>
          <a:lstStyle/>
          <a:p>
            <a:pPr algn="just"/>
            <a:r>
              <a:rPr lang="en-US" dirty="0"/>
              <a:t>TPC claimed that by virtue </a:t>
            </a:r>
            <a:r>
              <a:rPr lang="en-US" dirty="0" smtClean="0"/>
              <a:t>of first </a:t>
            </a:r>
            <a:r>
              <a:rPr lang="en-US" dirty="0"/>
              <a:t>proviso to Section 14 of the Act, it was a deemed licensee </a:t>
            </a:r>
            <a:r>
              <a:rPr lang="en-US" dirty="0" smtClean="0"/>
              <a:t>for Mumbai including the </a:t>
            </a:r>
            <a:r>
              <a:rPr lang="en-US" dirty="0"/>
              <a:t>area of supply of </a:t>
            </a:r>
            <a:r>
              <a:rPr lang="en-US" dirty="0" smtClean="0"/>
              <a:t>BEST and its license is valid up to 15.8.2014 as per </a:t>
            </a:r>
            <a:r>
              <a:rPr lang="en-US" dirty="0"/>
              <a:t>MERC (Specific Conditions of </a:t>
            </a:r>
            <a:r>
              <a:rPr lang="en-US" dirty="0" smtClean="0"/>
              <a:t>License applicable </a:t>
            </a:r>
            <a:r>
              <a:rPr lang="en-US" dirty="0"/>
              <a:t>to the Tata Power Company Limited) </a:t>
            </a:r>
            <a:r>
              <a:rPr lang="en-US" dirty="0" smtClean="0"/>
              <a:t>Regulations, 2008.</a:t>
            </a:r>
          </a:p>
          <a:p>
            <a:pPr algn="just"/>
            <a:r>
              <a:rPr lang="en-US" dirty="0"/>
              <a:t>The argument of BEST, on the other hand, is that the Appellate Tribunal was wrong in holding TPC was a deemed licensee under the first proviso to Section 14, as well as a parallel licensee under the sixth proviso to Section 14 of the Act 2003. </a:t>
            </a:r>
          </a:p>
          <a:p>
            <a:endParaRPr lang="en-US" dirty="0"/>
          </a:p>
        </p:txBody>
      </p:sp>
      <p:sp>
        <p:nvSpPr>
          <p:cNvPr id="5" name="Date Placeholder 4"/>
          <p:cNvSpPr>
            <a:spLocks noGrp="1"/>
          </p:cNvSpPr>
          <p:nvPr>
            <p:ph type="dt" sz="half" idx="10"/>
          </p:nvPr>
        </p:nvSpPr>
        <p:spPr/>
        <p:txBody>
          <a:bodyPr/>
          <a:lstStyle/>
          <a:p>
            <a:fld id="{C3BC5B90-8208-4C70-BE4C-4973361562F8}"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199</a:t>
            </a:fld>
            <a:endParaRPr lang="en-US"/>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C00000"/>
                </a:solidFill>
                <a:latin typeface="Algerian" pitchFamily="82" charset="0"/>
              </a:rPr>
              <a:t>Layout of this Presentation</a:t>
            </a:r>
            <a:endParaRPr lang="en-US" dirty="0">
              <a:solidFill>
                <a:srgbClr val="C00000"/>
              </a:solidFill>
              <a:latin typeface="Algerian" pitchFamily="82" charset="0"/>
            </a:endParaRPr>
          </a:p>
        </p:txBody>
      </p:sp>
      <p:sp>
        <p:nvSpPr>
          <p:cNvPr id="3" name="Content Placeholder 2"/>
          <p:cNvSpPr>
            <a:spLocks noGrp="1"/>
          </p:cNvSpPr>
          <p:nvPr>
            <p:ph idx="1"/>
          </p:nvPr>
        </p:nvSpPr>
        <p:spPr/>
        <p:txBody>
          <a:bodyPr/>
          <a:lstStyle/>
          <a:p>
            <a:r>
              <a:rPr lang="en-US" dirty="0" smtClean="0"/>
              <a:t>Key Orders of Regulatory Commissions</a:t>
            </a:r>
          </a:p>
          <a:p>
            <a:r>
              <a:rPr lang="en-US" dirty="0" smtClean="0"/>
              <a:t>Appellate Tribunal (APTEL) Judgments</a:t>
            </a:r>
          </a:p>
          <a:p>
            <a:r>
              <a:rPr lang="en-US" dirty="0"/>
              <a:t>Supreme Court Judgments related to power sector</a:t>
            </a:r>
          </a:p>
          <a:p>
            <a:r>
              <a:rPr lang="en-US" dirty="0" smtClean="0"/>
              <a:t>Supreme Court judgments laying some important principles</a:t>
            </a:r>
          </a:p>
        </p:txBody>
      </p:sp>
      <p:sp>
        <p:nvSpPr>
          <p:cNvPr id="5" name="Date Placeholder 4"/>
          <p:cNvSpPr>
            <a:spLocks noGrp="1"/>
          </p:cNvSpPr>
          <p:nvPr>
            <p:ph type="dt" sz="half" idx="10"/>
          </p:nvPr>
        </p:nvSpPr>
        <p:spPr/>
        <p:txBody>
          <a:bodyPr/>
          <a:lstStyle/>
          <a:p>
            <a:fld id="{311138CE-82C8-4B49-A2CB-AC1BD9604F96}"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200" dirty="0" smtClean="0">
                <a:solidFill>
                  <a:srgbClr val="C00000"/>
                </a:solidFill>
                <a:latin typeface="Algerian" pitchFamily="82" charset="0"/>
              </a:rPr>
              <a:t>Observations and Ratio </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219200"/>
            <a:ext cx="8229600" cy="4906963"/>
          </a:xfrm>
        </p:spPr>
        <p:txBody>
          <a:bodyPr>
            <a:normAutofit/>
          </a:bodyPr>
          <a:lstStyle/>
          <a:p>
            <a:r>
              <a:rPr lang="en-US" b="1" dirty="0" smtClean="0">
                <a:solidFill>
                  <a:srgbClr val="002060"/>
                </a:solidFill>
              </a:rPr>
              <a:t>Issue:- Whether depreciation is meant for replacement of asset after useful life?</a:t>
            </a:r>
          </a:p>
          <a:p>
            <a:pPr algn="just"/>
            <a:r>
              <a:rPr lang="en-US" dirty="0" smtClean="0"/>
              <a:t>W</a:t>
            </a:r>
            <a:r>
              <a:rPr lang="en-IN" dirty="0" smtClean="0"/>
              <a:t>e are persuaded to hold that in view of the fact that generation does not require any license, value of BBMB/IP stations assets appear in the Balance Sheet of HVPNL and </a:t>
            </a:r>
            <a:r>
              <a:rPr lang="en-IN" b="1" dirty="0" smtClean="0"/>
              <a:t>that replacement will be required after useful life of assets, </a:t>
            </a:r>
            <a:r>
              <a:rPr lang="en-IN" dirty="0" smtClean="0"/>
              <a:t>the depreciation on BBMB/IP station assets deserves to be allowed as claimed by the appellant. Hence this point is answered in favour of the appellant.</a:t>
            </a:r>
          </a:p>
          <a:p>
            <a:pPr algn="just"/>
            <a:r>
              <a:rPr lang="en-IN" dirty="0" smtClean="0">
                <a:solidFill>
                  <a:srgbClr val="FF0000"/>
                </a:solidFill>
              </a:rPr>
              <a:t>Ratio: Depreciation is meant for replacement of </a:t>
            </a:r>
            <a:r>
              <a:rPr lang="en-IN" dirty="0" err="1" smtClean="0">
                <a:solidFill>
                  <a:srgbClr val="FF0000"/>
                </a:solidFill>
              </a:rPr>
              <a:t>assest</a:t>
            </a:r>
            <a:r>
              <a:rPr lang="en-IN" dirty="0" smtClean="0">
                <a:solidFill>
                  <a:srgbClr val="FF0000"/>
                </a:solidFill>
              </a:rPr>
              <a:t> after its useful life</a:t>
            </a:r>
            <a:endParaRPr lang="en-US" dirty="0" smtClean="0">
              <a:solidFill>
                <a:srgbClr val="FF0000"/>
              </a:solidFill>
            </a:endParaRPr>
          </a:p>
          <a:p>
            <a:endParaRPr lang="en-US" dirty="0"/>
          </a:p>
        </p:txBody>
      </p:sp>
      <p:sp>
        <p:nvSpPr>
          <p:cNvPr id="4" name="Date Placeholder 3"/>
          <p:cNvSpPr>
            <a:spLocks noGrp="1"/>
          </p:cNvSpPr>
          <p:nvPr>
            <p:ph type="dt" sz="half" idx="10"/>
          </p:nvPr>
        </p:nvSpPr>
        <p:spPr/>
        <p:txBody>
          <a:bodyPr/>
          <a:lstStyle/>
          <a:p>
            <a:fld id="{D439A01F-C2FC-4AD4-B060-9B2B8E747B72}"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20</a:t>
            </a:fld>
            <a:endParaRPr lang="en-US"/>
          </a:p>
        </p:txBody>
      </p:sp>
    </p:spTree>
    <p:extLst>
      <p:ext uri="{BB962C8B-B14F-4D97-AF65-F5344CB8AC3E}">
        <p14:creationId xmlns:p14="http://schemas.microsoft.com/office/powerpoint/2010/main" val="144738798"/>
      </p:ext>
    </p:extLst>
  </p:cSld>
  <p:clrMapOvr>
    <a:masterClrMapping/>
  </p:clrMapOvr>
  <p:transition/>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normAutofit/>
          </a:bodyPr>
          <a:lstStyle/>
          <a:p>
            <a:r>
              <a:rPr lang="en-US" dirty="0" smtClean="0">
                <a:solidFill>
                  <a:srgbClr val="C00000"/>
                </a:solidFill>
                <a:latin typeface="Algerian" pitchFamily="82" charset="0"/>
              </a:rPr>
              <a:t>TPC being Deemed Licensee</a:t>
            </a:r>
            <a:r>
              <a:rPr lang="en-US" dirty="0" smtClean="0"/>
              <a:t> </a:t>
            </a:r>
            <a:endParaRPr lang="en-US" dirty="0"/>
          </a:p>
        </p:txBody>
      </p:sp>
      <p:sp>
        <p:nvSpPr>
          <p:cNvPr id="3" name="Content Placeholder 2"/>
          <p:cNvSpPr>
            <a:spLocks noGrp="1"/>
          </p:cNvSpPr>
          <p:nvPr>
            <p:ph idx="1"/>
          </p:nvPr>
        </p:nvSpPr>
        <p:spPr>
          <a:xfrm>
            <a:off x="152400" y="1295400"/>
            <a:ext cx="8763000" cy="5562600"/>
          </a:xfrm>
        </p:spPr>
        <p:txBody>
          <a:bodyPr>
            <a:normAutofit fontScale="92500" lnSpcReduction="10000"/>
          </a:bodyPr>
          <a:lstStyle/>
          <a:p>
            <a:pPr algn="just">
              <a:buFont typeface="Wingdings" pitchFamily="2" charset="2"/>
              <a:buChar char="q"/>
            </a:pPr>
            <a:r>
              <a:rPr lang="en-US" dirty="0" smtClean="0"/>
              <a:t>BEST Arguments before the Supreme Court</a:t>
            </a:r>
          </a:p>
          <a:p>
            <a:pPr algn="just"/>
            <a:endParaRPr lang="en-US" dirty="0" smtClean="0"/>
          </a:p>
          <a:p>
            <a:pPr algn="just"/>
            <a:r>
              <a:rPr lang="en-US" dirty="0" smtClean="0"/>
              <a:t>The </a:t>
            </a:r>
            <a:r>
              <a:rPr lang="en-US" dirty="0"/>
              <a:t>Appellate Tribunal gravely erred in failing to appreciate that network of TPC cannot be allowed or extended within the area of supply of BEST in the absence of distribution licensee which TPC failed to obtain from Regulatory Commission, though it is a necessary requirement under sections 14 and 15 read with Section 12 of the Act. </a:t>
            </a:r>
          </a:p>
          <a:p>
            <a:pPr algn="just"/>
            <a:r>
              <a:rPr lang="en-US" dirty="0"/>
              <a:t>It was argued that as per the first proviso to Section 14, a person is treated deemed licensee only if it is engaged in the business of supply of electricity under the provisions of the repealed laws and it is for such period “as may be stipulated in the licence granted to him under the repealed laws”. </a:t>
            </a:r>
          </a:p>
          <a:p>
            <a:pPr algn="just"/>
            <a:r>
              <a:rPr lang="en-US" dirty="0"/>
              <a:t>It was argued that the protection was only for that period which is stipulated in the licence and not on the basis of licence and there is no such period specified in the in the licence. </a:t>
            </a:r>
          </a:p>
          <a:p>
            <a:endParaRPr lang="en-US" dirty="0"/>
          </a:p>
        </p:txBody>
      </p:sp>
      <p:sp>
        <p:nvSpPr>
          <p:cNvPr id="5" name="Date Placeholder 4"/>
          <p:cNvSpPr>
            <a:spLocks noGrp="1"/>
          </p:cNvSpPr>
          <p:nvPr>
            <p:ph type="dt" sz="half" idx="10"/>
          </p:nvPr>
        </p:nvSpPr>
        <p:spPr/>
        <p:txBody>
          <a:bodyPr/>
          <a:lstStyle/>
          <a:p>
            <a:fld id="{C884976D-ED15-4145-9A9B-F96767F8EBAA}"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200</a:t>
            </a:fld>
            <a:endParaRPr lang="en-US"/>
          </a:p>
        </p:txBody>
      </p:sp>
    </p:spTree>
  </p:cSld>
  <p:clrMapOvr>
    <a:masterClrMapping/>
  </p:clrMapOvr>
  <p:transition/>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TPC being Deemed Licensee</a:t>
            </a:r>
            <a:r>
              <a:rPr lang="en-US" dirty="0" smtClean="0"/>
              <a:t> </a:t>
            </a:r>
            <a:endParaRPr lang="en-US" dirty="0"/>
          </a:p>
        </p:txBody>
      </p:sp>
      <p:sp>
        <p:nvSpPr>
          <p:cNvPr id="3" name="Content Placeholder 2"/>
          <p:cNvSpPr>
            <a:spLocks noGrp="1"/>
          </p:cNvSpPr>
          <p:nvPr>
            <p:ph idx="1"/>
          </p:nvPr>
        </p:nvSpPr>
        <p:spPr/>
        <p:txBody>
          <a:bodyPr>
            <a:normAutofit/>
          </a:bodyPr>
          <a:lstStyle/>
          <a:p>
            <a:pPr algn="just"/>
            <a:r>
              <a:rPr lang="en-US" dirty="0" smtClean="0"/>
              <a:t>After detailed discussion in </a:t>
            </a:r>
            <a:r>
              <a:rPr lang="en-US" dirty="0" err="1" smtClean="0"/>
              <a:t>para</a:t>
            </a:r>
            <a:r>
              <a:rPr lang="en-US" dirty="0" smtClean="0"/>
              <a:t> 16 &amp; 17 of the Judgment the Supreme Court concluded that:</a:t>
            </a:r>
          </a:p>
          <a:p>
            <a:pPr algn="just"/>
            <a:r>
              <a:rPr lang="en-US" dirty="0" smtClean="0"/>
              <a:t>Once</a:t>
            </a:r>
            <a:r>
              <a:rPr lang="en-US" dirty="0"/>
              <a:t>, we come to the conclusion </a:t>
            </a:r>
            <a:r>
              <a:rPr lang="en-US" dirty="0" smtClean="0"/>
              <a:t>that TPC </a:t>
            </a:r>
            <a:r>
              <a:rPr lang="en-US" dirty="0"/>
              <a:t>can be treated as deemed distribution licensee under </a:t>
            </a:r>
            <a:r>
              <a:rPr lang="en-US" dirty="0" smtClean="0"/>
              <a:t>the first </a:t>
            </a:r>
            <a:r>
              <a:rPr lang="en-US" dirty="0"/>
              <a:t>proviso to Section 14 of the Act 2003 and the area of </a:t>
            </a:r>
            <a:r>
              <a:rPr lang="en-US" dirty="0" smtClean="0"/>
              <a:t>the licence </a:t>
            </a:r>
            <a:r>
              <a:rPr lang="en-US" dirty="0"/>
              <a:t>is the same which overlaps with the area covered </a:t>
            </a:r>
            <a:r>
              <a:rPr lang="en-US" dirty="0" smtClean="0"/>
              <a:t>by BEST</a:t>
            </a:r>
            <a:r>
              <a:rPr lang="en-US" dirty="0"/>
              <a:t>, argument predicated on sixth proviso to Section 14 </a:t>
            </a:r>
            <a:r>
              <a:rPr lang="en-US" dirty="0" smtClean="0"/>
              <a:t>would not </a:t>
            </a:r>
            <a:r>
              <a:rPr lang="en-US" dirty="0"/>
              <a:t>be available to the BEST.</a:t>
            </a:r>
          </a:p>
        </p:txBody>
      </p:sp>
      <p:sp>
        <p:nvSpPr>
          <p:cNvPr id="5" name="Date Placeholder 4"/>
          <p:cNvSpPr>
            <a:spLocks noGrp="1"/>
          </p:cNvSpPr>
          <p:nvPr>
            <p:ph type="dt" sz="half" idx="10"/>
          </p:nvPr>
        </p:nvSpPr>
        <p:spPr/>
        <p:txBody>
          <a:bodyPr/>
          <a:lstStyle/>
          <a:p>
            <a:fld id="{B87658AC-42EC-4ACF-AB42-C47D703392B2}"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201</a:t>
            </a:fld>
            <a:endParaRPr lang="en-US"/>
          </a:p>
        </p:txBody>
      </p:sp>
    </p:spTree>
  </p:cSld>
  <p:clrMapOvr>
    <a:masterClrMapping/>
  </p:clrMapOvr>
  <p:transition/>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15962"/>
          </a:xfrm>
        </p:spPr>
        <p:txBody>
          <a:bodyPr>
            <a:normAutofit fontScale="90000"/>
          </a:bodyPr>
          <a:lstStyle/>
          <a:p>
            <a:r>
              <a:rPr lang="en-US" dirty="0" smtClean="0">
                <a:solidFill>
                  <a:srgbClr val="C00000"/>
                </a:solidFill>
                <a:latin typeface="Algerian" pitchFamily="82" charset="0"/>
              </a:rPr>
              <a:t>Issues before the Supreme Court</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295400"/>
            <a:ext cx="7772400" cy="5178552"/>
          </a:xfrm>
        </p:spPr>
        <p:txBody>
          <a:bodyPr/>
          <a:lstStyle/>
          <a:p>
            <a:r>
              <a:rPr lang="en-US" dirty="0" smtClean="0">
                <a:latin typeface="Arial" pitchFamily="34" charset="0"/>
                <a:cs typeface="Arial" pitchFamily="34" charset="0"/>
              </a:rPr>
              <a:t>AVAILABILLITY OF OPEN ACCESS TO TPC IN THE AREA COVERED BY </a:t>
            </a:r>
            <a:br>
              <a:rPr lang="en-US" dirty="0" smtClean="0">
                <a:latin typeface="Arial" pitchFamily="34" charset="0"/>
                <a:cs typeface="Arial" pitchFamily="34" charset="0"/>
              </a:rPr>
            </a:br>
            <a:r>
              <a:rPr lang="en-US" dirty="0" smtClean="0">
                <a:latin typeface="Arial" pitchFamily="34" charset="0"/>
                <a:cs typeface="Arial" pitchFamily="34" charset="0"/>
              </a:rPr>
              <a:t>BEST, WHICH IS A LOCAL AUTHORITY</a:t>
            </a:r>
          </a:p>
          <a:p>
            <a:r>
              <a:rPr lang="en-US" dirty="0" smtClean="0">
                <a:latin typeface="Arial" pitchFamily="34" charset="0"/>
                <a:cs typeface="Arial" pitchFamily="34" charset="0"/>
              </a:rPr>
              <a:t>PERMISSIBILITY OF TPC TO EXTEND ITS NETWORK IN BEST AREA OF SUPPLY WITHOUT ITS APPROVAL/CONSENT</a:t>
            </a:r>
            <a:endParaRPr lang="en-US" dirty="0">
              <a:latin typeface="Arial" pitchFamily="34" charset="0"/>
              <a:cs typeface="Arial" pitchFamily="34" charset="0"/>
            </a:endParaRPr>
          </a:p>
        </p:txBody>
      </p:sp>
      <p:sp>
        <p:nvSpPr>
          <p:cNvPr id="5" name="Date Placeholder 4"/>
          <p:cNvSpPr>
            <a:spLocks noGrp="1"/>
          </p:cNvSpPr>
          <p:nvPr>
            <p:ph type="dt" sz="half" idx="10"/>
          </p:nvPr>
        </p:nvSpPr>
        <p:spPr/>
        <p:txBody>
          <a:bodyPr/>
          <a:lstStyle/>
          <a:p>
            <a:fld id="{79FAB0F0-3DF8-4DAC-A358-38BAAB8518F0}"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202</a:t>
            </a:fld>
            <a:endParaRPr lang="en-US"/>
          </a:p>
        </p:txBody>
      </p:sp>
    </p:spTree>
  </p:cSld>
  <p:clrMapOvr>
    <a:masterClrMapping/>
  </p:clrMapOvr>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BEST’s main Contentions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228600" y="1600200"/>
            <a:ext cx="8686800" cy="4953000"/>
          </a:xfrm>
        </p:spPr>
        <p:txBody>
          <a:bodyPr>
            <a:normAutofit fontScale="92500"/>
          </a:bodyPr>
          <a:lstStyle/>
          <a:p>
            <a:pPr algn="just"/>
            <a:r>
              <a:rPr lang="en-US" dirty="0" smtClean="0"/>
              <a:t>Under </a:t>
            </a:r>
            <a:r>
              <a:rPr lang="en-US" dirty="0"/>
              <a:t>the Act neither open access can be allowed nor distribution system or network of a purported parallel licensee (such as TPC) can be laid or extended within area of supply of BEST. </a:t>
            </a:r>
            <a:endParaRPr lang="en-US" dirty="0" smtClean="0"/>
          </a:p>
          <a:p>
            <a:pPr algn="just"/>
            <a:r>
              <a:rPr lang="en-US" dirty="0" smtClean="0"/>
              <a:t>Admittedly, </a:t>
            </a:r>
            <a:r>
              <a:rPr lang="en-US" dirty="0"/>
              <a:t>BEST was a Public Sector Undertaking and such bodies are given due recognition of and grant of exemption and/or protection to a special category of licensee being a local authority in the business of distribution of electricity before the appointed day. He submitted that as BEST would be covered by the expression “ a local authority” protected measures provided under the Act would be applicable to it as well. According to him, a local authority was always placed on a special footing under Act, 1910 as well as Act, 1948 and now under Act, 2003 which was clear from the provisions of Section 42 (3) of the </a:t>
            </a:r>
            <a:r>
              <a:rPr lang="en-US" dirty="0" smtClean="0"/>
              <a:t>Act: </a:t>
            </a:r>
            <a:endParaRPr lang="en-US" dirty="0"/>
          </a:p>
          <a:p>
            <a:endParaRPr lang="en-US" dirty="0"/>
          </a:p>
        </p:txBody>
      </p:sp>
      <p:sp>
        <p:nvSpPr>
          <p:cNvPr id="5" name="Date Placeholder 4"/>
          <p:cNvSpPr>
            <a:spLocks noGrp="1"/>
          </p:cNvSpPr>
          <p:nvPr>
            <p:ph type="dt" sz="half" idx="10"/>
          </p:nvPr>
        </p:nvSpPr>
        <p:spPr/>
        <p:txBody>
          <a:bodyPr/>
          <a:lstStyle/>
          <a:p>
            <a:fld id="{F147A5BF-DE8C-4884-A37B-3C04BDCA214F}"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203</a:t>
            </a:fld>
            <a:endParaRPr lang="en-US"/>
          </a:p>
        </p:txBody>
      </p:sp>
    </p:spTree>
  </p:cSld>
  <p:clrMapOvr>
    <a:masterClrMapping/>
  </p:clrMapOvr>
  <p:transition/>
</p:sld>
</file>

<file path=ppt/slides/slide20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762000"/>
          </a:xfrm>
        </p:spPr>
        <p:txBody>
          <a:bodyPr/>
          <a:lstStyle/>
          <a:p>
            <a:r>
              <a:rPr lang="en-US" dirty="0" smtClean="0">
                <a:solidFill>
                  <a:srgbClr val="C00000"/>
                </a:solidFill>
                <a:latin typeface="Algerian" pitchFamily="82" charset="0"/>
              </a:rPr>
              <a:t>TPC’s main Contentions</a:t>
            </a:r>
            <a:endParaRPr lang="en-US" dirty="0"/>
          </a:p>
        </p:txBody>
      </p:sp>
      <p:sp>
        <p:nvSpPr>
          <p:cNvPr id="3" name="Content Placeholder 2"/>
          <p:cNvSpPr>
            <a:spLocks noGrp="1"/>
          </p:cNvSpPr>
          <p:nvPr>
            <p:ph idx="1"/>
          </p:nvPr>
        </p:nvSpPr>
        <p:spPr>
          <a:xfrm>
            <a:off x="0" y="1143000"/>
            <a:ext cx="8915400" cy="5562600"/>
          </a:xfrm>
        </p:spPr>
        <p:txBody>
          <a:bodyPr>
            <a:normAutofit fontScale="85000" lnSpcReduction="20000"/>
          </a:bodyPr>
          <a:lstStyle/>
          <a:p>
            <a:pPr algn="just"/>
            <a:r>
              <a:rPr lang="en-US" dirty="0"/>
              <a:t>TPC submitted that BEST was mixing the otherwise two distinct concepts, namely that of open access under Section 42 (3) of the Act and that of Universal Service of Relations contained in Section 43 of the Act. </a:t>
            </a:r>
          </a:p>
          <a:p>
            <a:pPr algn="just"/>
            <a:r>
              <a:rPr lang="en-US" dirty="0"/>
              <a:t>Under the Act, there are two ways in which a consumer situated in a particular </a:t>
            </a:r>
            <a:r>
              <a:rPr lang="en-US" dirty="0" smtClean="0"/>
              <a:t>area </a:t>
            </a:r>
            <a:r>
              <a:rPr lang="en-US" dirty="0"/>
              <a:t>can avail supply of electricity: (</a:t>
            </a:r>
            <a:r>
              <a:rPr lang="en-US" dirty="0" err="1"/>
              <a:t>i</a:t>
            </a:r>
            <a:r>
              <a:rPr lang="en-US" dirty="0"/>
              <a:t>) from a distribution licensee authorized to supply electricity in that area under Section 43; or (ii) from any other supplier through the distribution network of a distribution licensee by seeking “open access” in terms of Section 42(3). </a:t>
            </a:r>
          </a:p>
          <a:p>
            <a:pPr algn="just"/>
            <a:r>
              <a:rPr lang="en-US" dirty="0"/>
              <a:t>In the first option, the distribution licensee operating in a particular area is required to lay down its network if required, in order to supply electricity to a consumer seeking supply. </a:t>
            </a:r>
          </a:p>
          <a:p>
            <a:pPr algn="just"/>
            <a:r>
              <a:rPr lang="en-US" dirty="0"/>
              <a:t>The second option, which is known as open access is provided under Section 42 read with Section 2(47) of the 2003 Act. Under Section 42(3) of the 2003 Act, a consumer has the right to require a distribution licensee to make its network available for wheeling electricity to such consumer from a third party supplier (i.e. a supplier of electricity not being a distribution licensee in the area where the consumer is situated). </a:t>
            </a:r>
          </a:p>
          <a:p>
            <a:pPr algn="just"/>
            <a:r>
              <a:rPr lang="en-US" dirty="0"/>
              <a:t>Section 42(3) carries out an exception in </a:t>
            </a:r>
            <a:r>
              <a:rPr lang="en-US" dirty="0" err="1"/>
              <a:t>favour</a:t>
            </a:r>
            <a:r>
              <a:rPr lang="en-US" dirty="0"/>
              <a:t> of local authority only qua open access which would mean that a consumer is disallowed from seeking open access from a distribution licensee which is a local authority like BEST. </a:t>
            </a:r>
          </a:p>
          <a:p>
            <a:endParaRPr lang="en-US" dirty="0"/>
          </a:p>
        </p:txBody>
      </p:sp>
      <p:sp>
        <p:nvSpPr>
          <p:cNvPr id="5" name="Date Placeholder 4"/>
          <p:cNvSpPr>
            <a:spLocks noGrp="1"/>
          </p:cNvSpPr>
          <p:nvPr>
            <p:ph type="dt" sz="half" idx="10"/>
          </p:nvPr>
        </p:nvSpPr>
        <p:spPr/>
        <p:txBody>
          <a:bodyPr/>
          <a:lstStyle/>
          <a:p>
            <a:fld id="{D9E588F0-96B7-47E9-8D74-A51379F6E848}"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204</a:t>
            </a:fld>
            <a:endParaRPr lang="en-US"/>
          </a:p>
        </p:txBody>
      </p:sp>
    </p:spTree>
  </p:cSld>
  <p:clrMapOvr>
    <a:masterClrMapping/>
  </p:clrMapOvr>
  <p:transition/>
</p:sld>
</file>

<file path=ppt/slides/slide20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762000"/>
          </a:xfrm>
        </p:spPr>
        <p:txBody>
          <a:bodyPr/>
          <a:lstStyle/>
          <a:p>
            <a:r>
              <a:rPr lang="en-US" dirty="0" smtClean="0">
                <a:solidFill>
                  <a:srgbClr val="C00000"/>
                </a:solidFill>
                <a:latin typeface="Algerian" pitchFamily="82" charset="0"/>
              </a:rPr>
              <a:t>TPC’s main Contentions</a:t>
            </a:r>
            <a:endParaRPr lang="en-US" dirty="0"/>
          </a:p>
        </p:txBody>
      </p:sp>
      <p:sp>
        <p:nvSpPr>
          <p:cNvPr id="3" name="Content Placeholder 2"/>
          <p:cNvSpPr>
            <a:spLocks noGrp="1"/>
          </p:cNvSpPr>
          <p:nvPr>
            <p:ph idx="1"/>
          </p:nvPr>
        </p:nvSpPr>
        <p:spPr>
          <a:xfrm>
            <a:off x="228600" y="1143000"/>
            <a:ext cx="8686800" cy="5562600"/>
          </a:xfrm>
        </p:spPr>
        <p:txBody>
          <a:bodyPr>
            <a:normAutofit/>
          </a:bodyPr>
          <a:lstStyle/>
          <a:p>
            <a:pPr algn="just"/>
            <a:r>
              <a:rPr lang="en-US" dirty="0"/>
              <a:t>TPC submitted that BEST was mixing the otherwise two distinct concepts, namely that of open access under Section 42 (3) of the Act and that of Universal Service of </a:t>
            </a:r>
            <a:r>
              <a:rPr lang="en-US" dirty="0" smtClean="0"/>
              <a:t>Obligations </a:t>
            </a:r>
            <a:r>
              <a:rPr lang="en-US" dirty="0"/>
              <a:t>contained in Section 43 of the Act. </a:t>
            </a:r>
          </a:p>
          <a:p>
            <a:pPr algn="just"/>
            <a:r>
              <a:rPr lang="en-US" dirty="0"/>
              <a:t>Under the Act, there are two ways in which a consumer situated in a particular </a:t>
            </a:r>
            <a:r>
              <a:rPr lang="en-US" dirty="0" smtClean="0"/>
              <a:t>area </a:t>
            </a:r>
            <a:r>
              <a:rPr lang="en-US" dirty="0"/>
              <a:t>can avail supply of electricity: (</a:t>
            </a:r>
            <a:r>
              <a:rPr lang="en-US" dirty="0" err="1"/>
              <a:t>i</a:t>
            </a:r>
            <a:r>
              <a:rPr lang="en-US" dirty="0"/>
              <a:t>) from a distribution licensee authorized to supply electricity in that area under Section 43; or (ii) from any other supplier through the distribution network of a distribution licensee by seeking “open access” in terms of Section 42(3). </a:t>
            </a:r>
          </a:p>
          <a:p>
            <a:pPr algn="just"/>
            <a:endParaRPr lang="en-US" dirty="0"/>
          </a:p>
          <a:p>
            <a:endParaRPr lang="en-US" dirty="0"/>
          </a:p>
        </p:txBody>
      </p:sp>
      <p:sp>
        <p:nvSpPr>
          <p:cNvPr id="5" name="Date Placeholder 4"/>
          <p:cNvSpPr>
            <a:spLocks noGrp="1"/>
          </p:cNvSpPr>
          <p:nvPr>
            <p:ph type="dt" sz="half" idx="10"/>
          </p:nvPr>
        </p:nvSpPr>
        <p:spPr/>
        <p:txBody>
          <a:bodyPr/>
          <a:lstStyle/>
          <a:p>
            <a:fld id="{5C307E0A-123A-42F8-B11B-4421AA00231B}"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205</a:t>
            </a:fld>
            <a:endParaRPr lang="en-US"/>
          </a:p>
        </p:txBody>
      </p:sp>
    </p:spTree>
  </p:cSld>
  <p:clrMapOvr>
    <a:masterClrMapping/>
  </p:clrMapOvr>
  <p:transition/>
</p:sld>
</file>

<file path=ppt/slides/slide20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762000"/>
          </a:xfrm>
        </p:spPr>
        <p:txBody>
          <a:bodyPr/>
          <a:lstStyle/>
          <a:p>
            <a:r>
              <a:rPr lang="en-US" dirty="0" smtClean="0">
                <a:solidFill>
                  <a:srgbClr val="C00000"/>
                </a:solidFill>
                <a:latin typeface="Algerian" pitchFamily="82" charset="0"/>
              </a:rPr>
              <a:t>TPC’s main Contentions</a:t>
            </a:r>
            <a:endParaRPr lang="en-US" dirty="0"/>
          </a:p>
        </p:txBody>
      </p:sp>
      <p:sp>
        <p:nvSpPr>
          <p:cNvPr id="3" name="Content Placeholder 2"/>
          <p:cNvSpPr>
            <a:spLocks noGrp="1"/>
          </p:cNvSpPr>
          <p:nvPr>
            <p:ph idx="1"/>
          </p:nvPr>
        </p:nvSpPr>
        <p:spPr>
          <a:xfrm>
            <a:off x="0" y="1143000"/>
            <a:ext cx="8915400" cy="5562600"/>
          </a:xfrm>
        </p:spPr>
        <p:txBody>
          <a:bodyPr>
            <a:normAutofit/>
          </a:bodyPr>
          <a:lstStyle/>
          <a:p>
            <a:pPr algn="just"/>
            <a:r>
              <a:rPr lang="en-US" dirty="0" smtClean="0"/>
              <a:t>In </a:t>
            </a:r>
            <a:r>
              <a:rPr lang="en-US" dirty="0"/>
              <a:t>the first option, the distribution licensee operating in a particular area is required to lay down its network if required, in order to supply electricity to a consumer seeking supply. </a:t>
            </a:r>
          </a:p>
          <a:p>
            <a:pPr algn="just"/>
            <a:r>
              <a:rPr lang="en-US" dirty="0"/>
              <a:t>The second option, which is known as open access is provided under Section 42 read with Section 2(47) of the 2003 Act. Under Section 42(3) of the 2003 Act, a consumer has the right to require a distribution licensee to make its network available for wheeling electricity to such consumer from a third party supplier (i.e. a supplier of electricity not being a distribution licensee in the area where the consumer is situated). </a:t>
            </a:r>
          </a:p>
          <a:p>
            <a:pPr algn="just"/>
            <a:r>
              <a:rPr lang="en-US" b="1" dirty="0"/>
              <a:t>Section 42(3) carries out an exception in </a:t>
            </a:r>
            <a:r>
              <a:rPr lang="en-US" b="1" dirty="0" err="1"/>
              <a:t>favour</a:t>
            </a:r>
            <a:r>
              <a:rPr lang="en-US" b="1" dirty="0"/>
              <a:t> of local authority only qua open access which would mean that a consumer is disallowed from seeking open access from a distribution licensee which is a local authority like BEST. </a:t>
            </a:r>
          </a:p>
          <a:p>
            <a:endParaRPr lang="en-US" dirty="0"/>
          </a:p>
        </p:txBody>
      </p:sp>
      <p:sp>
        <p:nvSpPr>
          <p:cNvPr id="5" name="Date Placeholder 4"/>
          <p:cNvSpPr>
            <a:spLocks noGrp="1"/>
          </p:cNvSpPr>
          <p:nvPr>
            <p:ph type="dt" sz="half" idx="10"/>
          </p:nvPr>
        </p:nvSpPr>
        <p:spPr/>
        <p:txBody>
          <a:bodyPr/>
          <a:lstStyle/>
          <a:p>
            <a:fld id="{130B76C4-D4C0-4CCE-B872-0EFB5DA21369}"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206</a:t>
            </a:fld>
            <a:endParaRPr lang="en-US"/>
          </a:p>
        </p:txBody>
      </p:sp>
    </p:spTree>
  </p:cSld>
  <p:clrMapOvr>
    <a:masterClrMapping/>
  </p:clrMapOvr>
  <p:transition/>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15962"/>
          </a:xfrm>
        </p:spPr>
        <p:txBody>
          <a:bodyPr/>
          <a:lstStyle/>
          <a:p>
            <a:r>
              <a:rPr lang="en-US" dirty="0" smtClean="0">
                <a:solidFill>
                  <a:srgbClr val="C00000"/>
                </a:solidFill>
                <a:latin typeface="Algerian" pitchFamily="82" charset="0"/>
              </a:rPr>
              <a:t>Supreme Court’s ruling</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219200"/>
            <a:ext cx="8229600" cy="5638800"/>
          </a:xfrm>
        </p:spPr>
        <p:txBody>
          <a:bodyPr>
            <a:normAutofit lnSpcReduction="10000"/>
          </a:bodyPr>
          <a:lstStyle/>
          <a:p>
            <a:pPr algn="just"/>
            <a:r>
              <a:rPr lang="en-US" dirty="0"/>
              <a:t>After considering the rival contentions, the Supreme Court has opined that the interpretation suggested by Mr. Mehta needs to prevail and therefore did not find any fault with the view taken by the Appellate Tribunal. </a:t>
            </a:r>
          </a:p>
          <a:p>
            <a:pPr algn="just"/>
            <a:r>
              <a:rPr lang="en-US" dirty="0"/>
              <a:t>Sub-sections (2) &amp;(3) of Section 42 provides for open access and casts a duty upon the distribution licensee in this behalf. Here, it excludes local authority, as distributor of electricity from such an obligation. </a:t>
            </a:r>
          </a:p>
          <a:p>
            <a:pPr algn="just"/>
            <a:r>
              <a:rPr lang="en-US" dirty="0"/>
              <a:t>However, when it comes to the duty of distribution licensee to supply the electricity under section 43, it mandates that same is to be given to the owner or occupier of any premises on his application within one month from the receipt of the said application. This duty under Section 43 imposed upon a distribution licensee does not distinguish between a local authority and other distribution licensee. </a:t>
            </a:r>
          </a:p>
          <a:p>
            <a:endParaRPr lang="en-US" dirty="0"/>
          </a:p>
        </p:txBody>
      </p:sp>
      <p:sp>
        <p:nvSpPr>
          <p:cNvPr id="5" name="Date Placeholder 4"/>
          <p:cNvSpPr>
            <a:spLocks noGrp="1"/>
          </p:cNvSpPr>
          <p:nvPr>
            <p:ph type="dt" sz="half" idx="10"/>
          </p:nvPr>
        </p:nvSpPr>
        <p:spPr/>
        <p:txBody>
          <a:bodyPr/>
          <a:lstStyle/>
          <a:p>
            <a:fld id="{C737D2CA-A03B-4396-9950-6B8EE6EB9AA8}"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207</a:t>
            </a:fld>
            <a:endParaRPr lang="en-US"/>
          </a:p>
        </p:txBody>
      </p:sp>
    </p:spTree>
  </p:cSld>
  <p:clrMapOvr>
    <a:masterClrMapping/>
  </p:clrMapOvr>
  <p:timing>
    <p:tnLst>
      <p:par>
        <p:cTn id="1" dur="indefinite" restart="never" nodeType="tmRoot"/>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lstStyle/>
          <a:p>
            <a:r>
              <a:rPr lang="en-US" dirty="0" smtClean="0">
                <a:solidFill>
                  <a:srgbClr val="C00000"/>
                </a:solidFill>
                <a:latin typeface="Algerian" pitchFamily="82" charset="0"/>
              </a:rPr>
              <a:t>Supreme Court’s ruling</a:t>
            </a:r>
            <a:endParaRPr lang="en-US" dirty="0"/>
          </a:p>
        </p:txBody>
      </p:sp>
      <p:sp>
        <p:nvSpPr>
          <p:cNvPr id="3" name="Content Placeholder 2"/>
          <p:cNvSpPr>
            <a:spLocks noGrp="1"/>
          </p:cNvSpPr>
          <p:nvPr>
            <p:ph idx="1"/>
          </p:nvPr>
        </p:nvSpPr>
        <p:spPr>
          <a:xfrm>
            <a:off x="457200" y="1295400"/>
            <a:ext cx="7696200" cy="4876800"/>
          </a:xfrm>
        </p:spPr>
        <p:txBody>
          <a:bodyPr>
            <a:normAutofit/>
          </a:bodyPr>
          <a:lstStyle/>
          <a:p>
            <a:pPr algn="just"/>
            <a:r>
              <a:rPr lang="en-US" dirty="0"/>
              <a:t>It becomes clear that there are two ways in which a consumer stated in a particular area can avail supply of electricity. When an application is made by a consumer to a distribution licensee for supply of electricity, such a distribution licensee for supply of electricity, such a distribution licensee can request other distribution licensee in the area to provide it network to make available for wheeling electricity to such consumers and this open access is to be given as per the provisions of section 42 (3) of the Act. </a:t>
            </a:r>
          </a:p>
        </p:txBody>
      </p:sp>
      <p:sp>
        <p:nvSpPr>
          <p:cNvPr id="5" name="Date Placeholder 4"/>
          <p:cNvSpPr>
            <a:spLocks noGrp="1"/>
          </p:cNvSpPr>
          <p:nvPr>
            <p:ph type="dt" sz="half" idx="10"/>
          </p:nvPr>
        </p:nvSpPr>
        <p:spPr/>
        <p:txBody>
          <a:bodyPr/>
          <a:lstStyle/>
          <a:p>
            <a:fld id="{9E16270B-F33D-4140-BF55-263B729602D3}"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208</a:t>
            </a:fld>
            <a:endParaRPr lang="en-US"/>
          </a:p>
        </p:txBody>
      </p:sp>
    </p:spTree>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lstStyle/>
          <a:p>
            <a:r>
              <a:rPr lang="en-US" dirty="0" smtClean="0">
                <a:solidFill>
                  <a:srgbClr val="C00000"/>
                </a:solidFill>
                <a:latin typeface="Algerian" pitchFamily="82" charset="0"/>
              </a:rPr>
              <a:t>Supreme Court’s ruling</a:t>
            </a:r>
            <a:endParaRPr lang="en-US" dirty="0"/>
          </a:p>
        </p:txBody>
      </p:sp>
      <p:sp>
        <p:nvSpPr>
          <p:cNvPr id="3" name="Content Placeholder 2"/>
          <p:cNvSpPr>
            <a:spLocks noGrp="1"/>
          </p:cNvSpPr>
          <p:nvPr>
            <p:ph idx="1"/>
          </p:nvPr>
        </p:nvSpPr>
        <p:spPr>
          <a:xfrm>
            <a:off x="381000" y="1295400"/>
            <a:ext cx="7848600" cy="5257800"/>
          </a:xfrm>
        </p:spPr>
        <p:txBody>
          <a:bodyPr>
            <a:normAutofit/>
          </a:bodyPr>
          <a:lstStyle/>
          <a:p>
            <a:pPr algn="just"/>
            <a:r>
              <a:rPr lang="en-US" dirty="0" smtClean="0"/>
              <a:t>It </a:t>
            </a:r>
            <a:r>
              <a:rPr lang="en-US" dirty="0"/>
              <a:t>is </a:t>
            </a:r>
            <a:r>
              <a:rPr lang="en-US" dirty="0" smtClean="0"/>
              <a:t>only under Section 42(3) that </a:t>
            </a:r>
            <a:r>
              <a:rPr lang="en-US" dirty="0"/>
              <a:t>local authority is exempted from such an obligation and may refuse to provide </a:t>
            </a:r>
            <a:r>
              <a:rPr lang="en-US" dirty="0" smtClean="0"/>
              <a:t>it </a:t>
            </a:r>
            <a:r>
              <a:rPr lang="en-US" dirty="0"/>
              <a:t>network </a:t>
            </a:r>
            <a:r>
              <a:rPr lang="en-US" dirty="0" smtClean="0"/>
              <a:t>available under open access. </a:t>
            </a:r>
          </a:p>
          <a:p>
            <a:pPr algn="just"/>
            <a:r>
              <a:rPr lang="en-US" dirty="0" smtClean="0"/>
              <a:t>Second </a:t>
            </a:r>
            <a:r>
              <a:rPr lang="en-US" dirty="0"/>
              <a:t>option is, under section 43 of the Act, to provide the electricity to the consumer by the distribution licensee from its own network. Therefore, if in a particular area local authority has its network and it does not permit wheeling of electricity from by making available its network, the other distribution licensee will have to provide the electricity from its own network. For this purpose, if it is not having its network, it will have to lay down its network if it requires in order to supply electricity to a consumer seeking supply. </a:t>
            </a:r>
          </a:p>
        </p:txBody>
      </p:sp>
      <p:sp>
        <p:nvSpPr>
          <p:cNvPr id="5" name="Date Placeholder 4"/>
          <p:cNvSpPr>
            <a:spLocks noGrp="1"/>
          </p:cNvSpPr>
          <p:nvPr>
            <p:ph type="dt" sz="half" idx="10"/>
          </p:nvPr>
        </p:nvSpPr>
        <p:spPr/>
        <p:txBody>
          <a:bodyPr/>
          <a:lstStyle/>
          <a:p>
            <a:fld id="{C45D24BB-3054-4EBC-B729-53BE2FB5B45A}"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209</a:t>
            </a:fld>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dirty="0" smtClean="0">
                <a:solidFill>
                  <a:srgbClr val="C00000"/>
                </a:solidFill>
                <a:latin typeface="Algerian" pitchFamily="82" charset="0"/>
              </a:rPr>
              <a:t>Appeal no. 265 of 2006</a:t>
            </a:r>
            <a:endParaRPr lang="en-US" dirty="0"/>
          </a:p>
        </p:txBody>
      </p:sp>
      <p:sp>
        <p:nvSpPr>
          <p:cNvPr id="3" name="Content Placeholder 2"/>
          <p:cNvSpPr>
            <a:spLocks noGrp="1"/>
          </p:cNvSpPr>
          <p:nvPr>
            <p:ph idx="1"/>
          </p:nvPr>
        </p:nvSpPr>
        <p:spPr/>
        <p:txBody>
          <a:bodyPr/>
          <a:lstStyle/>
          <a:p>
            <a:r>
              <a:rPr lang="en-US" dirty="0" smtClean="0"/>
              <a:t>Appellant: North Delhi Power Limited</a:t>
            </a:r>
          </a:p>
          <a:p>
            <a:r>
              <a:rPr lang="en-US" dirty="0" smtClean="0"/>
              <a:t>Respondent: Delhi Commission </a:t>
            </a:r>
          </a:p>
          <a:p>
            <a:r>
              <a:rPr lang="en-US" dirty="0" smtClean="0"/>
              <a:t>Date of Judgment: 23</a:t>
            </a:r>
            <a:r>
              <a:rPr lang="en-US" baseline="30000" dirty="0" smtClean="0"/>
              <a:t>rd</a:t>
            </a:r>
            <a:r>
              <a:rPr lang="en-US" dirty="0" smtClean="0"/>
              <a:t> May 2007</a:t>
            </a:r>
          </a:p>
          <a:p>
            <a:r>
              <a:rPr lang="en-US" dirty="0" smtClean="0"/>
              <a:t>Bench: 	H L Bajaj, Technical Member</a:t>
            </a:r>
          </a:p>
          <a:p>
            <a:pPr>
              <a:buNone/>
            </a:pPr>
            <a:r>
              <a:rPr lang="en-US" dirty="0" smtClean="0"/>
              <a:t>			</a:t>
            </a:r>
            <a:r>
              <a:rPr lang="en-US" dirty="0" err="1" smtClean="0"/>
              <a:t>Manju</a:t>
            </a:r>
            <a:r>
              <a:rPr lang="en-US" dirty="0" smtClean="0"/>
              <a:t> </a:t>
            </a:r>
            <a:r>
              <a:rPr lang="en-US" dirty="0" err="1" smtClean="0"/>
              <a:t>Goel</a:t>
            </a:r>
            <a:r>
              <a:rPr lang="en-US" dirty="0" smtClean="0"/>
              <a:t>, Judicial Member</a:t>
            </a:r>
          </a:p>
          <a:p>
            <a:pPr>
              <a:buNone/>
            </a:pPr>
            <a:endParaRPr lang="en-US" dirty="0" smtClean="0"/>
          </a:p>
          <a:p>
            <a:r>
              <a:rPr lang="en-US" dirty="0" smtClean="0">
                <a:solidFill>
                  <a:srgbClr val="002060"/>
                </a:solidFill>
              </a:rPr>
              <a:t>Issue: Whether Depreciation is permissible on APDRP Grant? </a:t>
            </a:r>
            <a:endParaRPr lang="en-US" dirty="0">
              <a:solidFill>
                <a:srgbClr val="002060"/>
              </a:solidFill>
            </a:endParaRPr>
          </a:p>
        </p:txBody>
      </p:sp>
      <p:sp>
        <p:nvSpPr>
          <p:cNvPr id="4" name="Date Placeholder 3"/>
          <p:cNvSpPr>
            <a:spLocks noGrp="1"/>
          </p:cNvSpPr>
          <p:nvPr>
            <p:ph type="dt" sz="half" idx="10"/>
          </p:nvPr>
        </p:nvSpPr>
        <p:spPr/>
        <p:txBody>
          <a:bodyPr/>
          <a:lstStyle/>
          <a:p>
            <a:fld id="{B0956CA6-0C66-40BC-82DC-D01B23B82C44}"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21</a:t>
            </a:fld>
            <a:endParaRPr lang="en-US"/>
          </a:p>
        </p:txBody>
      </p:sp>
    </p:spTree>
    <p:extLst>
      <p:ext uri="{BB962C8B-B14F-4D97-AF65-F5344CB8AC3E}">
        <p14:creationId xmlns:p14="http://schemas.microsoft.com/office/powerpoint/2010/main" val="266597232"/>
      </p:ext>
    </p:extLst>
  </p:cSld>
  <p:clrMapOvr>
    <a:masterClrMapping/>
  </p:clrMapOvr>
  <p:transition/>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3400" y="533400"/>
            <a:ext cx="7467600" cy="4873752"/>
          </a:xfrm>
        </p:spPr>
        <p:txBody>
          <a:bodyPr>
            <a:normAutofit fontScale="92500"/>
          </a:bodyPr>
          <a:lstStyle/>
          <a:p>
            <a:pPr algn="ctr">
              <a:buNone/>
            </a:pPr>
            <a:r>
              <a:rPr lang="en-US" dirty="0" smtClean="0">
                <a:solidFill>
                  <a:srgbClr val="C00000"/>
                </a:solidFill>
                <a:latin typeface="Algerian" pitchFamily="82" charset="0"/>
              </a:rPr>
              <a:t>M/s</a:t>
            </a:r>
            <a:r>
              <a:rPr lang="en-US" dirty="0">
                <a:solidFill>
                  <a:srgbClr val="C00000"/>
                </a:solidFill>
                <a:latin typeface="Algerian" pitchFamily="82" charset="0"/>
              </a:rPr>
              <a:t>. </a:t>
            </a:r>
            <a:r>
              <a:rPr lang="en-US" dirty="0" err="1">
                <a:solidFill>
                  <a:srgbClr val="C00000"/>
                </a:solidFill>
                <a:latin typeface="Algerian" pitchFamily="82" charset="0"/>
              </a:rPr>
              <a:t>Sesa</a:t>
            </a:r>
            <a:r>
              <a:rPr lang="en-US" dirty="0">
                <a:solidFill>
                  <a:srgbClr val="C00000"/>
                </a:solidFill>
                <a:latin typeface="Algerian" pitchFamily="82" charset="0"/>
              </a:rPr>
              <a:t> </a:t>
            </a:r>
            <a:r>
              <a:rPr lang="en-US" dirty="0" err="1">
                <a:solidFill>
                  <a:srgbClr val="C00000"/>
                </a:solidFill>
                <a:latin typeface="Algerian" pitchFamily="82" charset="0"/>
              </a:rPr>
              <a:t>Sterlite</a:t>
            </a:r>
            <a:r>
              <a:rPr lang="en-US" dirty="0">
                <a:solidFill>
                  <a:srgbClr val="C00000"/>
                </a:solidFill>
                <a:latin typeface="Algerian" pitchFamily="82" charset="0"/>
              </a:rPr>
              <a:t> </a:t>
            </a:r>
            <a:r>
              <a:rPr lang="en-US" dirty="0" smtClean="0">
                <a:solidFill>
                  <a:srgbClr val="C00000"/>
                </a:solidFill>
                <a:latin typeface="Algerian" pitchFamily="82" charset="0"/>
              </a:rPr>
              <a:t>Ltd</a:t>
            </a:r>
            <a:endParaRPr lang="en-US" dirty="0">
              <a:solidFill>
                <a:srgbClr val="C00000"/>
              </a:solidFill>
              <a:latin typeface="Algerian" pitchFamily="82" charset="0"/>
            </a:endParaRPr>
          </a:p>
          <a:p>
            <a:pPr algn="ctr">
              <a:buNone/>
            </a:pPr>
            <a:r>
              <a:rPr lang="en-US" dirty="0">
                <a:solidFill>
                  <a:srgbClr val="C00000"/>
                </a:solidFill>
                <a:latin typeface="Algerian" pitchFamily="82" charset="0"/>
              </a:rPr>
              <a:t>Vs.</a:t>
            </a:r>
          </a:p>
          <a:p>
            <a:pPr algn="ctr">
              <a:buNone/>
            </a:pPr>
            <a:r>
              <a:rPr lang="en-US" dirty="0">
                <a:solidFill>
                  <a:srgbClr val="C00000"/>
                </a:solidFill>
                <a:latin typeface="Algerian" pitchFamily="82" charset="0"/>
              </a:rPr>
              <a:t>Orissa Electricity </a:t>
            </a:r>
            <a:r>
              <a:rPr lang="en-US" dirty="0" smtClean="0">
                <a:solidFill>
                  <a:srgbClr val="C00000"/>
                </a:solidFill>
                <a:latin typeface="Algerian" pitchFamily="82" charset="0"/>
              </a:rPr>
              <a:t>Regulatory Commission </a:t>
            </a:r>
            <a:r>
              <a:rPr lang="en-US" dirty="0">
                <a:solidFill>
                  <a:srgbClr val="C00000"/>
                </a:solidFill>
                <a:latin typeface="Algerian" pitchFamily="82" charset="0"/>
              </a:rPr>
              <a:t>&amp; Ors</a:t>
            </a:r>
            <a:r>
              <a:rPr lang="en-US" dirty="0" smtClean="0">
                <a:solidFill>
                  <a:srgbClr val="C00000"/>
                </a:solidFill>
                <a:latin typeface="Algerian" pitchFamily="82" charset="0"/>
              </a:rPr>
              <a:t>.</a:t>
            </a:r>
          </a:p>
          <a:p>
            <a:pPr>
              <a:buNone/>
            </a:pPr>
            <a:r>
              <a:rPr lang="en-US" sz="2400" dirty="0" err="1" smtClean="0">
                <a:latin typeface="Algerian" pitchFamily="82" charset="0"/>
              </a:rPr>
              <a:t>BencH</a:t>
            </a:r>
            <a:r>
              <a:rPr lang="en-US" sz="2400" dirty="0" smtClean="0">
                <a:latin typeface="Algerian" pitchFamily="82" charset="0"/>
              </a:rPr>
              <a:t>:	A K </a:t>
            </a:r>
            <a:r>
              <a:rPr lang="en-US" sz="2400" dirty="0" err="1" smtClean="0">
                <a:latin typeface="Algerian" pitchFamily="82" charset="0"/>
              </a:rPr>
              <a:t>Sikri</a:t>
            </a:r>
            <a:endParaRPr lang="en-US" sz="2400" dirty="0" smtClean="0">
              <a:latin typeface="Algerian" pitchFamily="82" charset="0"/>
            </a:endParaRPr>
          </a:p>
          <a:p>
            <a:pPr>
              <a:buNone/>
            </a:pPr>
            <a:r>
              <a:rPr lang="en-US" dirty="0" smtClean="0">
                <a:latin typeface="Algerian" pitchFamily="82" charset="0"/>
              </a:rPr>
              <a:t>			S </a:t>
            </a:r>
            <a:r>
              <a:rPr lang="en-US" dirty="0" err="1" smtClean="0">
                <a:latin typeface="Algerian" pitchFamily="82" charset="0"/>
              </a:rPr>
              <a:t>S</a:t>
            </a:r>
            <a:r>
              <a:rPr lang="en-US" dirty="0" smtClean="0">
                <a:latin typeface="Algerian" pitchFamily="82" charset="0"/>
              </a:rPr>
              <a:t> </a:t>
            </a:r>
            <a:r>
              <a:rPr lang="en-US" dirty="0" err="1" smtClean="0">
                <a:latin typeface="Algerian" pitchFamily="82" charset="0"/>
              </a:rPr>
              <a:t>Nijjar</a:t>
            </a:r>
            <a:endParaRPr lang="en-US" dirty="0" smtClean="0">
              <a:latin typeface="Algerian" pitchFamily="82" charset="0"/>
            </a:endParaRPr>
          </a:p>
          <a:p>
            <a:pPr>
              <a:buNone/>
            </a:pPr>
            <a:endParaRPr lang="en-US" sz="2400" dirty="0" smtClean="0">
              <a:latin typeface="Algerian" pitchFamily="82" charset="0"/>
            </a:endParaRPr>
          </a:p>
          <a:p>
            <a:pPr>
              <a:buNone/>
            </a:pPr>
            <a:r>
              <a:rPr lang="en-US" dirty="0" smtClean="0">
                <a:latin typeface="Algerian" pitchFamily="82" charset="0"/>
              </a:rPr>
              <a:t>Date:		25.4.2014</a:t>
            </a:r>
          </a:p>
          <a:p>
            <a:pPr>
              <a:buNone/>
            </a:pPr>
            <a:endParaRPr lang="en-US" sz="2400" dirty="0" smtClean="0">
              <a:latin typeface="Algerian" pitchFamily="82" charset="0"/>
            </a:endParaRPr>
          </a:p>
          <a:p>
            <a:pPr>
              <a:buNone/>
            </a:pPr>
            <a:r>
              <a:rPr lang="en-US" dirty="0" smtClean="0">
                <a:latin typeface="Algerian" pitchFamily="82" charset="0"/>
              </a:rPr>
              <a:t>Issue:</a:t>
            </a:r>
            <a:r>
              <a:rPr lang="en-US" dirty="0" smtClean="0">
                <a:latin typeface="Arial" pitchFamily="34" charset="0"/>
                <a:cs typeface="Arial" pitchFamily="34" charset="0"/>
              </a:rPr>
              <a:t> Whether the Appellant a deemed licensee under SEZ Act procuring power for own consumption only can be treated as a licensee under EA 2003 and is exempted from payment of CSS</a:t>
            </a:r>
            <a:endParaRPr lang="en-US" sz="2400" dirty="0" smtClean="0">
              <a:latin typeface="Arial" pitchFamily="34" charset="0"/>
              <a:cs typeface="Arial" pitchFamily="34" charset="0"/>
            </a:endParaRPr>
          </a:p>
          <a:p>
            <a:pPr>
              <a:buNone/>
            </a:pPr>
            <a:endParaRPr lang="en-US" dirty="0"/>
          </a:p>
        </p:txBody>
      </p:sp>
      <p:sp>
        <p:nvSpPr>
          <p:cNvPr id="5" name="Date Placeholder 4"/>
          <p:cNvSpPr>
            <a:spLocks noGrp="1"/>
          </p:cNvSpPr>
          <p:nvPr>
            <p:ph type="dt" sz="half" idx="10"/>
          </p:nvPr>
        </p:nvSpPr>
        <p:spPr/>
        <p:txBody>
          <a:bodyPr/>
          <a:lstStyle/>
          <a:p>
            <a:fld id="{99BC9B30-0006-47AE-AB1E-6A3FC8774832}"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210</a:t>
            </a:fld>
            <a:endParaRPr lang="en-US"/>
          </a:p>
        </p:txBody>
      </p:sp>
    </p:spTree>
  </p:cSld>
  <p:clrMapOvr>
    <a:masterClrMapping/>
  </p:clrMapOvr>
  <p:timing>
    <p:tnLst>
      <p:par>
        <p:cTn id="1" dur="indefinite" restart="never" nodeType="tmRoot"/>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dirty="0" smtClean="0">
                <a:solidFill>
                  <a:srgbClr val="C00000"/>
                </a:solidFill>
                <a:latin typeface="Algerian" pitchFamily="82" charset="0"/>
              </a:rPr>
              <a:t>The Case</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990600"/>
            <a:ext cx="8229600" cy="5410200"/>
          </a:xfrm>
        </p:spPr>
        <p:txBody>
          <a:bodyPr>
            <a:normAutofit/>
          </a:bodyPr>
          <a:lstStyle/>
          <a:p>
            <a:pPr algn="just"/>
            <a:r>
              <a:rPr lang="en-US" dirty="0" smtClean="0"/>
              <a:t>The Appellant has </a:t>
            </a:r>
            <a:r>
              <a:rPr lang="en-US" dirty="0"/>
              <a:t>its unit in Special Economic Zone (SEZ) and it is a Developer in the said SEZ </a:t>
            </a:r>
            <a:r>
              <a:rPr lang="en-US" dirty="0" smtClean="0"/>
              <a:t>area As such it is a deemed distribution licensee. It </a:t>
            </a:r>
            <a:r>
              <a:rPr lang="en-US" dirty="0"/>
              <a:t>is not drawing or utilizing any electricity from the Distribution Licensee viz. WESCO for its unit namely VALE-SEZ. In fact, the Appellant had entered into a Power Purchase Agreement (PPA) dated 18th August, 2011 with M/s. </a:t>
            </a:r>
            <a:r>
              <a:rPr lang="en-US" dirty="0" err="1"/>
              <a:t>Sterlite</a:t>
            </a:r>
            <a:r>
              <a:rPr lang="en-US" dirty="0"/>
              <a:t> Energy </a:t>
            </a:r>
            <a:r>
              <a:rPr lang="en-US" dirty="0" smtClean="0"/>
              <a:t>Ltd over its own Dedicated Transmission Line.</a:t>
            </a:r>
          </a:p>
          <a:p>
            <a:pPr algn="just"/>
            <a:r>
              <a:rPr lang="en-US" dirty="0" smtClean="0"/>
              <a:t>The </a:t>
            </a:r>
            <a:r>
              <a:rPr lang="en-US" dirty="0"/>
              <a:t>Appellant had filed application for getting approval of the said PPA. However the </a:t>
            </a:r>
            <a:r>
              <a:rPr lang="en-US" dirty="0" err="1"/>
              <a:t>Odisha</a:t>
            </a:r>
            <a:r>
              <a:rPr lang="en-US" dirty="0"/>
              <a:t> State Commission, instead of granting the approval, rejected the said PPA and directed the Appellant to pay CSS to WESCO holding the Appellant to be a ‘Consumer’</a:t>
            </a:r>
          </a:p>
        </p:txBody>
      </p:sp>
      <p:sp>
        <p:nvSpPr>
          <p:cNvPr id="5" name="Date Placeholder 4"/>
          <p:cNvSpPr>
            <a:spLocks noGrp="1"/>
          </p:cNvSpPr>
          <p:nvPr>
            <p:ph type="dt" sz="half" idx="10"/>
          </p:nvPr>
        </p:nvSpPr>
        <p:spPr/>
        <p:txBody>
          <a:bodyPr/>
          <a:lstStyle/>
          <a:p>
            <a:fld id="{43E12669-8C85-4FF4-BC1D-28C083ACD68F}"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211</a:t>
            </a:fld>
            <a:endParaRPr lang="en-US"/>
          </a:p>
        </p:txBody>
      </p:sp>
    </p:spTree>
  </p:cSld>
  <p:clrMapOvr>
    <a:masterClrMapping/>
  </p:clrMapOvr>
  <p:timing>
    <p:tnLst>
      <p:par>
        <p:cTn id="1" dur="indefinite" restart="never" nodeType="tmRoot"/>
      </p:par>
    </p:tnLst>
  </p:timing>
</p:sld>
</file>

<file path=ppt/slides/slide2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dirty="0" smtClean="0">
                <a:solidFill>
                  <a:srgbClr val="C00000"/>
                </a:solidFill>
                <a:latin typeface="Algerian" pitchFamily="82" charset="0"/>
              </a:rPr>
              <a:t>Findings of The Tribunal</a:t>
            </a:r>
            <a:endParaRPr lang="en-US" dirty="0">
              <a:solidFill>
                <a:srgbClr val="C00000"/>
              </a:solidFill>
              <a:latin typeface="Algerian" pitchFamily="82" charset="0"/>
            </a:endParaRPr>
          </a:p>
        </p:txBody>
      </p:sp>
      <p:sp>
        <p:nvSpPr>
          <p:cNvPr id="3" name="Content Placeholder 2"/>
          <p:cNvSpPr>
            <a:spLocks noGrp="1"/>
          </p:cNvSpPr>
          <p:nvPr>
            <p:ph idx="1"/>
          </p:nvPr>
        </p:nvSpPr>
        <p:spPr>
          <a:xfrm>
            <a:off x="0" y="1219200"/>
            <a:ext cx="8686800" cy="5486400"/>
          </a:xfrm>
        </p:spPr>
        <p:txBody>
          <a:bodyPr>
            <a:normAutofit fontScale="85000" lnSpcReduction="10000"/>
          </a:bodyPr>
          <a:lstStyle/>
          <a:p>
            <a:pPr algn="just"/>
            <a:r>
              <a:rPr lang="en-US" dirty="0" err="1"/>
              <a:t>i</a:t>
            </a:r>
            <a:r>
              <a:rPr lang="en-US" dirty="0"/>
              <a:t>)</a:t>
            </a:r>
            <a:r>
              <a:rPr lang="en-US" dirty="0" err="1"/>
              <a:t>Govt.of</a:t>
            </a:r>
            <a:r>
              <a:rPr lang="en-US" dirty="0"/>
              <a:t> India notification dated 3.3.2010 by modifying  clause(b) of Section 14 of the Electricity Act by  inserting a proviso that Developer of SEZ notified under the SEZ Act,2005 shall be deemed to be  licensee for the purpose of this clause. This  notification does not exempt the Developer of SEZ to  obtain licence from the State Commission. </a:t>
            </a:r>
          </a:p>
          <a:p>
            <a:pPr algn="just"/>
            <a:r>
              <a:rPr lang="en-US" dirty="0"/>
              <a:t>ii) Notification dated 21.3.2012 by the Ministry of  Commerce and Industry has clarified that all  provisions of the Electricity Act,2003 and electricity  Rules,2005 will be applicable to generation,  transmission and distribution of power in the Special  Economic Zones. </a:t>
            </a:r>
          </a:p>
          <a:p>
            <a:pPr algn="just"/>
            <a:r>
              <a:rPr lang="en-US" dirty="0"/>
              <a:t>iii) This Tribunal in Appeal No. 3 of 2011 dated  23.3.2012 has observed that harmonious construction  of both SEZ Act 2005 and Electricity Act,2003 means  to give effect to the provisions of both the Acts so  long as these are not inconsistent with each other.  Accordingly, in view of the provision of SEZ Act,2005  and consequent notification dated 21.3.2012 by  Ministry of Commerce and Industry, the deemed  distribution licensee status as claimed by the  Appellant shall also be tested through other provisions of the Electricity Act, 2003 and Electricity  Rules, 2005 for certifying its validity and converting it  into a formal distribution licensee.</a:t>
            </a:r>
          </a:p>
        </p:txBody>
      </p:sp>
      <p:sp>
        <p:nvSpPr>
          <p:cNvPr id="5" name="Date Placeholder 4"/>
          <p:cNvSpPr>
            <a:spLocks noGrp="1"/>
          </p:cNvSpPr>
          <p:nvPr>
            <p:ph type="dt" sz="half" idx="10"/>
          </p:nvPr>
        </p:nvSpPr>
        <p:spPr/>
        <p:txBody>
          <a:bodyPr/>
          <a:lstStyle/>
          <a:p>
            <a:fld id="{09209EAD-89C7-4950-9D1E-2D73FC748322}"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212</a:t>
            </a:fld>
            <a:endParaRPr lang="en-US"/>
          </a:p>
        </p:txBody>
      </p:sp>
    </p:spTree>
  </p:cSld>
  <p:clrMapOvr>
    <a:masterClrMapping/>
  </p:clrMapOvr>
  <p:transition/>
  <p:timing>
    <p:tnLst>
      <p:par>
        <p:cTn id="1" dur="indefinite" restart="never" nodeType="tmRoot"/>
      </p:par>
    </p:tnLst>
  </p:timing>
</p:sld>
</file>

<file path=ppt/slides/slide2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lstStyle/>
          <a:p>
            <a:r>
              <a:rPr lang="en-US" dirty="0" smtClean="0">
                <a:solidFill>
                  <a:srgbClr val="C00000"/>
                </a:solidFill>
                <a:latin typeface="Algerian" pitchFamily="82" charset="0"/>
              </a:rPr>
              <a:t>Findings of The Tribunal</a:t>
            </a:r>
            <a:endParaRPr lang="en-US" dirty="0">
              <a:solidFill>
                <a:srgbClr val="C00000"/>
              </a:solidFill>
              <a:latin typeface="Algerian" pitchFamily="82" charset="0"/>
            </a:endParaRPr>
          </a:p>
        </p:txBody>
      </p:sp>
      <p:sp>
        <p:nvSpPr>
          <p:cNvPr id="3" name="Content Placeholder 2"/>
          <p:cNvSpPr>
            <a:spLocks noGrp="1"/>
          </p:cNvSpPr>
          <p:nvPr>
            <p:ph idx="1"/>
          </p:nvPr>
        </p:nvSpPr>
        <p:spPr>
          <a:xfrm>
            <a:off x="0" y="1219200"/>
            <a:ext cx="8686800" cy="5486400"/>
          </a:xfrm>
        </p:spPr>
        <p:txBody>
          <a:bodyPr>
            <a:normAutofit lnSpcReduction="10000"/>
          </a:bodyPr>
          <a:lstStyle/>
          <a:p>
            <a:pPr algn="just"/>
            <a:r>
              <a:rPr lang="en-US" dirty="0"/>
              <a:t>iv) As correctly indicated by the State Commission,  the definition of term “distribution licensee” as enumerated under Section 2(17) of the Electricity  Act,2003 </a:t>
            </a:r>
            <a:r>
              <a:rPr lang="en-US" dirty="0" err="1"/>
              <a:t>emphasises</a:t>
            </a:r>
            <a:r>
              <a:rPr lang="en-US" dirty="0"/>
              <a:t> upon the distribution licensee  to operate and maintain a distribution system and  supply electricity to the consumers. Considering the  definition of ‘supply’ in Section 2(70) here supply  means sale of electricity to consumers. By merely  </a:t>
            </a:r>
            <a:r>
              <a:rPr lang="en-US" dirty="0" err="1"/>
              <a:t>authorised</a:t>
            </a:r>
            <a:r>
              <a:rPr lang="en-US" dirty="0"/>
              <a:t> to operate and maintain a distribution  system as a deemed licensee, would not confer the  status of a distribution licensee to any person. The  purpose of such establishment is for supply of power  to consumers. Mere fact that the Appellant claims to  be a deemed distribution licensee is of no consequence since admittedly the entire power is  purchased by the Appellant is for its own use and  consumption and not for the purpose of distribution  and supply/sale to consumers</a:t>
            </a:r>
            <a:r>
              <a:rPr lang="en-US" dirty="0" smtClean="0"/>
              <a:t>.</a:t>
            </a:r>
          </a:p>
          <a:p>
            <a:pPr algn="just"/>
            <a:endParaRPr lang="en-US" dirty="0"/>
          </a:p>
        </p:txBody>
      </p:sp>
      <p:sp>
        <p:nvSpPr>
          <p:cNvPr id="5" name="Date Placeholder 4"/>
          <p:cNvSpPr>
            <a:spLocks noGrp="1"/>
          </p:cNvSpPr>
          <p:nvPr>
            <p:ph type="dt" sz="half" idx="10"/>
          </p:nvPr>
        </p:nvSpPr>
        <p:spPr/>
        <p:txBody>
          <a:bodyPr/>
          <a:lstStyle/>
          <a:p>
            <a:fld id="{F4BD534E-A5D5-4DF7-87DA-72AFD68379EE}"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213</a:t>
            </a:fld>
            <a:endParaRPr lang="en-US"/>
          </a:p>
        </p:txBody>
      </p:sp>
    </p:spTree>
  </p:cSld>
  <p:clrMapOvr>
    <a:masterClrMapping/>
  </p:clrMapOvr>
  <p:transition/>
</p:sld>
</file>

<file path=ppt/slides/slide21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C00000"/>
                </a:solidFill>
                <a:latin typeface="Algerian" pitchFamily="82" charset="0"/>
              </a:rPr>
              <a:t>Contentions of the Appellant</a:t>
            </a:r>
            <a:endParaRPr lang="en-US" dirty="0">
              <a:solidFill>
                <a:srgbClr val="C00000"/>
              </a:solidFill>
              <a:latin typeface="Algerian" pitchFamily="82" charset="0"/>
            </a:endParaRPr>
          </a:p>
        </p:txBody>
      </p:sp>
      <p:sp>
        <p:nvSpPr>
          <p:cNvPr id="3" name="Content Placeholder 2"/>
          <p:cNvSpPr>
            <a:spLocks noGrp="1"/>
          </p:cNvSpPr>
          <p:nvPr>
            <p:ph idx="1"/>
          </p:nvPr>
        </p:nvSpPr>
        <p:spPr/>
        <p:txBody>
          <a:bodyPr>
            <a:normAutofit/>
          </a:bodyPr>
          <a:lstStyle/>
          <a:p>
            <a:pPr algn="just"/>
            <a:r>
              <a:rPr lang="en-US" dirty="0" smtClean="0"/>
              <a:t>It is deemed distribution licensee as per SEZ Act 2005 and Govt. of India Notification. Therefore, it need not get distribution license from the Commission. </a:t>
            </a:r>
          </a:p>
          <a:p>
            <a:pPr algn="just"/>
            <a:r>
              <a:rPr lang="en-US" dirty="0" smtClean="0"/>
              <a:t>It does not draw any power from the distribution licensee nor uses the network of such distribution licensee.</a:t>
            </a:r>
          </a:p>
          <a:p>
            <a:pPr algn="just"/>
            <a:r>
              <a:rPr lang="en-US" dirty="0" smtClean="0"/>
              <a:t>It receives power from its sister generating company over a dedicated transmission line laid down by the generating company.</a:t>
            </a:r>
          </a:p>
          <a:p>
            <a:pPr algn="just"/>
            <a:r>
              <a:rPr lang="en-US" dirty="0" smtClean="0"/>
              <a:t>Accordingly, it is not liable to pay any cross subsidy surcharge to the distribution licensee.</a:t>
            </a:r>
            <a:endParaRPr lang="en-US" dirty="0"/>
          </a:p>
        </p:txBody>
      </p:sp>
      <p:sp>
        <p:nvSpPr>
          <p:cNvPr id="5" name="Date Placeholder 4"/>
          <p:cNvSpPr>
            <a:spLocks noGrp="1"/>
          </p:cNvSpPr>
          <p:nvPr>
            <p:ph type="dt" sz="half" idx="10"/>
          </p:nvPr>
        </p:nvSpPr>
        <p:spPr/>
        <p:txBody>
          <a:bodyPr/>
          <a:lstStyle/>
          <a:p>
            <a:fld id="{2E2DC2E4-175B-44C9-9FA3-AA18B2881562}"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214</a:t>
            </a:fld>
            <a:endParaRPr lang="en-US"/>
          </a:p>
        </p:txBody>
      </p:sp>
    </p:spTree>
  </p:cSld>
  <p:clrMapOvr>
    <a:masterClrMapping/>
  </p:clrMapOvr>
  <p:transition/>
</p:sld>
</file>

<file path=ppt/slides/slide2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600" dirty="0" smtClean="0">
                <a:solidFill>
                  <a:srgbClr val="C00000"/>
                </a:solidFill>
                <a:latin typeface="Algerian" pitchFamily="82" charset="0"/>
              </a:rPr>
              <a:t>Contentions of the Respondents</a:t>
            </a:r>
            <a:endParaRPr lang="en-US" sz="3600" dirty="0">
              <a:solidFill>
                <a:srgbClr val="C00000"/>
              </a:solidFill>
              <a:latin typeface="Algerian" pitchFamily="82" charset="0"/>
            </a:endParaRPr>
          </a:p>
        </p:txBody>
      </p:sp>
      <p:sp>
        <p:nvSpPr>
          <p:cNvPr id="3" name="Content Placeholder 2"/>
          <p:cNvSpPr>
            <a:spLocks noGrp="1"/>
          </p:cNvSpPr>
          <p:nvPr>
            <p:ph idx="1"/>
          </p:nvPr>
        </p:nvSpPr>
        <p:spPr>
          <a:xfrm>
            <a:off x="0" y="1295400"/>
            <a:ext cx="8991600" cy="5410200"/>
          </a:xfrm>
        </p:spPr>
        <p:txBody>
          <a:bodyPr>
            <a:normAutofit fontScale="92500" lnSpcReduction="10000"/>
          </a:bodyPr>
          <a:lstStyle/>
          <a:p>
            <a:r>
              <a:rPr lang="en-US" dirty="0"/>
              <a:t>Even though the Appellant was possessed of notification issued under Proviso to Section 14(b) of the Electricity Act, which treats the Appellant as of Deemed Distribution Licensee, the concept of Distribution Licensee under the Electricity Act pre-supposes supply/distribution of power. An entity which utilizes the entire quantum of electricity for its own consumption and does not have any other consumers cannot be deemed to be a Distribution Licensee, even by a legal fiction. </a:t>
            </a:r>
          </a:p>
          <a:p>
            <a:r>
              <a:rPr lang="en-US" dirty="0"/>
              <a:t>As per the definitions of “consumer” in Section 2(15), “Distribution Licensee” as contained in Section 2(17) and “supply” in relation to electricity to the consumers in Section 2(70) Section 42 of the Act which spells out the duties of Distribution Licensee and open access a person who distributes Electricity can be deemed to be a distribution licensee even though he does not have a distribution license by virtue of the legal fiction created by the Notification dated 3rd March, 2010. </a:t>
            </a:r>
          </a:p>
          <a:p>
            <a:pPr>
              <a:buNone/>
            </a:pPr>
            <a:endParaRPr lang="en-US" dirty="0"/>
          </a:p>
        </p:txBody>
      </p:sp>
      <p:sp>
        <p:nvSpPr>
          <p:cNvPr id="5" name="Date Placeholder 4"/>
          <p:cNvSpPr>
            <a:spLocks noGrp="1"/>
          </p:cNvSpPr>
          <p:nvPr>
            <p:ph type="dt" sz="half" idx="10"/>
          </p:nvPr>
        </p:nvSpPr>
        <p:spPr/>
        <p:txBody>
          <a:bodyPr/>
          <a:lstStyle/>
          <a:p>
            <a:fld id="{AA13FD47-5E7A-4C05-91BC-9D9FAC7B9FFA}"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215</a:t>
            </a:fld>
            <a:endParaRPr lang="en-US"/>
          </a:p>
        </p:txBody>
      </p:sp>
    </p:spTree>
  </p:cSld>
  <p:clrMapOvr>
    <a:masterClrMapping/>
  </p:clrMapOvr>
  <p:transition/>
</p:sld>
</file>

<file path=ppt/slides/slide2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600" dirty="0" smtClean="0">
                <a:solidFill>
                  <a:srgbClr val="C00000"/>
                </a:solidFill>
                <a:latin typeface="Algerian" pitchFamily="82" charset="0"/>
              </a:rPr>
              <a:t>Contentions of the Respondents</a:t>
            </a:r>
            <a:endParaRPr lang="en-US" sz="3600" dirty="0">
              <a:solidFill>
                <a:srgbClr val="C00000"/>
              </a:solidFill>
              <a:latin typeface="Algerian" pitchFamily="82" charset="0"/>
            </a:endParaRPr>
          </a:p>
        </p:txBody>
      </p:sp>
      <p:sp>
        <p:nvSpPr>
          <p:cNvPr id="3" name="Content Placeholder 2"/>
          <p:cNvSpPr>
            <a:spLocks noGrp="1"/>
          </p:cNvSpPr>
          <p:nvPr>
            <p:ph idx="1"/>
          </p:nvPr>
        </p:nvSpPr>
        <p:spPr>
          <a:xfrm>
            <a:off x="0" y="1295400"/>
            <a:ext cx="8991600" cy="5410200"/>
          </a:xfrm>
        </p:spPr>
        <p:txBody>
          <a:bodyPr>
            <a:normAutofit/>
          </a:bodyPr>
          <a:lstStyle/>
          <a:p>
            <a:pPr algn="just"/>
            <a:r>
              <a:rPr lang="en-US" dirty="0" smtClean="0"/>
              <a:t>But </a:t>
            </a:r>
            <a:r>
              <a:rPr lang="en-US" dirty="0"/>
              <a:t>the legal fiction cannot go further and make a person who does not distribute electricity can be termed as a distribution licensee. </a:t>
            </a:r>
          </a:p>
          <a:p>
            <a:pPr algn="just"/>
            <a:r>
              <a:rPr lang="en-US" dirty="0"/>
              <a:t>If a ‘Distribution Licensee’ is equated with ‘Consumer’ the provisions of Section 2(15), 2(17), 42 and 43 of the Electricity Act, 2003 would be rendered otiose and nugatory. </a:t>
            </a:r>
          </a:p>
          <a:p>
            <a:pPr algn="just"/>
            <a:r>
              <a:rPr lang="en-US" dirty="0"/>
              <a:t>There is no stipulation in the Notification that other provisions of the Electricity Act will not apply to the Developer of a SEZ</a:t>
            </a:r>
            <a:r>
              <a:rPr lang="en-US" dirty="0" smtClean="0"/>
              <a:t>.</a:t>
            </a:r>
            <a:endParaRPr lang="en-US" dirty="0"/>
          </a:p>
          <a:p>
            <a:pPr>
              <a:buNone/>
            </a:pPr>
            <a:endParaRPr lang="en-US" dirty="0"/>
          </a:p>
        </p:txBody>
      </p:sp>
      <p:sp>
        <p:nvSpPr>
          <p:cNvPr id="5" name="Date Placeholder 4"/>
          <p:cNvSpPr>
            <a:spLocks noGrp="1"/>
          </p:cNvSpPr>
          <p:nvPr>
            <p:ph type="dt" sz="half" idx="10"/>
          </p:nvPr>
        </p:nvSpPr>
        <p:spPr/>
        <p:txBody>
          <a:bodyPr/>
          <a:lstStyle/>
          <a:p>
            <a:fld id="{815534DD-6789-41C7-9672-130E1F0C6112}"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216</a:t>
            </a:fld>
            <a:endParaRPr lang="en-US"/>
          </a:p>
        </p:txBody>
      </p:sp>
    </p:spTree>
  </p:cSld>
  <p:clrMapOvr>
    <a:masterClrMapping/>
  </p:clrMapOvr>
  <p:transition/>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solidFill>
                  <a:srgbClr val="C00000"/>
                </a:solidFill>
                <a:latin typeface="Algerian" pitchFamily="82" charset="0"/>
              </a:rPr>
              <a:t>Question before the Supreme Court</a:t>
            </a:r>
            <a:endParaRPr lang="en-US" sz="3600" dirty="0">
              <a:solidFill>
                <a:srgbClr val="C00000"/>
              </a:solidFill>
              <a:latin typeface="Algerian" pitchFamily="82" charset="0"/>
            </a:endParaRPr>
          </a:p>
        </p:txBody>
      </p:sp>
      <p:sp>
        <p:nvSpPr>
          <p:cNvPr id="3" name="Content Placeholder 2"/>
          <p:cNvSpPr>
            <a:spLocks noGrp="1"/>
          </p:cNvSpPr>
          <p:nvPr>
            <p:ph idx="1"/>
          </p:nvPr>
        </p:nvSpPr>
        <p:spPr/>
        <p:txBody>
          <a:bodyPr>
            <a:normAutofit/>
          </a:bodyPr>
          <a:lstStyle/>
          <a:p>
            <a:pPr algn="just"/>
            <a:r>
              <a:rPr lang="en-US" dirty="0" smtClean="0"/>
              <a:t>The </a:t>
            </a:r>
            <a:r>
              <a:rPr lang="en-US" dirty="0"/>
              <a:t>primary dispute relates to the CSS which </a:t>
            </a:r>
            <a:r>
              <a:rPr lang="en-US" dirty="0" smtClean="0"/>
              <a:t>the Appellant </a:t>
            </a:r>
            <a:r>
              <a:rPr lang="en-US" dirty="0"/>
              <a:t>is called upon to pay to WESCO. As per </a:t>
            </a:r>
            <a:r>
              <a:rPr lang="en-US" dirty="0" smtClean="0"/>
              <a:t>the Appellant </a:t>
            </a:r>
            <a:r>
              <a:rPr lang="en-US" dirty="0"/>
              <a:t>no such CSS is payable and the PPA which </a:t>
            </a:r>
            <a:r>
              <a:rPr lang="en-US" dirty="0" smtClean="0"/>
              <a:t>was submitted </a:t>
            </a:r>
            <a:r>
              <a:rPr lang="en-US" dirty="0"/>
              <a:t>by the Appellant to the State Commission </a:t>
            </a:r>
            <a:r>
              <a:rPr lang="en-US" dirty="0" smtClean="0"/>
              <a:t>for approval</a:t>
            </a:r>
            <a:r>
              <a:rPr lang="en-US" dirty="0"/>
              <a:t>, should have been accorded due approval by </a:t>
            </a:r>
            <a:r>
              <a:rPr lang="en-US" dirty="0" smtClean="0"/>
              <a:t>the State </a:t>
            </a:r>
            <a:r>
              <a:rPr lang="en-US" dirty="0"/>
              <a:t>Commission.</a:t>
            </a:r>
          </a:p>
        </p:txBody>
      </p:sp>
      <p:sp>
        <p:nvSpPr>
          <p:cNvPr id="5" name="Date Placeholder 4"/>
          <p:cNvSpPr>
            <a:spLocks noGrp="1"/>
          </p:cNvSpPr>
          <p:nvPr>
            <p:ph type="dt" sz="half" idx="10"/>
          </p:nvPr>
        </p:nvSpPr>
        <p:spPr/>
        <p:txBody>
          <a:bodyPr/>
          <a:lstStyle/>
          <a:p>
            <a:fld id="{3F5A2F73-2CE3-4701-9E6D-6465A4B3EDF0}"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217</a:t>
            </a:fld>
            <a:endParaRPr lang="en-US"/>
          </a:p>
        </p:txBody>
      </p:sp>
    </p:spTree>
  </p:cSld>
  <p:clrMapOvr>
    <a:masterClrMapping/>
  </p:clrMapOvr>
  <p:timing>
    <p:tnLst>
      <p:par>
        <p:cTn id="1" dur="indefinite" restart="never" nodeType="tmRoot"/>
      </p:par>
    </p:tnLst>
  </p:timing>
</p:sld>
</file>

<file path=ppt/slides/slide2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C00000"/>
                </a:solidFill>
                <a:latin typeface="Algerian" pitchFamily="82" charset="0"/>
              </a:rPr>
              <a:t>CSS: Its Rationale</a:t>
            </a:r>
          </a:p>
        </p:txBody>
      </p:sp>
      <p:sp>
        <p:nvSpPr>
          <p:cNvPr id="3" name="Content Placeholder 2"/>
          <p:cNvSpPr>
            <a:spLocks noGrp="1"/>
          </p:cNvSpPr>
          <p:nvPr>
            <p:ph idx="1"/>
          </p:nvPr>
        </p:nvSpPr>
        <p:spPr>
          <a:xfrm>
            <a:off x="457200" y="1600200"/>
            <a:ext cx="8229600" cy="5105400"/>
          </a:xfrm>
        </p:spPr>
        <p:txBody>
          <a:bodyPr>
            <a:normAutofit fontScale="85000" lnSpcReduction="10000"/>
          </a:bodyPr>
          <a:lstStyle/>
          <a:p>
            <a:pPr algn="just"/>
            <a:r>
              <a:rPr lang="en-US" dirty="0"/>
              <a:t>25. The issue of open access surcharge is very crucial and implementation of the provision of open access depends on judicious determination of surcharge by the State Commissions. There are two aspects to the concept of surcharge – one, the cross-subsidy surcharge i.e. the surcharge meant to take care of the requirements of current levels of cross-subsidy, and the other, the additional surcharge to meet the fixed cost of the distribution licensee arising out of his obligation to supply. The presumption, normally is that generally the bulk consumers would avail of open access, who also pay at relatively higher rates. As such, their exit would necessarily have adverse effect on the finances of the existing licensee, primarily on two counts – one, on its ability to cross-</a:t>
            </a:r>
            <a:r>
              <a:rPr lang="en-US" dirty="0" err="1"/>
              <a:t>subsidise</a:t>
            </a:r>
            <a:r>
              <a:rPr lang="en-US" dirty="0"/>
              <a:t> the vulnerable sections of society and the other, in terms of recovery of the fixed cost such licensee might have incurred as part of his obligation to supply electricity to that consumer on demand (stranded costs). The mechanism of surcharge is meant to compensate the licensee for both these aspects.  </a:t>
            </a:r>
          </a:p>
          <a:p>
            <a:endParaRPr lang="en-US" dirty="0"/>
          </a:p>
        </p:txBody>
      </p:sp>
      <p:sp>
        <p:nvSpPr>
          <p:cNvPr id="5" name="Date Placeholder 4"/>
          <p:cNvSpPr>
            <a:spLocks noGrp="1"/>
          </p:cNvSpPr>
          <p:nvPr>
            <p:ph type="dt" sz="half" idx="10"/>
          </p:nvPr>
        </p:nvSpPr>
        <p:spPr/>
        <p:txBody>
          <a:bodyPr/>
          <a:lstStyle/>
          <a:p>
            <a:fld id="{42705B7E-0A38-4565-9407-A3040F8291DE}"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218</a:t>
            </a:fld>
            <a:endParaRPr lang="en-US"/>
          </a:p>
        </p:txBody>
      </p:sp>
    </p:spTree>
  </p:cSld>
  <p:clrMapOvr>
    <a:masterClrMapping/>
  </p:clrMapOvr>
  <p:transition/>
  <p:timing>
    <p:tnLst>
      <p:par>
        <p:cTn id="1" dur="indefinite" restart="never" nodeType="tmRoot"/>
      </p:par>
    </p:tnLst>
  </p:timing>
</p:sld>
</file>

<file path=ppt/slides/slide2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CSS: Its Rationale</a:t>
            </a:r>
            <a:endParaRPr lang="en-US" dirty="0"/>
          </a:p>
        </p:txBody>
      </p:sp>
      <p:sp>
        <p:nvSpPr>
          <p:cNvPr id="3" name="Content Placeholder 2"/>
          <p:cNvSpPr>
            <a:spLocks noGrp="1"/>
          </p:cNvSpPr>
          <p:nvPr>
            <p:ph idx="1"/>
          </p:nvPr>
        </p:nvSpPr>
        <p:spPr/>
        <p:txBody>
          <a:bodyPr>
            <a:normAutofit lnSpcReduction="10000"/>
          </a:bodyPr>
          <a:lstStyle/>
          <a:p>
            <a:pPr algn="just"/>
            <a:r>
              <a:rPr lang="en-US" dirty="0"/>
              <a:t>In nutshell, CSS is a compensation to the distribution licensee irrespective of the fact whether its line is used or not, in view of the fact that, but for the open access the consumer would pay tariff applicable for supply which would include an element of cross subsidy surcharge on certain other categories of consumers. What is important is that a consumer situated in an area is bound to contribute to subsidizing a low and consumer if he falls in the category of subsidizing consumer. </a:t>
            </a:r>
            <a:endParaRPr lang="en-US" dirty="0" smtClean="0"/>
          </a:p>
          <a:p>
            <a:r>
              <a:rPr lang="en-US" dirty="0"/>
              <a:t>A </a:t>
            </a:r>
            <a:r>
              <a:rPr lang="en-US" dirty="0" err="1"/>
              <a:t>fortiorari</a:t>
            </a:r>
            <a:r>
              <a:rPr lang="en-US" dirty="0"/>
              <a:t>, even a licensee </a:t>
            </a:r>
            <a:r>
              <a:rPr lang="en-US" dirty="0" smtClean="0"/>
              <a:t>which purchases </a:t>
            </a:r>
            <a:r>
              <a:rPr lang="en-US" dirty="0"/>
              <a:t>electricity for its own consumption either </a:t>
            </a:r>
            <a:r>
              <a:rPr lang="en-US" dirty="0" smtClean="0"/>
              <a:t>through a </a:t>
            </a:r>
            <a:r>
              <a:rPr lang="en-US" dirty="0"/>
              <a:t>“dedicated transmission line” or through “open </a:t>
            </a:r>
            <a:r>
              <a:rPr lang="en-US" dirty="0" smtClean="0"/>
              <a:t>access” would </a:t>
            </a:r>
            <a:r>
              <a:rPr lang="en-US" dirty="0"/>
              <a:t>be liable to pay Cross Subsidy Surcharge under </a:t>
            </a:r>
            <a:r>
              <a:rPr lang="en-US" dirty="0" smtClean="0"/>
              <a:t>the Act</a:t>
            </a:r>
            <a:r>
              <a:rPr lang="en-US" dirty="0"/>
              <a:t>.</a:t>
            </a:r>
          </a:p>
        </p:txBody>
      </p:sp>
      <p:sp>
        <p:nvSpPr>
          <p:cNvPr id="5" name="Date Placeholder 4"/>
          <p:cNvSpPr>
            <a:spLocks noGrp="1"/>
          </p:cNvSpPr>
          <p:nvPr>
            <p:ph type="dt" sz="half" idx="10"/>
          </p:nvPr>
        </p:nvSpPr>
        <p:spPr/>
        <p:txBody>
          <a:bodyPr/>
          <a:lstStyle/>
          <a:p>
            <a:fld id="{16AC1349-E65B-41CE-BECF-9E8ACC1714DA}"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219</a:t>
            </a:fld>
            <a:endParaRPr lang="en-US"/>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200" dirty="0" smtClean="0">
                <a:solidFill>
                  <a:srgbClr val="C00000"/>
                </a:solidFill>
                <a:latin typeface="Algerian" pitchFamily="82" charset="0"/>
              </a:rPr>
              <a:t>Observation and Ratio</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295400"/>
            <a:ext cx="8229600" cy="4830763"/>
          </a:xfrm>
        </p:spPr>
        <p:txBody>
          <a:bodyPr>
            <a:normAutofit/>
          </a:bodyPr>
          <a:lstStyle/>
          <a:p>
            <a:pPr algn="just"/>
            <a:r>
              <a:rPr lang="en-US" dirty="0" smtClean="0"/>
              <a:t>“It may further be said here that there is no rationale for declining to allow depreciation for assets acquired out of the APDRP grant because depreciation is a source of funding required for </a:t>
            </a:r>
            <a:r>
              <a:rPr lang="en-US" b="1" dirty="0" smtClean="0"/>
              <a:t>replacement</a:t>
            </a:r>
            <a:r>
              <a:rPr lang="en-US" dirty="0" smtClean="0"/>
              <a:t> </a:t>
            </a:r>
            <a:r>
              <a:rPr lang="en-US" b="1" dirty="0" smtClean="0"/>
              <a:t>of</a:t>
            </a:r>
            <a:r>
              <a:rPr lang="en-US" dirty="0" smtClean="0"/>
              <a:t> </a:t>
            </a:r>
            <a:r>
              <a:rPr lang="en-US" b="1" dirty="0" smtClean="0"/>
              <a:t>assets</a:t>
            </a:r>
            <a:r>
              <a:rPr lang="en-US" dirty="0" smtClean="0"/>
              <a:t>. </a:t>
            </a:r>
            <a:r>
              <a:rPr lang="en-US" b="1" u="sng" dirty="0" smtClean="0">
                <a:solidFill>
                  <a:srgbClr val="FF0000"/>
                </a:solidFill>
              </a:rPr>
              <a:t>Therefore, unless the Commission is able to say that APDRP grant will be available every year and there is no need to create funds for replacement of such assets, it cannot say that no depreciation on such asset may be given.” </a:t>
            </a:r>
          </a:p>
          <a:p>
            <a:pPr algn="just"/>
            <a:endParaRPr lang="en-US" b="1" u="sng" dirty="0" smtClean="0"/>
          </a:p>
          <a:p>
            <a:pPr algn="just"/>
            <a:r>
              <a:rPr lang="en-US" b="1" dirty="0" smtClean="0">
                <a:solidFill>
                  <a:srgbClr val="C00000"/>
                </a:solidFill>
              </a:rPr>
              <a:t>Ratio: Depreciation is permissible on grant.</a:t>
            </a:r>
            <a:endParaRPr lang="en-US" b="1" dirty="0">
              <a:solidFill>
                <a:srgbClr val="C00000"/>
              </a:solidFill>
            </a:endParaRPr>
          </a:p>
        </p:txBody>
      </p:sp>
      <p:sp>
        <p:nvSpPr>
          <p:cNvPr id="4" name="Date Placeholder 3"/>
          <p:cNvSpPr>
            <a:spLocks noGrp="1"/>
          </p:cNvSpPr>
          <p:nvPr>
            <p:ph type="dt" sz="half" idx="10"/>
          </p:nvPr>
        </p:nvSpPr>
        <p:spPr/>
        <p:txBody>
          <a:bodyPr/>
          <a:lstStyle/>
          <a:p>
            <a:fld id="{AB8A5796-9B15-464E-B1AF-EE4AB843BFFC}"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22</a:t>
            </a:fld>
            <a:endParaRPr lang="en-US"/>
          </a:p>
        </p:txBody>
      </p:sp>
    </p:spTree>
    <p:extLst>
      <p:ext uri="{BB962C8B-B14F-4D97-AF65-F5344CB8AC3E}">
        <p14:creationId xmlns:p14="http://schemas.microsoft.com/office/powerpoint/2010/main" val="1987643167"/>
      </p:ext>
    </p:extLst>
  </p:cSld>
  <p:clrMapOvr>
    <a:masterClrMapping/>
  </p:clrMapOvr>
  <p:transition/>
</p:sld>
</file>

<file path=ppt/slides/slide2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600" dirty="0">
                <a:solidFill>
                  <a:srgbClr val="C00000"/>
                </a:solidFill>
                <a:latin typeface="Algerian" pitchFamily="82" charset="0"/>
              </a:rPr>
              <a:t>Application of the CSS Principle</a:t>
            </a:r>
          </a:p>
        </p:txBody>
      </p:sp>
      <p:sp>
        <p:nvSpPr>
          <p:cNvPr id="3" name="Content Placeholder 2"/>
          <p:cNvSpPr>
            <a:spLocks noGrp="1"/>
          </p:cNvSpPr>
          <p:nvPr>
            <p:ph idx="1"/>
          </p:nvPr>
        </p:nvSpPr>
        <p:spPr>
          <a:xfrm>
            <a:off x="457200" y="1143000"/>
            <a:ext cx="8229600" cy="5715000"/>
          </a:xfrm>
        </p:spPr>
        <p:txBody>
          <a:bodyPr>
            <a:normAutofit fontScale="92500"/>
          </a:bodyPr>
          <a:lstStyle/>
          <a:p>
            <a:pPr algn="just"/>
            <a:r>
              <a:rPr lang="en-US" dirty="0"/>
              <a:t>In the present case, admittedly, the Appellant (which happens to be the operator of an SEZ) is situate within the area of supply of WESCO. It is seeking to procure its entire requirement of electricity from </a:t>
            </a:r>
            <a:r>
              <a:rPr lang="en-US" dirty="0" err="1"/>
              <a:t>Sterlite</a:t>
            </a:r>
            <a:r>
              <a:rPr lang="en-US" dirty="0"/>
              <a:t> (an Independent Power Producer (“IPP”) (which at the relevant time was a sister concern under the same management) and thereby is seeking to denude WESCO of the Cross Subsidy that WESCO would otherwise have got from it if WESCO were to supply electricity to the Appellant. </a:t>
            </a:r>
            <a:endParaRPr lang="en-US" dirty="0" smtClean="0"/>
          </a:p>
          <a:p>
            <a:pPr algn="just"/>
            <a:r>
              <a:rPr lang="en-US" dirty="0" smtClean="0"/>
              <a:t>In </a:t>
            </a:r>
            <a:r>
              <a:rPr lang="en-US" dirty="0"/>
              <a:t>order to be liable to pay cross subsidy surcharge to a distribution licensee, it is necessary that such distribution licensee must be a distribution licensee in respect of the area where the consumer is situated and it is not necessary that such consumer should be connected only to such distribution licensee but it would suffice if it is a “consumer” within the aforesaid definition. </a:t>
            </a:r>
          </a:p>
          <a:p>
            <a:endParaRPr lang="en-US" dirty="0"/>
          </a:p>
        </p:txBody>
      </p:sp>
      <p:sp>
        <p:nvSpPr>
          <p:cNvPr id="5" name="Date Placeholder 4"/>
          <p:cNvSpPr>
            <a:spLocks noGrp="1"/>
          </p:cNvSpPr>
          <p:nvPr>
            <p:ph type="dt" sz="half" idx="10"/>
          </p:nvPr>
        </p:nvSpPr>
        <p:spPr/>
        <p:txBody>
          <a:bodyPr/>
          <a:lstStyle/>
          <a:p>
            <a:fld id="{941075EB-1878-4D84-BB07-3E35B230A5B3}"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220</a:t>
            </a:fld>
            <a:endParaRPr lang="en-US"/>
          </a:p>
        </p:txBody>
      </p:sp>
    </p:spTree>
  </p:cSld>
  <p:clrMapOvr>
    <a:masterClrMapping/>
  </p:clrMapOvr>
  <p:transition/>
  <p:timing>
    <p:tnLst>
      <p:par>
        <p:cTn id="1" dur="indefinite" restart="never" nodeType="tmRoot"/>
      </p:par>
    </p:tnLst>
  </p:timing>
</p:sld>
</file>

<file path=ppt/slides/slide2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4000" dirty="0" smtClean="0">
                <a:solidFill>
                  <a:srgbClr val="C00000"/>
                </a:solidFill>
                <a:latin typeface="Algerian" pitchFamily="82" charset="0"/>
              </a:rPr>
              <a:t>Nature of the line supplying power to Appellant</a:t>
            </a:r>
            <a:endParaRPr lang="en-US" sz="4000" dirty="0">
              <a:solidFill>
                <a:srgbClr val="C00000"/>
              </a:solidFill>
              <a:latin typeface="Algerian" pitchFamily="82" charset="0"/>
            </a:endParaRPr>
          </a:p>
        </p:txBody>
      </p:sp>
      <p:sp>
        <p:nvSpPr>
          <p:cNvPr id="3" name="Content Placeholder 2"/>
          <p:cNvSpPr>
            <a:spLocks noGrp="1"/>
          </p:cNvSpPr>
          <p:nvPr>
            <p:ph idx="1"/>
          </p:nvPr>
        </p:nvSpPr>
        <p:spPr/>
        <p:txBody>
          <a:bodyPr>
            <a:normAutofit/>
          </a:bodyPr>
          <a:lstStyle/>
          <a:p>
            <a:pPr algn="just"/>
            <a:r>
              <a:rPr lang="en-US" dirty="0" smtClean="0"/>
              <a:t>The Appellant contended that they are not using the distribution system of the distribution licensee. They are receiving power at 200 kV directly from the generator over a 200 kV line constructed and owned by them.</a:t>
            </a:r>
          </a:p>
          <a:p>
            <a:pPr algn="just"/>
            <a:r>
              <a:rPr lang="en-US" dirty="0" smtClean="0"/>
              <a:t>After analyzing the arrangement for </a:t>
            </a:r>
            <a:r>
              <a:rPr lang="en-US" dirty="0" err="1" smtClean="0"/>
              <a:t>receving</a:t>
            </a:r>
            <a:r>
              <a:rPr lang="en-US" dirty="0" smtClean="0"/>
              <a:t> supply and referring to Regulation 27 of OERC (Conditions of Supply Code) 2004, Rule 4 of Electricity Rules 2005, Section 2(19) and Section 2(72) the Supreme Court held that  the line would be deemed to be part of Distribution System of the Distribution Licensee. </a:t>
            </a:r>
            <a:endParaRPr lang="en-US" dirty="0"/>
          </a:p>
        </p:txBody>
      </p:sp>
      <p:sp>
        <p:nvSpPr>
          <p:cNvPr id="5" name="Date Placeholder 4"/>
          <p:cNvSpPr>
            <a:spLocks noGrp="1"/>
          </p:cNvSpPr>
          <p:nvPr>
            <p:ph type="dt" sz="half" idx="10"/>
          </p:nvPr>
        </p:nvSpPr>
        <p:spPr/>
        <p:txBody>
          <a:bodyPr/>
          <a:lstStyle/>
          <a:p>
            <a:fld id="{D80B8A28-9F77-4D85-96B4-D6DF25AD3FC2}"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221</a:t>
            </a:fld>
            <a:endParaRPr lang="en-US"/>
          </a:p>
        </p:txBody>
      </p:sp>
    </p:spTree>
  </p:cSld>
  <p:clrMapOvr>
    <a:masterClrMapping/>
  </p:clrMapOvr>
  <p:transition/>
  <p:timing>
    <p:tnLst>
      <p:par>
        <p:cTn id="1" dur="indefinite" restart="never" nodeType="tmRoot"/>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Autofit/>
          </a:bodyPr>
          <a:lstStyle/>
          <a:p>
            <a:r>
              <a:rPr lang="en-US" sz="2800" dirty="0">
                <a:solidFill>
                  <a:srgbClr val="C00000"/>
                </a:solidFill>
                <a:latin typeface="Algerian" pitchFamily="82" charset="0"/>
              </a:rPr>
              <a:t>Appellant deemed distribution </a:t>
            </a:r>
            <a:r>
              <a:rPr lang="en-US" sz="2800" dirty="0" smtClean="0">
                <a:solidFill>
                  <a:srgbClr val="C00000"/>
                </a:solidFill>
                <a:latin typeface="Algerian" pitchFamily="82" charset="0"/>
              </a:rPr>
              <a:t>Licensee</a:t>
            </a:r>
            <a:r>
              <a:rPr lang="en-US" sz="2800" dirty="0">
                <a:solidFill>
                  <a:srgbClr val="C00000"/>
                </a:solidFill>
                <a:latin typeface="Algerian" pitchFamily="82" charset="0"/>
              </a:rPr>
              <a:t>?</a:t>
            </a:r>
          </a:p>
        </p:txBody>
      </p:sp>
      <p:sp>
        <p:nvSpPr>
          <p:cNvPr id="3" name="Content Placeholder 2"/>
          <p:cNvSpPr>
            <a:spLocks noGrp="1"/>
          </p:cNvSpPr>
          <p:nvPr>
            <p:ph idx="1"/>
          </p:nvPr>
        </p:nvSpPr>
        <p:spPr>
          <a:xfrm>
            <a:off x="0" y="1143000"/>
            <a:ext cx="8686800" cy="5715000"/>
          </a:xfrm>
        </p:spPr>
        <p:txBody>
          <a:bodyPr>
            <a:normAutofit fontScale="55000" lnSpcReduction="20000"/>
          </a:bodyPr>
          <a:lstStyle/>
          <a:p>
            <a:pPr algn="just"/>
            <a:r>
              <a:rPr lang="en-US" sz="3800" dirty="0" smtClean="0"/>
              <a:t>After </a:t>
            </a:r>
            <a:r>
              <a:rPr lang="en-US" sz="3800" dirty="0" err="1" smtClean="0"/>
              <a:t>carrieng</a:t>
            </a:r>
            <a:r>
              <a:rPr lang="en-US" sz="3800" dirty="0" smtClean="0"/>
              <a:t> out detailed analysis of various provisions of the SEZ Act 2005, Electricity Act 2003, Govt. of India Notifications dated 3.3.2010 amending the Section 14 of EA 2003 by inserting clause 14(b) and notification dated 21.3.2012 clarifying that all other provisions of EA 2003 would be applicable to SEZ developer and findings of APETL, </a:t>
            </a:r>
            <a:r>
              <a:rPr lang="en-US" sz="3800" dirty="0"/>
              <a:t>t</a:t>
            </a:r>
            <a:r>
              <a:rPr lang="en-US" sz="3800" dirty="0" smtClean="0"/>
              <a:t>he Supreme Court concurred with judgment of the APTEL and held as under:</a:t>
            </a:r>
          </a:p>
          <a:p>
            <a:pPr algn="just"/>
            <a:endParaRPr lang="en-US" sz="3800" dirty="0" smtClean="0"/>
          </a:p>
          <a:p>
            <a:pPr algn="just"/>
            <a:r>
              <a:rPr lang="en-US" sz="3800" dirty="0" smtClean="0"/>
              <a:t>No </a:t>
            </a:r>
            <a:r>
              <a:rPr lang="en-US" sz="3800" dirty="0"/>
              <a:t>doubt by virtue of the status of a developer in the SEZ area, the Appellant is also treated as deemed Distribution Licensee. However with this, it only gets exemption from specifically applying for licence under Section 14 of the Act. In order to avail further benefits under the Act, the Appellant is also required to show that it is in fact having distribution system and has number of consumers to whom it is supplying the electricity. That is not the case here. For its own plant only, it is getting the electricity from </a:t>
            </a:r>
            <a:r>
              <a:rPr lang="en-US" sz="3800" dirty="0" err="1"/>
              <a:t>Sterlite</a:t>
            </a:r>
            <a:r>
              <a:rPr lang="en-US" sz="3800" dirty="0"/>
              <a:t> Ltd. for which it has entered into PPA. </a:t>
            </a:r>
          </a:p>
          <a:p>
            <a:pPr>
              <a:buNone/>
            </a:pPr>
            <a:r>
              <a:rPr lang="en-US" dirty="0" smtClean="0"/>
              <a:t> </a:t>
            </a:r>
            <a:endParaRPr lang="en-US" dirty="0"/>
          </a:p>
        </p:txBody>
      </p:sp>
      <p:sp>
        <p:nvSpPr>
          <p:cNvPr id="5" name="Date Placeholder 4"/>
          <p:cNvSpPr>
            <a:spLocks noGrp="1"/>
          </p:cNvSpPr>
          <p:nvPr>
            <p:ph type="dt" sz="half" idx="10"/>
          </p:nvPr>
        </p:nvSpPr>
        <p:spPr/>
        <p:txBody>
          <a:bodyPr/>
          <a:lstStyle/>
          <a:p>
            <a:fld id="{198F776F-9F56-4152-BB75-654C490B4383}"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222</a:t>
            </a:fld>
            <a:endParaRPr lang="en-US"/>
          </a:p>
        </p:txBody>
      </p:sp>
    </p:spTree>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15962"/>
          </a:xfrm>
        </p:spPr>
        <p:txBody>
          <a:bodyPr/>
          <a:lstStyle/>
          <a:p>
            <a:r>
              <a:rPr lang="en-US" dirty="0" smtClean="0">
                <a:solidFill>
                  <a:srgbClr val="C00000"/>
                </a:solidFill>
                <a:latin typeface="Algerian" pitchFamily="82" charset="0"/>
              </a:rPr>
              <a:t>Ratios of the case</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219200"/>
            <a:ext cx="7467600" cy="5254752"/>
          </a:xfrm>
        </p:spPr>
        <p:txBody>
          <a:bodyPr>
            <a:normAutofit/>
          </a:bodyPr>
          <a:lstStyle/>
          <a:p>
            <a:r>
              <a:rPr lang="en-US" dirty="0" smtClean="0"/>
              <a:t>Following ratios emerges from the decision of the Supreme Court in this case:</a:t>
            </a:r>
          </a:p>
          <a:p>
            <a:pPr lvl="1"/>
            <a:r>
              <a:rPr lang="en-US" dirty="0" smtClean="0"/>
              <a:t>Supply of Electricity to consumers is must to be a distribution licensee.</a:t>
            </a:r>
          </a:p>
          <a:p>
            <a:pPr lvl="1"/>
            <a:r>
              <a:rPr lang="en-US" dirty="0" smtClean="0"/>
              <a:t>Where a distribution licensee is not </a:t>
            </a:r>
            <a:r>
              <a:rPr lang="en-US" dirty="0" err="1" smtClean="0"/>
              <a:t>suplying</a:t>
            </a:r>
            <a:r>
              <a:rPr lang="en-US" dirty="0" smtClean="0"/>
              <a:t> power to any other consumer but receiving power for its own consumption such a licensee is a consumer.</a:t>
            </a:r>
          </a:p>
          <a:p>
            <a:pPr lvl="1"/>
            <a:r>
              <a:rPr lang="en-US" dirty="0" smtClean="0"/>
              <a:t>CSS is compensatory charge and payable by any consumer to the distribution licensee.</a:t>
            </a:r>
          </a:p>
          <a:p>
            <a:pPr lvl="1"/>
            <a:r>
              <a:rPr lang="en-US" dirty="0" smtClean="0"/>
              <a:t>The line, irrespective of voltage and the who paid the cost of such line,  connecting to the consumers premises is a part of distribution system of the distribution licensee</a:t>
            </a:r>
            <a:endParaRPr lang="en-US" dirty="0"/>
          </a:p>
        </p:txBody>
      </p:sp>
      <p:sp>
        <p:nvSpPr>
          <p:cNvPr id="5" name="Date Placeholder 4"/>
          <p:cNvSpPr>
            <a:spLocks noGrp="1"/>
          </p:cNvSpPr>
          <p:nvPr>
            <p:ph type="dt" sz="half" idx="10"/>
          </p:nvPr>
        </p:nvSpPr>
        <p:spPr/>
        <p:txBody>
          <a:bodyPr/>
          <a:lstStyle/>
          <a:p>
            <a:fld id="{037449B2-FE51-4530-A51C-69B4E9238CA9}"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223</a:t>
            </a:fld>
            <a:endParaRPr lang="en-US"/>
          </a:p>
        </p:txBody>
      </p:sp>
    </p:spTree>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 y="228600"/>
            <a:ext cx="8077200" cy="4525963"/>
          </a:xfrm>
        </p:spPr>
        <p:txBody>
          <a:bodyPr/>
          <a:lstStyle/>
          <a:p>
            <a:pPr algn="ctr">
              <a:buNone/>
            </a:pPr>
            <a:r>
              <a:rPr lang="en-US" sz="3200" dirty="0" smtClean="0">
                <a:solidFill>
                  <a:srgbClr val="C00000"/>
                </a:solidFill>
                <a:latin typeface="Algerian" pitchFamily="82" charset="0"/>
              </a:rPr>
              <a:t>Punjab State power Corporation Ltd</a:t>
            </a:r>
          </a:p>
          <a:p>
            <a:pPr algn="ctr">
              <a:buNone/>
            </a:pPr>
            <a:r>
              <a:rPr lang="en-US" sz="3200" dirty="0" smtClean="0">
                <a:solidFill>
                  <a:srgbClr val="C00000"/>
                </a:solidFill>
                <a:latin typeface="Algerian" pitchFamily="82" charset="0"/>
              </a:rPr>
              <a:t>Vs </a:t>
            </a:r>
          </a:p>
          <a:p>
            <a:pPr algn="ctr">
              <a:buNone/>
            </a:pPr>
            <a:r>
              <a:rPr lang="en-US" sz="3200" dirty="0" smtClean="0">
                <a:solidFill>
                  <a:srgbClr val="C00000"/>
                </a:solidFill>
                <a:latin typeface="Algerian" pitchFamily="82" charset="0"/>
              </a:rPr>
              <a:t>Punjab State ERC </a:t>
            </a:r>
          </a:p>
          <a:p>
            <a:pPr>
              <a:buNone/>
            </a:pPr>
            <a:r>
              <a:rPr lang="en-US" sz="2800" dirty="0" smtClean="0"/>
              <a:t>Bench: 	</a:t>
            </a:r>
            <a:r>
              <a:rPr lang="en-US" sz="2800" dirty="0" err="1" smtClean="0"/>
              <a:t>Ranjan</a:t>
            </a:r>
            <a:r>
              <a:rPr lang="en-US" sz="2800" dirty="0" smtClean="0"/>
              <a:t> </a:t>
            </a:r>
            <a:r>
              <a:rPr lang="en-US" sz="2800" dirty="0" err="1" smtClean="0"/>
              <a:t>Gogoi</a:t>
            </a:r>
            <a:endParaRPr lang="en-US" sz="2800" dirty="0" smtClean="0"/>
          </a:p>
          <a:p>
            <a:pPr>
              <a:buNone/>
            </a:pPr>
            <a:r>
              <a:rPr lang="en-US" sz="2800" dirty="0" smtClean="0"/>
              <a:t>			R K </a:t>
            </a:r>
            <a:r>
              <a:rPr lang="en-US" sz="2800" dirty="0" err="1" smtClean="0"/>
              <a:t>Aggarwal</a:t>
            </a:r>
            <a:endParaRPr lang="en-US" sz="2800" dirty="0" smtClean="0"/>
          </a:p>
          <a:p>
            <a:pPr>
              <a:buNone/>
            </a:pPr>
            <a:endParaRPr lang="en-US" sz="2800" dirty="0" smtClean="0"/>
          </a:p>
          <a:p>
            <a:pPr>
              <a:buNone/>
            </a:pPr>
            <a:r>
              <a:rPr lang="en-US" sz="2800" dirty="0" smtClean="0"/>
              <a:t>	Date: 	10.2.2015</a:t>
            </a:r>
          </a:p>
          <a:p>
            <a:pPr lvl="6"/>
            <a:endParaRPr lang="en-US" sz="2000" dirty="0" smtClean="0"/>
          </a:p>
          <a:p>
            <a:pPr lvl="6"/>
            <a:endParaRPr lang="en-US" sz="2000" dirty="0"/>
          </a:p>
        </p:txBody>
      </p:sp>
      <p:sp>
        <p:nvSpPr>
          <p:cNvPr id="5" name="Date Placeholder 4"/>
          <p:cNvSpPr>
            <a:spLocks noGrp="1"/>
          </p:cNvSpPr>
          <p:nvPr>
            <p:ph type="dt" sz="half" idx="10"/>
          </p:nvPr>
        </p:nvSpPr>
        <p:spPr/>
        <p:txBody>
          <a:bodyPr/>
          <a:lstStyle/>
          <a:p>
            <a:fld id="{D27839B0-B554-4511-9F71-F20B0BD33475}"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224</a:t>
            </a:fld>
            <a:endParaRPr lang="en-US"/>
          </a:p>
        </p:txBody>
      </p:sp>
    </p:spTree>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solidFill>
                  <a:srgbClr val="C00000"/>
                </a:solidFill>
                <a:latin typeface="Algerian" pitchFamily="82" charset="0"/>
              </a:rPr>
              <a:t>Facts</a:t>
            </a:r>
            <a:endParaRPr lang="en-US" sz="3600" dirty="0">
              <a:solidFill>
                <a:srgbClr val="C00000"/>
              </a:solidFill>
              <a:latin typeface="Algerian" pitchFamily="82" charset="0"/>
            </a:endParaRPr>
          </a:p>
        </p:txBody>
      </p:sp>
      <p:sp>
        <p:nvSpPr>
          <p:cNvPr id="3" name="Content Placeholder 2"/>
          <p:cNvSpPr>
            <a:spLocks noGrp="1"/>
          </p:cNvSpPr>
          <p:nvPr>
            <p:ph idx="1"/>
          </p:nvPr>
        </p:nvSpPr>
        <p:spPr>
          <a:xfrm>
            <a:off x="457200" y="1600200"/>
            <a:ext cx="8229600" cy="5105400"/>
          </a:xfrm>
        </p:spPr>
        <p:txBody>
          <a:bodyPr>
            <a:normAutofit fontScale="92500"/>
          </a:bodyPr>
          <a:lstStyle/>
          <a:p>
            <a:r>
              <a:rPr lang="en-GB" dirty="0" smtClean="0"/>
              <a:t>The Commission while considering the fixation of tariffs for the years 2004-2005 and 2005-2006 based its determination on the average cost of supply which plainly is to be worked out by taking into account the total volume of electricity produced and the total cost incurred in such production.</a:t>
            </a:r>
          </a:p>
          <a:p>
            <a:r>
              <a:rPr lang="en-GB" dirty="0" smtClean="0"/>
              <a:t>The industrial consumers in the appeal before the Tribunal contended that the cost of supply should be the voltage cost of supply, namely, the cost at which the consumer receives electricity at a particular voltage as a higher voltage would mean a lower price on account of lesser amount of distribution losses. As the industrial consumer receives supply of electricity at a high voltage, the average cost of supply, according to the industrial consumers, were to their detriment and was thus not contemplated under the Act. </a:t>
            </a:r>
            <a:endParaRPr lang="en-US" dirty="0"/>
          </a:p>
        </p:txBody>
      </p:sp>
      <p:sp>
        <p:nvSpPr>
          <p:cNvPr id="5" name="Date Placeholder 4"/>
          <p:cNvSpPr>
            <a:spLocks noGrp="1"/>
          </p:cNvSpPr>
          <p:nvPr>
            <p:ph type="dt" sz="half" idx="10"/>
          </p:nvPr>
        </p:nvSpPr>
        <p:spPr/>
        <p:txBody>
          <a:bodyPr/>
          <a:lstStyle/>
          <a:p>
            <a:fld id="{809A7D71-145B-43DB-9FF1-5D69851FCD67}"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225</a:t>
            </a:fld>
            <a:endParaRPr lang="en-US"/>
          </a:p>
        </p:txBody>
      </p:sp>
    </p:spTree>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Autofit/>
          </a:bodyPr>
          <a:lstStyle/>
          <a:p>
            <a:r>
              <a:rPr lang="en-US" sz="3600" dirty="0" smtClean="0">
                <a:solidFill>
                  <a:srgbClr val="C00000"/>
                </a:solidFill>
                <a:latin typeface="Algerian" pitchFamily="82" charset="0"/>
              </a:rPr>
              <a:t>Tribunal’s Findings</a:t>
            </a:r>
            <a:endParaRPr lang="en-US" sz="3600" dirty="0"/>
          </a:p>
        </p:txBody>
      </p:sp>
      <p:sp>
        <p:nvSpPr>
          <p:cNvPr id="3" name="Content Placeholder 2"/>
          <p:cNvSpPr>
            <a:spLocks noGrp="1"/>
          </p:cNvSpPr>
          <p:nvPr>
            <p:ph idx="1"/>
          </p:nvPr>
        </p:nvSpPr>
        <p:spPr>
          <a:xfrm>
            <a:off x="457200" y="1066800"/>
            <a:ext cx="8458200" cy="5638800"/>
          </a:xfrm>
        </p:spPr>
        <p:txBody>
          <a:bodyPr>
            <a:normAutofit fontScale="62500" lnSpcReduction="20000"/>
          </a:bodyPr>
          <a:lstStyle/>
          <a:p>
            <a:r>
              <a:rPr lang="en-GB" sz="3800" dirty="0" smtClean="0"/>
              <a:t>The Appellate Tribunal on an interpretation of Section 61(g) and 62(3) particularly in the absence of any prefix to the expression “cost of supply” in Section 61(g) took the view that it is more reasonable to advance towards a regime of voltage cost of supply which would provide a more actual/realistic basis for dealing with the issue of cross subsidies. </a:t>
            </a:r>
          </a:p>
          <a:p>
            <a:r>
              <a:rPr lang="en-GB" sz="3800" dirty="0" smtClean="0"/>
              <a:t>As the progress to a regime of voltage cost of supply by reduction/elimination of cross-subsidies is to be gradual, the Appellate Tribunal held that no fault can be found with the determination of the average cost of supply made by the Commission for the financial years in question.</a:t>
            </a:r>
          </a:p>
          <a:p>
            <a:r>
              <a:rPr lang="en-GB" sz="3800" dirty="0" smtClean="0"/>
              <a:t>However, keeping in view what the Tribunal understood to be the ultimate object of the Act it had directed that the relevant data with regard to voltage cost should be laid before the Commission and for the future the Commission would gradually proceed to determine the voltage cost of supply. </a:t>
            </a:r>
          </a:p>
          <a:p>
            <a:pPr algn="just"/>
            <a:endParaRPr lang="en-US" dirty="0"/>
          </a:p>
        </p:txBody>
      </p:sp>
      <p:sp>
        <p:nvSpPr>
          <p:cNvPr id="5" name="Date Placeholder 4"/>
          <p:cNvSpPr>
            <a:spLocks noGrp="1"/>
          </p:cNvSpPr>
          <p:nvPr>
            <p:ph type="dt" sz="half" idx="10"/>
          </p:nvPr>
        </p:nvSpPr>
        <p:spPr/>
        <p:txBody>
          <a:bodyPr/>
          <a:lstStyle/>
          <a:p>
            <a:fld id="{616A1B0B-E10A-4430-BFFC-91C358FA0119}"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226</a:t>
            </a:fld>
            <a:endParaRPr lang="en-US"/>
          </a:p>
        </p:txBody>
      </p:sp>
    </p:spTree>
  </p:cSld>
  <p:clrMapOvr>
    <a:masterClrMapping/>
  </p:clrMapOvr>
  <p:transition/>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533400"/>
          </a:xfrm>
        </p:spPr>
        <p:txBody>
          <a:bodyPr>
            <a:normAutofit fontScale="90000"/>
          </a:bodyPr>
          <a:lstStyle/>
          <a:p>
            <a:r>
              <a:rPr lang="en-GB" dirty="0" smtClean="0">
                <a:solidFill>
                  <a:srgbClr val="C00000"/>
                </a:solidFill>
                <a:latin typeface="Algerian" pitchFamily="82" charset="0"/>
              </a:rPr>
              <a:t>Supreme Court’s Ruling</a:t>
            </a:r>
            <a:endParaRPr lang="en-GB" dirty="0">
              <a:solidFill>
                <a:srgbClr val="C00000"/>
              </a:solidFill>
              <a:latin typeface="Algerian" pitchFamily="82" charset="0"/>
            </a:endParaRPr>
          </a:p>
        </p:txBody>
      </p:sp>
      <p:sp>
        <p:nvSpPr>
          <p:cNvPr id="3" name="Content Placeholder 2"/>
          <p:cNvSpPr>
            <a:spLocks noGrp="1"/>
          </p:cNvSpPr>
          <p:nvPr>
            <p:ph idx="1"/>
          </p:nvPr>
        </p:nvSpPr>
        <p:spPr>
          <a:xfrm>
            <a:off x="457200" y="990600"/>
            <a:ext cx="8229600" cy="5135563"/>
          </a:xfrm>
        </p:spPr>
        <p:txBody>
          <a:bodyPr>
            <a:normAutofit fontScale="92500" lnSpcReduction="10000"/>
          </a:bodyPr>
          <a:lstStyle/>
          <a:p>
            <a:r>
              <a:rPr lang="en-GB" dirty="0" smtClean="0"/>
              <a:t>We have considered the perspective adopted by the learned Appellate Tribunal in seeking an answer to the issue of cost of supply/cross subsidies that had arisen for decision by it. The provisions of the Act and the National Tariff Policy requires determination of tariff to reflect efficient cost of supply based upon factors which would encourage competition, promote efficiency, economical use of resources, good performance and optimum investments. </a:t>
            </a:r>
          </a:p>
          <a:p>
            <a:r>
              <a:rPr lang="en-GB" dirty="0" smtClean="0"/>
              <a:t>Though the practice adopted by many State Commissions and utilities is to consider the average cost of supply it can hardly be doubted that actual costs of supply for each category of consumer would be a more accurate basis for determination of the extent of cross-subsidies that are prevailing so as to reduce the same keeping in mind the provisions of the Act and also the requirement of fairness to each category of consumers. </a:t>
            </a:r>
          </a:p>
          <a:p>
            <a:endParaRPr lang="en-GB" dirty="0"/>
          </a:p>
        </p:txBody>
      </p:sp>
      <p:sp>
        <p:nvSpPr>
          <p:cNvPr id="5" name="Date Placeholder 4"/>
          <p:cNvSpPr>
            <a:spLocks noGrp="1"/>
          </p:cNvSpPr>
          <p:nvPr>
            <p:ph type="dt" sz="half" idx="10"/>
          </p:nvPr>
        </p:nvSpPr>
        <p:spPr/>
        <p:txBody>
          <a:bodyPr/>
          <a:lstStyle/>
          <a:p>
            <a:fld id="{BE79B036-76F9-437A-B0F0-B4EC03C1FF08}"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227</a:t>
            </a:fld>
            <a:endParaRPr lang="en-US"/>
          </a:p>
        </p:txBody>
      </p:sp>
    </p:spTree>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15962"/>
          </a:xfrm>
        </p:spPr>
        <p:txBody>
          <a:bodyPr/>
          <a:lstStyle/>
          <a:p>
            <a:r>
              <a:rPr lang="en-GB" dirty="0" smtClean="0">
                <a:solidFill>
                  <a:srgbClr val="C00000"/>
                </a:solidFill>
                <a:latin typeface="Algerian" pitchFamily="82" charset="0"/>
              </a:rPr>
              <a:t>Supreme Court’s Ruling</a:t>
            </a:r>
            <a:endParaRPr lang="en-GB" dirty="0">
              <a:solidFill>
                <a:srgbClr val="C00000"/>
              </a:solidFill>
              <a:latin typeface="Algerian" pitchFamily="82" charset="0"/>
            </a:endParaRPr>
          </a:p>
        </p:txBody>
      </p:sp>
      <p:sp>
        <p:nvSpPr>
          <p:cNvPr id="3" name="Content Placeholder 2"/>
          <p:cNvSpPr>
            <a:spLocks noGrp="1"/>
          </p:cNvSpPr>
          <p:nvPr>
            <p:ph idx="1"/>
          </p:nvPr>
        </p:nvSpPr>
        <p:spPr>
          <a:xfrm>
            <a:off x="457200" y="1219200"/>
            <a:ext cx="7467600" cy="5254752"/>
          </a:xfrm>
        </p:spPr>
        <p:txBody>
          <a:bodyPr>
            <a:normAutofit fontScale="92500" lnSpcReduction="20000"/>
          </a:bodyPr>
          <a:lstStyle/>
          <a:p>
            <a:r>
              <a:rPr lang="en-GB" dirty="0" smtClean="0"/>
              <a:t>In fact, we will not be wrong in saying that in many a State the departure from average cost of supply to voltage cost has not only commenced but has reached a fairly advanced stage. Moreover, the determination of voltage cost of supply will not run counter to the legislative intent to continue cross subsidies. Such subsidies, consistent with executive policy, can always be reflected in the tariff except that determination of cost of supply on voltage basis would provide a more accurate barometer for identification of the extent of cross subsidies, continuance of which but reduction of the quantum thereof is the avowed legislative policy, at least for the present. </a:t>
            </a:r>
            <a:r>
              <a:rPr lang="en-GB" dirty="0" smtClean="0">
                <a:solidFill>
                  <a:srgbClr val="FF0000"/>
                </a:solidFill>
              </a:rPr>
              <a:t>Viewed from the aforesaid perspective, we do not find any basic infirmity with the directions issued by the Appellate Tribunal requiring the Commission to gradually move away from the principle of average cost of supply to a determination of voltage cost of supply</a:t>
            </a:r>
          </a:p>
          <a:p>
            <a:endParaRPr lang="en-GB" dirty="0"/>
          </a:p>
        </p:txBody>
      </p:sp>
      <p:sp>
        <p:nvSpPr>
          <p:cNvPr id="5" name="Date Placeholder 4"/>
          <p:cNvSpPr>
            <a:spLocks noGrp="1"/>
          </p:cNvSpPr>
          <p:nvPr>
            <p:ph type="dt" sz="half" idx="10"/>
          </p:nvPr>
        </p:nvSpPr>
        <p:spPr/>
        <p:txBody>
          <a:bodyPr/>
          <a:lstStyle/>
          <a:p>
            <a:fld id="{74AA9393-BFC5-4AFB-BDB4-8B94655BE29F}"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228</a:t>
            </a:fld>
            <a:endParaRPr lang="en-US"/>
          </a:p>
        </p:txBody>
      </p:sp>
    </p:spTree>
  </p:cSld>
  <p:clrMapOvr>
    <a:masterClrMapping/>
  </p:clrMapOvr>
  <p:timing>
    <p:tnLst>
      <p:par>
        <p:cTn id="1" dur="indefinite" restart="never" nodeType="tmRoot"/>
      </p:par>
    </p:tn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a:bodyPr>
          <a:lstStyle/>
          <a:p>
            <a:pPr algn="ctr">
              <a:buNone/>
            </a:pPr>
            <a:endParaRPr lang="en-US" sz="4800" dirty="0" smtClean="0">
              <a:latin typeface="Algerian" pitchFamily="82" charset="0"/>
            </a:endParaRPr>
          </a:p>
          <a:p>
            <a:pPr algn="ctr">
              <a:buNone/>
            </a:pPr>
            <a:r>
              <a:rPr lang="en-US" sz="9600" dirty="0" smtClean="0">
                <a:solidFill>
                  <a:srgbClr val="002060"/>
                </a:solidFill>
                <a:latin typeface="Algerian" pitchFamily="82" charset="0"/>
              </a:rPr>
              <a:t>Thank you</a:t>
            </a:r>
            <a:endParaRPr lang="en-US" sz="9600" dirty="0">
              <a:solidFill>
                <a:srgbClr val="002060"/>
              </a:solidFill>
              <a:latin typeface="Algerian" pitchFamily="82" charset="0"/>
            </a:endParaRPr>
          </a:p>
        </p:txBody>
      </p:sp>
      <p:sp>
        <p:nvSpPr>
          <p:cNvPr id="5" name="Date Placeholder 4"/>
          <p:cNvSpPr>
            <a:spLocks noGrp="1"/>
          </p:cNvSpPr>
          <p:nvPr>
            <p:ph type="dt" sz="half" idx="10"/>
          </p:nvPr>
        </p:nvSpPr>
        <p:spPr/>
        <p:txBody>
          <a:bodyPr/>
          <a:lstStyle/>
          <a:p>
            <a:fld id="{2543E55A-78E7-41A5-B2B2-3CA2A6484266}"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229</a:t>
            </a:fld>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dirty="0" smtClean="0">
                <a:solidFill>
                  <a:srgbClr val="C00000"/>
                </a:solidFill>
                <a:latin typeface="Algerian" pitchFamily="82" charset="0"/>
              </a:rPr>
              <a:t>Appeal no. 134 of 2010</a:t>
            </a:r>
            <a:endParaRPr lang="en-US" dirty="0"/>
          </a:p>
        </p:txBody>
      </p:sp>
      <p:sp>
        <p:nvSpPr>
          <p:cNvPr id="3" name="Content Placeholder 2"/>
          <p:cNvSpPr>
            <a:spLocks noGrp="1"/>
          </p:cNvSpPr>
          <p:nvPr>
            <p:ph idx="1"/>
          </p:nvPr>
        </p:nvSpPr>
        <p:spPr/>
        <p:txBody>
          <a:bodyPr/>
          <a:lstStyle/>
          <a:p>
            <a:r>
              <a:rPr lang="en-US" dirty="0" smtClean="0"/>
              <a:t>Appellant: Power Grid Corporation of India</a:t>
            </a:r>
          </a:p>
          <a:p>
            <a:r>
              <a:rPr lang="en-US" dirty="0" smtClean="0"/>
              <a:t>Respondent: Central Commission </a:t>
            </a:r>
          </a:p>
          <a:p>
            <a:r>
              <a:rPr lang="en-US" dirty="0" smtClean="0"/>
              <a:t>Date of Judgment: 5.4.2011</a:t>
            </a:r>
          </a:p>
          <a:p>
            <a:r>
              <a:rPr lang="en-US" dirty="0" smtClean="0"/>
              <a:t>Bench: 	</a:t>
            </a:r>
            <a:r>
              <a:rPr lang="en-US" dirty="0" err="1" smtClean="0"/>
              <a:t>Karpaga</a:t>
            </a:r>
            <a:r>
              <a:rPr lang="en-US" dirty="0" smtClean="0"/>
              <a:t> </a:t>
            </a:r>
            <a:r>
              <a:rPr lang="en-US" dirty="0" err="1" smtClean="0"/>
              <a:t>Vinayagam</a:t>
            </a:r>
            <a:r>
              <a:rPr lang="en-US" dirty="0" smtClean="0"/>
              <a:t>, Chairperson</a:t>
            </a:r>
          </a:p>
          <a:p>
            <a:pPr>
              <a:buNone/>
            </a:pPr>
            <a:r>
              <a:rPr lang="en-US" dirty="0" smtClean="0"/>
              <a:t>			V J </a:t>
            </a:r>
            <a:r>
              <a:rPr lang="en-US" dirty="0" err="1" smtClean="0"/>
              <a:t>Talwar</a:t>
            </a:r>
            <a:r>
              <a:rPr lang="en-US" dirty="0" smtClean="0"/>
              <a:t>, Technical Member</a:t>
            </a:r>
          </a:p>
          <a:p>
            <a:r>
              <a:rPr lang="en-US" dirty="0" smtClean="0"/>
              <a:t>Issue: Whether Depreciation is permissible on Grants? </a:t>
            </a:r>
            <a:endParaRPr lang="en-US" dirty="0"/>
          </a:p>
        </p:txBody>
      </p:sp>
      <p:sp>
        <p:nvSpPr>
          <p:cNvPr id="4" name="Date Placeholder 3"/>
          <p:cNvSpPr>
            <a:spLocks noGrp="1"/>
          </p:cNvSpPr>
          <p:nvPr>
            <p:ph type="dt" sz="half" idx="10"/>
          </p:nvPr>
        </p:nvSpPr>
        <p:spPr/>
        <p:txBody>
          <a:bodyPr/>
          <a:lstStyle/>
          <a:p>
            <a:fld id="{C242C8B9-A063-4926-8DA3-2B5BF2E61B4D}"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23</a:t>
            </a:fld>
            <a:endParaRPr lang="en-US"/>
          </a:p>
        </p:txBody>
      </p:sp>
    </p:spTree>
    <p:extLst>
      <p:ext uri="{BB962C8B-B14F-4D97-AF65-F5344CB8AC3E}">
        <p14:creationId xmlns:p14="http://schemas.microsoft.com/office/powerpoint/2010/main" val="185388437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fontScale="90000"/>
          </a:bodyPr>
          <a:lstStyle/>
          <a:p>
            <a:r>
              <a:rPr lang="en-US" sz="4000" dirty="0" smtClean="0">
                <a:solidFill>
                  <a:srgbClr val="C00000"/>
                </a:solidFill>
                <a:latin typeface="Algerian" pitchFamily="82" charset="0"/>
              </a:rPr>
              <a:t>Usage of Depreciation explained </a:t>
            </a:r>
            <a:endParaRPr lang="en-US" sz="4000" dirty="0">
              <a:solidFill>
                <a:srgbClr val="C00000"/>
              </a:solidFill>
              <a:latin typeface="Algerian" pitchFamily="82" charset="0"/>
            </a:endParaRPr>
          </a:p>
        </p:txBody>
      </p:sp>
      <p:sp>
        <p:nvSpPr>
          <p:cNvPr id="3" name="Content Placeholder 2"/>
          <p:cNvSpPr>
            <a:spLocks noGrp="1"/>
          </p:cNvSpPr>
          <p:nvPr>
            <p:ph idx="1"/>
          </p:nvPr>
        </p:nvSpPr>
        <p:spPr>
          <a:xfrm>
            <a:off x="457200" y="1295400"/>
            <a:ext cx="8229600" cy="5334000"/>
          </a:xfrm>
        </p:spPr>
        <p:txBody>
          <a:bodyPr>
            <a:normAutofit/>
          </a:bodyPr>
          <a:lstStyle/>
          <a:p>
            <a:pPr algn="just"/>
            <a:r>
              <a:rPr lang="en-US" dirty="0" smtClean="0"/>
              <a:t>In tariff exercise expenditure for meeting the interest payment liability of the utility on the loan raised is allowed. </a:t>
            </a:r>
          </a:p>
          <a:p>
            <a:pPr algn="just"/>
            <a:r>
              <a:rPr lang="en-US" dirty="0" smtClean="0"/>
              <a:t>Similarly Return on Equity (</a:t>
            </a:r>
            <a:r>
              <a:rPr lang="en-US" dirty="0" err="1" smtClean="0"/>
              <a:t>RoE</a:t>
            </a:r>
            <a:r>
              <a:rPr lang="en-US" dirty="0" smtClean="0"/>
              <a:t>) for providing Equity for creating an asset is also allowed. </a:t>
            </a:r>
          </a:p>
          <a:p>
            <a:pPr lvl="0" algn="just">
              <a:buNone/>
            </a:pPr>
            <a:r>
              <a:rPr lang="en-US" dirty="0" smtClean="0"/>
              <a:t>	</a:t>
            </a:r>
            <a:r>
              <a:rPr lang="en-US" b="1" u="sng" dirty="0" smtClean="0">
                <a:solidFill>
                  <a:srgbClr val="C00000"/>
                </a:solidFill>
              </a:rPr>
              <a:t>However, no allowance is made for repayment of principle amount of loan. </a:t>
            </a:r>
          </a:p>
          <a:p>
            <a:pPr lvl="0" algn="just">
              <a:buNone/>
            </a:pPr>
            <a:r>
              <a:rPr lang="en-US" dirty="0" smtClean="0"/>
              <a:t>	Depreciation is thus linked to principle repayment liability of the utility. Since the life span of asset created is higher than term of loan raised to create the asset, the depreciation allowed on straight line method would be less than principle loan repayment liability of the utility. </a:t>
            </a:r>
          </a:p>
          <a:p>
            <a:endParaRPr lang="en-US" dirty="0"/>
          </a:p>
        </p:txBody>
      </p:sp>
      <p:sp>
        <p:nvSpPr>
          <p:cNvPr id="4" name="Date Placeholder 3"/>
          <p:cNvSpPr>
            <a:spLocks noGrp="1"/>
          </p:cNvSpPr>
          <p:nvPr>
            <p:ph type="dt" sz="half" idx="10"/>
          </p:nvPr>
        </p:nvSpPr>
        <p:spPr/>
        <p:txBody>
          <a:bodyPr/>
          <a:lstStyle/>
          <a:p>
            <a:fld id="{756DBF09-17B6-4B9C-9B90-289156DEA47F}"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24</a:t>
            </a:fld>
            <a:endParaRPr lang="en-US"/>
          </a:p>
        </p:txBody>
      </p:sp>
    </p:spTree>
    <p:extLst>
      <p:ext uri="{BB962C8B-B14F-4D97-AF65-F5344CB8AC3E}">
        <p14:creationId xmlns:p14="http://schemas.microsoft.com/office/powerpoint/2010/main" val="2371631055"/>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200" dirty="0" smtClean="0">
                <a:solidFill>
                  <a:srgbClr val="C00000"/>
                </a:solidFill>
                <a:latin typeface="Algerian" pitchFamily="82" charset="0"/>
              </a:rPr>
              <a:t>Usage of Depreciation explained </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066800"/>
            <a:ext cx="8229600" cy="5181600"/>
          </a:xfrm>
        </p:spPr>
        <p:txBody>
          <a:bodyPr>
            <a:normAutofit fontScale="92500" lnSpcReduction="10000"/>
          </a:bodyPr>
          <a:lstStyle/>
          <a:p>
            <a:pPr lvl="0" algn="just"/>
            <a:r>
              <a:rPr lang="en-US" dirty="0" smtClean="0">
                <a:solidFill>
                  <a:srgbClr val="002060"/>
                </a:solidFill>
              </a:rPr>
              <a:t>So as to allow the utility to have sufficient funds to repay its interest and principle repayment liability, the concept of Advance Against Depreciation (AAD) had been introduced by various Electricity Regulatory Commissions in the country. Under this concept in addition to allowable depreciation, the distribution licensee is allowed to claim an advance against depreciation (AAD). </a:t>
            </a:r>
          </a:p>
          <a:p>
            <a:pPr algn="just"/>
            <a:r>
              <a:rPr lang="en-US" dirty="0" smtClean="0">
                <a:solidFill>
                  <a:srgbClr val="C00000"/>
                </a:solidFill>
              </a:rPr>
              <a:t>Thus in practice, depreciation is utilized to meet loan repayment liability of the utility arisen out of creation of an asset. </a:t>
            </a:r>
          </a:p>
          <a:p>
            <a:pPr algn="just"/>
            <a:r>
              <a:rPr lang="en-US" dirty="0" smtClean="0"/>
              <a:t>When such an asset is required to be replaced after expiry of its useful life, fresh financial arrangements are made. </a:t>
            </a:r>
          </a:p>
          <a:p>
            <a:pPr algn="just"/>
            <a:r>
              <a:rPr lang="en-US" dirty="0" smtClean="0"/>
              <a:t>In the light of above discussions it is clear that as per definition, depreciation is replacement cost of an asset but in practice it is utilized for repayment of loan.</a:t>
            </a:r>
            <a:endParaRPr lang="en-US" dirty="0"/>
          </a:p>
        </p:txBody>
      </p:sp>
      <p:sp>
        <p:nvSpPr>
          <p:cNvPr id="4" name="Date Placeholder 3"/>
          <p:cNvSpPr>
            <a:spLocks noGrp="1"/>
          </p:cNvSpPr>
          <p:nvPr>
            <p:ph type="dt" sz="half" idx="10"/>
          </p:nvPr>
        </p:nvSpPr>
        <p:spPr/>
        <p:txBody>
          <a:bodyPr/>
          <a:lstStyle/>
          <a:p>
            <a:fld id="{4B9E9E4D-BD07-4A01-AA76-46D2FFAE6FED}"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25</a:t>
            </a:fld>
            <a:endParaRPr lang="en-US"/>
          </a:p>
        </p:txBody>
      </p:sp>
    </p:spTree>
    <p:extLst>
      <p:ext uri="{BB962C8B-B14F-4D97-AF65-F5344CB8AC3E}">
        <p14:creationId xmlns:p14="http://schemas.microsoft.com/office/powerpoint/2010/main" val="3871363300"/>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200" dirty="0" smtClean="0">
                <a:solidFill>
                  <a:srgbClr val="C00000"/>
                </a:solidFill>
                <a:latin typeface="Algerian" pitchFamily="82" charset="0"/>
              </a:rPr>
              <a:t>Treatment of Depreciation  </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143000"/>
            <a:ext cx="8229600" cy="5562600"/>
          </a:xfrm>
        </p:spPr>
        <p:txBody>
          <a:bodyPr>
            <a:normAutofit/>
          </a:bodyPr>
          <a:lstStyle/>
          <a:p>
            <a:r>
              <a:rPr lang="en-US" dirty="0" smtClean="0">
                <a:solidFill>
                  <a:srgbClr val="002060"/>
                </a:solidFill>
              </a:rPr>
              <a:t>Accounting Standard 12 of Institute of Charted Accountants of India permits two methods of presentation of grants in accounts.</a:t>
            </a:r>
          </a:p>
          <a:p>
            <a:pPr lvl="1" algn="just"/>
            <a:r>
              <a:rPr lang="en-US" dirty="0" smtClean="0"/>
              <a:t>1</a:t>
            </a:r>
            <a:r>
              <a:rPr lang="en-US" baseline="30000" dirty="0" smtClean="0"/>
              <a:t>st</a:t>
            </a:r>
            <a:r>
              <a:rPr lang="en-US" dirty="0" smtClean="0"/>
              <a:t> method – Amount of grant is deducted from GFA and depreciation is allowed on net amount</a:t>
            </a:r>
          </a:p>
          <a:p>
            <a:pPr lvl="1" algn="just"/>
            <a:r>
              <a:rPr lang="en-US" dirty="0" smtClean="0"/>
              <a:t>2</a:t>
            </a:r>
            <a:r>
              <a:rPr lang="en-US" baseline="30000" dirty="0" smtClean="0"/>
              <a:t>nd</a:t>
            </a:r>
            <a:r>
              <a:rPr lang="en-US" dirty="0" smtClean="0"/>
              <a:t> method – Depreciation is allowed on grant and the amount of depreciation on grant is considered as non-tariff income and deducted from ARR of licensee. </a:t>
            </a:r>
          </a:p>
          <a:p>
            <a:r>
              <a:rPr lang="en-US" dirty="0" smtClean="0"/>
              <a:t>Impact of both the methods is same i.e. Tariff Neutral </a:t>
            </a:r>
          </a:p>
          <a:p>
            <a:r>
              <a:rPr lang="en-US" dirty="0" smtClean="0">
                <a:solidFill>
                  <a:srgbClr val="C00000"/>
                </a:solidFill>
              </a:rPr>
              <a:t>Ratio: In Power Sector depreciation is not used for replacement of assets. It is used for repayment of Loan. Accordingly depreciation on grants is not permissible.</a:t>
            </a:r>
          </a:p>
          <a:p>
            <a:endParaRPr lang="en-US" dirty="0"/>
          </a:p>
        </p:txBody>
      </p:sp>
      <p:sp>
        <p:nvSpPr>
          <p:cNvPr id="4" name="Date Placeholder 3"/>
          <p:cNvSpPr>
            <a:spLocks noGrp="1"/>
          </p:cNvSpPr>
          <p:nvPr>
            <p:ph type="dt" sz="half" idx="10"/>
          </p:nvPr>
        </p:nvSpPr>
        <p:spPr/>
        <p:txBody>
          <a:bodyPr/>
          <a:lstStyle/>
          <a:p>
            <a:fld id="{71908AD2-D4DB-4FB2-A52D-427D47CFDB57}"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26</a:t>
            </a:fld>
            <a:endParaRPr lang="en-US"/>
          </a:p>
        </p:txBody>
      </p:sp>
    </p:spTree>
    <p:extLst>
      <p:ext uri="{BB962C8B-B14F-4D97-AF65-F5344CB8AC3E}">
        <p14:creationId xmlns:p14="http://schemas.microsoft.com/office/powerpoint/2010/main" val="14876832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dirty="0" smtClean="0">
                <a:solidFill>
                  <a:srgbClr val="C00000"/>
                </a:solidFill>
                <a:latin typeface="Algerian" pitchFamily="82" charset="0"/>
              </a:rPr>
              <a:t>Appeal no. 102 of 2011</a:t>
            </a:r>
            <a:endParaRPr lang="en-US" dirty="0"/>
          </a:p>
        </p:txBody>
      </p:sp>
      <p:sp>
        <p:nvSpPr>
          <p:cNvPr id="3" name="Content Placeholder 2"/>
          <p:cNvSpPr>
            <a:spLocks noGrp="1"/>
          </p:cNvSpPr>
          <p:nvPr>
            <p:ph idx="1"/>
          </p:nvPr>
        </p:nvSpPr>
        <p:spPr/>
        <p:txBody>
          <a:bodyPr/>
          <a:lstStyle/>
          <a:p>
            <a:r>
              <a:rPr lang="en-US" dirty="0" smtClean="0"/>
              <a:t>Appellant: Haryana </a:t>
            </a:r>
            <a:r>
              <a:rPr lang="en-US" dirty="0" err="1" smtClean="0"/>
              <a:t>Vidhyut</a:t>
            </a:r>
            <a:r>
              <a:rPr lang="en-US" dirty="0" smtClean="0"/>
              <a:t> </a:t>
            </a:r>
            <a:r>
              <a:rPr lang="en-US" dirty="0" err="1" smtClean="0"/>
              <a:t>Prasaran</a:t>
            </a:r>
            <a:r>
              <a:rPr lang="en-US" dirty="0" smtClean="0"/>
              <a:t> Nigam</a:t>
            </a:r>
          </a:p>
          <a:p>
            <a:r>
              <a:rPr lang="en-US" dirty="0" smtClean="0"/>
              <a:t>Respondent: Haryana Commission </a:t>
            </a:r>
          </a:p>
          <a:p>
            <a:r>
              <a:rPr lang="en-US" dirty="0" smtClean="0"/>
              <a:t>Date of Judgment: 18.4.2012</a:t>
            </a:r>
          </a:p>
          <a:p>
            <a:r>
              <a:rPr lang="en-US" dirty="0" smtClean="0"/>
              <a:t>Bench: 	P S </a:t>
            </a:r>
            <a:r>
              <a:rPr lang="en-US" dirty="0" err="1" smtClean="0"/>
              <a:t>Datta</a:t>
            </a:r>
            <a:r>
              <a:rPr lang="en-US" dirty="0" smtClean="0"/>
              <a:t>, Judicial member</a:t>
            </a:r>
          </a:p>
          <a:p>
            <a:pPr>
              <a:buNone/>
            </a:pPr>
            <a:r>
              <a:rPr lang="en-US" dirty="0" smtClean="0"/>
              <a:t>			V J </a:t>
            </a:r>
            <a:r>
              <a:rPr lang="en-US" dirty="0" err="1" smtClean="0"/>
              <a:t>Talwar</a:t>
            </a:r>
            <a:r>
              <a:rPr lang="en-US" dirty="0" smtClean="0"/>
              <a:t>, Technical Member</a:t>
            </a:r>
          </a:p>
          <a:p>
            <a:r>
              <a:rPr lang="en-US" dirty="0" smtClean="0"/>
              <a:t>Issue: </a:t>
            </a:r>
            <a:r>
              <a:rPr lang="en-IN" dirty="0" smtClean="0"/>
              <a:t>Whether Depreciation is meant for replacement of asset</a:t>
            </a:r>
            <a:r>
              <a:rPr lang="en-US" dirty="0" smtClean="0"/>
              <a:t>? </a:t>
            </a:r>
            <a:endParaRPr lang="en-US" dirty="0"/>
          </a:p>
        </p:txBody>
      </p:sp>
      <p:sp>
        <p:nvSpPr>
          <p:cNvPr id="4" name="Date Placeholder 3"/>
          <p:cNvSpPr>
            <a:spLocks noGrp="1"/>
          </p:cNvSpPr>
          <p:nvPr>
            <p:ph type="dt" sz="half" idx="10"/>
          </p:nvPr>
        </p:nvSpPr>
        <p:spPr/>
        <p:txBody>
          <a:bodyPr/>
          <a:lstStyle/>
          <a:p>
            <a:fld id="{C9735321-27E7-465F-A79B-A6BD133D3271}"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27</a:t>
            </a:fld>
            <a:endParaRPr lang="en-US"/>
          </a:p>
        </p:txBody>
      </p:sp>
    </p:spTree>
    <p:extLst>
      <p:ext uri="{BB962C8B-B14F-4D97-AF65-F5344CB8AC3E}">
        <p14:creationId xmlns:p14="http://schemas.microsoft.com/office/powerpoint/2010/main" val="38335321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200" dirty="0" smtClean="0">
                <a:solidFill>
                  <a:srgbClr val="C00000"/>
                </a:solidFill>
                <a:latin typeface="Algerian" pitchFamily="82" charset="0"/>
              </a:rPr>
              <a:t>Observations</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219200"/>
            <a:ext cx="8229600" cy="5334000"/>
          </a:xfrm>
        </p:spPr>
        <p:txBody>
          <a:bodyPr>
            <a:normAutofit/>
          </a:bodyPr>
          <a:lstStyle/>
          <a:p>
            <a:pPr lvl="0" algn="just"/>
            <a:r>
              <a:rPr lang="en-IN" dirty="0" smtClean="0">
                <a:solidFill>
                  <a:srgbClr val="002060"/>
                </a:solidFill>
              </a:rPr>
              <a:t>The Appellant in this case had claimed depreciation on BBMB and IP assets for replacement after serving useful life. </a:t>
            </a:r>
          </a:p>
          <a:p>
            <a:pPr lvl="0" algn="just"/>
            <a:r>
              <a:rPr lang="en-IN" dirty="0" smtClean="0">
                <a:solidFill>
                  <a:srgbClr val="FF0000"/>
                </a:solidFill>
              </a:rPr>
              <a:t>It would be pertinent to mention that if the depreciation is used for asset replacement than the Appellant must surrender the amount it has received as depreciation against IP station as this asset has been shut down permanently. </a:t>
            </a:r>
          </a:p>
          <a:p>
            <a:pPr lvl="0" algn="just"/>
            <a:r>
              <a:rPr lang="en-IN" b="1" dirty="0" smtClean="0">
                <a:solidFill>
                  <a:srgbClr val="C00000"/>
                </a:solidFill>
              </a:rPr>
              <a:t>We are not passing any direction to recover the said amount as we are aware that in Indian Power Sector the depreciation is normally utilised for meeting the loan liabilities and not for replacement of asset.</a:t>
            </a:r>
            <a:endParaRPr lang="en-US" b="1" dirty="0" smtClean="0">
              <a:solidFill>
                <a:srgbClr val="C00000"/>
              </a:solidFill>
            </a:endParaRPr>
          </a:p>
        </p:txBody>
      </p:sp>
      <p:sp>
        <p:nvSpPr>
          <p:cNvPr id="4" name="Date Placeholder 3"/>
          <p:cNvSpPr>
            <a:spLocks noGrp="1"/>
          </p:cNvSpPr>
          <p:nvPr>
            <p:ph type="dt" sz="half" idx="10"/>
          </p:nvPr>
        </p:nvSpPr>
        <p:spPr/>
        <p:txBody>
          <a:bodyPr/>
          <a:lstStyle/>
          <a:p>
            <a:fld id="{39C8E08C-9CD2-4A88-A8EE-D9C6CB103E1E}"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28</a:t>
            </a:fld>
            <a:endParaRPr lang="en-US"/>
          </a:p>
        </p:txBody>
      </p:sp>
    </p:spTree>
    <p:extLst>
      <p:ext uri="{BB962C8B-B14F-4D97-AF65-F5344CB8AC3E}">
        <p14:creationId xmlns:p14="http://schemas.microsoft.com/office/powerpoint/2010/main" val="284336245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dirty="0" smtClean="0">
                <a:solidFill>
                  <a:srgbClr val="C00000"/>
                </a:solidFill>
                <a:latin typeface="Algerian" pitchFamily="82" charset="0"/>
              </a:rPr>
              <a:t>Appeal no. 61of 2012</a:t>
            </a:r>
            <a:endParaRPr lang="en-US" dirty="0"/>
          </a:p>
        </p:txBody>
      </p:sp>
      <p:sp>
        <p:nvSpPr>
          <p:cNvPr id="3" name="Content Placeholder 2"/>
          <p:cNvSpPr>
            <a:spLocks noGrp="1"/>
          </p:cNvSpPr>
          <p:nvPr>
            <p:ph idx="1"/>
          </p:nvPr>
        </p:nvSpPr>
        <p:spPr/>
        <p:txBody>
          <a:bodyPr/>
          <a:lstStyle/>
          <a:p>
            <a:r>
              <a:rPr lang="en-US" dirty="0" smtClean="0"/>
              <a:t>Appellant: BSES </a:t>
            </a:r>
            <a:r>
              <a:rPr lang="en-US" dirty="0" err="1" smtClean="0"/>
              <a:t>Rajdhani</a:t>
            </a:r>
            <a:r>
              <a:rPr lang="en-US" dirty="0" smtClean="0"/>
              <a:t> Power Limited </a:t>
            </a:r>
          </a:p>
          <a:p>
            <a:r>
              <a:rPr lang="en-US" dirty="0" smtClean="0"/>
              <a:t>Respondent: Delhi Commission </a:t>
            </a:r>
          </a:p>
          <a:p>
            <a:r>
              <a:rPr lang="en-US" dirty="0" smtClean="0"/>
              <a:t>Date of Judgment: 28.11.2014</a:t>
            </a:r>
          </a:p>
          <a:p>
            <a:r>
              <a:rPr lang="en-US" dirty="0" smtClean="0"/>
              <a:t>Bench: 	</a:t>
            </a:r>
            <a:r>
              <a:rPr lang="en-US" dirty="0" err="1" smtClean="0"/>
              <a:t>Karpaga</a:t>
            </a:r>
            <a:r>
              <a:rPr lang="en-US" dirty="0" smtClean="0"/>
              <a:t> </a:t>
            </a:r>
            <a:r>
              <a:rPr lang="en-US" dirty="0" err="1" smtClean="0"/>
              <a:t>Vinayagam</a:t>
            </a:r>
            <a:r>
              <a:rPr lang="en-US" dirty="0" smtClean="0"/>
              <a:t>, Chairperson</a:t>
            </a:r>
          </a:p>
          <a:p>
            <a:pPr>
              <a:buNone/>
            </a:pPr>
            <a:r>
              <a:rPr lang="en-US" dirty="0" smtClean="0"/>
              <a:t>			</a:t>
            </a:r>
            <a:r>
              <a:rPr lang="en-US" dirty="0" err="1" smtClean="0"/>
              <a:t>Rakesh</a:t>
            </a:r>
            <a:r>
              <a:rPr lang="en-US" dirty="0" smtClean="0"/>
              <a:t> </a:t>
            </a:r>
            <a:r>
              <a:rPr lang="en-US" dirty="0" err="1" smtClean="0"/>
              <a:t>Nath</a:t>
            </a:r>
            <a:r>
              <a:rPr lang="en-US" dirty="0" smtClean="0"/>
              <a:t>, Technical Member</a:t>
            </a:r>
          </a:p>
          <a:p>
            <a:r>
              <a:rPr lang="en-US" dirty="0" smtClean="0"/>
              <a:t>Issue: </a:t>
            </a:r>
            <a:r>
              <a:rPr lang="en-IN" dirty="0" smtClean="0"/>
              <a:t>Whether Depreciation is permissible on consumer’s contribution</a:t>
            </a:r>
            <a:r>
              <a:rPr lang="en-US" dirty="0" smtClean="0"/>
              <a:t>? </a:t>
            </a:r>
            <a:endParaRPr lang="en-US" dirty="0"/>
          </a:p>
        </p:txBody>
      </p:sp>
      <p:sp>
        <p:nvSpPr>
          <p:cNvPr id="4" name="Date Placeholder 3"/>
          <p:cNvSpPr>
            <a:spLocks noGrp="1"/>
          </p:cNvSpPr>
          <p:nvPr>
            <p:ph type="dt" sz="half" idx="10"/>
          </p:nvPr>
        </p:nvSpPr>
        <p:spPr/>
        <p:txBody>
          <a:bodyPr/>
          <a:lstStyle/>
          <a:p>
            <a:fld id="{9580B40E-77CA-45DA-B731-0D39F53064CD}"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29</a:t>
            </a:fld>
            <a:endParaRPr lang="en-US"/>
          </a:p>
        </p:txBody>
      </p:sp>
    </p:spTree>
    <p:extLst>
      <p:ext uri="{BB962C8B-B14F-4D97-AF65-F5344CB8AC3E}">
        <p14:creationId xmlns:p14="http://schemas.microsoft.com/office/powerpoint/2010/main" val="2311012626"/>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0015D6B-068A-463C-AC0F-5F403116C744}"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3</a:t>
            </a:fld>
            <a:endParaRPr lang="en-US"/>
          </a:p>
        </p:txBody>
      </p:sp>
      <p:sp>
        <p:nvSpPr>
          <p:cNvPr id="6" name="Content Placeholder 2"/>
          <p:cNvSpPr txBox="1">
            <a:spLocks/>
          </p:cNvSpPr>
          <p:nvPr/>
        </p:nvSpPr>
        <p:spPr>
          <a:xfrm>
            <a:off x="609600" y="1752600"/>
            <a:ext cx="8229600" cy="4876800"/>
          </a:xfrm>
          <a:prstGeom prst="rect">
            <a:avLst/>
          </a:prstGeom>
        </p:spPr>
        <p:txBody>
          <a:bodyPr vert="horz" lIns="91440" tIns="45720" rIns="91440" bIns="45720" rtlCol="0">
            <a:normAutofit/>
          </a:bodyPr>
          <a:lst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a:lstStyle>
          <a:p>
            <a:pPr algn="ctr">
              <a:buFont typeface="Arial" pitchFamily="34" charset="0"/>
              <a:buNone/>
            </a:pPr>
            <a:r>
              <a:rPr lang="en-US" dirty="0" smtClean="0">
                <a:solidFill>
                  <a:srgbClr val="FF0000"/>
                </a:solidFill>
                <a:latin typeface="Algerian" pitchFamily="82" charset="0"/>
              </a:rPr>
              <a:t>Key orders of regulatory commissions</a:t>
            </a:r>
          </a:p>
          <a:p>
            <a:pPr marL="457200" indent="-457200" algn="just">
              <a:buFont typeface="+mj-lt"/>
              <a:buAutoNum type="arabicPeriod"/>
            </a:pPr>
            <a:r>
              <a:rPr lang="en-US" sz="1600" dirty="0" smtClean="0">
                <a:solidFill>
                  <a:srgbClr val="FF0000"/>
                </a:solidFill>
                <a:latin typeface="Algerian" pitchFamily="82" charset="0"/>
              </a:rPr>
              <a:t>15.10.2009 – facilitated changeover/choice to Mumbai consumers (</a:t>
            </a:r>
            <a:r>
              <a:rPr lang="en-US" sz="1600" dirty="0" err="1" smtClean="0">
                <a:solidFill>
                  <a:srgbClr val="FF0000"/>
                </a:solidFill>
                <a:latin typeface="Algerian" pitchFamily="82" charset="0"/>
              </a:rPr>
              <a:t>Rinfra</a:t>
            </a:r>
            <a:r>
              <a:rPr lang="en-US" sz="1600" dirty="0" smtClean="0">
                <a:solidFill>
                  <a:srgbClr val="FF0000"/>
                </a:solidFill>
                <a:latin typeface="Algerian" pitchFamily="82" charset="0"/>
              </a:rPr>
              <a:t>-TPC area)</a:t>
            </a:r>
          </a:p>
          <a:p>
            <a:pPr marL="457200" indent="-457200" algn="just">
              <a:buFont typeface="+mj-lt"/>
              <a:buAutoNum type="arabicPeriod"/>
            </a:pPr>
            <a:r>
              <a:rPr lang="en-US" sz="1600" dirty="0" smtClean="0">
                <a:solidFill>
                  <a:srgbClr val="FF0000"/>
                </a:solidFill>
                <a:latin typeface="Algerian" pitchFamily="82" charset="0"/>
              </a:rPr>
              <a:t>22.10.2010- </a:t>
            </a:r>
            <a:r>
              <a:rPr lang="en-US" sz="1600" dirty="0">
                <a:solidFill>
                  <a:srgbClr val="FF0000"/>
                </a:solidFill>
                <a:latin typeface="Algerian" pitchFamily="82" charset="0"/>
              </a:rPr>
              <a:t>facilitated </a:t>
            </a:r>
            <a:r>
              <a:rPr lang="en-US" sz="1600" dirty="0" err="1" smtClean="0">
                <a:solidFill>
                  <a:srgbClr val="FF0000"/>
                </a:solidFill>
                <a:latin typeface="Algerian" pitchFamily="82" charset="0"/>
              </a:rPr>
              <a:t>switchoverover</a:t>
            </a:r>
            <a:r>
              <a:rPr lang="en-US" sz="1600" dirty="0" smtClean="0">
                <a:solidFill>
                  <a:srgbClr val="FF0000"/>
                </a:solidFill>
                <a:latin typeface="Algerian" pitchFamily="82" charset="0"/>
              </a:rPr>
              <a:t>/choice </a:t>
            </a:r>
            <a:r>
              <a:rPr lang="en-US" sz="1600" dirty="0">
                <a:solidFill>
                  <a:srgbClr val="FF0000"/>
                </a:solidFill>
                <a:latin typeface="Algerian" pitchFamily="82" charset="0"/>
              </a:rPr>
              <a:t>to Mumbai consumers </a:t>
            </a:r>
            <a:r>
              <a:rPr lang="en-US" sz="1600" dirty="0" smtClean="0">
                <a:solidFill>
                  <a:srgbClr val="FF0000"/>
                </a:solidFill>
                <a:latin typeface="Algerian" pitchFamily="82" charset="0"/>
              </a:rPr>
              <a:t>(best-TPC </a:t>
            </a:r>
            <a:r>
              <a:rPr lang="en-US" sz="1600" dirty="0">
                <a:solidFill>
                  <a:srgbClr val="FF0000"/>
                </a:solidFill>
                <a:latin typeface="Algerian" pitchFamily="82" charset="0"/>
              </a:rPr>
              <a:t>area)</a:t>
            </a:r>
          </a:p>
          <a:p>
            <a:pPr marL="457200" indent="-457200" algn="just">
              <a:buFont typeface="+mj-lt"/>
              <a:buAutoNum type="arabicPeriod"/>
            </a:pPr>
            <a:r>
              <a:rPr lang="en-US" sz="1600" dirty="0" smtClean="0">
                <a:solidFill>
                  <a:srgbClr val="FF0000"/>
                </a:solidFill>
                <a:latin typeface="Algerian" pitchFamily="82" charset="0"/>
              </a:rPr>
              <a:t>  9.11.2011- </a:t>
            </a:r>
            <a:r>
              <a:rPr lang="en-US" sz="1600" dirty="0" err="1" smtClean="0">
                <a:solidFill>
                  <a:srgbClr val="FF0000"/>
                </a:solidFill>
                <a:latin typeface="Algerian" pitchFamily="82" charset="0"/>
              </a:rPr>
              <a:t>css</a:t>
            </a:r>
            <a:r>
              <a:rPr lang="en-US" sz="1600" dirty="0" smtClean="0">
                <a:solidFill>
                  <a:srgbClr val="FF0000"/>
                </a:solidFill>
                <a:latin typeface="Algerian" pitchFamily="82" charset="0"/>
              </a:rPr>
              <a:t> for changeover and open access consumers</a:t>
            </a:r>
          </a:p>
          <a:p>
            <a:pPr marL="457200" indent="-457200" algn="just">
              <a:buFont typeface="+mj-lt"/>
              <a:buAutoNum type="arabicPeriod"/>
            </a:pPr>
            <a:r>
              <a:rPr lang="en-US" dirty="0" smtClean="0">
                <a:solidFill>
                  <a:srgbClr val="FF0000"/>
                </a:solidFill>
                <a:latin typeface="Algerian" pitchFamily="82" charset="0"/>
              </a:rPr>
              <a:t>Schedule of </a:t>
            </a:r>
            <a:r>
              <a:rPr lang="en-US" smtClean="0">
                <a:solidFill>
                  <a:srgbClr val="FF0000"/>
                </a:solidFill>
                <a:latin typeface="Algerian" pitchFamily="82" charset="0"/>
              </a:rPr>
              <a:t>charges order-6.9.2005</a:t>
            </a:r>
          </a:p>
          <a:p>
            <a:pPr marL="457200" indent="-457200" algn="just">
              <a:buFont typeface="+mj-lt"/>
              <a:buAutoNum type="arabicPeriod"/>
            </a:pPr>
            <a:endParaRPr lang="en-US" dirty="0" smtClean="0">
              <a:solidFill>
                <a:srgbClr val="FF0000"/>
              </a:solidFill>
              <a:latin typeface="Algerian" pitchFamily="82" charset="0"/>
            </a:endParaRPr>
          </a:p>
          <a:p>
            <a:pPr marL="457200" indent="-457200">
              <a:buFont typeface="+mj-lt"/>
              <a:buAutoNum type="arabicPeriod"/>
            </a:pPr>
            <a:endParaRPr lang="en-US" dirty="0">
              <a:solidFill>
                <a:srgbClr val="FF0000"/>
              </a:solidFill>
              <a:latin typeface="Algerian" pitchFamily="82" charset="0"/>
            </a:endParaRPr>
          </a:p>
        </p:txBody>
      </p:sp>
    </p:spTree>
    <p:extLst>
      <p:ext uri="{BB962C8B-B14F-4D97-AF65-F5344CB8AC3E}">
        <p14:creationId xmlns:p14="http://schemas.microsoft.com/office/powerpoint/2010/main" val="38148525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dirty="0" smtClean="0">
                <a:solidFill>
                  <a:srgbClr val="C00000"/>
                </a:solidFill>
                <a:latin typeface="Algerian" pitchFamily="82" charset="0"/>
              </a:rPr>
              <a:t>Ratio</a:t>
            </a:r>
            <a:endParaRPr lang="en-US" sz="3200" dirty="0">
              <a:solidFill>
                <a:srgbClr val="C00000"/>
              </a:solidFill>
              <a:latin typeface="Algerian" pitchFamily="82" charset="0"/>
            </a:endParaRPr>
          </a:p>
        </p:txBody>
      </p:sp>
      <p:sp>
        <p:nvSpPr>
          <p:cNvPr id="3" name="Content Placeholder 2"/>
          <p:cNvSpPr>
            <a:spLocks noGrp="1"/>
          </p:cNvSpPr>
          <p:nvPr>
            <p:ph idx="1"/>
          </p:nvPr>
        </p:nvSpPr>
        <p:spPr/>
        <p:txBody>
          <a:bodyPr/>
          <a:lstStyle/>
          <a:p>
            <a:r>
              <a:rPr lang="en-US" dirty="0" smtClean="0">
                <a:solidFill>
                  <a:srgbClr val="002060"/>
                </a:solidFill>
              </a:rPr>
              <a:t>Issue: Whether depreciation on consumer contribution is permissible?</a:t>
            </a:r>
            <a:r>
              <a:rPr lang="en-US" dirty="0" smtClean="0"/>
              <a:t> </a:t>
            </a:r>
          </a:p>
          <a:p>
            <a:r>
              <a:rPr lang="en-US" dirty="0" smtClean="0"/>
              <a:t>Equating Consumer Contribution with grant, the Tribunal has held that the </a:t>
            </a:r>
            <a:r>
              <a:rPr lang="en-US" b="1" dirty="0" smtClean="0"/>
              <a:t>Depreciation on Consumer Contribution is not permissible.</a:t>
            </a:r>
            <a:endParaRPr lang="en-US" b="1" dirty="0"/>
          </a:p>
        </p:txBody>
      </p:sp>
      <p:sp>
        <p:nvSpPr>
          <p:cNvPr id="4" name="Date Placeholder 3"/>
          <p:cNvSpPr>
            <a:spLocks noGrp="1"/>
          </p:cNvSpPr>
          <p:nvPr>
            <p:ph type="dt" sz="half" idx="10"/>
          </p:nvPr>
        </p:nvSpPr>
        <p:spPr/>
        <p:txBody>
          <a:bodyPr/>
          <a:lstStyle/>
          <a:p>
            <a:fld id="{1D8C65B6-EC41-47A5-B7E3-8F49AA161D3D}"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30</a:t>
            </a:fld>
            <a:endParaRPr lang="en-US"/>
          </a:p>
        </p:txBody>
      </p:sp>
    </p:spTree>
    <p:extLst>
      <p:ext uri="{BB962C8B-B14F-4D97-AF65-F5344CB8AC3E}">
        <p14:creationId xmlns:p14="http://schemas.microsoft.com/office/powerpoint/2010/main" val="327029418"/>
      </p:ext>
    </p:extLst>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1676400" y="1676400"/>
            <a:ext cx="5535490" cy="1446550"/>
          </a:xfrm>
          <a:prstGeom prst="rect">
            <a:avLst/>
          </a:prstGeom>
          <a:noFill/>
        </p:spPr>
        <p:txBody>
          <a:bodyPr wrap="none" rtlCol="0">
            <a:spAutoFit/>
          </a:bodyPr>
          <a:lstStyle/>
          <a:p>
            <a:pPr algn="ctr"/>
            <a:r>
              <a:rPr lang="en-US" sz="4400" dirty="0" smtClean="0">
                <a:solidFill>
                  <a:srgbClr val="C00000"/>
                </a:solidFill>
                <a:latin typeface="Algerian" pitchFamily="82" charset="0"/>
              </a:rPr>
              <a:t>Interest on Loan/ </a:t>
            </a:r>
          </a:p>
          <a:p>
            <a:pPr algn="ctr"/>
            <a:r>
              <a:rPr lang="en-US" sz="4400" dirty="0" smtClean="0">
                <a:solidFill>
                  <a:srgbClr val="C00000"/>
                </a:solidFill>
                <a:latin typeface="Algerian" pitchFamily="82" charset="0"/>
              </a:rPr>
              <a:t>Notional Loan</a:t>
            </a:r>
            <a:endParaRPr lang="en-US" sz="4400" dirty="0">
              <a:solidFill>
                <a:srgbClr val="C00000"/>
              </a:solidFill>
              <a:latin typeface="Algerian" pitchFamily="82" charset="0"/>
            </a:endParaRPr>
          </a:p>
        </p:txBody>
      </p:sp>
      <p:sp>
        <p:nvSpPr>
          <p:cNvPr id="3" name="Date Placeholder 2"/>
          <p:cNvSpPr>
            <a:spLocks noGrp="1"/>
          </p:cNvSpPr>
          <p:nvPr>
            <p:ph type="dt" sz="half" idx="10"/>
          </p:nvPr>
        </p:nvSpPr>
        <p:spPr/>
        <p:txBody>
          <a:bodyPr/>
          <a:lstStyle/>
          <a:p>
            <a:fld id="{6F9EF0C8-5664-417B-999B-489E200AA677}"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31</a:t>
            </a:fld>
            <a:endParaRPr lang="en-US"/>
          </a:p>
        </p:txBody>
      </p:sp>
    </p:spTree>
    <p:extLst>
      <p:ext uri="{BB962C8B-B14F-4D97-AF65-F5344CB8AC3E}">
        <p14:creationId xmlns:p14="http://schemas.microsoft.com/office/powerpoint/2010/main" val="3193986087"/>
      </p:ext>
    </p:ext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dirty="0" smtClean="0">
                <a:solidFill>
                  <a:srgbClr val="C00000"/>
                </a:solidFill>
                <a:latin typeface="Algerian" pitchFamily="82" charset="0"/>
              </a:rPr>
              <a:t>Appeal no. 40 of 2011</a:t>
            </a:r>
            <a:endParaRPr lang="en-US" dirty="0"/>
          </a:p>
        </p:txBody>
      </p:sp>
      <p:sp>
        <p:nvSpPr>
          <p:cNvPr id="3" name="Content Placeholder 2"/>
          <p:cNvSpPr>
            <a:spLocks noGrp="1"/>
          </p:cNvSpPr>
          <p:nvPr>
            <p:ph idx="1"/>
          </p:nvPr>
        </p:nvSpPr>
        <p:spPr/>
        <p:txBody>
          <a:bodyPr>
            <a:normAutofit/>
          </a:bodyPr>
          <a:lstStyle/>
          <a:p>
            <a:r>
              <a:rPr lang="en-US" dirty="0" smtClean="0"/>
              <a:t>Appellant: DVC</a:t>
            </a:r>
          </a:p>
          <a:p>
            <a:r>
              <a:rPr lang="en-US" dirty="0" smtClean="0"/>
              <a:t>Respondent: Central Commission </a:t>
            </a:r>
          </a:p>
          <a:p>
            <a:r>
              <a:rPr lang="en-US" dirty="0" smtClean="0"/>
              <a:t>Date of Judgment: 1.5.2012</a:t>
            </a:r>
          </a:p>
          <a:p>
            <a:r>
              <a:rPr lang="en-US" dirty="0" smtClean="0"/>
              <a:t>Bench: 	P S </a:t>
            </a:r>
            <a:r>
              <a:rPr lang="en-US" dirty="0" err="1" smtClean="0"/>
              <a:t>Datta</a:t>
            </a:r>
            <a:r>
              <a:rPr lang="en-US" dirty="0" smtClean="0"/>
              <a:t>, Judicial member</a:t>
            </a:r>
          </a:p>
          <a:p>
            <a:pPr>
              <a:buNone/>
            </a:pPr>
            <a:r>
              <a:rPr lang="en-US" dirty="0" smtClean="0"/>
              <a:t>			V J </a:t>
            </a:r>
            <a:r>
              <a:rPr lang="en-US" dirty="0" err="1" smtClean="0"/>
              <a:t>Talwar</a:t>
            </a:r>
            <a:r>
              <a:rPr lang="en-US" dirty="0" smtClean="0"/>
              <a:t>, Technical Member</a:t>
            </a:r>
          </a:p>
          <a:p>
            <a:r>
              <a:rPr lang="en-US" dirty="0" smtClean="0"/>
              <a:t>Issue: </a:t>
            </a:r>
            <a:r>
              <a:rPr lang="en-IN" dirty="0" smtClean="0"/>
              <a:t>Whether Equity infused in excess of 30% during construction period is to be treated as ‘Notional Loan’ and IDC is permissible on this</a:t>
            </a:r>
            <a:r>
              <a:rPr lang="en-US" dirty="0" smtClean="0"/>
              <a:t>? </a:t>
            </a:r>
            <a:endParaRPr lang="en-US" dirty="0"/>
          </a:p>
        </p:txBody>
      </p:sp>
      <p:sp>
        <p:nvSpPr>
          <p:cNvPr id="4" name="Date Placeholder 3"/>
          <p:cNvSpPr>
            <a:spLocks noGrp="1"/>
          </p:cNvSpPr>
          <p:nvPr>
            <p:ph type="dt" sz="half" idx="10"/>
          </p:nvPr>
        </p:nvSpPr>
        <p:spPr/>
        <p:txBody>
          <a:bodyPr/>
          <a:lstStyle/>
          <a:p>
            <a:fld id="{74317540-CB10-4723-A81A-41699E40E8E8}"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32</a:t>
            </a:fld>
            <a:endParaRPr lang="en-US"/>
          </a:p>
        </p:txBody>
      </p:sp>
    </p:spTree>
    <p:extLst>
      <p:ext uri="{BB962C8B-B14F-4D97-AF65-F5344CB8AC3E}">
        <p14:creationId xmlns:p14="http://schemas.microsoft.com/office/powerpoint/2010/main" val="299550505"/>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en-US" sz="3200" dirty="0" smtClean="0">
                <a:solidFill>
                  <a:srgbClr val="C00000"/>
                </a:solidFill>
                <a:latin typeface="Algerian" pitchFamily="82" charset="0"/>
              </a:rPr>
              <a:t>Appellant’s claim</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066800"/>
            <a:ext cx="8229600" cy="5486400"/>
          </a:xfrm>
        </p:spPr>
        <p:txBody>
          <a:bodyPr>
            <a:normAutofit/>
          </a:bodyPr>
          <a:lstStyle/>
          <a:p>
            <a:pPr lvl="1" algn="just"/>
            <a:r>
              <a:rPr lang="en-IN" dirty="0" smtClean="0">
                <a:solidFill>
                  <a:srgbClr val="002060"/>
                </a:solidFill>
              </a:rPr>
              <a:t>The cumulative capital cost should be divided in the debt equity ratio of 70:30, the excess equity deployed should be treated as a loan. All such equity amount even during construction period has to be treated as notional loan.</a:t>
            </a:r>
          </a:p>
          <a:p>
            <a:pPr lvl="1" algn="just"/>
            <a:r>
              <a:rPr lang="en-IN" dirty="0" smtClean="0"/>
              <a:t>Accordingly Notional IDC should be duly allowed. </a:t>
            </a:r>
          </a:p>
          <a:p>
            <a:pPr lvl="1" algn="just"/>
            <a:r>
              <a:rPr lang="en-IN" dirty="0" smtClean="0"/>
              <a:t>The Central Commission has, however, allowed only the actual IDC and has disallowed IDC on notional loan.</a:t>
            </a:r>
            <a:endParaRPr lang="en-US" sz="3600" dirty="0" smtClean="0"/>
          </a:p>
        </p:txBody>
      </p:sp>
      <p:sp>
        <p:nvSpPr>
          <p:cNvPr id="4" name="Date Placeholder 3"/>
          <p:cNvSpPr>
            <a:spLocks noGrp="1"/>
          </p:cNvSpPr>
          <p:nvPr>
            <p:ph type="dt" sz="half" idx="10"/>
          </p:nvPr>
        </p:nvSpPr>
        <p:spPr/>
        <p:txBody>
          <a:bodyPr/>
          <a:lstStyle/>
          <a:p>
            <a:fld id="{0746E843-CFBF-4CAE-A4AF-A556FA17C602}"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33</a:t>
            </a:fld>
            <a:endParaRPr lang="en-US"/>
          </a:p>
        </p:txBody>
      </p:sp>
    </p:spTree>
    <p:extLst>
      <p:ext uri="{BB962C8B-B14F-4D97-AF65-F5344CB8AC3E}">
        <p14:creationId xmlns:p14="http://schemas.microsoft.com/office/powerpoint/2010/main" val="1982113858"/>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en-US" sz="3200" dirty="0" smtClean="0">
                <a:solidFill>
                  <a:srgbClr val="C00000"/>
                </a:solidFill>
                <a:latin typeface="Algerian" pitchFamily="82" charset="0"/>
              </a:rPr>
              <a:t>Observations</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990600"/>
            <a:ext cx="8229600" cy="5638800"/>
          </a:xfrm>
        </p:spPr>
        <p:txBody>
          <a:bodyPr>
            <a:normAutofit fontScale="92500"/>
          </a:bodyPr>
          <a:lstStyle/>
          <a:p>
            <a:pPr algn="just"/>
            <a:r>
              <a:rPr lang="en-US" dirty="0" smtClean="0"/>
              <a:t>Bare perusal of the Regulation 20 of CERC Tariff Regulations would reveal that debt – equity ratio of 70:30 is to be considered as on date of commercial operation and for the purpose of determination of tariff. It does not provide that the debt - equity ratio of 70:30 would be considered during construction of the project or after its commercial operation. </a:t>
            </a:r>
          </a:p>
          <a:p>
            <a:pPr algn="just"/>
            <a:r>
              <a:rPr lang="en-US" dirty="0" smtClean="0"/>
              <a:t>Factually, debt component of the capital cost has to be repaid as per term of the loan and equity component of capital would remain constant during the life of the project. </a:t>
            </a:r>
          </a:p>
          <a:p>
            <a:pPr algn="just"/>
            <a:r>
              <a:rPr lang="en-US" dirty="0" smtClean="0"/>
              <a:t>Therefore, debt – equity ratio would vary from time to time and after repayment of loan only equity would remain. Similarly, Capital would be injected during construction of the project depending upon the requirement and availability of funds either from loan or from equity and debt – equity ratio would vary.</a:t>
            </a:r>
            <a:endParaRPr lang="en-US" dirty="0"/>
          </a:p>
        </p:txBody>
      </p:sp>
      <p:sp>
        <p:nvSpPr>
          <p:cNvPr id="4" name="Date Placeholder 3"/>
          <p:cNvSpPr>
            <a:spLocks noGrp="1"/>
          </p:cNvSpPr>
          <p:nvPr>
            <p:ph type="dt" sz="half" idx="10"/>
          </p:nvPr>
        </p:nvSpPr>
        <p:spPr/>
        <p:txBody>
          <a:bodyPr/>
          <a:lstStyle/>
          <a:p>
            <a:fld id="{B1EAB13C-B619-4AA9-8F0B-FDB9D8170C46}"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34</a:t>
            </a:fld>
            <a:endParaRPr lang="en-US"/>
          </a:p>
        </p:txBody>
      </p:sp>
    </p:spTree>
    <p:extLst>
      <p:ext uri="{BB962C8B-B14F-4D97-AF65-F5344CB8AC3E}">
        <p14:creationId xmlns:p14="http://schemas.microsoft.com/office/powerpoint/2010/main" val="1658703366"/>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normAutofit/>
          </a:bodyPr>
          <a:lstStyle/>
          <a:p>
            <a:r>
              <a:rPr lang="en-US" sz="3200" dirty="0" smtClean="0">
                <a:solidFill>
                  <a:srgbClr val="C00000"/>
                </a:solidFill>
                <a:latin typeface="Algerian" pitchFamily="82" charset="0"/>
              </a:rPr>
              <a:t>Observations and ratio</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228600" y="990600"/>
            <a:ext cx="8686800" cy="5638800"/>
          </a:xfrm>
        </p:spPr>
        <p:txBody>
          <a:bodyPr>
            <a:normAutofit/>
          </a:bodyPr>
          <a:lstStyle/>
          <a:p>
            <a:pPr algn="just"/>
            <a:r>
              <a:rPr lang="en-US" dirty="0" smtClean="0">
                <a:solidFill>
                  <a:srgbClr val="002060"/>
                </a:solidFill>
              </a:rPr>
              <a:t>In the present case debt – equity ratio had been varying from quarter to quarter throughout the construction period. </a:t>
            </a:r>
          </a:p>
          <a:p>
            <a:pPr algn="just"/>
            <a:r>
              <a:rPr lang="en-US" dirty="0" smtClean="0">
                <a:solidFill>
                  <a:srgbClr val="002060"/>
                </a:solidFill>
              </a:rPr>
              <a:t>In the beginning equity component was 100% and during some months it was as low as 10%. </a:t>
            </a:r>
          </a:p>
          <a:p>
            <a:pPr algn="just"/>
            <a:r>
              <a:rPr lang="en-US" dirty="0" smtClean="0"/>
              <a:t>If the contention of the Appellant is accepted then interest on ‘normative’ loan would be payable when equity is more than 30% but when loan is more than 70%, interest on actual loan would have to be provided. </a:t>
            </a:r>
          </a:p>
          <a:p>
            <a:pPr algn="just"/>
            <a:r>
              <a:rPr lang="en-US" dirty="0" smtClean="0"/>
              <a:t>This would result in unjust increase in the capital cost of the project. As brought out above, the Appellant’s claim of ‘notional interest’ on ‘notional loan’ during construction period is in fact a claim on return on equity during construction which is not permissible. </a:t>
            </a:r>
            <a:endParaRPr lang="en-US" dirty="0"/>
          </a:p>
        </p:txBody>
      </p:sp>
      <p:sp>
        <p:nvSpPr>
          <p:cNvPr id="4" name="Date Placeholder 3"/>
          <p:cNvSpPr>
            <a:spLocks noGrp="1"/>
          </p:cNvSpPr>
          <p:nvPr>
            <p:ph type="dt" sz="half" idx="10"/>
          </p:nvPr>
        </p:nvSpPr>
        <p:spPr/>
        <p:txBody>
          <a:bodyPr/>
          <a:lstStyle/>
          <a:p>
            <a:fld id="{FCD18E50-77E6-404D-809C-ADE28E724BE7}"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35</a:t>
            </a:fld>
            <a:endParaRPr lang="en-US"/>
          </a:p>
        </p:txBody>
      </p:sp>
    </p:spTree>
    <p:extLst>
      <p:ext uri="{BB962C8B-B14F-4D97-AF65-F5344CB8AC3E}">
        <p14:creationId xmlns:p14="http://schemas.microsoft.com/office/powerpoint/2010/main" val="951643374"/>
      </p:ext>
    </p:ext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fontScale="90000"/>
          </a:bodyPr>
          <a:lstStyle/>
          <a:p>
            <a:r>
              <a:rPr lang="en-US" dirty="0" smtClean="0">
                <a:solidFill>
                  <a:srgbClr val="C00000"/>
                </a:solidFill>
                <a:latin typeface="Algerian" pitchFamily="82" charset="0"/>
              </a:rPr>
              <a:t>Appeal no. 160 of 2013 and Batch</a:t>
            </a:r>
            <a:endParaRPr lang="en-US" dirty="0"/>
          </a:p>
        </p:txBody>
      </p:sp>
      <p:sp>
        <p:nvSpPr>
          <p:cNvPr id="3" name="Content Placeholder 2"/>
          <p:cNvSpPr>
            <a:spLocks noGrp="1"/>
          </p:cNvSpPr>
          <p:nvPr>
            <p:ph idx="1"/>
          </p:nvPr>
        </p:nvSpPr>
        <p:spPr/>
        <p:txBody>
          <a:bodyPr>
            <a:normAutofit/>
          </a:bodyPr>
          <a:lstStyle/>
          <a:p>
            <a:r>
              <a:rPr lang="en-US" dirty="0" smtClean="0"/>
              <a:t>Appellant: Reliance Infrastructure Limited </a:t>
            </a:r>
          </a:p>
          <a:p>
            <a:r>
              <a:rPr lang="en-US" dirty="0" smtClean="0"/>
              <a:t>Respondent: Maharashtra Commission </a:t>
            </a:r>
          </a:p>
          <a:p>
            <a:r>
              <a:rPr lang="en-US" dirty="0" smtClean="0"/>
              <a:t>Date of Judgment: 8.4.2015</a:t>
            </a:r>
          </a:p>
          <a:p>
            <a:r>
              <a:rPr lang="en-US" dirty="0" smtClean="0"/>
              <a:t>Bench: 	</a:t>
            </a:r>
            <a:r>
              <a:rPr lang="en-US" dirty="0" err="1" smtClean="0"/>
              <a:t>Rakesh</a:t>
            </a:r>
            <a:r>
              <a:rPr lang="en-US" dirty="0" smtClean="0"/>
              <a:t> </a:t>
            </a:r>
            <a:r>
              <a:rPr lang="en-US" dirty="0" err="1" smtClean="0"/>
              <a:t>Nath</a:t>
            </a:r>
            <a:r>
              <a:rPr lang="en-US" dirty="0" smtClean="0"/>
              <a:t>, Technical member</a:t>
            </a:r>
          </a:p>
          <a:p>
            <a:pPr>
              <a:buNone/>
            </a:pPr>
            <a:r>
              <a:rPr lang="en-US" dirty="0" smtClean="0"/>
              <a:t>			</a:t>
            </a:r>
            <a:r>
              <a:rPr lang="en-US" dirty="0" err="1" smtClean="0"/>
              <a:t>Surendra</a:t>
            </a:r>
            <a:r>
              <a:rPr lang="en-US" dirty="0" smtClean="0"/>
              <a:t> Kumar, Judicial Member</a:t>
            </a:r>
          </a:p>
          <a:p>
            <a:r>
              <a:rPr lang="en-US" dirty="0" smtClean="0"/>
              <a:t>Issue: </a:t>
            </a:r>
            <a:r>
              <a:rPr lang="en-IN" dirty="0" smtClean="0"/>
              <a:t>Rate of Interest on Actual Loan taken and also rate of interest on outstanding normative loan</a:t>
            </a:r>
            <a:r>
              <a:rPr lang="en-US" dirty="0" smtClean="0"/>
              <a:t>? </a:t>
            </a:r>
            <a:endParaRPr lang="en-US" dirty="0"/>
          </a:p>
        </p:txBody>
      </p:sp>
      <p:sp>
        <p:nvSpPr>
          <p:cNvPr id="4" name="Date Placeholder 3"/>
          <p:cNvSpPr>
            <a:spLocks noGrp="1"/>
          </p:cNvSpPr>
          <p:nvPr>
            <p:ph type="dt" sz="half" idx="10"/>
          </p:nvPr>
        </p:nvSpPr>
        <p:spPr/>
        <p:txBody>
          <a:bodyPr/>
          <a:lstStyle/>
          <a:p>
            <a:fld id="{AEAFD9B6-00ED-4315-9A54-3D29B57C15C2}"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36</a:t>
            </a:fld>
            <a:endParaRPr lang="en-US"/>
          </a:p>
        </p:txBody>
      </p:sp>
    </p:spTree>
    <p:extLst>
      <p:ext uri="{BB962C8B-B14F-4D97-AF65-F5344CB8AC3E}">
        <p14:creationId xmlns:p14="http://schemas.microsoft.com/office/powerpoint/2010/main" val="3986968894"/>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68362"/>
          </a:xfrm>
        </p:spPr>
        <p:txBody>
          <a:bodyPr/>
          <a:lstStyle/>
          <a:p>
            <a:r>
              <a:rPr lang="en-GB" dirty="0" smtClean="0">
                <a:solidFill>
                  <a:srgbClr val="C00000"/>
                </a:solidFill>
              </a:rPr>
              <a:t>Facts</a:t>
            </a:r>
            <a:endParaRPr lang="en-GB" dirty="0">
              <a:solidFill>
                <a:srgbClr val="C00000"/>
              </a:solidFill>
            </a:endParaRPr>
          </a:p>
        </p:txBody>
      </p:sp>
      <p:sp>
        <p:nvSpPr>
          <p:cNvPr id="3" name="Content Placeholder 2"/>
          <p:cNvSpPr>
            <a:spLocks noGrp="1"/>
          </p:cNvSpPr>
          <p:nvPr>
            <p:ph idx="1"/>
          </p:nvPr>
        </p:nvSpPr>
        <p:spPr>
          <a:xfrm>
            <a:off x="457200" y="1295400"/>
            <a:ext cx="7467600" cy="5178552"/>
          </a:xfrm>
        </p:spPr>
        <p:txBody>
          <a:bodyPr/>
          <a:lstStyle/>
          <a:p>
            <a:r>
              <a:rPr lang="en-GB" dirty="0" smtClean="0"/>
              <a:t>Appellant </a:t>
            </a:r>
            <a:r>
              <a:rPr lang="en-GB" dirty="0" err="1" smtClean="0"/>
              <a:t>Rinfra</a:t>
            </a:r>
            <a:r>
              <a:rPr lang="en-GB" dirty="0" smtClean="0"/>
              <a:t> is involved in the Business of Generation, Transmission and Distribution in the city of Mumbai. It is also carrying out other business not regulated by MERC. </a:t>
            </a:r>
          </a:p>
          <a:p>
            <a:r>
              <a:rPr lang="en-GB" dirty="0" err="1" smtClean="0"/>
              <a:t>Rinfra</a:t>
            </a:r>
            <a:r>
              <a:rPr lang="en-GB" dirty="0" smtClean="0"/>
              <a:t> submitted ARR separate petitions for generation, transmission and distribution.</a:t>
            </a:r>
          </a:p>
          <a:p>
            <a:r>
              <a:rPr lang="en-GB" dirty="0" err="1" smtClean="0"/>
              <a:t>Rinfra</a:t>
            </a:r>
            <a:r>
              <a:rPr lang="en-GB" dirty="0" smtClean="0"/>
              <a:t> has not taken any loan for generation business and had some outstanding ‘Normative Loans’ </a:t>
            </a:r>
          </a:p>
          <a:p>
            <a:r>
              <a:rPr lang="en-GB" dirty="0" smtClean="0"/>
              <a:t>It has taken actual loans having terms ranging 5-7 years for the new projects in transmission.</a:t>
            </a:r>
          </a:p>
          <a:p>
            <a:r>
              <a:rPr lang="en-GB" dirty="0" smtClean="0"/>
              <a:t>For distribution </a:t>
            </a:r>
            <a:r>
              <a:rPr lang="en-GB" dirty="0" err="1" smtClean="0"/>
              <a:t>RInfra</a:t>
            </a:r>
            <a:r>
              <a:rPr lang="en-GB" dirty="0" smtClean="0"/>
              <a:t> has taken loans to replace certain ‘Normative Loans’.  </a:t>
            </a:r>
            <a:endParaRPr lang="en-GB" dirty="0"/>
          </a:p>
        </p:txBody>
      </p:sp>
      <p:sp>
        <p:nvSpPr>
          <p:cNvPr id="4" name="Date Placeholder 3"/>
          <p:cNvSpPr>
            <a:spLocks noGrp="1"/>
          </p:cNvSpPr>
          <p:nvPr>
            <p:ph type="dt" sz="half" idx="10"/>
          </p:nvPr>
        </p:nvSpPr>
        <p:spPr/>
        <p:txBody>
          <a:bodyPr/>
          <a:lstStyle/>
          <a:p>
            <a:fld id="{22FD591D-81FE-49C4-B2E8-0C39BF397A80}"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37</a:t>
            </a:fld>
            <a:endParaRPr lang="en-US"/>
          </a:p>
        </p:txBody>
      </p:sp>
    </p:spTree>
    <p:extLst>
      <p:ext uri="{BB962C8B-B14F-4D97-AF65-F5344CB8AC3E}">
        <p14:creationId xmlns:p14="http://schemas.microsoft.com/office/powerpoint/2010/main" val="2109210986"/>
      </p:ext>
    </p:ext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GB" dirty="0" smtClean="0">
                <a:solidFill>
                  <a:srgbClr val="C00000"/>
                </a:solidFill>
              </a:rPr>
              <a:t>Commission’s Regulations related to interest on loans</a:t>
            </a:r>
            <a:endParaRPr lang="en-GB" dirty="0">
              <a:solidFill>
                <a:srgbClr val="C00000"/>
              </a:solidFill>
            </a:endParaRPr>
          </a:p>
        </p:txBody>
      </p:sp>
      <p:sp>
        <p:nvSpPr>
          <p:cNvPr id="3" name="Content Placeholder 2"/>
          <p:cNvSpPr>
            <a:spLocks noGrp="1"/>
          </p:cNvSpPr>
          <p:nvPr>
            <p:ph idx="1"/>
          </p:nvPr>
        </p:nvSpPr>
        <p:spPr/>
        <p:txBody>
          <a:bodyPr>
            <a:normAutofit fontScale="92500" lnSpcReduction="10000"/>
          </a:bodyPr>
          <a:lstStyle/>
          <a:p>
            <a:r>
              <a:rPr lang="en-GB" dirty="0" smtClean="0"/>
              <a:t>33.5 The rate of interest shall be the weighted average rate of interest calculated on the basis of the actual loan portfolio at the beginning of each year applicable to the Generating Company or the Transmission Licensee or the Distribution Licensee: </a:t>
            </a:r>
          </a:p>
          <a:p>
            <a:r>
              <a:rPr lang="en-GB" dirty="0" smtClean="0"/>
              <a:t>Provided that if there is no actual loan for a particular year but normative loan is still outstanding, the last available weighted average rate of interest shall be considered. </a:t>
            </a:r>
          </a:p>
          <a:p>
            <a:r>
              <a:rPr lang="en-GB" dirty="0" smtClean="0"/>
              <a:t>Provided further that if the Generating Company or the Transmission Licensee or the Distribution Licensee, as the case may be does not have actual loan, then the weighted average rate of interest of the Generating Company or the Transmission Licensee or the Distribution Licensee as a whole shall be considered</a:t>
            </a:r>
            <a:endParaRPr lang="en-GB" dirty="0"/>
          </a:p>
        </p:txBody>
      </p:sp>
      <p:sp>
        <p:nvSpPr>
          <p:cNvPr id="4" name="Date Placeholder 3"/>
          <p:cNvSpPr>
            <a:spLocks noGrp="1"/>
          </p:cNvSpPr>
          <p:nvPr>
            <p:ph type="dt" sz="half" idx="10"/>
          </p:nvPr>
        </p:nvSpPr>
        <p:spPr/>
        <p:txBody>
          <a:bodyPr/>
          <a:lstStyle/>
          <a:p>
            <a:fld id="{84EF019E-4939-4A15-87E5-DFA18BD5C66F}"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38</a:t>
            </a:fld>
            <a:endParaRPr lang="en-US"/>
          </a:p>
        </p:txBody>
      </p:sp>
    </p:spTree>
    <p:extLst>
      <p:ext uri="{BB962C8B-B14F-4D97-AF65-F5344CB8AC3E}">
        <p14:creationId xmlns:p14="http://schemas.microsoft.com/office/powerpoint/2010/main" val="4171871246"/>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15962"/>
          </a:xfrm>
        </p:spPr>
        <p:txBody>
          <a:bodyPr/>
          <a:lstStyle/>
          <a:p>
            <a:r>
              <a:rPr lang="en-GB" dirty="0" smtClean="0">
                <a:solidFill>
                  <a:srgbClr val="C00000"/>
                </a:solidFill>
              </a:rPr>
              <a:t>Commission’s observations</a:t>
            </a:r>
            <a:endParaRPr lang="en-GB" dirty="0">
              <a:solidFill>
                <a:srgbClr val="C00000"/>
              </a:solidFill>
            </a:endParaRPr>
          </a:p>
        </p:txBody>
      </p:sp>
      <p:sp>
        <p:nvSpPr>
          <p:cNvPr id="3" name="Content Placeholder 2"/>
          <p:cNvSpPr>
            <a:spLocks noGrp="1"/>
          </p:cNvSpPr>
          <p:nvPr>
            <p:ph idx="1"/>
          </p:nvPr>
        </p:nvSpPr>
        <p:spPr/>
        <p:txBody>
          <a:bodyPr/>
          <a:lstStyle/>
          <a:p>
            <a:r>
              <a:rPr lang="en-GB" dirty="0" smtClean="0"/>
              <a:t>For Generation business the MERC observed that since there is no actual loan taken by the petitioner, it shall be allowed weighted average of rate of interest for loans taken by the Company for regulated as well as unregulated businesses as per 2</a:t>
            </a:r>
            <a:r>
              <a:rPr lang="en-GB" baseline="30000" dirty="0" smtClean="0"/>
              <a:t>nd</a:t>
            </a:r>
            <a:r>
              <a:rPr lang="en-GB" dirty="0" smtClean="0"/>
              <a:t> proviso to regulation 33.5. Accordingly allowed 8% instead of 11% demanded by the appellant as the last available weighted average rate of interest as per first proviso to Regulation 33.5.</a:t>
            </a:r>
            <a:endParaRPr lang="en-GB" dirty="0"/>
          </a:p>
        </p:txBody>
      </p:sp>
      <p:sp>
        <p:nvSpPr>
          <p:cNvPr id="4" name="Date Placeholder 3"/>
          <p:cNvSpPr>
            <a:spLocks noGrp="1"/>
          </p:cNvSpPr>
          <p:nvPr>
            <p:ph type="dt" sz="half" idx="10"/>
          </p:nvPr>
        </p:nvSpPr>
        <p:spPr/>
        <p:txBody>
          <a:bodyPr/>
          <a:lstStyle/>
          <a:p>
            <a:fld id="{7B16982F-3C98-404F-83F3-7447DBAAE618}"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39</a:t>
            </a:fld>
            <a:endParaRPr lang="en-US"/>
          </a:p>
        </p:txBody>
      </p:sp>
    </p:spTree>
    <p:extLst>
      <p:ext uri="{BB962C8B-B14F-4D97-AF65-F5344CB8AC3E}">
        <p14:creationId xmlns:p14="http://schemas.microsoft.com/office/powerpoint/2010/main" val="4269389114"/>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ctr">
              <a:buNone/>
            </a:pPr>
            <a:r>
              <a:rPr lang="en-US" dirty="0" smtClean="0">
                <a:solidFill>
                  <a:srgbClr val="FF0000"/>
                </a:solidFill>
                <a:latin typeface="Algerian" pitchFamily="82" charset="0"/>
              </a:rPr>
              <a:t>Some Important judgments of APTEL</a:t>
            </a:r>
            <a:endParaRPr lang="en-US" dirty="0">
              <a:solidFill>
                <a:srgbClr val="FF0000"/>
              </a:solidFill>
              <a:latin typeface="Algerian" pitchFamily="82" charset="0"/>
            </a:endParaRPr>
          </a:p>
        </p:txBody>
      </p:sp>
      <p:sp>
        <p:nvSpPr>
          <p:cNvPr id="5" name="Date Placeholder 4"/>
          <p:cNvSpPr>
            <a:spLocks noGrp="1"/>
          </p:cNvSpPr>
          <p:nvPr>
            <p:ph type="dt" sz="half" idx="10"/>
          </p:nvPr>
        </p:nvSpPr>
        <p:spPr/>
        <p:txBody>
          <a:bodyPr/>
          <a:lstStyle/>
          <a:p>
            <a:fld id="{A96EC369-078E-41E8-B803-632F5F448B11}"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4</a:t>
            </a:fld>
            <a:endParaRPr lang="en-US"/>
          </a:p>
        </p:txBody>
      </p:sp>
    </p:spTree>
    <p:extLst>
      <p:ext uri="{BB962C8B-B14F-4D97-AF65-F5344CB8AC3E}">
        <p14:creationId xmlns:p14="http://schemas.microsoft.com/office/powerpoint/2010/main" val="60994096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68362"/>
          </a:xfrm>
        </p:spPr>
        <p:txBody>
          <a:bodyPr/>
          <a:lstStyle/>
          <a:p>
            <a:r>
              <a:rPr lang="en-GB" dirty="0" smtClean="0">
                <a:solidFill>
                  <a:srgbClr val="C00000"/>
                </a:solidFill>
              </a:rPr>
              <a:t>Commission’s observations</a:t>
            </a:r>
            <a:endParaRPr lang="en-GB" dirty="0">
              <a:solidFill>
                <a:srgbClr val="C00000"/>
              </a:solidFill>
            </a:endParaRPr>
          </a:p>
        </p:txBody>
      </p:sp>
      <p:sp>
        <p:nvSpPr>
          <p:cNvPr id="3" name="Content Placeholder 2"/>
          <p:cNvSpPr>
            <a:spLocks noGrp="1"/>
          </p:cNvSpPr>
          <p:nvPr>
            <p:ph idx="1"/>
          </p:nvPr>
        </p:nvSpPr>
        <p:spPr/>
        <p:txBody>
          <a:bodyPr/>
          <a:lstStyle/>
          <a:p>
            <a:r>
              <a:rPr lang="en-GB" dirty="0" smtClean="0"/>
              <a:t>In its order for Transmission the MERC observed that the Appellant has taken short term loans for 6-7 years bearing high rate of interest. The Appellant should have taken long term loans at lower rate of interests.</a:t>
            </a:r>
          </a:p>
          <a:p>
            <a:r>
              <a:rPr lang="en-GB" dirty="0" smtClean="0"/>
              <a:t>In its order for distribution the MERC observed that the Appellant has swapped ‘Normative Loans’ for Actual Loans at higher rate of interest. Refinancing of Loans would make sense only if fresh loans are taken at lower rate of interest. MERC allowed rate of interest lower than actual rate. </a:t>
            </a:r>
            <a:endParaRPr lang="en-GB" dirty="0"/>
          </a:p>
        </p:txBody>
      </p:sp>
      <p:sp>
        <p:nvSpPr>
          <p:cNvPr id="4" name="Date Placeholder 3"/>
          <p:cNvSpPr>
            <a:spLocks noGrp="1"/>
          </p:cNvSpPr>
          <p:nvPr>
            <p:ph type="dt" sz="half" idx="10"/>
          </p:nvPr>
        </p:nvSpPr>
        <p:spPr/>
        <p:txBody>
          <a:bodyPr/>
          <a:lstStyle/>
          <a:p>
            <a:fld id="{18C258FA-0570-4460-874F-B6922F6438C2}"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40</a:t>
            </a:fld>
            <a:endParaRPr lang="en-US"/>
          </a:p>
        </p:txBody>
      </p:sp>
    </p:spTree>
    <p:extLst>
      <p:ext uri="{BB962C8B-B14F-4D97-AF65-F5344CB8AC3E}">
        <p14:creationId xmlns:p14="http://schemas.microsoft.com/office/powerpoint/2010/main" val="3745365578"/>
      </p:ext>
    </p:ext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lstStyle/>
          <a:p>
            <a:r>
              <a:rPr lang="en-GB" dirty="0" smtClean="0">
                <a:solidFill>
                  <a:srgbClr val="C00000"/>
                </a:solidFill>
              </a:rPr>
              <a:t>Appellate Tribunal’s findings </a:t>
            </a:r>
            <a:endParaRPr lang="en-GB" dirty="0">
              <a:solidFill>
                <a:srgbClr val="C00000"/>
              </a:solidFill>
            </a:endParaRPr>
          </a:p>
        </p:txBody>
      </p:sp>
      <p:sp>
        <p:nvSpPr>
          <p:cNvPr id="3" name="Content Placeholder 2"/>
          <p:cNvSpPr>
            <a:spLocks noGrp="1"/>
          </p:cNvSpPr>
          <p:nvPr>
            <p:ph idx="1"/>
          </p:nvPr>
        </p:nvSpPr>
        <p:spPr/>
        <p:txBody>
          <a:bodyPr>
            <a:normAutofit lnSpcReduction="10000"/>
          </a:bodyPr>
          <a:lstStyle/>
          <a:p>
            <a:pPr algn="just"/>
            <a:r>
              <a:rPr lang="en-GB" dirty="0" err="1" smtClean="0"/>
              <a:t>i</a:t>
            </a:r>
            <a:r>
              <a:rPr lang="en-GB" dirty="0" smtClean="0"/>
              <a:t>)  The interest rate on the normative loan as on 01.04.2011 has to be reconsidered in view of the judgment of this Tribunal in Appeal nos. 138 and 139 of 2012 at the prevailing market rate.</a:t>
            </a:r>
          </a:p>
          <a:p>
            <a:pPr algn="just"/>
            <a:r>
              <a:rPr lang="en-GB" dirty="0" smtClean="0"/>
              <a:t>ii) There is no provision for replacement of outstanding normative loan by actual loan. However, there is no bar in replacing the outstanding normative loan as on 01.04.2011 by actual loan provided the actual loan has been taken for the assets which have been taken into service prior to 01.04.2011 and the Appellant is able to establish that no prejudice has been caused to the consumers by arranging loans at better terms then the prevailing market rates.</a:t>
            </a:r>
          </a:p>
          <a:p>
            <a:endParaRPr lang="en-GB" dirty="0"/>
          </a:p>
        </p:txBody>
      </p:sp>
      <p:sp>
        <p:nvSpPr>
          <p:cNvPr id="4" name="Date Placeholder 3"/>
          <p:cNvSpPr>
            <a:spLocks noGrp="1"/>
          </p:cNvSpPr>
          <p:nvPr>
            <p:ph type="dt" sz="half" idx="10"/>
          </p:nvPr>
        </p:nvSpPr>
        <p:spPr/>
        <p:txBody>
          <a:bodyPr/>
          <a:lstStyle/>
          <a:p>
            <a:fld id="{78C64FF1-9EDA-482A-B1D6-D299F0E27AB8}"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41</a:t>
            </a:fld>
            <a:endParaRPr lang="en-US"/>
          </a:p>
        </p:txBody>
      </p:sp>
    </p:spTree>
    <p:extLst>
      <p:ext uri="{BB962C8B-B14F-4D97-AF65-F5344CB8AC3E}">
        <p14:creationId xmlns:p14="http://schemas.microsoft.com/office/powerpoint/2010/main" val="867727035"/>
      </p:ext>
    </p:extLst>
  </p:cSld>
  <p:clrMapOvr>
    <a:masterClrMapping/>
  </p:clrMapOvr>
  <p:transition/>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15962"/>
          </a:xfrm>
        </p:spPr>
        <p:txBody>
          <a:bodyPr/>
          <a:lstStyle/>
          <a:p>
            <a:r>
              <a:rPr lang="en-GB" dirty="0" smtClean="0">
                <a:solidFill>
                  <a:srgbClr val="C00000"/>
                </a:solidFill>
              </a:rPr>
              <a:t>Appellate Tribunal’s findings </a:t>
            </a:r>
            <a:endParaRPr lang="en-GB" dirty="0">
              <a:solidFill>
                <a:srgbClr val="C00000"/>
              </a:solidFill>
            </a:endParaRPr>
          </a:p>
        </p:txBody>
      </p:sp>
      <p:sp>
        <p:nvSpPr>
          <p:cNvPr id="3" name="Content Placeholder 2"/>
          <p:cNvSpPr>
            <a:spLocks noGrp="1"/>
          </p:cNvSpPr>
          <p:nvPr>
            <p:ph idx="1"/>
          </p:nvPr>
        </p:nvSpPr>
        <p:spPr/>
        <p:txBody>
          <a:bodyPr>
            <a:normAutofit lnSpcReduction="10000"/>
          </a:bodyPr>
          <a:lstStyle/>
          <a:p>
            <a:pPr algn="just"/>
            <a:r>
              <a:rPr lang="en-GB" dirty="0" smtClean="0"/>
              <a:t>iii) The perception that the State Commission is having that the loan of tenure of 5 to 6 years is short term loan and the interest on a loan for tenure of 10 years or more than 10 years will be lower than the interest rate for 5-7 years tenure is not correct as the Bank may charge higher spread on longer term loans. The Bank would perceive a loan of 10 or more than 10 years as having higher risk than loan of 5 to 6 years. Sometimes when the interest rates are showing declining trend it may be advisable to take shorter term loan. The interest rate on the actual loans taken by the Appellant for the new capital works should be decided taking in account the data on market rates of loan and actual loans availed as furnished by the Appellant after analysis. </a:t>
            </a:r>
          </a:p>
          <a:p>
            <a:endParaRPr lang="en-GB" dirty="0"/>
          </a:p>
        </p:txBody>
      </p:sp>
      <p:sp>
        <p:nvSpPr>
          <p:cNvPr id="4" name="Date Placeholder 3"/>
          <p:cNvSpPr>
            <a:spLocks noGrp="1"/>
          </p:cNvSpPr>
          <p:nvPr>
            <p:ph type="dt" sz="half" idx="10"/>
          </p:nvPr>
        </p:nvSpPr>
        <p:spPr/>
        <p:txBody>
          <a:bodyPr/>
          <a:lstStyle/>
          <a:p>
            <a:fld id="{3CDFD88E-7435-4506-8EFE-338FB41E19C1}"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42</a:t>
            </a:fld>
            <a:endParaRPr lang="en-US"/>
          </a:p>
        </p:txBody>
      </p:sp>
    </p:spTree>
    <p:extLst>
      <p:ext uri="{BB962C8B-B14F-4D97-AF65-F5344CB8AC3E}">
        <p14:creationId xmlns:p14="http://schemas.microsoft.com/office/powerpoint/2010/main" val="2906332789"/>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1828800" y="2209800"/>
            <a:ext cx="5601213" cy="830997"/>
          </a:xfrm>
          <a:prstGeom prst="rect">
            <a:avLst/>
          </a:prstGeom>
          <a:noFill/>
        </p:spPr>
        <p:txBody>
          <a:bodyPr wrap="none" rtlCol="0">
            <a:spAutoFit/>
          </a:bodyPr>
          <a:lstStyle/>
          <a:p>
            <a:r>
              <a:rPr lang="en-US" sz="4800" dirty="0" smtClean="0">
                <a:solidFill>
                  <a:srgbClr val="C00000"/>
                </a:solidFill>
                <a:latin typeface="Algerian" pitchFamily="82" charset="0"/>
              </a:rPr>
              <a:t>Return on Equity</a:t>
            </a:r>
            <a:endParaRPr lang="en-US" sz="4800" dirty="0">
              <a:solidFill>
                <a:srgbClr val="C00000"/>
              </a:solidFill>
              <a:latin typeface="Algerian" pitchFamily="82" charset="0"/>
            </a:endParaRPr>
          </a:p>
        </p:txBody>
      </p:sp>
      <p:sp>
        <p:nvSpPr>
          <p:cNvPr id="3" name="Date Placeholder 2"/>
          <p:cNvSpPr>
            <a:spLocks noGrp="1"/>
          </p:cNvSpPr>
          <p:nvPr>
            <p:ph type="dt" sz="half" idx="10"/>
          </p:nvPr>
        </p:nvSpPr>
        <p:spPr/>
        <p:txBody>
          <a:bodyPr/>
          <a:lstStyle/>
          <a:p>
            <a:fld id="{392A0C6F-63CB-4CAF-9386-82DFC3D57C92}"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43</a:t>
            </a:fld>
            <a:endParaRPr lang="en-US"/>
          </a:p>
        </p:txBody>
      </p:sp>
    </p:spTree>
    <p:extLst>
      <p:ext uri="{BB962C8B-B14F-4D97-AF65-F5344CB8AC3E}">
        <p14:creationId xmlns:p14="http://schemas.microsoft.com/office/powerpoint/2010/main" val="1874380237"/>
      </p:ext>
    </p:extLst>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dirty="0" smtClean="0">
                <a:solidFill>
                  <a:srgbClr val="C00000"/>
                </a:solidFill>
                <a:latin typeface="Algerian" pitchFamily="82" charset="0"/>
              </a:rPr>
              <a:t>Appeal no. 21 of 2010</a:t>
            </a:r>
            <a:endParaRPr lang="en-US" dirty="0"/>
          </a:p>
        </p:txBody>
      </p:sp>
      <p:sp>
        <p:nvSpPr>
          <p:cNvPr id="3" name="Content Placeholder 2"/>
          <p:cNvSpPr>
            <a:spLocks noGrp="1"/>
          </p:cNvSpPr>
          <p:nvPr>
            <p:ph idx="1"/>
          </p:nvPr>
        </p:nvSpPr>
        <p:spPr>
          <a:xfrm>
            <a:off x="457200" y="1143000"/>
            <a:ext cx="8229600" cy="5334000"/>
          </a:xfrm>
        </p:spPr>
        <p:txBody>
          <a:bodyPr>
            <a:normAutofit/>
          </a:bodyPr>
          <a:lstStyle/>
          <a:p>
            <a:r>
              <a:rPr lang="en-US" dirty="0" smtClean="0"/>
              <a:t>Appellant: Haryana </a:t>
            </a:r>
            <a:r>
              <a:rPr lang="en-US" dirty="0" err="1" smtClean="0"/>
              <a:t>Vidhyut</a:t>
            </a:r>
            <a:r>
              <a:rPr lang="en-US" dirty="0" smtClean="0"/>
              <a:t> </a:t>
            </a:r>
            <a:r>
              <a:rPr lang="en-US" dirty="0" err="1" smtClean="0"/>
              <a:t>Prasaran</a:t>
            </a:r>
            <a:r>
              <a:rPr lang="en-US" dirty="0" smtClean="0"/>
              <a:t> Nigam</a:t>
            </a:r>
          </a:p>
          <a:p>
            <a:r>
              <a:rPr lang="en-US" dirty="0" smtClean="0"/>
              <a:t>Respondent: Central Commission </a:t>
            </a:r>
          </a:p>
          <a:p>
            <a:r>
              <a:rPr lang="en-US" dirty="0" smtClean="0"/>
              <a:t>Date of Judgment: 11.11.2011</a:t>
            </a:r>
          </a:p>
          <a:p>
            <a:r>
              <a:rPr lang="en-US" dirty="0" smtClean="0"/>
              <a:t>Bench: 	</a:t>
            </a:r>
            <a:r>
              <a:rPr lang="en-US" dirty="0" err="1" smtClean="0"/>
              <a:t>Karpaga</a:t>
            </a:r>
            <a:r>
              <a:rPr lang="en-US" dirty="0" smtClean="0"/>
              <a:t> </a:t>
            </a:r>
            <a:r>
              <a:rPr lang="en-US" dirty="0" err="1" smtClean="0"/>
              <a:t>Vinayagam</a:t>
            </a:r>
            <a:r>
              <a:rPr lang="en-US" dirty="0" smtClean="0"/>
              <a:t>, Chairperson</a:t>
            </a:r>
          </a:p>
          <a:p>
            <a:pPr>
              <a:buNone/>
            </a:pPr>
            <a:r>
              <a:rPr lang="en-US" dirty="0" smtClean="0"/>
              <a:t>			V J </a:t>
            </a:r>
            <a:r>
              <a:rPr lang="en-US" dirty="0" err="1" smtClean="0"/>
              <a:t>Talwar</a:t>
            </a:r>
            <a:r>
              <a:rPr lang="en-US" dirty="0" smtClean="0"/>
              <a:t>, Technical Member</a:t>
            </a:r>
          </a:p>
          <a:p>
            <a:r>
              <a:rPr lang="en-US" dirty="0" smtClean="0"/>
              <a:t>Issue: </a:t>
            </a:r>
            <a:r>
              <a:rPr lang="en-IN" dirty="0" smtClean="0"/>
              <a:t>The only grievance of the Appellant was against the method of recovery of the charges by PGCIL. According to the Appellant the recovery of charges are computed on yearly basis but recovered on monthly basis. This methodology adopted by the PGCIL would result in over recovery by PGCIL</a:t>
            </a:r>
            <a:r>
              <a:rPr lang="en-US" dirty="0" smtClean="0"/>
              <a:t>? </a:t>
            </a:r>
            <a:endParaRPr lang="en-US" dirty="0"/>
          </a:p>
        </p:txBody>
      </p:sp>
      <p:sp>
        <p:nvSpPr>
          <p:cNvPr id="4" name="Date Placeholder 3"/>
          <p:cNvSpPr>
            <a:spLocks noGrp="1"/>
          </p:cNvSpPr>
          <p:nvPr>
            <p:ph type="dt" sz="half" idx="10"/>
          </p:nvPr>
        </p:nvSpPr>
        <p:spPr/>
        <p:txBody>
          <a:bodyPr/>
          <a:lstStyle/>
          <a:p>
            <a:fld id="{B375FBCD-008A-4499-BCE4-C3950B282507}"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44</a:t>
            </a:fld>
            <a:endParaRPr lang="en-US"/>
          </a:p>
        </p:txBody>
      </p:sp>
    </p:spTree>
    <p:extLst>
      <p:ext uri="{BB962C8B-B14F-4D97-AF65-F5344CB8AC3E}">
        <p14:creationId xmlns:p14="http://schemas.microsoft.com/office/powerpoint/2010/main" val="2408605896"/>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sz="3200" dirty="0" smtClean="0">
                <a:solidFill>
                  <a:srgbClr val="C00000"/>
                </a:solidFill>
                <a:latin typeface="Algerian" pitchFamily="82" charset="0"/>
              </a:rPr>
              <a:t>Crux of Contentions of the Parties</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524000"/>
            <a:ext cx="8229600" cy="4602163"/>
          </a:xfrm>
        </p:spPr>
        <p:txBody>
          <a:bodyPr>
            <a:normAutofit/>
          </a:bodyPr>
          <a:lstStyle/>
          <a:p>
            <a:pPr lvl="0" algn="just"/>
            <a:r>
              <a:rPr lang="en-IN" dirty="0" smtClean="0"/>
              <a:t>The PGCIL’s case was based on the fact that the issue in hand is generic and has been adopted throughout the country for tariff determination. In all tariffs, the fixed charges are computed on annual basis but recovered monthly without considering the frequency of interest payment.</a:t>
            </a:r>
          </a:p>
          <a:p>
            <a:pPr lvl="0" algn="just"/>
            <a:r>
              <a:rPr lang="en-IN" dirty="0" smtClean="0"/>
              <a:t>The Appellant categorically stated that issue is not generic but specific to ULD&amp;C scheme.</a:t>
            </a:r>
            <a:endParaRPr lang="en-US" dirty="0" smtClean="0"/>
          </a:p>
          <a:p>
            <a:pPr>
              <a:buNone/>
            </a:pPr>
            <a:endParaRPr lang="en-US" dirty="0"/>
          </a:p>
        </p:txBody>
      </p:sp>
      <p:sp>
        <p:nvSpPr>
          <p:cNvPr id="4" name="Date Placeholder 3"/>
          <p:cNvSpPr>
            <a:spLocks noGrp="1"/>
          </p:cNvSpPr>
          <p:nvPr>
            <p:ph type="dt" sz="half" idx="10"/>
          </p:nvPr>
        </p:nvSpPr>
        <p:spPr/>
        <p:txBody>
          <a:bodyPr/>
          <a:lstStyle/>
          <a:p>
            <a:fld id="{DC7EC92D-3833-444D-803E-0A15CF082BED}"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45</a:t>
            </a:fld>
            <a:endParaRPr lang="en-US"/>
          </a:p>
        </p:txBody>
      </p:sp>
    </p:spTree>
    <p:extLst>
      <p:ext uri="{BB962C8B-B14F-4D97-AF65-F5344CB8AC3E}">
        <p14:creationId xmlns:p14="http://schemas.microsoft.com/office/powerpoint/2010/main" val="1692197250"/>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Autofit/>
          </a:bodyPr>
          <a:lstStyle/>
          <a:p>
            <a:r>
              <a:rPr lang="en-US" sz="3200" dirty="0" smtClean="0">
                <a:solidFill>
                  <a:srgbClr val="C00000"/>
                </a:solidFill>
                <a:latin typeface="Algerian" pitchFamily="82" charset="0"/>
              </a:rPr>
              <a:t>Whether the issue was generic or specific?</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371600"/>
            <a:ext cx="8229600" cy="5059363"/>
          </a:xfrm>
        </p:spPr>
        <p:txBody>
          <a:bodyPr>
            <a:normAutofit lnSpcReduction="10000"/>
          </a:bodyPr>
          <a:lstStyle/>
          <a:p>
            <a:pPr algn="just"/>
            <a:r>
              <a:rPr lang="en-IN" dirty="0" smtClean="0">
                <a:solidFill>
                  <a:srgbClr val="002060"/>
                </a:solidFill>
              </a:rPr>
              <a:t>In generic transmission tariff, Equity and Loan are not recoverable through transmission charges. </a:t>
            </a:r>
          </a:p>
          <a:p>
            <a:pPr algn="just"/>
            <a:r>
              <a:rPr lang="en-IN" dirty="0" smtClean="0">
                <a:solidFill>
                  <a:schemeClr val="tx1">
                    <a:lumMod val="95000"/>
                    <a:lumOff val="5000"/>
                  </a:schemeClr>
                </a:solidFill>
              </a:rPr>
              <a:t>The equity invested in the asset is not recovered and remain invested throughout the life of asset and is not paid through tariff. </a:t>
            </a:r>
          </a:p>
          <a:p>
            <a:pPr algn="just"/>
            <a:r>
              <a:rPr lang="en-IN" dirty="0" smtClean="0">
                <a:solidFill>
                  <a:srgbClr val="002060"/>
                </a:solidFill>
              </a:rPr>
              <a:t>Similarly, repayment of principle of loan amount is not a part of tariff. </a:t>
            </a:r>
          </a:p>
          <a:p>
            <a:pPr algn="just"/>
            <a:r>
              <a:rPr lang="en-IN" dirty="0" smtClean="0"/>
              <a:t>In the present case the PGCIL proposed to recover equity as well as loan capital in 15 years through annual charges. </a:t>
            </a:r>
          </a:p>
          <a:p>
            <a:pPr algn="just"/>
            <a:r>
              <a:rPr lang="en-IN" dirty="0" smtClean="0">
                <a:solidFill>
                  <a:srgbClr val="002060"/>
                </a:solidFill>
              </a:rPr>
              <a:t>Thus, there is a material difference in generic transmission charges and annual charges for ULDC Scheme. Therefore, these two are to be treated differently. </a:t>
            </a:r>
            <a:endParaRPr lang="en-US" dirty="0">
              <a:solidFill>
                <a:srgbClr val="002060"/>
              </a:solidFill>
            </a:endParaRPr>
          </a:p>
        </p:txBody>
      </p:sp>
      <p:sp>
        <p:nvSpPr>
          <p:cNvPr id="4" name="Date Placeholder 3"/>
          <p:cNvSpPr>
            <a:spLocks noGrp="1"/>
          </p:cNvSpPr>
          <p:nvPr>
            <p:ph type="dt" sz="half" idx="10"/>
          </p:nvPr>
        </p:nvSpPr>
        <p:spPr/>
        <p:txBody>
          <a:bodyPr/>
          <a:lstStyle/>
          <a:p>
            <a:fld id="{902E116A-4153-4844-A78E-11221B54A9F1}"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46</a:t>
            </a:fld>
            <a:endParaRPr lang="en-US"/>
          </a:p>
        </p:txBody>
      </p:sp>
    </p:spTree>
    <p:extLst>
      <p:ext uri="{BB962C8B-B14F-4D97-AF65-F5344CB8AC3E}">
        <p14:creationId xmlns:p14="http://schemas.microsoft.com/office/powerpoint/2010/main" val="3238484743"/>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en-US" sz="3200" dirty="0" smtClean="0">
                <a:solidFill>
                  <a:srgbClr val="C00000"/>
                </a:solidFill>
                <a:latin typeface="Algerian" pitchFamily="82" charset="0"/>
              </a:rPr>
              <a:t>Observations</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066800"/>
            <a:ext cx="8229600" cy="5334000"/>
          </a:xfrm>
        </p:spPr>
        <p:txBody>
          <a:bodyPr>
            <a:normAutofit/>
          </a:bodyPr>
          <a:lstStyle/>
          <a:p>
            <a:pPr marL="342900" lvl="1" indent="-342900" algn="just">
              <a:buFont typeface="Arial" pitchFamily="34" charset="0"/>
              <a:buChar char="•"/>
            </a:pPr>
            <a:r>
              <a:rPr lang="en-IN" dirty="0" smtClean="0">
                <a:solidFill>
                  <a:srgbClr val="002060"/>
                </a:solidFill>
              </a:rPr>
              <a:t>The equity is not recovered in generic transmission tariff. </a:t>
            </a:r>
          </a:p>
          <a:p>
            <a:pPr marL="342900" lvl="1" indent="-342900" algn="just">
              <a:buFont typeface="Arial" pitchFamily="34" charset="0"/>
              <a:buChar char="•"/>
            </a:pPr>
            <a:r>
              <a:rPr lang="en-IN" dirty="0" smtClean="0">
                <a:solidFill>
                  <a:schemeClr val="tx1">
                    <a:lumMod val="95000"/>
                    <a:lumOff val="5000"/>
                  </a:schemeClr>
                </a:solidFill>
              </a:rPr>
              <a:t>Accordingly, it would not matter as to whether Return on Equity is paid on annual basis or monthly basis. </a:t>
            </a:r>
          </a:p>
          <a:p>
            <a:pPr marL="342900" lvl="1" indent="-342900" algn="just">
              <a:buFont typeface="Arial" pitchFamily="34" charset="0"/>
              <a:buChar char="•"/>
            </a:pPr>
            <a:r>
              <a:rPr lang="en-IN" dirty="0" smtClean="0">
                <a:solidFill>
                  <a:srgbClr val="002060"/>
                </a:solidFill>
              </a:rPr>
              <a:t>It would also not matter as to whether equity is </a:t>
            </a:r>
            <a:r>
              <a:rPr lang="en-IN" dirty="0" err="1" smtClean="0">
                <a:solidFill>
                  <a:srgbClr val="002060"/>
                </a:solidFill>
              </a:rPr>
              <a:t>levelised</a:t>
            </a:r>
            <a:r>
              <a:rPr lang="en-IN" dirty="0" smtClean="0">
                <a:solidFill>
                  <a:srgbClr val="002060"/>
                </a:solidFill>
              </a:rPr>
              <a:t> or not. As long as equity remains same, the Return on Equity would also remain same under all the circumstances. </a:t>
            </a:r>
          </a:p>
          <a:p>
            <a:pPr marL="342900" lvl="1" indent="-342900" algn="just">
              <a:buFont typeface="Arial" pitchFamily="34" charset="0"/>
              <a:buChar char="•"/>
            </a:pPr>
            <a:r>
              <a:rPr lang="en-IN" dirty="0" smtClean="0"/>
              <a:t>However, in the present case before us, the equity is also recovered in equal monthly instalments. As such Return on Equity would also diminish with the reduction in balance equity. </a:t>
            </a:r>
          </a:p>
          <a:p>
            <a:pPr marL="342900" lvl="1" indent="-342900" algn="just">
              <a:buFont typeface="Arial" pitchFamily="34" charset="0"/>
              <a:buChar char="•"/>
            </a:pPr>
            <a:r>
              <a:rPr lang="en-IN" dirty="0" smtClean="0">
                <a:solidFill>
                  <a:srgbClr val="002060"/>
                </a:solidFill>
              </a:rPr>
              <a:t>Since, in this case equity is also recoverable in equal monthly instalments; the methodology adopted by the Central Commission would result in higher recovery of equity as well.</a:t>
            </a:r>
            <a:endParaRPr lang="en-US" dirty="0" smtClean="0">
              <a:solidFill>
                <a:srgbClr val="002060"/>
              </a:solidFill>
            </a:endParaRPr>
          </a:p>
          <a:p>
            <a:endParaRPr lang="en-US" dirty="0"/>
          </a:p>
        </p:txBody>
      </p:sp>
      <p:sp>
        <p:nvSpPr>
          <p:cNvPr id="4" name="Date Placeholder 3"/>
          <p:cNvSpPr>
            <a:spLocks noGrp="1"/>
          </p:cNvSpPr>
          <p:nvPr>
            <p:ph type="dt" sz="half" idx="10"/>
          </p:nvPr>
        </p:nvSpPr>
        <p:spPr/>
        <p:txBody>
          <a:bodyPr/>
          <a:lstStyle/>
          <a:p>
            <a:fld id="{6A4C3567-A2C8-4CAE-A391-60B060744E65}"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47</a:t>
            </a:fld>
            <a:endParaRPr lang="en-US"/>
          </a:p>
        </p:txBody>
      </p:sp>
    </p:spTree>
    <p:extLst>
      <p:ext uri="{BB962C8B-B14F-4D97-AF65-F5344CB8AC3E}">
        <p14:creationId xmlns:p14="http://schemas.microsoft.com/office/powerpoint/2010/main" val="3228652398"/>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1752600" y="1295400"/>
            <a:ext cx="6064482" cy="1938992"/>
          </a:xfrm>
          <a:prstGeom prst="rect">
            <a:avLst/>
          </a:prstGeom>
          <a:noFill/>
        </p:spPr>
        <p:txBody>
          <a:bodyPr wrap="none" rtlCol="0">
            <a:spAutoFit/>
          </a:bodyPr>
          <a:lstStyle/>
          <a:p>
            <a:pPr algn="ctr"/>
            <a:r>
              <a:rPr lang="en-US" sz="4000" dirty="0" smtClean="0">
                <a:solidFill>
                  <a:srgbClr val="C00000"/>
                </a:solidFill>
                <a:latin typeface="Algerian" pitchFamily="82" charset="0"/>
              </a:rPr>
              <a:t>Operation </a:t>
            </a:r>
          </a:p>
          <a:p>
            <a:pPr algn="ctr"/>
            <a:r>
              <a:rPr lang="en-US" sz="4000" dirty="0" smtClean="0">
                <a:solidFill>
                  <a:srgbClr val="C00000"/>
                </a:solidFill>
                <a:latin typeface="Algerian" pitchFamily="82" charset="0"/>
              </a:rPr>
              <a:t>and </a:t>
            </a:r>
          </a:p>
          <a:p>
            <a:pPr algn="ctr"/>
            <a:r>
              <a:rPr lang="en-US" sz="4000" dirty="0" smtClean="0">
                <a:solidFill>
                  <a:srgbClr val="C00000"/>
                </a:solidFill>
                <a:latin typeface="Algerian" pitchFamily="82" charset="0"/>
              </a:rPr>
              <a:t>Maintenance Charges</a:t>
            </a:r>
            <a:endParaRPr lang="en-US" sz="4000" dirty="0">
              <a:solidFill>
                <a:srgbClr val="C00000"/>
              </a:solidFill>
              <a:latin typeface="Algerian" pitchFamily="82" charset="0"/>
            </a:endParaRPr>
          </a:p>
        </p:txBody>
      </p:sp>
      <p:sp>
        <p:nvSpPr>
          <p:cNvPr id="3" name="Date Placeholder 2"/>
          <p:cNvSpPr>
            <a:spLocks noGrp="1"/>
          </p:cNvSpPr>
          <p:nvPr>
            <p:ph type="dt" sz="half" idx="10"/>
          </p:nvPr>
        </p:nvSpPr>
        <p:spPr/>
        <p:txBody>
          <a:bodyPr/>
          <a:lstStyle/>
          <a:p>
            <a:fld id="{608A5AB4-08A0-4D05-8776-30FE772CD286}"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48</a:t>
            </a:fld>
            <a:endParaRPr lang="en-US"/>
          </a:p>
        </p:txBody>
      </p:sp>
    </p:spTree>
    <p:extLst>
      <p:ext uri="{BB962C8B-B14F-4D97-AF65-F5344CB8AC3E}">
        <p14:creationId xmlns:p14="http://schemas.microsoft.com/office/powerpoint/2010/main" val="394581194"/>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ormAutofit/>
          </a:bodyPr>
          <a:lstStyle/>
          <a:p>
            <a:r>
              <a:rPr lang="en-US" dirty="0" smtClean="0">
                <a:solidFill>
                  <a:srgbClr val="C00000"/>
                </a:solidFill>
                <a:latin typeface="Algerian" pitchFamily="82" charset="0"/>
              </a:rPr>
              <a:t>Appeal no. 61 of 2012</a:t>
            </a:r>
            <a:endParaRPr lang="en-US" dirty="0"/>
          </a:p>
        </p:txBody>
      </p:sp>
      <p:sp>
        <p:nvSpPr>
          <p:cNvPr id="3" name="Content Placeholder 2"/>
          <p:cNvSpPr>
            <a:spLocks noGrp="1"/>
          </p:cNvSpPr>
          <p:nvPr>
            <p:ph idx="1"/>
          </p:nvPr>
        </p:nvSpPr>
        <p:spPr>
          <a:xfrm>
            <a:off x="457200" y="1143000"/>
            <a:ext cx="8229600" cy="5334000"/>
          </a:xfrm>
        </p:spPr>
        <p:txBody>
          <a:bodyPr>
            <a:normAutofit/>
          </a:bodyPr>
          <a:lstStyle/>
          <a:p>
            <a:r>
              <a:rPr lang="en-US" dirty="0" smtClean="0"/>
              <a:t>Appellant: BSES </a:t>
            </a:r>
            <a:r>
              <a:rPr lang="en-US" dirty="0" err="1" smtClean="0"/>
              <a:t>Rajdhani</a:t>
            </a:r>
            <a:r>
              <a:rPr lang="en-US" dirty="0" smtClean="0"/>
              <a:t> Nigam Limited</a:t>
            </a:r>
          </a:p>
          <a:p>
            <a:r>
              <a:rPr lang="en-US" dirty="0" smtClean="0"/>
              <a:t>Respondent: Delhi Commission </a:t>
            </a:r>
          </a:p>
          <a:p>
            <a:r>
              <a:rPr lang="en-US" dirty="0" smtClean="0"/>
              <a:t>Date of Judgment: 28.11.2014</a:t>
            </a:r>
          </a:p>
          <a:p>
            <a:r>
              <a:rPr lang="en-US" dirty="0" smtClean="0"/>
              <a:t>Bench: 	</a:t>
            </a:r>
            <a:r>
              <a:rPr lang="en-US" dirty="0" err="1" smtClean="0"/>
              <a:t>Karpaga</a:t>
            </a:r>
            <a:r>
              <a:rPr lang="en-US" dirty="0" smtClean="0"/>
              <a:t> </a:t>
            </a:r>
            <a:r>
              <a:rPr lang="en-US" dirty="0" err="1" smtClean="0"/>
              <a:t>Vinayagam</a:t>
            </a:r>
            <a:r>
              <a:rPr lang="en-US" dirty="0" smtClean="0"/>
              <a:t>, Chairperson</a:t>
            </a:r>
          </a:p>
          <a:p>
            <a:pPr>
              <a:buNone/>
            </a:pPr>
            <a:r>
              <a:rPr lang="en-US" dirty="0" smtClean="0"/>
              <a:t>			</a:t>
            </a:r>
            <a:r>
              <a:rPr lang="en-US" dirty="0" err="1" smtClean="0"/>
              <a:t>Rakesh</a:t>
            </a:r>
            <a:r>
              <a:rPr lang="en-US" dirty="0" smtClean="0"/>
              <a:t> </a:t>
            </a:r>
            <a:r>
              <a:rPr lang="en-US" dirty="0" err="1" smtClean="0"/>
              <a:t>Nath</a:t>
            </a:r>
            <a:r>
              <a:rPr lang="en-US" dirty="0" smtClean="0"/>
              <a:t>, Technical Member</a:t>
            </a:r>
          </a:p>
          <a:p>
            <a:r>
              <a:rPr lang="en-US" dirty="0" smtClean="0"/>
              <a:t>Issue: </a:t>
            </a:r>
            <a:r>
              <a:rPr lang="en-IN" dirty="0" smtClean="0"/>
              <a:t>Whether higher expenditure incurred for one or some of the components in O&amp;M charges is permissible under normative regime</a:t>
            </a:r>
            <a:r>
              <a:rPr lang="en-US" dirty="0" smtClean="0"/>
              <a:t>? </a:t>
            </a:r>
            <a:endParaRPr lang="en-US" dirty="0"/>
          </a:p>
        </p:txBody>
      </p:sp>
      <p:sp>
        <p:nvSpPr>
          <p:cNvPr id="4" name="Date Placeholder 3"/>
          <p:cNvSpPr>
            <a:spLocks noGrp="1"/>
          </p:cNvSpPr>
          <p:nvPr>
            <p:ph type="dt" sz="half" idx="10"/>
          </p:nvPr>
        </p:nvSpPr>
        <p:spPr/>
        <p:txBody>
          <a:bodyPr/>
          <a:lstStyle/>
          <a:p>
            <a:fld id="{EB5B3603-59D1-4C03-8EAD-2250ADC3BEC3}"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49</a:t>
            </a:fld>
            <a:endParaRPr lang="en-US"/>
          </a:p>
        </p:txBody>
      </p:sp>
    </p:spTree>
    <p:extLst>
      <p:ext uri="{BB962C8B-B14F-4D97-AF65-F5344CB8AC3E}">
        <p14:creationId xmlns:p14="http://schemas.microsoft.com/office/powerpoint/2010/main" val="3879408626"/>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lstStyle/>
          <a:p>
            <a:r>
              <a:rPr lang="en-US" dirty="0" smtClean="0">
                <a:solidFill>
                  <a:srgbClr val="C00000"/>
                </a:solidFill>
              </a:rPr>
              <a:t>Appeal No. 39 of 2011</a:t>
            </a:r>
            <a:endParaRPr lang="en-US" dirty="0">
              <a:solidFill>
                <a:srgbClr val="C00000"/>
              </a:solidFill>
            </a:endParaRPr>
          </a:p>
        </p:txBody>
      </p:sp>
      <p:sp>
        <p:nvSpPr>
          <p:cNvPr id="3" name="Content Placeholder 2"/>
          <p:cNvSpPr>
            <a:spLocks noGrp="1"/>
          </p:cNvSpPr>
          <p:nvPr>
            <p:ph idx="1"/>
          </p:nvPr>
        </p:nvSpPr>
        <p:spPr/>
        <p:txBody>
          <a:bodyPr/>
          <a:lstStyle/>
          <a:p>
            <a:r>
              <a:rPr lang="en-US" dirty="0" smtClean="0"/>
              <a:t>Appellant: M/s. </a:t>
            </a:r>
            <a:r>
              <a:rPr lang="en-US" dirty="0" err="1" smtClean="0"/>
              <a:t>Mula</a:t>
            </a:r>
            <a:r>
              <a:rPr lang="en-US" dirty="0" smtClean="0"/>
              <a:t> </a:t>
            </a:r>
            <a:r>
              <a:rPr lang="en-US" dirty="0" err="1" smtClean="0"/>
              <a:t>Pravara</a:t>
            </a:r>
            <a:r>
              <a:rPr lang="en-US" dirty="0" smtClean="0"/>
              <a:t> Electric Co-operative Society Ltd</a:t>
            </a:r>
          </a:p>
          <a:p>
            <a:r>
              <a:rPr lang="en-US" dirty="0" smtClean="0"/>
              <a:t>Respondents: Maharashtra Commission</a:t>
            </a:r>
          </a:p>
          <a:p>
            <a:pPr>
              <a:spcBef>
                <a:spcPts val="0"/>
              </a:spcBef>
            </a:pPr>
            <a:r>
              <a:rPr lang="en-US" dirty="0" smtClean="0"/>
              <a:t>Bench: 	</a:t>
            </a:r>
            <a:r>
              <a:rPr lang="en-US" dirty="0" err="1" smtClean="0"/>
              <a:t>Karpaga</a:t>
            </a:r>
            <a:r>
              <a:rPr lang="en-US" dirty="0" smtClean="0"/>
              <a:t> </a:t>
            </a:r>
            <a:r>
              <a:rPr lang="en-US" dirty="0" err="1" smtClean="0"/>
              <a:t>Vinayagam</a:t>
            </a:r>
            <a:r>
              <a:rPr lang="en-US" dirty="0" smtClean="0"/>
              <a:t>, Chairperson</a:t>
            </a:r>
            <a:endParaRPr lang="en-US" sz="2400" dirty="0" smtClean="0"/>
          </a:p>
          <a:p>
            <a:pPr lvl="3">
              <a:buNone/>
            </a:pPr>
            <a:r>
              <a:rPr lang="en-US" sz="2400" dirty="0" smtClean="0"/>
              <a:t>		V J </a:t>
            </a:r>
            <a:r>
              <a:rPr lang="en-US" sz="2400" dirty="0" err="1" smtClean="0"/>
              <a:t>Talwar</a:t>
            </a:r>
            <a:r>
              <a:rPr lang="en-US" sz="2400" dirty="0" smtClean="0"/>
              <a:t>, Technical Member</a:t>
            </a:r>
          </a:p>
          <a:p>
            <a:r>
              <a:rPr lang="en-US" dirty="0" smtClean="0"/>
              <a:t> Issue: Whether The MERC was wrong in rejecting the application of Appellant for distribution license in the area. </a:t>
            </a:r>
            <a:endParaRPr lang="en-US" dirty="0"/>
          </a:p>
        </p:txBody>
      </p:sp>
      <p:sp>
        <p:nvSpPr>
          <p:cNvPr id="5" name="Date Placeholder 4"/>
          <p:cNvSpPr>
            <a:spLocks noGrp="1"/>
          </p:cNvSpPr>
          <p:nvPr>
            <p:ph type="dt" sz="half" idx="10"/>
          </p:nvPr>
        </p:nvSpPr>
        <p:spPr/>
        <p:txBody>
          <a:bodyPr/>
          <a:lstStyle/>
          <a:p>
            <a:fld id="{814806D1-C510-4B4C-9BB2-C6E357753813}"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5</a:t>
            </a:fld>
            <a:endParaRPr lang="en-US"/>
          </a:p>
        </p:txBody>
      </p:sp>
    </p:spTree>
    <p:extLst>
      <p:ext uri="{BB962C8B-B14F-4D97-AF65-F5344CB8AC3E}">
        <p14:creationId xmlns:p14="http://schemas.microsoft.com/office/powerpoint/2010/main" val="4112293507"/>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rmAutofit/>
          </a:bodyPr>
          <a:lstStyle/>
          <a:p>
            <a:r>
              <a:rPr lang="en-US" sz="3200" dirty="0" smtClean="0">
                <a:solidFill>
                  <a:srgbClr val="C00000"/>
                </a:solidFill>
                <a:latin typeface="Algerian" pitchFamily="82" charset="0"/>
              </a:rPr>
              <a:t>Observations and Ratio</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295400"/>
            <a:ext cx="8229600" cy="5334000"/>
          </a:xfrm>
        </p:spPr>
        <p:txBody>
          <a:bodyPr>
            <a:normAutofit lnSpcReduction="10000"/>
          </a:bodyPr>
          <a:lstStyle/>
          <a:p>
            <a:pPr algn="just"/>
            <a:r>
              <a:rPr lang="en-IN" dirty="0" smtClean="0"/>
              <a:t>There are many sub-components under the head A&amp;G expenses. Audit fee is one of such sub-component. Under normative regime, break up of each component is not considered and the expenses as a whole are approved by the Commission based on applicable Regulations. </a:t>
            </a:r>
          </a:p>
          <a:p>
            <a:pPr algn="just"/>
            <a:r>
              <a:rPr lang="en-IN" dirty="0" smtClean="0">
                <a:solidFill>
                  <a:srgbClr val="002060"/>
                </a:solidFill>
              </a:rPr>
              <a:t>Under normative setup, the licensee may loose on one of the component and gain on other components. If there is gain i.e. actual expense is less than the approved expense, the licensee pockets the gain. Similarly lose, if any, is to be borne by the licensee. </a:t>
            </a:r>
          </a:p>
          <a:p>
            <a:pPr algn="just"/>
            <a:r>
              <a:rPr lang="en-IN" dirty="0" smtClean="0"/>
              <a:t>Under normative regime, the licensee cannot be permitted to claim additional expenditure it is likely to suffer on account of increased expenditure on one component and any gain on reduction in expenditure on other components is kept by the licensee.</a:t>
            </a:r>
            <a:endParaRPr lang="en-US" dirty="0"/>
          </a:p>
        </p:txBody>
      </p:sp>
      <p:sp>
        <p:nvSpPr>
          <p:cNvPr id="4" name="Date Placeholder 3"/>
          <p:cNvSpPr>
            <a:spLocks noGrp="1"/>
          </p:cNvSpPr>
          <p:nvPr>
            <p:ph type="dt" sz="half" idx="10"/>
          </p:nvPr>
        </p:nvSpPr>
        <p:spPr/>
        <p:txBody>
          <a:bodyPr/>
          <a:lstStyle/>
          <a:p>
            <a:fld id="{279F2D37-3C27-4FE2-B3E3-5E0D0B58177D}"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50</a:t>
            </a:fld>
            <a:endParaRPr lang="en-US"/>
          </a:p>
        </p:txBody>
      </p:sp>
    </p:spTree>
    <p:extLst>
      <p:ext uri="{BB962C8B-B14F-4D97-AF65-F5344CB8AC3E}">
        <p14:creationId xmlns:p14="http://schemas.microsoft.com/office/powerpoint/2010/main" val="2162046495"/>
      </p:ext>
    </p:extLst>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endParaRPr lang="en-US" sz="3200" dirty="0">
              <a:solidFill>
                <a:srgbClr val="C00000"/>
              </a:solidFill>
              <a:latin typeface="Algerian" pitchFamily="82" charset="0"/>
            </a:endParaRPr>
          </a:p>
        </p:txBody>
      </p:sp>
      <p:sp>
        <p:nvSpPr>
          <p:cNvPr id="3" name="Content Placeholder 2"/>
          <p:cNvSpPr>
            <a:spLocks noGrp="1"/>
          </p:cNvSpPr>
          <p:nvPr>
            <p:ph idx="1"/>
          </p:nvPr>
        </p:nvSpPr>
        <p:spPr/>
        <p:txBody>
          <a:bodyPr/>
          <a:lstStyle/>
          <a:p>
            <a:endParaRPr lang="en-US" dirty="0"/>
          </a:p>
        </p:txBody>
      </p:sp>
      <p:sp>
        <p:nvSpPr>
          <p:cNvPr id="5" name="Date Placeholder 4"/>
          <p:cNvSpPr>
            <a:spLocks noGrp="1"/>
          </p:cNvSpPr>
          <p:nvPr>
            <p:ph type="dt" sz="half" idx="10"/>
          </p:nvPr>
        </p:nvSpPr>
        <p:spPr/>
        <p:txBody>
          <a:bodyPr/>
          <a:lstStyle/>
          <a:p>
            <a:fld id="{1063924E-EE22-4152-810B-01E9BF7F4D9D}" type="datetime1">
              <a:rPr lang="en-US" smtClean="0"/>
              <a:pPr/>
              <a:t>1/11/2017</a:t>
            </a:fld>
            <a:endParaRPr lang="en-US"/>
          </a:p>
        </p:txBody>
      </p:sp>
      <p:sp>
        <p:nvSpPr>
          <p:cNvPr id="6" name="Slide Number Placeholder 5"/>
          <p:cNvSpPr>
            <a:spLocks noGrp="1"/>
          </p:cNvSpPr>
          <p:nvPr>
            <p:ph type="sldNum" sz="quarter" idx="12"/>
          </p:nvPr>
        </p:nvSpPr>
        <p:spPr/>
        <p:txBody>
          <a:bodyPr/>
          <a:lstStyle/>
          <a:p>
            <a:fld id="{5C72BA08-6AAD-4F0E-8D4B-37B16535902A}" type="slidenum">
              <a:rPr lang="en-US" smtClean="0"/>
              <a:pPr/>
              <a:t>51</a:t>
            </a:fld>
            <a:endParaRPr lang="en-US"/>
          </a:p>
        </p:txBody>
      </p:sp>
      <p:sp>
        <p:nvSpPr>
          <p:cNvPr id="4" name="TextBox 3"/>
          <p:cNvSpPr txBox="1"/>
          <p:nvPr/>
        </p:nvSpPr>
        <p:spPr>
          <a:xfrm>
            <a:off x="2819400" y="2286000"/>
            <a:ext cx="3725700" cy="830997"/>
          </a:xfrm>
          <a:prstGeom prst="rect">
            <a:avLst/>
          </a:prstGeom>
          <a:noFill/>
        </p:spPr>
        <p:txBody>
          <a:bodyPr wrap="none" rtlCol="0">
            <a:spAutoFit/>
          </a:bodyPr>
          <a:lstStyle/>
          <a:p>
            <a:r>
              <a:rPr lang="en-US" sz="4800" dirty="0" smtClean="0">
                <a:solidFill>
                  <a:srgbClr val="C00000"/>
                </a:solidFill>
                <a:latin typeface="Algerian" pitchFamily="82" charset="0"/>
              </a:rPr>
              <a:t>Income tax</a:t>
            </a:r>
            <a:endParaRPr lang="en-US" sz="4800" dirty="0">
              <a:solidFill>
                <a:srgbClr val="C00000"/>
              </a:solidFill>
              <a:latin typeface="Algerian" pitchFamily="82" charset="0"/>
            </a:endParaRPr>
          </a:p>
        </p:txBody>
      </p:sp>
    </p:spTree>
    <p:extLst>
      <p:ext uri="{BB962C8B-B14F-4D97-AF65-F5344CB8AC3E}">
        <p14:creationId xmlns:p14="http://schemas.microsoft.com/office/powerpoint/2010/main" val="421685991"/>
      </p:ext>
    </p:extLst>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457200"/>
            <a:ext cx="8686800" cy="6172200"/>
          </a:xfrm>
        </p:spPr>
        <p:txBody>
          <a:bodyPr>
            <a:noAutofit/>
          </a:bodyPr>
          <a:lstStyle/>
          <a:p>
            <a:pPr marL="342900" lvl="1" indent="-342900" algn="just">
              <a:buFont typeface="Arial" pitchFamily="34" charset="0"/>
              <a:buChar char="•"/>
            </a:pPr>
            <a:r>
              <a:rPr lang="en-IN" sz="2000" b="1" dirty="0" smtClean="0">
                <a:solidFill>
                  <a:srgbClr val="002060"/>
                </a:solidFill>
              </a:rPr>
              <a:t>In Reliance Infrastructure Ltd Vs MERC in Appeal No.111 of 2008 (2009 ELR(APTEL 560) dated 28.5.2009 it was held that </a:t>
            </a:r>
            <a:r>
              <a:rPr lang="en-IN" sz="2000" dirty="0" smtClean="0">
                <a:solidFill>
                  <a:srgbClr val="002060"/>
                </a:solidFill>
              </a:rPr>
              <a:t>for income tax on incentives is to be given to it as a pass through.</a:t>
            </a:r>
            <a:endParaRPr lang="en-US" sz="2000" dirty="0" smtClean="0">
              <a:solidFill>
                <a:srgbClr val="002060"/>
              </a:solidFill>
            </a:endParaRPr>
          </a:p>
          <a:p>
            <a:pPr algn="just"/>
            <a:r>
              <a:rPr lang="en-IN" sz="2000" b="1" dirty="0" smtClean="0"/>
              <a:t>In Torrent Power Ltd Vs GERC in Appeal No.68 of 2009 23.3.2010 the tribunal </a:t>
            </a:r>
            <a:r>
              <a:rPr lang="en-IN" sz="2000" dirty="0" smtClean="0"/>
              <a:t>laid down the principle of grossing up of Income tax.</a:t>
            </a:r>
            <a:r>
              <a:rPr lang="en-IN" sz="2000" b="1" dirty="0" smtClean="0"/>
              <a:t> </a:t>
            </a:r>
            <a:r>
              <a:rPr lang="en-IN" sz="2000" dirty="0" smtClean="0"/>
              <a:t>Grossing up of the income tax would ensure that after paying the tax, the admissible post tax return is assured to the Appellant. In this way the Appellant would neither benefit nor loose on account of tax payable which is a pass through in the tariff.</a:t>
            </a:r>
          </a:p>
          <a:p>
            <a:pPr algn="just"/>
            <a:r>
              <a:rPr lang="en-IN" sz="2000" b="1" dirty="0" smtClean="0"/>
              <a:t>In Gujarat Electricity Regulatory State Commission Vs Torrent Power Limited in Review Petition No.09 of 2010 in Appeal No. 68 of 2009 dated 5.01.2011 </a:t>
            </a:r>
            <a:r>
              <a:rPr lang="en-IN" sz="2000" dirty="0" smtClean="0"/>
              <a:t>this Tribunal has observed that the Utility</a:t>
            </a:r>
            <a:r>
              <a:rPr lang="en-IN" sz="2000" b="1" dirty="0" smtClean="0"/>
              <a:t> </a:t>
            </a:r>
            <a:r>
              <a:rPr lang="en-IN" sz="2000" dirty="0" smtClean="0"/>
              <a:t>should neither benefit nor loose on account of tax payable which is a pass through in the tariff. Thus, there is no question of the company making profit on account of income tax.</a:t>
            </a:r>
            <a:endParaRPr lang="en-US" sz="2000" dirty="0"/>
          </a:p>
        </p:txBody>
      </p:sp>
      <p:sp>
        <p:nvSpPr>
          <p:cNvPr id="4" name="Date Placeholder 3"/>
          <p:cNvSpPr>
            <a:spLocks noGrp="1"/>
          </p:cNvSpPr>
          <p:nvPr>
            <p:ph type="dt" sz="half" idx="10"/>
          </p:nvPr>
        </p:nvSpPr>
        <p:spPr/>
        <p:txBody>
          <a:bodyPr/>
          <a:lstStyle/>
          <a:p>
            <a:fld id="{A5973E1C-A62F-406E-96BE-9937EF4296CC}"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52</a:t>
            </a:fld>
            <a:endParaRPr lang="en-US"/>
          </a:p>
        </p:txBody>
      </p:sp>
    </p:spTree>
    <p:extLst>
      <p:ext uri="{BB962C8B-B14F-4D97-AF65-F5344CB8AC3E}">
        <p14:creationId xmlns:p14="http://schemas.microsoft.com/office/powerpoint/2010/main" val="3511793287"/>
      </p:ext>
    </p:extLst>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sz="3200" dirty="0" smtClean="0">
                <a:solidFill>
                  <a:srgbClr val="C00000"/>
                </a:solidFill>
                <a:latin typeface="Algerian" pitchFamily="82" charset="0"/>
              </a:rPr>
              <a:t>Appeal No.251 of 2006 – </a:t>
            </a:r>
            <a:br>
              <a:rPr lang="en-IN" sz="3200" dirty="0" smtClean="0">
                <a:solidFill>
                  <a:srgbClr val="C00000"/>
                </a:solidFill>
                <a:latin typeface="Algerian" pitchFamily="82" charset="0"/>
              </a:rPr>
            </a:br>
            <a:r>
              <a:rPr lang="en-IN" sz="3200" dirty="0" smtClean="0">
                <a:solidFill>
                  <a:srgbClr val="C00000"/>
                </a:solidFill>
                <a:latin typeface="Algerian" pitchFamily="82" charset="0"/>
              </a:rPr>
              <a:t>Reliance Energy Ltd Vs MERC</a:t>
            </a:r>
            <a:endParaRPr lang="en-US" sz="3200" dirty="0">
              <a:solidFill>
                <a:srgbClr val="C00000"/>
              </a:solidFill>
              <a:latin typeface="Algerian" pitchFamily="82" charset="0"/>
            </a:endParaRPr>
          </a:p>
        </p:txBody>
      </p:sp>
      <p:sp>
        <p:nvSpPr>
          <p:cNvPr id="3" name="Content Placeholder 2"/>
          <p:cNvSpPr>
            <a:spLocks noGrp="1"/>
          </p:cNvSpPr>
          <p:nvPr>
            <p:ph idx="1"/>
          </p:nvPr>
        </p:nvSpPr>
        <p:spPr/>
        <p:txBody>
          <a:bodyPr>
            <a:normAutofit/>
          </a:bodyPr>
          <a:lstStyle/>
          <a:p>
            <a:r>
              <a:rPr lang="en-IN" dirty="0" smtClean="0"/>
              <a:t>The consumers in the licensee’s area must be kept in a water tight compartment from the risks of other business of the licensee and the Income Tax payable thereon. </a:t>
            </a:r>
          </a:p>
          <a:p>
            <a:r>
              <a:rPr lang="en-IN" dirty="0" smtClean="0"/>
              <a:t>Under no circumstance, consumers of the licensee should be made to bear the Income Tax accrued in other businesses of the licensee. </a:t>
            </a:r>
          </a:p>
          <a:p>
            <a:r>
              <a:rPr lang="en-IN" b="1" dirty="0" smtClean="0"/>
              <a:t>Income Tax assessment has to be made on stand alone basis for the licensed business so that consumers are fully insulated and protected from the Income Tax payable from other businesses.</a:t>
            </a:r>
            <a:endParaRPr lang="en-US" dirty="0"/>
          </a:p>
        </p:txBody>
      </p:sp>
      <p:sp>
        <p:nvSpPr>
          <p:cNvPr id="4" name="Date Placeholder 3"/>
          <p:cNvSpPr>
            <a:spLocks noGrp="1"/>
          </p:cNvSpPr>
          <p:nvPr>
            <p:ph type="dt" sz="half" idx="10"/>
          </p:nvPr>
        </p:nvSpPr>
        <p:spPr/>
        <p:txBody>
          <a:bodyPr/>
          <a:lstStyle/>
          <a:p>
            <a:fld id="{8AE86317-2FBE-48B2-A347-5717EBFE07AD}"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53</a:t>
            </a:fld>
            <a:endParaRPr lang="en-US"/>
          </a:p>
        </p:txBody>
      </p:sp>
    </p:spTree>
    <p:extLst>
      <p:ext uri="{BB962C8B-B14F-4D97-AF65-F5344CB8AC3E}">
        <p14:creationId xmlns:p14="http://schemas.microsoft.com/office/powerpoint/2010/main" val="597821286"/>
      </p:ext>
    </p:extLst>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p:spPr>
        <p:txBody>
          <a:bodyPr>
            <a:normAutofit/>
          </a:bodyPr>
          <a:lstStyle/>
          <a:p>
            <a:pPr marL="342900" lvl="1" indent="-342900">
              <a:buFont typeface="Courier New" pitchFamily="49" charset="0"/>
              <a:buChar char="o"/>
            </a:pPr>
            <a:r>
              <a:rPr lang="en-IN" sz="2400" b="1" dirty="0" smtClean="0">
                <a:solidFill>
                  <a:srgbClr val="002060"/>
                </a:solidFill>
              </a:rPr>
              <a:t>In TPC Vs MERC in Appeal No.174 of 2009 Dated 14.02.2011 and in Appeal No.173 of 2009 Dated 15.02.2011 </a:t>
            </a:r>
            <a:r>
              <a:rPr lang="en-IN" sz="2400" dirty="0" smtClean="0"/>
              <a:t>the Tribunal held that Profit Before Tax should be basis for assessment of income tax during truing up and restated the principles of Grossing up and income tax on incentives to be pass through.</a:t>
            </a:r>
          </a:p>
          <a:p>
            <a:pPr marL="342900" lvl="1" indent="-342900">
              <a:buFont typeface="Courier New" pitchFamily="49" charset="0"/>
              <a:buChar char="o"/>
            </a:pPr>
            <a:r>
              <a:rPr lang="en-IN" sz="2400" dirty="0" smtClean="0"/>
              <a:t>In Appeals No. 104, 105 &amp; 106 of 2012, the Tribunal has carried out detailed analysis of all the above judgments and rendered its view on Income Tax at page numbers 22 to 45. </a:t>
            </a:r>
            <a:endParaRPr lang="en-US" sz="2400" dirty="0" smtClean="0"/>
          </a:p>
          <a:p>
            <a:endParaRPr lang="en-US" dirty="0"/>
          </a:p>
        </p:txBody>
      </p:sp>
      <p:sp>
        <p:nvSpPr>
          <p:cNvPr id="4" name="Date Placeholder 3"/>
          <p:cNvSpPr>
            <a:spLocks noGrp="1"/>
          </p:cNvSpPr>
          <p:nvPr>
            <p:ph type="dt" sz="half" idx="10"/>
          </p:nvPr>
        </p:nvSpPr>
        <p:spPr/>
        <p:txBody>
          <a:bodyPr/>
          <a:lstStyle/>
          <a:p>
            <a:fld id="{2ECB3017-1ADD-4C2E-9049-DFF963313ED9}"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54</a:t>
            </a:fld>
            <a:endParaRPr lang="en-US"/>
          </a:p>
        </p:txBody>
      </p:sp>
    </p:spTree>
    <p:extLst>
      <p:ext uri="{BB962C8B-B14F-4D97-AF65-F5344CB8AC3E}">
        <p14:creationId xmlns:p14="http://schemas.microsoft.com/office/powerpoint/2010/main" val="441165206"/>
      </p:ext>
    </p:extLst>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1981200" y="762000"/>
            <a:ext cx="4732386" cy="3170099"/>
          </a:xfrm>
          <a:prstGeom prst="rect">
            <a:avLst/>
          </a:prstGeom>
          <a:noFill/>
        </p:spPr>
        <p:txBody>
          <a:bodyPr wrap="none" rtlCol="0">
            <a:spAutoFit/>
          </a:bodyPr>
          <a:lstStyle/>
          <a:p>
            <a:pPr algn="ctr"/>
            <a:r>
              <a:rPr lang="en-US" sz="4000" dirty="0" smtClean="0">
                <a:solidFill>
                  <a:srgbClr val="C00000"/>
                </a:solidFill>
                <a:latin typeface="Algerian" pitchFamily="82" charset="0"/>
              </a:rPr>
              <a:t>Issues related </a:t>
            </a:r>
          </a:p>
          <a:p>
            <a:pPr algn="ctr"/>
            <a:r>
              <a:rPr lang="en-US" sz="4000" dirty="0" smtClean="0">
                <a:solidFill>
                  <a:srgbClr val="C00000"/>
                </a:solidFill>
                <a:latin typeface="Algerian" pitchFamily="82" charset="0"/>
              </a:rPr>
              <a:t>To </a:t>
            </a:r>
          </a:p>
          <a:p>
            <a:pPr algn="ctr"/>
            <a:r>
              <a:rPr lang="en-US" sz="4000" dirty="0" smtClean="0">
                <a:solidFill>
                  <a:srgbClr val="C00000"/>
                </a:solidFill>
                <a:latin typeface="Algerian" pitchFamily="82" charset="0"/>
              </a:rPr>
              <a:t>rationalization </a:t>
            </a:r>
          </a:p>
          <a:p>
            <a:pPr algn="ctr"/>
            <a:r>
              <a:rPr lang="en-US" sz="4000" dirty="0" smtClean="0">
                <a:solidFill>
                  <a:srgbClr val="C00000"/>
                </a:solidFill>
                <a:latin typeface="Algerian" pitchFamily="82" charset="0"/>
              </a:rPr>
              <a:t>of </a:t>
            </a:r>
          </a:p>
          <a:p>
            <a:pPr algn="ctr"/>
            <a:r>
              <a:rPr lang="en-US" sz="4000" dirty="0" smtClean="0">
                <a:solidFill>
                  <a:srgbClr val="C00000"/>
                </a:solidFill>
                <a:latin typeface="Algerian" pitchFamily="82" charset="0"/>
              </a:rPr>
              <a:t>Tariff</a:t>
            </a:r>
            <a:endParaRPr lang="en-US" sz="4000" dirty="0">
              <a:solidFill>
                <a:srgbClr val="C00000"/>
              </a:solidFill>
              <a:latin typeface="Algerian" pitchFamily="82" charset="0"/>
            </a:endParaRPr>
          </a:p>
        </p:txBody>
      </p:sp>
      <p:sp>
        <p:nvSpPr>
          <p:cNvPr id="3" name="Date Placeholder 2"/>
          <p:cNvSpPr>
            <a:spLocks noGrp="1"/>
          </p:cNvSpPr>
          <p:nvPr>
            <p:ph type="dt" sz="half" idx="10"/>
          </p:nvPr>
        </p:nvSpPr>
        <p:spPr/>
        <p:txBody>
          <a:bodyPr/>
          <a:lstStyle/>
          <a:p>
            <a:fld id="{ACA6CCE9-5A63-4707-B95E-61A367622E53}"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55</a:t>
            </a:fld>
            <a:endParaRPr lang="en-US"/>
          </a:p>
        </p:txBody>
      </p:sp>
    </p:spTree>
    <p:extLst>
      <p:ext uri="{BB962C8B-B14F-4D97-AF65-F5344CB8AC3E}">
        <p14:creationId xmlns:p14="http://schemas.microsoft.com/office/powerpoint/2010/main" val="1023828543"/>
      </p:ext>
    </p:extLst>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chor="ctr">
            <a:normAutofit/>
          </a:bodyPr>
          <a:lstStyle/>
          <a:p>
            <a:r>
              <a:rPr lang="en-US" dirty="0" smtClean="0">
                <a:solidFill>
                  <a:srgbClr val="C00000"/>
                </a:solidFill>
                <a:latin typeface="Algerian" pitchFamily="82" charset="0"/>
              </a:rPr>
              <a:t>Appeal no. 75 of 2011</a:t>
            </a:r>
            <a:endParaRPr lang="en-US" dirty="0"/>
          </a:p>
        </p:txBody>
      </p:sp>
      <p:sp>
        <p:nvSpPr>
          <p:cNvPr id="3" name="Content Placeholder 2"/>
          <p:cNvSpPr>
            <a:spLocks noGrp="1"/>
          </p:cNvSpPr>
          <p:nvPr>
            <p:ph idx="1"/>
          </p:nvPr>
        </p:nvSpPr>
        <p:spPr>
          <a:xfrm>
            <a:off x="457200" y="1143000"/>
            <a:ext cx="8229600" cy="5334000"/>
          </a:xfrm>
        </p:spPr>
        <p:txBody>
          <a:bodyPr>
            <a:normAutofit/>
          </a:bodyPr>
          <a:lstStyle/>
          <a:p>
            <a:r>
              <a:rPr lang="en-US" dirty="0" smtClean="0"/>
              <a:t>Appellant: Sothern Railways </a:t>
            </a:r>
          </a:p>
          <a:p>
            <a:r>
              <a:rPr lang="en-US" dirty="0" smtClean="0"/>
              <a:t>Respondent: Tamil Nadu Commission </a:t>
            </a:r>
          </a:p>
          <a:p>
            <a:r>
              <a:rPr lang="en-US" dirty="0" smtClean="0"/>
              <a:t>Date of Judgment: 23.5.2012</a:t>
            </a:r>
          </a:p>
          <a:p>
            <a:r>
              <a:rPr lang="en-US" dirty="0" smtClean="0"/>
              <a:t>Bench: 	</a:t>
            </a:r>
            <a:r>
              <a:rPr lang="en-US" dirty="0" err="1" smtClean="0"/>
              <a:t>Karpaga</a:t>
            </a:r>
            <a:r>
              <a:rPr lang="en-US" dirty="0" smtClean="0"/>
              <a:t> </a:t>
            </a:r>
            <a:r>
              <a:rPr lang="en-US" dirty="0" err="1" smtClean="0"/>
              <a:t>Vinayagam</a:t>
            </a:r>
            <a:r>
              <a:rPr lang="en-US" dirty="0" smtClean="0"/>
              <a:t>, Chairperson</a:t>
            </a:r>
          </a:p>
          <a:p>
            <a:pPr>
              <a:buNone/>
            </a:pPr>
            <a:r>
              <a:rPr lang="en-US" dirty="0" smtClean="0"/>
              <a:t>			V J </a:t>
            </a:r>
            <a:r>
              <a:rPr lang="en-US" dirty="0" err="1" smtClean="0"/>
              <a:t>Talwar</a:t>
            </a:r>
            <a:r>
              <a:rPr lang="en-US" dirty="0" smtClean="0"/>
              <a:t>, Technical Member</a:t>
            </a:r>
          </a:p>
          <a:p>
            <a:endParaRPr lang="en-US" dirty="0" smtClean="0"/>
          </a:p>
          <a:p>
            <a:r>
              <a:rPr lang="en-US" dirty="0" smtClean="0"/>
              <a:t>Issue: Whether Railways being public utility is entitled fro preferential tariff. </a:t>
            </a:r>
            <a:endParaRPr lang="en-US" dirty="0"/>
          </a:p>
        </p:txBody>
      </p:sp>
      <p:sp>
        <p:nvSpPr>
          <p:cNvPr id="4" name="Date Placeholder 3"/>
          <p:cNvSpPr>
            <a:spLocks noGrp="1"/>
          </p:cNvSpPr>
          <p:nvPr>
            <p:ph type="dt" sz="half" idx="10"/>
          </p:nvPr>
        </p:nvSpPr>
        <p:spPr/>
        <p:txBody>
          <a:bodyPr/>
          <a:lstStyle/>
          <a:p>
            <a:fld id="{9BD33C9E-78BD-4E73-866D-4062FD17C7D1}"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56</a:t>
            </a:fld>
            <a:endParaRPr lang="en-US"/>
          </a:p>
        </p:txBody>
      </p:sp>
    </p:spTree>
    <p:extLst>
      <p:ext uri="{BB962C8B-B14F-4D97-AF65-F5344CB8AC3E}">
        <p14:creationId xmlns:p14="http://schemas.microsoft.com/office/powerpoint/2010/main" val="86299175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19200"/>
          </a:xfrm>
        </p:spPr>
        <p:txBody>
          <a:bodyPr anchor="ctr">
            <a:normAutofit/>
          </a:bodyPr>
          <a:lstStyle/>
          <a:p>
            <a:r>
              <a:rPr lang="en-US" sz="3200" dirty="0" smtClean="0">
                <a:solidFill>
                  <a:srgbClr val="C00000"/>
                </a:solidFill>
                <a:latin typeface="Algerian" pitchFamily="82" charset="0"/>
              </a:rPr>
              <a:t>Issues framed by APTEL</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219200"/>
            <a:ext cx="8229600" cy="5486400"/>
          </a:xfrm>
        </p:spPr>
        <p:txBody>
          <a:bodyPr>
            <a:normAutofit fontScale="92500"/>
          </a:bodyPr>
          <a:lstStyle/>
          <a:p>
            <a:pPr algn="just" fontAlgn="base"/>
            <a:r>
              <a:rPr lang="en-IN" dirty="0" smtClean="0"/>
              <a:t>Whether the State Commission has violated the provisions of Article 287 of the Constitution of India?</a:t>
            </a:r>
            <a:endParaRPr lang="en-US" sz="4000" dirty="0" smtClean="0"/>
          </a:p>
          <a:p>
            <a:pPr algn="just" fontAlgn="base"/>
            <a:r>
              <a:rPr lang="en-IN" dirty="0" smtClean="0">
                <a:solidFill>
                  <a:srgbClr val="002060"/>
                </a:solidFill>
              </a:rPr>
              <a:t>Whether directive issued by Ministry of Power, Government of India in 1991 are binding on the State Commissions constituted under Electricity Act 2003? </a:t>
            </a:r>
          </a:p>
          <a:p>
            <a:pPr algn="just" fontAlgn="base"/>
            <a:r>
              <a:rPr lang="en-IN" dirty="0" smtClean="0"/>
              <a:t>Whether the Appellant is entitled for concessional tariff by virtue of it being a public utility?</a:t>
            </a:r>
            <a:endParaRPr lang="en-US" sz="4000" dirty="0" smtClean="0"/>
          </a:p>
          <a:p>
            <a:pPr algn="just" fontAlgn="base"/>
            <a:r>
              <a:rPr lang="en-IN" dirty="0" smtClean="0">
                <a:solidFill>
                  <a:srgbClr val="002060"/>
                </a:solidFill>
              </a:rPr>
              <a:t>Whether the provisions of the Distribution Code and the Supply Code relating to voltage wise classification of consumers is binding in tariff determination by the State Commission?</a:t>
            </a:r>
            <a:endParaRPr lang="en-US" sz="4000" dirty="0" smtClean="0">
              <a:solidFill>
                <a:srgbClr val="002060"/>
              </a:solidFill>
            </a:endParaRPr>
          </a:p>
          <a:p>
            <a:pPr algn="just"/>
            <a:r>
              <a:rPr lang="en-US" dirty="0" smtClean="0"/>
              <a:t>Whether the special category created by the State Commission for the Appellant is sufficient to offset the investments made by the Appellant in taking the supply at EHT level or further rebate in energy charges would also be necessary?</a:t>
            </a:r>
            <a:endParaRPr lang="en-US" dirty="0"/>
          </a:p>
        </p:txBody>
      </p:sp>
      <p:sp>
        <p:nvSpPr>
          <p:cNvPr id="4" name="Date Placeholder 3"/>
          <p:cNvSpPr>
            <a:spLocks noGrp="1"/>
          </p:cNvSpPr>
          <p:nvPr>
            <p:ph type="dt" sz="half" idx="10"/>
          </p:nvPr>
        </p:nvSpPr>
        <p:spPr/>
        <p:txBody>
          <a:bodyPr/>
          <a:lstStyle/>
          <a:p>
            <a:fld id="{12FC0851-E863-42D7-A9FD-032E5966BFB3}"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57</a:t>
            </a:fld>
            <a:endParaRPr lang="en-US"/>
          </a:p>
        </p:txBody>
      </p:sp>
    </p:spTree>
    <p:extLst>
      <p:ext uri="{BB962C8B-B14F-4D97-AF65-F5344CB8AC3E}">
        <p14:creationId xmlns:p14="http://schemas.microsoft.com/office/powerpoint/2010/main" val="3484070458"/>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066800"/>
          </a:xfrm>
        </p:spPr>
        <p:txBody>
          <a:bodyPr anchor="ctr">
            <a:normAutofit/>
          </a:bodyPr>
          <a:lstStyle/>
          <a:p>
            <a:r>
              <a:rPr lang="en-US" sz="3200" dirty="0" smtClean="0">
                <a:solidFill>
                  <a:srgbClr val="C00000"/>
                </a:solidFill>
                <a:latin typeface="Algerian" pitchFamily="82" charset="0"/>
              </a:rPr>
              <a:t>Article 287 discussed</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295400"/>
            <a:ext cx="8229600" cy="5410200"/>
          </a:xfrm>
        </p:spPr>
        <p:txBody>
          <a:bodyPr>
            <a:normAutofit lnSpcReduction="10000"/>
          </a:bodyPr>
          <a:lstStyle/>
          <a:p>
            <a:pPr fontAlgn="base"/>
            <a:r>
              <a:rPr lang="en-IN" dirty="0" smtClean="0"/>
              <a:t>Article 287 bars any State Government to impose tax on the consumption of electricity by the Railways. The Tariff determined by the State Commission is in accordance with Electricity Act 2003 which is a Central Act passed by the Parliament. </a:t>
            </a:r>
            <a:endParaRPr lang="en-US" sz="4000" dirty="0" smtClean="0"/>
          </a:p>
          <a:p>
            <a:pPr fontAlgn="base"/>
            <a:r>
              <a:rPr lang="en-IN" dirty="0" smtClean="0">
                <a:solidFill>
                  <a:srgbClr val="002060"/>
                </a:solidFill>
              </a:rPr>
              <a:t>The last portion of the Article 287 provides that where the retail tariff includes any tax imposed by the State Government, the tariff for the Railways would be lesser by an amount equal to such tax.  </a:t>
            </a:r>
            <a:endParaRPr lang="en-US" sz="4000" dirty="0" smtClean="0">
              <a:solidFill>
                <a:srgbClr val="002060"/>
              </a:solidFill>
            </a:endParaRPr>
          </a:p>
          <a:p>
            <a:pPr fontAlgn="base"/>
            <a:r>
              <a:rPr lang="en-IN" dirty="0" smtClean="0"/>
              <a:t>The Impugned Order determining the tariff for all categories of consumers did not have any component of any tax imposed by the State Government. </a:t>
            </a:r>
            <a:endParaRPr lang="en-US" sz="4000" dirty="0" smtClean="0"/>
          </a:p>
          <a:p>
            <a:r>
              <a:rPr lang="en-US" dirty="0" smtClean="0">
                <a:solidFill>
                  <a:srgbClr val="002060"/>
                </a:solidFill>
              </a:rPr>
              <a:t>The Article 287 does not deal with tariff much less with the plea of the Appellant that it provides for lower tariff for Railways as compared to other HT consumers.</a:t>
            </a:r>
            <a:endParaRPr lang="en-US" dirty="0">
              <a:solidFill>
                <a:srgbClr val="002060"/>
              </a:solidFill>
            </a:endParaRPr>
          </a:p>
        </p:txBody>
      </p:sp>
      <p:sp>
        <p:nvSpPr>
          <p:cNvPr id="4" name="Date Placeholder 3"/>
          <p:cNvSpPr>
            <a:spLocks noGrp="1"/>
          </p:cNvSpPr>
          <p:nvPr>
            <p:ph type="dt" sz="half" idx="10"/>
          </p:nvPr>
        </p:nvSpPr>
        <p:spPr/>
        <p:txBody>
          <a:bodyPr/>
          <a:lstStyle/>
          <a:p>
            <a:fld id="{112D1E0E-9746-46C1-B728-F76BFEF54F8B}"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58</a:t>
            </a:fld>
            <a:endParaRPr lang="en-US"/>
          </a:p>
        </p:txBody>
      </p:sp>
    </p:spTree>
    <p:extLst>
      <p:ext uri="{BB962C8B-B14F-4D97-AF65-F5344CB8AC3E}">
        <p14:creationId xmlns:p14="http://schemas.microsoft.com/office/powerpoint/2010/main" val="22097579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sz="3200" dirty="0" smtClean="0">
                <a:solidFill>
                  <a:srgbClr val="C00000"/>
                </a:solidFill>
                <a:latin typeface="Algerian" pitchFamily="82" charset="0"/>
              </a:rPr>
              <a:t>Whether being a public utility railways is entitled for concessional tariff</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295400"/>
            <a:ext cx="8229600" cy="4830763"/>
          </a:xfrm>
        </p:spPr>
        <p:txBody>
          <a:bodyPr>
            <a:noAutofit/>
          </a:bodyPr>
          <a:lstStyle/>
          <a:p>
            <a:pPr algn="just"/>
            <a:r>
              <a:rPr lang="en-US" sz="2400" dirty="0" smtClean="0"/>
              <a:t>With the advent of economic reforms said to have been initiated by the Government in the early nineties the concept of what should be the attitude of the public utilities in its service to the society has definitely undergone a change and </a:t>
            </a:r>
            <a:r>
              <a:rPr lang="en-US" sz="2400" dirty="0" smtClean="0">
                <a:solidFill>
                  <a:srgbClr val="C00000"/>
                </a:solidFill>
              </a:rPr>
              <a:t>the appellant cannot any longer say that since it serves the people without any profit motive it requires special treatment from the respondents nos. 2 and 3 because to say so is to forget that the respondent no. 2 &amp; 3 are equally Government companies and they are right when they say that they are also equally public utilities and they cannot be asked to run on non- commercial principles, </a:t>
            </a:r>
            <a:r>
              <a:rPr lang="en-US" sz="2400" dirty="0" smtClean="0"/>
              <a:t>for to do so is to wind up their concerns. It is for the appellant to lay down its own policy. </a:t>
            </a:r>
            <a:endParaRPr lang="en-US" sz="2400" dirty="0"/>
          </a:p>
        </p:txBody>
      </p:sp>
      <p:sp>
        <p:nvSpPr>
          <p:cNvPr id="4" name="Date Placeholder 3"/>
          <p:cNvSpPr>
            <a:spLocks noGrp="1"/>
          </p:cNvSpPr>
          <p:nvPr>
            <p:ph type="dt" sz="half" idx="10"/>
          </p:nvPr>
        </p:nvSpPr>
        <p:spPr/>
        <p:txBody>
          <a:bodyPr/>
          <a:lstStyle/>
          <a:p>
            <a:fld id="{B0C7C857-D66A-4C58-9980-FCDA84D9613B}"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59</a:t>
            </a:fld>
            <a:endParaRPr lang="en-US"/>
          </a:p>
        </p:txBody>
      </p:sp>
    </p:spTree>
    <p:extLst>
      <p:ext uri="{BB962C8B-B14F-4D97-AF65-F5344CB8AC3E}">
        <p14:creationId xmlns:p14="http://schemas.microsoft.com/office/powerpoint/2010/main" val="14690134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563562"/>
          </a:xfrm>
        </p:spPr>
        <p:txBody>
          <a:bodyPr>
            <a:normAutofit fontScale="90000"/>
          </a:bodyPr>
          <a:lstStyle/>
          <a:p>
            <a:r>
              <a:rPr lang="en-US" dirty="0" smtClean="0">
                <a:solidFill>
                  <a:srgbClr val="C00000"/>
                </a:solidFill>
                <a:latin typeface="Algerian" pitchFamily="82" charset="0"/>
              </a:rPr>
              <a:t>Observations of APTEL</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990600"/>
            <a:ext cx="8077200" cy="5483352"/>
          </a:xfrm>
        </p:spPr>
        <p:txBody>
          <a:bodyPr>
            <a:normAutofit fontScale="92500" lnSpcReduction="20000"/>
          </a:bodyPr>
          <a:lstStyle/>
          <a:p>
            <a:r>
              <a:rPr lang="en-US" dirty="0" smtClean="0">
                <a:solidFill>
                  <a:srgbClr val="FF0000"/>
                </a:solidFill>
              </a:rPr>
              <a:t>Being successor company of erstwhile MSEB, the Distribution Company is a deemed licensee under 5th proviso of Section 14 of the Act. </a:t>
            </a:r>
          </a:p>
          <a:p>
            <a:r>
              <a:rPr lang="en-US" dirty="0" smtClean="0">
                <a:solidFill>
                  <a:srgbClr val="002060"/>
                </a:solidFill>
              </a:rPr>
              <a:t>Accordingly it inherited area of supply from MSEB. What was the area of supply of MSEB? </a:t>
            </a:r>
          </a:p>
          <a:p>
            <a:r>
              <a:rPr lang="en-US" dirty="0" smtClean="0">
                <a:solidFill>
                  <a:srgbClr val="FF0000"/>
                </a:solidFill>
              </a:rPr>
              <a:t>Plain reading of Section 26 of 1948 Act would reveal that erstwhile MSEB had powers and obligations of licensee in respect of whole state. In other words, area of supply of MSEB was whole of Maharashtra. </a:t>
            </a:r>
          </a:p>
          <a:p>
            <a:r>
              <a:rPr lang="en-US" dirty="0" smtClean="0">
                <a:solidFill>
                  <a:srgbClr val="002060"/>
                </a:solidFill>
              </a:rPr>
              <a:t>Both the learned counsel for the State Commission as well as for 2nd Respondent could not produce any material to show that while granting distribution license to </a:t>
            </a:r>
            <a:r>
              <a:rPr lang="en-US" dirty="0" err="1" smtClean="0">
                <a:solidFill>
                  <a:srgbClr val="002060"/>
                </a:solidFill>
              </a:rPr>
              <a:t>Mula</a:t>
            </a:r>
            <a:r>
              <a:rPr lang="en-US" dirty="0" smtClean="0">
                <a:solidFill>
                  <a:srgbClr val="002060"/>
                </a:solidFill>
              </a:rPr>
              <a:t> </a:t>
            </a:r>
            <a:r>
              <a:rPr lang="en-US" dirty="0" err="1" smtClean="0">
                <a:solidFill>
                  <a:srgbClr val="002060"/>
                </a:solidFill>
              </a:rPr>
              <a:t>Pravara</a:t>
            </a:r>
            <a:r>
              <a:rPr lang="en-US" dirty="0" smtClean="0">
                <a:solidFill>
                  <a:srgbClr val="002060"/>
                </a:solidFill>
              </a:rPr>
              <a:t> by State Government in 1971, its area of supply was deleted from the area of supply MSEB. </a:t>
            </a:r>
          </a:p>
          <a:p>
            <a:r>
              <a:rPr lang="en-US" dirty="0" smtClean="0">
                <a:solidFill>
                  <a:srgbClr val="FF0000"/>
                </a:solidFill>
              </a:rPr>
              <a:t>Natural offshoot of this proposition would be that if MSEB’s area of supply was not modified then MSEB and, by virtue of being MSEB’s successor company, the Distribution Licensee already had license to supply power in MPECS’ area of supply. </a:t>
            </a:r>
            <a:endParaRPr lang="en-US" dirty="0">
              <a:solidFill>
                <a:srgbClr val="FF0000"/>
              </a:solidFill>
            </a:endParaRPr>
          </a:p>
        </p:txBody>
      </p:sp>
      <p:sp>
        <p:nvSpPr>
          <p:cNvPr id="5" name="Date Placeholder 4"/>
          <p:cNvSpPr>
            <a:spLocks noGrp="1"/>
          </p:cNvSpPr>
          <p:nvPr>
            <p:ph type="dt" sz="half" idx="10"/>
          </p:nvPr>
        </p:nvSpPr>
        <p:spPr/>
        <p:txBody>
          <a:bodyPr/>
          <a:lstStyle/>
          <a:p>
            <a:fld id="{F0A7CF2F-C7D6-4494-9B87-F2EC90AD6F28}"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6</a:t>
            </a:fld>
            <a:endParaRPr lang="en-US"/>
          </a:p>
        </p:txBody>
      </p:sp>
    </p:spTree>
    <p:extLst>
      <p:ext uri="{BB962C8B-B14F-4D97-AF65-F5344CB8AC3E}">
        <p14:creationId xmlns:p14="http://schemas.microsoft.com/office/powerpoint/2010/main" val="740995649"/>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chor="ctr">
            <a:normAutofit/>
          </a:bodyPr>
          <a:lstStyle/>
          <a:p>
            <a:r>
              <a:rPr lang="en-US" sz="3200" dirty="0" smtClean="0">
                <a:solidFill>
                  <a:srgbClr val="C00000"/>
                </a:solidFill>
                <a:latin typeface="Algerian" pitchFamily="82" charset="0"/>
              </a:rPr>
              <a:t>On </a:t>
            </a:r>
            <a:r>
              <a:rPr lang="en-US" sz="3200" dirty="0" err="1" smtClean="0">
                <a:solidFill>
                  <a:srgbClr val="C00000"/>
                </a:solidFill>
                <a:latin typeface="Algerian" pitchFamily="82" charset="0"/>
              </a:rPr>
              <a:t>Drawal</a:t>
            </a:r>
            <a:r>
              <a:rPr lang="en-US" sz="3200" dirty="0" smtClean="0">
                <a:solidFill>
                  <a:srgbClr val="C00000"/>
                </a:solidFill>
                <a:latin typeface="Algerian" pitchFamily="82" charset="0"/>
              </a:rPr>
              <a:t> of power on own network at EHT </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295400"/>
            <a:ext cx="8229600" cy="5562600"/>
          </a:xfrm>
        </p:spPr>
        <p:txBody>
          <a:bodyPr>
            <a:normAutofit fontScale="92500" lnSpcReduction="10000"/>
          </a:bodyPr>
          <a:lstStyle/>
          <a:p>
            <a:pPr lvl="0"/>
            <a:r>
              <a:rPr lang="en-IN" dirty="0" smtClean="0"/>
              <a:t>The plea of the Appellant is that it is drawing power at 110 kV from the Electricity Board’s grid by laying 110 kV line and 110/25 kV substation at its own cost and therefore, it is entitled for lesser demand charges. </a:t>
            </a:r>
          </a:p>
          <a:p>
            <a:pPr lvl="0"/>
            <a:r>
              <a:rPr lang="en-IN" dirty="0" smtClean="0">
                <a:solidFill>
                  <a:srgbClr val="C00000"/>
                </a:solidFill>
              </a:rPr>
              <a:t>This is untenable for the reason that under Section 46 of the 2003 Act, the licensee is entitled to recover expenditure incurred in providing the electric line and electric plant for giving supply to any consumer under section 43 of the Act. </a:t>
            </a:r>
          </a:p>
          <a:p>
            <a:pPr lvl="0"/>
            <a:r>
              <a:rPr lang="en-IN" dirty="0" smtClean="0"/>
              <a:t>The Electricity Board is charging the cost of service line even from a domestic LT consumer. Other 135 EHT consumers taking supply at 110 kV or above also provide the cost of these facilities. The Appellant Railways was required to pay such charges even in case it preferred to take supply at 33 kV or 11 kV. In such a case the Appellant Railways was also required to provide 33/25 kV or 11/25 kV substation as the traction is at 25 kV. </a:t>
            </a:r>
          </a:p>
          <a:p>
            <a:pPr>
              <a:buNone/>
            </a:pPr>
            <a:endParaRPr lang="en-US" dirty="0"/>
          </a:p>
        </p:txBody>
      </p:sp>
      <p:sp>
        <p:nvSpPr>
          <p:cNvPr id="4" name="Date Placeholder 3"/>
          <p:cNvSpPr>
            <a:spLocks noGrp="1"/>
          </p:cNvSpPr>
          <p:nvPr>
            <p:ph type="dt" sz="half" idx="10"/>
          </p:nvPr>
        </p:nvSpPr>
        <p:spPr/>
        <p:txBody>
          <a:bodyPr/>
          <a:lstStyle/>
          <a:p>
            <a:fld id="{3191F23E-B2B1-4332-856B-F28B5C10C7F6}"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60</a:t>
            </a:fld>
            <a:endParaRPr lang="en-US"/>
          </a:p>
        </p:txBody>
      </p:sp>
    </p:spTree>
    <p:extLst>
      <p:ext uri="{BB962C8B-B14F-4D97-AF65-F5344CB8AC3E}">
        <p14:creationId xmlns:p14="http://schemas.microsoft.com/office/powerpoint/2010/main" val="231658414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chor="ctr">
            <a:normAutofit/>
          </a:bodyPr>
          <a:lstStyle/>
          <a:p>
            <a:r>
              <a:rPr lang="en-US" sz="3200" dirty="0" smtClean="0">
                <a:solidFill>
                  <a:srgbClr val="C00000"/>
                </a:solidFill>
                <a:latin typeface="Algerian" pitchFamily="82" charset="0"/>
              </a:rPr>
              <a:t>On </a:t>
            </a:r>
            <a:r>
              <a:rPr lang="en-US" sz="3200" dirty="0" err="1" smtClean="0">
                <a:solidFill>
                  <a:srgbClr val="C00000"/>
                </a:solidFill>
                <a:latin typeface="Algerian" pitchFamily="82" charset="0"/>
              </a:rPr>
              <a:t>Drawal</a:t>
            </a:r>
            <a:r>
              <a:rPr lang="en-US" sz="3200" dirty="0" smtClean="0">
                <a:solidFill>
                  <a:srgbClr val="C00000"/>
                </a:solidFill>
                <a:latin typeface="Algerian" pitchFamily="82" charset="0"/>
              </a:rPr>
              <a:t> of power on own network at EHT </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295400"/>
            <a:ext cx="8229600" cy="5257800"/>
          </a:xfrm>
        </p:spPr>
        <p:txBody>
          <a:bodyPr>
            <a:normAutofit lnSpcReduction="10000"/>
          </a:bodyPr>
          <a:lstStyle/>
          <a:p>
            <a:r>
              <a:rPr lang="en-IN" dirty="0" smtClean="0"/>
              <a:t>So there is nothing exceptional for the Appellant Railways in providing the cost of 110 kV lines and 110/25 kV Substation at their own cost. </a:t>
            </a:r>
            <a:endParaRPr lang="en-US" dirty="0" smtClean="0"/>
          </a:p>
          <a:p>
            <a:pPr lvl="0"/>
            <a:r>
              <a:rPr lang="en-IN" dirty="0" err="1" smtClean="0"/>
              <a:t>Drawal</a:t>
            </a:r>
            <a:r>
              <a:rPr lang="en-IN" dirty="0" smtClean="0"/>
              <a:t> of power at 110 kV or above for consumers with heavy power demand is technical requirement. Theoretically, any load can be met even at 400 volts. However, that would require large number of circuits depending upon the power requirement. Managing large number of parallel circuits would be techno-economically unviable and unpractical. Accordingly, the State Commission has fixed the voltage levels for </a:t>
            </a:r>
            <a:r>
              <a:rPr lang="en-IN" dirty="0" err="1" smtClean="0"/>
              <a:t>drawal</a:t>
            </a:r>
            <a:r>
              <a:rPr lang="en-IN" dirty="0" smtClean="0"/>
              <a:t> of power. Undoubtedly, </a:t>
            </a:r>
            <a:r>
              <a:rPr lang="en-IN" dirty="0" err="1" smtClean="0"/>
              <a:t>drawal</a:t>
            </a:r>
            <a:r>
              <a:rPr lang="en-IN" dirty="0" smtClean="0"/>
              <a:t> of power at EHT level would result in lesser distribution losses, the same would be true for other EHT consumers also.</a:t>
            </a:r>
            <a:endParaRPr lang="en-US" dirty="0" smtClean="0"/>
          </a:p>
          <a:p>
            <a:endParaRPr lang="en-US" dirty="0"/>
          </a:p>
        </p:txBody>
      </p:sp>
      <p:sp>
        <p:nvSpPr>
          <p:cNvPr id="4" name="Date Placeholder 3"/>
          <p:cNvSpPr>
            <a:spLocks noGrp="1"/>
          </p:cNvSpPr>
          <p:nvPr>
            <p:ph type="dt" sz="half" idx="10"/>
          </p:nvPr>
        </p:nvSpPr>
        <p:spPr/>
        <p:txBody>
          <a:bodyPr/>
          <a:lstStyle/>
          <a:p>
            <a:fld id="{182FEACC-21A4-438F-A49B-C19ACC382B67}"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61</a:t>
            </a:fld>
            <a:endParaRPr lang="en-US"/>
          </a:p>
        </p:txBody>
      </p:sp>
    </p:spTree>
    <p:extLst>
      <p:ext uri="{BB962C8B-B14F-4D97-AF65-F5344CB8AC3E}">
        <p14:creationId xmlns:p14="http://schemas.microsoft.com/office/powerpoint/2010/main" val="8936577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chor="ctr">
            <a:normAutofit/>
          </a:bodyPr>
          <a:lstStyle/>
          <a:p>
            <a:r>
              <a:rPr lang="en-US" dirty="0" smtClean="0">
                <a:solidFill>
                  <a:srgbClr val="C00000"/>
                </a:solidFill>
                <a:latin typeface="Algerian" pitchFamily="82" charset="0"/>
              </a:rPr>
              <a:t>Appeal no. 110 of 2009</a:t>
            </a:r>
            <a:endParaRPr lang="en-US" dirty="0"/>
          </a:p>
        </p:txBody>
      </p:sp>
      <p:sp>
        <p:nvSpPr>
          <p:cNvPr id="3" name="Content Placeholder 2"/>
          <p:cNvSpPr>
            <a:spLocks noGrp="1"/>
          </p:cNvSpPr>
          <p:nvPr>
            <p:ph idx="1"/>
          </p:nvPr>
        </p:nvSpPr>
        <p:spPr>
          <a:xfrm>
            <a:off x="457200" y="1524000"/>
            <a:ext cx="8229600" cy="4953000"/>
          </a:xfrm>
        </p:spPr>
        <p:txBody>
          <a:bodyPr>
            <a:normAutofit/>
          </a:bodyPr>
          <a:lstStyle/>
          <a:p>
            <a:r>
              <a:rPr lang="en-US" dirty="0" smtClean="0"/>
              <a:t>Appellant: Association of Hospitals</a:t>
            </a:r>
          </a:p>
          <a:p>
            <a:r>
              <a:rPr lang="en-US" dirty="0" smtClean="0"/>
              <a:t>Respondent: Maharashtra Commission </a:t>
            </a:r>
          </a:p>
          <a:p>
            <a:r>
              <a:rPr lang="en-US" dirty="0" smtClean="0"/>
              <a:t>Date of Judgment: 20.10.2011</a:t>
            </a:r>
          </a:p>
          <a:p>
            <a:r>
              <a:rPr lang="en-US" dirty="0" smtClean="0"/>
              <a:t>Bench: 	</a:t>
            </a:r>
            <a:r>
              <a:rPr lang="en-US" dirty="0" err="1" smtClean="0"/>
              <a:t>Karpaga</a:t>
            </a:r>
            <a:r>
              <a:rPr lang="en-US" dirty="0" smtClean="0"/>
              <a:t> </a:t>
            </a:r>
            <a:r>
              <a:rPr lang="en-US" dirty="0" err="1" smtClean="0"/>
              <a:t>Vinayagam</a:t>
            </a:r>
            <a:r>
              <a:rPr lang="en-US" dirty="0" smtClean="0"/>
              <a:t>, Chairperson</a:t>
            </a:r>
          </a:p>
          <a:p>
            <a:pPr>
              <a:buNone/>
            </a:pPr>
            <a:r>
              <a:rPr lang="en-US" dirty="0" smtClean="0"/>
              <a:t>			</a:t>
            </a:r>
            <a:r>
              <a:rPr lang="en-US" dirty="0" err="1" smtClean="0"/>
              <a:t>Rakesh</a:t>
            </a:r>
            <a:r>
              <a:rPr lang="en-US" dirty="0" smtClean="0"/>
              <a:t> </a:t>
            </a:r>
            <a:r>
              <a:rPr lang="en-US" dirty="0" err="1" smtClean="0"/>
              <a:t>Nath</a:t>
            </a:r>
            <a:r>
              <a:rPr lang="en-US" dirty="0" smtClean="0"/>
              <a:t>, Technical Member</a:t>
            </a:r>
          </a:p>
          <a:p>
            <a:endParaRPr lang="en-US" dirty="0" smtClean="0"/>
          </a:p>
          <a:p>
            <a:r>
              <a:rPr lang="en-US" dirty="0" smtClean="0"/>
              <a:t>Issue: Whether motive of earning profit comes within the preview of ‘Purpose for which supply is required’ in Section 62(3) of the Act. </a:t>
            </a:r>
            <a:endParaRPr lang="en-US" dirty="0"/>
          </a:p>
        </p:txBody>
      </p:sp>
      <p:sp>
        <p:nvSpPr>
          <p:cNvPr id="4" name="Date Placeholder 3"/>
          <p:cNvSpPr>
            <a:spLocks noGrp="1"/>
          </p:cNvSpPr>
          <p:nvPr>
            <p:ph type="dt" sz="half" idx="10"/>
          </p:nvPr>
        </p:nvSpPr>
        <p:spPr/>
        <p:txBody>
          <a:bodyPr/>
          <a:lstStyle/>
          <a:p>
            <a:fld id="{A3034D24-5C16-4354-84B7-534ACB8F399C}"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62</a:t>
            </a:fld>
            <a:endParaRPr lang="en-US"/>
          </a:p>
        </p:txBody>
      </p:sp>
    </p:spTree>
    <p:extLst>
      <p:ext uri="{BB962C8B-B14F-4D97-AF65-F5344CB8AC3E}">
        <p14:creationId xmlns:p14="http://schemas.microsoft.com/office/powerpoint/2010/main" val="2290417973"/>
      </p:ext>
    </p:extLst>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pPr lvl="1" algn="l" rtl="0">
              <a:spcBef>
                <a:spcPct val="0"/>
              </a:spcBef>
            </a:pPr>
            <a:r>
              <a:rPr lang="en-IN" sz="3600" dirty="0" smtClean="0">
                <a:solidFill>
                  <a:srgbClr val="C00000"/>
                </a:solidFill>
                <a:latin typeface="Algerian" pitchFamily="82" charset="0"/>
              </a:rPr>
              <a:t>Observations</a:t>
            </a:r>
            <a:endParaRPr lang="en-US" sz="4000" dirty="0">
              <a:solidFill>
                <a:srgbClr val="C00000"/>
              </a:solidFill>
              <a:latin typeface="Algerian" pitchFamily="82" charset="0"/>
            </a:endParaRPr>
          </a:p>
        </p:txBody>
      </p:sp>
      <p:sp>
        <p:nvSpPr>
          <p:cNvPr id="3" name="Content Placeholder 2"/>
          <p:cNvSpPr>
            <a:spLocks noGrp="1"/>
          </p:cNvSpPr>
          <p:nvPr>
            <p:ph idx="1"/>
          </p:nvPr>
        </p:nvSpPr>
        <p:spPr/>
        <p:txBody>
          <a:bodyPr>
            <a:normAutofit/>
          </a:bodyPr>
          <a:lstStyle/>
          <a:p>
            <a:r>
              <a:rPr lang="en-US" dirty="0" smtClean="0"/>
              <a:t>The State Commission in the present case wrongly placed all the consumers including the Appellants who were neither domestic nor industrial nor falling under any of the categories under the Commercial Category. </a:t>
            </a:r>
          </a:p>
          <a:p>
            <a:r>
              <a:rPr lang="en-US" dirty="0" smtClean="0"/>
              <a:t>The purpose for which the supply is required by the Appellants can not be equated at par with other consumers in the Commercial Category. </a:t>
            </a:r>
          </a:p>
          <a:p>
            <a:r>
              <a:rPr lang="en-US" dirty="0" smtClean="0"/>
              <a:t>The Appellants are seeking separate </a:t>
            </a:r>
            <a:r>
              <a:rPr lang="en-US" dirty="0" err="1" smtClean="0"/>
              <a:t>categorisation</a:t>
            </a:r>
            <a:r>
              <a:rPr lang="en-US" dirty="0" smtClean="0"/>
              <a:t> on the basis of purpose for which the supply is required by the Appellants </a:t>
            </a:r>
            <a:r>
              <a:rPr lang="en-US" dirty="0" smtClean="0">
                <a:solidFill>
                  <a:srgbClr val="C00000"/>
                </a:solidFill>
              </a:rPr>
              <a:t>i.e. rendering essential services.</a:t>
            </a:r>
            <a:endParaRPr lang="en-US" dirty="0">
              <a:solidFill>
                <a:srgbClr val="C00000"/>
              </a:solidFill>
            </a:endParaRPr>
          </a:p>
        </p:txBody>
      </p:sp>
      <p:sp>
        <p:nvSpPr>
          <p:cNvPr id="4" name="Date Placeholder 3"/>
          <p:cNvSpPr>
            <a:spLocks noGrp="1"/>
          </p:cNvSpPr>
          <p:nvPr>
            <p:ph type="dt" sz="half" idx="10"/>
          </p:nvPr>
        </p:nvSpPr>
        <p:spPr/>
        <p:txBody>
          <a:bodyPr/>
          <a:lstStyle/>
          <a:p>
            <a:fld id="{260FEACA-9339-4885-AEB1-2982083E5F37}"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63</a:t>
            </a:fld>
            <a:endParaRPr lang="en-US"/>
          </a:p>
        </p:txBody>
      </p:sp>
    </p:spTree>
    <p:extLst>
      <p:ext uri="{BB962C8B-B14F-4D97-AF65-F5344CB8AC3E}">
        <p14:creationId xmlns:p14="http://schemas.microsoft.com/office/powerpoint/2010/main" val="568310281"/>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en-IN" sz="3200" dirty="0" smtClean="0">
                <a:solidFill>
                  <a:srgbClr val="C00000"/>
                </a:solidFill>
                <a:latin typeface="Algerian" pitchFamily="82" charset="0"/>
              </a:rPr>
              <a:t>Observations</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152400" y="1600200"/>
            <a:ext cx="8839200" cy="5257800"/>
          </a:xfrm>
        </p:spPr>
        <p:txBody>
          <a:bodyPr>
            <a:normAutofit/>
          </a:bodyPr>
          <a:lstStyle/>
          <a:p>
            <a:r>
              <a:rPr lang="en-US" dirty="0" smtClean="0"/>
              <a:t>The real meaning of expression ‘ “purpose for which the supply is required” as used in Section 62 (3) of the Act does not merely relate to the nature of the activity carried out by a consumer but has to be necessarily determined from the objects sought to be achieved through such activity. </a:t>
            </a:r>
          </a:p>
          <a:p>
            <a:r>
              <a:rPr lang="en-US" dirty="0" smtClean="0">
                <a:solidFill>
                  <a:srgbClr val="002060"/>
                </a:solidFill>
              </a:rPr>
              <a:t>The Railways and Delhi Metro Rail Corporation have been differentiated as separate category as they are providing essential services. </a:t>
            </a:r>
            <a:r>
              <a:rPr lang="en-US" dirty="0" smtClean="0">
                <a:solidFill>
                  <a:srgbClr val="C00000"/>
                </a:solidFill>
              </a:rPr>
              <a:t>The same would apply to the Appellants as well.</a:t>
            </a:r>
          </a:p>
          <a:p>
            <a:r>
              <a:rPr lang="en-US" dirty="0" smtClean="0"/>
              <a:t>The application of mind should be on identifying the categories of the consumers who should be subjected to bear the excess tariff recoverable based on a valid reason and justification. </a:t>
            </a:r>
            <a:endParaRPr lang="en-US" dirty="0"/>
          </a:p>
        </p:txBody>
      </p:sp>
      <p:sp>
        <p:nvSpPr>
          <p:cNvPr id="4" name="Date Placeholder 3"/>
          <p:cNvSpPr>
            <a:spLocks noGrp="1"/>
          </p:cNvSpPr>
          <p:nvPr>
            <p:ph type="dt" sz="half" idx="10"/>
          </p:nvPr>
        </p:nvSpPr>
        <p:spPr/>
        <p:txBody>
          <a:bodyPr/>
          <a:lstStyle/>
          <a:p>
            <a:fld id="{DF380AE5-D335-4781-8AA5-F96FD505CBEB}"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64</a:t>
            </a:fld>
            <a:endParaRPr lang="en-US"/>
          </a:p>
        </p:txBody>
      </p:sp>
    </p:spTree>
    <p:extLst>
      <p:ext uri="{BB962C8B-B14F-4D97-AF65-F5344CB8AC3E}">
        <p14:creationId xmlns:p14="http://schemas.microsoft.com/office/powerpoint/2010/main" val="2299538998"/>
      </p:ext>
    </p:extLst>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15962"/>
          </a:xfrm>
        </p:spPr>
        <p:txBody>
          <a:bodyPr>
            <a:normAutofit/>
          </a:bodyPr>
          <a:lstStyle/>
          <a:p>
            <a:r>
              <a:rPr lang="en-IN" sz="3200" dirty="0" smtClean="0">
                <a:solidFill>
                  <a:srgbClr val="C00000"/>
                </a:solidFill>
                <a:latin typeface="Algerian" pitchFamily="82" charset="0"/>
              </a:rPr>
              <a:t>Observations and ratio</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143000"/>
            <a:ext cx="8229600" cy="5410200"/>
          </a:xfrm>
        </p:spPr>
        <p:txBody>
          <a:bodyPr>
            <a:normAutofit fontScale="92500" lnSpcReduction="20000"/>
          </a:bodyPr>
          <a:lstStyle/>
          <a:p>
            <a:r>
              <a:rPr lang="en-US" dirty="0" smtClean="0"/>
              <a:t>The re-</a:t>
            </a:r>
            <a:r>
              <a:rPr lang="en-US" dirty="0" err="1" smtClean="0"/>
              <a:t>categorisation</a:t>
            </a:r>
            <a:r>
              <a:rPr lang="en-US" dirty="0" smtClean="0"/>
              <a:t> of Charitable Hospitals and Charitable Organizations and grouping them with the consumers of the category such as Shopping Malls, Multiplexes, Cinema Theatres, Hotels and other like commercial entities is patently wrong.</a:t>
            </a:r>
          </a:p>
          <a:p>
            <a:r>
              <a:rPr lang="en-US" dirty="0" smtClean="0">
                <a:solidFill>
                  <a:srgbClr val="C00000"/>
                </a:solidFill>
              </a:rPr>
              <a:t>By the impugned order, the State Commission classified the members of the Appellants into ‘Commercial’ category following a mechanical approach. </a:t>
            </a:r>
          </a:p>
          <a:p>
            <a:r>
              <a:rPr lang="en-US" dirty="0" smtClean="0"/>
              <a:t>This has been done only because the Appellants cannot fall under either in the industrial or agricultural or residential category and therefore, the Appellant would automatically fall in the Commercial Category. </a:t>
            </a:r>
          </a:p>
          <a:p>
            <a:r>
              <a:rPr lang="en-US" dirty="0" smtClean="0">
                <a:solidFill>
                  <a:srgbClr val="C00000"/>
                </a:solidFill>
              </a:rPr>
              <a:t>This is not a proper approach. In case the State commission felt that the Appellants are not falling under any particular existing category, then the State Commission ought to have applied its mind and provided for a new category and given them a competitive tariff having regard to the purpose for which the electricity is used by them.</a:t>
            </a:r>
            <a:endParaRPr lang="en-US" dirty="0">
              <a:solidFill>
                <a:srgbClr val="C00000"/>
              </a:solidFill>
            </a:endParaRPr>
          </a:p>
        </p:txBody>
      </p:sp>
      <p:sp>
        <p:nvSpPr>
          <p:cNvPr id="4" name="Date Placeholder 3"/>
          <p:cNvSpPr>
            <a:spLocks noGrp="1"/>
          </p:cNvSpPr>
          <p:nvPr>
            <p:ph type="dt" sz="half" idx="10"/>
          </p:nvPr>
        </p:nvSpPr>
        <p:spPr/>
        <p:txBody>
          <a:bodyPr/>
          <a:lstStyle/>
          <a:p>
            <a:fld id="{2D61C190-40BD-44D6-942A-E27215DFE0ED}"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65</a:t>
            </a:fld>
            <a:endParaRPr lang="en-US"/>
          </a:p>
        </p:txBody>
      </p:sp>
    </p:spTree>
    <p:extLst>
      <p:ext uri="{BB962C8B-B14F-4D97-AF65-F5344CB8AC3E}">
        <p14:creationId xmlns:p14="http://schemas.microsoft.com/office/powerpoint/2010/main" val="219962831"/>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chor="ctr">
            <a:normAutofit/>
          </a:bodyPr>
          <a:lstStyle/>
          <a:p>
            <a:r>
              <a:rPr lang="en-US" dirty="0" smtClean="0">
                <a:solidFill>
                  <a:srgbClr val="C00000"/>
                </a:solidFill>
                <a:latin typeface="Algerian" pitchFamily="82" charset="0"/>
              </a:rPr>
              <a:t>Appeal no. 39 of 2012</a:t>
            </a:r>
            <a:endParaRPr lang="en-US" dirty="0"/>
          </a:p>
        </p:txBody>
      </p:sp>
      <p:sp>
        <p:nvSpPr>
          <p:cNvPr id="3" name="Content Placeholder 2"/>
          <p:cNvSpPr>
            <a:spLocks noGrp="1"/>
          </p:cNvSpPr>
          <p:nvPr>
            <p:ph idx="1"/>
          </p:nvPr>
        </p:nvSpPr>
        <p:spPr>
          <a:xfrm>
            <a:off x="457200" y="1524000"/>
            <a:ext cx="8229600" cy="4953000"/>
          </a:xfrm>
        </p:spPr>
        <p:txBody>
          <a:bodyPr>
            <a:normAutofit/>
          </a:bodyPr>
          <a:lstStyle/>
          <a:p>
            <a:r>
              <a:rPr lang="en-US" dirty="0" smtClean="0"/>
              <a:t>Appellant: Rajasthan Engineering College Association</a:t>
            </a:r>
          </a:p>
          <a:p>
            <a:r>
              <a:rPr lang="en-US" dirty="0" smtClean="0"/>
              <a:t>Respondent: Rajasthan Commission </a:t>
            </a:r>
          </a:p>
          <a:p>
            <a:r>
              <a:rPr lang="en-US" dirty="0" smtClean="0"/>
              <a:t>Date of Judgment: 28.8.2012</a:t>
            </a:r>
          </a:p>
          <a:p>
            <a:r>
              <a:rPr lang="en-US" dirty="0" smtClean="0"/>
              <a:t>Bench: 	P. S. </a:t>
            </a:r>
            <a:r>
              <a:rPr lang="en-US" dirty="0" err="1" smtClean="0"/>
              <a:t>Datta</a:t>
            </a:r>
            <a:r>
              <a:rPr lang="en-US" dirty="0" smtClean="0"/>
              <a:t>, Judicial member</a:t>
            </a:r>
          </a:p>
          <a:p>
            <a:pPr>
              <a:buNone/>
            </a:pPr>
            <a:r>
              <a:rPr lang="en-US" dirty="0" smtClean="0"/>
              <a:t>			V J </a:t>
            </a:r>
            <a:r>
              <a:rPr lang="en-US" dirty="0" err="1" smtClean="0"/>
              <a:t>Talwar</a:t>
            </a:r>
            <a:r>
              <a:rPr lang="en-US" dirty="0" smtClean="0"/>
              <a:t>, Technical Member</a:t>
            </a:r>
          </a:p>
          <a:p>
            <a:endParaRPr lang="en-US" dirty="0" smtClean="0"/>
          </a:p>
          <a:p>
            <a:r>
              <a:rPr lang="en-US" dirty="0" smtClean="0"/>
              <a:t>Issue: Whether motive of earning profit comes within the preview of ‘Purpose for which supply is required’ in Section 62(3) of the Act. </a:t>
            </a:r>
            <a:endParaRPr lang="en-US" dirty="0"/>
          </a:p>
        </p:txBody>
      </p:sp>
      <p:sp>
        <p:nvSpPr>
          <p:cNvPr id="4" name="Date Placeholder 3"/>
          <p:cNvSpPr>
            <a:spLocks noGrp="1"/>
          </p:cNvSpPr>
          <p:nvPr>
            <p:ph type="dt" sz="half" idx="10"/>
          </p:nvPr>
        </p:nvSpPr>
        <p:spPr/>
        <p:txBody>
          <a:bodyPr/>
          <a:lstStyle/>
          <a:p>
            <a:fld id="{B711C4A1-7E2A-4290-A6F2-E7A3A8CA463B}"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66</a:t>
            </a:fld>
            <a:endParaRPr lang="en-US"/>
          </a:p>
        </p:txBody>
      </p:sp>
    </p:spTree>
    <p:extLst>
      <p:ext uri="{BB962C8B-B14F-4D97-AF65-F5344CB8AC3E}">
        <p14:creationId xmlns:p14="http://schemas.microsoft.com/office/powerpoint/2010/main" val="346438167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914400"/>
          </a:xfrm>
        </p:spPr>
        <p:txBody>
          <a:bodyPr>
            <a:normAutofit/>
          </a:bodyPr>
          <a:lstStyle/>
          <a:p>
            <a:r>
              <a:rPr lang="en-US" sz="3200" dirty="0" smtClean="0">
                <a:solidFill>
                  <a:srgbClr val="C00000"/>
                </a:solidFill>
                <a:latin typeface="Algerian" pitchFamily="82" charset="0"/>
              </a:rPr>
              <a:t>Facts and question before the </a:t>
            </a:r>
            <a:r>
              <a:rPr lang="en-US" sz="3200" dirty="0" err="1" smtClean="0">
                <a:solidFill>
                  <a:srgbClr val="C00000"/>
                </a:solidFill>
                <a:latin typeface="Algerian" pitchFamily="82" charset="0"/>
              </a:rPr>
              <a:t>Aptel</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143000"/>
            <a:ext cx="8229600" cy="4983163"/>
          </a:xfrm>
        </p:spPr>
        <p:txBody>
          <a:bodyPr>
            <a:normAutofit/>
          </a:bodyPr>
          <a:lstStyle/>
          <a:p>
            <a:r>
              <a:rPr lang="en-US" dirty="0" smtClean="0"/>
              <a:t>The Commission has fixed higher tariff for private owned educational institutions than for the Government owned educational institutions. The question was - </a:t>
            </a:r>
          </a:p>
          <a:p>
            <a:r>
              <a:rPr lang="en-US" dirty="0" smtClean="0"/>
              <a:t>Whether the State Commission can ignore the phrase ‘</a:t>
            </a:r>
            <a:r>
              <a:rPr lang="en-US" i="1" dirty="0" smtClean="0"/>
              <a:t>purpose for which the supply is required</a:t>
            </a:r>
            <a:r>
              <a:rPr lang="en-US" dirty="0" smtClean="0"/>
              <a:t>’ appearing in Section 62 (3) of the Electricity Act, 2003 while classifying consumers in various categories and classifying the educational institutions in different categories merely because of the difference in ownership.</a:t>
            </a:r>
            <a:endParaRPr lang="en-US" dirty="0"/>
          </a:p>
        </p:txBody>
      </p:sp>
      <p:sp>
        <p:nvSpPr>
          <p:cNvPr id="4" name="Date Placeholder 3"/>
          <p:cNvSpPr>
            <a:spLocks noGrp="1"/>
          </p:cNvSpPr>
          <p:nvPr>
            <p:ph type="dt" sz="half" idx="10"/>
          </p:nvPr>
        </p:nvSpPr>
        <p:spPr/>
        <p:txBody>
          <a:bodyPr/>
          <a:lstStyle/>
          <a:p>
            <a:fld id="{334B4570-D73E-4189-8B99-B4F24D85BEE6}"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67</a:t>
            </a:fld>
            <a:endParaRPr lang="en-US"/>
          </a:p>
        </p:txBody>
      </p:sp>
    </p:spTree>
    <p:extLst>
      <p:ext uri="{BB962C8B-B14F-4D97-AF65-F5344CB8AC3E}">
        <p14:creationId xmlns:p14="http://schemas.microsoft.com/office/powerpoint/2010/main" val="22397868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68362"/>
          </a:xfrm>
        </p:spPr>
        <p:txBody>
          <a:bodyPr anchor="ctr">
            <a:normAutofit/>
          </a:bodyPr>
          <a:lstStyle/>
          <a:p>
            <a:r>
              <a:rPr lang="en-US" sz="3200" dirty="0" smtClean="0">
                <a:solidFill>
                  <a:srgbClr val="C00000"/>
                </a:solidFill>
                <a:latin typeface="Algerian" pitchFamily="82" charset="0"/>
              </a:rPr>
              <a:t>Section 62(3) explained</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228600" y="1219200"/>
            <a:ext cx="8686800" cy="5486400"/>
          </a:xfrm>
        </p:spPr>
        <p:txBody>
          <a:bodyPr>
            <a:normAutofit lnSpcReduction="10000"/>
          </a:bodyPr>
          <a:lstStyle/>
          <a:p>
            <a:r>
              <a:rPr lang="en-US" dirty="0" smtClean="0"/>
              <a:t>The mandate of Section 62 (3) is that no </a:t>
            </a:r>
            <a:r>
              <a:rPr lang="en-US" b="1" dirty="0" smtClean="0">
                <a:solidFill>
                  <a:srgbClr val="C00000"/>
                </a:solidFill>
              </a:rPr>
              <a:t>undue</a:t>
            </a:r>
            <a:r>
              <a:rPr lang="en-US" dirty="0" smtClean="0"/>
              <a:t> preference should be shown to any consumer. If no preference is to be shown to any consumer of electricity, it would mean that all consumers are to be supplied electricity at uniform tariff reflecting the cost of supply.  This is clear from the first part of Section 62 (3) which uses the expression </a:t>
            </a:r>
            <a:r>
              <a:rPr lang="en-US" b="1" i="1" dirty="0" smtClean="0"/>
              <a:t>“shall not………..show undue preference to any consumer</a:t>
            </a:r>
            <a:r>
              <a:rPr lang="en-US" dirty="0" smtClean="0"/>
              <a:t>”.  </a:t>
            </a:r>
          </a:p>
          <a:p>
            <a:r>
              <a:rPr lang="en-US" dirty="0" smtClean="0">
                <a:solidFill>
                  <a:srgbClr val="C00000"/>
                </a:solidFill>
              </a:rPr>
              <a:t>This would mean that due preference can be given.  What is prohibited is a preference of undue nature. </a:t>
            </a:r>
          </a:p>
          <a:p>
            <a:r>
              <a:rPr lang="en-US" dirty="0" smtClean="0"/>
              <a:t>There should, however, be a rationale or reason for giving due preference.  For example, a life line consumer below poverty level can be given preference in the tariff based on his non-affordability.  Similarly, agricultural consumers can be given preference because of the important nature of activities being carried out by them. </a:t>
            </a:r>
            <a:endParaRPr lang="en-US" dirty="0"/>
          </a:p>
        </p:txBody>
      </p:sp>
      <p:sp>
        <p:nvSpPr>
          <p:cNvPr id="4" name="Date Placeholder 3"/>
          <p:cNvSpPr>
            <a:spLocks noGrp="1"/>
          </p:cNvSpPr>
          <p:nvPr>
            <p:ph type="dt" sz="half" idx="10"/>
          </p:nvPr>
        </p:nvSpPr>
        <p:spPr/>
        <p:txBody>
          <a:bodyPr/>
          <a:lstStyle/>
          <a:p>
            <a:fld id="{7E336C02-EDEF-448B-8B63-62D813086EBB}"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68</a:t>
            </a:fld>
            <a:endParaRPr lang="en-US"/>
          </a:p>
        </p:txBody>
      </p:sp>
    </p:spTree>
    <p:extLst>
      <p:ext uri="{BB962C8B-B14F-4D97-AF65-F5344CB8AC3E}">
        <p14:creationId xmlns:p14="http://schemas.microsoft.com/office/powerpoint/2010/main" val="115713952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fontScale="90000"/>
          </a:bodyPr>
          <a:lstStyle/>
          <a:p>
            <a:r>
              <a:rPr lang="en-US" sz="3200" dirty="0" smtClean="0">
                <a:solidFill>
                  <a:srgbClr val="C00000"/>
                </a:solidFill>
                <a:latin typeface="Algerian" pitchFamily="82" charset="0"/>
              </a:rPr>
              <a:t>Categorization of consumers explained</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304800" y="1371600"/>
            <a:ext cx="8610600" cy="5334000"/>
          </a:xfrm>
        </p:spPr>
        <p:txBody>
          <a:bodyPr>
            <a:normAutofit/>
          </a:bodyPr>
          <a:lstStyle/>
          <a:p>
            <a:pPr lvl="0"/>
            <a:r>
              <a:rPr lang="en-IN" dirty="0" smtClean="0"/>
              <a:t>Thus, retail tariff for the Consumers can be differentiated, </a:t>
            </a:r>
            <a:r>
              <a:rPr lang="en-IN" i="1" dirty="0" smtClean="0"/>
              <a:t>inter alia</a:t>
            </a:r>
            <a:r>
              <a:rPr lang="en-IN" dirty="0" smtClean="0"/>
              <a:t>, on the basis of purpose for which supply is required. There can be numerous purposes for which supply is taken. Some of these are:</a:t>
            </a:r>
            <a:endParaRPr lang="en-US" dirty="0" smtClean="0"/>
          </a:p>
          <a:p>
            <a:pPr lvl="1"/>
            <a:r>
              <a:rPr lang="en-US" dirty="0" smtClean="0">
                <a:solidFill>
                  <a:srgbClr val="002060"/>
                </a:solidFill>
              </a:rPr>
              <a:t>Residential, Paying Guest Accommodation, Guest House, Hotels, Motels, </a:t>
            </a:r>
            <a:r>
              <a:rPr lang="en-US" dirty="0" err="1" smtClean="0">
                <a:solidFill>
                  <a:srgbClr val="002060"/>
                </a:solidFill>
              </a:rPr>
              <a:t>Gaushala</a:t>
            </a:r>
            <a:r>
              <a:rPr lang="en-US" dirty="0" smtClean="0">
                <a:solidFill>
                  <a:srgbClr val="002060"/>
                </a:solidFill>
              </a:rPr>
              <a:t>, </a:t>
            </a:r>
            <a:r>
              <a:rPr lang="en-US" dirty="0" err="1" smtClean="0">
                <a:solidFill>
                  <a:srgbClr val="002060"/>
                </a:solidFill>
              </a:rPr>
              <a:t>Piyao</a:t>
            </a:r>
            <a:r>
              <a:rPr lang="en-US" dirty="0" smtClean="0">
                <a:solidFill>
                  <a:srgbClr val="002060"/>
                </a:solidFill>
              </a:rPr>
              <a:t>, </a:t>
            </a:r>
            <a:r>
              <a:rPr lang="en-US" dirty="0" err="1" smtClean="0">
                <a:solidFill>
                  <a:srgbClr val="002060"/>
                </a:solidFill>
              </a:rPr>
              <a:t>Dharmshala</a:t>
            </a:r>
            <a:r>
              <a:rPr lang="en-US" dirty="0" smtClean="0">
                <a:solidFill>
                  <a:srgbClr val="002060"/>
                </a:solidFill>
              </a:rPr>
              <a:t>, Night Shelter Cheshire homes, etc.</a:t>
            </a:r>
          </a:p>
          <a:p>
            <a:pPr lvl="1"/>
            <a:r>
              <a:rPr lang="en-US" dirty="0" smtClean="0"/>
              <a:t>Shops, Shopping Malls, Clubs, restaurants etc.</a:t>
            </a:r>
          </a:p>
          <a:p>
            <a:pPr lvl="1"/>
            <a:r>
              <a:rPr lang="en-US" dirty="0" smtClean="0">
                <a:solidFill>
                  <a:srgbClr val="002060"/>
                </a:solidFill>
              </a:rPr>
              <a:t>Agriculture, cultivation, horticulture, floriculture, mushroom production, etc., </a:t>
            </a:r>
            <a:r>
              <a:rPr lang="en-US" dirty="0" smtClean="0"/>
              <a:t> </a:t>
            </a:r>
          </a:p>
          <a:p>
            <a:pPr lvl="1"/>
            <a:r>
              <a:rPr lang="en-US" dirty="0" smtClean="0"/>
              <a:t>Public water works, Lift Irrigation, Public lighting, </a:t>
            </a:r>
          </a:p>
          <a:p>
            <a:pPr lvl="1"/>
            <a:r>
              <a:rPr lang="en-US" dirty="0" smtClean="0">
                <a:solidFill>
                  <a:srgbClr val="002060"/>
                </a:solidFill>
              </a:rPr>
              <a:t>Industry, Glass industry, Liquid Air, Steel Industry, Induction Furnace, Rolling mill, </a:t>
            </a:r>
            <a:r>
              <a:rPr lang="en-US" dirty="0" err="1" smtClean="0">
                <a:solidFill>
                  <a:srgbClr val="002060"/>
                </a:solidFill>
              </a:rPr>
              <a:t>Pharma</a:t>
            </a:r>
            <a:r>
              <a:rPr lang="en-US" dirty="0" smtClean="0">
                <a:solidFill>
                  <a:srgbClr val="002060"/>
                </a:solidFill>
              </a:rPr>
              <a:t> Industry, Plywood Industry, </a:t>
            </a:r>
          </a:p>
          <a:p>
            <a:pPr lvl="1"/>
            <a:r>
              <a:rPr lang="en-US" dirty="0" smtClean="0"/>
              <a:t>Transportation, Inter-city and intra-city bus service, Railway, Metro, Airport, Aerodromes, Ship yards etc. </a:t>
            </a:r>
          </a:p>
          <a:p>
            <a:endParaRPr lang="en-US" dirty="0"/>
          </a:p>
        </p:txBody>
      </p:sp>
      <p:sp>
        <p:nvSpPr>
          <p:cNvPr id="4" name="Date Placeholder 3"/>
          <p:cNvSpPr>
            <a:spLocks noGrp="1"/>
          </p:cNvSpPr>
          <p:nvPr>
            <p:ph type="dt" sz="half" idx="10"/>
          </p:nvPr>
        </p:nvSpPr>
        <p:spPr/>
        <p:txBody>
          <a:bodyPr/>
          <a:lstStyle/>
          <a:p>
            <a:fld id="{C3E96DD9-E374-432C-805F-0A5968A3C6D2}"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69</a:t>
            </a:fld>
            <a:endParaRPr lang="en-US"/>
          </a:p>
        </p:txBody>
      </p:sp>
    </p:spTree>
    <p:extLst>
      <p:ext uri="{BB962C8B-B14F-4D97-AF65-F5344CB8AC3E}">
        <p14:creationId xmlns:p14="http://schemas.microsoft.com/office/powerpoint/2010/main" val="104434815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lstStyle/>
          <a:p>
            <a:r>
              <a:rPr lang="en-US" dirty="0" smtClean="0">
                <a:solidFill>
                  <a:srgbClr val="C00000"/>
                </a:solidFill>
              </a:rPr>
              <a:t>Appeal No. 246 of 2012</a:t>
            </a:r>
            <a:endParaRPr lang="en-US" dirty="0">
              <a:solidFill>
                <a:srgbClr val="C00000"/>
              </a:solidFill>
            </a:endParaRPr>
          </a:p>
        </p:txBody>
      </p:sp>
      <p:sp>
        <p:nvSpPr>
          <p:cNvPr id="3" name="Content Placeholder 2"/>
          <p:cNvSpPr>
            <a:spLocks noGrp="1"/>
          </p:cNvSpPr>
          <p:nvPr>
            <p:ph idx="1"/>
          </p:nvPr>
        </p:nvSpPr>
        <p:spPr>
          <a:xfrm>
            <a:off x="457200" y="1600200"/>
            <a:ext cx="7848600" cy="4873752"/>
          </a:xfrm>
        </p:spPr>
        <p:txBody>
          <a:bodyPr/>
          <a:lstStyle/>
          <a:p>
            <a:r>
              <a:rPr lang="en-US" dirty="0" smtClean="0"/>
              <a:t>Appellant: Tata Power Company Limited</a:t>
            </a:r>
          </a:p>
          <a:p>
            <a:r>
              <a:rPr lang="en-US" dirty="0" smtClean="0"/>
              <a:t>Respondents: Maharashtra Commission</a:t>
            </a:r>
          </a:p>
          <a:p>
            <a:pPr>
              <a:spcBef>
                <a:spcPts val="0"/>
              </a:spcBef>
            </a:pPr>
            <a:r>
              <a:rPr lang="en-US" dirty="0" smtClean="0"/>
              <a:t>Bench: 	</a:t>
            </a:r>
            <a:r>
              <a:rPr lang="en-US" dirty="0" err="1" smtClean="0"/>
              <a:t>Karpaga</a:t>
            </a:r>
            <a:r>
              <a:rPr lang="en-US" dirty="0" smtClean="0"/>
              <a:t> </a:t>
            </a:r>
            <a:r>
              <a:rPr lang="en-US" dirty="0" err="1" smtClean="0"/>
              <a:t>Vinayagam</a:t>
            </a:r>
            <a:r>
              <a:rPr lang="en-US" dirty="0" smtClean="0"/>
              <a:t>, Chairperson</a:t>
            </a:r>
            <a:endParaRPr lang="en-US" sz="2400" dirty="0" smtClean="0"/>
          </a:p>
          <a:p>
            <a:pPr lvl="3">
              <a:buNone/>
            </a:pPr>
            <a:r>
              <a:rPr lang="en-US" sz="2400" dirty="0" smtClean="0"/>
              <a:t>		</a:t>
            </a:r>
            <a:r>
              <a:rPr lang="en-US" sz="2400" dirty="0" err="1" smtClean="0"/>
              <a:t>Rakesh</a:t>
            </a:r>
            <a:r>
              <a:rPr lang="en-US" sz="2400" dirty="0" smtClean="0"/>
              <a:t> </a:t>
            </a:r>
            <a:r>
              <a:rPr lang="en-US" sz="2400" dirty="0" err="1" smtClean="0"/>
              <a:t>Nath</a:t>
            </a:r>
            <a:r>
              <a:rPr lang="en-US" sz="2400" dirty="0" smtClean="0"/>
              <a:t>, Technical Member</a:t>
            </a:r>
          </a:p>
          <a:p>
            <a:r>
              <a:rPr lang="en-US" dirty="0" smtClean="0"/>
              <a:t> Issue: Whether the directions issued by the MERC to the Appellant to lay distribution network in 11 clusters within one year and to take only those consumers whose monthly consumption is </a:t>
            </a:r>
            <a:r>
              <a:rPr lang="en-US" dirty="0" err="1" smtClean="0"/>
              <a:t>upto</a:t>
            </a:r>
            <a:r>
              <a:rPr lang="en-US" dirty="0" smtClean="0"/>
              <a:t> 300 units into its fold were valid under EA 2003. </a:t>
            </a:r>
            <a:endParaRPr lang="en-US" dirty="0"/>
          </a:p>
        </p:txBody>
      </p:sp>
      <p:sp>
        <p:nvSpPr>
          <p:cNvPr id="5" name="Date Placeholder 4"/>
          <p:cNvSpPr>
            <a:spLocks noGrp="1"/>
          </p:cNvSpPr>
          <p:nvPr>
            <p:ph type="dt" sz="half" idx="10"/>
          </p:nvPr>
        </p:nvSpPr>
        <p:spPr/>
        <p:txBody>
          <a:bodyPr/>
          <a:lstStyle/>
          <a:p>
            <a:fld id="{C68130FE-8FE5-44DD-949A-E4733524C5A8}"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7</a:t>
            </a:fld>
            <a:endParaRPr lang="en-US"/>
          </a:p>
        </p:txBody>
      </p:sp>
    </p:spTree>
    <p:extLst>
      <p:ext uri="{BB962C8B-B14F-4D97-AF65-F5344CB8AC3E}">
        <p14:creationId xmlns:p14="http://schemas.microsoft.com/office/powerpoint/2010/main" val="1813695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fontScale="90000"/>
          </a:bodyPr>
          <a:lstStyle/>
          <a:p>
            <a:r>
              <a:rPr lang="en-US" sz="3200" dirty="0" smtClean="0">
                <a:solidFill>
                  <a:srgbClr val="C00000"/>
                </a:solidFill>
                <a:latin typeface="Algerian" pitchFamily="82" charset="0"/>
              </a:rPr>
              <a:t>Categorization of consumers explained</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371600"/>
            <a:ext cx="8229600" cy="5181600"/>
          </a:xfrm>
        </p:spPr>
        <p:txBody>
          <a:bodyPr>
            <a:normAutofit fontScale="92500" lnSpcReduction="20000"/>
          </a:bodyPr>
          <a:lstStyle/>
          <a:p>
            <a:pPr lvl="0"/>
            <a:r>
              <a:rPr lang="en-IN" dirty="0" smtClean="0"/>
              <a:t>It would not be practical for the ERCs to fix tariff for each of the groups of consumers as listed above.  Therefore, the State Commissions all over the country have created various categories clubbing some the groups where supply is taken for similar purposes and created sub-categories within the main categories on other parameters enunciated in Section 62(3). Thus, State Commissions have created following main categories:</a:t>
            </a:r>
            <a:endParaRPr lang="en-US" sz="4000" dirty="0" smtClean="0"/>
          </a:p>
          <a:p>
            <a:pPr lvl="1" fontAlgn="base"/>
            <a:r>
              <a:rPr lang="en-IN" dirty="0" smtClean="0"/>
              <a:t>Domestic</a:t>
            </a:r>
            <a:endParaRPr lang="en-US" sz="3600" dirty="0" smtClean="0"/>
          </a:p>
          <a:p>
            <a:pPr lvl="1" fontAlgn="base"/>
            <a:r>
              <a:rPr lang="en-IN" dirty="0" smtClean="0"/>
              <a:t>Agriculture</a:t>
            </a:r>
            <a:endParaRPr lang="en-US" sz="3600" dirty="0" smtClean="0"/>
          </a:p>
          <a:p>
            <a:pPr lvl="1" fontAlgn="base"/>
            <a:r>
              <a:rPr lang="en-IN" dirty="0" smtClean="0"/>
              <a:t>Industry</a:t>
            </a:r>
            <a:endParaRPr lang="en-US" sz="3600" dirty="0" smtClean="0"/>
          </a:p>
          <a:p>
            <a:pPr lvl="1" fontAlgn="base"/>
            <a:r>
              <a:rPr lang="en-IN" dirty="0" smtClean="0"/>
              <a:t>Public Lighting</a:t>
            </a:r>
            <a:endParaRPr lang="en-US" sz="3600" dirty="0" smtClean="0"/>
          </a:p>
          <a:p>
            <a:pPr lvl="1" fontAlgn="base"/>
            <a:r>
              <a:rPr lang="en-IN" dirty="0" smtClean="0"/>
              <a:t>Public Water Works</a:t>
            </a:r>
            <a:endParaRPr lang="en-US" sz="3600" dirty="0" smtClean="0"/>
          </a:p>
          <a:p>
            <a:pPr lvl="1" fontAlgn="base"/>
            <a:r>
              <a:rPr lang="en-IN" dirty="0" smtClean="0"/>
              <a:t>Railways.</a:t>
            </a:r>
            <a:endParaRPr lang="en-US" sz="3600" dirty="0" smtClean="0"/>
          </a:p>
          <a:p>
            <a:pPr lvl="0"/>
            <a:r>
              <a:rPr lang="en-IN" dirty="0" smtClean="0">
                <a:solidFill>
                  <a:srgbClr val="002060"/>
                </a:solidFill>
              </a:rPr>
              <a:t>In addition to above, State Commissions have also created another category viz., Non-domestic which is residual category. Any consumer which could not fall within main categories is categorised as non-domestic category. </a:t>
            </a:r>
            <a:endParaRPr lang="en-US" sz="4000" dirty="0" smtClean="0">
              <a:solidFill>
                <a:srgbClr val="002060"/>
              </a:solidFill>
            </a:endParaRPr>
          </a:p>
          <a:p>
            <a:endParaRPr lang="en-US" dirty="0"/>
          </a:p>
        </p:txBody>
      </p:sp>
      <p:sp>
        <p:nvSpPr>
          <p:cNvPr id="4" name="Date Placeholder 3"/>
          <p:cNvSpPr>
            <a:spLocks noGrp="1"/>
          </p:cNvSpPr>
          <p:nvPr>
            <p:ph type="dt" sz="half" idx="10"/>
          </p:nvPr>
        </p:nvSpPr>
        <p:spPr/>
        <p:txBody>
          <a:bodyPr/>
          <a:lstStyle/>
          <a:p>
            <a:fld id="{96553CC9-DEEA-420B-A9A1-130F40C10AF7}"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70</a:t>
            </a:fld>
            <a:endParaRPr lang="en-US"/>
          </a:p>
        </p:txBody>
      </p:sp>
    </p:spTree>
    <p:extLst>
      <p:ext uri="{BB962C8B-B14F-4D97-AF65-F5344CB8AC3E}">
        <p14:creationId xmlns:p14="http://schemas.microsoft.com/office/powerpoint/2010/main" val="41686898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chor="ctr">
            <a:normAutofit/>
          </a:bodyPr>
          <a:lstStyle/>
          <a:p>
            <a:r>
              <a:rPr lang="en-US" sz="3200" dirty="0" smtClean="0">
                <a:solidFill>
                  <a:srgbClr val="C00000"/>
                </a:solidFill>
                <a:latin typeface="Algerian" pitchFamily="82" charset="0"/>
              </a:rPr>
              <a:t>Categorization of consumers explained</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228600" y="1219200"/>
            <a:ext cx="8686800" cy="5410200"/>
          </a:xfrm>
        </p:spPr>
        <p:txBody>
          <a:bodyPr>
            <a:normAutofit fontScale="92500"/>
          </a:bodyPr>
          <a:lstStyle/>
          <a:p>
            <a:r>
              <a:rPr lang="en-US" dirty="0" smtClean="0"/>
              <a:t>Commission have created sub-categories within the main categories to fix differential tariff based on Voltage ( LT/HT Industrial tariff), Total Consumption (Slab wise tariff in domestic category), Time of day, (Introduction of </a:t>
            </a:r>
            <a:r>
              <a:rPr lang="en-US" dirty="0" err="1" smtClean="0"/>
              <a:t>ToD</a:t>
            </a:r>
            <a:r>
              <a:rPr lang="en-US" dirty="0" smtClean="0"/>
              <a:t> tariff for select categories), Load factor (Load factor based Incentive/disincentive), geographical location (lesser tariff for hilly areas) etc. </a:t>
            </a:r>
          </a:p>
          <a:p>
            <a:r>
              <a:rPr lang="en-US" dirty="0" smtClean="0">
                <a:solidFill>
                  <a:srgbClr val="002060"/>
                </a:solidFill>
              </a:rPr>
              <a:t>Section 62(3) permits the State Commissions to differentiate between the tariff of various consumers. The expression “may differentiate” as found in Section 62(3) clearly indicates that there shall be a judicial discretion to be exercised with reasons. It is well settled that any discretion vested in the statutory authorities is a judicial discretion. It should be exercised supported by the reasons. </a:t>
            </a:r>
          </a:p>
          <a:p>
            <a:r>
              <a:rPr lang="en-US" dirty="0" smtClean="0"/>
              <a:t>In other words, the categorization of the consumers should be based upon the proper criteria legally valid. It cannot be arbitrary. </a:t>
            </a:r>
            <a:endParaRPr lang="en-US" dirty="0"/>
          </a:p>
        </p:txBody>
      </p:sp>
      <p:sp>
        <p:nvSpPr>
          <p:cNvPr id="4" name="Date Placeholder 3"/>
          <p:cNvSpPr>
            <a:spLocks noGrp="1"/>
          </p:cNvSpPr>
          <p:nvPr>
            <p:ph type="dt" sz="half" idx="10"/>
          </p:nvPr>
        </p:nvSpPr>
        <p:spPr/>
        <p:txBody>
          <a:bodyPr/>
          <a:lstStyle/>
          <a:p>
            <a:fld id="{DF48BB1C-2880-4D1E-956C-042314DE7FD6}"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71</a:t>
            </a:fld>
            <a:endParaRPr lang="en-US"/>
          </a:p>
        </p:txBody>
      </p:sp>
    </p:spTree>
    <p:extLst>
      <p:ext uri="{BB962C8B-B14F-4D97-AF65-F5344CB8AC3E}">
        <p14:creationId xmlns:p14="http://schemas.microsoft.com/office/powerpoint/2010/main" val="232852314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295400"/>
          </a:xfrm>
        </p:spPr>
        <p:txBody>
          <a:bodyPr anchor="ctr">
            <a:normAutofit/>
          </a:bodyPr>
          <a:lstStyle/>
          <a:p>
            <a:r>
              <a:rPr lang="en-US" sz="3200" dirty="0" smtClean="0">
                <a:solidFill>
                  <a:srgbClr val="C00000"/>
                </a:solidFill>
                <a:latin typeface="Algerian" pitchFamily="82" charset="0"/>
              </a:rPr>
              <a:t>Purpose of supply explained</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228600" y="1219200"/>
            <a:ext cx="8686800" cy="5410200"/>
          </a:xfrm>
        </p:spPr>
        <p:txBody>
          <a:bodyPr>
            <a:normAutofit fontScale="85000" lnSpcReduction="20000"/>
          </a:bodyPr>
          <a:lstStyle/>
          <a:p>
            <a:r>
              <a:rPr lang="en-US" dirty="0" smtClean="0"/>
              <a:t>It could be argued that while residential premises are charged at domestic tariff, the Hotels are being charged at Commercial tariff. Both, the residential premises and the hotels, are used for purpose of residence and, therefore, cannot be charged at different tariff because purpose for the supply is same. The argument would appear to be attractive at first rush of blood, but on examination it would be clear the purpose for supply in both the cases is different. </a:t>
            </a:r>
          </a:p>
          <a:p>
            <a:r>
              <a:rPr lang="en-US" dirty="0" smtClean="0"/>
              <a:t>The ‘Motive’ of the categories is different. Whereas Hotels are run on commercial principles with the motive to earn profit and people live in residences for protection from vagaries of nature and also for protection of life and property. </a:t>
            </a:r>
            <a:r>
              <a:rPr lang="en-US" b="1" dirty="0" smtClean="0">
                <a:solidFill>
                  <a:srgbClr val="C00000"/>
                </a:solidFill>
              </a:rPr>
              <a:t>Thus ‘purpose of supply’ has been differentiated on the ground of motive of earning profit.  </a:t>
            </a:r>
          </a:p>
          <a:p>
            <a:r>
              <a:rPr lang="en-US" dirty="0" smtClean="0"/>
              <a:t>The fundamental ground for fixing different tariffs for ‘domestic’ category and ‘commercial’ category is motive of profit earning. In this context it is to be noted that even charitable ‘</a:t>
            </a:r>
            <a:r>
              <a:rPr lang="en-US" dirty="0" err="1" smtClean="0"/>
              <a:t>Dharamshalas</a:t>
            </a:r>
            <a:r>
              <a:rPr lang="en-US" dirty="0" smtClean="0"/>
              <a:t>’ are charged at Domestic tariff in some states. The objective of </a:t>
            </a:r>
            <a:r>
              <a:rPr lang="en-US" dirty="0" err="1" smtClean="0"/>
              <a:t>Dharmshalas</a:t>
            </a:r>
            <a:r>
              <a:rPr lang="en-US" dirty="0" smtClean="0"/>
              <a:t> and Hotels is same i.e. to provide temporary accommodation to tourists/ pilgrims but motive is different; so is the tariff. Thus the </a:t>
            </a:r>
            <a:r>
              <a:rPr lang="en-US" dirty="0" smtClean="0">
                <a:solidFill>
                  <a:srgbClr val="C00000"/>
                </a:solidFill>
              </a:rPr>
              <a:t>‘Motive of earning profit’ is also one of the accepted and </a:t>
            </a:r>
            <a:r>
              <a:rPr lang="en-US" dirty="0" err="1" smtClean="0">
                <a:solidFill>
                  <a:srgbClr val="C00000"/>
                </a:solidFill>
              </a:rPr>
              <a:t>recognised</a:t>
            </a:r>
            <a:r>
              <a:rPr lang="en-US" dirty="0" smtClean="0">
                <a:solidFill>
                  <a:srgbClr val="C00000"/>
                </a:solidFill>
              </a:rPr>
              <a:t> criterions for differentiating the retail tariff. </a:t>
            </a:r>
            <a:endParaRPr lang="en-US" dirty="0">
              <a:solidFill>
                <a:srgbClr val="C00000"/>
              </a:solidFill>
            </a:endParaRPr>
          </a:p>
        </p:txBody>
      </p:sp>
      <p:sp>
        <p:nvSpPr>
          <p:cNvPr id="4" name="Date Placeholder 3"/>
          <p:cNvSpPr>
            <a:spLocks noGrp="1"/>
          </p:cNvSpPr>
          <p:nvPr>
            <p:ph type="dt" sz="half" idx="10"/>
          </p:nvPr>
        </p:nvSpPr>
        <p:spPr/>
        <p:txBody>
          <a:bodyPr/>
          <a:lstStyle/>
          <a:p>
            <a:fld id="{3ACE52E9-F267-4434-A3D1-D52BFA51E86B}"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72</a:t>
            </a:fld>
            <a:endParaRPr lang="en-US"/>
          </a:p>
        </p:txBody>
      </p:sp>
    </p:spTree>
    <p:extLst>
      <p:ext uri="{BB962C8B-B14F-4D97-AF65-F5344CB8AC3E}">
        <p14:creationId xmlns:p14="http://schemas.microsoft.com/office/powerpoint/2010/main" val="240868966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en-US" sz="3200" dirty="0" smtClean="0">
                <a:solidFill>
                  <a:srgbClr val="C00000"/>
                </a:solidFill>
                <a:latin typeface="Algerian" pitchFamily="82" charset="0"/>
              </a:rPr>
              <a:t>Appellant’s submissions</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371600"/>
            <a:ext cx="8229600" cy="5334000"/>
          </a:xfrm>
        </p:spPr>
        <p:txBody>
          <a:bodyPr>
            <a:normAutofit lnSpcReduction="10000"/>
          </a:bodyPr>
          <a:lstStyle/>
          <a:p>
            <a:r>
              <a:rPr lang="en-US" dirty="0" smtClean="0"/>
              <a:t>The term ‘purpose’ includes many factors. However, the differentiation done by the Commission has to be tested on the anvil of ‘undue preference’ as per first part of Section 62(3). </a:t>
            </a:r>
          </a:p>
          <a:p>
            <a:r>
              <a:rPr lang="en-US" dirty="0" smtClean="0">
                <a:solidFill>
                  <a:srgbClr val="002060"/>
                </a:solidFill>
              </a:rPr>
              <a:t>The Appellant has submitted that the Commission has given undue preference to the Government run institutes by keeping them in the mixed-load category and re-</a:t>
            </a:r>
            <a:r>
              <a:rPr lang="en-US" dirty="0" err="1" smtClean="0">
                <a:solidFill>
                  <a:srgbClr val="002060"/>
                </a:solidFill>
              </a:rPr>
              <a:t>categorised</a:t>
            </a:r>
            <a:r>
              <a:rPr lang="en-US" dirty="0" smtClean="0">
                <a:solidFill>
                  <a:srgbClr val="002060"/>
                </a:solidFill>
              </a:rPr>
              <a:t> the Appellant and shifted it to non-domestic category. </a:t>
            </a:r>
          </a:p>
          <a:p>
            <a:r>
              <a:rPr lang="en-US" dirty="0" smtClean="0"/>
              <a:t>According to the Appellant ownership cannot be the criteria to differentiate the tariff under section 62(3) of the Act. </a:t>
            </a:r>
            <a:r>
              <a:rPr lang="en-US" dirty="0" smtClean="0">
                <a:solidFill>
                  <a:srgbClr val="C00000"/>
                </a:solidFill>
              </a:rPr>
              <a:t>Both the government run institutes and institutes run by members of the Appellant society imparts education and therefore the purpose for supply is same. Article 14 of the Constitution prohibits Equals to be treated unequally.</a:t>
            </a:r>
            <a:endParaRPr lang="en-US" dirty="0">
              <a:solidFill>
                <a:srgbClr val="C00000"/>
              </a:solidFill>
            </a:endParaRPr>
          </a:p>
        </p:txBody>
      </p:sp>
      <p:sp>
        <p:nvSpPr>
          <p:cNvPr id="4" name="Date Placeholder 3"/>
          <p:cNvSpPr>
            <a:spLocks noGrp="1"/>
          </p:cNvSpPr>
          <p:nvPr>
            <p:ph type="dt" sz="half" idx="10"/>
          </p:nvPr>
        </p:nvSpPr>
        <p:spPr/>
        <p:txBody>
          <a:bodyPr/>
          <a:lstStyle/>
          <a:p>
            <a:fld id="{E3E0AF56-E1D5-4427-A9E1-4B3B81458914}"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73</a:t>
            </a:fld>
            <a:endParaRPr lang="en-US"/>
          </a:p>
        </p:txBody>
      </p:sp>
    </p:spTree>
    <p:extLst>
      <p:ext uri="{BB962C8B-B14F-4D97-AF65-F5344CB8AC3E}">
        <p14:creationId xmlns:p14="http://schemas.microsoft.com/office/powerpoint/2010/main" val="118480008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en-US" sz="3200" dirty="0" smtClean="0">
                <a:solidFill>
                  <a:srgbClr val="C00000"/>
                </a:solidFill>
                <a:latin typeface="Algerian" pitchFamily="82" charset="0"/>
              </a:rPr>
              <a:t>Observations and reasons</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371600"/>
            <a:ext cx="8001000" cy="5102352"/>
          </a:xfrm>
        </p:spPr>
        <p:txBody>
          <a:bodyPr>
            <a:normAutofit/>
          </a:bodyPr>
          <a:lstStyle/>
          <a:p>
            <a:pPr lvl="0"/>
            <a:r>
              <a:rPr lang="en-IN" dirty="0" smtClean="0"/>
              <a:t>The contention of the Appellant that Government run educational institutes and institutes run by private parties are equal is misconceived and is liable to be rejected:</a:t>
            </a:r>
            <a:endParaRPr lang="en-US" sz="4000" dirty="0" smtClean="0"/>
          </a:p>
          <a:p>
            <a:pPr fontAlgn="base"/>
            <a:r>
              <a:rPr lang="en-IN" dirty="0" smtClean="0">
                <a:solidFill>
                  <a:srgbClr val="002060"/>
                </a:solidFill>
              </a:rPr>
              <a:t>Government run institutes are controlled by the education departments and run on budgetary support. On the other hand private institutions are run by the Companies incorporated under Companies Act 1956 and operate on the commercial principles. The survival of Government run institutes very often depends upon the budgetary provision and not upon private resources which are available to the institutes in the private sector.  </a:t>
            </a:r>
            <a:endParaRPr lang="en-US" sz="3900" dirty="0" smtClean="0">
              <a:solidFill>
                <a:srgbClr val="002060"/>
              </a:solidFill>
            </a:endParaRPr>
          </a:p>
          <a:p>
            <a:endParaRPr lang="en-US" dirty="0"/>
          </a:p>
        </p:txBody>
      </p:sp>
      <p:sp>
        <p:nvSpPr>
          <p:cNvPr id="4" name="Date Placeholder 3"/>
          <p:cNvSpPr>
            <a:spLocks noGrp="1"/>
          </p:cNvSpPr>
          <p:nvPr>
            <p:ph type="dt" sz="half" idx="10"/>
          </p:nvPr>
        </p:nvSpPr>
        <p:spPr/>
        <p:txBody>
          <a:bodyPr/>
          <a:lstStyle/>
          <a:p>
            <a:fld id="{42AEEE96-416A-4011-BC07-B18C583AAB3D}"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74</a:t>
            </a:fld>
            <a:endParaRPr lang="en-US"/>
          </a:p>
        </p:txBody>
      </p:sp>
    </p:spTree>
    <p:extLst>
      <p:ext uri="{BB962C8B-B14F-4D97-AF65-F5344CB8AC3E}">
        <p14:creationId xmlns:p14="http://schemas.microsoft.com/office/powerpoint/2010/main" val="1888140561"/>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1143000"/>
          </a:xfrm>
        </p:spPr>
        <p:txBody>
          <a:bodyPr anchor="ctr">
            <a:normAutofit/>
          </a:bodyPr>
          <a:lstStyle/>
          <a:p>
            <a:r>
              <a:rPr lang="en-US" sz="3200" dirty="0" smtClean="0">
                <a:solidFill>
                  <a:srgbClr val="C00000"/>
                </a:solidFill>
                <a:latin typeface="Algerian" pitchFamily="82" charset="0"/>
              </a:rPr>
              <a:t>Differentiating Government institutions from private institutions.</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600200"/>
            <a:ext cx="8229600" cy="5105400"/>
          </a:xfrm>
        </p:spPr>
        <p:txBody>
          <a:bodyPr>
            <a:normAutofit fontScale="92500" lnSpcReduction="20000"/>
          </a:bodyPr>
          <a:lstStyle/>
          <a:p>
            <a:pPr fontAlgn="base"/>
            <a:r>
              <a:rPr lang="en-IN" dirty="0" smtClean="0"/>
              <a:t>Right to education is a fundamental right under Article 21 read with Articles 39, 41, 45 and 46 of the Constitution of India and the State is under obligation to provide education facilities at affordable cost to all citizens of the country. Private institutes are not under any such obligation and they are running the education institutes purely as commercial activity. </a:t>
            </a:r>
            <a:endParaRPr lang="en-US" sz="4000" dirty="0" smtClean="0"/>
          </a:p>
          <a:p>
            <a:r>
              <a:rPr lang="en-US" dirty="0" smtClean="0"/>
              <a:t>Article 45 of the Constitution mandates the State to provide free compulsory education to all the children till they attain the age of 14 years. In furtherance to this Directive Principle enshrined in the Constitution, a Municipal School providing free education along with free mid-day meal to weaker sections of society cannot be put in the same bracket along with Public School with Air-conditioned class rooms and Air-conditioned bus for transportation for children of elite group of society.  They are different classes in themselves and have to be treated differently. Where Article 14 of the Constitution prohibits equals to be treated unequally, it also prohibits un-equals to be treated equally.</a:t>
            </a:r>
            <a:endParaRPr lang="en-US" dirty="0"/>
          </a:p>
        </p:txBody>
      </p:sp>
      <p:sp>
        <p:nvSpPr>
          <p:cNvPr id="4" name="Date Placeholder 3"/>
          <p:cNvSpPr>
            <a:spLocks noGrp="1"/>
          </p:cNvSpPr>
          <p:nvPr>
            <p:ph type="dt" sz="half" idx="10"/>
          </p:nvPr>
        </p:nvSpPr>
        <p:spPr/>
        <p:txBody>
          <a:bodyPr/>
          <a:lstStyle/>
          <a:p>
            <a:fld id="{14474554-47B2-4840-9522-BF348ED1B318}"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75</a:t>
            </a:fld>
            <a:endParaRPr lang="en-US"/>
          </a:p>
        </p:txBody>
      </p:sp>
    </p:spTree>
    <p:extLst>
      <p:ext uri="{BB962C8B-B14F-4D97-AF65-F5344CB8AC3E}">
        <p14:creationId xmlns:p14="http://schemas.microsoft.com/office/powerpoint/2010/main" val="300410453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en-US" sz="3200" dirty="0" smtClean="0">
                <a:solidFill>
                  <a:srgbClr val="C00000"/>
                </a:solidFill>
                <a:latin typeface="Algerian" pitchFamily="82" charset="0"/>
              </a:rPr>
              <a:t>Ratio</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600200"/>
            <a:ext cx="8229600" cy="4800600"/>
          </a:xfrm>
        </p:spPr>
        <p:txBody>
          <a:bodyPr>
            <a:normAutofit fontScale="92500"/>
          </a:bodyPr>
          <a:lstStyle/>
          <a:p>
            <a:pPr fontAlgn="base"/>
            <a:r>
              <a:rPr lang="en-US" dirty="0" smtClean="0"/>
              <a:t>The same is true for hospitals. Right to health is a fundamental right under Article 21 of the Constitution and Government has constitutional obligation to provide the health facilities to all citizens of India. Therefore, Hospital run by the State giving almost free treatment to all the sections of society cannot be treated at par with a private hospital which charges hefty fees even for seeing a general physician. </a:t>
            </a:r>
          </a:p>
          <a:p>
            <a:pPr lvl="0" fontAlgn="base"/>
            <a:r>
              <a:rPr lang="en-IN" dirty="0" err="1" smtClean="0"/>
              <a:t>Hon’ble</a:t>
            </a:r>
            <a:r>
              <a:rPr lang="en-IN" dirty="0" smtClean="0"/>
              <a:t> Supreme Court in Hindustan Paper </a:t>
            </a:r>
            <a:r>
              <a:rPr lang="en-IN" dirty="0" err="1" smtClean="0"/>
              <a:t>Corpn</a:t>
            </a:r>
            <a:r>
              <a:rPr lang="en-IN" dirty="0" smtClean="0"/>
              <a:t>. Ltd. vs. Govt. of Kerala, (1986) 3 SCC 398</a:t>
            </a:r>
            <a:r>
              <a:rPr lang="en-IN" i="1" dirty="0" smtClean="0"/>
              <a:t> </a:t>
            </a:r>
            <a:r>
              <a:rPr lang="en-IN" dirty="0" smtClean="0"/>
              <a:t>has also held that government undertakings and companies form a class by themselves. </a:t>
            </a:r>
          </a:p>
          <a:p>
            <a:pPr lvl="0" fontAlgn="base"/>
            <a:r>
              <a:rPr lang="en-IN" dirty="0" smtClean="0">
                <a:solidFill>
                  <a:srgbClr val="C00000"/>
                </a:solidFill>
              </a:rPr>
              <a:t>Ratio: Profit earning motive is the purpose for supply under Section 62(3) </a:t>
            </a:r>
            <a:endParaRPr lang="en-US" dirty="0" smtClean="0">
              <a:solidFill>
                <a:srgbClr val="C00000"/>
              </a:solidFill>
            </a:endParaRPr>
          </a:p>
          <a:p>
            <a:pPr fontAlgn="base">
              <a:buNone/>
            </a:pPr>
            <a:endParaRPr lang="en-US" dirty="0"/>
          </a:p>
        </p:txBody>
      </p:sp>
      <p:sp>
        <p:nvSpPr>
          <p:cNvPr id="4" name="Date Placeholder 3"/>
          <p:cNvSpPr>
            <a:spLocks noGrp="1"/>
          </p:cNvSpPr>
          <p:nvPr>
            <p:ph type="dt" sz="half" idx="10"/>
          </p:nvPr>
        </p:nvSpPr>
        <p:spPr/>
        <p:txBody>
          <a:bodyPr/>
          <a:lstStyle/>
          <a:p>
            <a:fld id="{E55CE58A-F994-47A9-B31C-A22A4960C339}"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76</a:t>
            </a:fld>
            <a:endParaRPr lang="en-US"/>
          </a:p>
        </p:txBody>
      </p:sp>
    </p:spTree>
    <p:extLst>
      <p:ext uri="{BB962C8B-B14F-4D97-AF65-F5344CB8AC3E}">
        <p14:creationId xmlns:p14="http://schemas.microsoft.com/office/powerpoint/2010/main" val="140227909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chor="ctr">
            <a:normAutofit/>
          </a:bodyPr>
          <a:lstStyle/>
          <a:p>
            <a:r>
              <a:rPr lang="en-US" dirty="0" smtClean="0">
                <a:solidFill>
                  <a:srgbClr val="C00000"/>
                </a:solidFill>
                <a:latin typeface="Algerian" pitchFamily="82" charset="0"/>
              </a:rPr>
              <a:t>Appeal no. </a:t>
            </a:r>
            <a:r>
              <a:rPr lang="en-US" sz="2800" dirty="0" smtClean="0">
                <a:solidFill>
                  <a:srgbClr val="C00000"/>
                </a:solidFill>
                <a:latin typeface="Algerian" pitchFamily="82" charset="0"/>
              </a:rPr>
              <a:t>323 of 2013 </a:t>
            </a:r>
            <a:endParaRPr lang="en-US" dirty="0"/>
          </a:p>
        </p:txBody>
      </p:sp>
      <p:sp>
        <p:nvSpPr>
          <p:cNvPr id="3" name="Content Placeholder 2"/>
          <p:cNvSpPr>
            <a:spLocks noGrp="1"/>
          </p:cNvSpPr>
          <p:nvPr>
            <p:ph idx="1"/>
          </p:nvPr>
        </p:nvSpPr>
        <p:spPr>
          <a:xfrm>
            <a:off x="457200" y="1524000"/>
            <a:ext cx="8229600" cy="4953000"/>
          </a:xfrm>
        </p:spPr>
        <p:txBody>
          <a:bodyPr>
            <a:normAutofit/>
          </a:bodyPr>
          <a:lstStyle/>
          <a:p>
            <a:r>
              <a:rPr lang="en-US" dirty="0" smtClean="0"/>
              <a:t>Appellant: </a:t>
            </a:r>
            <a:r>
              <a:rPr lang="en-US" dirty="0" err="1" smtClean="0">
                <a:solidFill>
                  <a:schemeClr val="tx1">
                    <a:lumMod val="95000"/>
                    <a:lumOff val="5000"/>
                  </a:schemeClr>
                </a:solidFill>
              </a:rPr>
              <a:t>Shasun</a:t>
            </a:r>
            <a:r>
              <a:rPr lang="en-US" dirty="0" smtClean="0">
                <a:solidFill>
                  <a:schemeClr val="tx1">
                    <a:lumMod val="95000"/>
                    <a:lumOff val="5000"/>
                  </a:schemeClr>
                </a:solidFill>
              </a:rPr>
              <a:t> Research Centre</a:t>
            </a:r>
          </a:p>
          <a:p>
            <a:r>
              <a:rPr lang="en-US" dirty="0" smtClean="0"/>
              <a:t>Respondent: Tamil Nadu Commission </a:t>
            </a:r>
          </a:p>
          <a:p>
            <a:r>
              <a:rPr lang="en-US" dirty="0" smtClean="0"/>
              <a:t>Date of Judgment: 28.8.2012</a:t>
            </a:r>
          </a:p>
          <a:p>
            <a:r>
              <a:rPr lang="en-US" dirty="0" smtClean="0"/>
              <a:t>Bench: 	</a:t>
            </a:r>
            <a:r>
              <a:rPr lang="en-US" dirty="0" err="1" smtClean="0"/>
              <a:t>Karpaga</a:t>
            </a:r>
            <a:r>
              <a:rPr lang="en-US" dirty="0" smtClean="0"/>
              <a:t> </a:t>
            </a:r>
            <a:r>
              <a:rPr lang="en-US" dirty="0" err="1" smtClean="0"/>
              <a:t>Vinayagam</a:t>
            </a:r>
            <a:r>
              <a:rPr lang="en-US" dirty="0" smtClean="0"/>
              <a:t>, Chairperson</a:t>
            </a:r>
          </a:p>
          <a:p>
            <a:pPr>
              <a:buNone/>
            </a:pPr>
            <a:r>
              <a:rPr lang="en-US" dirty="0" smtClean="0"/>
              <a:t>			</a:t>
            </a:r>
            <a:r>
              <a:rPr lang="en-US" dirty="0" err="1" smtClean="0"/>
              <a:t>Rakesh</a:t>
            </a:r>
            <a:r>
              <a:rPr lang="en-US" dirty="0" smtClean="0"/>
              <a:t> </a:t>
            </a:r>
            <a:r>
              <a:rPr lang="en-US" dirty="0" err="1" smtClean="0"/>
              <a:t>Nath</a:t>
            </a:r>
            <a:r>
              <a:rPr lang="en-US" dirty="0" smtClean="0"/>
              <a:t>, Technical Member</a:t>
            </a:r>
          </a:p>
          <a:p>
            <a:endParaRPr lang="en-US" dirty="0" smtClean="0"/>
          </a:p>
          <a:p>
            <a:r>
              <a:rPr lang="en-US" dirty="0" smtClean="0"/>
              <a:t>Issue: Whether motive of earning profit comes within the preview of ‘Purpose for which supply is required’ in Section 62(3) of the Act. </a:t>
            </a:r>
            <a:endParaRPr lang="en-US" dirty="0"/>
          </a:p>
        </p:txBody>
      </p:sp>
      <p:sp>
        <p:nvSpPr>
          <p:cNvPr id="4" name="Date Placeholder 3"/>
          <p:cNvSpPr>
            <a:spLocks noGrp="1"/>
          </p:cNvSpPr>
          <p:nvPr>
            <p:ph type="dt" sz="half" idx="10"/>
          </p:nvPr>
        </p:nvSpPr>
        <p:spPr/>
        <p:txBody>
          <a:bodyPr/>
          <a:lstStyle/>
          <a:p>
            <a:fld id="{64AD2AA0-3967-4102-A0AD-D94AE0034C50}"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77</a:t>
            </a:fld>
            <a:endParaRPr lang="en-US"/>
          </a:p>
        </p:txBody>
      </p:sp>
    </p:spTree>
    <p:extLst>
      <p:ext uri="{BB962C8B-B14F-4D97-AF65-F5344CB8AC3E}">
        <p14:creationId xmlns:p14="http://schemas.microsoft.com/office/powerpoint/2010/main" val="421856507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en-US" sz="3200" dirty="0" smtClean="0">
                <a:solidFill>
                  <a:srgbClr val="C00000"/>
                </a:solidFill>
                <a:latin typeface="Algerian" pitchFamily="82" charset="0"/>
              </a:rPr>
              <a:t>Observations and Ratio</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600200"/>
            <a:ext cx="8229600" cy="4800600"/>
          </a:xfrm>
        </p:spPr>
        <p:txBody>
          <a:bodyPr>
            <a:normAutofit fontScale="85000" lnSpcReduction="10000"/>
          </a:bodyPr>
          <a:lstStyle/>
          <a:p>
            <a:pPr fontAlgn="base"/>
            <a:r>
              <a:rPr lang="en-US" dirty="0" smtClean="0"/>
              <a:t>Section 62(3) of the Act provides that the Appropriate Commission may differentiate the consumers on the basis of several factors including the purpose for which the supply is required. </a:t>
            </a:r>
          </a:p>
          <a:p>
            <a:pPr fontAlgn="base"/>
            <a:r>
              <a:rPr lang="en-US" dirty="0" smtClean="0">
                <a:solidFill>
                  <a:srgbClr val="002060"/>
                </a:solidFill>
              </a:rPr>
              <a:t>The benefit accrued out of the Government run Research Units will be driven to public welfare and the profit earning is a secondary one, whereas in private owned Research Units, the profit earning is the prime object and public cause is relegated to next level. </a:t>
            </a:r>
          </a:p>
          <a:p>
            <a:pPr fontAlgn="base"/>
            <a:r>
              <a:rPr lang="en-US" dirty="0" smtClean="0"/>
              <a:t>Therefore, the two can be classified as separate categories for the purpose of tariff. Such classification is based on an intelligible criteria and such classification has nexus to the purpose sought to be achieved. </a:t>
            </a:r>
          </a:p>
          <a:p>
            <a:pPr fontAlgn="base"/>
            <a:r>
              <a:rPr lang="en-US" dirty="0" smtClean="0">
                <a:solidFill>
                  <a:srgbClr val="002060"/>
                </a:solidFill>
              </a:rPr>
              <a:t>The Government run Units are not profit oriented and purely service oriented. Thus, there is a clear distinction between the Research Units recognized by the Government and the Research Units which are Government owned and Government affiliated. </a:t>
            </a:r>
          </a:p>
          <a:p>
            <a:pPr fontAlgn="base">
              <a:buNone/>
            </a:pPr>
            <a:endParaRPr lang="en-US" dirty="0"/>
          </a:p>
        </p:txBody>
      </p:sp>
      <p:sp>
        <p:nvSpPr>
          <p:cNvPr id="4" name="Date Placeholder 3"/>
          <p:cNvSpPr>
            <a:spLocks noGrp="1"/>
          </p:cNvSpPr>
          <p:nvPr>
            <p:ph type="dt" sz="half" idx="10"/>
          </p:nvPr>
        </p:nvSpPr>
        <p:spPr/>
        <p:txBody>
          <a:bodyPr/>
          <a:lstStyle/>
          <a:p>
            <a:fld id="{4449509E-104E-4DCC-9D74-CD072EF50CC8}"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78</a:t>
            </a:fld>
            <a:endParaRPr lang="en-US"/>
          </a:p>
        </p:txBody>
      </p:sp>
    </p:spTree>
    <p:extLst>
      <p:ext uri="{BB962C8B-B14F-4D97-AF65-F5344CB8AC3E}">
        <p14:creationId xmlns:p14="http://schemas.microsoft.com/office/powerpoint/2010/main" val="266121680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extBox 3"/>
          <p:cNvSpPr txBox="1"/>
          <p:nvPr/>
        </p:nvSpPr>
        <p:spPr>
          <a:xfrm>
            <a:off x="914400" y="1600200"/>
            <a:ext cx="7561685" cy="769441"/>
          </a:xfrm>
          <a:prstGeom prst="rect">
            <a:avLst/>
          </a:prstGeom>
          <a:noFill/>
        </p:spPr>
        <p:txBody>
          <a:bodyPr wrap="none" rtlCol="0">
            <a:spAutoFit/>
          </a:bodyPr>
          <a:lstStyle/>
          <a:p>
            <a:r>
              <a:rPr lang="en-US" sz="4400" dirty="0" smtClean="0">
                <a:solidFill>
                  <a:srgbClr val="C00000"/>
                </a:solidFill>
                <a:latin typeface="Algerian" pitchFamily="82" charset="0"/>
              </a:rPr>
              <a:t>Cross Subsidy Surcharge</a:t>
            </a:r>
            <a:endParaRPr lang="en-US" sz="4400" dirty="0">
              <a:solidFill>
                <a:srgbClr val="C00000"/>
              </a:solidFill>
              <a:latin typeface="Algerian" pitchFamily="82" charset="0"/>
            </a:endParaRPr>
          </a:p>
        </p:txBody>
      </p:sp>
      <p:sp>
        <p:nvSpPr>
          <p:cNvPr id="3" name="Date Placeholder 2"/>
          <p:cNvSpPr>
            <a:spLocks noGrp="1"/>
          </p:cNvSpPr>
          <p:nvPr>
            <p:ph type="dt" sz="half" idx="10"/>
          </p:nvPr>
        </p:nvSpPr>
        <p:spPr/>
        <p:txBody>
          <a:bodyPr/>
          <a:lstStyle/>
          <a:p>
            <a:fld id="{7F799E4C-82D4-473E-B7ED-E73A81EEF847}"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79</a:t>
            </a:fld>
            <a:endParaRPr lang="en-US"/>
          </a:p>
        </p:txBody>
      </p:sp>
    </p:spTree>
    <p:extLst>
      <p:ext uri="{BB962C8B-B14F-4D97-AF65-F5344CB8AC3E}">
        <p14:creationId xmlns:p14="http://schemas.microsoft.com/office/powerpoint/2010/main" val="864288334"/>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C00000"/>
                </a:solidFill>
                <a:latin typeface="Algerian" pitchFamily="82" charset="0"/>
              </a:rPr>
              <a:t>Issues framed by APTEL</a:t>
            </a:r>
            <a:endParaRPr lang="en-US" dirty="0">
              <a:solidFill>
                <a:srgbClr val="C00000"/>
              </a:solidFill>
              <a:latin typeface="Algerian" pitchFamily="82" charset="0"/>
            </a:endParaRPr>
          </a:p>
        </p:txBody>
      </p:sp>
      <p:sp>
        <p:nvSpPr>
          <p:cNvPr id="3" name="Content Placeholder 2"/>
          <p:cNvSpPr>
            <a:spLocks noGrp="1"/>
          </p:cNvSpPr>
          <p:nvPr>
            <p:ph idx="1"/>
          </p:nvPr>
        </p:nvSpPr>
        <p:spPr/>
        <p:txBody>
          <a:bodyPr/>
          <a:lstStyle/>
          <a:p>
            <a:r>
              <a:rPr lang="en-US" dirty="0" err="1" smtClean="0"/>
              <a:t>i</a:t>
            </a:r>
            <a:r>
              <a:rPr lang="en-US" dirty="0" smtClean="0"/>
              <a:t>) Whether Tata Power has indulged in “Cherry Picking” of changeover consumers supplied electricity on </a:t>
            </a:r>
            <a:r>
              <a:rPr lang="en-US" dirty="0" err="1" smtClean="0"/>
              <a:t>RInfra’s</a:t>
            </a:r>
            <a:r>
              <a:rPr lang="en-US" dirty="0" smtClean="0"/>
              <a:t> network? </a:t>
            </a:r>
          </a:p>
          <a:p>
            <a:r>
              <a:rPr lang="en-US" dirty="0" smtClean="0"/>
              <a:t>ii) Whether Tata Power has laid down network selectively to serve high end subsidizing consumers ignoring low end consumers in the proximity? </a:t>
            </a:r>
          </a:p>
          <a:p>
            <a:r>
              <a:rPr lang="en-US" dirty="0" smtClean="0"/>
              <a:t>iii) Whether the State Commission had power to issue the impugned directions to the Appellant under Section 23 of the Act?</a:t>
            </a:r>
            <a:endParaRPr lang="en-US" dirty="0"/>
          </a:p>
        </p:txBody>
      </p:sp>
      <p:sp>
        <p:nvSpPr>
          <p:cNvPr id="5" name="Date Placeholder 4"/>
          <p:cNvSpPr>
            <a:spLocks noGrp="1"/>
          </p:cNvSpPr>
          <p:nvPr>
            <p:ph type="dt" sz="half" idx="10"/>
          </p:nvPr>
        </p:nvSpPr>
        <p:spPr/>
        <p:txBody>
          <a:bodyPr/>
          <a:lstStyle/>
          <a:p>
            <a:fld id="{3A034731-BD15-44DF-B02F-ECD180B67BEA}"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8</a:t>
            </a:fld>
            <a:endParaRPr lang="en-US"/>
          </a:p>
        </p:txBody>
      </p:sp>
    </p:spTree>
    <p:extLst>
      <p:ext uri="{BB962C8B-B14F-4D97-AF65-F5344CB8AC3E}">
        <p14:creationId xmlns:p14="http://schemas.microsoft.com/office/powerpoint/2010/main" val="248407948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73162"/>
          </a:xfrm>
        </p:spPr>
        <p:txBody>
          <a:bodyPr anchor="ctr">
            <a:normAutofit/>
          </a:bodyPr>
          <a:lstStyle/>
          <a:p>
            <a:r>
              <a:rPr lang="en-US" sz="3200" dirty="0" smtClean="0">
                <a:solidFill>
                  <a:srgbClr val="C00000"/>
                </a:solidFill>
                <a:latin typeface="Algerian" pitchFamily="82" charset="0"/>
              </a:rPr>
              <a:t>Statutory Provisions</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600200"/>
            <a:ext cx="8229600" cy="4525963"/>
          </a:xfrm>
        </p:spPr>
        <p:txBody>
          <a:bodyPr>
            <a:normAutofit/>
          </a:bodyPr>
          <a:lstStyle/>
          <a:p>
            <a:r>
              <a:rPr lang="en-US" dirty="0" smtClean="0"/>
              <a:t>Section 38, 39 and 40 of the Act permits open access to consumer in transmission on payment of a surcharge to be used to meet current level of cross subsidy.</a:t>
            </a:r>
          </a:p>
          <a:p>
            <a:r>
              <a:rPr lang="en-US" dirty="0" smtClean="0">
                <a:solidFill>
                  <a:srgbClr val="002060"/>
                </a:solidFill>
              </a:rPr>
              <a:t>Section 42 of the Act empowers Commission to permit open access to consumers on payment of a surcharge to be used to meet current level of cross subsidy.</a:t>
            </a:r>
          </a:p>
          <a:p>
            <a:r>
              <a:rPr lang="en-US" dirty="0" smtClean="0"/>
              <a:t>Tariff Policy has suggested certain formula to determine the cross subsidy surcharge.</a:t>
            </a:r>
            <a:endParaRPr lang="en-US" dirty="0"/>
          </a:p>
        </p:txBody>
      </p:sp>
      <p:sp>
        <p:nvSpPr>
          <p:cNvPr id="4" name="Date Placeholder 3"/>
          <p:cNvSpPr>
            <a:spLocks noGrp="1"/>
          </p:cNvSpPr>
          <p:nvPr>
            <p:ph type="dt" sz="half" idx="10"/>
          </p:nvPr>
        </p:nvSpPr>
        <p:spPr/>
        <p:txBody>
          <a:bodyPr/>
          <a:lstStyle/>
          <a:p>
            <a:fld id="{26DC525F-40FB-44B2-93FB-9EEB093801A2}"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80</a:t>
            </a:fld>
            <a:endParaRPr lang="en-US"/>
          </a:p>
        </p:txBody>
      </p:sp>
    </p:spTree>
    <p:extLst>
      <p:ext uri="{BB962C8B-B14F-4D97-AF65-F5344CB8AC3E}">
        <p14:creationId xmlns:p14="http://schemas.microsoft.com/office/powerpoint/2010/main" val="4142325897"/>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chor="ctr">
            <a:normAutofit/>
          </a:bodyPr>
          <a:lstStyle/>
          <a:p>
            <a:r>
              <a:rPr lang="en-US" dirty="0" smtClean="0">
                <a:solidFill>
                  <a:srgbClr val="C00000"/>
                </a:solidFill>
                <a:latin typeface="Algerian" pitchFamily="82" charset="0"/>
              </a:rPr>
              <a:t>Appeal no. </a:t>
            </a:r>
            <a:r>
              <a:rPr lang="en-US" sz="2800" dirty="0" smtClean="0">
                <a:solidFill>
                  <a:srgbClr val="C00000"/>
                </a:solidFill>
                <a:latin typeface="Algerian" pitchFamily="82" charset="0"/>
              </a:rPr>
              <a:t>169 of 2006</a:t>
            </a:r>
            <a:endParaRPr lang="en-US" dirty="0"/>
          </a:p>
        </p:txBody>
      </p:sp>
      <p:sp>
        <p:nvSpPr>
          <p:cNvPr id="3" name="Content Placeholder 2"/>
          <p:cNvSpPr>
            <a:spLocks noGrp="1"/>
          </p:cNvSpPr>
          <p:nvPr>
            <p:ph idx="1"/>
          </p:nvPr>
        </p:nvSpPr>
        <p:spPr>
          <a:xfrm>
            <a:off x="457200" y="1524000"/>
            <a:ext cx="8229600" cy="4953000"/>
          </a:xfrm>
        </p:spPr>
        <p:txBody>
          <a:bodyPr>
            <a:normAutofit/>
          </a:bodyPr>
          <a:lstStyle/>
          <a:p>
            <a:r>
              <a:rPr lang="en-US" dirty="0" smtClean="0"/>
              <a:t>Appellant: </a:t>
            </a:r>
            <a:r>
              <a:rPr lang="en-US" dirty="0" smtClean="0">
                <a:solidFill>
                  <a:schemeClr val="tx1">
                    <a:lumMod val="95000"/>
                    <a:lumOff val="5000"/>
                  </a:schemeClr>
                </a:solidFill>
              </a:rPr>
              <a:t>RVK Energy Limited</a:t>
            </a:r>
          </a:p>
          <a:p>
            <a:r>
              <a:rPr lang="en-US" dirty="0" smtClean="0"/>
              <a:t>Respondent: Andhra </a:t>
            </a:r>
            <a:r>
              <a:rPr lang="en-US" dirty="0" err="1" smtClean="0"/>
              <a:t>PradeshCommission</a:t>
            </a:r>
            <a:r>
              <a:rPr lang="en-US" dirty="0" smtClean="0"/>
              <a:t> </a:t>
            </a:r>
          </a:p>
          <a:p>
            <a:r>
              <a:rPr lang="en-US" dirty="0" smtClean="0"/>
              <a:t>Date of Judgment: 5.7.2007</a:t>
            </a:r>
          </a:p>
          <a:p>
            <a:r>
              <a:rPr lang="en-US" dirty="0" smtClean="0"/>
              <a:t>Bench: 	Anil Dev Singh, Chairperson</a:t>
            </a:r>
          </a:p>
          <a:p>
            <a:pPr>
              <a:buNone/>
            </a:pPr>
            <a:r>
              <a:rPr lang="en-US" dirty="0" smtClean="0"/>
              <a:t>			A </a:t>
            </a:r>
            <a:r>
              <a:rPr lang="en-US" dirty="0" err="1" smtClean="0"/>
              <a:t>A</a:t>
            </a:r>
            <a:r>
              <a:rPr lang="en-US" dirty="0" smtClean="0"/>
              <a:t> Khan, Technical Member</a:t>
            </a:r>
          </a:p>
          <a:p>
            <a:pPr>
              <a:buNone/>
            </a:pPr>
            <a:r>
              <a:rPr lang="en-US" dirty="0" smtClean="0"/>
              <a:t>			H L Bajaj, Technical Member</a:t>
            </a:r>
          </a:p>
          <a:p>
            <a:endParaRPr lang="en-US" dirty="0" smtClean="0"/>
          </a:p>
          <a:p>
            <a:r>
              <a:rPr lang="en-US" dirty="0" smtClean="0"/>
              <a:t>Issue: Whether the State Commissions can deviate from the formula given in the Tariff Policy. </a:t>
            </a:r>
            <a:endParaRPr lang="en-US" dirty="0"/>
          </a:p>
        </p:txBody>
      </p:sp>
      <p:sp>
        <p:nvSpPr>
          <p:cNvPr id="4" name="Date Placeholder 3"/>
          <p:cNvSpPr>
            <a:spLocks noGrp="1"/>
          </p:cNvSpPr>
          <p:nvPr>
            <p:ph type="dt" sz="half" idx="10"/>
          </p:nvPr>
        </p:nvSpPr>
        <p:spPr/>
        <p:txBody>
          <a:bodyPr/>
          <a:lstStyle/>
          <a:p>
            <a:fld id="{485FEC54-8EF3-4E69-8BC5-69FAB3632858}"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81</a:t>
            </a:fld>
            <a:endParaRPr lang="en-US"/>
          </a:p>
        </p:txBody>
      </p:sp>
    </p:spTree>
    <p:extLst>
      <p:ext uri="{BB962C8B-B14F-4D97-AF65-F5344CB8AC3E}">
        <p14:creationId xmlns:p14="http://schemas.microsoft.com/office/powerpoint/2010/main" val="81805159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en-US" sz="3200" dirty="0" smtClean="0">
                <a:solidFill>
                  <a:srgbClr val="C00000"/>
                </a:solidFill>
                <a:latin typeface="Algerian" pitchFamily="82" charset="0"/>
              </a:rPr>
              <a:t>Observations and directions</a:t>
            </a:r>
            <a:endParaRPr lang="en-US" sz="3200" dirty="0">
              <a:solidFill>
                <a:srgbClr val="C00000"/>
              </a:solidFill>
              <a:latin typeface="Algerian" pitchFamily="82" charset="0"/>
            </a:endParaRPr>
          </a:p>
        </p:txBody>
      </p:sp>
      <p:sp>
        <p:nvSpPr>
          <p:cNvPr id="3" name="Content Placeholder 2"/>
          <p:cNvSpPr>
            <a:spLocks noGrp="1"/>
          </p:cNvSpPr>
          <p:nvPr>
            <p:ph idx="1"/>
          </p:nvPr>
        </p:nvSpPr>
        <p:spPr>
          <a:xfrm>
            <a:off x="457200" y="1371600"/>
            <a:ext cx="8229600" cy="5105400"/>
          </a:xfrm>
        </p:spPr>
        <p:txBody>
          <a:bodyPr>
            <a:normAutofit fontScale="92500"/>
          </a:bodyPr>
          <a:lstStyle/>
          <a:p>
            <a:pPr algn="just"/>
            <a:r>
              <a:rPr lang="en-US" dirty="0" smtClean="0"/>
              <a:t>We direct the APERC to compute the cross subsidy surcharge, which consumers are required to pay for use of open access in accordance with the Surcharge Formula given in </a:t>
            </a:r>
            <a:r>
              <a:rPr lang="en-US" dirty="0" err="1" smtClean="0"/>
              <a:t>para</a:t>
            </a:r>
            <a:r>
              <a:rPr lang="en-US" dirty="0" smtClean="0"/>
              <a:t> 8.5 of the Tariff Policy, for the year 2006-07 and for subsequent years.</a:t>
            </a:r>
          </a:p>
          <a:p>
            <a:pPr algn="just"/>
            <a:r>
              <a:rPr lang="en-US" dirty="0" smtClean="0">
                <a:solidFill>
                  <a:srgbClr val="002060"/>
                </a:solidFill>
              </a:rPr>
              <a:t>In future all the Regulatory Commissions while fixing wheeling charges, cross subsidy surcharge and additional surcharge, if any, shall have regard to the spirit of the Act as manifested by its Preamble. The charges shall be reasonable as would result in promoting competition. They shall be worked out in the light of the above observations made by us. This direction shall also apply to the APERC for computing the cross subsidy surcharge for the year 2005-06 as well.</a:t>
            </a:r>
          </a:p>
          <a:p>
            <a:r>
              <a:rPr lang="en-US" dirty="0" smtClean="0">
                <a:solidFill>
                  <a:srgbClr val="FF0000"/>
                </a:solidFill>
              </a:rPr>
              <a:t>This Judgment of the APTEL has been stayed by the </a:t>
            </a:r>
            <a:r>
              <a:rPr lang="en-US" dirty="0" err="1" smtClean="0">
                <a:solidFill>
                  <a:srgbClr val="FF0000"/>
                </a:solidFill>
              </a:rPr>
              <a:t>Hon’ble</a:t>
            </a:r>
            <a:r>
              <a:rPr lang="en-US" dirty="0" smtClean="0">
                <a:solidFill>
                  <a:srgbClr val="FF0000"/>
                </a:solidFill>
              </a:rPr>
              <a:t> Supreme Court. </a:t>
            </a:r>
          </a:p>
        </p:txBody>
      </p:sp>
      <p:sp>
        <p:nvSpPr>
          <p:cNvPr id="4" name="Date Placeholder 3"/>
          <p:cNvSpPr>
            <a:spLocks noGrp="1"/>
          </p:cNvSpPr>
          <p:nvPr>
            <p:ph type="dt" sz="half" idx="10"/>
          </p:nvPr>
        </p:nvSpPr>
        <p:spPr/>
        <p:txBody>
          <a:bodyPr/>
          <a:lstStyle/>
          <a:p>
            <a:fld id="{CFBC8330-2D1A-487E-AD20-2A24E5B227DB}"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82</a:t>
            </a:fld>
            <a:endParaRPr lang="en-US"/>
          </a:p>
        </p:txBody>
      </p:sp>
    </p:spTree>
    <p:extLst>
      <p:ext uri="{BB962C8B-B14F-4D97-AF65-F5344CB8AC3E}">
        <p14:creationId xmlns:p14="http://schemas.microsoft.com/office/powerpoint/2010/main" val="3229646524"/>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chor="ctr">
            <a:normAutofit/>
          </a:bodyPr>
          <a:lstStyle/>
          <a:p>
            <a:r>
              <a:rPr lang="en-US" dirty="0" smtClean="0">
                <a:solidFill>
                  <a:srgbClr val="C00000"/>
                </a:solidFill>
                <a:latin typeface="Algerian" pitchFamily="82" charset="0"/>
              </a:rPr>
              <a:t>Appeal no. </a:t>
            </a:r>
            <a:r>
              <a:rPr lang="en-US" sz="2800" dirty="0" smtClean="0">
                <a:solidFill>
                  <a:srgbClr val="C00000"/>
                </a:solidFill>
                <a:latin typeface="Algerian" pitchFamily="82" charset="0"/>
              </a:rPr>
              <a:t>119 of 2009</a:t>
            </a:r>
            <a:endParaRPr lang="en-US" dirty="0"/>
          </a:p>
        </p:txBody>
      </p:sp>
      <p:sp>
        <p:nvSpPr>
          <p:cNvPr id="3" name="Content Placeholder 2"/>
          <p:cNvSpPr>
            <a:spLocks noGrp="1"/>
          </p:cNvSpPr>
          <p:nvPr>
            <p:ph idx="1"/>
          </p:nvPr>
        </p:nvSpPr>
        <p:spPr>
          <a:xfrm>
            <a:off x="457200" y="1524000"/>
            <a:ext cx="8229600" cy="4953000"/>
          </a:xfrm>
        </p:spPr>
        <p:txBody>
          <a:bodyPr>
            <a:normAutofit/>
          </a:bodyPr>
          <a:lstStyle/>
          <a:p>
            <a:r>
              <a:rPr lang="en-US" dirty="0" smtClean="0"/>
              <a:t>Appellant: </a:t>
            </a:r>
            <a:r>
              <a:rPr lang="en-US" dirty="0" err="1" smtClean="0">
                <a:solidFill>
                  <a:schemeClr val="tx1">
                    <a:lumMod val="95000"/>
                    <a:lumOff val="5000"/>
                  </a:schemeClr>
                </a:solidFill>
              </a:rPr>
              <a:t>Chhatisgarh</a:t>
            </a:r>
            <a:r>
              <a:rPr lang="en-US" dirty="0" smtClean="0">
                <a:solidFill>
                  <a:schemeClr val="tx1">
                    <a:lumMod val="95000"/>
                    <a:lumOff val="5000"/>
                  </a:schemeClr>
                </a:solidFill>
              </a:rPr>
              <a:t> State Power Distribution Co.</a:t>
            </a:r>
          </a:p>
          <a:p>
            <a:r>
              <a:rPr lang="en-US" dirty="0" smtClean="0"/>
              <a:t>Respondent: </a:t>
            </a:r>
            <a:r>
              <a:rPr lang="en-US" dirty="0" err="1" smtClean="0"/>
              <a:t>Chhatisgarh</a:t>
            </a:r>
            <a:r>
              <a:rPr lang="en-US" dirty="0" smtClean="0"/>
              <a:t> Commission </a:t>
            </a:r>
          </a:p>
          <a:p>
            <a:r>
              <a:rPr lang="en-US" dirty="0" smtClean="0"/>
              <a:t>Date of Judgment: 9.2.2010</a:t>
            </a:r>
          </a:p>
          <a:p>
            <a:r>
              <a:rPr lang="en-US" dirty="0" smtClean="0"/>
              <a:t>Bench: 	</a:t>
            </a:r>
            <a:r>
              <a:rPr lang="en-US" dirty="0" err="1" smtClean="0"/>
              <a:t>Karpaga</a:t>
            </a:r>
            <a:r>
              <a:rPr lang="en-US" dirty="0" smtClean="0"/>
              <a:t> </a:t>
            </a:r>
            <a:r>
              <a:rPr lang="en-US" dirty="0" err="1" smtClean="0"/>
              <a:t>Vinayagam</a:t>
            </a:r>
            <a:r>
              <a:rPr lang="en-US" dirty="0" smtClean="0"/>
              <a:t>, Chairperson</a:t>
            </a:r>
          </a:p>
          <a:p>
            <a:pPr>
              <a:buNone/>
            </a:pPr>
            <a:r>
              <a:rPr lang="en-US" dirty="0" smtClean="0"/>
              <a:t>			H L Bajaj, Technical Member</a:t>
            </a:r>
          </a:p>
          <a:p>
            <a:endParaRPr lang="en-US" dirty="0" smtClean="0"/>
          </a:p>
          <a:p>
            <a:r>
              <a:rPr lang="en-US" dirty="0" smtClean="0"/>
              <a:t>Issue: Nature of the Cross Subsidy Surcharge?</a:t>
            </a:r>
            <a:endParaRPr lang="en-US" dirty="0"/>
          </a:p>
        </p:txBody>
      </p:sp>
      <p:sp>
        <p:nvSpPr>
          <p:cNvPr id="4" name="Date Placeholder 3"/>
          <p:cNvSpPr>
            <a:spLocks noGrp="1"/>
          </p:cNvSpPr>
          <p:nvPr>
            <p:ph type="dt" sz="half" idx="10"/>
          </p:nvPr>
        </p:nvSpPr>
        <p:spPr/>
        <p:txBody>
          <a:bodyPr/>
          <a:lstStyle/>
          <a:p>
            <a:fld id="{633F3ED3-B8B5-4015-9B70-A66A865BB171}"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83</a:t>
            </a:fld>
            <a:endParaRPr lang="en-US"/>
          </a:p>
        </p:txBody>
      </p:sp>
    </p:spTree>
    <p:extLst>
      <p:ext uri="{BB962C8B-B14F-4D97-AF65-F5344CB8AC3E}">
        <p14:creationId xmlns:p14="http://schemas.microsoft.com/office/powerpoint/2010/main" val="72030190"/>
      </p:ext>
    </p:extLst>
  </p:cSld>
  <p:clrMapOvr>
    <a:masterClrMapping/>
  </p:clrMapOvr>
  <p:transition/>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solidFill>
                  <a:srgbClr val="C00000"/>
                </a:solidFill>
                <a:latin typeface="Algerian" pitchFamily="82" charset="0"/>
              </a:rPr>
              <a:t>Ratio</a:t>
            </a:r>
            <a:endParaRPr lang="en-US" sz="3600" dirty="0">
              <a:solidFill>
                <a:srgbClr val="C00000"/>
              </a:solidFill>
              <a:latin typeface="Algerian" pitchFamily="82" charset="0"/>
            </a:endParaRPr>
          </a:p>
        </p:txBody>
      </p:sp>
      <p:sp>
        <p:nvSpPr>
          <p:cNvPr id="3" name="Content Placeholder 2"/>
          <p:cNvSpPr>
            <a:spLocks noGrp="1"/>
          </p:cNvSpPr>
          <p:nvPr>
            <p:ph idx="1"/>
          </p:nvPr>
        </p:nvSpPr>
        <p:spPr/>
        <p:txBody>
          <a:bodyPr>
            <a:normAutofit/>
          </a:bodyPr>
          <a:lstStyle/>
          <a:p>
            <a:r>
              <a:rPr lang="en-US" dirty="0" smtClean="0"/>
              <a:t>Under the Act and the Regulations framed under the said Act a consumer is entitled to receive the supply of electricity from the source other than the licensee thereby making </a:t>
            </a:r>
            <a:r>
              <a:rPr lang="en-US" b="1" dirty="0" smtClean="0"/>
              <a:t>a proviso to compensate the licensee therefore, show that there are provisions for the payment of cross subsidy surcharge and by that process, it safeguards the interest of the distribution licensee in whose area the consumer is located.</a:t>
            </a:r>
            <a:endParaRPr lang="en-US" b="1" dirty="0"/>
          </a:p>
        </p:txBody>
      </p:sp>
      <p:sp>
        <p:nvSpPr>
          <p:cNvPr id="4" name="Date Placeholder 3"/>
          <p:cNvSpPr>
            <a:spLocks noGrp="1"/>
          </p:cNvSpPr>
          <p:nvPr>
            <p:ph type="dt" sz="half" idx="10"/>
          </p:nvPr>
        </p:nvSpPr>
        <p:spPr/>
        <p:txBody>
          <a:bodyPr/>
          <a:lstStyle/>
          <a:p>
            <a:fld id="{A2E19F4C-3C4A-4313-BB28-311004D1BF84}"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84</a:t>
            </a:fld>
            <a:endParaRPr lang="en-US"/>
          </a:p>
        </p:txBody>
      </p:sp>
    </p:spTree>
    <p:extLst>
      <p:ext uri="{BB962C8B-B14F-4D97-AF65-F5344CB8AC3E}">
        <p14:creationId xmlns:p14="http://schemas.microsoft.com/office/powerpoint/2010/main" val="2339214117"/>
      </p:ext>
    </p:extLst>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chor="ctr">
            <a:normAutofit/>
          </a:bodyPr>
          <a:lstStyle/>
          <a:p>
            <a:r>
              <a:rPr lang="en-US" dirty="0" smtClean="0">
                <a:solidFill>
                  <a:srgbClr val="C00000"/>
                </a:solidFill>
                <a:latin typeface="Algerian" pitchFamily="82" charset="0"/>
              </a:rPr>
              <a:t>Appeal no. </a:t>
            </a:r>
            <a:r>
              <a:rPr lang="en-US" sz="2800" dirty="0" smtClean="0">
                <a:solidFill>
                  <a:srgbClr val="C00000"/>
                </a:solidFill>
                <a:latin typeface="Algerian" pitchFamily="82" charset="0"/>
              </a:rPr>
              <a:t>200 of 2011</a:t>
            </a:r>
            <a:endParaRPr lang="en-US" dirty="0"/>
          </a:p>
        </p:txBody>
      </p:sp>
      <p:sp>
        <p:nvSpPr>
          <p:cNvPr id="3" name="Content Placeholder 2"/>
          <p:cNvSpPr>
            <a:spLocks noGrp="1"/>
          </p:cNvSpPr>
          <p:nvPr>
            <p:ph idx="1"/>
          </p:nvPr>
        </p:nvSpPr>
        <p:spPr>
          <a:xfrm>
            <a:off x="457200" y="1524000"/>
            <a:ext cx="8229600" cy="4953000"/>
          </a:xfrm>
        </p:spPr>
        <p:txBody>
          <a:bodyPr>
            <a:normAutofit/>
          </a:bodyPr>
          <a:lstStyle/>
          <a:p>
            <a:r>
              <a:rPr lang="en-US" dirty="0" smtClean="0"/>
              <a:t>Appellant: </a:t>
            </a:r>
            <a:r>
              <a:rPr lang="en-US" dirty="0" err="1" smtClean="0">
                <a:solidFill>
                  <a:schemeClr val="tx1">
                    <a:lumMod val="95000"/>
                    <a:lumOff val="5000"/>
                  </a:schemeClr>
                </a:solidFill>
              </a:rPr>
              <a:t>Maruti</a:t>
            </a:r>
            <a:r>
              <a:rPr lang="en-US" dirty="0" smtClean="0">
                <a:solidFill>
                  <a:schemeClr val="tx1">
                    <a:lumMod val="95000"/>
                    <a:lumOff val="5000"/>
                  </a:schemeClr>
                </a:solidFill>
              </a:rPr>
              <a:t> Suzuki India Limited</a:t>
            </a:r>
          </a:p>
          <a:p>
            <a:r>
              <a:rPr lang="en-US" dirty="0" smtClean="0"/>
              <a:t>Respondent: Haryana Commission </a:t>
            </a:r>
          </a:p>
          <a:p>
            <a:r>
              <a:rPr lang="en-US" dirty="0" smtClean="0"/>
              <a:t>Date of Judgment: 4.10.2012</a:t>
            </a:r>
          </a:p>
          <a:p>
            <a:r>
              <a:rPr lang="en-US" dirty="0" smtClean="0"/>
              <a:t>Bench: 	P S </a:t>
            </a:r>
            <a:r>
              <a:rPr lang="en-US" dirty="0" err="1" smtClean="0"/>
              <a:t>Datta</a:t>
            </a:r>
            <a:r>
              <a:rPr lang="en-US" dirty="0" smtClean="0"/>
              <a:t>, Judicial Member</a:t>
            </a:r>
          </a:p>
          <a:p>
            <a:pPr>
              <a:buNone/>
            </a:pPr>
            <a:r>
              <a:rPr lang="en-US" dirty="0" smtClean="0"/>
              <a:t>			V J </a:t>
            </a:r>
            <a:r>
              <a:rPr lang="en-US" dirty="0" err="1" smtClean="0"/>
              <a:t>Talwar</a:t>
            </a:r>
            <a:r>
              <a:rPr lang="en-US" dirty="0" smtClean="0"/>
              <a:t>, Technical Member</a:t>
            </a:r>
          </a:p>
          <a:p>
            <a:pPr>
              <a:buNone/>
            </a:pPr>
            <a:r>
              <a:rPr lang="en-US" dirty="0" smtClean="0"/>
              <a:t>			</a:t>
            </a:r>
          </a:p>
          <a:p>
            <a:r>
              <a:rPr lang="en-US" dirty="0" smtClean="0"/>
              <a:t>Issue: Whether the State Commissions can deviate from the formula given in the Tariff Policy. </a:t>
            </a:r>
            <a:endParaRPr lang="en-US" dirty="0"/>
          </a:p>
        </p:txBody>
      </p:sp>
      <p:sp>
        <p:nvSpPr>
          <p:cNvPr id="4" name="Date Placeholder 3"/>
          <p:cNvSpPr>
            <a:spLocks noGrp="1"/>
          </p:cNvSpPr>
          <p:nvPr>
            <p:ph type="dt" sz="half" idx="10"/>
          </p:nvPr>
        </p:nvSpPr>
        <p:spPr/>
        <p:txBody>
          <a:bodyPr/>
          <a:lstStyle/>
          <a:p>
            <a:fld id="{2D3CA14D-F596-45D4-9539-98D0D5D1207B}"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85</a:t>
            </a:fld>
            <a:endParaRPr lang="en-US"/>
          </a:p>
        </p:txBody>
      </p:sp>
    </p:spTree>
    <p:extLst>
      <p:ext uri="{BB962C8B-B14F-4D97-AF65-F5344CB8AC3E}">
        <p14:creationId xmlns:p14="http://schemas.microsoft.com/office/powerpoint/2010/main" val="117734099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en-US" dirty="0" smtClean="0">
                <a:solidFill>
                  <a:srgbClr val="C00000"/>
                </a:solidFill>
                <a:latin typeface="Algerian" pitchFamily="82" charset="0"/>
              </a:rPr>
              <a:t>Facts</a:t>
            </a:r>
            <a:endParaRPr lang="en-US" dirty="0">
              <a:solidFill>
                <a:srgbClr val="C00000"/>
              </a:solidFill>
              <a:latin typeface="Algerian" pitchFamily="82" charset="0"/>
            </a:endParaRPr>
          </a:p>
        </p:txBody>
      </p:sp>
      <p:sp>
        <p:nvSpPr>
          <p:cNvPr id="3" name="Content Placeholder 2"/>
          <p:cNvSpPr>
            <a:spLocks noGrp="1"/>
          </p:cNvSpPr>
          <p:nvPr>
            <p:ph idx="1"/>
          </p:nvPr>
        </p:nvSpPr>
        <p:spPr/>
        <p:txBody>
          <a:bodyPr>
            <a:normAutofit/>
          </a:bodyPr>
          <a:lstStyle/>
          <a:p>
            <a:r>
              <a:rPr lang="en-US" dirty="0" smtClean="0"/>
              <a:t>Haryana Commission framed Tariff Regulations 2008 having provision for computation of cross subsidy surcharge based on Average Cost of Supply instead of top 5% marginal cost as suggested by Tariff Policy.</a:t>
            </a:r>
          </a:p>
          <a:p>
            <a:r>
              <a:rPr lang="en-US" dirty="0" smtClean="0"/>
              <a:t>HERC computed CSS according to its own Regulations i.e. based on </a:t>
            </a:r>
            <a:r>
              <a:rPr lang="en-US" dirty="0" err="1" smtClean="0"/>
              <a:t>ACoS</a:t>
            </a:r>
            <a:r>
              <a:rPr lang="en-US" dirty="0" smtClean="0"/>
              <a:t>.</a:t>
            </a:r>
          </a:p>
          <a:p>
            <a:r>
              <a:rPr lang="en-US" dirty="0" err="1" smtClean="0"/>
              <a:t>Maruti</a:t>
            </a:r>
            <a:r>
              <a:rPr lang="en-US" dirty="0" smtClean="0"/>
              <a:t> Motors Challenged the order based on RVK judgment and Tariff Policy.</a:t>
            </a:r>
            <a:endParaRPr lang="en-US" dirty="0"/>
          </a:p>
        </p:txBody>
      </p:sp>
      <p:sp>
        <p:nvSpPr>
          <p:cNvPr id="4" name="Date Placeholder 3"/>
          <p:cNvSpPr>
            <a:spLocks noGrp="1"/>
          </p:cNvSpPr>
          <p:nvPr>
            <p:ph type="dt" sz="half" idx="10"/>
          </p:nvPr>
        </p:nvSpPr>
        <p:spPr/>
        <p:txBody>
          <a:bodyPr/>
          <a:lstStyle/>
          <a:p>
            <a:fld id="{96BF6287-C455-4B3D-BC78-955B3579142D}"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86</a:t>
            </a:fld>
            <a:endParaRPr lang="en-US"/>
          </a:p>
        </p:txBody>
      </p:sp>
    </p:spTree>
    <p:extLst>
      <p:ext uri="{BB962C8B-B14F-4D97-AF65-F5344CB8AC3E}">
        <p14:creationId xmlns:p14="http://schemas.microsoft.com/office/powerpoint/2010/main" val="276697655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rmAutofit/>
          </a:bodyPr>
          <a:lstStyle/>
          <a:p>
            <a:r>
              <a:rPr lang="en-US" dirty="0" smtClean="0">
                <a:solidFill>
                  <a:srgbClr val="C00000"/>
                </a:solidFill>
                <a:latin typeface="Algerian" pitchFamily="82" charset="0"/>
              </a:rPr>
              <a:t>Observations and decision</a:t>
            </a:r>
            <a:endParaRPr lang="en-US" dirty="0"/>
          </a:p>
        </p:txBody>
      </p:sp>
      <p:sp>
        <p:nvSpPr>
          <p:cNvPr id="3" name="Content Placeholder 2"/>
          <p:cNvSpPr>
            <a:spLocks noGrp="1"/>
          </p:cNvSpPr>
          <p:nvPr>
            <p:ph idx="1"/>
          </p:nvPr>
        </p:nvSpPr>
        <p:spPr>
          <a:xfrm>
            <a:off x="457200" y="1600200"/>
            <a:ext cx="8077200" cy="4873752"/>
          </a:xfrm>
        </p:spPr>
        <p:txBody>
          <a:bodyPr>
            <a:normAutofit/>
          </a:bodyPr>
          <a:lstStyle/>
          <a:p>
            <a:r>
              <a:rPr lang="en-US" dirty="0" smtClean="0"/>
              <a:t>In RVK AP Commission had issued order. In this Case HERC has made Regulations, Regulations framed by the ERC cannot be challenged before APTEL.</a:t>
            </a:r>
          </a:p>
          <a:p>
            <a:r>
              <a:rPr lang="en-US" dirty="0" smtClean="0">
                <a:solidFill>
                  <a:srgbClr val="C00000"/>
                </a:solidFill>
              </a:rPr>
              <a:t>APTEL in two its judgments has held that </a:t>
            </a:r>
            <a:r>
              <a:rPr lang="en-US" b="1" dirty="0" smtClean="0">
                <a:solidFill>
                  <a:srgbClr val="C00000"/>
                </a:solidFill>
              </a:rPr>
              <a:t>the term ‘shall be guided’ used in Section 61, 86 and 108 of the Act cannot be termed as mandatory and any direction hampering the statutory functions of the Commission cannot be considered as binding upon the Commission. </a:t>
            </a:r>
          </a:p>
          <a:p>
            <a:r>
              <a:rPr lang="en-US" b="1" dirty="0" smtClean="0"/>
              <a:t>Therefore, provisions of Tariff Policy suggesting computation of CSS is not binding.</a:t>
            </a:r>
            <a:endParaRPr lang="en-US" dirty="0"/>
          </a:p>
        </p:txBody>
      </p:sp>
      <p:sp>
        <p:nvSpPr>
          <p:cNvPr id="4" name="Date Placeholder 3"/>
          <p:cNvSpPr>
            <a:spLocks noGrp="1"/>
          </p:cNvSpPr>
          <p:nvPr>
            <p:ph type="dt" sz="half" idx="10"/>
          </p:nvPr>
        </p:nvSpPr>
        <p:spPr/>
        <p:txBody>
          <a:bodyPr/>
          <a:lstStyle/>
          <a:p>
            <a:fld id="{76547E28-65EB-43E9-BE71-A4077FDD2992}"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87</a:t>
            </a:fld>
            <a:endParaRPr lang="en-US"/>
          </a:p>
        </p:txBody>
      </p:sp>
    </p:spTree>
    <p:extLst>
      <p:ext uri="{BB962C8B-B14F-4D97-AF65-F5344CB8AC3E}">
        <p14:creationId xmlns:p14="http://schemas.microsoft.com/office/powerpoint/2010/main" val="2250277926"/>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chor="ctr">
            <a:normAutofit/>
          </a:bodyPr>
          <a:lstStyle/>
          <a:p>
            <a:r>
              <a:rPr lang="en-US" dirty="0" smtClean="0">
                <a:solidFill>
                  <a:srgbClr val="C00000"/>
                </a:solidFill>
                <a:latin typeface="Algerian" pitchFamily="82" charset="0"/>
              </a:rPr>
              <a:t>Appeal no. </a:t>
            </a:r>
            <a:r>
              <a:rPr lang="en-US" sz="2800" dirty="0" smtClean="0">
                <a:solidFill>
                  <a:srgbClr val="C00000"/>
                </a:solidFill>
                <a:latin typeface="Algerian" pitchFamily="82" charset="0"/>
              </a:rPr>
              <a:t>103 of 2012</a:t>
            </a:r>
            <a:endParaRPr lang="en-US" dirty="0"/>
          </a:p>
        </p:txBody>
      </p:sp>
      <p:sp>
        <p:nvSpPr>
          <p:cNvPr id="3" name="Content Placeholder 2"/>
          <p:cNvSpPr>
            <a:spLocks noGrp="1"/>
          </p:cNvSpPr>
          <p:nvPr>
            <p:ph idx="1"/>
          </p:nvPr>
        </p:nvSpPr>
        <p:spPr>
          <a:xfrm>
            <a:off x="457200" y="1524000"/>
            <a:ext cx="8229600" cy="4953000"/>
          </a:xfrm>
        </p:spPr>
        <p:txBody>
          <a:bodyPr>
            <a:normAutofit/>
          </a:bodyPr>
          <a:lstStyle/>
          <a:p>
            <a:r>
              <a:rPr lang="en-US" dirty="0" smtClean="0"/>
              <a:t>Appellant: </a:t>
            </a:r>
            <a:r>
              <a:rPr lang="en-US" dirty="0" err="1" smtClean="0">
                <a:solidFill>
                  <a:schemeClr val="tx1">
                    <a:lumMod val="95000"/>
                    <a:lumOff val="5000"/>
                  </a:schemeClr>
                </a:solidFill>
              </a:rPr>
              <a:t>Maruti</a:t>
            </a:r>
            <a:r>
              <a:rPr lang="en-US" dirty="0" smtClean="0">
                <a:solidFill>
                  <a:schemeClr val="tx1">
                    <a:lumMod val="95000"/>
                    <a:lumOff val="5000"/>
                  </a:schemeClr>
                </a:solidFill>
              </a:rPr>
              <a:t> Suzuki India Limited</a:t>
            </a:r>
          </a:p>
          <a:p>
            <a:r>
              <a:rPr lang="en-US" dirty="0" smtClean="0"/>
              <a:t>Respondent: Haryana Commission </a:t>
            </a:r>
          </a:p>
          <a:p>
            <a:r>
              <a:rPr lang="en-US" dirty="0" smtClean="0"/>
              <a:t>Date of Judgment: 24.3.2015</a:t>
            </a:r>
          </a:p>
          <a:p>
            <a:r>
              <a:rPr lang="en-US" dirty="0" smtClean="0"/>
              <a:t>Bench: 	</a:t>
            </a:r>
            <a:r>
              <a:rPr lang="en-US" dirty="0" err="1" smtClean="0"/>
              <a:t>Ranjana</a:t>
            </a:r>
            <a:r>
              <a:rPr lang="en-US" dirty="0" smtClean="0"/>
              <a:t> P Desai, Chairperson</a:t>
            </a:r>
          </a:p>
          <a:p>
            <a:pPr>
              <a:buNone/>
            </a:pPr>
            <a:r>
              <a:rPr lang="en-US" dirty="0" smtClean="0"/>
              <a:t>			</a:t>
            </a:r>
            <a:r>
              <a:rPr lang="en-US" dirty="0" err="1" smtClean="0"/>
              <a:t>Surendra</a:t>
            </a:r>
            <a:r>
              <a:rPr lang="en-US" dirty="0" smtClean="0"/>
              <a:t> Kumar, Judicial Member</a:t>
            </a:r>
          </a:p>
          <a:p>
            <a:pPr>
              <a:buNone/>
            </a:pPr>
            <a:r>
              <a:rPr lang="en-US" dirty="0" smtClean="0"/>
              <a:t>			</a:t>
            </a:r>
            <a:r>
              <a:rPr lang="en-US" dirty="0" err="1" smtClean="0"/>
              <a:t>Rakesh</a:t>
            </a:r>
            <a:r>
              <a:rPr lang="en-US" dirty="0" smtClean="0"/>
              <a:t> </a:t>
            </a:r>
            <a:r>
              <a:rPr lang="en-US" dirty="0" err="1" smtClean="0"/>
              <a:t>Nath</a:t>
            </a:r>
            <a:r>
              <a:rPr lang="en-US" dirty="0" smtClean="0"/>
              <a:t>, Technical Member</a:t>
            </a:r>
          </a:p>
          <a:p>
            <a:pPr>
              <a:buNone/>
            </a:pPr>
            <a:r>
              <a:rPr lang="en-US" dirty="0" smtClean="0"/>
              <a:t>			</a:t>
            </a:r>
          </a:p>
          <a:p>
            <a:r>
              <a:rPr lang="en-US" dirty="0" smtClean="0"/>
              <a:t>Issue: </a:t>
            </a:r>
            <a:r>
              <a:rPr lang="en-GB" dirty="0" smtClean="0"/>
              <a:t>Whether the term “shall be guided” used in Sections 61, 79 &amp; 86 means appropriate Commission has to mandatorily follow Tariff Policy &amp; National Policy ignoring Regulations framed by it</a:t>
            </a:r>
            <a:r>
              <a:rPr lang="en-US" dirty="0" smtClean="0"/>
              <a:t>. </a:t>
            </a:r>
            <a:endParaRPr lang="en-US" dirty="0"/>
          </a:p>
        </p:txBody>
      </p:sp>
      <p:sp>
        <p:nvSpPr>
          <p:cNvPr id="4" name="Date Placeholder 3"/>
          <p:cNvSpPr>
            <a:spLocks noGrp="1"/>
          </p:cNvSpPr>
          <p:nvPr>
            <p:ph type="dt" sz="half" idx="10"/>
          </p:nvPr>
        </p:nvSpPr>
        <p:spPr/>
        <p:txBody>
          <a:bodyPr/>
          <a:lstStyle/>
          <a:p>
            <a:fld id="{A229E89A-48DB-4BF7-B164-3E1A3A5AABA1}"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88</a:t>
            </a:fld>
            <a:endParaRPr lang="en-US"/>
          </a:p>
        </p:txBody>
      </p:sp>
    </p:spTree>
    <p:extLst>
      <p:ext uri="{BB962C8B-B14F-4D97-AF65-F5344CB8AC3E}">
        <p14:creationId xmlns:p14="http://schemas.microsoft.com/office/powerpoint/2010/main" val="120560260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lstStyle/>
          <a:p>
            <a:r>
              <a:rPr lang="en-GB" dirty="0" smtClean="0">
                <a:solidFill>
                  <a:srgbClr val="C00000"/>
                </a:solidFill>
              </a:rPr>
              <a:t>Appellant’s Contentions</a:t>
            </a:r>
            <a:endParaRPr lang="en-GB" dirty="0">
              <a:solidFill>
                <a:srgbClr val="C00000"/>
              </a:solidFill>
            </a:endParaRPr>
          </a:p>
        </p:txBody>
      </p:sp>
      <p:sp>
        <p:nvSpPr>
          <p:cNvPr id="3" name="Content Placeholder 2"/>
          <p:cNvSpPr>
            <a:spLocks noGrp="1"/>
          </p:cNvSpPr>
          <p:nvPr>
            <p:ph idx="1"/>
          </p:nvPr>
        </p:nvSpPr>
        <p:spPr/>
        <p:txBody>
          <a:bodyPr/>
          <a:lstStyle/>
          <a:p>
            <a:r>
              <a:rPr lang="en-GB" dirty="0" smtClean="0"/>
              <a:t>Formula prescribed by the Tariff Policy for calculating CSS is binding of the Commission.</a:t>
            </a:r>
          </a:p>
          <a:p>
            <a:r>
              <a:rPr lang="en-GB" dirty="0" smtClean="0"/>
              <a:t>Full Bench Judgment in RVK case is binding on the Commission.</a:t>
            </a:r>
          </a:p>
          <a:p>
            <a:r>
              <a:rPr lang="en-GB" dirty="0" smtClean="0"/>
              <a:t>Commission cannot determine CSS without calculating voltage wise cost of supply. </a:t>
            </a:r>
            <a:endParaRPr lang="en-GB" dirty="0"/>
          </a:p>
        </p:txBody>
      </p:sp>
      <p:sp>
        <p:nvSpPr>
          <p:cNvPr id="4" name="Date Placeholder 3"/>
          <p:cNvSpPr>
            <a:spLocks noGrp="1"/>
          </p:cNvSpPr>
          <p:nvPr>
            <p:ph type="dt" sz="half" idx="10"/>
          </p:nvPr>
        </p:nvSpPr>
        <p:spPr/>
        <p:txBody>
          <a:bodyPr/>
          <a:lstStyle/>
          <a:p>
            <a:fld id="{39AC7763-D14C-4B8B-9166-087A9B376E39}"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89</a:t>
            </a:fld>
            <a:endParaRPr lang="en-US"/>
          </a:p>
        </p:txBody>
      </p:sp>
    </p:spTree>
    <p:extLst>
      <p:ext uri="{BB962C8B-B14F-4D97-AF65-F5344CB8AC3E}">
        <p14:creationId xmlns:p14="http://schemas.microsoft.com/office/powerpoint/2010/main" val="6954471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15962"/>
          </a:xfrm>
        </p:spPr>
        <p:txBody>
          <a:bodyPr/>
          <a:lstStyle/>
          <a:p>
            <a:r>
              <a:rPr lang="en-US" dirty="0" smtClean="0">
                <a:solidFill>
                  <a:srgbClr val="C00000"/>
                </a:solidFill>
                <a:latin typeface="Algerian" pitchFamily="82" charset="0"/>
              </a:rPr>
              <a:t>Findings of the APTEL</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219200"/>
            <a:ext cx="7467600" cy="5254752"/>
          </a:xfrm>
        </p:spPr>
        <p:txBody>
          <a:bodyPr/>
          <a:lstStyle/>
          <a:p>
            <a:r>
              <a:rPr lang="en-US" dirty="0" smtClean="0"/>
              <a:t>Issue 1: It is not established conclusively that Tata Power was intentionally trying to crate a road block to avert changeover of certain categories of consumers and indulging in cherry picking of changeover consumers. If the State Commission had received complaints about refusal of the Tata Power to changeover from low end consumers, it should have conducted an investigation under Section 128 of the Act and upon receipt of the investigation report, it could have taken corrective action or action against Tata Power after following the procedure laid down under Section 128. </a:t>
            </a:r>
            <a:endParaRPr lang="en-US" dirty="0"/>
          </a:p>
        </p:txBody>
      </p:sp>
      <p:sp>
        <p:nvSpPr>
          <p:cNvPr id="5" name="Date Placeholder 4"/>
          <p:cNvSpPr>
            <a:spLocks noGrp="1"/>
          </p:cNvSpPr>
          <p:nvPr>
            <p:ph type="dt" sz="half" idx="10"/>
          </p:nvPr>
        </p:nvSpPr>
        <p:spPr/>
        <p:txBody>
          <a:bodyPr/>
          <a:lstStyle/>
          <a:p>
            <a:fld id="{264C967B-D620-4613-94E8-95135094FEC2}" type="datetime1">
              <a:rPr lang="en-US" smtClean="0"/>
              <a:pPr/>
              <a:t>1/11/2017</a:t>
            </a:fld>
            <a:endParaRPr lang="en-US"/>
          </a:p>
        </p:txBody>
      </p:sp>
      <p:sp>
        <p:nvSpPr>
          <p:cNvPr id="4" name="Slide Number Placeholder 3"/>
          <p:cNvSpPr>
            <a:spLocks noGrp="1"/>
          </p:cNvSpPr>
          <p:nvPr>
            <p:ph type="sldNum" sz="quarter" idx="12"/>
          </p:nvPr>
        </p:nvSpPr>
        <p:spPr/>
        <p:txBody>
          <a:bodyPr/>
          <a:lstStyle/>
          <a:p>
            <a:fld id="{5C72BA08-6AAD-4F0E-8D4B-37B16535902A}" type="slidenum">
              <a:rPr lang="en-US" smtClean="0"/>
              <a:pPr/>
              <a:t>9</a:t>
            </a:fld>
            <a:endParaRPr lang="en-US"/>
          </a:p>
        </p:txBody>
      </p:sp>
    </p:spTree>
    <p:extLst>
      <p:ext uri="{BB962C8B-B14F-4D97-AF65-F5344CB8AC3E}">
        <p14:creationId xmlns:p14="http://schemas.microsoft.com/office/powerpoint/2010/main" val="99723738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lstStyle/>
          <a:p>
            <a:r>
              <a:rPr lang="en-GB" dirty="0" smtClean="0">
                <a:solidFill>
                  <a:srgbClr val="C00000"/>
                </a:solidFill>
              </a:rPr>
              <a:t>Appellate Tribunal’s Findings</a:t>
            </a:r>
            <a:endParaRPr lang="en-GB" dirty="0">
              <a:solidFill>
                <a:srgbClr val="C00000"/>
              </a:solidFill>
            </a:endParaRPr>
          </a:p>
        </p:txBody>
      </p:sp>
      <p:sp>
        <p:nvSpPr>
          <p:cNvPr id="3" name="Content Placeholder 2"/>
          <p:cNvSpPr>
            <a:spLocks noGrp="1"/>
          </p:cNvSpPr>
          <p:nvPr>
            <p:ph idx="1"/>
          </p:nvPr>
        </p:nvSpPr>
        <p:spPr>
          <a:xfrm>
            <a:off x="457200" y="1295400"/>
            <a:ext cx="8001000" cy="5334000"/>
          </a:xfrm>
        </p:spPr>
        <p:txBody>
          <a:bodyPr>
            <a:normAutofit fontScale="92500"/>
          </a:bodyPr>
          <a:lstStyle/>
          <a:p>
            <a:pPr algn="just"/>
            <a:r>
              <a:rPr lang="en-GB" dirty="0" smtClean="0"/>
              <a:t>While referring to the Constitutional Bench in PTC judgment the Tribunal in </a:t>
            </a:r>
            <a:r>
              <a:rPr lang="en-GB" dirty="0" err="1" smtClean="0"/>
              <a:t>para</a:t>
            </a:r>
            <a:r>
              <a:rPr lang="en-GB" dirty="0" smtClean="0"/>
              <a:t> 42 of its judgment has observed that </a:t>
            </a:r>
          </a:p>
          <a:p>
            <a:pPr algn="just"/>
            <a:r>
              <a:rPr lang="en-GB" dirty="0" smtClean="0"/>
              <a:t>The Act has distanced the Government from all forms of regulations, namely, licensing, tariff regulation, specifying Grid Code, facilitating competition through open access. </a:t>
            </a:r>
          </a:p>
          <a:p>
            <a:pPr algn="just"/>
            <a:r>
              <a:rPr lang="en-GB" dirty="0" smtClean="0"/>
              <a:t>This distance cannot be bridged by this Tribunal by holding that the National Electricity Policy or the Tariff Policy is binding on the Regulatory Commission. They can be only guiding factors. </a:t>
            </a:r>
          </a:p>
          <a:p>
            <a:pPr algn="just"/>
            <a:r>
              <a:rPr lang="en-GB" dirty="0" smtClean="0"/>
              <a:t>If the Regulatory Commissions have to be independent and transparent bodies, they are expected to frame Regulations under Sections 178 &amp; 181 independently. They can take guidance from National Electricity Policy or the Tariff Policy but are not bound by them.</a:t>
            </a:r>
            <a:endParaRPr lang="en-GB" dirty="0"/>
          </a:p>
        </p:txBody>
      </p:sp>
      <p:sp>
        <p:nvSpPr>
          <p:cNvPr id="4" name="Date Placeholder 3"/>
          <p:cNvSpPr>
            <a:spLocks noGrp="1"/>
          </p:cNvSpPr>
          <p:nvPr>
            <p:ph type="dt" sz="half" idx="10"/>
          </p:nvPr>
        </p:nvSpPr>
        <p:spPr/>
        <p:txBody>
          <a:bodyPr/>
          <a:lstStyle/>
          <a:p>
            <a:fld id="{F5A5A582-C3B7-4275-BD38-ACE2967CEDC7}"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90</a:t>
            </a:fld>
            <a:endParaRPr lang="en-US"/>
          </a:p>
        </p:txBody>
      </p:sp>
    </p:spTree>
    <p:extLst>
      <p:ext uri="{BB962C8B-B14F-4D97-AF65-F5344CB8AC3E}">
        <p14:creationId xmlns:p14="http://schemas.microsoft.com/office/powerpoint/2010/main" val="390108511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68362"/>
          </a:xfrm>
        </p:spPr>
        <p:txBody>
          <a:bodyPr/>
          <a:lstStyle/>
          <a:p>
            <a:r>
              <a:rPr lang="en-GB" dirty="0" smtClean="0">
                <a:solidFill>
                  <a:srgbClr val="C00000"/>
                </a:solidFill>
              </a:rPr>
              <a:t>Appellate Tribunal’s Findings</a:t>
            </a:r>
            <a:endParaRPr lang="en-GB" dirty="0">
              <a:solidFill>
                <a:srgbClr val="C00000"/>
              </a:solidFill>
            </a:endParaRPr>
          </a:p>
        </p:txBody>
      </p:sp>
      <p:sp>
        <p:nvSpPr>
          <p:cNvPr id="3" name="Content Placeholder 2"/>
          <p:cNvSpPr>
            <a:spLocks noGrp="1"/>
          </p:cNvSpPr>
          <p:nvPr>
            <p:ph idx="1"/>
          </p:nvPr>
        </p:nvSpPr>
        <p:spPr>
          <a:xfrm>
            <a:off x="457200" y="1295400"/>
            <a:ext cx="8001000" cy="5178552"/>
          </a:xfrm>
        </p:spPr>
        <p:txBody>
          <a:bodyPr>
            <a:normAutofit lnSpcReduction="10000"/>
          </a:bodyPr>
          <a:lstStyle/>
          <a:p>
            <a:pPr algn="just"/>
            <a:r>
              <a:rPr lang="en-GB" dirty="0" smtClean="0"/>
              <a:t>43. P.T.C. India Ltd. leads us to conclude that Regulations framed under Sections 178 and 181 of the said Act have a primacy. Being subordinate legislation they rank above orders issued by the Regulatory Commissions in discharge of their functions under Section 61 read with Sections 62, 79 and 86. </a:t>
            </a:r>
          </a:p>
          <a:p>
            <a:pPr algn="just"/>
            <a:r>
              <a:rPr lang="en-GB" b="1" dirty="0" smtClean="0"/>
              <a:t>They will have to be followed unless struck down by a Court in judicial review proceedings.</a:t>
            </a:r>
            <a:r>
              <a:rPr lang="en-GB" dirty="0" smtClean="0"/>
              <a:t> </a:t>
            </a:r>
          </a:p>
          <a:p>
            <a:pPr algn="just"/>
            <a:r>
              <a:rPr lang="en-GB" dirty="0" smtClean="0"/>
              <a:t>Regulations made under Sections 178 and 181 have to be consistent with the said Act. </a:t>
            </a:r>
          </a:p>
          <a:p>
            <a:pPr algn="just"/>
            <a:r>
              <a:rPr lang="en-GB" b="1" dirty="0" smtClean="0"/>
              <a:t>Tariff Policy and National Electricity Policy are mentioned in Sections 61, 79 &amp; 86 merely as guiding factors. They do not control or limit the jurisdiction of the Appropriate Commission.</a:t>
            </a:r>
            <a:endParaRPr lang="en-GB" b="1" dirty="0"/>
          </a:p>
        </p:txBody>
      </p:sp>
      <p:sp>
        <p:nvSpPr>
          <p:cNvPr id="4" name="Date Placeholder 3"/>
          <p:cNvSpPr>
            <a:spLocks noGrp="1"/>
          </p:cNvSpPr>
          <p:nvPr>
            <p:ph type="dt" sz="half" idx="10"/>
          </p:nvPr>
        </p:nvSpPr>
        <p:spPr/>
        <p:txBody>
          <a:bodyPr/>
          <a:lstStyle/>
          <a:p>
            <a:fld id="{4A456016-D68B-4823-B9B5-2CAE0C6B33B3}"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91</a:t>
            </a:fld>
            <a:endParaRPr lang="en-US"/>
          </a:p>
        </p:txBody>
      </p:sp>
    </p:spTree>
    <p:extLst>
      <p:ext uri="{BB962C8B-B14F-4D97-AF65-F5344CB8AC3E}">
        <p14:creationId xmlns:p14="http://schemas.microsoft.com/office/powerpoint/2010/main" val="108908852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15962"/>
          </a:xfrm>
        </p:spPr>
        <p:txBody>
          <a:bodyPr/>
          <a:lstStyle/>
          <a:p>
            <a:r>
              <a:rPr lang="en-GB" dirty="0" smtClean="0">
                <a:solidFill>
                  <a:srgbClr val="C00000"/>
                </a:solidFill>
              </a:rPr>
              <a:t>Appellate Tribunal’s Findings</a:t>
            </a:r>
            <a:endParaRPr lang="en-GB" dirty="0">
              <a:solidFill>
                <a:srgbClr val="C00000"/>
              </a:solidFill>
            </a:endParaRPr>
          </a:p>
        </p:txBody>
      </p:sp>
      <p:sp>
        <p:nvSpPr>
          <p:cNvPr id="3" name="Content Placeholder 2"/>
          <p:cNvSpPr>
            <a:spLocks noGrp="1"/>
          </p:cNvSpPr>
          <p:nvPr>
            <p:ph idx="1"/>
          </p:nvPr>
        </p:nvSpPr>
        <p:spPr>
          <a:xfrm>
            <a:off x="457200" y="1143000"/>
            <a:ext cx="7467600" cy="5330952"/>
          </a:xfrm>
        </p:spPr>
        <p:txBody>
          <a:bodyPr/>
          <a:lstStyle/>
          <a:p>
            <a:r>
              <a:rPr lang="en-GB" dirty="0" smtClean="0"/>
              <a:t>45. It is clear from the above observations of the Supreme Court {in Transmission Corporation of AP}  that the policy framed by the State cannot hamper the functions of the Regulatory Commission. </a:t>
            </a:r>
          </a:p>
          <a:p>
            <a:r>
              <a:rPr lang="en-GB" dirty="0" smtClean="0"/>
              <a:t>It is implicit in the above observations that the National Electricity Policy or the Tariff Policy are to only serve as guiding factors. </a:t>
            </a:r>
          </a:p>
          <a:p>
            <a:r>
              <a:rPr lang="en-GB" dirty="0" smtClean="0"/>
              <a:t>If there are Regulations in the field framed by the Appropriate Commission, the Appropriate Commission will have to follow them. Supremacy of Regulatory Commissions in this regard is acknowledged by the Supreme Court.</a:t>
            </a:r>
            <a:endParaRPr lang="en-GB" dirty="0"/>
          </a:p>
        </p:txBody>
      </p:sp>
      <p:sp>
        <p:nvSpPr>
          <p:cNvPr id="4" name="Date Placeholder 3"/>
          <p:cNvSpPr>
            <a:spLocks noGrp="1"/>
          </p:cNvSpPr>
          <p:nvPr>
            <p:ph type="dt" sz="half" idx="10"/>
          </p:nvPr>
        </p:nvSpPr>
        <p:spPr/>
        <p:txBody>
          <a:bodyPr/>
          <a:lstStyle/>
          <a:p>
            <a:fld id="{A8E9729D-F34A-4FBA-A9A9-5F95F6527371}"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92</a:t>
            </a:fld>
            <a:endParaRPr lang="en-US"/>
          </a:p>
        </p:txBody>
      </p:sp>
    </p:spTree>
    <p:extLst>
      <p:ext uri="{BB962C8B-B14F-4D97-AF65-F5344CB8AC3E}">
        <p14:creationId xmlns:p14="http://schemas.microsoft.com/office/powerpoint/2010/main" val="355942270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792162"/>
          </a:xfrm>
        </p:spPr>
        <p:txBody>
          <a:bodyPr/>
          <a:lstStyle/>
          <a:p>
            <a:r>
              <a:rPr lang="en-GB" dirty="0" smtClean="0">
                <a:solidFill>
                  <a:srgbClr val="C00000"/>
                </a:solidFill>
              </a:rPr>
              <a:t>Appellate Tribunal’s Findings </a:t>
            </a:r>
            <a:endParaRPr lang="en-GB" dirty="0">
              <a:solidFill>
                <a:srgbClr val="C00000"/>
              </a:solidFill>
            </a:endParaRPr>
          </a:p>
        </p:txBody>
      </p:sp>
      <p:sp>
        <p:nvSpPr>
          <p:cNvPr id="3" name="Content Placeholder 2"/>
          <p:cNvSpPr>
            <a:spLocks noGrp="1"/>
          </p:cNvSpPr>
          <p:nvPr>
            <p:ph idx="1"/>
          </p:nvPr>
        </p:nvSpPr>
        <p:spPr>
          <a:xfrm>
            <a:off x="457200" y="1219200"/>
            <a:ext cx="7467600" cy="5254752"/>
          </a:xfrm>
        </p:spPr>
        <p:txBody>
          <a:bodyPr>
            <a:normAutofit/>
          </a:bodyPr>
          <a:lstStyle/>
          <a:p>
            <a:pPr algn="just"/>
            <a:r>
              <a:rPr lang="en-GB" dirty="0" smtClean="0"/>
              <a:t>46. In our opinion, reliance placed by the Appellant on the Full Bench decision of this Tribunal in R.V.K. Energy is totally misplaced. In that case two orders of the State Commission were under challenge.  …. In our opinion, this judgment is not applicable to the present case because in that case no Regulations were framed by the State Commission prescribing methodology to determine the cross-subsidy surcharge. After the judgment of the Constitution Bench in P.T.C. India Ltd. to which we have made reference in great detail, this issue should not detain us any longer.  </a:t>
            </a:r>
          </a:p>
          <a:p>
            <a:endParaRPr lang="en-GB" dirty="0"/>
          </a:p>
        </p:txBody>
      </p:sp>
      <p:sp>
        <p:nvSpPr>
          <p:cNvPr id="4" name="Date Placeholder 3"/>
          <p:cNvSpPr>
            <a:spLocks noGrp="1"/>
          </p:cNvSpPr>
          <p:nvPr>
            <p:ph type="dt" sz="half" idx="10"/>
          </p:nvPr>
        </p:nvSpPr>
        <p:spPr/>
        <p:txBody>
          <a:bodyPr/>
          <a:lstStyle/>
          <a:p>
            <a:fld id="{F57A0C97-4869-40E5-8291-165A3597D1CD}"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93</a:t>
            </a:fld>
            <a:endParaRPr lang="en-US"/>
          </a:p>
        </p:txBody>
      </p:sp>
    </p:spTree>
    <p:extLst>
      <p:ext uri="{BB962C8B-B14F-4D97-AF65-F5344CB8AC3E}">
        <p14:creationId xmlns:p14="http://schemas.microsoft.com/office/powerpoint/2010/main" val="338924560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chor="ctr">
            <a:normAutofit/>
          </a:bodyPr>
          <a:lstStyle/>
          <a:p>
            <a:r>
              <a:rPr lang="en-US" sz="3200" dirty="0" smtClean="0">
                <a:solidFill>
                  <a:srgbClr val="C00000"/>
                </a:solidFill>
                <a:latin typeface="Algerian" pitchFamily="82" charset="0"/>
              </a:rPr>
              <a:t>Appeal no. 132 of 2011</a:t>
            </a:r>
            <a:endParaRPr lang="en-US" sz="3200" dirty="0"/>
          </a:p>
        </p:txBody>
      </p:sp>
      <p:sp>
        <p:nvSpPr>
          <p:cNvPr id="3" name="Content Placeholder 2"/>
          <p:cNvSpPr>
            <a:spLocks noGrp="1"/>
          </p:cNvSpPr>
          <p:nvPr>
            <p:ph idx="1"/>
          </p:nvPr>
        </p:nvSpPr>
        <p:spPr>
          <a:xfrm>
            <a:off x="457200" y="1524000"/>
            <a:ext cx="8229600" cy="4953000"/>
          </a:xfrm>
        </p:spPr>
        <p:txBody>
          <a:bodyPr>
            <a:normAutofit/>
          </a:bodyPr>
          <a:lstStyle/>
          <a:p>
            <a:r>
              <a:rPr lang="en-US" dirty="0" smtClean="0"/>
              <a:t>Appellant: </a:t>
            </a:r>
            <a:r>
              <a:rPr lang="en-US" dirty="0" smtClean="0">
                <a:solidFill>
                  <a:schemeClr val="tx1">
                    <a:lumMod val="95000"/>
                    <a:lumOff val="5000"/>
                  </a:schemeClr>
                </a:solidFill>
              </a:rPr>
              <a:t>Tata Power Company Limited</a:t>
            </a:r>
          </a:p>
          <a:p>
            <a:r>
              <a:rPr lang="en-US" dirty="0" smtClean="0"/>
              <a:t>Respondent: Maharashtra Commission </a:t>
            </a:r>
          </a:p>
          <a:p>
            <a:r>
              <a:rPr lang="en-US" dirty="0" smtClean="0"/>
              <a:t>Date of Judgment: 21.12.2012</a:t>
            </a:r>
          </a:p>
          <a:p>
            <a:r>
              <a:rPr lang="en-US" dirty="0" smtClean="0"/>
              <a:t>Bench: 	</a:t>
            </a:r>
            <a:r>
              <a:rPr lang="en-US" dirty="0" err="1" smtClean="0"/>
              <a:t>Karpaga</a:t>
            </a:r>
            <a:r>
              <a:rPr lang="en-US" dirty="0" smtClean="0"/>
              <a:t> </a:t>
            </a:r>
            <a:r>
              <a:rPr lang="en-US" dirty="0" err="1" smtClean="0"/>
              <a:t>Vinayagam</a:t>
            </a:r>
            <a:endParaRPr lang="en-US" dirty="0" smtClean="0"/>
          </a:p>
          <a:p>
            <a:pPr>
              <a:buNone/>
            </a:pPr>
            <a:r>
              <a:rPr lang="en-US" dirty="0" smtClean="0"/>
              <a:t>			V J </a:t>
            </a:r>
            <a:r>
              <a:rPr lang="en-US" dirty="0" err="1" smtClean="0"/>
              <a:t>Talwar</a:t>
            </a:r>
            <a:r>
              <a:rPr lang="en-US" dirty="0" smtClean="0"/>
              <a:t>, Technical Member</a:t>
            </a:r>
          </a:p>
          <a:p>
            <a:pPr>
              <a:buNone/>
            </a:pPr>
            <a:r>
              <a:rPr lang="en-US" dirty="0" smtClean="0"/>
              <a:t>			</a:t>
            </a:r>
          </a:p>
          <a:p>
            <a:r>
              <a:rPr lang="en-US" dirty="0" smtClean="0"/>
              <a:t>Issue: Whether consumers opted supply from one licensee (TPC) using the system of other licensee (</a:t>
            </a:r>
            <a:r>
              <a:rPr lang="en-US" dirty="0" err="1" smtClean="0"/>
              <a:t>Rinfra</a:t>
            </a:r>
            <a:r>
              <a:rPr lang="en-US" dirty="0" smtClean="0"/>
              <a:t>) in the same area of supply (Mumbai) are liable to pay CSS.</a:t>
            </a:r>
            <a:endParaRPr lang="en-US" dirty="0"/>
          </a:p>
        </p:txBody>
      </p:sp>
      <p:sp>
        <p:nvSpPr>
          <p:cNvPr id="4" name="Date Placeholder 3"/>
          <p:cNvSpPr>
            <a:spLocks noGrp="1"/>
          </p:cNvSpPr>
          <p:nvPr>
            <p:ph type="dt" sz="half" idx="10"/>
          </p:nvPr>
        </p:nvSpPr>
        <p:spPr/>
        <p:txBody>
          <a:bodyPr/>
          <a:lstStyle/>
          <a:p>
            <a:fld id="{408EF77A-2E69-414E-978A-9A3E0815DF06}"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94</a:t>
            </a:fld>
            <a:endParaRPr lang="en-US"/>
          </a:p>
        </p:txBody>
      </p:sp>
    </p:spTree>
    <p:extLst>
      <p:ext uri="{BB962C8B-B14F-4D97-AF65-F5344CB8AC3E}">
        <p14:creationId xmlns:p14="http://schemas.microsoft.com/office/powerpoint/2010/main" val="395776711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68362"/>
          </a:xfrm>
        </p:spPr>
        <p:txBody>
          <a:bodyPr anchor="ctr"/>
          <a:lstStyle/>
          <a:p>
            <a:r>
              <a:rPr lang="en-US" dirty="0" smtClean="0">
                <a:solidFill>
                  <a:srgbClr val="C00000"/>
                </a:solidFill>
                <a:latin typeface="Algerian" pitchFamily="82" charset="0"/>
              </a:rPr>
              <a:t>Findings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219200"/>
            <a:ext cx="8077200" cy="5254752"/>
          </a:xfrm>
        </p:spPr>
        <p:txBody>
          <a:bodyPr>
            <a:normAutofit/>
          </a:bodyPr>
          <a:lstStyle/>
          <a:p>
            <a:r>
              <a:rPr lang="en-US" dirty="0" smtClean="0"/>
              <a:t>Acting upon the judgment of </a:t>
            </a:r>
            <a:r>
              <a:rPr lang="en-US" dirty="0" err="1" smtClean="0"/>
              <a:t>Hon’ble</a:t>
            </a:r>
            <a:r>
              <a:rPr lang="en-US" dirty="0" smtClean="0"/>
              <a:t> Supreme Court in Civil Appeal No. 2898 of 2006 dated 8.7.2008, the Appellant TPC had filed petition before the State Commission under MERC (Open Access in Distribution) Regulations and consequently, the State Commission permitted changing over of Consumer from </a:t>
            </a:r>
            <a:r>
              <a:rPr lang="en-US" dirty="0" err="1" smtClean="0"/>
              <a:t>RInfra</a:t>
            </a:r>
            <a:r>
              <a:rPr lang="en-US" dirty="0" smtClean="0"/>
              <a:t> to TPC to get supply by using the network of </a:t>
            </a:r>
            <a:r>
              <a:rPr lang="en-US" dirty="0" err="1" smtClean="0"/>
              <a:t>RInfra</a:t>
            </a:r>
            <a:r>
              <a:rPr lang="en-US" dirty="0" smtClean="0"/>
              <a:t>. Having availed of the same, the Appellant TPC cannot now be permitted to contend that the observations of the </a:t>
            </a:r>
            <a:r>
              <a:rPr lang="en-US" dirty="0" err="1" smtClean="0"/>
              <a:t>Hon’ble</a:t>
            </a:r>
            <a:r>
              <a:rPr lang="en-US" dirty="0" smtClean="0"/>
              <a:t> Supreme Court relating to surcharge were ‘fleeting’ observations and not the findings. </a:t>
            </a:r>
          </a:p>
          <a:p>
            <a:endParaRPr lang="en-US" dirty="0" smtClean="0"/>
          </a:p>
          <a:p>
            <a:endParaRPr lang="en-US" dirty="0"/>
          </a:p>
        </p:txBody>
      </p:sp>
      <p:sp>
        <p:nvSpPr>
          <p:cNvPr id="4" name="Date Placeholder 3"/>
          <p:cNvSpPr>
            <a:spLocks noGrp="1"/>
          </p:cNvSpPr>
          <p:nvPr>
            <p:ph type="dt" sz="half" idx="10"/>
          </p:nvPr>
        </p:nvSpPr>
        <p:spPr/>
        <p:txBody>
          <a:bodyPr/>
          <a:lstStyle/>
          <a:p>
            <a:fld id="{A3617D49-2235-4342-9794-36FE8AB20068}"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95</a:t>
            </a:fld>
            <a:endParaRPr lang="en-US"/>
          </a:p>
        </p:txBody>
      </p:sp>
    </p:spTree>
    <p:extLst>
      <p:ext uri="{BB962C8B-B14F-4D97-AF65-F5344CB8AC3E}">
        <p14:creationId xmlns:p14="http://schemas.microsoft.com/office/powerpoint/2010/main" val="2233468231"/>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lstStyle/>
          <a:p>
            <a:r>
              <a:rPr lang="en-US" dirty="0" smtClean="0">
                <a:solidFill>
                  <a:srgbClr val="C00000"/>
                </a:solidFill>
                <a:latin typeface="Algerian" pitchFamily="82" charset="0"/>
              </a:rPr>
              <a:t>Findings</a:t>
            </a:r>
            <a:endParaRPr lang="en-US" dirty="0">
              <a:solidFill>
                <a:srgbClr val="C00000"/>
              </a:solidFill>
              <a:latin typeface="Algerian" pitchFamily="82" charset="0"/>
            </a:endParaRPr>
          </a:p>
        </p:txBody>
      </p:sp>
      <p:sp>
        <p:nvSpPr>
          <p:cNvPr id="3" name="Content Placeholder 2"/>
          <p:cNvSpPr>
            <a:spLocks noGrp="1"/>
          </p:cNvSpPr>
          <p:nvPr>
            <p:ph idx="1"/>
          </p:nvPr>
        </p:nvSpPr>
        <p:spPr/>
        <p:txBody>
          <a:bodyPr>
            <a:normAutofit/>
          </a:bodyPr>
          <a:lstStyle/>
          <a:p>
            <a:r>
              <a:rPr lang="en-US" dirty="0" smtClean="0"/>
              <a:t>The only method to use the network of the Distribution Licensee namely </a:t>
            </a:r>
            <a:r>
              <a:rPr lang="en-US" dirty="0" err="1" smtClean="0"/>
              <a:t>RInfra</a:t>
            </a:r>
            <a:r>
              <a:rPr lang="en-US" dirty="0" smtClean="0"/>
              <a:t>, by the another Distribution Licensee namely TPC, is only through open access under Section 42 of the Act. </a:t>
            </a:r>
          </a:p>
          <a:p>
            <a:r>
              <a:rPr lang="en-US" dirty="0" smtClean="0"/>
              <a:t>Section 42(3) envisages the existence of parallel distribution licensee and it is equally applicable in this case where a consumer connected to the network of one distribution licensee i.e. </a:t>
            </a:r>
            <a:r>
              <a:rPr lang="en-US" dirty="0" err="1" smtClean="0"/>
              <a:t>RInfra</a:t>
            </a:r>
            <a:r>
              <a:rPr lang="en-US" dirty="0" smtClean="0"/>
              <a:t>, takes power from other distribution licensee i.e. TPC in the same area of supply. </a:t>
            </a:r>
          </a:p>
          <a:p>
            <a:endParaRPr lang="en-US" dirty="0" smtClean="0"/>
          </a:p>
          <a:p>
            <a:endParaRPr lang="en-US" dirty="0" smtClean="0"/>
          </a:p>
          <a:p>
            <a:endParaRPr lang="en-US" dirty="0"/>
          </a:p>
        </p:txBody>
      </p:sp>
      <p:sp>
        <p:nvSpPr>
          <p:cNvPr id="4" name="Date Placeholder 3"/>
          <p:cNvSpPr>
            <a:spLocks noGrp="1"/>
          </p:cNvSpPr>
          <p:nvPr>
            <p:ph type="dt" sz="half" idx="10"/>
          </p:nvPr>
        </p:nvSpPr>
        <p:spPr/>
        <p:txBody>
          <a:bodyPr/>
          <a:lstStyle/>
          <a:p>
            <a:fld id="{28589522-88D6-4267-B2ED-1FC927715803}"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96</a:t>
            </a:fld>
            <a:endParaRPr lang="en-US"/>
          </a:p>
        </p:txBody>
      </p:sp>
    </p:spTree>
    <p:extLst>
      <p:ext uri="{BB962C8B-B14F-4D97-AF65-F5344CB8AC3E}">
        <p14:creationId xmlns:p14="http://schemas.microsoft.com/office/powerpoint/2010/main" val="1069649741"/>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68362"/>
          </a:xfrm>
        </p:spPr>
        <p:txBody>
          <a:bodyPr anchor="ctr"/>
          <a:lstStyle/>
          <a:p>
            <a:r>
              <a:rPr lang="en-US" dirty="0" smtClean="0">
                <a:solidFill>
                  <a:srgbClr val="C00000"/>
                </a:solidFill>
                <a:latin typeface="Algerian" pitchFamily="82" charset="0"/>
              </a:rPr>
              <a:t>Findings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295400"/>
            <a:ext cx="8077200" cy="5178552"/>
          </a:xfrm>
        </p:spPr>
        <p:txBody>
          <a:bodyPr>
            <a:normAutofit lnSpcReduction="10000"/>
          </a:bodyPr>
          <a:lstStyle/>
          <a:p>
            <a:r>
              <a:rPr lang="en-US" dirty="0" smtClean="0"/>
              <a:t>The State Commission is required to look after not only the interest of the consumers but also the interest of licensees. Therefore, the State Commission, while deciding that the change over consumers are liable to pay cross subsidy surcharge to </a:t>
            </a:r>
            <a:r>
              <a:rPr lang="en-US" dirty="0" err="1" smtClean="0"/>
              <a:t>RInfra</a:t>
            </a:r>
            <a:r>
              <a:rPr lang="en-US" dirty="0" smtClean="0"/>
              <a:t> for using their network has in fact taken into consideration the interest of the consumers as well as the interest of the licensees. Therefore, findings and directions given in the impugned order by the State Commission which would promote healthy competition are perfectly justified. </a:t>
            </a:r>
          </a:p>
          <a:p>
            <a:r>
              <a:rPr lang="en-US" dirty="0" smtClean="0">
                <a:solidFill>
                  <a:srgbClr val="C00000"/>
                </a:solidFill>
              </a:rPr>
              <a:t>Ratio: CSS is payable by the Consumer who are connected to the wires of one licensee and opts for taking supply from other licensee in the same area </a:t>
            </a:r>
            <a:r>
              <a:rPr lang="en-US" dirty="0" err="1" smtClean="0">
                <a:solidFill>
                  <a:srgbClr val="C00000"/>
                </a:solidFill>
              </a:rPr>
              <a:t>os</a:t>
            </a:r>
            <a:r>
              <a:rPr lang="en-US" dirty="0" smtClean="0">
                <a:solidFill>
                  <a:srgbClr val="C00000"/>
                </a:solidFill>
              </a:rPr>
              <a:t> supply.</a:t>
            </a:r>
          </a:p>
          <a:p>
            <a:endParaRPr lang="en-US" dirty="0" smtClean="0"/>
          </a:p>
          <a:p>
            <a:endParaRPr lang="en-US" dirty="0" smtClean="0"/>
          </a:p>
          <a:p>
            <a:endParaRPr lang="en-US" dirty="0" smtClean="0"/>
          </a:p>
          <a:p>
            <a:endParaRPr lang="en-US" dirty="0"/>
          </a:p>
        </p:txBody>
      </p:sp>
      <p:sp>
        <p:nvSpPr>
          <p:cNvPr id="4" name="Date Placeholder 3"/>
          <p:cNvSpPr>
            <a:spLocks noGrp="1"/>
          </p:cNvSpPr>
          <p:nvPr>
            <p:ph type="dt" sz="half" idx="10"/>
          </p:nvPr>
        </p:nvSpPr>
        <p:spPr/>
        <p:txBody>
          <a:bodyPr/>
          <a:lstStyle/>
          <a:p>
            <a:fld id="{FA5CF652-3D55-4478-B7C0-FAAA65E4BA8C}"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97</a:t>
            </a:fld>
            <a:endParaRPr lang="en-US"/>
          </a:p>
        </p:txBody>
      </p:sp>
    </p:spTree>
    <p:extLst>
      <p:ext uri="{BB962C8B-B14F-4D97-AF65-F5344CB8AC3E}">
        <p14:creationId xmlns:p14="http://schemas.microsoft.com/office/powerpoint/2010/main" val="3625228871"/>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p:spPr>
        <p:txBody>
          <a:bodyPr anchor="ctr">
            <a:normAutofit/>
          </a:bodyPr>
          <a:lstStyle/>
          <a:p>
            <a:r>
              <a:rPr lang="en-US" dirty="0" smtClean="0">
                <a:solidFill>
                  <a:srgbClr val="C00000"/>
                </a:solidFill>
                <a:latin typeface="Algerian" pitchFamily="82" charset="0"/>
              </a:rPr>
              <a:t>Appeal no. </a:t>
            </a:r>
            <a:r>
              <a:rPr lang="en-US" sz="2800" dirty="0" smtClean="0">
                <a:solidFill>
                  <a:srgbClr val="C00000"/>
                </a:solidFill>
                <a:latin typeface="Algerian" pitchFamily="82" charset="0"/>
              </a:rPr>
              <a:t>140 of 2011</a:t>
            </a:r>
            <a:endParaRPr lang="en-US" dirty="0"/>
          </a:p>
        </p:txBody>
      </p:sp>
      <p:sp>
        <p:nvSpPr>
          <p:cNvPr id="3" name="Content Placeholder 2"/>
          <p:cNvSpPr>
            <a:spLocks noGrp="1"/>
          </p:cNvSpPr>
          <p:nvPr>
            <p:ph idx="1"/>
          </p:nvPr>
        </p:nvSpPr>
        <p:spPr>
          <a:xfrm>
            <a:off x="457200" y="1524000"/>
            <a:ext cx="8229600" cy="4953000"/>
          </a:xfrm>
        </p:spPr>
        <p:txBody>
          <a:bodyPr>
            <a:normAutofit/>
          </a:bodyPr>
          <a:lstStyle/>
          <a:p>
            <a:r>
              <a:rPr lang="en-US" dirty="0" smtClean="0"/>
              <a:t>Appellant: </a:t>
            </a:r>
            <a:r>
              <a:rPr lang="en-US" dirty="0" smtClean="0">
                <a:solidFill>
                  <a:schemeClr val="tx1">
                    <a:lumMod val="95000"/>
                    <a:lumOff val="5000"/>
                  </a:schemeClr>
                </a:solidFill>
              </a:rPr>
              <a:t>Reliance Infra Limited</a:t>
            </a:r>
          </a:p>
          <a:p>
            <a:r>
              <a:rPr lang="en-US" dirty="0" smtClean="0"/>
              <a:t>Respondent: Maharashtra Commission </a:t>
            </a:r>
          </a:p>
          <a:p>
            <a:r>
              <a:rPr lang="en-US" dirty="0" smtClean="0"/>
              <a:t>Date of Judgment: 14.11.2013</a:t>
            </a:r>
          </a:p>
          <a:p>
            <a:r>
              <a:rPr lang="en-US" dirty="0" smtClean="0"/>
              <a:t>Bench: 	</a:t>
            </a:r>
            <a:r>
              <a:rPr lang="en-US" dirty="0" err="1" smtClean="0"/>
              <a:t>Karpaga</a:t>
            </a:r>
            <a:r>
              <a:rPr lang="en-US" dirty="0" smtClean="0"/>
              <a:t> </a:t>
            </a:r>
            <a:r>
              <a:rPr lang="en-US" dirty="0" err="1" smtClean="0"/>
              <a:t>Vinayagam</a:t>
            </a:r>
            <a:endParaRPr lang="en-US" dirty="0" smtClean="0"/>
          </a:p>
          <a:p>
            <a:pPr>
              <a:buNone/>
            </a:pPr>
            <a:r>
              <a:rPr lang="en-US" dirty="0" smtClean="0"/>
              <a:t>			V J </a:t>
            </a:r>
            <a:r>
              <a:rPr lang="en-US" dirty="0" err="1" smtClean="0"/>
              <a:t>Talwar</a:t>
            </a:r>
            <a:r>
              <a:rPr lang="en-US" dirty="0" smtClean="0"/>
              <a:t>, Technical Member</a:t>
            </a:r>
          </a:p>
          <a:p>
            <a:pPr>
              <a:buNone/>
            </a:pPr>
            <a:r>
              <a:rPr lang="en-US" dirty="0" smtClean="0"/>
              <a:t>			</a:t>
            </a:r>
          </a:p>
          <a:p>
            <a:r>
              <a:rPr lang="en-US" dirty="0" smtClean="0"/>
              <a:t>Issue: Whether consumers getting supply from one licensee opted supply from other licensee (TPC) using other licensee’s system in the same area of supply (Mumbai) are liable to pay CSS.</a:t>
            </a:r>
            <a:endParaRPr lang="en-US" dirty="0"/>
          </a:p>
        </p:txBody>
      </p:sp>
      <p:sp>
        <p:nvSpPr>
          <p:cNvPr id="4" name="Date Placeholder 3"/>
          <p:cNvSpPr>
            <a:spLocks noGrp="1"/>
          </p:cNvSpPr>
          <p:nvPr>
            <p:ph type="dt" sz="half" idx="10"/>
          </p:nvPr>
        </p:nvSpPr>
        <p:spPr/>
        <p:txBody>
          <a:bodyPr/>
          <a:lstStyle/>
          <a:p>
            <a:fld id="{50F524F9-27C6-47FE-B751-B1C75EEB9777}"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98</a:t>
            </a:fld>
            <a:endParaRPr lang="en-US"/>
          </a:p>
        </p:txBody>
      </p:sp>
    </p:spTree>
    <p:extLst>
      <p:ext uri="{BB962C8B-B14F-4D97-AF65-F5344CB8AC3E}">
        <p14:creationId xmlns:p14="http://schemas.microsoft.com/office/powerpoint/2010/main" val="361944161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68362"/>
          </a:xfrm>
        </p:spPr>
        <p:txBody>
          <a:bodyPr anchor="ctr"/>
          <a:lstStyle/>
          <a:p>
            <a:r>
              <a:rPr lang="en-US" dirty="0" smtClean="0">
                <a:solidFill>
                  <a:srgbClr val="C00000"/>
                </a:solidFill>
                <a:latin typeface="Algerian" pitchFamily="82" charset="0"/>
              </a:rPr>
              <a:t>Findings</a:t>
            </a:r>
            <a:endParaRPr lang="en-US" dirty="0">
              <a:solidFill>
                <a:srgbClr val="C00000"/>
              </a:solidFill>
              <a:latin typeface="Algerian" pitchFamily="82" charset="0"/>
            </a:endParaRPr>
          </a:p>
        </p:txBody>
      </p:sp>
      <p:sp>
        <p:nvSpPr>
          <p:cNvPr id="3" name="Content Placeholder 2"/>
          <p:cNvSpPr>
            <a:spLocks noGrp="1"/>
          </p:cNvSpPr>
          <p:nvPr>
            <p:ph idx="1"/>
          </p:nvPr>
        </p:nvSpPr>
        <p:spPr>
          <a:xfrm>
            <a:off x="457200" y="1219200"/>
            <a:ext cx="8229600" cy="5254752"/>
          </a:xfrm>
        </p:spPr>
        <p:txBody>
          <a:bodyPr>
            <a:normAutofit fontScale="92500"/>
          </a:bodyPr>
          <a:lstStyle/>
          <a:p>
            <a:r>
              <a:rPr lang="en-US" dirty="0" smtClean="0"/>
              <a:t>No doubt, the Cross Subsidy Surcharge is a compensatory charge. When a subsidizing consumer takes supply from any other source by seeking Open Access, the amount of cross subsidy it was paying to the licensee would also be lost. This would put burden on remaining consumers particularly the subsidized consumers. In order to mitigate the loss of cross subsidy, the legislature has introduced the concept of Cross Subsidy Surcharge. </a:t>
            </a:r>
          </a:p>
          <a:p>
            <a:r>
              <a:rPr lang="en-US" dirty="0" smtClean="0">
                <a:solidFill>
                  <a:srgbClr val="002060"/>
                </a:solidFill>
              </a:rPr>
              <a:t>The rational provided in the findings that but for the Open Access the consumers would have taken the quantum of power from the licensee and in the result, the consumer would have paid tariff applicable for such supply which would include an element of cross subsidy of certain other categories of consumers </a:t>
            </a:r>
            <a:r>
              <a:rPr lang="en-US" dirty="0" smtClean="0">
                <a:solidFill>
                  <a:srgbClr val="C00000"/>
                </a:solidFill>
              </a:rPr>
              <a:t>would not be applicable to situation having more than one licensee. </a:t>
            </a:r>
          </a:p>
          <a:p>
            <a:endParaRPr lang="en-US" dirty="0"/>
          </a:p>
        </p:txBody>
      </p:sp>
      <p:sp>
        <p:nvSpPr>
          <p:cNvPr id="4" name="Date Placeholder 3"/>
          <p:cNvSpPr>
            <a:spLocks noGrp="1"/>
          </p:cNvSpPr>
          <p:nvPr>
            <p:ph type="dt" sz="half" idx="10"/>
          </p:nvPr>
        </p:nvSpPr>
        <p:spPr/>
        <p:txBody>
          <a:bodyPr/>
          <a:lstStyle/>
          <a:p>
            <a:fld id="{805B50D7-7A26-4F70-98E0-C1DEEB05807C}" type="datetime1">
              <a:rPr lang="en-US" smtClean="0"/>
              <a:pPr/>
              <a:t>1/11/2017</a:t>
            </a:fld>
            <a:endParaRPr lang="en-US"/>
          </a:p>
        </p:txBody>
      </p:sp>
      <p:sp>
        <p:nvSpPr>
          <p:cNvPr id="5" name="Slide Number Placeholder 4"/>
          <p:cNvSpPr>
            <a:spLocks noGrp="1"/>
          </p:cNvSpPr>
          <p:nvPr>
            <p:ph type="sldNum" sz="quarter" idx="12"/>
          </p:nvPr>
        </p:nvSpPr>
        <p:spPr/>
        <p:txBody>
          <a:bodyPr/>
          <a:lstStyle/>
          <a:p>
            <a:fld id="{5C72BA08-6AAD-4F0E-8D4B-37B16535902A}" type="slidenum">
              <a:rPr lang="en-US" smtClean="0"/>
              <a:pPr/>
              <a:t>99</a:t>
            </a:fld>
            <a:endParaRPr lang="en-US"/>
          </a:p>
        </p:txBody>
      </p:sp>
    </p:spTree>
    <p:extLst>
      <p:ext uri="{BB962C8B-B14F-4D97-AF65-F5344CB8AC3E}">
        <p14:creationId xmlns:p14="http://schemas.microsoft.com/office/powerpoint/2010/main" val="415283120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larity">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5590</TotalTime>
  <Words>24411</Words>
  <Application>Microsoft Office PowerPoint</Application>
  <PresentationFormat>On-screen Show (4:3)</PresentationFormat>
  <Paragraphs>1421</Paragraphs>
  <Slides>229</Slides>
  <Notes>2</Notes>
  <HiddenSlides>96</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229</vt:i4>
      </vt:variant>
    </vt:vector>
  </HeadingPairs>
  <TitlesOfParts>
    <vt:vector size="231" baseType="lpstr">
      <vt:lpstr>Clarity</vt:lpstr>
      <vt:lpstr>Packager Shell Object</vt:lpstr>
      <vt:lpstr>Important  orders of regulatory commissions, Judgments of Appellate Tribunal and Supreme Court  13 January, 2017 NPTI, Faridabad</vt:lpstr>
      <vt:lpstr>Layout of this Presentation</vt:lpstr>
      <vt:lpstr>PowerPoint Presentation</vt:lpstr>
      <vt:lpstr>PowerPoint Presentation</vt:lpstr>
      <vt:lpstr>Appeal No. 39 of 2011</vt:lpstr>
      <vt:lpstr>Observations of APTEL</vt:lpstr>
      <vt:lpstr>Appeal No. 246 of 2012</vt:lpstr>
      <vt:lpstr>Issues framed by APTEL</vt:lpstr>
      <vt:lpstr>Findings of the APTEL</vt:lpstr>
      <vt:lpstr>Findings of the APTEL</vt:lpstr>
      <vt:lpstr>Findings of the APTEL</vt:lpstr>
      <vt:lpstr>OP1 of 2011</vt:lpstr>
      <vt:lpstr>OP1 of 2011</vt:lpstr>
      <vt:lpstr>Directions </vt:lpstr>
      <vt:lpstr>Directions</vt:lpstr>
      <vt:lpstr>Appeal No. 131 of 2011</vt:lpstr>
      <vt:lpstr>Contentions of the Appellant</vt:lpstr>
      <vt:lpstr>Observations of APTEL</vt:lpstr>
      <vt:lpstr>Appeal no. 27 of 2007</vt:lpstr>
      <vt:lpstr>Observations and Ratio </vt:lpstr>
      <vt:lpstr>Appeal no. 265 of 2006</vt:lpstr>
      <vt:lpstr>Observation and Ratio</vt:lpstr>
      <vt:lpstr>Appeal no. 134 of 2010</vt:lpstr>
      <vt:lpstr>Usage of Depreciation explained </vt:lpstr>
      <vt:lpstr>Usage of Depreciation explained </vt:lpstr>
      <vt:lpstr>Treatment of Depreciation  </vt:lpstr>
      <vt:lpstr>Appeal no. 102 of 2011</vt:lpstr>
      <vt:lpstr>Observations</vt:lpstr>
      <vt:lpstr>Appeal no. 61of 2012</vt:lpstr>
      <vt:lpstr>Ratio</vt:lpstr>
      <vt:lpstr>PowerPoint Presentation</vt:lpstr>
      <vt:lpstr>Appeal no. 40 of 2011</vt:lpstr>
      <vt:lpstr>Appellant’s claim</vt:lpstr>
      <vt:lpstr>Observations</vt:lpstr>
      <vt:lpstr>Observations and ratio</vt:lpstr>
      <vt:lpstr>Appeal no. 160 of 2013 and Batch</vt:lpstr>
      <vt:lpstr>Facts</vt:lpstr>
      <vt:lpstr>Commission’s Regulations related to interest on loans</vt:lpstr>
      <vt:lpstr>Commission’s observations</vt:lpstr>
      <vt:lpstr>Commission’s observations</vt:lpstr>
      <vt:lpstr>Appellate Tribunal’s findings </vt:lpstr>
      <vt:lpstr>Appellate Tribunal’s findings </vt:lpstr>
      <vt:lpstr>PowerPoint Presentation</vt:lpstr>
      <vt:lpstr>Appeal no. 21 of 2010</vt:lpstr>
      <vt:lpstr>Crux of Contentions of the Parties</vt:lpstr>
      <vt:lpstr>Whether the issue was generic or specific?</vt:lpstr>
      <vt:lpstr>Observations</vt:lpstr>
      <vt:lpstr>PowerPoint Presentation</vt:lpstr>
      <vt:lpstr>Appeal no. 61 of 2012</vt:lpstr>
      <vt:lpstr>Observations and Ratio</vt:lpstr>
      <vt:lpstr>PowerPoint Presentation</vt:lpstr>
      <vt:lpstr>PowerPoint Presentation</vt:lpstr>
      <vt:lpstr>Appeal No.251 of 2006 –  Reliance Energy Ltd Vs MERC</vt:lpstr>
      <vt:lpstr>PowerPoint Presentation</vt:lpstr>
      <vt:lpstr>PowerPoint Presentation</vt:lpstr>
      <vt:lpstr>Appeal no. 75 of 2011</vt:lpstr>
      <vt:lpstr>Issues framed by APTEL</vt:lpstr>
      <vt:lpstr>Article 287 discussed</vt:lpstr>
      <vt:lpstr>Whether being a public utility railways is entitled for concessional tariff</vt:lpstr>
      <vt:lpstr>On Drawal of power on own network at EHT </vt:lpstr>
      <vt:lpstr>On Drawal of power on own network at EHT </vt:lpstr>
      <vt:lpstr>Appeal no. 110 of 2009</vt:lpstr>
      <vt:lpstr>Observations</vt:lpstr>
      <vt:lpstr>Observations</vt:lpstr>
      <vt:lpstr>Observations and ratio</vt:lpstr>
      <vt:lpstr>Appeal no. 39 of 2012</vt:lpstr>
      <vt:lpstr>Facts and question before the Aptel</vt:lpstr>
      <vt:lpstr>Section 62(3) explained</vt:lpstr>
      <vt:lpstr>Categorization of consumers explained</vt:lpstr>
      <vt:lpstr>Categorization of consumers explained</vt:lpstr>
      <vt:lpstr>Categorization of consumers explained</vt:lpstr>
      <vt:lpstr>Purpose of supply explained</vt:lpstr>
      <vt:lpstr>Appellant’s submissions</vt:lpstr>
      <vt:lpstr>Observations and reasons</vt:lpstr>
      <vt:lpstr>Differentiating Government institutions from private institutions.</vt:lpstr>
      <vt:lpstr>Ratio</vt:lpstr>
      <vt:lpstr>Appeal no. 323 of 2013 </vt:lpstr>
      <vt:lpstr>Observations and Ratio</vt:lpstr>
      <vt:lpstr>PowerPoint Presentation</vt:lpstr>
      <vt:lpstr>Statutory Provisions</vt:lpstr>
      <vt:lpstr>Appeal no. 169 of 2006</vt:lpstr>
      <vt:lpstr>Observations and directions</vt:lpstr>
      <vt:lpstr>Appeal no. 119 of 2009</vt:lpstr>
      <vt:lpstr>Ratio</vt:lpstr>
      <vt:lpstr>Appeal no. 200 of 2011</vt:lpstr>
      <vt:lpstr>Facts</vt:lpstr>
      <vt:lpstr>Observations and decision</vt:lpstr>
      <vt:lpstr>Appeal no. 103 of 2012</vt:lpstr>
      <vt:lpstr>Appellant’s Contentions</vt:lpstr>
      <vt:lpstr>Appellate Tribunal’s Findings</vt:lpstr>
      <vt:lpstr>Appellate Tribunal’s Findings</vt:lpstr>
      <vt:lpstr>Appellate Tribunal’s Findings</vt:lpstr>
      <vt:lpstr>Appellate Tribunal’s Findings </vt:lpstr>
      <vt:lpstr>Appeal no. 132 of 2011</vt:lpstr>
      <vt:lpstr>Findings</vt:lpstr>
      <vt:lpstr>Findings</vt:lpstr>
      <vt:lpstr>Findings</vt:lpstr>
      <vt:lpstr>Appeal no. 140 of 2011</vt:lpstr>
      <vt:lpstr>Findings</vt:lpstr>
      <vt:lpstr>Findings</vt:lpstr>
      <vt:lpstr>Appeal no. 178 of 2011</vt:lpstr>
      <vt:lpstr>Findings</vt:lpstr>
      <vt:lpstr>Findings</vt:lpstr>
      <vt:lpstr>Findings</vt:lpstr>
      <vt:lpstr>Supreme Court Judgments Laying some Important Principles  </vt:lpstr>
      <vt:lpstr>Binding Nature of Directions of Superior Court.</vt:lpstr>
      <vt:lpstr>Binding Nature of Directions of Superior Court.</vt:lpstr>
      <vt:lpstr>Binding Nature of Directions of Superior Court.</vt:lpstr>
      <vt:lpstr>Expressio Unius Est Exclusio Alterious</vt:lpstr>
      <vt:lpstr>Expressio Unius Est Exclusio Alterious</vt:lpstr>
      <vt:lpstr>Expressio Unius Est Exclusio Alterious</vt:lpstr>
      <vt:lpstr>Binding Nature of Precedents</vt:lpstr>
      <vt:lpstr>Binding Nature of Precedents</vt:lpstr>
      <vt:lpstr>Binding Nature of Precedents</vt:lpstr>
      <vt:lpstr>Binding Nature of Precedents</vt:lpstr>
      <vt:lpstr>Binding Nature of Precedents</vt:lpstr>
      <vt:lpstr>Binding Nature of Precedents</vt:lpstr>
      <vt:lpstr>Binding Nature of Precedents</vt:lpstr>
      <vt:lpstr>Binding Nature of Precedents</vt:lpstr>
      <vt:lpstr>Binding Nature of Precedents</vt:lpstr>
      <vt:lpstr>Binding Nature of Precedents</vt:lpstr>
      <vt:lpstr>Term Regulation Explained</vt:lpstr>
      <vt:lpstr>Term Regulation Explained</vt:lpstr>
      <vt:lpstr>Interpretation of Statute</vt:lpstr>
      <vt:lpstr>Interpretation of Statute</vt:lpstr>
      <vt:lpstr>Interpretation of Statute</vt:lpstr>
      <vt:lpstr>Interpretation of Statute</vt:lpstr>
      <vt:lpstr>Interpretation of Statute</vt:lpstr>
      <vt:lpstr>Interpretation of Statute</vt:lpstr>
      <vt:lpstr>Interpretation of Statute</vt:lpstr>
      <vt:lpstr>Orders of judicial body to be a speaking order.</vt:lpstr>
      <vt:lpstr>Regulations</vt:lpstr>
      <vt:lpstr>Procedures are handmaids of justice.</vt:lpstr>
      <vt:lpstr>Procedures are handmaids of justice.</vt:lpstr>
      <vt:lpstr>Procedures are handmaids of justice.</vt:lpstr>
      <vt:lpstr>Miscellaneous</vt:lpstr>
      <vt:lpstr>Miscellaneous</vt:lpstr>
      <vt:lpstr>Important Judgment of Supreme Court On Electricity Matters</vt:lpstr>
      <vt:lpstr>PowerPoint Presentation</vt:lpstr>
      <vt:lpstr>Facts</vt:lpstr>
      <vt:lpstr>QUESTIONS OF LAW</vt:lpstr>
      <vt:lpstr>Whether capping of trading margins could be done by the CERC by making a Regulation in that regard under Section 178 of the 2003 Act?</vt:lpstr>
      <vt:lpstr>Whether capping of trading margins could be done by the CERC by making a Regulation in that regard under Section 178 of the 2003 Act?</vt:lpstr>
      <vt:lpstr>Whether capping of trading margins could be done by the CERC by making a Regulation in that regard under Section 178 of the 2003 Act?</vt:lpstr>
      <vt:lpstr>Whether capping of trading margins could be done by the CERC by making a Regulation in that regard under Section 178 of the 2003 Act?</vt:lpstr>
      <vt:lpstr>Whether capping of trading margins could be done by the CERC by making a Regulation in that regard under Section 178 of the 2003 Act?</vt:lpstr>
      <vt:lpstr>Whether capping of trading margins could be done by the CERC by making a Regulation in that regard under Section 178 of the 2003 Act?</vt:lpstr>
      <vt:lpstr>Whether capping of trading margins could be done by the CERC by making a Regulation in that regard under Section 178 of the 2003 Act?</vt:lpstr>
      <vt:lpstr>Whether capping of trading margins could be done by the CERC by making a Regulation in that regard under Section 178 of the 2003 Act?</vt:lpstr>
      <vt:lpstr>Whether the Appellate Tribunal has jurisdiction under Section 111 to examine the validity of Regulations, 2006 framed in exercise of power conferred under 2003 Act?</vt:lpstr>
      <vt:lpstr>Whether Parliament has conferred power of judicial review on the ATE under Section 121 of the 2003 Act?</vt:lpstr>
      <vt:lpstr>Decisions of the Court</vt:lpstr>
      <vt:lpstr>PowerPoint Presentation</vt:lpstr>
      <vt:lpstr>Facts</vt:lpstr>
      <vt:lpstr>Facts</vt:lpstr>
      <vt:lpstr>Court’s Observations</vt:lpstr>
      <vt:lpstr>Court’s Observations</vt:lpstr>
      <vt:lpstr>Court’s Observations</vt:lpstr>
      <vt:lpstr>Court’s decision</vt:lpstr>
      <vt:lpstr>PowerPoint Presentation</vt:lpstr>
      <vt:lpstr>Facts</vt:lpstr>
      <vt:lpstr>Facts</vt:lpstr>
      <vt:lpstr>Facts</vt:lpstr>
      <vt:lpstr>Facts</vt:lpstr>
      <vt:lpstr>Facts</vt:lpstr>
      <vt:lpstr>Facts</vt:lpstr>
      <vt:lpstr>Facts</vt:lpstr>
      <vt:lpstr>Facts</vt:lpstr>
      <vt:lpstr>APTEL’s Observations and Directions</vt:lpstr>
      <vt:lpstr>APTEL’s Observations and Directions</vt:lpstr>
      <vt:lpstr>APTEL’s Observations and Directions</vt:lpstr>
      <vt:lpstr>Supreme Court’s PRELIMINARY OBSERVATIONS</vt:lpstr>
      <vt:lpstr>Supreme Court’s PRELIMINARY OBSERVATIONS</vt:lpstr>
      <vt:lpstr>Supreme Court’s Observations</vt:lpstr>
      <vt:lpstr>Supreme Court’s Observations</vt:lpstr>
      <vt:lpstr>Supreme Court’s Observations</vt:lpstr>
      <vt:lpstr>SUPPLY - CONTEXTUAL MEANING</vt:lpstr>
      <vt:lpstr>SUPPLY - CONTEXTUAL MEANING</vt:lpstr>
      <vt:lpstr>SUPPLY - CONTEXTUAL MEANING</vt:lpstr>
      <vt:lpstr>SUPPLY - CONTEXTUAL MEANING</vt:lpstr>
      <vt:lpstr>SUPPLY - CONTEXTUAL MEANING</vt:lpstr>
      <vt:lpstr>CONCLUSION</vt:lpstr>
      <vt:lpstr>PowerPoint Presentation</vt:lpstr>
      <vt:lpstr>The Question and brief Facts</vt:lpstr>
      <vt:lpstr>The Tribunal</vt:lpstr>
      <vt:lpstr>Findings of the Tribunal</vt:lpstr>
      <vt:lpstr>Findings of the Tribunal</vt:lpstr>
      <vt:lpstr>Ratio of APTEL’s Judgment</vt:lpstr>
      <vt:lpstr>Supreme Court’s Findings</vt:lpstr>
      <vt:lpstr>Supreme Court’s Findings</vt:lpstr>
      <vt:lpstr>Supreme Court’s ruling</vt:lpstr>
      <vt:lpstr>Supreme Court’s ruling</vt:lpstr>
      <vt:lpstr>PowerPoint Presentation</vt:lpstr>
      <vt:lpstr>Basic Facts</vt:lpstr>
      <vt:lpstr>Before the Commission</vt:lpstr>
      <vt:lpstr>Before the Commission</vt:lpstr>
      <vt:lpstr>Appeal Before The Tribunal</vt:lpstr>
      <vt:lpstr>On Jurisdiction of the Commission</vt:lpstr>
      <vt:lpstr>TPC being Deemed Licensee </vt:lpstr>
      <vt:lpstr>TPC being Deemed Licensee </vt:lpstr>
      <vt:lpstr>TPC being Deemed Licensee </vt:lpstr>
      <vt:lpstr>Issues before the Supreme Court</vt:lpstr>
      <vt:lpstr>BEST’s main Contentions</vt:lpstr>
      <vt:lpstr>TPC’s main Contentions</vt:lpstr>
      <vt:lpstr>TPC’s main Contentions</vt:lpstr>
      <vt:lpstr>TPC’s main Contentions</vt:lpstr>
      <vt:lpstr>Supreme Court’s ruling</vt:lpstr>
      <vt:lpstr>Supreme Court’s ruling</vt:lpstr>
      <vt:lpstr>Supreme Court’s ruling</vt:lpstr>
      <vt:lpstr>PowerPoint Presentation</vt:lpstr>
      <vt:lpstr>The Case</vt:lpstr>
      <vt:lpstr>Findings of The Tribunal</vt:lpstr>
      <vt:lpstr>Findings of The Tribunal</vt:lpstr>
      <vt:lpstr>Contentions of the Appellant</vt:lpstr>
      <vt:lpstr>Contentions of the Respondents</vt:lpstr>
      <vt:lpstr>Contentions of the Respondents</vt:lpstr>
      <vt:lpstr>Question before the Supreme Court</vt:lpstr>
      <vt:lpstr>CSS: Its Rationale</vt:lpstr>
      <vt:lpstr>CSS: Its Rationale</vt:lpstr>
      <vt:lpstr>Application of the CSS Principle</vt:lpstr>
      <vt:lpstr>Nature of the line supplying power to Appellant</vt:lpstr>
      <vt:lpstr>Appellant deemed distribution Licensee?</vt:lpstr>
      <vt:lpstr>Ratios of the case</vt:lpstr>
      <vt:lpstr>PowerPoint Presentation</vt:lpstr>
      <vt:lpstr>Facts</vt:lpstr>
      <vt:lpstr>Tribunal’s Findings</vt:lpstr>
      <vt:lpstr>Supreme Court’s Ruling</vt:lpstr>
      <vt:lpstr>Supreme Court’s Ruling</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Dell</dc:creator>
  <cp:lastModifiedBy>Prafulla Varhade</cp:lastModifiedBy>
  <cp:revision>296</cp:revision>
  <dcterms:created xsi:type="dcterms:W3CDTF">2014-09-02T09:40:58Z</dcterms:created>
  <dcterms:modified xsi:type="dcterms:W3CDTF">2017-01-11T11:23:44Z</dcterms:modified>
</cp:coreProperties>
</file>