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40" d="100"/>
          <a:sy n="40" d="100"/>
        </p:scale>
        <p:origin x="-72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2/24/2014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2/24/2014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2/24/2014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2/24/2014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2/24/2014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2/24/2014</a:t>
            </a:fld>
            <a:endParaRPr lang="en-US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2/24/2014</a:t>
            </a:fld>
            <a:endParaRPr lang="en-US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2/24/2014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62000" y="2362200"/>
            <a:ext cx="7620000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latin typeface="Arial" pitchFamily="34" charset="0"/>
                <a:cs typeface="Arial" pitchFamily="34" charset="0"/>
              </a:rPr>
              <a:t>Protection of Consumers’ Interests</a:t>
            </a:r>
          </a:p>
          <a:p>
            <a:pPr algn="ctr"/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algn="ctr"/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algn="ctr"/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2800" dirty="0" smtClean="0">
                <a:latin typeface="Arial" pitchFamily="34" charset="0"/>
                <a:cs typeface="Arial" pitchFamily="34" charset="0"/>
              </a:rPr>
              <a:t>A Perspective in the context of </a:t>
            </a:r>
          </a:p>
          <a:p>
            <a:pPr algn="ctr"/>
            <a:r>
              <a:rPr lang="en-US" sz="2800" dirty="0" smtClean="0">
                <a:latin typeface="Arial" pitchFamily="34" charset="0"/>
                <a:cs typeface="Arial" pitchFamily="34" charset="0"/>
              </a:rPr>
              <a:t>Electricity Act, 2003</a:t>
            </a:r>
            <a:endParaRPr lang="en-IN" sz="2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33400" y="685800"/>
            <a:ext cx="8229600" cy="587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latin typeface="Arial" pitchFamily="34" charset="0"/>
                <a:cs typeface="Arial" pitchFamily="34" charset="0"/>
              </a:rPr>
              <a:t>Specific Provisions Relating to Consumers</a:t>
            </a:r>
          </a:p>
          <a:p>
            <a:pPr algn="ctr"/>
            <a:r>
              <a:rPr lang="en-US" sz="2800" b="1" dirty="0" smtClean="0">
                <a:latin typeface="Arial" pitchFamily="34" charset="0"/>
                <a:cs typeface="Arial" pitchFamily="34" charset="0"/>
              </a:rPr>
              <a:t> in the Electricity Act, 2003.</a:t>
            </a:r>
          </a:p>
          <a:p>
            <a:pPr algn="just"/>
            <a:endParaRPr lang="en-US" sz="2600" b="1" dirty="0" smtClean="0">
              <a:latin typeface="Arial" pitchFamily="34" charset="0"/>
              <a:cs typeface="Arial" pitchFamily="34" charset="0"/>
            </a:endParaRPr>
          </a:p>
          <a:p>
            <a:pPr algn="just">
              <a:buClr>
                <a:schemeClr val="tx1"/>
              </a:buClr>
              <a:buSzPct val="130000"/>
              <a:buFont typeface="Arial" pitchFamily="34" charset="0"/>
              <a:buChar char="•"/>
            </a:pPr>
            <a:r>
              <a:rPr lang="en-US" sz="2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Preamble of the Act  -	Protecting Interests of Consumers.</a:t>
            </a:r>
          </a:p>
          <a:p>
            <a:pPr algn="just">
              <a:buClr>
                <a:schemeClr val="tx1"/>
              </a:buClr>
              <a:buSzPct val="130000"/>
            </a:pPr>
            <a:endParaRPr lang="en-US" b="1" dirty="0" smtClean="0">
              <a:latin typeface="Arial" pitchFamily="34" charset="0"/>
              <a:cs typeface="Arial" pitchFamily="34" charset="0"/>
            </a:endParaRPr>
          </a:p>
          <a:p>
            <a:pPr algn="just">
              <a:buClr>
                <a:schemeClr val="tx1"/>
              </a:buClr>
              <a:buSzPct val="130000"/>
              <a:buFont typeface="Arial" pitchFamily="34" charset="0"/>
              <a:buChar char="•"/>
            </a:pPr>
            <a:r>
              <a:rPr lang="en-US" sz="2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Section 42   	         -	Provides, Inter alia, Establishment of  CGRF for </a:t>
            </a:r>
          </a:p>
          <a:p>
            <a:pPr algn="just">
              <a:buClr>
                <a:schemeClr val="tx1"/>
              </a:buClr>
              <a:buSzPct val="130000"/>
            </a:pPr>
            <a:r>
              <a:rPr lang="en-US" sz="2600" b="1" dirty="0" smtClean="0">
                <a:latin typeface="Arial" pitchFamily="34" charset="0"/>
                <a:cs typeface="Arial" pitchFamily="34" charset="0"/>
              </a:rPr>
              <a:t>			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settling consumers’ grievances.</a:t>
            </a:r>
          </a:p>
          <a:p>
            <a:pPr algn="just">
              <a:buClr>
                <a:schemeClr val="tx1"/>
              </a:buClr>
              <a:buSzPct val="130000"/>
            </a:pPr>
            <a:r>
              <a:rPr lang="en-US" sz="2600" b="1" dirty="0" smtClean="0">
                <a:latin typeface="Arial" pitchFamily="34" charset="0"/>
                <a:cs typeface="Arial" pitchFamily="34" charset="0"/>
              </a:rPr>
              <a:t>		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        -	Also  provides for a channel of Appeal to the 			Ombudsman in the event of  non –redressal of 			grievances at CGRF level.</a:t>
            </a:r>
          </a:p>
          <a:p>
            <a:pPr algn="just">
              <a:buClr>
                <a:schemeClr val="tx1"/>
              </a:buClr>
              <a:buSzPct val="130000"/>
            </a:pPr>
            <a:endParaRPr lang="en-US" b="1" dirty="0" smtClean="0">
              <a:latin typeface="Arial" pitchFamily="34" charset="0"/>
              <a:cs typeface="Arial" pitchFamily="34" charset="0"/>
            </a:endParaRPr>
          </a:p>
          <a:p>
            <a:pPr algn="just">
              <a:buClr>
                <a:schemeClr val="tx1"/>
              </a:buClr>
              <a:buSzPct val="130000"/>
              <a:buFont typeface="Arial" pitchFamily="34" charset="0"/>
              <a:buChar char="•"/>
            </a:pPr>
            <a:r>
              <a:rPr lang="en-US" sz="2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Section 43 	        -	Universal service obligation .</a:t>
            </a:r>
          </a:p>
          <a:p>
            <a:pPr algn="just">
              <a:buClr>
                <a:schemeClr val="tx1"/>
              </a:buClr>
              <a:buSzPct val="130000"/>
            </a:pPr>
            <a:r>
              <a:rPr lang="en-US" b="1" dirty="0" smtClean="0">
                <a:latin typeface="Arial" pitchFamily="34" charset="0"/>
                <a:cs typeface="Arial" pitchFamily="34" charset="0"/>
              </a:rPr>
              <a:t>		        -	Licensee to provide connection to consumers 			within a stipulated period of time.</a:t>
            </a:r>
          </a:p>
          <a:p>
            <a:pPr algn="just">
              <a:buClr>
                <a:schemeClr val="tx1"/>
              </a:buClr>
              <a:buSzPct val="130000"/>
            </a:pPr>
            <a:r>
              <a:rPr lang="en-US" b="1" dirty="0" smtClean="0">
                <a:latin typeface="Arial" pitchFamily="34" charset="0"/>
                <a:cs typeface="Arial" pitchFamily="34" charset="0"/>
              </a:rPr>
              <a:t>		        -	Failing to do so, licensee liable for paying 			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penalty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.</a:t>
            </a:r>
            <a:endParaRPr lang="en-US" b="1" dirty="0" smtClean="0">
              <a:latin typeface="Arial" pitchFamily="34" charset="0"/>
              <a:cs typeface="Arial" pitchFamily="34" charset="0"/>
            </a:endParaRPr>
          </a:p>
          <a:p>
            <a:endParaRPr lang="en-IN" sz="20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762000"/>
            <a:ext cx="7924800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pitchFamily="34" charset="0"/>
                <a:cs typeface="Arial" pitchFamily="34" charset="0"/>
              </a:rPr>
              <a:t>Specific Provisions…</a:t>
            </a:r>
          </a:p>
          <a:p>
            <a:endParaRPr lang="en-US" sz="2800" dirty="0" smtClean="0">
              <a:latin typeface="Arial" pitchFamily="34" charset="0"/>
              <a:cs typeface="Arial" pitchFamily="34" charset="0"/>
            </a:endParaRPr>
          </a:p>
          <a:p>
            <a:pPr>
              <a:buSzPct val="140000"/>
              <a:buFont typeface="Arial" pitchFamily="34" charset="0"/>
              <a:buChar char="•"/>
              <a:tabLst>
                <a:tab pos="1976438" algn="l"/>
                <a:tab pos="2419350" algn="l"/>
              </a:tabLst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Section 55 	-	Supply through a correct meter.</a:t>
            </a:r>
          </a:p>
          <a:p>
            <a:pPr>
              <a:buSzPct val="140000"/>
              <a:tabLst>
                <a:tab pos="1976438" algn="l"/>
                <a:tab pos="2419350" algn="l"/>
              </a:tabLst>
            </a:pPr>
            <a:endParaRPr lang="en-US" b="1" dirty="0" smtClean="0">
              <a:latin typeface="Arial" pitchFamily="34" charset="0"/>
              <a:cs typeface="Arial" pitchFamily="34" charset="0"/>
            </a:endParaRPr>
          </a:p>
          <a:p>
            <a:pPr algn="just">
              <a:buSzPct val="140000"/>
              <a:buFont typeface="Arial" pitchFamily="34" charset="0"/>
              <a:buChar char="•"/>
              <a:tabLst>
                <a:tab pos="1976438" algn="l"/>
                <a:tab pos="2419350" algn="l"/>
              </a:tabLst>
            </a:pPr>
            <a:r>
              <a:rPr lang="en-US" b="1" dirty="0" smtClean="0">
                <a:latin typeface="Arial" pitchFamily="34" charset="0"/>
                <a:cs typeface="Arial" pitchFamily="34" charset="0"/>
              </a:rPr>
              <a:t> Section 56	-	No sum due from a consumer recoverable after a 		period of two years.</a:t>
            </a:r>
          </a:p>
          <a:p>
            <a:pPr>
              <a:buSzPct val="140000"/>
              <a:buFont typeface="Arial" pitchFamily="34" charset="0"/>
              <a:buChar char="•"/>
              <a:tabLst>
                <a:tab pos="1976438" algn="l"/>
                <a:tab pos="2419350" algn="l"/>
              </a:tabLst>
            </a:pPr>
            <a:endParaRPr lang="en-US" b="1" dirty="0" smtClean="0">
              <a:latin typeface="Arial" pitchFamily="34" charset="0"/>
              <a:cs typeface="Arial" pitchFamily="34" charset="0"/>
            </a:endParaRPr>
          </a:p>
          <a:p>
            <a:pPr algn="just">
              <a:buSzPct val="140000"/>
              <a:tabLst>
                <a:tab pos="1976438" algn="l"/>
                <a:tab pos="2419350" algn="l"/>
              </a:tabLst>
            </a:pPr>
            <a:r>
              <a:rPr lang="en-US" b="1" dirty="0" smtClean="0">
                <a:latin typeface="Arial" pitchFamily="34" charset="0"/>
                <a:cs typeface="Arial" pitchFamily="34" charset="0"/>
              </a:rPr>
              <a:t>	-	Unless such a sum shown as arrears 			continuously from the date such sum became 		first due.</a:t>
            </a:r>
          </a:p>
          <a:p>
            <a:pPr algn="just">
              <a:buSzPct val="140000"/>
              <a:tabLst>
                <a:tab pos="1976438" algn="l"/>
                <a:tab pos="2419350" algn="l"/>
              </a:tabLst>
            </a:pPr>
            <a:endParaRPr lang="en-US" b="1" dirty="0" smtClean="0">
              <a:latin typeface="Arial" pitchFamily="34" charset="0"/>
              <a:cs typeface="Arial" pitchFamily="34" charset="0"/>
            </a:endParaRPr>
          </a:p>
          <a:p>
            <a:pPr algn="just">
              <a:buSzPct val="140000"/>
              <a:buFont typeface="Arial" pitchFamily="34" charset="0"/>
              <a:buChar char="•"/>
              <a:tabLst>
                <a:tab pos="1976438" algn="l"/>
                <a:tab pos="2419350" algn="l"/>
              </a:tabLst>
            </a:pPr>
            <a:r>
              <a:rPr lang="en-US" b="1" dirty="0" smtClean="0">
                <a:latin typeface="Arial" pitchFamily="34" charset="0"/>
                <a:cs typeface="Arial" pitchFamily="34" charset="0"/>
              </a:rPr>
              <a:t> Section 57	-	Provides the appropriate Commission to frame 		Regulations on Standards of Performance (SOP) 		to be followed by Licensee.</a:t>
            </a:r>
          </a:p>
          <a:p>
            <a:pPr algn="just">
              <a:buSzPct val="140000"/>
              <a:tabLst>
                <a:tab pos="1976438" algn="l"/>
                <a:tab pos="2419350" algn="l"/>
              </a:tabLst>
            </a:pPr>
            <a:endParaRPr lang="en-US" b="1" dirty="0" smtClean="0">
              <a:latin typeface="Arial" pitchFamily="34" charset="0"/>
              <a:cs typeface="Arial" pitchFamily="34" charset="0"/>
            </a:endParaRPr>
          </a:p>
          <a:p>
            <a:pPr algn="just">
              <a:buSzPct val="140000"/>
              <a:tabLst>
                <a:tab pos="1976438" algn="l"/>
                <a:tab pos="2419350" algn="l"/>
              </a:tabLst>
            </a:pPr>
            <a:r>
              <a:rPr lang="en-US" b="1" dirty="0" smtClean="0">
                <a:latin typeface="Arial" pitchFamily="34" charset="0"/>
                <a:cs typeface="Arial" pitchFamily="34" charset="0"/>
              </a:rPr>
              <a:t>	-	Failing which Licensee liable to pay  			compensation to consumer.</a:t>
            </a:r>
          </a:p>
          <a:p>
            <a:pPr algn="just">
              <a:buSzPct val="140000"/>
              <a:tabLst>
                <a:tab pos="1976438" algn="l"/>
                <a:tab pos="2419350" algn="l"/>
              </a:tabLst>
            </a:pPr>
            <a:endParaRPr lang="en-US" b="1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5800" y="609600"/>
            <a:ext cx="7924800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pitchFamily="34" charset="0"/>
                <a:cs typeface="Arial" pitchFamily="34" charset="0"/>
              </a:rPr>
              <a:t>Specific Provisions…..</a:t>
            </a:r>
          </a:p>
          <a:p>
            <a:endParaRPr lang="en-US" sz="2800" dirty="0" smtClean="0">
              <a:latin typeface="Arial" pitchFamily="34" charset="0"/>
              <a:cs typeface="Arial" pitchFamily="34" charset="0"/>
            </a:endParaRPr>
          </a:p>
          <a:p>
            <a:pPr algn="just">
              <a:buSzPct val="140000"/>
              <a:buFont typeface="Arial" pitchFamily="34" charset="0"/>
              <a:buChar char="•"/>
              <a:tabLst>
                <a:tab pos="1887538" algn="l"/>
                <a:tab pos="2330450" algn="l"/>
                <a:tab pos="2684463" algn="l"/>
              </a:tabLst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Section 59	-	Provides for  monitoring of  such SOP through 		periodic reports by Licensee to the Regulatory 		Commission.</a:t>
            </a:r>
          </a:p>
          <a:p>
            <a:pPr algn="just">
              <a:buSzPct val="140000"/>
              <a:tabLst>
                <a:tab pos="1887538" algn="l"/>
                <a:tab pos="2330450" algn="l"/>
                <a:tab pos="2684463" algn="l"/>
              </a:tabLst>
            </a:pPr>
            <a:endParaRPr lang="en-US" b="1" dirty="0" smtClean="0">
              <a:latin typeface="Arial" pitchFamily="34" charset="0"/>
              <a:cs typeface="Arial" pitchFamily="34" charset="0"/>
            </a:endParaRPr>
          </a:p>
          <a:p>
            <a:pPr algn="just">
              <a:buSzPct val="140000"/>
              <a:buFont typeface="Arial" pitchFamily="34" charset="0"/>
              <a:buChar char="•"/>
              <a:tabLst>
                <a:tab pos="1887538" algn="l"/>
                <a:tab pos="2330450" algn="l"/>
                <a:tab pos="2684463" algn="l"/>
              </a:tabLst>
            </a:pPr>
            <a:r>
              <a:rPr lang="en-US" b="1" dirty="0" smtClean="0">
                <a:latin typeface="Arial" pitchFamily="34" charset="0"/>
                <a:cs typeface="Arial" pitchFamily="34" charset="0"/>
              </a:rPr>
              <a:t> Section 61 (d) &amp;(g)- Tariff Regulations to safeguard consumers’ 			Interests while ensuring recovery of cost of 			electricity in a reasonable manner, and reduction 		of cross subsidies.</a:t>
            </a:r>
          </a:p>
          <a:p>
            <a:pPr algn="just">
              <a:buSzPct val="140000"/>
              <a:tabLst>
                <a:tab pos="1887538" algn="l"/>
                <a:tab pos="2330450" algn="l"/>
                <a:tab pos="2684463" algn="l"/>
              </a:tabLst>
            </a:pPr>
            <a:endParaRPr lang="en-US" b="1" dirty="0" smtClean="0">
              <a:latin typeface="Arial" pitchFamily="34" charset="0"/>
              <a:cs typeface="Arial" pitchFamily="34" charset="0"/>
            </a:endParaRPr>
          </a:p>
          <a:p>
            <a:pPr algn="just">
              <a:buSzPct val="140000"/>
              <a:buFont typeface="Arial" pitchFamily="34" charset="0"/>
              <a:buChar char="•"/>
              <a:tabLst>
                <a:tab pos="1887538" algn="l"/>
                <a:tab pos="2330450" algn="l"/>
                <a:tab pos="2684463" algn="l"/>
              </a:tabLst>
            </a:pPr>
            <a:r>
              <a:rPr lang="en-US" b="1" dirty="0" smtClean="0">
                <a:latin typeface="Arial" pitchFamily="34" charset="0"/>
                <a:cs typeface="Arial" pitchFamily="34" charset="0"/>
              </a:rPr>
              <a:t> Section 80 (2) &amp;  -  Central/ State Advisory Committees to include 	</a:t>
            </a:r>
          </a:p>
          <a:p>
            <a:pPr algn="just">
              <a:buSzPct val="140000"/>
              <a:tabLst>
                <a:tab pos="1887538" algn="l"/>
                <a:tab pos="2330450" algn="l"/>
                <a:tab pos="2684463" algn="l"/>
              </a:tabLst>
            </a:pPr>
            <a:r>
              <a:rPr lang="en-US" b="1" dirty="0" smtClean="0">
                <a:latin typeface="Arial" pitchFamily="34" charset="0"/>
                <a:cs typeface="Arial" pitchFamily="34" charset="0"/>
              </a:rPr>
              <a:t>   Section 87 (2)	      representation of Interests of consumers.</a:t>
            </a:r>
          </a:p>
          <a:p>
            <a:pPr algn="just">
              <a:buSzPct val="140000"/>
              <a:tabLst>
                <a:tab pos="1887538" algn="l"/>
                <a:tab pos="2330450" algn="l"/>
                <a:tab pos="2684463" algn="l"/>
              </a:tabLst>
            </a:pPr>
            <a:endParaRPr lang="en-US" b="1" dirty="0" smtClean="0">
              <a:latin typeface="Arial" pitchFamily="34" charset="0"/>
              <a:cs typeface="Arial" pitchFamily="34" charset="0"/>
            </a:endParaRPr>
          </a:p>
          <a:p>
            <a:pPr algn="just">
              <a:buSzPct val="140000"/>
              <a:buFont typeface="Arial" pitchFamily="34" charset="0"/>
              <a:buChar char="•"/>
              <a:tabLst>
                <a:tab pos="1887538" algn="l"/>
                <a:tab pos="2330450" algn="l"/>
                <a:tab pos="2684463" algn="l"/>
              </a:tabLst>
            </a:pPr>
            <a:r>
              <a:rPr lang="en-US" b="1" dirty="0" smtClean="0">
                <a:latin typeface="Arial" pitchFamily="34" charset="0"/>
                <a:cs typeface="Arial" pitchFamily="34" charset="0"/>
              </a:rPr>
              <a:t>Section 94 (3)	-	Regulatory Commission may authorize any 			person, it deems fit, to represent  interests of 			consumers in its proceedings.</a:t>
            </a:r>
          </a:p>
          <a:p>
            <a:pPr algn="just">
              <a:buSzPct val="140000"/>
              <a:tabLst>
                <a:tab pos="1887538" algn="l"/>
                <a:tab pos="2330450" algn="l"/>
                <a:tab pos="2684463" algn="l"/>
              </a:tabLst>
            </a:pPr>
            <a:endParaRPr lang="en-US" b="1" dirty="0" smtClean="0">
              <a:latin typeface="Arial" pitchFamily="34" charset="0"/>
              <a:cs typeface="Arial" pitchFamily="34" charset="0"/>
            </a:endParaRPr>
          </a:p>
          <a:p>
            <a:pPr algn="just">
              <a:buSzPct val="140000"/>
              <a:tabLst>
                <a:tab pos="1887538" algn="l"/>
                <a:tab pos="2330450" algn="l"/>
                <a:tab pos="2684463" algn="l"/>
              </a:tabLst>
            </a:pPr>
            <a:endParaRPr lang="en-US" b="1" dirty="0" smtClean="0">
              <a:latin typeface="Arial" pitchFamily="34" charset="0"/>
              <a:cs typeface="Arial" pitchFamily="34" charset="0"/>
            </a:endParaRPr>
          </a:p>
          <a:p>
            <a:pPr algn="just">
              <a:buSzPct val="140000"/>
              <a:tabLst>
                <a:tab pos="1887538" algn="l"/>
                <a:tab pos="2330450" algn="l"/>
                <a:tab pos="2684463" algn="l"/>
              </a:tabLst>
            </a:pPr>
            <a:r>
              <a:rPr lang="en-US" b="1" dirty="0" smtClean="0">
                <a:latin typeface="Arial" pitchFamily="34" charset="0"/>
                <a:cs typeface="Arial" pitchFamily="34" charset="0"/>
              </a:rPr>
              <a:t>	</a:t>
            </a:r>
            <a:endParaRPr lang="en-IN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38200" y="685800"/>
            <a:ext cx="7696200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pitchFamily="34" charset="0"/>
                <a:cs typeface="Arial" pitchFamily="34" charset="0"/>
              </a:rPr>
              <a:t>Specific Provisions…</a:t>
            </a:r>
          </a:p>
          <a:p>
            <a:pPr algn="just">
              <a:buSzPct val="140000"/>
              <a:tabLst>
                <a:tab pos="2065338" algn="l"/>
                <a:tab pos="2506663" algn="l"/>
              </a:tabLst>
            </a:pPr>
            <a:endParaRPr lang="en-US" b="1" dirty="0" smtClean="0">
              <a:latin typeface="Arial" pitchFamily="34" charset="0"/>
              <a:cs typeface="Arial" pitchFamily="34" charset="0"/>
            </a:endParaRPr>
          </a:p>
          <a:p>
            <a:pPr algn="just">
              <a:buSzPct val="140000"/>
              <a:buFont typeface="Arial" pitchFamily="34" charset="0"/>
              <a:buChar char="•"/>
              <a:tabLst>
                <a:tab pos="2065338" algn="l"/>
                <a:tab pos="2506663" algn="l"/>
              </a:tabLst>
            </a:pPr>
            <a:r>
              <a:rPr lang="en-US" b="1" dirty="0" smtClean="0">
                <a:latin typeface="Arial" pitchFamily="34" charset="0"/>
                <a:cs typeface="Arial" pitchFamily="34" charset="0"/>
              </a:rPr>
              <a:t> Section 173	-	Consumer Protection Act, 1986 saved from 			overriding effect. </a:t>
            </a:r>
          </a:p>
          <a:p>
            <a:pPr algn="just">
              <a:buSzPct val="140000"/>
              <a:tabLst>
                <a:tab pos="2065338" algn="l"/>
                <a:tab pos="2506663" algn="l"/>
              </a:tabLst>
            </a:pPr>
            <a:endParaRPr lang="en-US" b="1" dirty="0" smtClean="0">
              <a:latin typeface="Arial" pitchFamily="34" charset="0"/>
              <a:cs typeface="Arial" pitchFamily="34" charset="0"/>
            </a:endParaRPr>
          </a:p>
          <a:p>
            <a:pPr marL="265113" indent="-265113" algn="just">
              <a:buSzPct val="140000"/>
              <a:buFont typeface="Arial" pitchFamily="34" charset="0"/>
              <a:buChar char="•"/>
              <a:tabLst>
                <a:tab pos="2065338" algn="l"/>
                <a:tab pos="2506663" algn="l"/>
              </a:tabLst>
            </a:pPr>
            <a:r>
              <a:rPr lang="en-US" b="1" dirty="0" smtClean="0">
                <a:latin typeface="Arial" pitchFamily="34" charset="0"/>
                <a:cs typeface="Arial" pitchFamily="34" charset="0"/>
              </a:rPr>
              <a:t> Rule 7 of the Electricity Rules, 2005  framed by GOI, gives flesh to  the provisions of Establishment of CGRF and Ombudsman. </a:t>
            </a:r>
          </a:p>
          <a:p>
            <a:pPr marL="265113" indent="-265113" algn="just">
              <a:buSzPct val="140000"/>
              <a:tabLst>
                <a:tab pos="2065338" algn="l"/>
                <a:tab pos="2506663" algn="l"/>
              </a:tabLst>
            </a:pPr>
            <a:endParaRPr lang="en-US" b="1" dirty="0" smtClean="0">
              <a:latin typeface="Arial" pitchFamily="34" charset="0"/>
              <a:cs typeface="Arial" pitchFamily="34" charset="0"/>
            </a:endParaRPr>
          </a:p>
          <a:p>
            <a:pPr marL="265113" indent="-265113" algn="just">
              <a:buSzPct val="140000"/>
              <a:buFont typeface="Arial" pitchFamily="34" charset="0"/>
              <a:buChar char="•"/>
              <a:tabLst>
                <a:tab pos="2065338" algn="l"/>
                <a:tab pos="2506663" algn="l"/>
              </a:tabLst>
            </a:pPr>
            <a:r>
              <a:rPr lang="en-US" b="1" dirty="0" smtClean="0">
                <a:latin typeface="Arial" pitchFamily="34" charset="0"/>
                <a:cs typeface="Arial" pitchFamily="34" charset="0"/>
              </a:rPr>
              <a:t> National Electricity Policy provides for protection of consumers’ interests and empowers appropriate Commissions to regulate utilities based on pre-determined indices on quality of power supply and Licensees to indicate Reliability index of supply of power to consumers.</a:t>
            </a:r>
          </a:p>
          <a:p>
            <a:pPr marL="265113" indent="-265113" algn="just">
              <a:buSzPct val="140000"/>
              <a:tabLst>
                <a:tab pos="2065338" algn="l"/>
                <a:tab pos="2506663" algn="l"/>
              </a:tabLst>
            </a:pPr>
            <a:endParaRPr lang="en-US" b="1" dirty="0" smtClean="0">
              <a:latin typeface="Arial" pitchFamily="34" charset="0"/>
              <a:cs typeface="Arial" pitchFamily="34" charset="0"/>
            </a:endParaRPr>
          </a:p>
          <a:p>
            <a:pPr marL="265113" indent="-265113" algn="just">
              <a:buSzPct val="140000"/>
              <a:buFont typeface="Arial" pitchFamily="34" charset="0"/>
              <a:buChar char="•"/>
              <a:tabLst>
                <a:tab pos="2065338" algn="l"/>
                <a:tab pos="2506663" algn="l"/>
              </a:tabLst>
            </a:pPr>
            <a:r>
              <a:rPr lang="en-US" b="1" dirty="0" smtClean="0">
                <a:latin typeface="Arial" pitchFamily="34" charset="0"/>
                <a:cs typeface="Arial" pitchFamily="34" charset="0"/>
              </a:rPr>
              <a:t> Central government/ State Governments/ SERCs to facilitate capacity building of consumer groups, to enhance efficacy of regulatory process.</a:t>
            </a:r>
          </a:p>
          <a:p>
            <a:pPr marL="265113" indent="-265113" algn="just">
              <a:buSzPct val="140000"/>
              <a:tabLst>
                <a:tab pos="2065338" algn="l"/>
                <a:tab pos="2506663" algn="l"/>
              </a:tabLst>
            </a:pPr>
            <a:endParaRPr lang="en-US" b="1" dirty="0" smtClean="0">
              <a:latin typeface="Arial" pitchFamily="34" charset="0"/>
              <a:cs typeface="Arial" pitchFamily="34" charset="0"/>
            </a:endParaRPr>
          </a:p>
          <a:p>
            <a:pPr algn="just">
              <a:buSzPct val="140000"/>
              <a:tabLst>
                <a:tab pos="2065338" algn="l"/>
                <a:tab pos="2506663" algn="l"/>
              </a:tabLst>
            </a:pPr>
            <a:endParaRPr lang="en-US" b="1" dirty="0" smtClean="0">
              <a:latin typeface="Arial" pitchFamily="34" charset="0"/>
              <a:cs typeface="Arial" pitchFamily="34" charset="0"/>
            </a:endParaRPr>
          </a:p>
          <a:p>
            <a:endParaRPr lang="en-IN" sz="2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e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64</TotalTime>
  <Words>52</Words>
  <Application>Microsoft Office PowerPoint</Application>
  <PresentationFormat>On-screen Show (4:3)</PresentationFormat>
  <Paragraphs>52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Trek</vt:lpstr>
      <vt:lpstr>Slide 1</vt:lpstr>
      <vt:lpstr>Slide 2</vt:lpstr>
      <vt:lpstr>Slide 3</vt:lpstr>
      <vt:lpstr>Slide 4</vt:lpstr>
      <vt:lpstr>Slide 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hcl</dc:creator>
  <cp:lastModifiedBy>VK KHANNA</cp:lastModifiedBy>
  <cp:revision>24</cp:revision>
  <dcterms:created xsi:type="dcterms:W3CDTF">2006-08-16T00:00:00Z</dcterms:created>
  <dcterms:modified xsi:type="dcterms:W3CDTF">2014-02-24T06:37:59Z</dcterms:modified>
</cp:coreProperties>
</file>